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13716000" cx="24387175"/>
  <p:notesSz cx="6858000" cy="9144000"/>
  <p:embeddedFontLst>
    <p:embeddedFont>
      <p:font typeface="No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956BEE-A622-445E-9E58-24A165A34921}">
  <a:tblStyle styleId="{7A956BEE-A622-445E-9E58-24A165A34921}"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1.xml"/><Relationship Id="rId21" Type="http://schemas.openxmlformats.org/officeDocument/2006/relationships/slide" Target="slides/slide14.xml"/><Relationship Id="rId3" Type="http://schemas.openxmlformats.org/officeDocument/2006/relationships/tableStyles" Target="tableStyles.xml"/><Relationship Id="rId25" Type="http://schemas.openxmlformats.org/officeDocument/2006/relationships/font" Target="fonts/NotoSans-boldItalic.fntdata"/><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slide" Target="slides/slide13.xml"/><Relationship Id="rId2" Type="http://schemas.openxmlformats.org/officeDocument/2006/relationships/presProps" Target="presProps.xml"/><Relationship Id="rId16" Type="http://schemas.openxmlformats.org/officeDocument/2006/relationships/slide" Target="slides/slide9.xml"/><Relationship Id="rId24" Type="http://schemas.openxmlformats.org/officeDocument/2006/relationships/font" Target="fonts/NotoSans-italic.fntdata"/><Relationship Id="rId1" Type="http://schemas.openxmlformats.org/officeDocument/2006/relationships/theme" Target="theme/theme1.xml"/><Relationship Id="rId6" Type="http://schemas.openxmlformats.org/officeDocument/2006/relationships/slideMaster" Target="slideMasters/slideMaster3.xml"/><Relationship Id="rId11" Type="http://schemas.openxmlformats.org/officeDocument/2006/relationships/slide" Target="slides/slide4.xml"/><Relationship Id="rId23" Type="http://schemas.openxmlformats.org/officeDocument/2006/relationships/font" Target="fonts/NotoSans-bold.fntdata"/><Relationship Id="rId5" Type="http://schemas.openxmlformats.org/officeDocument/2006/relationships/slideMaster" Target="slideMasters/slideMaster2.xml"/><Relationship Id="rId15" Type="http://schemas.openxmlformats.org/officeDocument/2006/relationships/slide" Target="slides/slide8.xml"/><Relationship Id="rId28"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font" Target="fonts/NotoSans-regular.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rPr lang="en-US" sz="1400"/>
              <a:t>The student reading and graphic organizer are in the lesson plan.</a:t>
            </a:r>
            <a:endParaRPr sz="1400"/>
          </a:p>
        </p:txBody>
      </p:sp>
      <p:sp>
        <p:nvSpPr>
          <p:cNvPr id="242" name="Google Shape;242;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rPr lang="en-US" sz="1400"/>
              <a:t>Ask students to share their thinking about Tribes’ language revitalization efforts.</a:t>
            </a:r>
            <a:endParaRPr sz="1400"/>
          </a:p>
        </p:txBody>
      </p:sp>
      <p:sp>
        <p:nvSpPr>
          <p:cNvPr id="250" name="Google Shape;250;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Ask students to explain why it is important to keep languages like Dee-'ni, Wadatika Neme Yaduan and chinuk wawa alive.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Languages help people communicate.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Languages help people describe and show their traditions and ways of life.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Explain that languages like English are taught in schools for these very reasons: to help people communicate, describe their world, and describe their ways of being. Yet, for many years, tribal languages were made illegal to learn in school, and young people were punished for speaking these languages in schools for many years. This is why it is so important for tribal leaders to keep these languages alive. </a:t>
            </a:r>
            <a:endParaRPr/>
          </a:p>
        </p:txBody>
      </p:sp>
      <p:sp>
        <p:nvSpPr>
          <p:cNvPr id="258" name="Google Shape;25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Ask students to self-assess based on the success criteria. They can pick their level of learning (</a:t>
            </a:r>
            <a:r>
              <a:rPr i="1" lang="en-US" sz="1200"/>
              <a:t>sort of or yes</a:t>
            </a:r>
            <a:r>
              <a:rPr lang="en-US" sz="1200"/>
              <a:t>) and share with a peer, or you can print out the self-assessment and ask students to fill it out and turn it in.</a:t>
            </a:r>
            <a:endParaRPr sz="1200"/>
          </a:p>
        </p:txBody>
      </p:sp>
      <p:sp>
        <p:nvSpPr>
          <p:cNvPr id="265" name="Google Shape;2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and discuss. Give time for students to answer, question, wonder. </a:t>
            </a:r>
            <a:endParaRPr/>
          </a:p>
        </p:txBody>
      </p:sp>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Review the learning outcomes and success criteria with students so they understand what the intended learning is and what it looks like when they’ve achieved it.</a:t>
            </a:r>
            <a:endParaRPr sz="1400"/>
          </a:p>
        </p:txBody>
      </p:sp>
      <p:sp>
        <p:nvSpPr>
          <p:cNvPr id="179" name="Google Shape;179;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lang="en-US" sz="1100">
                <a:latin typeface="Arial"/>
                <a:ea typeface="Arial"/>
                <a:cs typeface="Arial"/>
                <a:sym typeface="Arial"/>
              </a:rPr>
              <a:t>Ask students questions about language:</a:t>
            </a:r>
            <a:endParaRPr sz="1100">
              <a:latin typeface="Arial"/>
              <a:ea typeface="Arial"/>
              <a:cs typeface="Arial"/>
              <a:sym typeface="Arial"/>
            </a:endParaRPr>
          </a:p>
          <a:p>
            <a:pPr indent="-171450" lvl="1" marL="17145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"What is a language?" Encourage simple answers like "Words we use to talk to each other."</a:t>
            </a:r>
            <a:endParaRPr sz="1100">
              <a:latin typeface="Arial"/>
              <a:ea typeface="Arial"/>
              <a:cs typeface="Arial"/>
              <a:sym typeface="Arial"/>
            </a:endParaRPr>
          </a:p>
          <a:p>
            <a:pPr indent="-171450" lvl="1" marL="17145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What languages have you heard?</a:t>
            </a:r>
            <a:endParaRPr sz="1100">
              <a:latin typeface="Arial"/>
              <a:ea typeface="Arial"/>
              <a:cs typeface="Arial"/>
              <a:sym typeface="Arial"/>
            </a:endParaRPr>
          </a:p>
          <a:p>
            <a:pPr indent="-171450" lvl="1" marL="17145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Does anyone know any words in another language?</a:t>
            </a:r>
            <a:endParaRPr sz="1100">
              <a:latin typeface="Arial"/>
              <a:ea typeface="Arial"/>
              <a:cs typeface="Arial"/>
              <a:sym typeface="Arial"/>
            </a:endParaRPr>
          </a:p>
          <a:p>
            <a:pPr indent="-171450" lvl="1" marL="17145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How many languages do you think are spoken in Oregon?</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189" name="Google Shape;189;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Explain: "Did you know there are many kinds of languages all over the world? Some languages are very special because they belong to certain groups of people called Native Americans." Explain: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Each Native American Tribe has its own language.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Native languages have been under attack by laws and policies that have tried to erase the languages in places like schools.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Tribes have and do work hard to sustain their languages, but it is not always enough.</a:t>
            </a:r>
            <a:endParaRPr sz="1100">
              <a:latin typeface="Arial"/>
              <a:ea typeface="Arial"/>
              <a:cs typeface="Arial"/>
              <a:sym typeface="Arial"/>
            </a:endParaRPr>
          </a:p>
          <a:p>
            <a:pPr indent="0" lvl="0" marL="914400" rtl="0" algn="l">
              <a:lnSpc>
                <a:spcPct val="115000"/>
              </a:lnSpc>
              <a:spcBef>
                <a:spcPts val="0"/>
              </a:spcBef>
              <a:spcAft>
                <a:spcPts val="0"/>
              </a:spcAft>
              <a:buSzPts val="1400"/>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Explain: Today, we will learn a bit about three languages from three tribes: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200">
                <a:solidFill>
                  <a:srgbClr val="493637"/>
                </a:solidFill>
              </a:rPr>
              <a:t>Dee-'ni </a:t>
            </a:r>
            <a:r>
              <a:rPr lang="en-US" sz="1200">
                <a:solidFill>
                  <a:srgbClr val="493637"/>
                </a:solidFill>
              </a:rPr>
              <a:t>(pronounced (DAY-u-knee):</a:t>
            </a:r>
            <a:r>
              <a:rPr b="1" lang="en-US" sz="1200">
                <a:solidFill>
                  <a:srgbClr val="493637"/>
                </a:solidFill>
              </a:rPr>
              <a:t> </a:t>
            </a:r>
            <a:r>
              <a:rPr lang="en-US" sz="1200">
                <a:solidFill>
                  <a:srgbClr val="493637"/>
                </a:solidFill>
              </a:rPr>
              <a:t>the Siletz Tribes language</a:t>
            </a:r>
            <a:endParaRPr b="1" sz="1200">
              <a:solidFill>
                <a:srgbClr val="493637"/>
              </a:solidFill>
            </a:endParaRPr>
          </a:p>
          <a:p>
            <a:pPr indent="-304800" lvl="1" marL="914400" rtl="0" algn="l">
              <a:lnSpc>
                <a:spcPct val="150000"/>
              </a:lnSpc>
              <a:spcBef>
                <a:spcPts val="0"/>
              </a:spcBef>
              <a:spcAft>
                <a:spcPts val="0"/>
              </a:spcAft>
              <a:buClr>
                <a:srgbClr val="484B46"/>
              </a:buClr>
              <a:buSzPts val="1200"/>
              <a:buChar char="○"/>
            </a:pPr>
            <a:r>
              <a:rPr b="1" lang="en-US" sz="1200">
                <a:solidFill>
                  <a:srgbClr val="493637"/>
                </a:solidFill>
                <a:highlight>
                  <a:schemeClr val="lt1"/>
                </a:highlight>
              </a:rPr>
              <a:t>Wadatika: </a:t>
            </a:r>
            <a:r>
              <a:rPr lang="en-US" sz="1200">
                <a:solidFill>
                  <a:srgbClr val="493637"/>
                </a:solidFill>
              </a:rPr>
              <a:t>the Burns-Paiute language </a:t>
            </a:r>
            <a:endParaRPr sz="1200">
              <a:solidFill>
                <a:srgbClr val="493637"/>
              </a:solidFill>
            </a:endParaRPr>
          </a:p>
          <a:p>
            <a:pPr indent="-304800" lvl="1" marL="914400" rtl="0" algn="l">
              <a:lnSpc>
                <a:spcPct val="150000"/>
              </a:lnSpc>
              <a:spcBef>
                <a:spcPts val="0"/>
              </a:spcBef>
              <a:spcAft>
                <a:spcPts val="0"/>
              </a:spcAft>
              <a:buClr>
                <a:srgbClr val="493637"/>
              </a:buClr>
              <a:buSzPts val="1200"/>
              <a:buChar char="○"/>
            </a:pPr>
            <a:r>
              <a:rPr b="1" lang="en-US" sz="1200">
                <a:solidFill>
                  <a:srgbClr val="493637"/>
                </a:solidFill>
              </a:rPr>
              <a:t>chinuk wawa:</a:t>
            </a:r>
            <a:r>
              <a:rPr lang="en-US" sz="1200">
                <a:solidFill>
                  <a:srgbClr val="493637"/>
                </a:solidFill>
              </a:rPr>
              <a:t> the language of the ancestors of the Confederated Tribes of the Grand Ronde, the Siletz tribe, and other Native Tribes.</a:t>
            </a:r>
            <a:endParaRPr sz="1200">
              <a:solidFill>
                <a:srgbClr val="493637"/>
              </a:solidFill>
            </a:endParaRPr>
          </a:p>
        </p:txBody>
      </p:sp>
      <p:sp>
        <p:nvSpPr>
          <p:cNvPr id="199" name="Google Shape;199;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chemeClr val="dk1"/>
              </a:buClr>
              <a:buSzPts val="11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t>Can you find the Confederated Tribes of the Siletz Indians Reservation on the map?</a:t>
            </a:r>
            <a:endParaRPr sz="1200"/>
          </a:p>
          <a:p>
            <a:pPr indent="0" lvl="0" marL="0" rtl="0" algn="l">
              <a:lnSpc>
                <a:spcPct val="100000"/>
              </a:lnSpc>
              <a:spcBef>
                <a:spcPts val="0"/>
              </a:spcBef>
              <a:spcAft>
                <a:spcPts val="0"/>
              </a:spcAft>
              <a:buSzPts val="1400"/>
              <a:buNone/>
            </a:pPr>
            <a:r>
              <a:t/>
            </a:r>
            <a:endParaRPr sz="1200"/>
          </a:p>
          <a:p>
            <a:pPr indent="0" lvl="0" marL="0" rtl="0" algn="l">
              <a:lnSpc>
                <a:spcPct val="115000"/>
              </a:lnSpc>
              <a:spcBef>
                <a:spcPts val="1200"/>
              </a:spcBef>
              <a:spcAft>
                <a:spcPts val="0"/>
              </a:spcAft>
              <a:buClr>
                <a:schemeClr val="dk1"/>
              </a:buClr>
              <a:buSzPts val="1100"/>
              <a:buFont typeface="Arial"/>
              <a:buNone/>
            </a:pPr>
            <a:r>
              <a:rPr lang="en-US" sz="1200">
                <a:latin typeface="Arial"/>
                <a:ea typeface="Arial"/>
                <a:cs typeface="Arial"/>
                <a:sym typeface="Arial"/>
              </a:rPr>
              <a:t>The Confederated Tribes of the Siletz Indians</a:t>
            </a:r>
            <a:r>
              <a:rPr lang="en-US" sz="1200"/>
              <a:t> </a:t>
            </a:r>
            <a:r>
              <a:rPr lang="en-US" sz="1200">
                <a:solidFill>
                  <a:srgbClr val="1A1A1A"/>
                </a:solidFill>
              </a:rPr>
              <a:t>are the most diverse confederation of Tribes and Bands on a single reservation in the United States. Their ancestors spoke 10 completely different languages, each with multiple dialects! (from Siletz official website https://ctsi.nsn.us/)</a:t>
            </a:r>
            <a:endParaRPr sz="1200"/>
          </a:p>
          <a:p>
            <a:pPr indent="0" lvl="0" marL="0" rtl="0" algn="l">
              <a:lnSpc>
                <a:spcPct val="115000"/>
              </a:lnSpc>
              <a:spcBef>
                <a:spcPts val="1200"/>
              </a:spcBef>
              <a:spcAft>
                <a:spcPts val="0"/>
              </a:spcAft>
              <a:buClr>
                <a:schemeClr val="dk1"/>
              </a:buClr>
              <a:buSzPts val="1100"/>
              <a:buFont typeface="Arial"/>
              <a:buNone/>
            </a:pPr>
            <a:r>
              <a:t/>
            </a:r>
            <a:endParaRPr sz="1200"/>
          </a:p>
          <a:p>
            <a:pPr indent="0" lvl="0" marL="0" rtl="0" algn="l">
              <a:lnSpc>
                <a:spcPct val="100000"/>
              </a:lnSpc>
              <a:spcBef>
                <a:spcPts val="1200"/>
              </a:spcBef>
              <a:spcAft>
                <a:spcPts val="0"/>
              </a:spcAft>
              <a:buSzPts val="1400"/>
              <a:buNone/>
            </a:pPr>
            <a:r>
              <a:t/>
            </a:r>
            <a:endParaRPr sz="1200"/>
          </a:p>
        </p:txBody>
      </p:sp>
      <p:sp>
        <p:nvSpPr>
          <p:cNvPr id="207" name="Google Shape;207;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200">
                <a:latin typeface="Arial"/>
                <a:ea typeface="Arial"/>
                <a:cs typeface="Arial"/>
                <a:sym typeface="Arial"/>
              </a:rPr>
              <a:t>The Burns Paiute Tribe</a:t>
            </a:r>
            <a:r>
              <a:rPr lang="en-US" sz="1200"/>
              <a:t> </a:t>
            </a:r>
            <a:r>
              <a:rPr lang="en-US" sz="1200">
                <a:solidFill>
                  <a:srgbClr val="1A1A1A"/>
                </a:solidFill>
              </a:rPr>
              <a:t> </a:t>
            </a:r>
            <a:r>
              <a:rPr lang="en-US" sz="1200"/>
              <a:t>Burns Paiute Tribe is primarily comprised of the descendants of the Wadatika Band of Northern Paiutes. These tribal members did not start using English as a first language until the 1960s, so many traditional cultural practices and language have remained strong. (paraphrased from https://burnspaiute-nsn.gov/about-the-tribe/) </a:t>
            </a:r>
            <a:endParaRPr/>
          </a:p>
          <a:p>
            <a:pPr indent="0" lvl="0" marL="0" rtl="0" algn="l">
              <a:lnSpc>
                <a:spcPct val="100000"/>
              </a:lnSpc>
              <a:spcBef>
                <a:spcPts val="1200"/>
              </a:spcBef>
              <a:spcAft>
                <a:spcPts val="0"/>
              </a:spcAft>
              <a:buSzPts val="1400"/>
              <a:buNone/>
            </a:pPr>
            <a:r>
              <a:t/>
            </a:r>
            <a:endParaRPr sz="1200"/>
          </a:p>
          <a:p>
            <a:pPr indent="0" lvl="0" marL="0" rtl="0" algn="l">
              <a:lnSpc>
                <a:spcPct val="100000"/>
              </a:lnSpc>
              <a:spcBef>
                <a:spcPts val="1200"/>
              </a:spcBef>
              <a:spcAft>
                <a:spcPts val="0"/>
              </a:spcAft>
              <a:buSzPts val="1400"/>
              <a:buNone/>
            </a:pPr>
            <a:r>
              <a:rPr lang="en-US" sz="1200"/>
              <a:t>Can you find the Burns Paiute Tribe Reservation on the map?</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Today, we will learn how the Burns Paiute tribe is working to sustain their language.</a:t>
            </a:r>
            <a:endParaRPr/>
          </a:p>
          <a:p>
            <a:pPr indent="0" lvl="0" marL="0" rtl="0" algn="l">
              <a:lnSpc>
                <a:spcPct val="115000"/>
              </a:lnSpc>
              <a:spcBef>
                <a:spcPts val="1200"/>
              </a:spcBef>
              <a:spcAft>
                <a:spcPts val="0"/>
              </a:spcAft>
              <a:buClr>
                <a:schemeClr val="dk1"/>
              </a:buClr>
              <a:buSzPts val="1100"/>
              <a:buFont typeface="Arial"/>
              <a:buNone/>
            </a:pPr>
            <a:r>
              <a:t/>
            </a:r>
            <a:endParaRPr sz="1200"/>
          </a:p>
          <a:p>
            <a:pPr indent="0" lvl="0" marL="0" rtl="0" algn="l">
              <a:lnSpc>
                <a:spcPct val="100000"/>
              </a:lnSpc>
              <a:spcBef>
                <a:spcPts val="1200"/>
              </a:spcBef>
              <a:spcAft>
                <a:spcPts val="0"/>
              </a:spcAft>
              <a:buSzPts val="1400"/>
              <a:buNone/>
            </a:pPr>
            <a:r>
              <a:t/>
            </a:r>
            <a:endParaRPr sz="1200"/>
          </a:p>
        </p:txBody>
      </p:sp>
      <p:sp>
        <p:nvSpPr>
          <p:cNvPr id="216" name="Google Shape;21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200">
                <a:latin typeface="Arial"/>
                <a:ea typeface="Arial"/>
                <a:cs typeface="Arial"/>
                <a:sym typeface="Arial"/>
              </a:rPr>
              <a:t>The Confederated Tribes of Grand Ronde</a:t>
            </a:r>
            <a:r>
              <a:rPr lang="en-US" sz="1200"/>
              <a:t> </a:t>
            </a:r>
            <a:r>
              <a:rPr lang="en-US" sz="1200">
                <a:solidFill>
                  <a:srgbClr val="1A1A1A"/>
                </a:solidFill>
              </a:rPr>
              <a:t>includes over 30 tribes and bands from Western Oregon, Northern California, and Southwest Washington. Many of their ancestors used a language called chinuk wawa that we will learn about today.</a:t>
            </a:r>
            <a:endParaRPr sz="1200"/>
          </a:p>
          <a:p>
            <a:pPr indent="0" lvl="0" marL="0" rtl="0" algn="l">
              <a:lnSpc>
                <a:spcPct val="100000"/>
              </a:lnSpc>
              <a:spcBef>
                <a:spcPts val="1200"/>
              </a:spcBef>
              <a:spcAft>
                <a:spcPts val="0"/>
              </a:spcAft>
              <a:buClr>
                <a:schemeClr val="dk1"/>
              </a:buClr>
              <a:buSzPts val="1100"/>
              <a:buFont typeface="Arial"/>
              <a:buNone/>
            </a:pPr>
            <a:r>
              <a:t/>
            </a:r>
            <a:endParaRPr sz="1200"/>
          </a:p>
          <a:p>
            <a:pPr indent="0" lvl="0" marL="0" rtl="0" algn="l">
              <a:lnSpc>
                <a:spcPct val="100000"/>
              </a:lnSpc>
              <a:spcBef>
                <a:spcPts val="1200"/>
              </a:spcBef>
              <a:spcAft>
                <a:spcPts val="0"/>
              </a:spcAft>
              <a:buClr>
                <a:schemeClr val="dk1"/>
              </a:buClr>
              <a:buSzPts val="1100"/>
              <a:buFont typeface="Arial"/>
              <a:buNone/>
            </a:pPr>
            <a:r>
              <a:rPr lang="en-US" sz="1200"/>
              <a:t>Can you find the Confederated Tribes of Grand Ronde on the map?</a:t>
            </a:r>
            <a:endParaRPr/>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US" sz="1200"/>
              <a:t>Today, we will learn how the Confederated Tribes of Grand Ronde are working to sustain their language.</a:t>
            </a:r>
            <a:endParaRPr sz="12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200"/>
          </a:p>
          <a:p>
            <a:pPr indent="0" lvl="0" marL="0" rtl="0" algn="l">
              <a:lnSpc>
                <a:spcPct val="100000"/>
              </a:lnSpc>
              <a:spcBef>
                <a:spcPts val="1200"/>
              </a:spcBef>
              <a:spcAft>
                <a:spcPts val="0"/>
              </a:spcAft>
              <a:buSzPts val="1400"/>
              <a:buNone/>
            </a:pPr>
            <a:r>
              <a:t/>
            </a:r>
            <a:endParaRPr sz="1200"/>
          </a:p>
        </p:txBody>
      </p:sp>
      <p:sp>
        <p:nvSpPr>
          <p:cNvPr id="225" name="Google Shape;225;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2"/>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2"/>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82" name="Shape 82"/>
        <p:cNvGrpSpPr/>
        <p:nvPr/>
      </p:nvGrpSpPr>
      <p:grpSpPr>
        <a:xfrm>
          <a:off x="0" y="0"/>
          <a:ext cx="0" cy="0"/>
          <a:chOff x="0" y="0"/>
          <a:chExt cx="0" cy="0"/>
        </a:xfrm>
      </p:grpSpPr>
      <p:sp>
        <p:nvSpPr>
          <p:cNvPr id="83" name="Google Shape;83;p12"/>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1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86" name="Shape 86"/>
        <p:cNvGrpSpPr/>
        <p:nvPr/>
      </p:nvGrpSpPr>
      <p:grpSpPr>
        <a:xfrm>
          <a:off x="0" y="0"/>
          <a:ext cx="0" cy="0"/>
          <a:chOff x="0" y="0"/>
          <a:chExt cx="0" cy="0"/>
        </a:xfrm>
      </p:grpSpPr>
      <p:sp>
        <p:nvSpPr>
          <p:cNvPr id="87" name="Google Shape;87;p13"/>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3"/>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3"/>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3"/>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1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93" name="Shape 93"/>
        <p:cNvGrpSpPr/>
        <p:nvPr/>
      </p:nvGrpSpPr>
      <p:grpSpPr>
        <a:xfrm>
          <a:off x="0" y="0"/>
          <a:ext cx="0" cy="0"/>
          <a:chOff x="0" y="0"/>
          <a:chExt cx="0" cy="0"/>
        </a:xfrm>
      </p:grpSpPr>
      <p:sp>
        <p:nvSpPr>
          <p:cNvPr id="94" name="Google Shape;94;p14"/>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4"/>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4"/>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1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98" name="Shape 98"/>
        <p:cNvGrpSpPr/>
        <p:nvPr/>
      </p:nvGrpSpPr>
      <p:grpSpPr>
        <a:xfrm>
          <a:off x="0" y="0"/>
          <a:ext cx="0" cy="0"/>
          <a:chOff x="0" y="0"/>
          <a:chExt cx="0" cy="0"/>
        </a:xfrm>
      </p:grpSpPr>
      <p:sp>
        <p:nvSpPr>
          <p:cNvPr id="99" name="Google Shape;99;p15"/>
          <p:cNvSpPr/>
          <p:nvPr/>
        </p:nvSpPr>
        <p:spPr>
          <a:xfrm>
            <a:off x="17039095" y="469047"/>
            <a:ext cx="1683408" cy="12791747"/>
          </a:xfrm>
          <a:prstGeom prst="rect">
            <a:avLst/>
          </a:prstGeom>
          <a:solidFill>
            <a:schemeClr val="accent6">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5"/>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01" name="Google Shape;101;p15"/>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02" name="Google Shape;102;p15"/>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5"/>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15"/>
          <p:cNvSpPr/>
          <p:nvPr/>
        </p:nvSpPr>
        <p:spPr>
          <a:xfrm>
            <a:off x="16198646" y="466929"/>
            <a:ext cx="840971" cy="12780150"/>
          </a:xfrm>
          <a:prstGeom prst="rect">
            <a:avLst/>
          </a:prstGeom>
          <a:solidFill>
            <a:schemeClr val="l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1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5"/>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07" name="Shape 107"/>
        <p:cNvGrpSpPr/>
        <p:nvPr/>
      </p:nvGrpSpPr>
      <p:grpSpPr>
        <a:xfrm>
          <a:off x="0" y="0"/>
          <a:ext cx="0" cy="0"/>
          <a:chOff x="0" y="0"/>
          <a:chExt cx="0" cy="0"/>
        </a:xfrm>
      </p:grpSpPr>
      <p:sp>
        <p:nvSpPr>
          <p:cNvPr id="108" name="Google Shape;108;p1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19" name="Shape 119"/>
        <p:cNvGrpSpPr/>
        <p:nvPr/>
      </p:nvGrpSpPr>
      <p:grpSpPr>
        <a:xfrm>
          <a:off x="0" y="0"/>
          <a:ext cx="0" cy="0"/>
          <a:chOff x="0" y="0"/>
          <a:chExt cx="0" cy="0"/>
        </a:xfrm>
      </p:grpSpPr>
      <p:sp>
        <p:nvSpPr>
          <p:cNvPr id="120" name="Google Shape;120;p18"/>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18"/>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18"/>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123" name="Shape 123"/>
        <p:cNvGrpSpPr/>
        <p:nvPr/>
      </p:nvGrpSpPr>
      <p:grpSpPr>
        <a:xfrm>
          <a:off x="0" y="0"/>
          <a:ext cx="0" cy="0"/>
          <a:chOff x="0" y="0"/>
          <a:chExt cx="0" cy="0"/>
        </a:xfrm>
      </p:grpSpPr>
      <p:sp>
        <p:nvSpPr>
          <p:cNvPr id="124" name="Google Shape;124;p19"/>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19"/>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19"/>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7" name="Google Shape;127;p1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128" name="Shape 128"/>
        <p:cNvGrpSpPr/>
        <p:nvPr/>
      </p:nvGrpSpPr>
      <p:grpSpPr>
        <a:xfrm>
          <a:off x="0" y="0"/>
          <a:ext cx="0" cy="0"/>
          <a:chOff x="0" y="0"/>
          <a:chExt cx="0" cy="0"/>
        </a:xfrm>
      </p:grpSpPr>
      <p:sp>
        <p:nvSpPr>
          <p:cNvPr id="129" name="Google Shape;129;p20"/>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0"/>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2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132" name="Shape 132"/>
        <p:cNvGrpSpPr/>
        <p:nvPr/>
      </p:nvGrpSpPr>
      <p:grpSpPr>
        <a:xfrm>
          <a:off x="0" y="0"/>
          <a:ext cx="0" cy="0"/>
          <a:chOff x="0" y="0"/>
          <a:chExt cx="0" cy="0"/>
        </a:xfrm>
      </p:grpSpPr>
      <p:sp>
        <p:nvSpPr>
          <p:cNvPr id="133" name="Google Shape;133;p21"/>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1"/>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1"/>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 name="Google Shape;136;p2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137" name="Shape 137"/>
        <p:cNvGrpSpPr/>
        <p:nvPr/>
      </p:nvGrpSpPr>
      <p:grpSpPr>
        <a:xfrm>
          <a:off x="0" y="0"/>
          <a:ext cx="0" cy="0"/>
          <a:chOff x="0" y="0"/>
          <a:chExt cx="0" cy="0"/>
        </a:xfrm>
      </p:grpSpPr>
      <p:sp>
        <p:nvSpPr>
          <p:cNvPr id="138" name="Google Shape;138;p22"/>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9" name="Google Shape;139;p22"/>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2"/>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1" name="Google Shape;141;p22"/>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22"/>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3" name="Google Shape;143;p2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mt="85000"/>
          </a:blip>
          <a:srcRect b="24065" l="0" r="0" t="24065"/>
          <a:stretch/>
        </p:blipFill>
        <p:spPr>
          <a:xfrm flipH="1">
            <a:off x="1" y="4587622"/>
            <a:ext cx="24387175" cy="6324600"/>
          </a:xfrm>
          <a:prstGeom prst="rect">
            <a:avLst/>
          </a:prstGeom>
          <a:noFill/>
          <a:ln>
            <a:noFill/>
          </a:ln>
        </p:spPr>
      </p:pic>
      <p:sp>
        <p:nvSpPr>
          <p:cNvPr id="22" name="Google Shape;22;p3"/>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3"/>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3"/>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3"/>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28" name="Google Shape;28;p3"/>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29" name="Google Shape;29;p3"/>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3"/>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3"/>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144" name="Shape 144"/>
        <p:cNvGrpSpPr/>
        <p:nvPr/>
      </p:nvGrpSpPr>
      <p:grpSpPr>
        <a:xfrm>
          <a:off x="0" y="0"/>
          <a:ext cx="0" cy="0"/>
          <a:chOff x="0" y="0"/>
          <a:chExt cx="0" cy="0"/>
        </a:xfrm>
      </p:grpSpPr>
      <p:sp>
        <p:nvSpPr>
          <p:cNvPr id="145" name="Google Shape;145;p23"/>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23"/>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23"/>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8" name="Google Shape;148;p2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149" name="Shape 149"/>
        <p:cNvGrpSpPr/>
        <p:nvPr/>
      </p:nvGrpSpPr>
      <p:grpSpPr>
        <a:xfrm>
          <a:off x="0" y="0"/>
          <a:ext cx="0" cy="0"/>
          <a:chOff x="0" y="0"/>
          <a:chExt cx="0" cy="0"/>
        </a:xfrm>
      </p:grpSpPr>
      <p:sp>
        <p:nvSpPr>
          <p:cNvPr id="150" name="Google Shape;150;p24"/>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24"/>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52" name="Google Shape;152;p24"/>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53" name="Google Shape;153;p24"/>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24"/>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5" name="Google Shape;155;p24"/>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2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7" name="Google Shape;157;p24"/>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58" name="Shape 158"/>
        <p:cNvGrpSpPr/>
        <p:nvPr/>
      </p:nvGrpSpPr>
      <p:grpSpPr>
        <a:xfrm>
          <a:off x="0" y="0"/>
          <a:ext cx="0" cy="0"/>
          <a:chOff x="0" y="0"/>
          <a:chExt cx="0" cy="0"/>
        </a:xfrm>
      </p:grpSpPr>
      <p:sp>
        <p:nvSpPr>
          <p:cNvPr id="159" name="Google Shape;159;p25"/>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0" name="Google Shape;160;p2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61" name="Shape 161"/>
        <p:cNvGrpSpPr/>
        <p:nvPr/>
      </p:nvGrpSpPr>
      <p:grpSpPr>
        <a:xfrm>
          <a:off x="0" y="0"/>
          <a:ext cx="0" cy="0"/>
          <a:chOff x="0" y="0"/>
          <a:chExt cx="0" cy="0"/>
        </a:xfrm>
      </p:grpSpPr>
      <p:sp>
        <p:nvSpPr>
          <p:cNvPr id="162" name="Google Shape;162;p2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35" name="Google Shape;35;p4"/>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4"/>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7" name="Google Shape;37;p4"/>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8" name="Google Shape;38;p4"/>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4"/>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41" name="Google Shape;41;p4"/>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42" name="Google Shape;42;p4"/>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44" name="Shape 44"/>
        <p:cNvGrpSpPr/>
        <p:nvPr/>
      </p:nvGrpSpPr>
      <p:grpSpPr>
        <a:xfrm>
          <a:off x="0" y="0"/>
          <a:ext cx="0" cy="0"/>
          <a:chOff x="0" y="0"/>
          <a:chExt cx="0" cy="0"/>
        </a:xfrm>
      </p:grpSpPr>
      <p:pic>
        <p:nvPicPr>
          <p:cNvPr id="45" name="Google Shape;45;p5"/>
          <p:cNvPicPr preferRelativeResize="0"/>
          <p:nvPr/>
        </p:nvPicPr>
        <p:blipFill rotWithShape="1">
          <a:blip r:embed="rId2">
            <a:alphaModFix amt="85000"/>
          </a:blip>
          <a:srcRect b="14559" l="0" r="0" t="28178"/>
          <a:stretch/>
        </p:blipFill>
        <p:spPr>
          <a:xfrm rot="10800000">
            <a:off x="-1" y="6733890"/>
            <a:ext cx="24387175" cy="6982109"/>
          </a:xfrm>
          <a:prstGeom prst="rect">
            <a:avLst/>
          </a:prstGeom>
          <a:noFill/>
          <a:ln>
            <a:noFill/>
          </a:ln>
        </p:spPr>
      </p:pic>
      <p:sp>
        <p:nvSpPr>
          <p:cNvPr id="46" name="Google Shape;46;p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5"/>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 name="Google Shape;48;p5"/>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9" name="Google Shape;49;p5"/>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5"/>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5"/>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5"/>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3" name="Google Shape;53;p5"/>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65" name="Shape 65"/>
        <p:cNvGrpSpPr/>
        <p:nvPr/>
      </p:nvGrpSpPr>
      <p:grpSpPr>
        <a:xfrm>
          <a:off x="0" y="0"/>
          <a:ext cx="0" cy="0"/>
          <a:chOff x="0" y="0"/>
          <a:chExt cx="0" cy="0"/>
        </a:xfrm>
      </p:grpSpPr>
      <p:sp>
        <p:nvSpPr>
          <p:cNvPr id="66" name="Google Shape;66;p8"/>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8"/>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70" name="Shape 70"/>
        <p:cNvGrpSpPr/>
        <p:nvPr/>
      </p:nvGrpSpPr>
      <p:grpSpPr>
        <a:xfrm>
          <a:off x="0" y="0"/>
          <a:ext cx="0" cy="0"/>
          <a:chOff x="0" y="0"/>
          <a:chExt cx="0" cy="0"/>
        </a:xfrm>
      </p:grpSpPr>
      <p:sp>
        <p:nvSpPr>
          <p:cNvPr id="71" name="Google Shape;71;p9"/>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9"/>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4" name="Google Shape;74;p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5" name="Shape 75"/>
        <p:cNvGrpSpPr/>
        <p:nvPr/>
      </p:nvGrpSpPr>
      <p:grpSpPr>
        <a:xfrm>
          <a:off x="0" y="0"/>
          <a:ext cx="0" cy="0"/>
          <a:chOff x="0" y="0"/>
          <a:chExt cx="0" cy="0"/>
        </a:xfrm>
      </p:grpSpPr>
      <p:sp>
        <p:nvSpPr>
          <p:cNvPr id="76" name="Google Shape;76;p10"/>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0"/>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0"/>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79" name="Shape 79"/>
        <p:cNvGrpSpPr/>
        <p:nvPr/>
      </p:nvGrpSpPr>
      <p:grpSpPr>
        <a:xfrm>
          <a:off x="0" y="0"/>
          <a:ext cx="0" cy="0"/>
          <a:chOff x="0" y="0"/>
          <a:chExt cx="0" cy="0"/>
        </a:xfrm>
      </p:grpSpPr>
      <p:sp>
        <p:nvSpPr>
          <p:cNvPr id="80" name="Google Shape;80;p11"/>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 name="Google Shape;81;p1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7.png"/><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7.png"/><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grpSp>
        <p:nvGrpSpPr>
          <p:cNvPr id="56" name="Google Shape;56;p7"/>
          <p:cNvGrpSpPr/>
          <p:nvPr/>
        </p:nvGrpSpPr>
        <p:grpSpPr>
          <a:xfrm>
            <a:off x="-1" y="12007516"/>
            <a:ext cx="24387176" cy="1708484"/>
            <a:chOff x="-1" y="0"/>
            <a:chExt cx="24387176" cy="1880721"/>
          </a:xfrm>
        </p:grpSpPr>
        <p:pic>
          <p:nvPicPr>
            <p:cNvPr id="57" name="Google Shape;57;p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58" name="Google Shape;58;p7"/>
            <p:cNvGrpSpPr/>
            <p:nvPr/>
          </p:nvGrpSpPr>
          <p:grpSpPr>
            <a:xfrm flipH="1">
              <a:off x="-1" y="0"/>
              <a:ext cx="24387175" cy="1876926"/>
              <a:chOff x="-2036372" y="0"/>
              <a:chExt cx="9798138" cy="457200"/>
            </a:xfrm>
          </p:grpSpPr>
          <p:sp>
            <p:nvSpPr>
              <p:cNvPr id="59" name="Google Shape;59;p7"/>
              <p:cNvSpPr/>
              <p:nvPr/>
            </p:nvSpPr>
            <p:spPr>
              <a:xfrm>
                <a:off x="-1" y="0"/>
                <a:ext cx="7761767" cy="457200"/>
              </a:xfrm>
              <a:prstGeom prst="rect">
                <a:avLst/>
              </a:prstGeom>
              <a:solidFill>
                <a:schemeClr val="accent1">
                  <a:alpha val="2078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7"/>
              <p:cNvSpPr/>
              <p:nvPr/>
            </p:nvSpPr>
            <p:spPr>
              <a:xfrm>
                <a:off x="914400" y="0"/>
                <a:ext cx="340831" cy="457200"/>
              </a:xfrm>
              <a:prstGeom prst="rect">
                <a:avLst/>
              </a:prstGeom>
              <a:solidFill>
                <a:schemeClr val="dk2">
                  <a:alpha val="6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3" name="Google Shape;63;p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4" name="Google Shape;64;p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9" name="Shape 109"/>
        <p:cNvGrpSpPr/>
        <p:nvPr/>
      </p:nvGrpSpPr>
      <p:grpSpPr>
        <a:xfrm>
          <a:off x="0" y="0"/>
          <a:ext cx="0" cy="0"/>
          <a:chOff x="0" y="0"/>
          <a:chExt cx="0" cy="0"/>
        </a:xfrm>
      </p:grpSpPr>
      <p:grpSp>
        <p:nvGrpSpPr>
          <p:cNvPr id="110" name="Google Shape;110;p17"/>
          <p:cNvGrpSpPr/>
          <p:nvPr/>
        </p:nvGrpSpPr>
        <p:grpSpPr>
          <a:xfrm>
            <a:off x="-1" y="12007516"/>
            <a:ext cx="24387176" cy="1708484"/>
            <a:chOff x="-1" y="0"/>
            <a:chExt cx="24387176" cy="1880721"/>
          </a:xfrm>
        </p:grpSpPr>
        <p:pic>
          <p:nvPicPr>
            <p:cNvPr id="111" name="Google Shape;111;p1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112" name="Google Shape;112;p17"/>
            <p:cNvGrpSpPr/>
            <p:nvPr/>
          </p:nvGrpSpPr>
          <p:grpSpPr>
            <a:xfrm flipH="1">
              <a:off x="-1" y="0"/>
              <a:ext cx="24387175" cy="1876926"/>
              <a:chOff x="-2036372" y="0"/>
              <a:chExt cx="9798138" cy="457200"/>
            </a:xfrm>
          </p:grpSpPr>
          <p:sp>
            <p:nvSpPr>
              <p:cNvPr id="113" name="Google Shape;113;p17"/>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1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1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17"/>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117" name="Google Shape;117;p1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118" name="Google Shape;118;p17"/>
          <p:cNvSpPr/>
          <p:nvPr/>
        </p:nvSpPr>
        <p:spPr>
          <a:xfrm>
            <a:off x="604825" y="348600"/>
            <a:ext cx="23472600"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s://pixy.org/4155061/"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ctrTitle"/>
          </p:nvPr>
        </p:nvSpPr>
        <p:spPr>
          <a:xfrm>
            <a:off x="8184082" y="2932959"/>
            <a:ext cx="14355300" cy="2957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2000"/>
              <a:buNone/>
            </a:pPr>
            <a:r>
              <a:rPr lang="en-US" sz="6400">
                <a:solidFill>
                  <a:srgbClr val="000000"/>
                </a:solidFill>
                <a:latin typeface="Arial"/>
                <a:ea typeface="Arial"/>
                <a:cs typeface="Arial"/>
                <a:sym typeface="Arial"/>
              </a:rPr>
              <a:t>Sustaining Tribal Languages</a:t>
            </a:r>
            <a:endParaRPr sz="6700"/>
          </a:p>
        </p:txBody>
      </p:sp>
      <p:sp>
        <p:nvSpPr>
          <p:cNvPr id="168" name="Google Shape;168;p27"/>
          <p:cNvSpPr txBox="1"/>
          <p:nvPr>
            <p:ph idx="1" type="subTitle"/>
          </p:nvPr>
        </p:nvSpPr>
        <p:spPr>
          <a:xfrm>
            <a:off x="8047004" y="7886225"/>
            <a:ext cx="14261100" cy="1120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4000"/>
              <a:buNone/>
            </a:pPr>
            <a:r>
              <a:rPr lang="en-US"/>
              <a:t>Language</a:t>
            </a:r>
            <a:r>
              <a:rPr lang="en-US">
                <a:solidFill>
                  <a:srgbClr val="FFFFFF"/>
                </a:solidFill>
              </a:rPr>
              <a:t>:</a:t>
            </a:r>
            <a:r>
              <a:rPr lang="en-US" sz="5800">
                <a:solidFill>
                  <a:srgbClr val="FFFFFF"/>
                </a:solidFill>
                <a:latin typeface="Arial"/>
                <a:ea typeface="Arial"/>
                <a:cs typeface="Arial"/>
                <a:sym typeface="Arial"/>
              </a:rPr>
              <a:t> </a:t>
            </a:r>
            <a:r>
              <a:rPr b="0" lang="en-US" sz="3100"/>
              <a:t>Creator, holder and transmitter of culture.</a:t>
            </a:r>
            <a:endParaRPr sz="5900">
              <a:highlight>
                <a:srgbClr val="FFFFFF"/>
              </a:highlight>
            </a:endParaRPr>
          </a:p>
        </p:txBody>
      </p:sp>
      <p:sp>
        <p:nvSpPr>
          <p:cNvPr id="169" name="Google Shape;169;p27"/>
          <p:cNvSpPr txBox="1"/>
          <p:nvPr>
            <p:ph idx="2" type="body"/>
          </p:nvPr>
        </p:nvSpPr>
        <p:spPr>
          <a:xfrm>
            <a:off x="19391775" y="1090725"/>
            <a:ext cx="4502700" cy="789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US"/>
              <a:t>2nd Grade</a:t>
            </a:r>
            <a:endParaRPr/>
          </a:p>
          <a:p>
            <a:pPr indent="0" lvl="0" marL="0" rtl="0" algn="l">
              <a:lnSpc>
                <a:spcPct val="90000"/>
              </a:lnSpc>
              <a:spcBef>
                <a:spcPts val="0"/>
              </a:spcBef>
              <a:spcAft>
                <a:spcPts val="0"/>
              </a:spcAft>
              <a:buClr>
                <a:schemeClr val="lt1"/>
              </a:buClr>
              <a:buSzPts val="3200"/>
              <a:buNone/>
            </a:pPr>
            <a:r>
              <a:rPr lang="en-US"/>
              <a:t>English Language Arts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Today, we will read about three Tribes who are working hard to revitalize their languages</a:t>
            </a:r>
            <a:endParaRPr/>
          </a:p>
          <a:p>
            <a:pPr indent="-457200" lvl="0" marL="457200" rtl="0" algn="l">
              <a:lnSpc>
                <a:spcPct val="110000"/>
              </a:lnSpc>
              <a:spcBef>
                <a:spcPts val="2000"/>
              </a:spcBef>
              <a:spcAft>
                <a:spcPts val="0"/>
              </a:spcAft>
              <a:buSzPts val="3600"/>
              <a:buChar char="•"/>
            </a:pPr>
            <a:r>
              <a:rPr lang="en-US"/>
              <a:t>As we read, find out what the Tribes are doing to sustain their language.</a:t>
            </a:r>
            <a:endParaRPr/>
          </a:p>
          <a:p>
            <a:pPr indent="-457200" lvl="0" marL="457200" rtl="0" algn="l">
              <a:lnSpc>
                <a:spcPct val="110000"/>
              </a:lnSpc>
              <a:spcBef>
                <a:spcPts val="2000"/>
              </a:spcBef>
              <a:spcAft>
                <a:spcPts val="0"/>
              </a:spcAft>
              <a:buSzPts val="3600"/>
              <a:buChar char="•"/>
            </a:pPr>
            <a:r>
              <a:rPr lang="en-US"/>
              <a:t>Fill out the graphic organizer.</a:t>
            </a:r>
            <a:endParaRPr/>
          </a:p>
          <a:p>
            <a:pPr indent="-431800" lvl="1" marL="914400" rtl="0" algn="l">
              <a:lnSpc>
                <a:spcPct val="110000"/>
              </a:lnSpc>
              <a:spcBef>
                <a:spcPts val="2000"/>
              </a:spcBef>
              <a:spcAft>
                <a:spcPts val="0"/>
              </a:spcAft>
              <a:buSzPts val="3200"/>
              <a:buChar char="•"/>
            </a:pPr>
            <a:r>
              <a:rPr lang="en-US">
                <a:latin typeface="Arial"/>
                <a:ea typeface="Arial"/>
                <a:cs typeface="Arial"/>
                <a:sym typeface="Arial"/>
              </a:rPr>
              <a:t>What is the Tribe?</a:t>
            </a:r>
            <a:endParaRPr/>
          </a:p>
          <a:p>
            <a:pPr indent="-431800" lvl="1" marL="914400" rtl="0" algn="l">
              <a:lnSpc>
                <a:spcPct val="110000"/>
              </a:lnSpc>
              <a:spcBef>
                <a:spcPts val="2000"/>
              </a:spcBef>
              <a:spcAft>
                <a:spcPts val="0"/>
              </a:spcAft>
              <a:buSzPts val="3200"/>
              <a:buChar char="•"/>
            </a:pPr>
            <a:r>
              <a:rPr lang="en-US">
                <a:latin typeface="Arial"/>
                <a:ea typeface="Arial"/>
                <a:cs typeface="Arial"/>
                <a:sym typeface="Arial"/>
              </a:rPr>
              <a:t>What is the language of the Tribe?</a:t>
            </a:r>
            <a:endParaRPr/>
          </a:p>
          <a:p>
            <a:pPr indent="-431800" lvl="1" marL="914400" rtl="0" algn="l">
              <a:lnSpc>
                <a:spcPct val="110000"/>
              </a:lnSpc>
              <a:spcBef>
                <a:spcPts val="2000"/>
              </a:spcBef>
              <a:spcAft>
                <a:spcPts val="0"/>
              </a:spcAft>
              <a:buSzPts val="3200"/>
              <a:buChar char="•"/>
            </a:pPr>
            <a:r>
              <a:rPr lang="en-US">
                <a:latin typeface="Arial"/>
                <a:ea typeface="Arial"/>
                <a:cs typeface="Arial"/>
                <a:sym typeface="Arial"/>
              </a:rPr>
              <a:t>What is the Tribe doing to keep their language alive?</a:t>
            </a:r>
            <a:endParaRPr/>
          </a:p>
        </p:txBody>
      </p:sp>
      <p:sp>
        <p:nvSpPr>
          <p:cNvPr id="245" name="Google Shape;245;p36"/>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Words Help Us Talk to Each Other</a:t>
            </a:r>
            <a:endParaRPr/>
          </a:p>
        </p:txBody>
      </p:sp>
      <p:sp>
        <p:nvSpPr>
          <p:cNvPr id="246" name="Google Shape;246;p3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7"/>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How are the Tribes taking similar actions?</a:t>
            </a:r>
            <a:endParaRPr/>
          </a:p>
          <a:p>
            <a:pPr indent="-457200" lvl="0" marL="457200" rtl="0" algn="l">
              <a:lnSpc>
                <a:spcPct val="110000"/>
              </a:lnSpc>
              <a:spcBef>
                <a:spcPts val="2000"/>
              </a:spcBef>
              <a:spcAft>
                <a:spcPts val="0"/>
              </a:spcAft>
              <a:buSzPts val="3600"/>
              <a:buChar char="•"/>
            </a:pPr>
            <a:r>
              <a:rPr lang="en-US"/>
              <a:t>How are the Tribes taking different actions?</a:t>
            </a:r>
            <a:endParaRPr/>
          </a:p>
        </p:txBody>
      </p:sp>
      <p:sp>
        <p:nvSpPr>
          <p:cNvPr id="253" name="Google Shape;253;p37"/>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Group Talk: Comparing and Contrasting</a:t>
            </a:r>
            <a:endParaRPr/>
          </a:p>
        </p:txBody>
      </p:sp>
      <p:sp>
        <p:nvSpPr>
          <p:cNvPr id="254" name="Google Shape;254;p3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a:t>Why is it important to keep languages like </a:t>
            </a:r>
            <a:r>
              <a:rPr b="1" lang="en-US"/>
              <a:t>Dee-’ni</a:t>
            </a:r>
            <a:r>
              <a:rPr lang="en-US"/>
              <a:t>, </a:t>
            </a:r>
            <a:r>
              <a:rPr b="1" lang="en-US"/>
              <a:t>Wadatika Neme Yaduan</a:t>
            </a:r>
            <a:r>
              <a:rPr lang="en-US"/>
              <a:t>, and </a:t>
            </a:r>
            <a:r>
              <a:rPr b="1" lang="en-US"/>
              <a:t>chinuk wawa</a:t>
            </a:r>
            <a:r>
              <a:rPr lang="en-US"/>
              <a:t> alive?</a:t>
            </a:r>
            <a:endParaRPr/>
          </a:p>
          <a:p>
            <a:pPr indent="-457200" lvl="0" marL="457200" rtl="0" algn="l">
              <a:lnSpc>
                <a:spcPct val="110000"/>
              </a:lnSpc>
              <a:spcBef>
                <a:spcPts val="2000"/>
              </a:spcBef>
              <a:spcAft>
                <a:spcPts val="0"/>
              </a:spcAft>
              <a:buSzPts val="3600"/>
              <a:buChar char="•"/>
            </a:pPr>
            <a:r>
              <a:rPr lang="en-US"/>
              <a:t>What are Tribes doing to keep languages alive?</a:t>
            </a:r>
            <a:endParaRPr/>
          </a:p>
        </p:txBody>
      </p:sp>
      <p:sp>
        <p:nvSpPr>
          <p:cNvPr id="261" name="Google Shape;261;p38"/>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Closing</a:t>
            </a:r>
            <a:endParaRPr/>
          </a:p>
        </p:txBody>
      </p:sp>
      <p:sp>
        <p:nvSpPr>
          <p:cNvPr id="262" name="Google Shape;262;p3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2439990" y="912560"/>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Self-assessment</a:t>
            </a:r>
            <a:endParaRPr/>
          </a:p>
        </p:txBody>
      </p:sp>
      <p:sp>
        <p:nvSpPr>
          <p:cNvPr id="268" name="Google Shape;268;p39"/>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graphicFrame>
        <p:nvGraphicFramePr>
          <p:cNvPr id="269" name="Google Shape;269;p39"/>
          <p:cNvGraphicFramePr/>
          <p:nvPr/>
        </p:nvGraphicFramePr>
        <p:xfrm>
          <a:off x="3189675" y="3328350"/>
          <a:ext cx="3000000" cy="3000000"/>
        </p:xfrm>
        <a:graphic>
          <a:graphicData uri="http://schemas.openxmlformats.org/drawingml/2006/table">
            <a:tbl>
              <a:tblPr>
                <a:noFill/>
                <a:tableStyleId>{7A956BEE-A622-445E-9E58-24A165A34921}</a:tableStyleId>
              </a:tblPr>
              <a:tblGrid>
                <a:gridCol w="1581450"/>
                <a:gridCol w="7422475"/>
                <a:gridCol w="4501950"/>
                <a:gridCol w="4501950"/>
              </a:tblGrid>
              <a:tr h="1622550">
                <a:tc>
                  <a:txBody>
                    <a:bodyPr/>
                    <a:lstStyle/>
                    <a:p>
                      <a:pPr indent="0" lvl="0" marL="0" marR="0" rtl="0" algn="ctr">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a:t>
                      </a:r>
                      <a:endParaRPr sz="3600" u="none" cap="none" strike="noStrike">
                        <a:latin typeface="Arial"/>
                        <a:ea typeface="Arial"/>
                        <a:cs typeface="Arial"/>
                        <a:sym typeface="Arial"/>
                      </a:endParaRPr>
                    </a:p>
                  </a:txBody>
                  <a:tcPr marT="63500" marB="63500" marR="63500" marL="63500">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Can I… </a:t>
                      </a:r>
                      <a:endParaRPr b="1" sz="3600" u="none" cap="none" strike="noStrike">
                        <a:latin typeface="Arial"/>
                        <a:ea typeface="Arial"/>
                        <a:cs typeface="Arial"/>
                        <a:sym typeface="Arial"/>
                      </a:endParaRPr>
                    </a:p>
                  </a:txBody>
                  <a:tcPr marT="63500" marB="63500" marR="63500" marL="63500">
                    <a:lnB cap="flat" cmpd="sng" w="12700">
                      <a:solidFill>
                        <a:srgbClr val="000000"/>
                      </a:solidFill>
                      <a:prstDash val="solid"/>
                      <a:round/>
                      <a:headEnd len="sm" w="sm" type="none"/>
                      <a:tailEnd len="sm" w="sm" type="none"/>
                    </a:lnB>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Sort of</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noFill/>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Arial"/>
                          <a:ea typeface="Arial"/>
                          <a:cs typeface="Arial"/>
                          <a:sym typeface="Arial"/>
                        </a:rPr>
                        <a:t>Yes</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Arial"/>
                        <a:ea typeface="Arial"/>
                        <a:cs typeface="Arial"/>
                        <a:sym typeface="Arial"/>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1</a:t>
                      </a:r>
                      <a:endParaRPr sz="3600" u="none" cap="none" strike="noStrike">
                        <a:latin typeface="Arial"/>
                        <a:ea typeface="Arial"/>
                        <a:cs typeface="Arial"/>
                        <a:sym typeface="Arial"/>
                      </a:endParaRPr>
                    </a:p>
                  </a:txBody>
                  <a:tcPr marT="63500" marB="63500" marR="63500" marL="63500" anchor="ctr">
                    <a:lnR cap="flat" cmpd="sng" w="12700">
                      <a:solidFill>
                        <a:srgbClr val="000000"/>
                      </a:solidFill>
                      <a:prstDash val="solid"/>
                      <a:round/>
                      <a:headEnd len="sm" w="sm" type="none"/>
                      <a:tailEnd len="sm" w="sm" type="none"/>
                    </a:lnR>
                    <a:noFill/>
                  </a:tcPr>
                </a:tc>
                <a:tc>
                  <a:txBody>
                    <a:bodyPr/>
                    <a:lstStyle/>
                    <a:p>
                      <a:pPr indent="0" lvl="0" marL="0" marR="0" rtl="0" algn="l">
                        <a:lnSpc>
                          <a:spcPct val="115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explain the importance of sustaining tribal languages?</a:t>
                      </a:r>
                      <a:endParaRPr sz="36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2</a:t>
                      </a:r>
                      <a:endParaRPr sz="3600" u="none" cap="none" strike="noStrike">
                        <a:latin typeface="Arial"/>
                        <a:ea typeface="Arial"/>
                        <a:cs typeface="Arial"/>
                        <a:sym typeface="Arial"/>
                      </a:endParaRPr>
                    </a:p>
                  </a:txBody>
                  <a:tcPr marT="63500" marB="63500" marR="63500" marL="63500" anchor="ctr">
                    <a:lnR cap="flat" cmpd="sng" w="12700">
                      <a:solidFill>
                        <a:srgbClr val="000000"/>
                      </a:solidFill>
                      <a:prstDash val="solid"/>
                      <a:round/>
                      <a:headEnd len="sm" w="sm" type="none"/>
                      <a:tailEnd len="sm" w="sm" type="none"/>
                    </a:lnR>
                    <a:noFill/>
                  </a:tcPr>
                </a:tc>
                <a:tc>
                  <a:txBody>
                    <a:bodyPr/>
                    <a:lstStyle/>
                    <a:p>
                      <a:pPr indent="0" lvl="0" marL="0" marR="0" rtl="0" algn="l">
                        <a:lnSpc>
                          <a:spcPct val="115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describe two strategies to develop language speakers?</a:t>
                      </a:r>
                      <a:endParaRPr sz="36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r>
              <a:tr h="2411675">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3</a:t>
                      </a:r>
                      <a:endParaRPr sz="3600" u="none" cap="none" strike="noStrike">
                        <a:latin typeface="Arial"/>
                        <a:ea typeface="Arial"/>
                        <a:cs typeface="Arial"/>
                        <a:sym typeface="Arial"/>
                      </a:endParaRPr>
                    </a:p>
                  </a:txBody>
                  <a:tcPr marT="63500" marB="63500" marR="63500" marL="63500" anchor="ctr">
                    <a:lnR cap="flat" cmpd="sng" w="12700">
                      <a:solidFill>
                        <a:srgbClr val="000000"/>
                      </a:solidFill>
                      <a:prstDash val="solid"/>
                      <a:round/>
                      <a:headEnd len="sm" w="sm" type="none"/>
                      <a:tailEnd len="sm" w="sm" type="none"/>
                    </a:lnR>
                    <a:noFill/>
                  </a:tcPr>
                </a:tc>
                <a:tc>
                  <a:txBody>
                    <a:bodyPr/>
                    <a:lstStyle/>
                    <a:p>
                      <a:pPr indent="0" lvl="0" marL="0" marR="0" rtl="0" algn="l">
                        <a:lnSpc>
                          <a:spcPct val="115000"/>
                        </a:lnSpc>
                        <a:spcBef>
                          <a:spcPts val="0"/>
                        </a:spcBef>
                        <a:spcAft>
                          <a:spcPts val="0"/>
                        </a:spcAft>
                        <a:buClr>
                          <a:srgbClr val="000000"/>
                        </a:buClr>
                        <a:buSzPts val="3600"/>
                        <a:buFont typeface="Arial"/>
                        <a:buNone/>
                      </a:pPr>
                      <a:r>
                        <a:rPr lang="en-US" sz="3600" u="none" cap="none" strike="noStrike">
                          <a:latin typeface="Arial"/>
                          <a:ea typeface="Arial"/>
                          <a:cs typeface="Arial"/>
                          <a:sym typeface="Arial"/>
                        </a:rPr>
                        <a:t>identify the similarities and differences between three Tribes’ work to sustain their languages?</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lnL cap="flat" cmpd="sng" w="12700">
                      <a:solidFill>
                        <a:srgbClr val="000000"/>
                      </a:solidFill>
                      <a:prstDash val="solid"/>
                      <a:round/>
                      <a:headEnd len="sm" w="sm" type="none"/>
                      <a:tailEnd len="sm" w="sm" type="none"/>
                    </a:lnL>
                    <a:noFil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Arial"/>
                        <a:ea typeface="Arial"/>
                        <a:cs typeface="Arial"/>
                        <a:sym typeface="Arial"/>
                      </a:endParaRPr>
                    </a:p>
                  </a:txBody>
                  <a:tcPr marT="63500" marB="63500" marR="63500" marL="63500">
                    <a:noFill/>
                  </a:tcPr>
                </a:tc>
              </a:tr>
            </a:tbl>
          </a:graphicData>
        </a:graphic>
      </p:graphicFrame>
      <p:pic>
        <p:nvPicPr>
          <p:cNvPr id="270" name="Google Shape;270;p39"/>
          <p:cNvPicPr preferRelativeResize="0"/>
          <p:nvPr/>
        </p:nvPicPr>
        <p:blipFill rotWithShape="1">
          <a:blip r:embed="rId3">
            <a:alphaModFix/>
          </a:blip>
          <a:srcRect b="0" l="0" r="0" t="0"/>
          <a:stretch/>
        </p:blipFill>
        <p:spPr>
          <a:xfrm>
            <a:off x="13903325" y="4029063"/>
            <a:ext cx="1028700" cy="1000125"/>
          </a:xfrm>
          <a:prstGeom prst="rect">
            <a:avLst/>
          </a:prstGeom>
          <a:noFill/>
          <a:ln>
            <a:noFill/>
          </a:ln>
        </p:spPr>
      </p:pic>
      <p:pic>
        <p:nvPicPr>
          <p:cNvPr id="271" name="Google Shape;271;p39"/>
          <p:cNvPicPr preferRelativeResize="0"/>
          <p:nvPr/>
        </p:nvPicPr>
        <p:blipFill rotWithShape="1">
          <a:blip r:embed="rId4">
            <a:alphaModFix/>
          </a:blip>
          <a:srcRect b="0" l="0" r="0" t="0"/>
          <a:stretch/>
        </p:blipFill>
        <p:spPr>
          <a:xfrm>
            <a:off x="18564988" y="4033825"/>
            <a:ext cx="952500" cy="990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idx="1" type="body"/>
          </p:nvPr>
        </p:nvSpPr>
        <p:spPr>
          <a:xfrm>
            <a:off x="8705872" y="5261441"/>
            <a:ext cx="9505500" cy="164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93637"/>
              </a:buClr>
              <a:buSzPts val="3200"/>
              <a:buNone/>
            </a:pPr>
            <a:r>
              <a:rPr lang="en-US" sz="5100"/>
              <a:t>pronounced “heess”</a:t>
            </a:r>
            <a:endParaRPr sz="5100"/>
          </a:p>
        </p:txBody>
      </p:sp>
      <p:sp>
        <p:nvSpPr>
          <p:cNvPr id="277" name="Google Shape;277;p40"/>
          <p:cNvSpPr txBox="1"/>
          <p:nvPr>
            <p:ph idx="2" type="body"/>
          </p:nvPr>
        </p:nvSpPr>
        <p:spPr>
          <a:xfrm>
            <a:off x="8718475" y="6908449"/>
            <a:ext cx="9480300" cy="464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600"/>
              <a:buNone/>
            </a:pPr>
            <a:r>
              <a:rPr lang="en-US" sz="5800"/>
              <a:t>“Thank you” </a:t>
            </a:r>
            <a:endParaRPr sz="5800"/>
          </a:p>
          <a:p>
            <a:pPr indent="0" lvl="0" marL="0" rtl="0" algn="l">
              <a:lnSpc>
                <a:spcPct val="100000"/>
              </a:lnSpc>
              <a:spcBef>
                <a:spcPts val="0"/>
              </a:spcBef>
              <a:spcAft>
                <a:spcPts val="0"/>
              </a:spcAft>
              <a:buClr>
                <a:schemeClr val="lt1"/>
              </a:buClr>
              <a:buSzPts val="3600"/>
              <a:buNone/>
            </a:pPr>
            <a:r>
              <a:t/>
            </a:r>
            <a:endParaRPr sz="5000"/>
          </a:p>
          <a:p>
            <a:pPr indent="0" lvl="0" marL="0" rtl="0" algn="l">
              <a:lnSpc>
                <a:spcPct val="100000"/>
              </a:lnSpc>
              <a:spcBef>
                <a:spcPts val="0"/>
              </a:spcBef>
              <a:spcAft>
                <a:spcPts val="0"/>
              </a:spcAft>
              <a:buClr>
                <a:schemeClr val="lt1"/>
              </a:buClr>
              <a:buSzPts val="3600"/>
              <a:buNone/>
            </a:pPr>
            <a:r>
              <a:rPr lang="en-US" sz="5000"/>
              <a:t> In Sha’yuushtɬ’a uɬ quuiich</a:t>
            </a:r>
            <a:endParaRPr sz="5000"/>
          </a:p>
          <a:p>
            <a:pPr indent="0" lvl="0" marL="0" rtl="0" algn="l">
              <a:lnSpc>
                <a:spcPct val="100000"/>
              </a:lnSpc>
              <a:spcBef>
                <a:spcPts val="0"/>
              </a:spcBef>
              <a:spcAft>
                <a:spcPts val="0"/>
              </a:spcAft>
              <a:buClr>
                <a:schemeClr val="lt1"/>
              </a:buClr>
              <a:buSzPts val="3600"/>
              <a:buNone/>
            </a:pPr>
            <a:r>
              <a:t/>
            </a:r>
            <a:endParaRPr sz="5000"/>
          </a:p>
          <a:p>
            <a:pPr indent="0" lvl="0" marL="0" rtl="0" algn="l">
              <a:lnSpc>
                <a:spcPct val="100000"/>
              </a:lnSpc>
              <a:spcBef>
                <a:spcPts val="0"/>
              </a:spcBef>
              <a:spcAft>
                <a:spcPts val="0"/>
              </a:spcAft>
              <a:buClr>
                <a:schemeClr val="lt1"/>
              </a:buClr>
              <a:buSzPts val="3600"/>
              <a:buNone/>
            </a:pPr>
            <a:r>
              <a:rPr lang="en-US" sz="5000"/>
              <a:t>Language of the Siuslaw and Lower Umpqua Tribes</a:t>
            </a:r>
            <a:endParaRPr sz="5000"/>
          </a:p>
          <a:p>
            <a:pPr indent="0" lvl="0" marL="0" rtl="0" algn="l">
              <a:lnSpc>
                <a:spcPct val="100000"/>
              </a:lnSpc>
              <a:spcBef>
                <a:spcPts val="0"/>
              </a:spcBef>
              <a:spcAft>
                <a:spcPts val="0"/>
              </a:spcAft>
              <a:buClr>
                <a:schemeClr val="lt1"/>
              </a:buClr>
              <a:buSzPts val="3600"/>
              <a:buNone/>
            </a:pPr>
            <a:r>
              <a:t/>
            </a:r>
            <a:endParaRPr/>
          </a:p>
        </p:txBody>
      </p:sp>
      <p:sp>
        <p:nvSpPr>
          <p:cNvPr id="278" name="Google Shape;278;p40"/>
          <p:cNvSpPr txBox="1"/>
          <p:nvPr>
            <p:ph type="title"/>
          </p:nvPr>
        </p:nvSpPr>
        <p:spPr>
          <a:xfrm>
            <a:off x="8608743" y="1973811"/>
            <a:ext cx="14742000" cy="381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2000"/>
              <a:buFont typeface="Calibri"/>
              <a:buNone/>
            </a:pPr>
            <a:r>
              <a:rPr lang="en-US"/>
              <a:t>hiis!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ctrTitle"/>
          </p:nvPr>
        </p:nvSpPr>
        <p:spPr>
          <a:xfrm>
            <a:off x="8201002" y="1080900"/>
            <a:ext cx="154875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t>Essential Question</a:t>
            </a:r>
            <a:endParaRPr/>
          </a:p>
        </p:txBody>
      </p:sp>
      <p:sp>
        <p:nvSpPr>
          <p:cNvPr id="175" name="Google Shape;175;p28"/>
          <p:cNvSpPr txBox="1"/>
          <p:nvPr>
            <p:ph idx="2" type="subTitle"/>
          </p:nvPr>
        </p:nvSpPr>
        <p:spPr>
          <a:xfrm>
            <a:off x="8730700" y="7157200"/>
            <a:ext cx="14050500" cy="2296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4000"/>
              <a:buNone/>
            </a:pPr>
            <a:r>
              <a:rPr b="0" lang="en-US" sz="4200">
                <a:solidFill>
                  <a:srgbClr val="000000"/>
                </a:solidFill>
                <a:latin typeface="Arial"/>
                <a:ea typeface="Arial"/>
                <a:cs typeface="Arial"/>
                <a:sym typeface="Arial"/>
              </a:rPr>
              <a:t>Why is it important to sustain tribal languages in Oregon?</a:t>
            </a:r>
            <a:endParaRPr b="0" sz="42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idx="1" type="body"/>
          </p:nvPr>
        </p:nvSpPr>
        <p:spPr>
          <a:xfrm>
            <a:off x="2439988" y="4523873"/>
            <a:ext cx="9283200" cy="6954900"/>
          </a:xfrm>
          <a:prstGeom prst="rect">
            <a:avLst/>
          </a:prstGeom>
          <a:noFill/>
          <a:ln>
            <a:noFill/>
          </a:ln>
        </p:spPr>
        <p:txBody>
          <a:bodyPr anchorCtr="0" anchor="t" bIns="45700" lIns="91425" spcFirstLastPara="1" rIns="91425" wrap="square" tIns="45700">
            <a:noAutofit/>
          </a:bodyPr>
          <a:lstStyle/>
          <a:p>
            <a:pPr indent="-876300" lvl="0" marL="876300" marR="0" rtl="0" algn="l">
              <a:lnSpc>
                <a:spcPct val="125000"/>
              </a:lnSpc>
              <a:spcBef>
                <a:spcPts val="600"/>
              </a:spcBef>
              <a:spcAft>
                <a:spcPts val="0"/>
              </a:spcAft>
              <a:buSzPts val="3600"/>
              <a:buFont typeface="Noto Sans Symbols"/>
              <a:buChar char="∙"/>
            </a:pPr>
            <a:r>
              <a:rPr lang="en-US" sz="4200">
                <a:latin typeface="Arial"/>
                <a:ea typeface="Arial"/>
                <a:cs typeface="Arial"/>
                <a:sym typeface="Arial"/>
              </a:rPr>
              <a:t>I understand why its important to sustain Native languages,</a:t>
            </a:r>
            <a:endParaRPr/>
          </a:p>
          <a:p>
            <a:pPr indent="-876300" lvl="0" marL="876300" marR="0" rtl="0" algn="l">
              <a:lnSpc>
                <a:spcPct val="125000"/>
              </a:lnSpc>
              <a:spcBef>
                <a:spcPts val="1200"/>
              </a:spcBef>
              <a:spcAft>
                <a:spcPts val="0"/>
              </a:spcAft>
              <a:buSzPts val="3600"/>
              <a:buFont typeface="Noto Sans Symbols"/>
              <a:buChar char="∙"/>
            </a:pPr>
            <a:r>
              <a:rPr lang="en-US" sz="4200">
                <a:latin typeface="Arial"/>
                <a:ea typeface="Arial"/>
                <a:cs typeface="Arial"/>
                <a:sym typeface="Arial"/>
              </a:rPr>
              <a:t>I understand ways Tribes work to develop language speakers, and </a:t>
            </a:r>
            <a:endParaRPr/>
          </a:p>
          <a:p>
            <a:pPr indent="-876300" lvl="0" marL="876300" marR="63500" rtl="0" algn="l">
              <a:lnSpc>
                <a:spcPct val="125000"/>
              </a:lnSpc>
              <a:spcBef>
                <a:spcPts val="1200"/>
              </a:spcBef>
              <a:spcAft>
                <a:spcPts val="600"/>
              </a:spcAft>
              <a:buSzPts val="3600"/>
              <a:buFont typeface="Noto Sans Symbols"/>
              <a:buChar char="∙"/>
            </a:pPr>
            <a:r>
              <a:rPr lang="en-US" sz="4200">
                <a:latin typeface="Arial"/>
                <a:ea typeface="Arial"/>
                <a:cs typeface="Arial"/>
                <a:sym typeface="Arial"/>
              </a:rPr>
              <a:t>I understand the similarities and differences between three Tribes’ efforts to maintain their languages.</a:t>
            </a:r>
            <a:endParaRPr/>
          </a:p>
        </p:txBody>
      </p:sp>
      <p:sp>
        <p:nvSpPr>
          <p:cNvPr id="182" name="Google Shape;182;p29"/>
          <p:cNvSpPr txBox="1"/>
          <p:nvPr>
            <p:ph type="title"/>
          </p:nvPr>
        </p:nvSpPr>
        <p:spPr>
          <a:xfrm>
            <a:off x="2439993" y="1756600"/>
            <a:ext cx="7873587"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Learning Outcomes</a:t>
            </a:r>
            <a:endParaRPr>
              <a:latin typeface="Arial"/>
              <a:ea typeface="Arial"/>
              <a:cs typeface="Arial"/>
              <a:sym typeface="Arial"/>
            </a:endParaRPr>
          </a:p>
        </p:txBody>
      </p:sp>
      <p:sp>
        <p:nvSpPr>
          <p:cNvPr id="183" name="Google Shape;183;p29"/>
          <p:cNvSpPr txBox="1"/>
          <p:nvPr>
            <p:ph idx="2" type="body"/>
          </p:nvPr>
        </p:nvSpPr>
        <p:spPr>
          <a:xfrm>
            <a:off x="12664099" y="4523873"/>
            <a:ext cx="928320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can explain the importance of sustaining tribal languages </a:t>
            </a:r>
            <a:endParaRPr/>
          </a:p>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can describe two strategies to develop language speakers </a:t>
            </a:r>
            <a:endParaRPr/>
          </a:p>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can identify the similarities and differences between the two Tribes’ work to sustain their languages</a:t>
            </a:r>
            <a:endParaRPr/>
          </a:p>
        </p:txBody>
      </p:sp>
      <p:sp>
        <p:nvSpPr>
          <p:cNvPr id="184" name="Google Shape;184;p29"/>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1" i="0" lang="en-US" sz="1800" u="none" cap="none" strike="noStrike">
                <a:solidFill>
                  <a:srgbClr val="FFFFFF"/>
                </a:solidFill>
                <a:latin typeface="Calibri"/>
                <a:ea typeface="Calibri"/>
                <a:cs typeface="Calibri"/>
                <a:sym typeface="Calibri"/>
              </a:rPr>
              <a:t>‹#›</a:t>
            </a:fld>
            <a:endParaRPr b="1" i="0" sz="1800" u="none" cap="none" strike="noStrike">
              <a:solidFill>
                <a:srgbClr val="FFFFFF"/>
              </a:solidFill>
              <a:latin typeface="Calibri"/>
              <a:ea typeface="Calibri"/>
              <a:cs typeface="Calibri"/>
              <a:sym typeface="Calibri"/>
            </a:endParaRPr>
          </a:p>
        </p:txBody>
      </p:sp>
      <p:sp>
        <p:nvSpPr>
          <p:cNvPr id="185" name="Google Shape;185;p29"/>
          <p:cNvSpPr txBox="1"/>
          <p:nvPr>
            <p:ph type="title"/>
          </p:nvPr>
        </p:nvSpPr>
        <p:spPr>
          <a:xfrm>
            <a:off x="12664094" y="1848900"/>
            <a:ext cx="63522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Success Criteria</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idx="1" type="body"/>
          </p:nvPr>
        </p:nvSpPr>
        <p:spPr>
          <a:xfrm>
            <a:off x="2440000" y="4523875"/>
            <a:ext cx="10032900" cy="49836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Clr>
                <a:srgbClr val="000000"/>
              </a:buClr>
              <a:buSzPts val="4400"/>
              <a:buChar char="•"/>
            </a:pPr>
            <a:r>
              <a:rPr lang="en-US" sz="4400">
                <a:solidFill>
                  <a:srgbClr val="000000"/>
                </a:solidFill>
              </a:rPr>
              <a:t>What languages have you heard?</a:t>
            </a:r>
            <a:endParaRPr sz="4400">
              <a:solidFill>
                <a:srgbClr val="000000"/>
              </a:solidFill>
            </a:endParaRPr>
          </a:p>
          <a:p>
            <a:pPr indent="-457200" lvl="0" marL="457200" rtl="0" algn="l">
              <a:lnSpc>
                <a:spcPct val="115000"/>
              </a:lnSpc>
              <a:spcBef>
                <a:spcPts val="1000"/>
              </a:spcBef>
              <a:spcAft>
                <a:spcPts val="0"/>
              </a:spcAft>
              <a:buClr>
                <a:srgbClr val="000000"/>
              </a:buClr>
              <a:buSzPts val="4400"/>
              <a:buChar char="•"/>
            </a:pPr>
            <a:r>
              <a:rPr lang="en-US" sz="4400">
                <a:solidFill>
                  <a:srgbClr val="000000"/>
                </a:solidFill>
              </a:rPr>
              <a:t>Does anyone know any words in another language? </a:t>
            </a:r>
            <a:endParaRPr sz="4400">
              <a:solidFill>
                <a:srgbClr val="000000"/>
              </a:solidFill>
            </a:endParaRPr>
          </a:p>
          <a:p>
            <a:pPr indent="-457200" lvl="0" marL="457200" rtl="0" algn="l">
              <a:lnSpc>
                <a:spcPct val="115000"/>
              </a:lnSpc>
              <a:spcBef>
                <a:spcPts val="1000"/>
              </a:spcBef>
              <a:spcAft>
                <a:spcPts val="0"/>
              </a:spcAft>
              <a:buClr>
                <a:srgbClr val="000000"/>
              </a:buClr>
              <a:buSzPts val="4400"/>
              <a:buChar char="•"/>
            </a:pPr>
            <a:r>
              <a:rPr lang="en-US" sz="4400">
                <a:solidFill>
                  <a:srgbClr val="000000"/>
                </a:solidFill>
              </a:rPr>
              <a:t>How many languages do you think are spoken in Oregon? </a:t>
            </a:r>
            <a:endParaRPr sz="4400">
              <a:solidFill>
                <a:srgbClr val="000000"/>
              </a:solidFill>
            </a:endParaRPr>
          </a:p>
        </p:txBody>
      </p:sp>
      <p:sp>
        <p:nvSpPr>
          <p:cNvPr id="192" name="Google Shape;192;p30"/>
          <p:cNvSpPr txBox="1"/>
          <p:nvPr>
            <p:ph type="title"/>
          </p:nvPr>
        </p:nvSpPr>
        <p:spPr>
          <a:xfrm>
            <a:off x="2445488" y="1637414"/>
            <a:ext cx="16820700" cy="233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What is language?</a:t>
            </a:r>
            <a:endParaRPr/>
          </a:p>
        </p:txBody>
      </p:sp>
      <p:sp>
        <p:nvSpPr>
          <p:cNvPr id="193" name="Google Shape;193;p30"/>
          <p:cNvSpPr txBox="1"/>
          <p:nvPr>
            <p:ph idx="12" type="sldNum"/>
          </p:nvPr>
        </p:nvSpPr>
        <p:spPr>
          <a:xfrm>
            <a:off x="21899106" y="12294246"/>
            <a:ext cx="16020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194" name="Google Shape;194;p30"/>
          <p:cNvSpPr txBox="1"/>
          <p:nvPr/>
        </p:nvSpPr>
        <p:spPr>
          <a:xfrm>
            <a:off x="17148575" y="10366540"/>
            <a:ext cx="5912100" cy="52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Image source: </a:t>
            </a:r>
            <a:r>
              <a:rPr b="0" i="0" lang="en-US" sz="1400" u="sng" cap="none" strike="noStrike">
                <a:solidFill>
                  <a:schemeClr val="hlink"/>
                </a:solidFill>
                <a:latin typeface="Arial"/>
                <a:ea typeface="Arial"/>
                <a:cs typeface="Arial"/>
                <a:sym typeface="Arial"/>
                <a:hlinkClick r:id="rId3"/>
              </a:rPr>
              <a:t>https://pixy.org/4155061/</a:t>
            </a:r>
            <a:r>
              <a:rPr b="0" i="0" lang="en-US" sz="1400" u="none" cap="none" strike="noStrike">
                <a:solidFill>
                  <a:srgbClr val="000000"/>
                </a:solidFill>
                <a:latin typeface="Arial"/>
                <a:ea typeface="Arial"/>
                <a:cs typeface="Arial"/>
                <a:sym typeface="Arial"/>
              </a:rPr>
              <a:t>; copyright: CC BY-NC-ND 4.0</a:t>
            </a:r>
            <a:endParaRPr b="0" i="0" sz="1400" u="none" cap="none" strike="noStrike">
              <a:solidFill>
                <a:srgbClr val="000000"/>
              </a:solidFill>
              <a:latin typeface="Arial"/>
              <a:ea typeface="Arial"/>
              <a:cs typeface="Arial"/>
              <a:sym typeface="Arial"/>
            </a:endParaRPr>
          </a:p>
        </p:txBody>
      </p:sp>
      <p:pic>
        <p:nvPicPr>
          <p:cNvPr id="195" name="Google Shape;195;p30" title="Group-Discussion-drawing.jpeg"/>
          <p:cNvPicPr preferRelativeResize="0"/>
          <p:nvPr/>
        </p:nvPicPr>
        <p:blipFill rotWithShape="1">
          <a:blip r:embed="rId4">
            <a:alphaModFix/>
          </a:blip>
          <a:srcRect b="0" l="0" r="0" t="0"/>
          <a:stretch/>
        </p:blipFill>
        <p:spPr>
          <a:xfrm>
            <a:off x="12682575" y="2337705"/>
            <a:ext cx="10540125" cy="7905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idx="1" type="body"/>
          </p:nvPr>
        </p:nvSpPr>
        <p:spPr>
          <a:xfrm>
            <a:off x="2416750" y="3016100"/>
            <a:ext cx="19553700" cy="8421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000"/>
              </a:spcBef>
              <a:spcAft>
                <a:spcPts val="0"/>
              </a:spcAft>
              <a:buClr>
                <a:srgbClr val="493637"/>
              </a:buClr>
              <a:buSzPts val="4400"/>
              <a:buChar char="•"/>
            </a:pPr>
            <a:r>
              <a:rPr lang="en-US" sz="4400"/>
              <a:t>Before Europeans arrived, </a:t>
            </a:r>
            <a:r>
              <a:rPr b="1" lang="en-US" sz="4400"/>
              <a:t>25–35</a:t>
            </a:r>
            <a:r>
              <a:rPr lang="en-US" sz="4400"/>
              <a:t> different Native languages were spoken in Oregon. </a:t>
            </a:r>
            <a:endParaRPr sz="4400"/>
          </a:p>
          <a:p>
            <a:pPr indent="-457200" lvl="0" marL="457200" rtl="0" algn="l">
              <a:lnSpc>
                <a:spcPct val="100000"/>
              </a:lnSpc>
              <a:spcBef>
                <a:spcPts val="2000"/>
              </a:spcBef>
              <a:spcAft>
                <a:spcPts val="0"/>
              </a:spcAft>
              <a:buClr>
                <a:srgbClr val="493637"/>
              </a:buClr>
              <a:buSzPts val="4400"/>
              <a:buChar char="•"/>
            </a:pPr>
            <a:r>
              <a:rPr lang="en-US" sz="4400"/>
              <a:t>Today, </a:t>
            </a:r>
            <a:r>
              <a:rPr b="1" lang="en-US" sz="4400"/>
              <a:t>9</a:t>
            </a:r>
            <a:r>
              <a:rPr lang="en-US" sz="4400"/>
              <a:t> Native languages are spoken fluently in Oregon.</a:t>
            </a:r>
            <a:endParaRPr sz="4400"/>
          </a:p>
          <a:p>
            <a:pPr indent="-457200" lvl="0" marL="457200" rtl="0" algn="l">
              <a:lnSpc>
                <a:spcPct val="100000"/>
              </a:lnSpc>
              <a:spcBef>
                <a:spcPts val="2000"/>
              </a:spcBef>
              <a:spcAft>
                <a:spcPts val="0"/>
              </a:spcAft>
              <a:buClr>
                <a:srgbClr val="493637"/>
              </a:buClr>
              <a:buSzPts val="4400"/>
              <a:buChar char="•"/>
            </a:pPr>
            <a:r>
              <a:rPr lang="en-US" sz="4400"/>
              <a:t>Oregon Tribes are bringing other languages back to life. </a:t>
            </a:r>
            <a:endParaRPr sz="4400"/>
          </a:p>
          <a:p>
            <a:pPr indent="0" lvl="0" marL="0" rtl="0" algn="l">
              <a:lnSpc>
                <a:spcPct val="100000"/>
              </a:lnSpc>
              <a:spcBef>
                <a:spcPts val="2000"/>
              </a:spcBef>
              <a:spcAft>
                <a:spcPts val="0"/>
              </a:spcAft>
              <a:buSzPts val="3600"/>
              <a:buNone/>
            </a:pPr>
            <a:r>
              <a:t/>
            </a:r>
            <a:endParaRPr sz="4400"/>
          </a:p>
          <a:p>
            <a:pPr indent="0" lvl="0" marL="0" rtl="0" algn="l">
              <a:lnSpc>
                <a:spcPct val="100000"/>
              </a:lnSpc>
              <a:spcBef>
                <a:spcPts val="2000"/>
              </a:spcBef>
              <a:spcAft>
                <a:spcPts val="0"/>
              </a:spcAft>
              <a:buSzPts val="3600"/>
              <a:buNone/>
            </a:pPr>
            <a:r>
              <a:rPr lang="en-US" sz="4400"/>
              <a:t>Today, we will learn about </a:t>
            </a:r>
            <a:endParaRPr sz="4400"/>
          </a:p>
          <a:p>
            <a:pPr indent="-508000" lvl="3" marL="1828800" rtl="0" algn="l">
              <a:lnSpc>
                <a:spcPct val="100000"/>
              </a:lnSpc>
              <a:spcBef>
                <a:spcPts val="2000"/>
              </a:spcBef>
              <a:spcAft>
                <a:spcPts val="0"/>
              </a:spcAft>
              <a:buClr>
                <a:srgbClr val="493637"/>
              </a:buClr>
              <a:buSzPts val="4400"/>
              <a:buChar char="•"/>
            </a:pPr>
            <a:r>
              <a:rPr b="1" lang="en-US" sz="4400">
                <a:latin typeface="Arial"/>
                <a:ea typeface="Arial"/>
                <a:cs typeface="Arial"/>
                <a:sym typeface="Arial"/>
              </a:rPr>
              <a:t>Dee-'ni: </a:t>
            </a:r>
            <a:r>
              <a:rPr lang="en-US" sz="4400">
                <a:latin typeface="Arial"/>
                <a:ea typeface="Arial"/>
                <a:cs typeface="Arial"/>
                <a:sym typeface="Arial"/>
              </a:rPr>
              <a:t>the Siletz Tribes’ language</a:t>
            </a:r>
            <a:endParaRPr b="1" sz="4400">
              <a:latin typeface="Arial"/>
              <a:ea typeface="Arial"/>
              <a:cs typeface="Arial"/>
              <a:sym typeface="Arial"/>
            </a:endParaRPr>
          </a:p>
          <a:p>
            <a:pPr indent="-508000" lvl="3" marL="1828800" rtl="0" algn="l">
              <a:lnSpc>
                <a:spcPct val="100000"/>
              </a:lnSpc>
              <a:spcBef>
                <a:spcPts val="1000"/>
              </a:spcBef>
              <a:spcAft>
                <a:spcPts val="0"/>
              </a:spcAft>
              <a:buSzPts val="4400"/>
              <a:buChar char="•"/>
            </a:pPr>
            <a:r>
              <a:rPr b="1" lang="en-US" sz="4400">
                <a:highlight>
                  <a:srgbClr val="FFFFFF"/>
                </a:highlight>
                <a:latin typeface="Arial"/>
                <a:ea typeface="Arial"/>
                <a:cs typeface="Arial"/>
                <a:sym typeface="Arial"/>
              </a:rPr>
              <a:t>Wadatika Neme Yaduan: </a:t>
            </a:r>
            <a:r>
              <a:rPr lang="en-US" sz="4400">
                <a:latin typeface="Arial"/>
                <a:ea typeface="Arial"/>
                <a:cs typeface="Arial"/>
                <a:sym typeface="Arial"/>
              </a:rPr>
              <a:t>the Burns-Paiute language </a:t>
            </a:r>
            <a:endParaRPr sz="4400">
              <a:latin typeface="Arial"/>
              <a:ea typeface="Arial"/>
              <a:cs typeface="Arial"/>
              <a:sym typeface="Arial"/>
            </a:endParaRPr>
          </a:p>
          <a:p>
            <a:pPr indent="-508000" lvl="3" marL="1828800" rtl="0" algn="l">
              <a:lnSpc>
                <a:spcPct val="100000"/>
              </a:lnSpc>
              <a:spcBef>
                <a:spcPts val="1000"/>
              </a:spcBef>
              <a:spcAft>
                <a:spcPts val="0"/>
              </a:spcAft>
              <a:buSzPts val="4400"/>
              <a:buChar char="•"/>
            </a:pPr>
            <a:r>
              <a:rPr b="1" lang="en-US" sz="4400">
                <a:latin typeface="Arial"/>
                <a:ea typeface="Arial"/>
                <a:cs typeface="Arial"/>
                <a:sym typeface="Arial"/>
              </a:rPr>
              <a:t>chinuk wawa:</a:t>
            </a:r>
            <a:r>
              <a:rPr lang="en-US" sz="4400">
                <a:latin typeface="Arial"/>
                <a:ea typeface="Arial"/>
                <a:cs typeface="Arial"/>
                <a:sym typeface="Arial"/>
              </a:rPr>
              <a:t> the Confederated Tribes of the Grand Ronde, the Siletz Tribe and other Native Tribes’ ancestral trade language</a:t>
            </a:r>
            <a:endParaRPr sz="4400">
              <a:latin typeface="Arial"/>
              <a:ea typeface="Arial"/>
              <a:cs typeface="Arial"/>
              <a:sym typeface="Arial"/>
            </a:endParaRPr>
          </a:p>
        </p:txBody>
      </p:sp>
      <p:sp>
        <p:nvSpPr>
          <p:cNvPr id="202" name="Google Shape;202;p31"/>
          <p:cNvSpPr txBox="1"/>
          <p:nvPr>
            <p:ph type="title"/>
          </p:nvPr>
        </p:nvSpPr>
        <p:spPr>
          <a:xfrm>
            <a:off x="1837513" y="956489"/>
            <a:ext cx="16820700" cy="233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Native American Languages in Oregon	</a:t>
            </a:r>
            <a:endParaRPr/>
          </a:p>
        </p:txBody>
      </p:sp>
      <p:sp>
        <p:nvSpPr>
          <p:cNvPr id="203" name="Google Shape;203;p31"/>
          <p:cNvSpPr txBox="1"/>
          <p:nvPr>
            <p:ph idx="12" type="sldNum"/>
          </p:nvPr>
        </p:nvSpPr>
        <p:spPr>
          <a:xfrm>
            <a:off x="21899106" y="12294246"/>
            <a:ext cx="16020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2"/>
          <p:cNvPicPr preferRelativeResize="0"/>
          <p:nvPr/>
        </p:nvPicPr>
        <p:blipFill rotWithShape="1">
          <a:blip r:embed="rId3">
            <a:alphaModFix/>
          </a:blip>
          <a:srcRect b="1941" l="2056" r="0" t="0"/>
          <a:stretch/>
        </p:blipFill>
        <p:spPr>
          <a:xfrm>
            <a:off x="8442500" y="776075"/>
            <a:ext cx="15392575" cy="10741850"/>
          </a:xfrm>
          <a:prstGeom prst="rect">
            <a:avLst/>
          </a:prstGeom>
          <a:noFill/>
          <a:ln>
            <a:noFill/>
          </a:ln>
        </p:spPr>
      </p:pic>
      <p:sp>
        <p:nvSpPr>
          <p:cNvPr id="210" name="Google Shape;210;p32"/>
          <p:cNvSpPr txBox="1"/>
          <p:nvPr>
            <p:ph type="title"/>
          </p:nvPr>
        </p:nvSpPr>
        <p:spPr>
          <a:xfrm>
            <a:off x="2439988" y="1731963"/>
            <a:ext cx="8121332" cy="21907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Nine Federally Recognized </a:t>
            </a:r>
            <a:endParaRPr/>
          </a:p>
          <a:p>
            <a:pPr indent="0" lvl="0" marL="0" rtl="0" algn="l">
              <a:lnSpc>
                <a:spcPct val="90000"/>
              </a:lnSpc>
              <a:spcBef>
                <a:spcPts val="0"/>
              </a:spcBef>
              <a:spcAft>
                <a:spcPts val="0"/>
              </a:spcAft>
              <a:buSzPts val="6000"/>
              <a:buNone/>
            </a:pPr>
            <a:r>
              <a:rPr lang="en-US"/>
              <a:t>Tribes in Oregon</a:t>
            </a:r>
            <a:endParaRPr/>
          </a:p>
        </p:txBody>
      </p:sp>
      <p:sp>
        <p:nvSpPr>
          <p:cNvPr id="211" name="Google Shape;211;p32"/>
          <p:cNvSpPr txBox="1"/>
          <p:nvPr>
            <p:ph idx="2" type="body"/>
          </p:nvPr>
        </p:nvSpPr>
        <p:spPr>
          <a:xfrm>
            <a:off x="2439988" y="4561339"/>
            <a:ext cx="6002512" cy="106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Can you find the Confederated Tribes of Siletz Indians?</a:t>
            </a:r>
            <a:endParaRPr/>
          </a:p>
          <a:p>
            <a:pPr indent="-228600" lvl="0" marL="457200" marR="0" rtl="0" algn="l">
              <a:lnSpc>
                <a:spcPct val="90000"/>
              </a:lnSpc>
              <a:spcBef>
                <a:spcPts val="1000"/>
              </a:spcBef>
              <a:spcAft>
                <a:spcPts val="0"/>
              </a:spcAft>
              <a:buClr>
                <a:schemeClr val="lt1"/>
              </a:buClr>
              <a:buSzPts val="4400"/>
              <a:buFont typeface="Arial"/>
              <a:buNone/>
            </a:pPr>
            <a:r>
              <a:t/>
            </a:r>
            <a:endParaRPr/>
          </a:p>
        </p:txBody>
      </p:sp>
      <p:sp>
        <p:nvSpPr>
          <p:cNvPr id="212" name="Google Shape;212;p3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3"/>
          <p:cNvPicPr preferRelativeResize="0"/>
          <p:nvPr/>
        </p:nvPicPr>
        <p:blipFill rotWithShape="1">
          <a:blip r:embed="rId3">
            <a:alphaModFix/>
          </a:blip>
          <a:srcRect b="1941" l="2056" r="0" t="0"/>
          <a:stretch/>
        </p:blipFill>
        <p:spPr>
          <a:xfrm>
            <a:off x="8442500" y="776075"/>
            <a:ext cx="15392575" cy="10741850"/>
          </a:xfrm>
          <a:prstGeom prst="rect">
            <a:avLst/>
          </a:prstGeom>
          <a:noFill/>
          <a:ln>
            <a:noFill/>
          </a:ln>
        </p:spPr>
      </p:pic>
      <p:sp>
        <p:nvSpPr>
          <p:cNvPr id="219" name="Google Shape;219;p33"/>
          <p:cNvSpPr txBox="1"/>
          <p:nvPr>
            <p:ph type="title"/>
          </p:nvPr>
        </p:nvSpPr>
        <p:spPr>
          <a:xfrm>
            <a:off x="2439988" y="1731963"/>
            <a:ext cx="8121332" cy="21907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Nine Federally Recognized </a:t>
            </a:r>
            <a:endParaRPr/>
          </a:p>
          <a:p>
            <a:pPr indent="0" lvl="0" marL="0" rtl="0" algn="l">
              <a:lnSpc>
                <a:spcPct val="90000"/>
              </a:lnSpc>
              <a:spcBef>
                <a:spcPts val="0"/>
              </a:spcBef>
              <a:spcAft>
                <a:spcPts val="0"/>
              </a:spcAft>
              <a:buSzPts val="6000"/>
              <a:buNone/>
            </a:pPr>
            <a:r>
              <a:rPr lang="en-US"/>
              <a:t>Tribes in Oregon</a:t>
            </a:r>
            <a:endParaRPr/>
          </a:p>
        </p:txBody>
      </p:sp>
      <p:sp>
        <p:nvSpPr>
          <p:cNvPr id="220" name="Google Shape;220;p33"/>
          <p:cNvSpPr txBox="1"/>
          <p:nvPr>
            <p:ph idx="2" type="body"/>
          </p:nvPr>
        </p:nvSpPr>
        <p:spPr>
          <a:xfrm>
            <a:off x="2439988" y="4561339"/>
            <a:ext cx="6002512" cy="106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Can you find the Burns Paiute Tribe?</a:t>
            </a:r>
            <a:endParaRPr/>
          </a:p>
        </p:txBody>
      </p:sp>
      <p:sp>
        <p:nvSpPr>
          <p:cNvPr id="221" name="Google Shape;221;p3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4"/>
          <p:cNvPicPr preferRelativeResize="0"/>
          <p:nvPr/>
        </p:nvPicPr>
        <p:blipFill rotWithShape="1">
          <a:blip r:embed="rId3">
            <a:alphaModFix/>
          </a:blip>
          <a:srcRect b="1941" l="2056" r="0" t="0"/>
          <a:stretch/>
        </p:blipFill>
        <p:spPr>
          <a:xfrm>
            <a:off x="8442500" y="776075"/>
            <a:ext cx="15392575" cy="10741850"/>
          </a:xfrm>
          <a:prstGeom prst="rect">
            <a:avLst/>
          </a:prstGeom>
          <a:noFill/>
          <a:ln>
            <a:noFill/>
          </a:ln>
        </p:spPr>
      </p:pic>
      <p:sp>
        <p:nvSpPr>
          <p:cNvPr id="228" name="Google Shape;228;p34"/>
          <p:cNvSpPr txBox="1"/>
          <p:nvPr>
            <p:ph type="title"/>
          </p:nvPr>
        </p:nvSpPr>
        <p:spPr>
          <a:xfrm>
            <a:off x="2439988" y="1731963"/>
            <a:ext cx="8121332" cy="21907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Nine Federally Recognized </a:t>
            </a:r>
            <a:endParaRPr/>
          </a:p>
          <a:p>
            <a:pPr indent="0" lvl="0" marL="0" rtl="0" algn="l">
              <a:lnSpc>
                <a:spcPct val="90000"/>
              </a:lnSpc>
              <a:spcBef>
                <a:spcPts val="0"/>
              </a:spcBef>
              <a:spcAft>
                <a:spcPts val="0"/>
              </a:spcAft>
              <a:buSzPts val="6000"/>
              <a:buNone/>
            </a:pPr>
            <a:r>
              <a:rPr lang="en-US"/>
              <a:t>Tribes in Oregon</a:t>
            </a:r>
            <a:endParaRPr/>
          </a:p>
        </p:txBody>
      </p:sp>
      <p:sp>
        <p:nvSpPr>
          <p:cNvPr id="229" name="Google Shape;229;p34"/>
          <p:cNvSpPr txBox="1"/>
          <p:nvPr>
            <p:ph idx="2" type="body"/>
          </p:nvPr>
        </p:nvSpPr>
        <p:spPr>
          <a:xfrm>
            <a:off x="2439988" y="4561339"/>
            <a:ext cx="6002512" cy="106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a:t>Can you find the Confederated Tribes of Grand Ronde?</a:t>
            </a:r>
            <a:endParaRPr/>
          </a:p>
        </p:txBody>
      </p:sp>
      <p:sp>
        <p:nvSpPr>
          <p:cNvPr id="230" name="Google Shape;230;p3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84B46"/>
              </a:buClr>
              <a:buSzPts val="3600"/>
              <a:buFont typeface="Arial"/>
              <a:buChar char="•"/>
            </a:pPr>
            <a:r>
              <a:rPr b="1" lang="en-US"/>
              <a:t>Sustain: </a:t>
            </a:r>
            <a:r>
              <a:rPr lang="en-US"/>
              <a:t>strengthen or support, physically or mentally</a:t>
            </a:r>
            <a:endParaRPr/>
          </a:p>
          <a:p>
            <a:pPr indent="-457200" lvl="0" marL="457200" rtl="0" algn="l">
              <a:lnSpc>
                <a:spcPct val="110000"/>
              </a:lnSpc>
              <a:spcBef>
                <a:spcPts val="2000"/>
              </a:spcBef>
              <a:spcAft>
                <a:spcPts val="0"/>
              </a:spcAft>
              <a:buSzPts val="3600"/>
              <a:buChar char="•"/>
            </a:pPr>
            <a:r>
              <a:rPr b="1" lang="en-US"/>
              <a:t>Tribe</a:t>
            </a:r>
            <a:r>
              <a:rPr lang="en-US"/>
              <a:t>: A group of people who share the same culture, language, and history.</a:t>
            </a:r>
            <a:endParaRPr/>
          </a:p>
          <a:p>
            <a:pPr indent="-457200" lvl="0" marL="457200" rtl="0" algn="l">
              <a:lnSpc>
                <a:spcPct val="110000"/>
              </a:lnSpc>
              <a:spcBef>
                <a:spcPts val="2000"/>
              </a:spcBef>
              <a:spcAft>
                <a:spcPts val="0"/>
              </a:spcAft>
              <a:buSzPts val="3600"/>
              <a:buChar char="•"/>
            </a:pPr>
            <a:r>
              <a:rPr b="1" lang="en-US"/>
              <a:t>Revitalize</a:t>
            </a:r>
            <a:r>
              <a:rPr lang="en-US"/>
              <a:t>: To restore something to life or give it new life.</a:t>
            </a:r>
            <a:endParaRPr/>
          </a:p>
          <a:p>
            <a:pPr indent="-457200" lvl="0" marL="457200" rtl="0" algn="l">
              <a:lnSpc>
                <a:spcPct val="110000"/>
              </a:lnSpc>
              <a:spcBef>
                <a:spcPts val="2000"/>
              </a:spcBef>
              <a:spcAft>
                <a:spcPts val="0"/>
              </a:spcAft>
              <a:buSzPts val="3600"/>
              <a:buChar char="•"/>
            </a:pPr>
            <a:r>
              <a:rPr b="1" lang="en-US"/>
              <a:t>Compare</a:t>
            </a:r>
            <a:r>
              <a:rPr lang="en-US"/>
              <a:t>: To look at two things and see how they are different or the same.</a:t>
            </a:r>
            <a:endParaRPr/>
          </a:p>
          <a:p>
            <a:pPr indent="-457200" lvl="0" marL="457200" rtl="0" algn="l">
              <a:lnSpc>
                <a:spcPct val="110000"/>
              </a:lnSpc>
              <a:spcBef>
                <a:spcPts val="2000"/>
              </a:spcBef>
              <a:spcAft>
                <a:spcPts val="0"/>
              </a:spcAft>
              <a:buSzPts val="3600"/>
              <a:buChar char="•"/>
            </a:pPr>
            <a:r>
              <a:rPr b="1" lang="en-US"/>
              <a:t>Contrast</a:t>
            </a:r>
            <a:r>
              <a:rPr lang="en-US"/>
              <a:t>: To find the differences between two or more similar things.</a:t>
            </a:r>
            <a:endParaRPr/>
          </a:p>
        </p:txBody>
      </p:sp>
      <p:sp>
        <p:nvSpPr>
          <p:cNvPr id="237" name="Google Shape;237;p35"/>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Key Words and Ideas</a:t>
            </a:r>
            <a:endParaRPr/>
          </a:p>
        </p:txBody>
      </p:sp>
      <p:sp>
        <p:nvSpPr>
          <p:cNvPr id="238" name="Google Shape;238;p35"/>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0DAEFBB6-334A-41D2-80BB-63C1719C04B5}"/>
</file>

<file path=customXml/itemProps2.xml><?xml version="1.0" encoding="utf-8"?>
<ds:datastoreItem xmlns:ds="http://schemas.openxmlformats.org/officeDocument/2006/customXml" ds:itemID="{ED3D90C7-5B9E-435B-8FBA-DD00CD12B5BD}"/>
</file>

<file path=customXml/itemProps3.xml><?xml version="1.0" encoding="utf-8"?>
<ds:datastoreItem xmlns:ds="http://schemas.openxmlformats.org/officeDocument/2006/customXml" ds:itemID="{B7121C72-2DFF-44D8-9451-31FEE321A79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