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0" r:id="rId1"/>
    <p:sldMasterId id="214748373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532C35-E497-4860-99F5-76F68E29D986}">
  <a:tblStyle styleId="{29532C35-E497-4860-99F5-76F68E29D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8eb09d4d37_0_5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18eb09d4d37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423de36c4d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423de36c4d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12:50AM -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3f2b654d4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3f2b654d4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3f2b654d4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3f2b654d4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12:50AM -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f953cb0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f953cb0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2a96544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2a96544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211ecb093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211ecb093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423de36c4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423de36c4d_0_5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2423de36c4d_0_5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423de36c4d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423de36c4d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8eb09d4d37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8eb09d4d37_0_20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18eb09d4d37_0_20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423de36c4d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423de36c4d_0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8eb09d4d37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8eb09d4d37_0_10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g18eb09d4d37_0_10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34a21a2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34a21a2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33f2b654d4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33f2b654d4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33f2b654d4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33f2b654d4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33f2b654d4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33f2b654d4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3359234f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3359234f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-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2" name="Google Shape;62;p14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2-Section Header">
  <p:cSld name="Blue_2-Section Header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Calibri"/>
              <a:buNone/>
              <a:defRPr sz="5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5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3-Title Bar and Content">
  <p:cSld name="Blue_3-Title Bar and Content">
    <p:bg>
      <p:bgPr>
        <a:solidFill>
          <a:schemeClr val="accen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4-Content with Caption">
  <p:cSld name="Blue_4-Content with Caption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8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17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5-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6-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7-Comparison">
  <p:cSld name="Blue_7-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8-Title Only">
  <p:cSld name="Blue_8-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9-Blank">
  <p:cSld name="Blue_9-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0-Large Type">
  <p:cSld name="Blue_10-Large Type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Calibri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1-Follow Us">
  <p:cSld name="Blue_11-Follow Us">
    <p:bg>
      <p:bgPr>
        <a:solidFill>
          <a:schemeClr val="accen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Calibri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24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-Title Slide">
  <p:cSld name="Green_1-Title Slide">
    <p:bg>
      <p:bgPr>
        <a:solidFill>
          <a:schemeClr val="accent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Calibri"/>
              <a:buNone/>
              <a:defRPr sz="41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8" name="Google Shape;138;p25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2-Section Header">
  <p:cSld name="Green_2-Section Header">
    <p:bg>
      <p:bgPr>
        <a:solidFill>
          <a:schemeClr val="accent5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100"/>
              <a:buFont typeface="Calibri"/>
              <a:buNone/>
              <a:defRPr sz="51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45" name="Google Shape;145;p26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3-Title Bar and Content">
  <p:cSld name="Green_3-Title Bar and Content">
    <p:bg>
      <p:bgPr>
        <a:solidFill>
          <a:schemeClr val="accent5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4-Content with Caption">
  <p:cSld name="Green_4-Content with Caption">
    <p:bg>
      <p:bgPr>
        <a:solidFill>
          <a:schemeClr val="accent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 sz="33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0" name="Google Shape;160;p28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5-Title and Content">
  <p:cSld name="Green_5-Title and Content">
    <p:bg>
      <p:bgPr>
        <a:solidFill>
          <a:schemeClr val="accent5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6-Two Content">
  <p:cSld name="Green_6-Two Content">
    <p:bg>
      <p:bgPr>
        <a:solidFill>
          <a:schemeClr val="accent5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73" name="Google Shape;173;p3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7-Comparison">
  <p:cSld name="Green_7-Comparison">
    <p:bg>
      <p:bgPr>
        <a:solidFill>
          <a:schemeClr val="accent5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b="0">
                <a:solidFill>
                  <a:schemeClr val="accent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b="0">
                <a:solidFill>
                  <a:schemeClr val="accent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alibri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8-Title Only">
  <p:cSld name="Green_8-Title Only">
    <p:bg>
      <p:bgPr>
        <a:solidFill>
          <a:schemeClr val="accent5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86" name="Google Shape;186;p3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9-Blank">
  <p:cSld name="Green_9-Blank">
    <p:bg>
      <p:bgPr>
        <a:solidFill>
          <a:schemeClr val="accent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91" name="Google Shape;191;p3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0-Large Type">
  <p:cSld name="Green_10-Large Type">
    <p:bg>
      <p:bgPr>
        <a:solidFill>
          <a:schemeClr val="accent5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0"/>
              <a:buFont typeface="Calibri"/>
              <a:buNone/>
              <a:defRPr sz="9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7" name="Google Shape;197;p3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1-Follow Us">
  <p:cSld name="Green_11-Follow Us">
    <p:bg>
      <p:bgPr>
        <a:solidFill>
          <a:schemeClr val="accent5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0"/>
              <a:buFont typeface="Calibri"/>
              <a:buNone/>
              <a:defRPr sz="9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3" name="Google Shape;203;p35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-Title Slide">
  <p:cSld name="Gold_1-Title Slide">
    <p:bg>
      <p:bgPr>
        <a:solidFill>
          <a:schemeClr val="accent4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100"/>
              <a:buFont typeface="Calibri"/>
              <a:buNone/>
              <a:defRPr sz="41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4" name="Google Shape;214;p36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16" name="Google Shape;216;p3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2-Section Header">
  <p:cSld name="Gold_2-Section Header">
    <p:bg>
      <p:bgPr>
        <a:solidFill>
          <a:schemeClr val="accent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100"/>
              <a:buFont typeface="Calibri"/>
              <a:buNone/>
              <a:defRPr sz="51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dt" idx="10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ftr" idx="11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7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3-Title Bar and Content">
  <p:cSld name="Gold_3-Title Bar and Content">
    <p:bg>
      <p:bgPr>
        <a:solidFill>
          <a:schemeClr val="accent4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8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32" name="Google Shape;232;p3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4-Content with Caption">
  <p:cSld name="Gold_4-Content with Caption">
    <p:bg>
      <p:bgPr>
        <a:solidFill>
          <a:schemeClr val="accent4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9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3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38" name="Google Shape;238;p39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40" name="Google Shape;240;p3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5-Title and Content">
  <p:cSld name="Gold_5-Title and Content">
    <p:bg>
      <p:bgPr>
        <a:solidFill>
          <a:schemeClr val="accent4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45" name="Google Shape;245;p4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6-Two Content">
  <p:cSld name="Gold_6-Two Content">
    <p:bg>
      <p:bgPr>
        <a:solidFill>
          <a:schemeClr val="accent4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4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51" name="Google Shape;251;p4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7-Comparison">
  <p:cSld name="Gold_7-Comparison">
    <p:bg>
      <p:bgPr>
        <a:solidFill>
          <a:schemeClr val="accent4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0">
                <a:solidFill>
                  <a:schemeClr val="accent4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0">
                <a:solidFill>
                  <a:schemeClr val="accent4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6" name="Google Shape;256;p4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59" name="Google Shape;259;p4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8-Title Only">
  <p:cSld name="Gold_8-Title Only">
    <p:bg>
      <p:bgPr>
        <a:solidFill>
          <a:schemeClr val="accent4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64" name="Google Shape;264;p4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9-Blank">
  <p:cSld name="Gold_9-Blank">
    <p:bg>
      <p:bgPr>
        <a:solidFill>
          <a:schemeClr val="accent4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267" name="Google Shape;267;p44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69" name="Google Shape;269;p4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0-Large Type">
  <p:cSld name="Gold_10-Large Type">
    <p:bg>
      <p:bgPr>
        <a:solidFill>
          <a:schemeClr val="accent4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4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0"/>
              <a:buFont typeface="Calibri"/>
              <a:buNone/>
              <a:defRPr sz="9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5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5" name="Google Shape;275;p4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76" name="Google Shape;276;p4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1-Follow Us">
  <p:cSld name="Gold_11-Follow Us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4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0"/>
              <a:buFont typeface="Calibri"/>
              <a:buNone/>
              <a:defRPr sz="9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81" name="Google Shape;281;p46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6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6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85" name="Google Shape;285;p4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-Title Slide">
  <p:cSld name="Orange_1-Title Slide">
    <p:bg>
      <p:bgPr>
        <a:solidFill>
          <a:schemeClr val="accent3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7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4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7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100"/>
              <a:buFont typeface="Calibri"/>
              <a:buNone/>
              <a:defRPr sz="4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92" name="Google Shape;292;p47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94" name="Google Shape;294;p4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2-Section Header">
  <p:cSld name="Orange_2-Section Header">
    <p:bg>
      <p:bgPr>
        <a:solidFill>
          <a:schemeClr val="accent3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8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8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Calibri"/>
              <a:buNone/>
              <a:defRPr sz="5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99" name="Google Shape;299;p48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01" name="Google Shape;301;p4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3-Title Bar and Content">
  <p:cSld name="Orange_3-Title Bar and Content">
    <p:bg>
      <p:bgPr>
        <a:solidFill>
          <a:schemeClr val="accent3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9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9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9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08" name="Google Shape;308;p4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4-Content with Caption">
  <p:cSld name="Orange_4-Content with Caption">
    <p:bg>
      <p:bgPr>
        <a:solidFill>
          <a:schemeClr val="accent3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0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0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 sz="33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0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14" name="Google Shape;314;p50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5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16" name="Google Shape;316;p5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5-Title and Content">
  <p:cSld name="Orange_5-Title and Content">
    <p:bg>
      <p:bgPr>
        <a:solidFill>
          <a:schemeClr val="accent3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1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5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21" name="Google Shape;321;p5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6-Two Content">
  <p:cSld name="Orange_6-Two Content">
    <p:bg>
      <p:bgPr>
        <a:solidFill>
          <a:schemeClr val="accent3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2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5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27" name="Google Shape;327;p5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7-Comparison">
  <p:cSld name="Orange_7-Comparison">
    <p:bg>
      <p:bgPr>
        <a:solidFill>
          <a:schemeClr val="accent3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0" name="Google Shape;330;p53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35" name="Google Shape;335;p5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8-Title Only">
  <p:cSld name="Orange_8-Title Only">
    <p:bg>
      <p:bgPr>
        <a:solidFill>
          <a:schemeClr val="accent3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4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40" name="Google Shape;340;p5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9-Blank">
  <p:cSld name="Orange_9-Blank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343" name="Google Shape;343;p55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45" name="Google Shape;345;p5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0-Large Type">
  <p:cSld name="Orange_10-Large Type">
    <p:bg>
      <p:bgPr>
        <a:solidFill>
          <a:schemeClr val="accent3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Font typeface="Calibri"/>
              <a:buNone/>
              <a:defRPr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5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1-Follow Us">
  <p:cSld name="Orange_11-Follow Us">
    <p:bg>
      <p:bgPr>
        <a:solidFill>
          <a:schemeClr val="accent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5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7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Font typeface="Calibri"/>
              <a:buNone/>
              <a:defRPr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57" name="Google Shape;357;p57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7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7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-Title Slide">
  <p:cSld name="Red_1-Title Slide">
    <p:bg>
      <p:bgPr>
        <a:solidFill>
          <a:schemeClr val="accent2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8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5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8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Calibri"/>
              <a:buNone/>
              <a:defRPr sz="4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68" name="Google Shape;368;p58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70" name="Google Shape;370;p5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2-Section Header">
  <p:cSld name="Red_2-Section Header">
    <p:bg>
      <p:bgPr>
        <a:solidFill>
          <a:schemeClr val="accent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9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9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100"/>
              <a:buFont typeface="Calibri"/>
              <a:buNone/>
              <a:defRPr sz="5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5" name="Google Shape;375;p59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77" name="Google Shape;377;p5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3-Title Bar and Content">
  <p:cSld name="Red_3-Title Bar and Content">
    <p:bg>
      <p:bgPr>
        <a:solidFill>
          <a:schemeClr val="accent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0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0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84" name="Google Shape;384;p6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4-Content with Caption">
  <p:cSld name="Red_4-Content with Caption">
    <p:bg>
      <p:bgPr>
        <a:solidFill>
          <a:schemeClr val="accen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1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1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1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90" name="Google Shape;390;p61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6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92" name="Google Shape;392;p6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5-Title and Content">
  <p:cSld name="Red_5-Title and Content">
    <p:bg>
      <p:bgPr>
        <a:solidFill>
          <a:schemeClr val="accent2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2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97" name="Google Shape;397;p6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6-Two Content">
  <p:cSld name="Red_6-Two Content"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3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6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03" name="Google Shape;403;p6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7-Comparison">
  <p:cSld name="Red_7-Comparison">
    <p:bg>
      <p:bgPr>
        <a:solidFill>
          <a:schemeClr val="accent2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6" name="Google Shape;406;p64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6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11" name="Google Shape;411;p6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8-Title Only">
  <p:cSld name="Red_8-Title Only">
    <p:bg>
      <p:bgPr>
        <a:solidFill>
          <a:schemeClr val="accent2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16" name="Google Shape;416;p6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9-Blank">
  <p:cSld name="Red_9-Blank">
    <p:bg>
      <p:bgPr>
        <a:solidFill>
          <a:schemeClr val="accent2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419" name="Google Shape;419;p66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6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21" name="Google Shape;421;p6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0-Large Type">
  <p:cSld name="Red_10-Large Type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6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7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Calibri"/>
              <a:buNone/>
              <a:defRPr sz="9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67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7" name="Google Shape;427;p6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28" name="Google Shape;428;p6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1-Follow Us">
  <p:cSld name="Red_11-Follow Us">
    <p:bg>
      <p:bgPr>
        <a:solidFill>
          <a:schemeClr val="accent2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6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8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Calibri"/>
              <a:buNone/>
              <a:defRPr sz="9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33" name="Google Shape;433;p68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8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8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37" name="Google Shape;437;p6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-Title Slide">
  <p:cSld name="Teal_1-Title Slide">
    <p:bg>
      <p:bgPr>
        <a:solidFill>
          <a:schemeClr val="dk2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9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6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9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  <a:defRPr sz="4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6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44" name="Google Shape;444;p69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46" name="Google Shape;446;p6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2-Section Header">
  <p:cSld name="Teal_2-Section Header">
    <p:bg>
      <p:bgPr>
        <a:solidFill>
          <a:schemeClr val="dk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0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70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alibri"/>
              <a:buNone/>
              <a:defRPr sz="5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51" name="Google Shape;451;p70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53" name="Google Shape;453;p7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3-Title Bar and Content">
  <p:cSld name="Teal_3-Title Bar and Content">
    <p:bg>
      <p:bgPr>
        <a:solidFill>
          <a:schemeClr val="dk2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71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1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7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60" name="Google Shape;460;p7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4-Content with Caption">
  <p:cSld name="Teal_4-Content with Caption">
    <p:bg>
      <p:bgPr>
        <a:solidFill>
          <a:schemeClr val="dk2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72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72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2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66" name="Google Shape;466;p72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7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68" name="Google Shape;468;p7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5-Title and Content">
  <p:cSld name="Teal_5-Title and Content">
    <p:bg>
      <p:bgPr>
        <a:solidFill>
          <a:schemeClr val="dk2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3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73" name="Google Shape;473;p7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6-Two Content">
  <p:cSld name="Teal_6-Two Content">
    <p:bg>
      <p:bgPr>
        <a:solidFill>
          <a:schemeClr val="dk2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4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7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79" name="Google Shape;479;p7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7-Comparison">
  <p:cSld name="Teal_7-Comparison">
    <p:bg>
      <p:bgPr>
        <a:solidFill>
          <a:schemeClr val="dk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5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2" name="Google Shape;482;p75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4" name="Google Shape;484;p7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7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87" name="Google Shape;487;p7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8-Title Only">
  <p:cSld name="Teal_8-Title Only">
    <p:bg>
      <p:bgPr>
        <a:solidFill>
          <a:schemeClr val="dk2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6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92" name="Google Shape;492;p7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9-Blank">
  <p:cSld name="Teal_9-Blank">
    <p:bg>
      <p:bgPr>
        <a:solidFill>
          <a:schemeClr val="dk2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495" name="Google Shape;495;p77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97" name="Google Shape;497;p7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0-Large Type">
  <p:cSld name="Teal_10-Large Type">
    <p:bg>
      <p:bgPr>
        <a:solidFill>
          <a:schemeClr val="dk2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7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8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78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3" name="Google Shape;503;p7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04" name="Google Shape;504;p7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1-Follow Us">
  <p:cSld name="Teal_11-Follow Us">
    <p:bg>
      <p:bgPr>
        <a:solidFill>
          <a:schemeClr val="dk2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7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9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09" name="Google Shape;509;p79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9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9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7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13" name="Google Shape;513;p7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Type">
  <p:cSld name="Large Type">
    <p:bg>
      <p:bgPr>
        <a:solidFill>
          <a:schemeClr val="accent3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80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80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Font typeface="Calibri"/>
              <a:buNone/>
              <a:defRPr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0"/>
          <p:cNvSpPr txBox="1">
            <a:spLocks noGrp="1"/>
          </p:cNvSpPr>
          <p:nvPr>
            <p:ph type="dt" idx="10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19" name="Google Shape;519;p80"/>
          <p:cNvSpPr txBox="1">
            <a:spLocks noGrp="1"/>
          </p:cNvSpPr>
          <p:nvPr>
            <p:ph type="ftr" idx="11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0" name="Google Shape;520;p8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80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Type 1">
  <p:cSld name="Large Type_1">
    <p:bg>
      <p:bgPr>
        <a:solidFill>
          <a:schemeClr val="dk2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81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81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1"/>
          <p:cNvSpPr txBox="1">
            <a:spLocks noGrp="1"/>
          </p:cNvSpPr>
          <p:nvPr>
            <p:ph type="dt" idx="10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>
            <a:endParaRPr/>
          </a:p>
        </p:txBody>
      </p:sp>
      <p:sp>
        <p:nvSpPr>
          <p:cNvPr id="527" name="Google Shape;527;p81"/>
          <p:cNvSpPr txBox="1">
            <a:spLocks noGrp="1"/>
          </p:cNvSpPr>
          <p:nvPr>
            <p:ph type="ftr" idx="11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>
            <a:endParaRPr/>
          </a:p>
        </p:txBody>
      </p:sp>
      <p:sp>
        <p:nvSpPr>
          <p:cNvPr id="528" name="Google Shape;528;p8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Type 2">
  <p:cSld name="Large Type_2">
    <p:bg>
      <p:bgPr>
        <a:solidFill>
          <a:schemeClr val="dk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82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82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2"/>
          <p:cNvSpPr txBox="1">
            <a:spLocks noGrp="1"/>
          </p:cNvSpPr>
          <p:nvPr>
            <p:ph type="dt" idx="10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5" name="Google Shape;535;p82"/>
          <p:cNvSpPr txBox="1">
            <a:spLocks noGrp="1"/>
          </p:cNvSpPr>
          <p:nvPr>
            <p:ph type="ftr" idx="11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6" name="Google Shape;536;p8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82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Type 3">
  <p:cSld name="Large Type_3">
    <p:bg>
      <p:bgPr>
        <a:solidFill>
          <a:schemeClr val="accent5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8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3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0"/>
              <a:buFont typeface="Calibri"/>
              <a:buNone/>
              <a:defRPr sz="9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3"/>
          <p:cNvSpPr txBox="1">
            <a:spLocks noGrp="1"/>
          </p:cNvSpPr>
          <p:nvPr>
            <p:ph type="dt" idx="10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3" name="Google Shape;543;p83"/>
          <p:cNvSpPr txBox="1">
            <a:spLocks noGrp="1"/>
          </p:cNvSpPr>
          <p:nvPr>
            <p:ph type="ftr" idx="11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4" name="Google Shape;544;p8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83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llow Us">
  <p:cSld name="Follow Us">
    <p:bg>
      <p:bgPr>
        <a:solidFill>
          <a:schemeClr val="accent1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8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4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Calibri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4"/>
          <p:cNvSpPr txBox="1">
            <a:spLocks noGrp="1"/>
          </p:cNvSpPr>
          <p:nvPr>
            <p:ph type="dt" idx="10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1" name="Google Shape;551;p84"/>
          <p:cNvSpPr txBox="1">
            <a:spLocks noGrp="1"/>
          </p:cNvSpPr>
          <p:nvPr>
            <p:ph type="ftr" idx="11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2" name="Google Shape;552;p8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3" name="Google Shape;553;p84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4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4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 descr="Decorative line break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603503" y="1168770"/>
            <a:ext cx="964694" cy="182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8qTdKG4efee4E9dl8ID5ZlTVevH_9Zy-VfvqjECIh0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0DCxGhqcGWZdsBi5Vk2ocSE-JGhkhvdGdsHXnyKtuFs/edit?usp=sharing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docs.google.com/document/d/1cW9uwi2rZ0X0VfptymRlOm3toZKqwmUqFJoaU8EJwdI/edit?usp=sharing" TargetMode="External"/><Relationship Id="rId7" Type="http://schemas.openxmlformats.org/officeDocument/2006/relationships/hyperlink" Target="https://docs.google.com/document/d/17MEBdklnkPjfKehaiYLRtPNzSBv8vPWyQ-WrmEp9mTA/edit?usp=sharing" TargetMode="External"/><Relationship Id="rId12" Type="http://schemas.openxmlformats.org/officeDocument/2006/relationships/hyperlink" Target="https://padlet.com/stacyparrish/from-root-causes-to-systemic-change-r2y5fa7tpz1lwfs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Relationship Id="rId6" Type="http://schemas.openxmlformats.org/officeDocument/2006/relationships/hyperlink" Target="https://docs.google.com/document/d/15XQ0MUT90BWeYXr0nMwZ1vH3kG90ozP3ciBp5k4XN1o/edit?usp=sharing" TargetMode="External"/><Relationship Id="rId11" Type="http://schemas.openxmlformats.org/officeDocument/2006/relationships/hyperlink" Target="https://outlook.office.com/bookwithme/user/2ede331fecae40d3b411a4f469ee2810@ode.oregon.gov?anonymous&amp;ep=pcard" TargetMode="External"/><Relationship Id="rId5" Type="http://schemas.openxmlformats.org/officeDocument/2006/relationships/hyperlink" Target="https://docs.google.com/document/d/1cXm2I-wSVOISX1jSbjDkEUKppBPye4UXZ4VtQ7edq3g/edit?usp=sharing" TargetMode="External"/><Relationship Id="rId10" Type="http://schemas.openxmlformats.org/officeDocument/2006/relationships/hyperlink" Target="https://docs.google.com/document/d/1hNUVtcVbQEEf9cX1FNQ38wNa5qXM0hfNgwjSi-zh0Vg/edit?usp=sharing" TargetMode="External"/><Relationship Id="rId4" Type="http://schemas.openxmlformats.org/officeDocument/2006/relationships/hyperlink" Target="https://docs.google.com/document/d/1lMM85EHx85I1Ca0aFLUpNmsbBGAuYo1uYtCdG9Qa48E/edit?usp=sharing" TargetMode="External"/><Relationship Id="rId9" Type="http://schemas.openxmlformats.org/officeDocument/2006/relationships/hyperlink" Target="https://docs.google.com/document/d/1WR7MINyp7xnk_ORS1jmYLNEfmj7QtCxiF7AuyK5Ujs4/edit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4rVOnGjIF-G_eC96FQvP5U8hY7VYsuiWfV89o8uKbeU/edit#bookmark=id.ix2eqdz7txru" TargetMode="External"/><Relationship Id="rId3" Type="http://schemas.openxmlformats.org/officeDocument/2006/relationships/hyperlink" Target="https://docs.google.com/spreadsheets/d/1jMECCSezsVZdE75OyzCSLJIhzsUMFvaxumrL3WpB-m8/edit?usp=sharing" TargetMode="External"/><Relationship Id="rId7" Type="http://schemas.openxmlformats.org/officeDocument/2006/relationships/hyperlink" Target="https://docs.google.com/document/d/14rVOnGjIF-G_eC96FQvP5U8hY7VYsuiWfV89o8uKbeU/edit#bookmark=id.1tzh5aevagbl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ocs.google.com/document/d/14rVOnGjIF-G_eC96FQvP5U8hY7VYsuiWfV89o8uKbeU/edit?usp=sharing" TargetMode="External"/><Relationship Id="rId11" Type="http://schemas.openxmlformats.org/officeDocument/2006/relationships/hyperlink" Target="https://docs.google.com/document/d/14rVOnGjIF-G_eC96FQvP5U8hY7VYsuiWfV89o8uKbeU/edit#bookmark=id.yljd5hfvuga8" TargetMode="External"/><Relationship Id="rId5" Type="http://schemas.openxmlformats.org/officeDocument/2006/relationships/hyperlink" Target="https://drive.google.com/drive/folders/1lVi0KGUqpgxATeWtPYxQBoMfntvhXd1D?usp=sharing" TargetMode="External"/><Relationship Id="rId10" Type="http://schemas.openxmlformats.org/officeDocument/2006/relationships/hyperlink" Target="https://docs.google.com/document/d/14rVOnGjIF-G_eC96FQvP5U8hY7VYsuiWfV89o8uKbeU/edit#bookmark=id.f35nqu907438" TargetMode="External"/><Relationship Id="rId4" Type="http://schemas.openxmlformats.org/officeDocument/2006/relationships/hyperlink" Target="https://drive.google.com/file/d/1jRWsM-OCSDqIIoer68L-Jxbi71NnxFYl/view?usp=sharing" TargetMode="External"/><Relationship Id="rId9" Type="http://schemas.openxmlformats.org/officeDocument/2006/relationships/hyperlink" Target="https://docs.google.com/document/d/14rVOnGjIF-G_eC96FQvP5U8hY7VYsuiWfV89o8uKbeU/edit#bookmark=kix.303jeomlv2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MECCSezsVZdE75OyzCSLJIhzsUMFvaxumrL3WpB-m8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4cw4ir7S6dkxjxBV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links-2.govdelivery.com%2FCL0%2Fhttps%3A%252F%252Fwww.oregon.gov%252Fode%252Fschools-and-districts%252FPages%252FFederal-Actions.aspx%253Futm_medium%3Demail%2526utm_source%3Dgovdelivery%2F1%2F0101019581a60164-0bb2bd97-6b92-4185-b0fb-4e7ca9d4741b-000000%2F0pf0olrPDkh0ETPr9_5fOqtjq6yvVwsF2zP8k_VPi-U%3D395&amp;data=05%7C02%7Cstacy.parrish%40ode.oregon.gov%7C81f14c44d626474f93d408dd600e5cf2%7Cb4f51418b26949a2935afa54bf584fc8%7C0%7C0%7C638772337515730336%7CUnknown%7CTWFpbGZsb3d8eyJFbXB0eU1hcGkiOnRydWUsIlYiOiIwLjAuMDAwMCIsIlAiOiJXaW4zMiIsIkFOIjoiTWFpbCIsIldUIjoyfQ%3D%3D%7C0%7C%7C%7C&amp;sdata=2gJ7vOFJg%2F8q%2FjUyEKIKHJ39Srtjz7hejAUTbemGbHw%3D&amp;reserved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5"/>
          <p:cNvSpPr txBox="1">
            <a:spLocks noGrp="1"/>
          </p:cNvSpPr>
          <p:nvPr>
            <p:ph type="ctrTitle"/>
          </p:nvPr>
        </p:nvSpPr>
        <p:spPr>
          <a:xfrm>
            <a:off x="591550" y="1694575"/>
            <a:ext cx="8091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</a:pPr>
            <a:r>
              <a:rPr lang="en" sz="3800"/>
              <a:t>TAPP Family Advocate Monthly Meeting</a:t>
            </a:r>
            <a:endParaRPr sz="3800"/>
          </a:p>
        </p:txBody>
      </p:sp>
      <p:sp>
        <p:nvSpPr>
          <p:cNvPr id="561" name="Google Shape;561;p85"/>
          <p:cNvSpPr txBox="1">
            <a:spLocks noGrp="1"/>
          </p:cNvSpPr>
          <p:nvPr>
            <p:ph type="subTitle" idx="1"/>
          </p:nvPr>
        </p:nvSpPr>
        <p:spPr>
          <a:xfrm>
            <a:off x="546150" y="2701550"/>
            <a:ext cx="8199300" cy="1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/>
              <a:t>March 13, 2025 - 12:30-2:30PM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 sz="2000" b="1"/>
              <a:t>✅ Welcome! Please say hello to your colleagues in the Zoom. Rename yourself to your Name, school district initials, Tribal Partner(s), and pronouns. 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" sz="2000" b="1"/>
              <a:t>✅ </a:t>
            </a:r>
            <a:r>
              <a:rPr lang="en" sz="2000">
                <a:highlight>
                  <a:srgbClr val="F0F4E6"/>
                </a:highlight>
              </a:rPr>
              <a:t>Materials Needed - Writing utensils, notebook, ambo (water), snacks, reading glasses, any other materials to help you feel comfortable.</a:t>
            </a:r>
            <a:endParaRPr sz="2000">
              <a:highlight>
                <a:srgbClr val="F0F4E6"/>
              </a:highlight>
            </a:endParaRPr>
          </a:p>
        </p:txBody>
      </p:sp>
      <p:sp>
        <p:nvSpPr>
          <p:cNvPr id="562" name="Google Shape;562;p8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63" name="Google Shape;563;p85"/>
          <p:cNvSpPr txBox="1"/>
          <p:nvPr/>
        </p:nvSpPr>
        <p:spPr>
          <a:xfrm>
            <a:off x="1320200" y="675625"/>
            <a:ext cx="14055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Saturday Dec 21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4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/>
              <a:t>April TAPP Site Visits</a:t>
            </a:r>
            <a:endParaRPr sz="6900"/>
          </a:p>
        </p:txBody>
      </p:sp>
      <p:sp>
        <p:nvSpPr>
          <p:cNvPr id="638" name="Google Shape;638;p94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/>
              <a:t>General Overview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5"/>
          <p:cNvSpPr txBox="1">
            <a:spLocks noGrp="1"/>
          </p:cNvSpPr>
          <p:nvPr>
            <p:ph type="body" idx="1"/>
          </p:nvPr>
        </p:nvSpPr>
        <p:spPr>
          <a:xfrm>
            <a:off x="537875" y="1280550"/>
            <a:ext cx="7783500" cy="353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>
                <a:solidFill>
                  <a:srgbClr val="215F9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 of Options</a:t>
            </a:r>
            <a:r>
              <a:rPr lang="en" sz="1400"/>
              <a:t> – Share it with your TAPP Site team.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Follow the directions to build your full-day agenda for the TAPP Site Visit.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The visit will be comprised of –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400"/>
              <a:t>A TAPP Site Team meeting (a slide deck template is provided this year based on your feedback 😊)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400"/>
              <a:t>Group Educator Empathy Interviews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400"/>
              <a:t>A Project Director Interview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400"/>
              <a:t>Classroom Observations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400"/>
              <a:t>Tribal and Site Specific Options (these options are provided to you based on feedback from advocates and tribes)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Please start planning early. April is also state-testing season, so please be aware of this when working with building leaders to schedule observations.</a:t>
            </a:r>
            <a:endParaRPr sz="2100"/>
          </a:p>
        </p:txBody>
      </p:sp>
      <p:sp>
        <p:nvSpPr>
          <p:cNvPr id="644" name="Google Shape;644;p9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of Options - Updated for Spring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6"/>
          <p:cNvSpPr txBox="1">
            <a:spLocks noGrp="1"/>
          </p:cNvSpPr>
          <p:nvPr>
            <p:ph type="ctrTitle"/>
          </p:nvPr>
        </p:nvSpPr>
        <p:spPr>
          <a:xfrm>
            <a:off x="1006950" y="752975"/>
            <a:ext cx="71301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/>
              <a:t>TAPP Work Session</a:t>
            </a:r>
            <a:endParaRPr sz="6900"/>
          </a:p>
        </p:txBody>
      </p:sp>
      <p:sp>
        <p:nvSpPr>
          <p:cNvPr id="650" name="Google Shape;650;p96"/>
          <p:cNvSpPr txBox="1">
            <a:spLocks noGrp="1"/>
          </p:cNvSpPr>
          <p:nvPr>
            <p:ph type="subTitle" idx="1"/>
          </p:nvPr>
        </p:nvSpPr>
        <p:spPr>
          <a:xfrm>
            <a:off x="1192100" y="3039213"/>
            <a:ext cx="6858000" cy="66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/>
              <a:t>Celebrating in our Accomplishments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7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Celebrating in our Accomplishments</a:t>
            </a:r>
            <a:endParaRPr/>
          </a:p>
        </p:txBody>
      </p:sp>
      <p:sp>
        <p:nvSpPr>
          <p:cNvPr id="656" name="Google Shape;656;p97"/>
          <p:cNvSpPr txBox="1">
            <a:spLocks noGrp="1"/>
          </p:cNvSpPr>
          <p:nvPr>
            <p:ph type="body" idx="1"/>
          </p:nvPr>
        </p:nvSpPr>
        <p:spPr>
          <a:xfrm>
            <a:off x="752200" y="1473025"/>
            <a:ext cx="4361700" cy="320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 b="1">
                <a:solidFill>
                  <a:schemeClr val="dk2"/>
                </a:solidFill>
              </a:rPr>
              <a:t>Three words to describe this school year…</a:t>
            </a:r>
            <a:endParaRPr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</a:pPr>
            <a:r>
              <a:rPr lang="en" b="1">
                <a:solidFill>
                  <a:schemeClr val="accent3"/>
                </a:solidFill>
              </a:rPr>
              <a:t>This year my best day as an advocate was when…</a:t>
            </a:r>
            <a:endParaRPr b="1">
              <a:solidFill>
                <a:schemeClr val="accent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lang="en" b="1">
                <a:solidFill>
                  <a:schemeClr val="accent2"/>
                </a:solidFill>
              </a:rPr>
              <a:t>The best conversation I had with a teacher was…</a:t>
            </a:r>
            <a:endParaRPr b="1"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n" b="1">
                <a:solidFill>
                  <a:schemeClr val="accent1"/>
                </a:solidFill>
              </a:rPr>
              <a:t>Something I learned about the local tribe I didn’t know before is…</a:t>
            </a:r>
            <a:endParaRPr b="1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</a:pPr>
            <a:r>
              <a:rPr lang="en" b="1">
                <a:solidFill>
                  <a:schemeClr val="accent5"/>
                </a:solidFill>
              </a:rPr>
              <a:t>The biggest growth we have made in our TAPP efforts has been…</a:t>
            </a:r>
            <a:endParaRPr b="1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•"/>
            </a:pPr>
            <a:r>
              <a:rPr lang="en" b="1">
                <a:solidFill>
                  <a:schemeClr val="accent4"/>
                </a:solidFill>
              </a:rPr>
              <a:t>One hard-fought accomplishment from this year I am most proud of is…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id="657" name="Google Shape;65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825" y="1418900"/>
            <a:ext cx="2540775" cy="33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8"/>
          <p:cNvSpPr txBox="1">
            <a:spLocks noGrp="1"/>
          </p:cNvSpPr>
          <p:nvPr>
            <p:ph type="title"/>
          </p:nvPr>
        </p:nvSpPr>
        <p:spPr>
          <a:xfrm>
            <a:off x="335513" y="666025"/>
            <a:ext cx="3236400" cy="125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Celebrating our Equity Transformation Cycles</a:t>
            </a:r>
            <a:endParaRPr sz="2700"/>
          </a:p>
        </p:txBody>
      </p:sp>
      <p:sp>
        <p:nvSpPr>
          <p:cNvPr id="663" name="Google Shape;663;p98"/>
          <p:cNvSpPr txBox="1">
            <a:spLocks noGrp="1"/>
          </p:cNvSpPr>
          <p:nvPr>
            <p:ph type="body" idx="1"/>
          </p:nvPr>
        </p:nvSpPr>
        <p:spPr>
          <a:xfrm>
            <a:off x="4044841" y="584735"/>
            <a:ext cx="4629300" cy="381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</a:rPr>
              <a:t>Readable Documents</a:t>
            </a:r>
            <a:endParaRPr sz="2100"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Chiloquin Elementary School - KCSD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linkClick r:id="rId4"/>
              </a:rPr>
              <a:t>Willamina Elementary School- WSD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linkClick r:id="rId5"/>
              </a:rPr>
              <a:t>Willamina Middle and High School - WSD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linkClick r:id="rId6"/>
              </a:rPr>
              <a:t>Washington Elementary School - PSD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linkClick r:id="rId7"/>
              </a:rPr>
              <a:t>Sunridge Middle School - PSD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linkClick r:id="rId8"/>
              </a:rPr>
              <a:t>Lincoln County School District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linkClick r:id="rId9"/>
              </a:rPr>
              <a:t>Harney County School District 3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linkClick r:id="rId10"/>
              </a:rPr>
              <a:t>North Bend School District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The following ETCs are past due -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Coos Bay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Jefferson County 509J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Salem-Keizer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85714"/>
              <a:buChar char="➔"/>
            </a:pPr>
            <a:r>
              <a:rPr lang="en" sz="2100"/>
              <a:t>Book Time to Meet with Stacy if needed, finalize your cycles using this link - </a:t>
            </a:r>
            <a:r>
              <a:rPr lang="en" sz="11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time with STACY PARRISH * ODE</a:t>
            </a:r>
            <a:r>
              <a:rPr lang="en" sz="105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100"/>
          </a:p>
          <a:p>
            <a:pPr marL="457200" lvl="0" indent="-320637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207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Padlet</a:t>
            </a:r>
            <a:r>
              <a:rPr lang="en" sz="2070"/>
              <a:t> - Once finished planning, email Stacy. She will then transfer it over to the document template which can then be finalized and shared with your TAPP Site Team.</a:t>
            </a:r>
            <a:endParaRPr sz="2070"/>
          </a:p>
        </p:txBody>
      </p:sp>
      <p:sp>
        <p:nvSpPr>
          <p:cNvPr id="664" name="Google Shape;664;p98"/>
          <p:cNvSpPr txBox="1"/>
          <p:nvPr/>
        </p:nvSpPr>
        <p:spPr>
          <a:xfrm>
            <a:off x="385050" y="3924025"/>
            <a:ext cx="3283800" cy="4719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</a:rPr>
              <a:t>A picture of Upper Klamath Lake, an important ecosystem for the endemic species of fish known by the Klamath Tribes as the c’waam.</a:t>
            </a: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5" name="Google Shape;665;p9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2850" y="1769200"/>
            <a:ext cx="3021750" cy="2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9"/>
          <p:cNvSpPr txBox="1">
            <a:spLocks noGrp="1"/>
          </p:cNvSpPr>
          <p:nvPr>
            <p:ph type="body" idx="1"/>
          </p:nvPr>
        </p:nvSpPr>
        <p:spPr>
          <a:xfrm>
            <a:off x="3939875" y="409775"/>
            <a:ext cx="4629300" cy="24069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By investing in human conversation around the purpose and nature of the work, we accomplish a few crucial things:</a:t>
            </a:r>
            <a:endParaRPr sz="13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accent2"/>
                </a:solidFill>
              </a:rPr>
              <a:t>Focus:</a:t>
            </a:r>
            <a:r>
              <a:rPr lang="en" sz="1300"/>
              <a:t> The ability to know where we are going as a community and reinforce it consistently through our messages. (Less is more: focus is everything)</a:t>
            </a:r>
            <a:endParaRPr sz="13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accent5"/>
                </a:solidFill>
              </a:rPr>
              <a:t>Holism:</a:t>
            </a:r>
            <a:r>
              <a:rPr lang="en" sz="1300"/>
              <a:t> A tenet of Indigenous epistemology, holism helps us account for the whole of the system and the individual learner - the emotional, spiritual, physical, intellectual, and cultural dimensions - rather than fragment people into parts.</a:t>
            </a:r>
            <a:endParaRPr sz="13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accent1"/>
                </a:solidFill>
              </a:rPr>
              <a:t>Well-Being:</a:t>
            </a:r>
            <a:r>
              <a:rPr lang="en" sz="1300"/>
              <a:t> An </a:t>
            </a:r>
            <a:r>
              <a:rPr lang="en" sz="1300" i="1"/>
              <a:t>experience</a:t>
            </a:r>
            <a:r>
              <a:rPr lang="en" sz="1300"/>
              <a:t> of holism as integration of mind, body, spirit, and identity.</a:t>
            </a:r>
            <a:endParaRPr sz="1300"/>
          </a:p>
        </p:txBody>
      </p:sp>
      <p:sp>
        <p:nvSpPr>
          <p:cNvPr id="671" name="Google Shape;671;p99"/>
          <p:cNvSpPr txBox="1">
            <a:spLocks noGrp="1"/>
          </p:cNvSpPr>
          <p:nvPr>
            <p:ph type="title"/>
          </p:nvPr>
        </p:nvSpPr>
        <p:spPr>
          <a:xfrm>
            <a:off x="476658" y="674259"/>
            <a:ext cx="2949000" cy="1897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Embracing Vulnerability - Sharing Out on our Equity Transformation Cycles</a:t>
            </a:r>
            <a:endParaRPr sz="2600"/>
          </a:p>
        </p:txBody>
      </p:sp>
      <p:pic>
        <p:nvPicPr>
          <p:cNvPr id="672" name="Google Shape;672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00" y="2358746"/>
            <a:ext cx="3014175" cy="19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99"/>
          <p:cNvSpPr txBox="1"/>
          <p:nvPr/>
        </p:nvSpPr>
        <p:spPr>
          <a:xfrm>
            <a:off x="4015175" y="2965375"/>
            <a:ext cx="4478700" cy="1854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Hearing from each of you, share out the ways in which you have conveyed the purpose and nature of the Equity Transformation Cycle to others.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out some initial “wins” on beginning your cycles.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00"/>
          <p:cNvSpPr txBox="1">
            <a:spLocks noGrp="1"/>
          </p:cNvSpPr>
          <p:nvPr>
            <p:ph type="body" idx="1"/>
          </p:nvPr>
        </p:nvSpPr>
        <p:spPr>
          <a:xfrm>
            <a:off x="3936316" y="305210"/>
            <a:ext cx="4629300" cy="381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Key Resources and Documents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2024-2025 TAPP Districts’ Dashboard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Dashboard Orientation Video - 11 minutes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TAPP Shared Folder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TAPP Program Promising and Best Practices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– This document underwent a comprehensive revision this summer. It is important to revisit this document individually and as a team. There are four key section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s to the document –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SECTION I.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General TAPP Grant Execution - Lessons Learned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SECTION II.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Setting the TAPP Family Advocate Up for Success</a:t>
            </a:r>
            <a:r>
              <a:rPr lang="en" sz="12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NEW Advocate? START HERE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!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SECTION III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. Foundational Supports for AI/AN Students that Lead to Positive Conditions for Learning (Includes a self-assessment to utilize with school teams!)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SECTION IV.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Culturally Responsive Tiered Attendance Systems (also includes a self-assessment to utilize with school teams!)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00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8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2024-2025 TAPP Districts’ Dashboard</a:t>
            </a:r>
            <a:endParaRPr/>
          </a:p>
        </p:txBody>
      </p:sp>
      <p:sp>
        <p:nvSpPr>
          <p:cNvPr id="681" name="Google Shape;681;p10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682" name="Google Shape;682;p1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6937" y="2301438"/>
            <a:ext cx="2602993" cy="189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1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Text Parrish anytime at </a:t>
            </a:r>
            <a:r>
              <a:rPr lang="en" sz="4800">
                <a:solidFill>
                  <a:schemeClr val="dk1"/>
                </a:solidFill>
              </a:rPr>
              <a:t>971-208-0270 </a:t>
            </a:r>
            <a:endParaRPr sz="4800"/>
          </a:p>
        </p:txBody>
      </p:sp>
      <p:sp>
        <p:nvSpPr>
          <p:cNvPr id="688" name="Google Shape;688;p101"/>
          <p:cNvSpPr txBox="1"/>
          <p:nvPr/>
        </p:nvSpPr>
        <p:spPr>
          <a:xfrm>
            <a:off x="1056350" y="3426475"/>
            <a:ext cx="73347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Or - send me an email. Call if you must.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There is no such thing as, “I know you are busy”. I am here for you.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6"/>
          <p:cNvSpPr txBox="1">
            <a:spLocks noGrp="1"/>
          </p:cNvSpPr>
          <p:nvPr>
            <p:ph type="title"/>
          </p:nvPr>
        </p:nvSpPr>
        <p:spPr>
          <a:xfrm>
            <a:off x="509581" y="630731"/>
            <a:ext cx="2949000" cy="1559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TAPP March Monthly Meeting Agenda</a:t>
            </a:r>
            <a:endParaRPr sz="3200"/>
          </a:p>
        </p:txBody>
      </p:sp>
      <p:sp>
        <p:nvSpPr>
          <p:cNvPr id="570" name="Google Shape;570;p86"/>
          <p:cNvSpPr txBox="1">
            <a:spLocks noGrp="1"/>
          </p:cNvSpPr>
          <p:nvPr>
            <p:ph type="sldNum" idx="12"/>
          </p:nvPr>
        </p:nvSpPr>
        <p:spPr>
          <a:xfrm>
            <a:off x="7196963" y="4579784"/>
            <a:ext cx="16263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71" name="Google Shape;57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75" y="2406469"/>
            <a:ext cx="2598673" cy="18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0026" y="571338"/>
            <a:ext cx="4332700" cy="377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625" y="171275"/>
            <a:ext cx="6122050" cy="47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87"/>
          <p:cNvSpPr txBox="1"/>
          <p:nvPr/>
        </p:nvSpPr>
        <p:spPr>
          <a:xfrm>
            <a:off x="6456048" y="1066450"/>
            <a:ext cx="1052400" cy="2925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Stacey Jacobs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Ray Fox ⭐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87"/>
          <p:cNvSpPr txBox="1"/>
          <p:nvPr/>
        </p:nvSpPr>
        <p:spPr>
          <a:xfrm>
            <a:off x="6456060" y="3607950"/>
            <a:ext cx="694200" cy="141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Scott Smyth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87"/>
          <p:cNvSpPr txBox="1"/>
          <p:nvPr/>
        </p:nvSpPr>
        <p:spPr>
          <a:xfrm>
            <a:off x="4288997" y="2741344"/>
            <a:ext cx="858300" cy="141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Crystal Hinds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87"/>
          <p:cNvSpPr txBox="1"/>
          <p:nvPr/>
        </p:nvSpPr>
        <p:spPr>
          <a:xfrm>
            <a:off x="5111334" y="2015641"/>
            <a:ext cx="822000" cy="413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Atcitty Begay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[TBD] ⭐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[TBD] ⭐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87"/>
          <p:cNvSpPr txBox="1"/>
          <p:nvPr/>
        </p:nvSpPr>
        <p:spPr>
          <a:xfrm>
            <a:off x="4525392" y="3466995"/>
            <a:ext cx="694200" cy="141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Vacancy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87"/>
          <p:cNvSpPr txBox="1"/>
          <p:nvPr/>
        </p:nvSpPr>
        <p:spPr>
          <a:xfrm>
            <a:off x="4993026" y="4218750"/>
            <a:ext cx="1281300" cy="2925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Janelle Emard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Jodie Woodman ⭐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87"/>
          <p:cNvSpPr txBox="1"/>
          <p:nvPr/>
        </p:nvSpPr>
        <p:spPr>
          <a:xfrm>
            <a:off x="4175820" y="1066452"/>
            <a:ext cx="858300" cy="141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Mona Smith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87"/>
          <p:cNvSpPr txBox="1"/>
          <p:nvPr/>
        </p:nvSpPr>
        <p:spPr>
          <a:xfrm>
            <a:off x="2445394" y="1744016"/>
            <a:ext cx="1095300" cy="2718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Rebecca Arredondo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Mike Solem ⭐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87"/>
          <p:cNvSpPr txBox="1"/>
          <p:nvPr/>
        </p:nvSpPr>
        <p:spPr>
          <a:xfrm>
            <a:off x="2486214" y="2741344"/>
            <a:ext cx="982800" cy="141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RuthEllen Melton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87"/>
          <p:cNvSpPr txBox="1"/>
          <p:nvPr/>
        </p:nvSpPr>
        <p:spPr>
          <a:xfrm>
            <a:off x="2486219" y="3408996"/>
            <a:ext cx="858300" cy="141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Bre Landrum</a:t>
            </a:r>
            <a:endParaRPr sz="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87"/>
          <p:cNvSpPr txBox="1"/>
          <p:nvPr/>
        </p:nvSpPr>
        <p:spPr>
          <a:xfrm>
            <a:off x="390050" y="4561825"/>
            <a:ext cx="1536300" cy="3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87"/>
          <p:cNvSpPr txBox="1"/>
          <p:nvPr/>
        </p:nvSpPr>
        <p:spPr>
          <a:xfrm>
            <a:off x="353100" y="608125"/>
            <a:ext cx="1699800" cy="5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⭐ </a:t>
            </a:r>
            <a:r>
              <a:rPr lang="en" sz="1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Indicates TAPP Expansion Position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8"/>
          <p:cNvSpPr txBox="1">
            <a:spLocks noGrp="1"/>
          </p:cNvSpPr>
          <p:nvPr>
            <p:ph type="title"/>
          </p:nvPr>
        </p:nvSpPr>
        <p:spPr>
          <a:xfrm>
            <a:off x="366400" y="917175"/>
            <a:ext cx="3242400" cy="103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 b="1"/>
              <a:t>TAPP Family Advocate Check-In</a:t>
            </a:r>
            <a:endParaRPr sz="3180" b="1"/>
          </a:p>
        </p:txBody>
      </p:sp>
      <p:sp>
        <p:nvSpPr>
          <p:cNvPr id="596" name="Google Shape;596;p8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97" name="Google Shape;597;p88"/>
          <p:cNvSpPr txBox="1">
            <a:spLocks noGrp="1"/>
          </p:cNvSpPr>
          <p:nvPr>
            <p:ph type="body" idx="1"/>
          </p:nvPr>
        </p:nvSpPr>
        <p:spPr>
          <a:xfrm>
            <a:off x="3828075" y="784150"/>
            <a:ext cx="4914300" cy="111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 sz="2100" b="1">
                <a:solidFill>
                  <a:srgbClr val="980000"/>
                </a:solidFill>
              </a:rPr>
              <a:t>Roll Call</a:t>
            </a:r>
            <a:r>
              <a:rPr lang="en" sz="2100"/>
              <a:t>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It is March and tonight is a Full Moon (Worm Moon) and a full lunar eclipse (Blood Moon).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Tell us about a memory you have about a Full moon, or, do you do anything to honor full moons as they happen?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</a:rPr>
              <a:t>Start of Penumbral: Thu, Mar 13, 2025 at 8:57 pm PDT</a:t>
            </a:r>
            <a:endParaRPr sz="15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</a:rPr>
              <a:t>Start of Totality: Thu, Mar 13, 2025 at 11:26 pm PDT</a:t>
            </a:r>
            <a:endParaRPr sz="15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</a:rPr>
              <a:t>End of Totality: Fri, Mar 14, 2025 at 12:31 am PDT</a:t>
            </a:r>
            <a:endParaRPr sz="1500"/>
          </a:p>
        </p:txBody>
      </p:sp>
      <p:pic>
        <p:nvPicPr>
          <p:cNvPr id="598" name="Google Shape;59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00" y="2302907"/>
            <a:ext cx="25717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9"/>
          <p:cNvSpPr txBox="1">
            <a:spLocks noGrp="1"/>
          </p:cNvSpPr>
          <p:nvPr>
            <p:ph type="body" idx="1"/>
          </p:nvPr>
        </p:nvSpPr>
        <p:spPr>
          <a:xfrm>
            <a:off x="537882" y="1214044"/>
            <a:ext cx="8088300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March 19, 9-11AM - TAPP Quarterly Webinar #3</a:t>
            </a:r>
            <a:endParaRPr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March 21 - Final Report Template sent to Districts</a:t>
            </a:r>
            <a:endParaRPr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April 7 - April 18 - TAPP Spring Site Visits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8-9 - May TAPP Symposium</a:t>
            </a:r>
            <a:endParaRPr/>
          </a:p>
          <a:p>
            <a:pPr marL="457200" marR="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May 15 - June 13 - Final Reports are accepted and reviewed (May 1st is last day used for attendance data).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4" name="Google Shape;604;p89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pic>
        <p:nvPicPr>
          <p:cNvPr id="605" name="Google Shape;605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175" y="2173100"/>
            <a:ext cx="3266424" cy="163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0"/>
          <p:cNvSpPr txBox="1">
            <a:spLocks noGrp="1"/>
          </p:cNvSpPr>
          <p:nvPr>
            <p:ph type="title"/>
          </p:nvPr>
        </p:nvSpPr>
        <p:spPr>
          <a:xfrm>
            <a:off x="537882" y="320725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Dashboards, Dashboards, Dashboards</a:t>
            </a:r>
            <a:endParaRPr/>
          </a:p>
        </p:txBody>
      </p:sp>
      <p:sp>
        <p:nvSpPr>
          <p:cNvPr id="611" name="Google Shape;611;p90"/>
          <p:cNvSpPr txBox="1">
            <a:spLocks noGrp="1"/>
          </p:cNvSpPr>
          <p:nvPr>
            <p:ph type="body" idx="1"/>
          </p:nvPr>
        </p:nvSpPr>
        <p:spPr>
          <a:xfrm>
            <a:off x="537882" y="1334219"/>
            <a:ext cx="8088300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TAPP Data Dashboards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These need updated to reflect Quarter 2 and Trimester 2 efforts and progress.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Attendance Tracker</a:t>
            </a:r>
            <a:r>
              <a:rPr lang="en"/>
              <a:t> - Should be completed by the Project Director or their District-level proxy at the END of a QUARTER or a TRIMESTER for every school served directly by a TAPP Family Advocate.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7DCB84"/>
                </a:highlight>
              </a:rPr>
              <a:t>Strategy Tracking Log</a:t>
            </a:r>
            <a:r>
              <a:rPr lang="en"/>
              <a:t> - Should be completed by the TAPP Family Advocate at least monthly, but twice a month is highly recommended; add as many rows as you need.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AD1DC"/>
                </a:highlight>
              </a:rPr>
              <a:t>Data Justice Log </a:t>
            </a:r>
            <a:r>
              <a:rPr lang="en"/>
              <a:t>- Should be completed at the END of a QUARTER or a TRIMESTER </a:t>
            </a:r>
            <a:r>
              <a:rPr lang="en" b="1" i="1">
                <a:solidFill>
                  <a:schemeClr val="accent1"/>
                </a:solidFill>
              </a:rPr>
              <a:t>in collaboration with</a:t>
            </a:r>
            <a:r>
              <a:rPr lang="en"/>
              <a:t> the Project Director, TAPP Family Advocate, </a:t>
            </a:r>
            <a:r>
              <a:rPr lang="en" u="sng"/>
              <a:t>and</a:t>
            </a:r>
            <a:r>
              <a:rPr lang="en"/>
              <a:t> Tribal Partner(s)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Street Data Podcast</a:t>
            </a:r>
            <a:endParaRPr/>
          </a:p>
        </p:txBody>
      </p:sp>
      <p:sp>
        <p:nvSpPr>
          <p:cNvPr id="617" name="Google Shape;617;p91"/>
          <p:cNvSpPr txBox="1">
            <a:spLocks noGrp="1"/>
          </p:cNvSpPr>
          <p:nvPr>
            <p:ph type="body" idx="1"/>
          </p:nvPr>
        </p:nvSpPr>
        <p:spPr>
          <a:xfrm>
            <a:off x="607925" y="1572100"/>
            <a:ext cx="4439400" cy="1699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You can listen to the author  Shane Safir of Street Data with her co-host Alcine Mumby in their podcast, “Street Data Pod”.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https://streetdata.podbean.com/</a:t>
            </a:r>
            <a:endParaRPr/>
          </a:p>
        </p:txBody>
      </p:sp>
      <p:pic>
        <p:nvPicPr>
          <p:cNvPr id="618" name="Google Shape;61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400" y="1387875"/>
            <a:ext cx="3338504" cy="33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OIEA March Youth Conference</a:t>
            </a:r>
            <a:endParaRPr/>
          </a:p>
        </p:txBody>
      </p:sp>
      <p:sp>
        <p:nvSpPr>
          <p:cNvPr id="624" name="Google Shape;624;p92"/>
          <p:cNvSpPr txBox="1">
            <a:spLocks noGrp="1"/>
          </p:cNvSpPr>
          <p:nvPr>
            <p:ph type="body" idx="1"/>
          </p:nvPr>
        </p:nvSpPr>
        <p:spPr>
          <a:xfrm>
            <a:off x="3643303" y="1440875"/>
            <a:ext cx="4894200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Monday, March 24, 2025, 10AM-5PM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NAYA Youth and Family Center in Portland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Registration Link: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https://forms.gle/4cw4ir7S6dkxjxBV9</a:t>
            </a:r>
            <a:r>
              <a:rPr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For More Information: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https://nayapdx.org/event/oiea-youth-conference/</a:t>
            </a:r>
            <a:endParaRPr/>
          </a:p>
        </p:txBody>
      </p:sp>
      <p:pic>
        <p:nvPicPr>
          <p:cNvPr id="625" name="Google Shape;62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300" y="1369225"/>
            <a:ext cx="2314700" cy="31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Latest Update from ODE Communications</a:t>
            </a:r>
            <a:endParaRPr/>
          </a:p>
        </p:txBody>
      </p:sp>
      <p:graphicFrame>
        <p:nvGraphicFramePr>
          <p:cNvPr id="631" name="Google Shape;631;p93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{29532C35-E497-4860-99F5-76F68E29D986}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2" name="Google Shape;632;p93"/>
          <p:cNvSpPr txBox="1"/>
          <p:nvPr/>
        </p:nvSpPr>
        <p:spPr>
          <a:xfrm>
            <a:off x="562050" y="1300675"/>
            <a:ext cx="8019900" cy="3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50"/>
              <a:t>The Oregon Department of Education is actively monitoring changes at the federal level for any impact that they have on Oregon.</a:t>
            </a:r>
            <a:r>
              <a:rPr lang="en" sz="1550">
                <a:uFill>
                  <a:noFill/>
                </a:uFill>
                <a:hlinkClick r:id="rId3"/>
              </a:rPr>
              <a:t> </a:t>
            </a:r>
            <a:r>
              <a:rPr lang="en" sz="1550" u="sng">
                <a:solidFill>
                  <a:srgbClr val="2176A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We’ve launched a new page on the ODE website</a:t>
            </a:r>
            <a:r>
              <a:rPr lang="en" sz="1550"/>
              <a:t> to clearly communicate with anyone else seeking a better understanding of changes at the federal level. </a:t>
            </a:r>
            <a:endParaRPr sz="155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50"/>
              <a:t>You will find our guiding statement, any actions that have immediate impact on our work, the latest updates to districts and a quick look at Oregon programs that receive federal funding. </a:t>
            </a:r>
            <a:endParaRPr sz="155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550"/>
              <a:t>ODE is committed to making sure students have the tools and resources to thrive, to continue our vision for serving each and every scholar receiving education in Oregon. Please contact </a:t>
            </a:r>
            <a:r>
              <a:rPr lang="en" sz="1550">
                <a:solidFill>
                  <a:srgbClr val="2176AE"/>
                </a:solidFill>
              </a:rPr>
              <a:t>ode.communications@ode.oregon.gov</a:t>
            </a:r>
            <a:r>
              <a:rPr lang="en" sz="1550"/>
              <a:t> with any questions.</a:t>
            </a:r>
            <a:endParaRPr sz="15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2021ODE">
  <a:themeElements>
    <a:clrScheme name="ODE2021">
      <a:dk1>
        <a:srgbClr val="000000"/>
      </a:dk1>
      <a:lt1>
        <a:srgbClr val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2025-08-18T07:00:00+00:00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A8998C06-A3CD-429B-B6D1-04E5C49BCCBF}"/>
</file>

<file path=customXml/itemProps2.xml><?xml version="1.0" encoding="utf-8"?>
<ds:datastoreItem xmlns:ds="http://schemas.openxmlformats.org/officeDocument/2006/customXml" ds:itemID="{836C6EA3-62B8-4269-88D2-1A60E84555B6}"/>
</file>

<file path=customXml/itemProps3.xml><?xml version="1.0" encoding="utf-8"?>
<ds:datastoreItem xmlns:ds="http://schemas.openxmlformats.org/officeDocument/2006/customXml" ds:itemID="{59FB4C2C-BF69-41DC-ADD0-72CCA623B76F}"/>
</file>

<file path=docMetadata/LabelInfo.xml><?xml version="1.0" encoding="utf-8"?>
<clbl:labelList xmlns:clbl="http://schemas.microsoft.com/office/2020/mipLabelMetadata">
  <clbl:label id="{7730ea53-6f5e-4160-81a5-992a9105450a}" enabled="1" method="Standard" siteId="{b4f51418-b269-49a2-935a-fa54bf584fc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On-screen Show (16:9)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Roboto</vt:lpstr>
      <vt:lpstr>Calibri</vt:lpstr>
      <vt:lpstr>Arial</vt:lpstr>
      <vt:lpstr>Simple Light</vt:lpstr>
      <vt:lpstr>Blue_2021ODE</vt:lpstr>
      <vt:lpstr>TAPP Family Advocate Monthly Meeting</vt:lpstr>
      <vt:lpstr>TAPP March Monthly Meeting Agenda</vt:lpstr>
      <vt:lpstr>PowerPoint Presentation</vt:lpstr>
      <vt:lpstr>TAPP Family Advocate Check-In</vt:lpstr>
      <vt:lpstr>Important Dates</vt:lpstr>
      <vt:lpstr>Dashboards, Dashboards, Dashboards</vt:lpstr>
      <vt:lpstr>Street Data Podcast</vt:lpstr>
      <vt:lpstr>OIEA March Youth Conference</vt:lpstr>
      <vt:lpstr>Latest Update from ODE Communications</vt:lpstr>
      <vt:lpstr>April TAPP Site Visits</vt:lpstr>
      <vt:lpstr>Menu of Options - Updated for Spring</vt:lpstr>
      <vt:lpstr>TAPP Work Session</vt:lpstr>
      <vt:lpstr>Celebrating in our Accomplishments</vt:lpstr>
      <vt:lpstr>Celebrating our Equity Transformation Cycles</vt:lpstr>
      <vt:lpstr>Embracing Vulnerability - Sharing Out on our Equity Transformation Cycles</vt:lpstr>
      <vt:lpstr>2024-2025 TAPP Districts’ Dashboard</vt:lpstr>
      <vt:lpstr>Text Parrish anytime at 971-208-0270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REECE Raina * ODE</dc:creator>
  <cp:lastModifiedBy>REECE Raina * ODE</cp:lastModifiedBy>
  <cp:revision>1</cp:revision>
  <dcterms:modified xsi:type="dcterms:W3CDTF">2025-08-18T23:03:50Z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