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3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38a892b060_0_2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38a892b060_0_2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38a892b06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38a892b06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38a892b06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338a892b0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38a892b060_0_2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338a892b060_0_2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38a892b06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38a892b06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38a892b060_0_2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338a892b060_0_2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38a892b06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38a892b06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38a892b060_0_2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38a892b060_0_2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38a892b06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38a892b06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38a892b060_0_2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338a892b060_0_2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38a892b060_0_26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38a892b060_0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3896eadeb7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3896eadeb7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3896eadeb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33896eadeb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423de36c4d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318c0c494a8_0_1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318c0c494a8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38a892b060_0_10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338a892b060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05859a2b4d_1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05859a2b4d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past two years our TAPP Site Teams have been focused on re-establishing and fine-tuning their TAPP Practices especially as we began climbing up and out of the most impactful years of the COVID pandemic. Implementing the TAPP Dashboard in the 2022-2023 school year allowed us to not only ensure we are using data driven practices to ensure our TAPP strategies were achieving the impact as intended, but the Data Justice logs provided a safeguard of sorts to make sure our data analyses were culturally responsive and asked all TAPP Sites to sit with what your respective efforts, challenges, and strengths are made visible to your districts and tribes.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38a892b060_0_15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38a892b060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423de36c4d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057442e1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3057442e1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163e6b1c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163e6b1c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38a892b060_0_10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38a892b060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38a892b060_0_1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38a892b060_0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38a892b060_0_2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38a892b060_0_2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896780a8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896780a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CgwvUTbpWV073QWTbkzHPT8lJ674ELIU3UMvVfMCFpc/edit" TargetMode="External"/><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hyperlink" Target="https://docs.google.com/document/d/1lMM85EHx85I1Ca0aFLUpNmsbBGAuYo1uYtCdG9Qa48E/edit?usp=sharing" TargetMode="External"/><Relationship Id="rId13" Type="http://schemas.openxmlformats.org/officeDocument/2006/relationships/hyperlink" Target="https://docs.google.com/document/d/1WR7MINyp7xnk_ORS1jmYLNEfmj7QtCxiF7AuyK5Ujs4/edit?usp=sharing" TargetMode="External"/><Relationship Id="rId3" Type="http://schemas.openxmlformats.org/officeDocument/2006/relationships/image" Target="../media/image12.png"/><Relationship Id="rId7" Type="http://schemas.openxmlformats.org/officeDocument/2006/relationships/hyperlink" Target="https://docs.google.com/document/d/1cW9uwi2rZ0X0VfptymRlOm3toZKqwmUqFJoaU8EJwdI/edit?usp=sharing" TargetMode="External"/><Relationship Id="rId12" Type="http://schemas.openxmlformats.org/officeDocument/2006/relationships/hyperlink" Target="https://docs.google.com/document/d/10DCxGhqcGWZdsBi5Vk2ocSE-JGhkhvdGdsHXnyKtuFs/edit?usp=sharing" TargetMode="External"/><Relationship Id="rId17" Type="http://schemas.openxmlformats.org/officeDocument/2006/relationships/image" Target="../media/image14.png"/><Relationship Id="rId2" Type="http://schemas.openxmlformats.org/officeDocument/2006/relationships/notesSlide" Target="../notesSlides/notesSlide21.xml"/><Relationship Id="rId16" Type="http://schemas.openxmlformats.org/officeDocument/2006/relationships/image" Target="../media/image18.png"/><Relationship Id="rId1" Type="http://schemas.openxmlformats.org/officeDocument/2006/relationships/slideLayout" Target="../slideLayouts/slideLayout58.xml"/><Relationship Id="rId6" Type="http://schemas.openxmlformats.org/officeDocument/2006/relationships/image" Target="../media/image17.png"/><Relationship Id="rId11" Type="http://schemas.openxmlformats.org/officeDocument/2006/relationships/hyperlink" Target="https://docs.google.com/document/d/17MEBdklnkPjfKehaiYLRtPNzSBv8vPWyQ-WrmEp9mTA/edit?usp=sharing" TargetMode="External"/><Relationship Id="rId5" Type="http://schemas.openxmlformats.org/officeDocument/2006/relationships/image" Target="../media/image11.png"/><Relationship Id="rId15" Type="http://schemas.openxmlformats.org/officeDocument/2006/relationships/hyperlink" Target="https://padlet.com/stacyparrish/from-root-causes-to-systemic-change-r2y5fa7tpz1lwfsc" TargetMode="External"/><Relationship Id="rId10" Type="http://schemas.openxmlformats.org/officeDocument/2006/relationships/hyperlink" Target="https://docs.google.com/document/d/15XQ0MUT90BWeYXr0nMwZ1vH3kG90ozP3ciBp5k4XN1o/edit?usp=sharing" TargetMode="External"/><Relationship Id="rId4" Type="http://schemas.openxmlformats.org/officeDocument/2006/relationships/image" Target="../media/image13.png"/><Relationship Id="rId9" Type="http://schemas.openxmlformats.org/officeDocument/2006/relationships/hyperlink" Target="https://docs.google.com/document/d/1cXm2I-wSVOISX1jSbjDkEUKppBPye4UXZ4VtQ7edq3g/edit?usp=sharing" TargetMode="External"/><Relationship Id="rId14" Type="http://schemas.openxmlformats.org/officeDocument/2006/relationships/hyperlink" Target="https://docs.google.com/document/d/1hNUVtcVbQEEf9cX1FNQ38wNa5qXM0hfNgwjSi-zh0Vg/edit?usp=shar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1jMECCSezsVZdE75OyzCSLJIhzsUMFvaxumrL3WpB-m8/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h8qTdKG4efee4E9dl8ID5ZlTVevH_9Zy-VfvqjECIh0/edit?usp=sharing" TargetMode="External"/><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Quarterly Webinar #3</a:t>
            </a:r>
            <a:endParaRPr sz="3800"/>
          </a:p>
        </p:txBody>
      </p:sp>
      <p:sp>
        <p:nvSpPr>
          <p:cNvPr id="561" name="Google Shape;561;p85"/>
          <p:cNvSpPr txBox="1">
            <a:spLocks noGrp="1"/>
          </p:cNvSpPr>
          <p:nvPr>
            <p:ph type="subTitle" idx="1"/>
          </p:nvPr>
        </p:nvSpPr>
        <p:spPr>
          <a:xfrm>
            <a:off x="707050" y="2640450"/>
            <a:ext cx="7860300" cy="1964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1"/>
              </a:buClr>
              <a:buSzPts val="1800"/>
              <a:buNone/>
            </a:pPr>
            <a:r>
              <a:rPr lang="en"/>
              <a:t>March 19, 2025   9-11AM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a:t>
            </a:r>
            <a:r>
              <a:rPr lang="en" sz="2200" b="1">
                <a:solidFill>
                  <a:srgbClr val="9F2065"/>
                </a:solidFill>
              </a:rPr>
              <a:t>Welcome! Please rename yourself by clicking on the three dots by your name and typing your preferred name, school district or initials of Tribe, role, and pronouns. </a:t>
            </a:r>
            <a:endParaRPr sz="2200" b="1">
              <a:solidFill>
                <a:srgbClr val="9F2065"/>
              </a:solidFill>
            </a:endParaRPr>
          </a:p>
          <a:p>
            <a:pPr marL="0" lvl="0" indent="0" algn="l" rtl="0">
              <a:lnSpc>
                <a:spcPct val="90000"/>
              </a:lnSpc>
              <a:spcBef>
                <a:spcPts val="0"/>
              </a:spcBef>
              <a:spcAft>
                <a:spcPts val="0"/>
              </a:spcAft>
              <a:buClr>
                <a:schemeClr val="accent1"/>
              </a:buClr>
              <a:buSzPts val="1800"/>
              <a:buNone/>
            </a:pPr>
            <a:r>
              <a:rPr lang="en" sz="2200" b="1">
                <a:solidFill>
                  <a:srgbClr val="9F2065"/>
                </a:solidFill>
                <a:highlight>
                  <a:srgbClr val="FFFF00"/>
                </a:highlight>
              </a:rPr>
              <a:t>Refill your water, grab some snacks, paper, and writing utensil.</a:t>
            </a:r>
            <a:endParaRPr sz="2200" b="1">
              <a:solidFill>
                <a:srgbClr val="9F2065"/>
              </a:solidFill>
              <a:highlight>
                <a:srgbClr val="FFFF00"/>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94"/>
          <p:cNvSpPr txBox="1">
            <a:spLocks noGrp="1"/>
          </p:cNvSpPr>
          <p:nvPr>
            <p:ph type="title"/>
          </p:nvPr>
        </p:nvSpPr>
        <p:spPr>
          <a:xfrm>
            <a:off x="527857"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2000"/>
              <a:t>When we met last week, the TAPP Family Advocates shared out on….</a:t>
            </a:r>
            <a:endParaRPr sz="2000"/>
          </a:p>
          <a:p>
            <a:pPr marL="0" lvl="0" indent="0" algn="l" rtl="0">
              <a:spcBef>
                <a:spcPts val="0"/>
              </a:spcBef>
              <a:spcAft>
                <a:spcPts val="0"/>
              </a:spcAft>
              <a:buNone/>
            </a:pPr>
            <a:r>
              <a:rPr lang="en" sz="3522"/>
              <a:t>Celebrating in our Accomplishments</a:t>
            </a:r>
            <a:endParaRPr sz="3522"/>
          </a:p>
        </p:txBody>
      </p:sp>
      <p:sp>
        <p:nvSpPr>
          <p:cNvPr id="633" name="Google Shape;633;p94"/>
          <p:cNvSpPr txBox="1">
            <a:spLocks noGrp="1"/>
          </p:cNvSpPr>
          <p:nvPr>
            <p:ph type="body" idx="1"/>
          </p:nvPr>
        </p:nvSpPr>
        <p:spPr>
          <a:xfrm>
            <a:off x="487075" y="1442588"/>
            <a:ext cx="4676700" cy="32661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Clr>
                <a:schemeClr val="dk2"/>
              </a:buClr>
              <a:buSzPts val="1400"/>
              <a:buChar char="•"/>
            </a:pPr>
            <a:r>
              <a:rPr lang="en" b="1">
                <a:solidFill>
                  <a:schemeClr val="dk2"/>
                </a:solidFill>
              </a:rPr>
              <a:t>Three words to describe this school year…</a:t>
            </a:r>
            <a:endParaRPr b="1">
              <a:solidFill>
                <a:schemeClr val="dk2"/>
              </a:solidFill>
            </a:endParaRPr>
          </a:p>
          <a:p>
            <a:pPr marL="457200" lvl="0" indent="-317500" algn="l" rtl="0">
              <a:spcBef>
                <a:spcPts val="0"/>
              </a:spcBef>
              <a:spcAft>
                <a:spcPts val="0"/>
              </a:spcAft>
              <a:buClr>
                <a:schemeClr val="accent3"/>
              </a:buClr>
              <a:buSzPts val="1400"/>
              <a:buChar char="•"/>
            </a:pPr>
            <a:r>
              <a:rPr lang="en" b="1">
                <a:solidFill>
                  <a:schemeClr val="accent3"/>
                </a:solidFill>
              </a:rPr>
              <a:t>This year my best day as an advocate was when…</a:t>
            </a:r>
            <a:endParaRPr b="1">
              <a:solidFill>
                <a:schemeClr val="accent3"/>
              </a:solidFill>
            </a:endParaRPr>
          </a:p>
          <a:p>
            <a:pPr marL="457200" lvl="0" indent="-317500" algn="l" rtl="0">
              <a:spcBef>
                <a:spcPts val="0"/>
              </a:spcBef>
              <a:spcAft>
                <a:spcPts val="0"/>
              </a:spcAft>
              <a:buClr>
                <a:schemeClr val="accent2"/>
              </a:buClr>
              <a:buSzPts val="1400"/>
              <a:buChar char="•"/>
            </a:pPr>
            <a:r>
              <a:rPr lang="en" b="1">
                <a:solidFill>
                  <a:schemeClr val="accent2"/>
                </a:solidFill>
              </a:rPr>
              <a:t>The best conversation I had with a teacher was…</a:t>
            </a:r>
            <a:endParaRPr b="1">
              <a:solidFill>
                <a:schemeClr val="accent2"/>
              </a:solidFill>
            </a:endParaRPr>
          </a:p>
          <a:p>
            <a:pPr marL="457200" lvl="0" indent="-317500" algn="l" rtl="0">
              <a:spcBef>
                <a:spcPts val="0"/>
              </a:spcBef>
              <a:spcAft>
                <a:spcPts val="0"/>
              </a:spcAft>
              <a:buClr>
                <a:schemeClr val="accent1"/>
              </a:buClr>
              <a:buSzPts val="1400"/>
              <a:buChar char="•"/>
            </a:pPr>
            <a:r>
              <a:rPr lang="en" b="1">
                <a:solidFill>
                  <a:schemeClr val="accent1"/>
                </a:solidFill>
              </a:rPr>
              <a:t>Something I learned about the local tribe I didn’t know before is…</a:t>
            </a:r>
            <a:endParaRPr b="1">
              <a:solidFill>
                <a:schemeClr val="accent1"/>
              </a:solidFill>
            </a:endParaRPr>
          </a:p>
          <a:p>
            <a:pPr marL="457200" lvl="0" indent="-317500" algn="l" rtl="0">
              <a:spcBef>
                <a:spcPts val="0"/>
              </a:spcBef>
              <a:spcAft>
                <a:spcPts val="0"/>
              </a:spcAft>
              <a:buClr>
                <a:schemeClr val="accent5"/>
              </a:buClr>
              <a:buSzPts val="1400"/>
              <a:buChar char="•"/>
            </a:pPr>
            <a:r>
              <a:rPr lang="en" b="1">
                <a:solidFill>
                  <a:schemeClr val="accent5"/>
                </a:solidFill>
              </a:rPr>
              <a:t>The biggest growth we have made in our TAPP efforts has been…</a:t>
            </a:r>
            <a:endParaRPr b="1">
              <a:solidFill>
                <a:schemeClr val="accent5"/>
              </a:solidFill>
            </a:endParaRPr>
          </a:p>
          <a:p>
            <a:pPr marL="457200" lvl="0" indent="-317500" algn="l" rtl="0">
              <a:spcBef>
                <a:spcPts val="0"/>
              </a:spcBef>
              <a:spcAft>
                <a:spcPts val="0"/>
              </a:spcAft>
              <a:buClr>
                <a:schemeClr val="accent4"/>
              </a:buClr>
              <a:buSzPts val="1400"/>
              <a:buChar char="•"/>
            </a:pPr>
            <a:r>
              <a:rPr lang="en" b="1">
                <a:solidFill>
                  <a:schemeClr val="accent4"/>
                </a:solidFill>
              </a:rPr>
              <a:t>One hard-fought accomplishment from this year I am most proud of is…</a:t>
            </a:r>
            <a:endParaRPr b="1">
              <a:solidFill>
                <a:schemeClr val="accent4"/>
              </a:solidFill>
            </a:endParaRPr>
          </a:p>
        </p:txBody>
      </p:sp>
      <p:pic>
        <p:nvPicPr>
          <p:cNvPr id="634" name="Google Shape;634;p94"/>
          <p:cNvPicPr preferRelativeResize="0"/>
          <p:nvPr/>
        </p:nvPicPr>
        <p:blipFill>
          <a:blip r:embed="rId3">
            <a:alphaModFix/>
          </a:blip>
          <a:stretch>
            <a:fillRect/>
          </a:stretch>
        </p:blipFill>
        <p:spPr>
          <a:xfrm>
            <a:off x="5635825" y="1418900"/>
            <a:ext cx="2540775" cy="331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9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Systemic Change - What is it?</a:t>
            </a:r>
            <a:endParaRPr/>
          </a:p>
        </p:txBody>
      </p:sp>
      <p:sp>
        <p:nvSpPr>
          <p:cNvPr id="640" name="Google Shape;640;p95"/>
          <p:cNvSpPr txBox="1"/>
          <p:nvPr/>
        </p:nvSpPr>
        <p:spPr>
          <a:xfrm>
            <a:off x="688500" y="1456825"/>
            <a:ext cx="7795200" cy="29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Sustainable, long-lasting changes </a:t>
            </a:r>
            <a:r>
              <a:rPr lang="en" sz="2200">
                <a:solidFill>
                  <a:schemeClr val="dk1"/>
                </a:solidFill>
                <a:latin typeface="Calibri"/>
                <a:ea typeface="Calibri"/>
                <a:cs typeface="Calibri"/>
                <a:sym typeface="Calibri"/>
              </a:rPr>
              <a:t>at a </a:t>
            </a:r>
            <a:r>
              <a:rPr lang="en" sz="2200" b="1">
                <a:solidFill>
                  <a:schemeClr val="dk1"/>
                </a:solidFill>
                <a:latin typeface="Calibri"/>
                <a:ea typeface="Calibri"/>
                <a:cs typeface="Calibri"/>
                <a:sym typeface="Calibri"/>
              </a:rPr>
              <a:t>systemwide level - </a:t>
            </a:r>
            <a:r>
              <a:rPr lang="en" sz="2200">
                <a:solidFill>
                  <a:schemeClr val="dk1"/>
                </a:solidFill>
                <a:latin typeface="Calibri"/>
                <a:ea typeface="Calibri"/>
                <a:cs typeface="Calibri"/>
                <a:sym typeface="Calibri"/>
              </a:rPr>
              <a:t>district, school, department, classroom - </a:t>
            </a:r>
            <a:r>
              <a:rPr lang="en" sz="2200" b="1">
                <a:solidFill>
                  <a:schemeClr val="dk1"/>
                </a:solidFill>
                <a:latin typeface="Calibri"/>
                <a:ea typeface="Calibri"/>
                <a:cs typeface="Calibri"/>
                <a:sym typeface="Calibri"/>
              </a:rPr>
              <a:t>that alter the status quo, including outcomes and people’s experiences in and with the system.</a:t>
            </a:r>
            <a:endParaRPr sz="2200" b="1">
              <a:solidFill>
                <a:schemeClr val="dk1"/>
              </a:solidFill>
              <a:latin typeface="Calibri"/>
              <a:ea typeface="Calibri"/>
              <a:cs typeface="Calibri"/>
              <a:sym typeface="Calibri"/>
            </a:endParaRPr>
          </a:p>
          <a:p>
            <a:pPr marL="0" lvl="0" indent="0" algn="l" rtl="0">
              <a:spcBef>
                <a:spcPts val="0"/>
              </a:spcBef>
              <a:spcAft>
                <a:spcPts val="0"/>
              </a:spcAft>
              <a:buNone/>
            </a:pP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 sz="2200">
                <a:solidFill>
                  <a:schemeClr val="dk1"/>
                </a:solidFill>
                <a:latin typeface="Calibri"/>
                <a:ea typeface="Calibri"/>
                <a:cs typeface="Calibri"/>
                <a:sym typeface="Calibri"/>
              </a:rPr>
              <a:t>Systemic change requires shifts in the structures of a system and how it operates. This includes changes in the system’s values, policies, resources, practices, relationships, and power structures.</a:t>
            </a:r>
            <a:endParaRPr sz="2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Key Learning #1 - Finding our Agency </a:t>
            </a:r>
            <a:endParaRPr/>
          </a:p>
        </p:txBody>
      </p:sp>
      <p:sp>
        <p:nvSpPr>
          <p:cNvPr id="646" name="Google Shape;646;p96"/>
          <p:cNvSpPr txBox="1">
            <a:spLocks noGrp="1"/>
          </p:cNvSpPr>
          <p:nvPr>
            <p:ph type="body" idx="1"/>
          </p:nvPr>
        </p:nvSpPr>
        <p:spPr>
          <a:xfrm>
            <a:off x="4118075" y="1423738"/>
            <a:ext cx="4508100" cy="3081900"/>
          </a:xfrm>
          <a:prstGeom prst="rect">
            <a:avLst/>
          </a:prstGeom>
        </p:spPr>
        <p:txBody>
          <a:bodyPr spcFirstLastPara="1" wrap="square" lIns="68575" tIns="34275" rIns="68575" bIns="34275" anchor="t" anchorCtr="0">
            <a:normAutofit lnSpcReduction="20000"/>
          </a:bodyPr>
          <a:lstStyle/>
          <a:p>
            <a:pPr marL="0" lvl="0" indent="0" algn="l" rtl="0">
              <a:spcBef>
                <a:spcPts val="800"/>
              </a:spcBef>
              <a:spcAft>
                <a:spcPts val="0"/>
              </a:spcAft>
              <a:buNone/>
            </a:pPr>
            <a:r>
              <a:rPr lang="en" b="1">
                <a:solidFill>
                  <a:schemeClr val="accent1"/>
                </a:solidFill>
              </a:rPr>
              <a:t>Definition</a:t>
            </a:r>
            <a:r>
              <a:rPr lang="en" b="1">
                <a:solidFill>
                  <a:schemeClr val="accent3"/>
                </a:solidFill>
              </a:rPr>
              <a:t> </a:t>
            </a:r>
            <a:r>
              <a:rPr lang="en" b="1"/>
              <a:t>-</a:t>
            </a:r>
            <a:endParaRPr b="1"/>
          </a:p>
          <a:p>
            <a:pPr marL="0" lvl="0" indent="0" algn="l" rtl="0">
              <a:spcBef>
                <a:spcPts val="800"/>
              </a:spcBef>
              <a:spcAft>
                <a:spcPts val="0"/>
              </a:spcAft>
              <a:buNone/>
            </a:pPr>
            <a:r>
              <a:rPr lang="en">
                <a:solidFill>
                  <a:srgbClr val="001D35"/>
                </a:solidFill>
                <a:highlight>
                  <a:srgbClr val="FFFFFF"/>
                </a:highlight>
              </a:rPr>
              <a:t>Agency refers to the capacity of educators to act purposefully and constructively, to make choices, and to take actions that shape their professional growth and/or learning experiences. </a:t>
            </a:r>
            <a:endParaRPr b="1"/>
          </a:p>
          <a:p>
            <a:pPr marL="0" lvl="0" indent="0" algn="l" rtl="0">
              <a:spcBef>
                <a:spcPts val="800"/>
              </a:spcBef>
              <a:spcAft>
                <a:spcPts val="0"/>
              </a:spcAft>
              <a:buNone/>
            </a:pPr>
            <a:r>
              <a:rPr lang="en" b="1">
                <a:solidFill>
                  <a:schemeClr val="accent3"/>
                </a:solidFill>
              </a:rPr>
              <a:t>Foundational Questions</a:t>
            </a:r>
            <a:r>
              <a:rPr lang="en"/>
              <a:t> -</a:t>
            </a:r>
            <a:endParaRPr/>
          </a:p>
          <a:p>
            <a:pPr marL="0" lvl="0" indent="0" algn="l" rtl="0">
              <a:spcBef>
                <a:spcPts val="800"/>
              </a:spcBef>
              <a:spcAft>
                <a:spcPts val="0"/>
              </a:spcAft>
              <a:buNone/>
            </a:pPr>
            <a:r>
              <a:rPr lang="en"/>
              <a:t>What is within our sphere of control as advocates, to positively impact AI/AN+ success through our TAPP efforts? AND</a:t>
            </a:r>
            <a:endParaRPr/>
          </a:p>
          <a:p>
            <a:pPr marL="0" lvl="0" indent="0" algn="l" rtl="0">
              <a:spcBef>
                <a:spcPts val="800"/>
              </a:spcBef>
              <a:spcAft>
                <a:spcPts val="0"/>
              </a:spcAft>
              <a:buNone/>
            </a:pPr>
            <a:r>
              <a:rPr lang="en"/>
              <a:t>What is within our sphere of influence to positively impact systemic change by elevating issues to our Project Director or Tribal Partner?</a:t>
            </a:r>
            <a:endParaRPr/>
          </a:p>
        </p:txBody>
      </p:sp>
      <p:pic>
        <p:nvPicPr>
          <p:cNvPr id="647" name="Google Shape;647;p96"/>
          <p:cNvPicPr preferRelativeResize="0"/>
          <p:nvPr/>
        </p:nvPicPr>
        <p:blipFill>
          <a:blip r:embed="rId3">
            <a:alphaModFix/>
          </a:blip>
          <a:stretch>
            <a:fillRect/>
          </a:stretch>
        </p:blipFill>
        <p:spPr>
          <a:xfrm>
            <a:off x="256200" y="1935850"/>
            <a:ext cx="3608825" cy="191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Reflection and Share Out for Project Directors and Tribal Partners….</a:t>
            </a:r>
            <a:endParaRPr/>
          </a:p>
        </p:txBody>
      </p:sp>
      <p:sp>
        <p:nvSpPr>
          <p:cNvPr id="653" name="Google Shape;653;p97"/>
          <p:cNvSpPr txBox="1"/>
          <p:nvPr/>
        </p:nvSpPr>
        <p:spPr>
          <a:xfrm>
            <a:off x="1090325" y="1590900"/>
            <a:ext cx="6983400" cy="1961700"/>
          </a:xfrm>
          <a:prstGeom prst="rect">
            <a:avLst/>
          </a:prstGeom>
          <a:solidFill>
            <a:srgbClr val="F0F4E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Calibri"/>
                <a:ea typeface="Calibri"/>
                <a:cs typeface="Calibri"/>
                <a:sym typeface="Calibri"/>
              </a:rPr>
              <a:t>Talk about the relationship with the advocate(s) and the issues brought to you this year where they needed your expertise, guidance, or authority?</a:t>
            </a:r>
            <a:endParaRPr sz="25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Key Learning #2 - An Indigenized Framework</a:t>
            </a:r>
            <a:endParaRPr/>
          </a:p>
        </p:txBody>
      </p:sp>
      <p:sp>
        <p:nvSpPr>
          <p:cNvPr id="659" name="Google Shape;659;p98"/>
          <p:cNvSpPr txBox="1">
            <a:spLocks noGrp="1"/>
          </p:cNvSpPr>
          <p:nvPr>
            <p:ph type="body" idx="1"/>
          </p:nvPr>
        </p:nvSpPr>
        <p:spPr>
          <a:xfrm>
            <a:off x="4050550" y="1361825"/>
            <a:ext cx="4508100" cy="3081900"/>
          </a:xfrm>
          <a:prstGeom prst="rect">
            <a:avLst/>
          </a:prstGeom>
        </p:spPr>
        <p:txBody>
          <a:bodyPr spcFirstLastPara="1" wrap="square" lIns="68575" tIns="34275" rIns="68575" bIns="34275" anchor="t" anchorCtr="0">
            <a:normAutofit lnSpcReduction="20000"/>
          </a:bodyPr>
          <a:lstStyle/>
          <a:p>
            <a:pPr marL="0" lvl="0" indent="0" algn="l" rtl="0">
              <a:spcBef>
                <a:spcPts val="800"/>
              </a:spcBef>
              <a:spcAft>
                <a:spcPts val="0"/>
              </a:spcAft>
              <a:buNone/>
            </a:pPr>
            <a:r>
              <a:rPr lang="en" b="1">
                <a:solidFill>
                  <a:schemeClr val="accent3"/>
                </a:solidFill>
              </a:rPr>
              <a:t>Foundational Questions</a:t>
            </a:r>
            <a:r>
              <a:rPr lang="en"/>
              <a:t> -</a:t>
            </a:r>
            <a:endParaRPr/>
          </a:p>
          <a:p>
            <a:pPr marL="0" lvl="0" indent="0" algn="l" rtl="0">
              <a:spcBef>
                <a:spcPts val="800"/>
              </a:spcBef>
              <a:spcAft>
                <a:spcPts val="0"/>
              </a:spcAft>
              <a:buNone/>
            </a:pPr>
            <a:r>
              <a:rPr lang="en"/>
              <a:t>What does it mean to create school learning environments that are culturally responsive to all students and to American Indian and Alaska Native Students? AND</a:t>
            </a:r>
            <a:endParaRPr/>
          </a:p>
          <a:p>
            <a:pPr marL="0" lvl="0" indent="0" algn="l" rtl="0">
              <a:spcBef>
                <a:spcPts val="800"/>
              </a:spcBef>
              <a:spcAft>
                <a:spcPts val="0"/>
              </a:spcAft>
              <a:buNone/>
            </a:pPr>
            <a:r>
              <a:rPr lang="en"/>
              <a:t>If we have high levels of chronic absenteeism, it means the four foundational conditions must be addressed FIRST. What is our data saying about our foundational conditions?</a:t>
            </a:r>
            <a:endParaRPr/>
          </a:p>
          <a:p>
            <a:pPr marL="457200" lvl="0" indent="-317500" algn="l" rtl="0">
              <a:spcBef>
                <a:spcPts val="800"/>
              </a:spcBef>
              <a:spcAft>
                <a:spcPts val="0"/>
              </a:spcAft>
              <a:buSzPts val="1400"/>
              <a:buChar char="-"/>
            </a:pPr>
            <a:r>
              <a:rPr lang="en"/>
              <a:t>Physical and Emotional Health and Safety</a:t>
            </a:r>
            <a:endParaRPr/>
          </a:p>
          <a:p>
            <a:pPr marL="457200" lvl="0" indent="-317500" algn="l" rtl="0">
              <a:spcBef>
                <a:spcPts val="0"/>
              </a:spcBef>
              <a:spcAft>
                <a:spcPts val="0"/>
              </a:spcAft>
              <a:buSzPts val="1400"/>
              <a:buChar char="-"/>
            </a:pPr>
            <a:r>
              <a:rPr lang="en"/>
              <a:t>Belonging, Connection, and Support</a:t>
            </a:r>
            <a:endParaRPr/>
          </a:p>
          <a:p>
            <a:pPr marL="457200" lvl="0" indent="-317500" algn="l" rtl="0">
              <a:spcBef>
                <a:spcPts val="0"/>
              </a:spcBef>
              <a:spcAft>
                <a:spcPts val="0"/>
              </a:spcAft>
              <a:buSzPts val="1400"/>
              <a:buChar char="-"/>
            </a:pPr>
            <a:r>
              <a:rPr lang="en"/>
              <a:t>Academic Challenge and Engagement</a:t>
            </a:r>
            <a:endParaRPr/>
          </a:p>
          <a:p>
            <a:pPr marL="457200" lvl="0" indent="-317500" algn="l" rtl="0">
              <a:spcBef>
                <a:spcPts val="0"/>
              </a:spcBef>
              <a:spcAft>
                <a:spcPts val="0"/>
              </a:spcAft>
              <a:buSzPts val="1400"/>
              <a:buChar char="-"/>
            </a:pPr>
            <a:r>
              <a:rPr lang="en"/>
              <a:t>Adult and Student Well-Being and Emotional Competence</a:t>
            </a:r>
            <a:endParaRPr/>
          </a:p>
        </p:txBody>
      </p:sp>
      <p:pic>
        <p:nvPicPr>
          <p:cNvPr id="660" name="Google Shape;660;p98"/>
          <p:cNvPicPr preferRelativeResize="0"/>
          <p:nvPr/>
        </p:nvPicPr>
        <p:blipFill>
          <a:blip r:embed="rId3">
            <a:alphaModFix/>
          </a:blip>
          <a:stretch>
            <a:fillRect/>
          </a:stretch>
        </p:blipFill>
        <p:spPr>
          <a:xfrm>
            <a:off x="319625" y="1361825"/>
            <a:ext cx="3530600" cy="3288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Reflection and Share Out for Any Member of the TAPP Site Team….</a:t>
            </a:r>
            <a:endParaRPr/>
          </a:p>
        </p:txBody>
      </p:sp>
      <p:sp>
        <p:nvSpPr>
          <p:cNvPr id="666" name="Google Shape;666;p99"/>
          <p:cNvSpPr txBox="1"/>
          <p:nvPr/>
        </p:nvSpPr>
        <p:spPr>
          <a:xfrm>
            <a:off x="1080300" y="1296125"/>
            <a:ext cx="6983400" cy="3186600"/>
          </a:xfrm>
          <a:prstGeom prst="rect">
            <a:avLst/>
          </a:prstGeom>
          <a:solidFill>
            <a:srgbClr val="FCEDE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Calibri"/>
                <a:ea typeface="Calibri"/>
                <a:cs typeface="Calibri"/>
                <a:sym typeface="Calibri"/>
              </a:rPr>
              <a:t>Talk about any of the foundational conditions that were identified this school year which needed tended to in order to create a more culturally responsive learning environment for Native students?</a:t>
            </a:r>
            <a:endParaRPr sz="2500">
              <a:solidFill>
                <a:schemeClr val="dk1"/>
              </a:solidFill>
              <a:latin typeface="Calibri"/>
              <a:ea typeface="Calibri"/>
              <a:cs typeface="Calibri"/>
              <a:sym typeface="Calibri"/>
            </a:endParaRPr>
          </a:p>
          <a:p>
            <a:pPr marL="457200" lvl="0" indent="-317500" algn="l" rtl="0">
              <a:lnSpc>
                <a:spcPct val="90000"/>
              </a:lnSpc>
              <a:spcBef>
                <a:spcPts val="800"/>
              </a:spcBef>
              <a:spcAft>
                <a:spcPts val="0"/>
              </a:spcAft>
              <a:buClr>
                <a:schemeClr val="dk1"/>
              </a:buClr>
              <a:buSzPts val="1400"/>
              <a:buChar char="-"/>
            </a:pPr>
            <a:r>
              <a:rPr lang="en" sz="1800">
                <a:solidFill>
                  <a:schemeClr val="dk1"/>
                </a:solidFill>
                <a:latin typeface="Calibri"/>
                <a:ea typeface="Calibri"/>
                <a:cs typeface="Calibri"/>
                <a:sym typeface="Calibri"/>
              </a:rPr>
              <a:t>Physical and Emotional Health and Safety</a:t>
            </a:r>
            <a:endParaRPr sz="18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Char char="-"/>
            </a:pPr>
            <a:r>
              <a:rPr lang="en" sz="1800">
                <a:solidFill>
                  <a:schemeClr val="dk1"/>
                </a:solidFill>
                <a:latin typeface="Calibri"/>
                <a:ea typeface="Calibri"/>
                <a:cs typeface="Calibri"/>
                <a:sym typeface="Calibri"/>
              </a:rPr>
              <a:t>Belonging, Connection, and Support</a:t>
            </a:r>
            <a:endParaRPr sz="18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Char char="-"/>
            </a:pPr>
            <a:r>
              <a:rPr lang="en" sz="1800">
                <a:solidFill>
                  <a:schemeClr val="dk1"/>
                </a:solidFill>
                <a:latin typeface="Calibri"/>
                <a:ea typeface="Calibri"/>
                <a:cs typeface="Calibri"/>
                <a:sym typeface="Calibri"/>
              </a:rPr>
              <a:t>Academic Challenge and Engagement</a:t>
            </a:r>
            <a:endParaRPr sz="18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Char char="-"/>
            </a:pPr>
            <a:r>
              <a:rPr lang="en" sz="1800">
                <a:solidFill>
                  <a:schemeClr val="dk1"/>
                </a:solidFill>
                <a:latin typeface="Calibri"/>
                <a:ea typeface="Calibri"/>
                <a:cs typeface="Calibri"/>
                <a:sym typeface="Calibri"/>
              </a:rPr>
              <a:t>Adult and Student Well-Being and Emotional Competence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Key Learning #3 - A Tiered Approach</a:t>
            </a:r>
            <a:endParaRPr/>
          </a:p>
        </p:txBody>
      </p:sp>
      <p:sp>
        <p:nvSpPr>
          <p:cNvPr id="672" name="Google Shape;672;p100"/>
          <p:cNvSpPr txBox="1">
            <a:spLocks noGrp="1"/>
          </p:cNvSpPr>
          <p:nvPr>
            <p:ph type="body" idx="1"/>
          </p:nvPr>
        </p:nvSpPr>
        <p:spPr>
          <a:xfrm>
            <a:off x="4318925" y="1406163"/>
            <a:ext cx="4338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3"/>
                </a:solidFill>
              </a:rPr>
              <a:t>Foundational Question</a:t>
            </a:r>
            <a:r>
              <a:rPr lang="en"/>
              <a:t> -</a:t>
            </a:r>
            <a:endParaRPr/>
          </a:p>
          <a:p>
            <a:pPr marL="0" lvl="0" indent="0" algn="l" rtl="0">
              <a:spcBef>
                <a:spcPts val="800"/>
              </a:spcBef>
              <a:spcAft>
                <a:spcPts val="0"/>
              </a:spcAft>
              <a:buNone/>
            </a:pPr>
            <a:r>
              <a:rPr lang="en"/>
              <a:t>What does it mean to co-create a culturally responsive tiered response system for attendance with a tribal partner and a school district?</a:t>
            </a:r>
            <a:endParaRPr/>
          </a:p>
        </p:txBody>
      </p:sp>
      <p:pic>
        <p:nvPicPr>
          <p:cNvPr id="673" name="Google Shape;673;p100"/>
          <p:cNvPicPr preferRelativeResize="0"/>
          <p:nvPr/>
        </p:nvPicPr>
        <p:blipFill>
          <a:blip r:embed="rId3">
            <a:alphaModFix/>
          </a:blip>
          <a:stretch>
            <a:fillRect/>
          </a:stretch>
        </p:blipFill>
        <p:spPr>
          <a:xfrm>
            <a:off x="357400" y="1665013"/>
            <a:ext cx="3846350" cy="2564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Reflection and Share Out for anyone on the TAPP Site Team…</a:t>
            </a:r>
            <a:endParaRPr/>
          </a:p>
        </p:txBody>
      </p:sp>
      <p:sp>
        <p:nvSpPr>
          <p:cNvPr id="679" name="Google Shape;679;p101"/>
          <p:cNvSpPr txBox="1"/>
          <p:nvPr/>
        </p:nvSpPr>
        <p:spPr>
          <a:xfrm>
            <a:off x="1080300" y="1296125"/>
            <a:ext cx="6983400" cy="31866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Calibri"/>
                <a:ea typeface="Calibri"/>
                <a:cs typeface="Calibri"/>
                <a:sym typeface="Calibri"/>
              </a:rPr>
              <a:t>What was the self-assessment process like for you as a TAPP Site Team? What did you learn from it? What areas of change or improvement were you able to make this school year?</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 sz="1650" u="sng">
                <a:solidFill>
                  <a:srgbClr val="3344DD"/>
                </a:solidFill>
                <a:hlinkClick r:id="rId3">
                  <a:extLst>
                    <a:ext uri="{A12FA001-AC4F-418D-AE19-62706E023703}">
                      <ahyp:hlinkClr xmlns:ahyp="http://schemas.microsoft.com/office/drawing/2018/hyperlinkcolor" val="tx"/>
                    </a:ext>
                  </a:extLst>
                </a:hlinkClick>
              </a:rPr>
              <a:t>Culturally Responsive Tiered Attendance Systems - Self Assessment</a:t>
            </a:r>
            <a:endParaRPr sz="3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0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Key Learning #4 - A Data Driven Pedagogy</a:t>
            </a:r>
            <a:endParaRPr/>
          </a:p>
        </p:txBody>
      </p:sp>
      <p:sp>
        <p:nvSpPr>
          <p:cNvPr id="685" name="Google Shape;685;p102"/>
          <p:cNvSpPr txBox="1">
            <a:spLocks noGrp="1"/>
          </p:cNvSpPr>
          <p:nvPr>
            <p:ph type="body" idx="1"/>
          </p:nvPr>
        </p:nvSpPr>
        <p:spPr>
          <a:xfrm>
            <a:off x="5512175" y="1273500"/>
            <a:ext cx="33465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500" b="1">
                <a:solidFill>
                  <a:srgbClr val="007F43"/>
                </a:solidFill>
              </a:rPr>
              <a:t>Definition</a:t>
            </a:r>
            <a:r>
              <a:rPr lang="en" sz="1500" b="1">
                <a:solidFill>
                  <a:schemeClr val="accent3"/>
                </a:solidFill>
              </a:rPr>
              <a:t> </a:t>
            </a:r>
            <a:r>
              <a:rPr lang="en" sz="1500"/>
              <a:t>-</a:t>
            </a:r>
            <a:r>
              <a:rPr lang="en" sz="1500" b="1">
                <a:solidFill>
                  <a:schemeClr val="accent3"/>
                </a:solidFill>
              </a:rPr>
              <a:t> </a:t>
            </a:r>
            <a:endParaRPr sz="1500" b="1">
              <a:solidFill>
                <a:schemeClr val="accent3"/>
              </a:solidFill>
            </a:endParaRPr>
          </a:p>
          <a:p>
            <a:pPr marL="0" lvl="0" indent="0" algn="l" rtl="0">
              <a:spcBef>
                <a:spcPts val="800"/>
              </a:spcBef>
              <a:spcAft>
                <a:spcPts val="0"/>
              </a:spcAft>
              <a:buNone/>
            </a:pPr>
            <a:r>
              <a:rPr lang="en" sz="1500">
                <a:solidFill>
                  <a:srgbClr val="001D35"/>
                </a:solidFill>
                <a:highlight>
                  <a:srgbClr val="FFFFFF"/>
                </a:highlight>
              </a:rPr>
              <a:t>In a data-driven pedagogy context, "street data" refers to qualitative and experiential data gathered from students, families, and staff, focusing on their lived experiences and perspectives to inform TAPP and school improvement efforts, particularly those related to equity and engagement. </a:t>
            </a:r>
            <a:endParaRPr sz="1500" b="1">
              <a:solidFill>
                <a:schemeClr val="accent3"/>
              </a:solidFill>
            </a:endParaRPr>
          </a:p>
          <a:p>
            <a:pPr marL="0" lvl="0" indent="0" algn="l" rtl="0">
              <a:spcBef>
                <a:spcPts val="800"/>
              </a:spcBef>
              <a:spcAft>
                <a:spcPts val="0"/>
              </a:spcAft>
              <a:buNone/>
            </a:pPr>
            <a:r>
              <a:rPr lang="en" sz="1500" b="1">
                <a:solidFill>
                  <a:schemeClr val="accent3"/>
                </a:solidFill>
              </a:rPr>
              <a:t>Foundational Question</a:t>
            </a:r>
            <a:r>
              <a:rPr lang="en" sz="1500"/>
              <a:t> -</a:t>
            </a:r>
            <a:endParaRPr sz="1500"/>
          </a:p>
          <a:p>
            <a:pPr marL="0" lvl="0" indent="0" algn="l" rtl="0">
              <a:spcBef>
                <a:spcPts val="800"/>
              </a:spcBef>
              <a:spcAft>
                <a:spcPts val="0"/>
              </a:spcAft>
              <a:buNone/>
            </a:pPr>
            <a:r>
              <a:rPr lang="en" sz="1500"/>
              <a:t>What does it mean to create school learning environments that are culturally responsive to all students and to American Indian and Alaska Native Students?</a:t>
            </a:r>
            <a:endParaRPr sz="1500"/>
          </a:p>
        </p:txBody>
      </p:sp>
      <p:pic>
        <p:nvPicPr>
          <p:cNvPr id="686" name="Google Shape;686;p102"/>
          <p:cNvPicPr preferRelativeResize="0"/>
          <p:nvPr/>
        </p:nvPicPr>
        <p:blipFill>
          <a:blip r:embed="rId3">
            <a:alphaModFix/>
          </a:blip>
          <a:stretch>
            <a:fillRect/>
          </a:stretch>
        </p:blipFill>
        <p:spPr>
          <a:xfrm>
            <a:off x="247550" y="2055788"/>
            <a:ext cx="1360188" cy="1938975"/>
          </a:xfrm>
          <a:prstGeom prst="rect">
            <a:avLst/>
          </a:prstGeom>
          <a:noFill/>
          <a:ln>
            <a:noFill/>
          </a:ln>
        </p:spPr>
      </p:pic>
      <p:pic>
        <p:nvPicPr>
          <p:cNvPr id="687" name="Google Shape;687;p102"/>
          <p:cNvPicPr preferRelativeResize="0"/>
          <p:nvPr/>
        </p:nvPicPr>
        <p:blipFill>
          <a:blip r:embed="rId4">
            <a:alphaModFix/>
          </a:blip>
          <a:stretch>
            <a:fillRect/>
          </a:stretch>
        </p:blipFill>
        <p:spPr>
          <a:xfrm>
            <a:off x="2367400" y="1168450"/>
            <a:ext cx="2919050" cy="3713699"/>
          </a:xfrm>
          <a:prstGeom prst="rect">
            <a:avLst/>
          </a:prstGeom>
          <a:noFill/>
          <a:ln>
            <a:noFill/>
          </a:ln>
        </p:spPr>
      </p:pic>
      <p:sp>
        <p:nvSpPr>
          <p:cNvPr id="688" name="Google Shape;688;p102"/>
          <p:cNvSpPr/>
          <p:nvPr/>
        </p:nvSpPr>
        <p:spPr>
          <a:xfrm>
            <a:off x="1648663" y="2918800"/>
            <a:ext cx="590400" cy="307200"/>
          </a:xfrm>
          <a:prstGeom prst="leftRightArrow">
            <a:avLst>
              <a:gd name="adj1" fmla="val 50000"/>
              <a:gd name="adj2" fmla="val 50000"/>
            </a:avLst>
          </a:prstGeom>
          <a:solidFill>
            <a:srgbClr val="9F2065"/>
          </a:solidFill>
          <a:ln w="9525" cap="flat" cmpd="sng">
            <a:solidFill>
              <a:srgbClr val="007F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Reflection and Share Out for the TAPP Family Advocate…</a:t>
            </a:r>
            <a:endParaRPr/>
          </a:p>
        </p:txBody>
      </p:sp>
      <p:sp>
        <p:nvSpPr>
          <p:cNvPr id="694" name="Google Shape;694;p103"/>
          <p:cNvSpPr txBox="1"/>
          <p:nvPr/>
        </p:nvSpPr>
        <p:spPr>
          <a:xfrm>
            <a:off x="1151475" y="1489250"/>
            <a:ext cx="6983400" cy="19365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Calibri"/>
                <a:ea typeface="Calibri"/>
                <a:cs typeface="Calibri"/>
                <a:sym typeface="Calibri"/>
              </a:rPr>
              <a:t>Share with the Zoom how engaging in study around the book Street Data and its principles has impacted or refined your approach to TAPP as an advocate.</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31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6"/>
          <p:cNvSpPr txBox="1">
            <a:spLocks noGrp="1"/>
          </p:cNvSpPr>
          <p:nvPr>
            <p:ph type="title"/>
          </p:nvPr>
        </p:nvSpPr>
        <p:spPr>
          <a:xfrm>
            <a:off x="537875" y="584728"/>
            <a:ext cx="2949000" cy="1143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Welcoming the Tribal Partners</a:t>
            </a:r>
            <a:endParaRPr/>
          </a:p>
        </p:txBody>
      </p:sp>
      <p:sp>
        <p:nvSpPr>
          <p:cNvPr id="568" name="Google Shape;568;p86"/>
          <p:cNvSpPr txBox="1">
            <a:spLocks noGrp="1"/>
          </p:cNvSpPr>
          <p:nvPr>
            <p:ph type="body" idx="1"/>
          </p:nvPr>
        </p:nvSpPr>
        <p:spPr>
          <a:xfrm>
            <a:off x="3958550" y="1476605"/>
            <a:ext cx="4629300" cy="1844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500" b="1">
                <a:solidFill>
                  <a:schemeClr val="accent5"/>
                </a:solidFill>
              </a:rPr>
              <a:t>🔊 </a:t>
            </a:r>
            <a:r>
              <a:rPr lang="en" sz="2400"/>
              <a:t>If you are a Tribal Partner, please unmute and further introduce yourself and the role you have with TAPP efforts in the local school district.</a:t>
            </a:r>
            <a:endParaRPr sz="2400"/>
          </a:p>
        </p:txBody>
      </p:sp>
      <p:pic>
        <p:nvPicPr>
          <p:cNvPr id="569" name="Google Shape;569;p86"/>
          <p:cNvPicPr preferRelativeResize="0"/>
          <p:nvPr/>
        </p:nvPicPr>
        <p:blipFill>
          <a:blip r:embed="rId3">
            <a:alphaModFix/>
          </a:blip>
          <a:stretch>
            <a:fillRect/>
          </a:stretch>
        </p:blipFill>
        <p:spPr>
          <a:xfrm>
            <a:off x="884300" y="1728034"/>
            <a:ext cx="2000506" cy="2359765"/>
          </a:xfrm>
          <a:prstGeom prst="rect">
            <a:avLst/>
          </a:prstGeom>
          <a:noFill/>
          <a:ln>
            <a:noFill/>
          </a:ln>
        </p:spPr>
      </p:pic>
      <p:sp>
        <p:nvSpPr>
          <p:cNvPr id="570" name="Google Shape;570;p86"/>
          <p:cNvSpPr txBox="1"/>
          <p:nvPr/>
        </p:nvSpPr>
        <p:spPr>
          <a:xfrm>
            <a:off x="507875" y="4138625"/>
            <a:ext cx="3009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Picture of  wapato or “duck potato” or arrowroot; image is from a grade 5 Science lesson from CTGR</a:t>
            </a:r>
            <a:endParaRPr sz="1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104"/>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700" name="Google Shape;700;p104"/>
          <p:cNvSpPr txBox="1"/>
          <p:nvPr/>
        </p:nvSpPr>
        <p:spPr>
          <a:xfrm>
            <a:off x="236475" y="1627875"/>
            <a:ext cx="2305800" cy="3330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Calibri"/>
                <a:ea typeface="Calibri"/>
                <a:cs typeface="Calibri"/>
                <a:sym typeface="Calibri"/>
              </a:rPr>
              <a:t>-Which traps and tropes  </a:t>
            </a:r>
            <a:r>
              <a:rPr lang="en" sz="1500" b="1">
                <a:solidFill>
                  <a:schemeClr val="accent1"/>
                </a:solidFill>
                <a:latin typeface="Calibri"/>
                <a:ea typeface="Calibri"/>
                <a:cs typeface="Calibri"/>
                <a:sym typeface="Calibri"/>
              </a:rPr>
              <a:t>sound or feel familiar</a:t>
            </a:r>
            <a:r>
              <a:rPr lang="en" sz="1500">
                <a:solidFill>
                  <a:schemeClr val="dk1"/>
                </a:solidFill>
                <a:latin typeface="Calibri"/>
                <a:ea typeface="Calibri"/>
                <a:cs typeface="Calibri"/>
                <a:sym typeface="Calibri"/>
              </a:rPr>
              <a:t> to you?</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 sz="1500">
                <a:solidFill>
                  <a:schemeClr val="dk1"/>
                </a:solidFill>
                <a:latin typeface="Calibri"/>
                <a:ea typeface="Calibri"/>
                <a:cs typeface="Calibri"/>
                <a:sym typeface="Calibri"/>
              </a:rPr>
              <a:t>-</a:t>
            </a:r>
            <a:r>
              <a:rPr lang="en" sz="1500" b="1">
                <a:solidFill>
                  <a:srgbClr val="DC5626"/>
                </a:solidFill>
                <a:latin typeface="Calibri"/>
                <a:ea typeface="Calibri"/>
                <a:cs typeface="Calibri"/>
                <a:sym typeface="Calibri"/>
              </a:rPr>
              <a:t>Where do you see</a:t>
            </a:r>
            <a:r>
              <a:rPr lang="en" sz="1500">
                <a:solidFill>
                  <a:schemeClr val="dk1"/>
                </a:solidFill>
                <a:latin typeface="Calibri"/>
                <a:ea typeface="Calibri"/>
                <a:cs typeface="Calibri"/>
                <a:sym typeface="Calibri"/>
              </a:rPr>
              <a:t> a trap or trope playing out in your school or organizational context?</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 sz="1500">
                <a:solidFill>
                  <a:schemeClr val="dk1"/>
                </a:solidFill>
                <a:latin typeface="Calibri"/>
                <a:ea typeface="Calibri"/>
                <a:cs typeface="Calibri"/>
                <a:sym typeface="Calibri"/>
              </a:rPr>
              <a:t>-What traps or tropes </a:t>
            </a:r>
            <a:r>
              <a:rPr lang="en" sz="1500" b="1">
                <a:solidFill>
                  <a:schemeClr val="accent2"/>
                </a:solidFill>
                <a:latin typeface="Calibri"/>
                <a:ea typeface="Calibri"/>
                <a:cs typeface="Calibri"/>
                <a:sym typeface="Calibri"/>
              </a:rPr>
              <a:t>might students and families identify in your context</a:t>
            </a:r>
            <a:r>
              <a:rPr lang="en" sz="1500">
                <a:solidFill>
                  <a:schemeClr val="dk1"/>
                </a:solidFill>
                <a:latin typeface="Calibri"/>
                <a:ea typeface="Calibri"/>
                <a:cs typeface="Calibri"/>
                <a:sym typeface="Calibri"/>
              </a:rPr>
              <a:t>? Are they the same or different from the ones you identified? Why might that be?</a:t>
            </a:r>
            <a:endParaRPr sz="1500">
              <a:solidFill>
                <a:schemeClr val="dk1"/>
              </a:solidFill>
              <a:latin typeface="Calibri"/>
              <a:ea typeface="Calibri"/>
              <a:cs typeface="Calibri"/>
              <a:sym typeface="Calibri"/>
            </a:endParaRPr>
          </a:p>
        </p:txBody>
      </p:sp>
      <p:pic>
        <p:nvPicPr>
          <p:cNvPr id="701" name="Google Shape;701;p104"/>
          <p:cNvPicPr preferRelativeResize="0"/>
          <p:nvPr/>
        </p:nvPicPr>
        <p:blipFill>
          <a:blip r:embed="rId4">
            <a:alphaModFix/>
          </a:blip>
          <a:stretch>
            <a:fillRect/>
          </a:stretch>
        </p:blipFill>
        <p:spPr>
          <a:xfrm>
            <a:off x="831375" y="214300"/>
            <a:ext cx="991606" cy="1413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105"/>
          <p:cNvPicPr preferRelativeResize="0"/>
          <p:nvPr/>
        </p:nvPicPr>
        <p:blipFill>
          <a:blip r:embed="rId3">
            <a:alphaModFix/>
          </a:blip>
          <a:stretch>
            <a:fillRect/>
          </a:stretch>
        </p:blipFill>
        <p:spPr>
          <a:xfrm>
            <a:off x="6932313" y="2515175"/>
            <a:ext cx="959038" cy="893250"/>
          </a:xfrm>
          <a:prstGeom prst="rect">
            <a:avLst/>
          </a:prstGeom>
          <a:noFill/>
          <a:ln>
            <a:noFill/>
          </a:ln>
        </p:spPr>
      </p:pic>
      <p:pic>
        <p:nvPicPr>
          <p:cNvPr id="707" name="Google Shape;707;p105"/>
          <p:cNvPicPr preferRelativeResize="0"/>
          <p:nvPr/>
        </p:nvPicPr>
        <p:blipFill>
          <a:blip r:embed="rId4">
            <a:alphaModFix/>
          </a:blip>
          <a:stretch>
            <a:fillRect/>
          </a:stretch>
        </p:blipFill>
        <p:spPr>
          <a:xfrm>
            <a:off x="6551475" y="3655275"/>
            <a:ext cx="1339880" cy="893250"/>
          </a:xfrm>
          <a:prstGeom prst="rect">
            <a:avLst/>
          </a:prstGeom>
          <a:noFill/>
          <a:ln>
            <a:noFill/>
          </a:ln>
        </p:spPr>
      </p:pic>
      <p:pic>
        <p:nvPicPr>
          <p:cNvPr id="708" name="Google Shape;708;p105"/>
          <p:cNvPicPr preferRelativeResize="0"/>
          <p:nvPr/>
        </p:nvPicPr>
        <p:blipFill>
          <a:blip r:embed="rId5">
            <a:alphaModFix/>
          </a:blip>
          <a:stretch>
            <a:fillRect/>
          </a:stretch>
        </p:blipFill>
        <p:spPr>
          <a:xfrm>
            <a:off x="4304850" y="2534763"/>
            <a:ext cx="1609200" cy="854075"/>
          </a:xfrm>
          <a:prstGeom prst="rect">
            <a:avLst/>
          </a:prstGeom>
          <a:noFill/>
          <a:ln>
            <a:noFill/>
          </a:ln>
        </p:spPr>
      </p:pic>
      <p:pic>
        <p:nvPicPr>
          <p:cNvPr id="709" name="Google Shape;709;p105"/>
          <p:cNvPicPr preferRelativeResize="0"/>
          <p:nvPr/>
        </p:nvPicPr>
        <p:blipFill>
          <a:blip r:embed="rId6">
            <a:alphaModFix/>
          </a:blip>
          <a:stretch>
            <a:fillRect/>
          </a:stretch>
        </p:blipFill>
        <p:spPr>
          <a:xfrm>
            <a:off x="5966624" y="3021749"/>
            <a:ext cx="1030175" cy="1030175"/>
          </a:xfrm>
          <a:prstGeom prst="rect">
            <a:avLst/>
          </a:prstGeom>
          <a:noFill/>
          <a:ln>
            <a:noFill/>
          </a:ln>
        </p:spPr>
      </p:pic>
      <p:sp>
        <p:nvSpPr>
          <p:cNvPr id="710" name="Google Shape;710;p105"/>
          <p:cNvSpPr txBox="1">
            <a:spLocks noGrp="1"/>
          </p:cNvSpPr>
          <p:nvPr>
            <p:ph type="title"/>
          </p:nvPr>
        </p:nvSpPr>
        <p:spPr>
          <a:xfrm>
            <a:off x="527857" y="225825"/>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2700"/>
              <a:t>Application of their Learning - Equity Transformation Cycles</a:t>
            </a:r>
            <a:endParaRPr sz="2700"/>
          </a:p>
        </p:txBody>
      </p:sp>
      <p:sp>
        <p:nvSpPr>
          <p:cNvPr id="711" name="Google Shape;711;p105"/>
          <p:cNvSpPr txBox="1">
            <a:spLocks noGrp="1"/>
          </p:cNvSpPr>
          <p:nvPr>
            <p:ph type="body" idx="1"/>
          </p:nvPr>
        </p:nvSpPr>
        <p:spPr>
          <a:xfrm>
            <a:off x="527850" y="2451225"/>
            <a:ext cx="3777900" cy="2384400"/>
          </a:xfrm>
          <a:prstGeom prst="rect">
            <a:avLst/>
          </a:prstGeom>
          <a:solidFill>
            <a:schemeClr val="lt1"/>
          </a:solidFill>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7"/>
              </a:rPr>
              <a:t>Chiloquin Elementary School - KCSD</a:t>
            </a:r>
            <a:endParaRPr sz="1400"/>
          </a:p>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8"/>
              </a:rPr>
              <a:t>Willamina Elementary School- WSD</a:t>
            </a:r>
            <a:endParaRPr sz="1400"/>
          </a:p>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9"/>
              </a:rPr>
              <a:t>Willamina Middle and High School - WSD</a:t>
            </a:r>
            <a:endParaRPr sz="1400"/>
          </a:p>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10"/>
              </a:rPr>
              <a:t>Washington Elementary School - PSD</a:t>
            </a:r>
            <a:endParaRPr sz="1400"/>
          </a:p>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11"/>
              </a:rPr>
              <a:t>Sunridge Middle School - PSD</a:t>
            </a:r>
            <a:endParaRPr sz="1400"/>
          </a:p>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12"/>
              </a:rPr>
              <a:t>Lincoln County School District</a:t>
            </a:r>
            <a:endParaRPr sz="1400"/>
          </a:p>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13"/>
              </a:rPr>
              <a:t>Harney County School District 3</a:t>
            </a:r>
            <a:endParaRPr sz="1400"/>
          </a:p>
          <a:p>
            <a:pPr marL="0" lvl="0" indent="0" algn="l" rtl="0">
              <a:lnSpc>
                <a:spcPct val="100000"/>
              </a:lnSpc>
              <a:spcBef>
                <a:spcPts val="0"/>
              </a:spcBef>
              <a:spcAft>
                <a:spcPts val="0"/>
              </a:spcAft>
              <a:buClr>
                <a:schemeClr val="dk1"/>
              </a:buClr>
              <a:buSzPts val="1100"/>
              <a:buFont typeface="Arial"/>
              <a:buNone/>
            </a:pPr>
            <a:r>
              <a:rPr lang="en" sz="1400" u="sng">
                <a:solidFill>
                  <a:schemeClr val="hlink"/>
                </a:solidFill>
                <a:hlinkClick r:id="rId14"/>
              </a:rPr>
              <a:t>North Bend School District</a:t>
            </a:r>
            <a:endParaRPr sz="2100"/>
          </a:p>
          <a:p>
            <a:pPr marL="0" lvl="0" indent="0" algn="l" rtl="0">
              <a:lnSpc>
                <a:spcPct val="100000"/>
              </a:lnSpc>
              <a:spcBef>
                <a:spcPts val="0"/>
              </a:spcBef>
              <a:spcAft>
                <a:spcPts val="0"/>
              </a:spcAft>
              <a:buClr>
                <a:schemeClr val="dk1"/>
              </a:buClr>
              <a:buSzPts val="1100"/>
              <a:buFont typeface="Arial"/>
              <a:buNone/>
            </a:pPr>
            <a:endParaRPr sz="600"/>
          </a:p>
          <a:p>
            <a:pPr marL="0" lvl="0" indent="0" algn="l" rtl="0">
              <a:spcBef>
                <a:spcPts val="0"/>
              </a:spcBef>
              <a:spcAft>
                <a:spcPts val="0"/>
              </a:spcAft>
              <a:buNone/>
            </a:pPr>
            <a:endParaRPr sz="1067"/>
          </a:p>
          <a:p>
            <a:pPr marL="0" lvl="0" indent="0" algn="l" rtl="0">
              <a:spcBef>
                <a:spcPts val="0"/>
              </a:spcBef>
              <a:spcAft>
                <a:spcPts val="0"/>
              </a:spcAft>
              <a:buNone/>
            </a:pPr>
            <a:r>
              <a:rPr lang="en" sz="2367" u="sng">
                <a:solidFill>
                  <a:schemeClr val="hlink"/>
                </a:solidFill>
                <a:hlinkClick r:id="rId15"/>
              </a:rPr>
              <a:t>Padlet Link</a:t>
            </a:r>
            <a:endParaRPr sz="2367"/>
          </a:p>
        </p:txBody>
      </p:sp>
      <p:pic>
        <p:nvPicPr>
          <p:cNvPr id="712" name="Google Shape;712;p105"/>
          <p:cNvPicPr preferRelativeResize="0"/>
          <p:nvPr/>
        </p:nvPicPr>
        <p:blipFill>
          <a:blip r:embed="rId16">
            <a:alphaModFix/>
          </a:blip>
          <a:stretch>
            <a:fillRect/>
          </a:stretch>
        </p:blipFill>
        <p:spPr>
          <a:xfrm>
            <a:off x="670900" y="1276225"/>
            <a:ext cx="7635548" cy="1175000"/>
          </a:xfrm>
          <a:prstGeom prst="rect">
            <a:avLst/>
          </a:prstGeom>
          <a:noFill/>
          <a:ln>
            <a:noFill/>
          </a:ln>
        </p:spPr>
      </p:pic>
      <p:pic>
        <p:nvPicPr>
          <p:cNvPr id="713" name="Google Shape;713;p105"/>
          <p:cNvPicPr preferRelativeResize="0"/>
          <p:nvPr/>
        </p:nvPicPr>
        <p:blipFill>
          <a:blip r:embed="rId17">
            <a:alphaModFix/>
          </a:blip>
          <a:stretch>
            <a:fillRect/>
          </a:stretch>
        </p:blipFill>
        <p:spPr>
          <a:xfrm>
            <a:off x="5166325" y="3568937"/>
            <a:ext cx="747725" cy="1065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6"/>
          <p:cNvSpPr txBox="1">
            <a:spLocks noGrp="1"/>
          </p:cNvSpPr>
          <p:nvPr>
            <p:ph type="ctrTitle"/>
          </p:nvPr>
        </p:nvSpPr>
        <p:spPr>
          <a:xfrm>
            <a:off x="455100" y="839150"/>
            <a:ext cx="80457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800"/>
              <a:t>Analyzing our Second Quarter or Trimester of Attendance</a:t>
            </a:r>
            <a:endParaRPr sz="4800"/>
          </a:p>
        </p:txBody>
      </p:sp>
      <p:sp>
        <p:nvSpPr>
          <p:cNvPr id="719" name="Google Shape;719;p106"/>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85000" lnSpcReduction="20000"/>
          </a:bodyPr>
          <a:lstStyle/>
          <a:p>
            <a:pPr marL="0" lvl="0" indent="0" algn="ctr" rtl="0">
              <a:spcBef>
                <a:spcPts val="800"/>
              </a:spcBef>
              <a:spcAft>
                <a:spcPts val="0"/>
              </a:spcAft>
              <a:buNone/>
            </a:pPr>
            <a:r>
              <a:rPr lang="en" sz="2600"/>
              <a:t>Team and Whole Group Reflections</a:t>
            </a:r>
            <a:endParaRPr sz="2600"/>
          </a:p>
          <a:p>
            <a:pPr marL="0" lvl="0" indent="0" algn="ctr" rtl="0">
              <a:spcBef>
                <a:spcPts val="800"/>
              </a:spcBef>
              <a:spcAft>
                <a:spcPts val="0"/>
              </a:spcAft>
              <a:buNone/>
            </a:pPr>
            <a:r>
              <a:rPr lang="en" sz="2600" u="sng">
                <a:solidFill>
                  <a:schemeClr val="hlink"/>
                </a:solidFill>
                <a:hlinkClick r:id="rId3"/>
              </a:rPr>
              <a:t>2024-2025 TAPP Districts’ Dashboard</a:t>
            </a:r>
            <a:endParaRPr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7"/>
          <p:cNvSpPr txBox="1">
            <a:spLocks noGrp="1"/>
          </p:cNvSpPr>
          <p:nvPr>
            <p:ph type="title"/>
          </p:nvPr>
        </p:nvSpPr>
        <p:spPr>
          <a:xfrm>
            <a:off x="527857" y="23205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Pre-Work for Breakout Rooms </a:t>
            </a:r>
            <a:endParaRPr/>
          </a:p>
        </p:txBody>
      </p:sp>
      <p:sp>
        <p:nvSpPr>
          <p:cNvPr id="725" name="Google Shape;725;p107"/>
          <p:cNvSpPr txBox="1">
            <a:spLocks noGrp="1"/>
          </p:cNvSpPr>
          <p:nvPr>
            <p:ph type="body" idx="1"/>
          </p:nvPr>
        </p:nvSpPr>
        <p:spPr>
          <a:xfrm>
            <a:off x="5463500" y="1367225"/>
            <a:ext cx="3293700" cy="3354900"/>
          </a:xfrm>
          <a:prstGeom prst="rect">
            <a:avLst/>
          </a:prstGeom>
          <a:solidFill>
            <a:schemeClr val="lt1"/>
          </a:solidFill>
          <a:ln w="28575" cap="flat" cmpd="sng">
            <a:solidFill>
              <a:schemeClr val="accent3"/>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800"/>
              </a:spcBef>
              <a:spcAft>
                <a:spcPts val="0"/>
              </a:spcAft>
              <a:buNone/>
            </a:pPr>
            <a:r>
              <a:rPr lang="en" sz="1500" b="1">
                <a:solidFill>
                  <a:srgbClr val="007F43"/>
                </a:solidFill>
              </a:rPr>
              <a:t>Four Minutes - Silent Analysis</a:t>
            </a:r>
            <a:endParaRPr sz="1500" b="1">
              <a:solidFill>
                <a:srgbClr val="007F43"/>
              </a:solidFill>
            </a:endParaRPr>
          </a:p>
          <a:p>
            <a:pPr marL="0" lvl="0" indent="0" algn="l" rtl="0">
              <a:spcBef>
                <a:spcPts val="800"/>
              </a:spcBef>
              <a:spcAft>
                <a:spcPts val="0"/>
              </a:spcAft>
              <a:buNone/>
            </a:pPr>
            <a:r>
              <a:rPr lang="en" sz="1500"/>
              <a:t>Go to your school district’s TAPP Dashboard.</a:t>
            </a:r>
            <a:endParaRPr sz="1500"/>
          </a:p>
          <a:p>
            <a:pPr marL="457200" lvl="0" indent="-323850" algn="l" rtl="0">
              <a:spcBef>
                <a:spcPts val="800"/>
              </a:spcBef>
              <a:spcAft>
                <a:spcPts val="0"/>
              </a:spcAft>
              <a:buSzPts val="1500"/>
              <a:buAutoNum type="arabicPeriod"/>
            </a:pPr>
            <a:r>
              <a:rPr lang="en" sz="1500"/>
              <a:t>Toggle to the Attendance Tracker tab.</a:t>
            </a:r>
            <a:endParaRPr sz="1500"/>
          </a:p>
          <a:p>
            <a:pPr marL="457200" lvl="0" indent="-323850" algn="l" rtl="0">
              <a:spcBef>
                <a:spcPts val="0"/>
              </a:spcBef>
              <a:spcAft>
                <a:spcPts val="0"/>
              </a:spcAft>
              <a:buSzPts val="1500"/>
              <a:buAutoNum type="arabicPeriod"/>
            </a:pPr>
            <a:r>
              <a:rPr lang="en" sz="1500"/>
              <a:t>Review Quarter or Trimester 2 attendance for each school supported by an advocate.</a:t>
            </a:r>
            <a:endParaRPr sz="1500"/>
          </a:p>
          <a:p>
            <a:pPr marL="914400" lvl="1" indent="-323850" algn="l" rtl="0">
              <a:spcBef>
                <a:spcPts val="0"/>
              </a:spcBef>
              <a:spcAft>
                <a:spcPts val="0"/>
              </a:spcAft>
              <a:buSzPts val="1500"/>
              <a:buAutoNum type="alphaLcPeriod"/>
            </a:pPr>
            <a:r>
              <a:rPr lang="en" sz="1500"/>
              <a:t>What % of students are at each level? </a:t>
            </a:r>
            <a:endParaRPr sz="1500"/>
          </a:p>
          <a:p>
            <a:pPr marL="914400" lvl="1" indent="-323850" algn="l" rtl="0">
              <a:spcBef>
                <a:spcPts val="0"/>
              </a:spcBef>
              <a:spcAft>
                <a:spcPts val="0"/>
              </a:spcAft>
              <a:buSzPts val="1500"/>
              <a:buAutoNum type="alphaLcPeriod"/>
            </a:pPr>
            <a:r>
              <a:rPr lang="en" sz="1500"/>
              <a:t>Are you seeing gains from first quarter?</a:t>
            </a:r>
            <a:endParaRPr sz="1500"/>
          </a:p>
          <a:p>
            <a:pPr marL="914400" lvl="1" indent="-323850" algn="l" rtl="0">
              <a:spcBef>
                <a:spcPts val="0"/>
              </a:spcBef>
              <a:spcAft>
                <a:spcPts val="0"/>
              </a:spcAft>
              <a:buSzPts val="1500"/>
              <a:buAutoNum type="alphaLcPeriod"/>
            </a:pPr>
            <a:r>
              <a:rPr lang="en" sz="1500"/>
              <a:t>Are there differences between different groups?</a:t>
            </a:r>
            <a:endParaRPr sz="1500"/>
          </a:p>
          <a:p>
            <a:pPr marL="457200" lvl="0" indent="-323850" algn="l" rtl="0">
              <a:spcBef>
                <a:spcPts val="0"/>
              </a:spcBef>
              <a:spcAft>
                <a:spcPts val="0"/>
              </a:spcAft>
              <a:buSzPts val="1500"/>
              <a:buAutoNum type="arabicPeriod"/>
            </a:pPr>
            <a:r>
              <a:rPr lang="en" sz="1500"/>
              <a:t>Review the Strategy Tracking Log.</a:t>
            </a:r>
            <a:endParaRPr sz="1500"/>
          </a:p>
        </p:txBody>
      </p:sp>
      <p:pic>
        <p:nvPicPr>
          <p:cNvPr id="726" name="Google Shape;726;p107"/>
          <p:cNvPicPr preferRelativeResize="0"/>
          <p:nvPr/>
        </p:nvPicPr>
        <p:blipFill>
          <a:blip r:embed="rId3">
            <a:alphaModFix/>
          </a:blip>
          <a:stretch>
            <a:fillRect/>
          </a:stretch>
        </p:blipFill>
        <p:spPr>
          <a:xfrm>
            <a:off x="527850" y="1412700"/>
            <a:ext cx="4311175" cy="1935625"/>
          </a:xfrm>
          <a:prstGeom prst="rect">
            <a:avLst/>
          </a:prstGeom>
          <a:noFill/>
          <a:ln>
            <a:noFill/>
          </a:ln>
        </p:spPr>
      </p:pic>
      <p:pic>
        <p:nvPicPr>
          <p:cNvPr id="727" name="Google Shape;727;p107"/>
          <p:cNvPicPr preferRelativeResize="0"/>
          <p:nvPr/>
        </p:nvPicPr>
        <p:blipFill>
          <a:blip r:embed="rId4">
            <a:alphaModFix/>
          </a:blip>
          <a:stretch>
            <a:fillRect/>
          </a:stretch>
        </p:blipFill>
        <p:spPr>
          <a:xfrm>
            <a:off x="954550" y="2520980"/>
            <a:ext cx="4311174" cy="22484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08"/>
          <p:cNvSpPr txBox="1">
            <a:spLocks noGrp="1"/>
          </p:cNvSpPr>
          <p:nvPr>
            <p:ph type="title"/>
          </p:nvPr>
        </p:nvSpPr>
        <p:spPr>
          <a:xfrm>
            <a:off x="527857" y="23205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Breakout Rooms - Data Driven Dialogue</a:t>
            </a:r>
            <a:endParaRPr/>
          </a:p>
        </p:txBody>
      </p:sp>
      <p:sp>
        <p:nvSpPr>
          <p:cNvPr id="733" name="Google Shape;733;p108"/>
          <p:cNvSpPr txBox="1">
            <a:spLocks noGrp="1"/>
          </p:cNvSpPr>
          <p:nvPr>
            <p:ph type="body" idx="1"/>
          </p:nvPr>
        </p:nvSpPr>
        <p:spPr>
          <a:xfrm>
            <a:off x="537875" y="1265775"/>
            <a:ext cx="3208800" cy="714900"/>
          </a:xfrm>
          <a:prstGeom prst="rect">
            <a:avLst/>
          </a:prstGeom>
          <a:solidFill>
            <a:srgbClr val="E0C0D1"/>
          </a:solidFill>
          <a:ln w="19050" cap="flat" cmpd="sng">
            <a:solidFill>
              <a:schemeClr val="accent2"/>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sz="1500"/>
              <a:t>What is our data telling us about the strength of our </a:t>
            </a:r>
            <a:r>
              <a:rPr lang="en" sz="1500" b="1">
                <a:solidFill>
                  <a:srgbClr val="007F43"/>
                </a:solidFill>
              </a:rPr>
              <a:t>foundational conditions</a:t>
            </a:r>
            <a:r>
              <a:rPr lang="en" sz="1500"/>
              <a:t>?</a:t>
            </a:r>
            <a:endParaRPr sz="1500" b="1">
              <a:solidFill>
                <a:schemeClr val="accent5"/>
              </a:solidFill>
            </a:endParaRPr>
          </a:p>
        </p:txBody>
      </p:sp>
      <p:pic>
        <p:nvPicPr>
          <p:cNvPr id="734" name="Google Shape;734;p108"/>
          <p:cNvPicPr preferRelativeResize="0"/>
          <p:nvPr/>
        </p:nvPicPr>
        <p:blipFill>
          <a:blip r:embed="rId3">
            <a:alphaModFix/>
          </a:blip>
          <a:stretch>
            <a:fillRect/>
          </a:stretch>
        </p:blipFill>
        <p:spPr>
          <a:xfrm>
            <a:off x="658750" y="2061825"/>
            <a:ext cx="3087925" cy="2876125"/>
          </a:xfrm>
          <a:prstGeom prst="rect">
            <a:avLst/>
          </a:prstGeom>
          <a:noFill/>
          <a:ln>
            <a:noFill/>
          </a:ln>
        </p:spPr>
      </p:pic>
      <p:pic>
        <p:nvPicPr>
          <p:cNvPr id="735" name="Google Shape;735;p108"/>
          <p:cNvPicPr preferRelativeResize="0"/>
          <p:nvPr/>
        </p:nvPicPr>
        <p:blipFill>
          <a:blip r:embed="rId4">
            <a:alphaModFix/>
          </a:blip>
          <a:stretch>
            <a:fillRect/>
          </a:stretch>
        </p:blipFill>
        <p:spPr>
          <a:xfrm>
            <a:off x="4572000" y="2217775"/>
            <a:ext cx="3846350" cy="2564225"/>
          </a:xfrm>
          <a:prstGeom prst="rect">
            <a:avLst/>
          </a:prstGeom>
          <a:noFill/>
          <a:ln>
            <a:noFill/>
          </a:ln>
        </p:spPr>
      </p:pic>
      <p:sp>
        <p:nvSpPr>
          <p:cNvPr id="736" name="Google Shape;736;p108"/>
          <p:cNvSpPr txBox="1">
            <a:spLocks noGrp="1"/>
          </p:cNvSpPr>
          <p:nvPr>
            <p:ph type="body" idx="1"/>
          </p:nvPr>
        </p:nvSpPr>
        <p:spPr>
          <a:xfrm>
            <a:off x="4983900" y="1265775"/>
            <a:ext cx="3208800" cy="714900"/>
          </a:xfrm>
          <a:prstGeom prst="rect">
            <a:avLst/>
          </a:prstGeom>
          <a:solidFill>
            <a:srgbClr val="E0C0D1"/>
          </a:solidFill>
          <a:ln w="19050" cap="flat" cmpd="sng">
            <a:solidFill>
              <a:schemeClr val="accent2"/>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sz="1500"/>
              <a:t>What is our data telling us about the effectiveness of our </a:t>
            </a:r>
            <a:r>
              <a:rPr lang="en" sz="1500" b="1">
                <a:solidFill>
                  <a:schemeClr val="accent1"/>
                </a:solidFill>
              </a:rPr>
              <a:t>Attendance Tiered Response Systems</a:t>
            </a:r>
            <a:r>
              <a:rPr lang="en" sz="1500"/>
              <a:t>?</a:t>
            </a:r>
            <a:endParaRPr sz="1500" b="1">
              <a:solidFill>
                <a:schemeClr val="accent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9"/>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900"/>
              <a:t>Menu of Options and Q &amp; A</a:t>
            </a:r>
            <a:endParaRPr sz="2900"/>
          </a:p>
        </p:txBody>
      </p:sp>
      <p:sp>
        <p:nvSpPr>
          <p:cNvPr id="742" name="Google Shape;742;p109"/>
          <p:cNvSpPr txBox="1">
            <a:spLocks noGrp="1"/>
          </p:cNvSpPr>
          <p:nvPr>
            <p:ph type="ctrTitle"/>
          </p:nvPr>
        </p:nvSpPr>
        <p:spPr>
          <a:xfrm>
            <a:off x="931950" y="1124350"/>
            <a:ext cx="74592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800"/>
              <a:t>Q and A for the Upcoming TAPP Spring Site Visits</a:t>
            </a:r>
            <a:endParaRPr sz="4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0"/>
          <p:cNvSpPr txBox="1">
            <a:spLocks noGrp="1"/>
          </p:cNvSpPr>
          <p:nvPr>
            <p:ph type="body" idx="4294967295"/>
          </p:nvPr>
        </p:nvSpPr>
        <p:spPr>
          <a:xfrm>
            <a:off x="537875" y="1210300"/>
            <a:ext cx="7783500" cy="3537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400" b="1" u="sng">
                <a:solidFill>
                  <a:srgbClr val="215F9A"/>
                </a:solidFill>
                <a:hlinkClick r:id="rId3">
                  <a:extLst>
                    <a:ext uri="{A12FA001-AC4F-418D-AE19-62706E023703}">
                      <ahyp:hlinkClr xmlns:ahyp="http://schemas.microsoft.com/office/drawing/2018/hyperlinkcolor" val="tx"/>
                    </a:ext>
                  </a:extLst>
                </a:hlinkClick>
              </a:rPr>
              <a:t>Menu of Options</a:t>
            </a:r>
            <a:r>
              <a:rPr lang="en" sz="1400"/>
              <a:t> – Share it with your TAPP Site team.</a:t>
            </a:r>
            <a:endParaRPr sz="1400"/>
          </a:p>
          <a:p>
            <a:pPr marL="457200" lvl="0" indent="-342900" algn="l" rtl="0">
              <a:lnSpc>
                <a:spcPct val="115000"/>
              </a:lnSpc>
              <a:spcBef>
                <a:spcPts val="500"/>
              </a:spcBef>
              <a:spcAft>
                <a:spcPts val="0"/>
              </a:spcAft>
              <a:buSzPts val="1800"/>
              <a:buFont typeface="Calibri"/>
              <a:buChar char="●"/>
            </a:pPr>
            <a:r>
              <a:rPr lang="en" sz="1400"/>
              <a:t>Follow the directions to build your full-day agenda for the TAPP Site Visit.</a:t>
            </a:r>
            <a:endParaRPr sz="1400"/>
          </a:p>
          <a:p>
            <a:pPr marL="457200" marR="0" lvl="0" indent="-342900" algn="l" rtl="0">
              <a:lnSpc>
                <a:spcPct val="115000"/>
              </a:lnSpc>
              <a:spcBef>
                <a:spcPts val="500"/>
              </a:spcBef>
              <a:spcAft>
                <a:spcPts val="0"/>
              </a:spcAft>
              <a:buSzPts val="1800"/>
              <a:buFont typeface="Calibri"/>
              <a:buChar char="●"/>
            </a:pPr>
            <a:r>
              <a:rPr lang="en" sz="1400"/>
              <a:t>The visit will be comprised of –</a:t>
            </a:r>
            <a:endParaRPr sz="1400"/>
          </a:p>
          <a:p>
            <a:pPr marL="914400" lvl="1" indent="-342900" algn="l" rtl="0">
              <a:lnSpc>
                <a:spcPct val="100000"/>
              </a:lnSpc>
              <a:spcBef>
                <a:spcPts val="0"/>
              </a:spcBef>
              <a:spcAft>
                <a:spcPts val="0"/>
              </a:spcAft>
              <a:buSzPts val="1800"/>
              <a:buFont typeface="Calibri"/>
              <a:buChar char="○"/>
            </a:pPr>
            <a:r>
              <a:rPr lang="en" sz="1400"/>
              <a:t>A TAPP Site Team meeting (a slide deck template is provided this year based on your feedback 😊)</a:t>
            </a:r>
            <a:endParaRPr sz="1400"/>
          </a:p>
          <a:p>
            <a:pPr marL="914400" lvl="1" indent="-342900" algn="l" rtl="0">
              <a:lnSpc>
                <a:spcPct val="100000"/>
              </a:lnSpc>
              <a:spcBef>
                <a:spcPts val="0"/>
              </a:spcBef>
              <a:spcAft>
                <a:spcPts val="0"/>
              </a:spcAft>
              <a:buSzPts val="1800"/>
              <a:buFont typeface="Calibri"/>
              <a:buChar char="○"/>
            </a:pPr>
            <a:r>
              <a:rPr lang="en" sz="1400"/>
              <a:t>Group Educator Empathy Interviews</a:t>
            </a:r>
            <a:endParaRPr sz="1400"/>
          </a:p>
          <a:p>
            <a:pPr marL="914400" lvl="1" indent="-342900" algn="l" rtl="0">
              <a:lnSpc>
                <a:spcPct val="100000"/>
              </a:lnSpc>
              <a:spcBef>
                <a:spcPts val="0"/>
              </a:spcBef>
              <a:spcAft>
                <a:spcPts val="0"/>
              </a:spcAft>
              <a:buSzPts val="1800"/>
              <a:buFont typeface="Calibri"/>
              <a:buChar char="○"/>
            </a:pPr>
            <a:r>
              <a:rPr lang="en" sz="1400"/>
              <a:t>A Project Director Interview</a:t>
            </a:r>
            <a:endParaRPr sz="1400"/>
          </a:p>
          <a:p>
            <a:pPr marL="914400" lvl="1" indent="-342900" algn="l" rtl="0">
              <a:lnSpc>
                <a:spcPct val="100000"/>
              </a:lnSpc>
              <a:spcBef>
                <a:spcPts val="0"/>
              </a:spcBef>
              <a:spcAft>
                <a:spcPts val="0"/>
              </a:spcAft>
              <a:buSzPts val="1800"/>
              <a:buFont typeface="Calibri"/>
              <a:buChar char="○"/>
            </a:pPr>
            <a:r>
              <a:rPr lang="en" sz="1400"/>
              <a:t>Classroom Observations</a:t>
            </a:r>
            <a:endParaRPr sz="1400"/>
          </a:p>
          <a:p>
            <a:pPr marL="914400" lvl="1" indent="-342900" algn="l" rtl="0">
              <a:lnSpc>
                <a:spcPct val="100000"/>
              </a:lnSpc>
              <a:spcBef>
                <a:spcPts val="0"/>
              </a:spcBef>
              <a:spcAft>
                <a:spcPts val="0"/>
              </a:spcAft>
              <a:buSzPts val="1800"/>
              <a:buFont typeface="Calibri"/>
              <a:buChar char="○"/>
            </a:pPr>
            <a:r>
              <a:rPr lang="en" sz="1400"/>
              <a:t>Tribal and Site Specific Options (these options are provided to you based on feedback from advocates and tribes)</a:t>
            </a:r>
            <a:endParaRPr sz="1400"/>
          </a:p>
          <a:p>
            <a:pPr marL="0" lvl="0" indent="0" algn="l" rtl="0">
              <a:lnSpc>
                <a:spcPct val="115000"/>
              </a:lnSpc>
              <a:spcBef>
                <a:spcPts val="1200"/>
              </a:spcBef>
              <a:spcAft>
                <a:spcPts val="1200"/>
              </a:spcAft>
              <a:buNone/>
            </a:pPr>
            <a:r>
              <a:rPr lang="en" sz="1400"/>
              <a:t>Please start planning early. April is also state-testing season, so please be aware of this when working with building leaders to schedule observations.</a:t>
            </a:r>
            <a:endParaRPr sz="2100"/>
          </a:p>
        </p:txBody>
      </p:sp>
      <p:sp>
        <p:nvSpPr>
          <p:cNvPr id="748" name="Google Shape;748;p11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Menu of Options - Updated for Spring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1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754" name="Google Shape;754;p111"/>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5"/>
              </a:buClr>
              <a:buSzPts val="9000"/>
              <a:buFont typeface="Calibri"/>
              <a:buNone/>
            </a:pPr>
            <a:r>
              <a:rPr lang="en" sz="3600"/>
              <a:t>Checking In</a:t>
            </a:r>
            <a:endParaRPr sz="3600"/>
          </a:p>
        </p:txBody>
      </p:sp>
      <p:sp>
        <p:nvSpPr>
          <p:cNvPr id="576" name="Google Shape;576;p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577" name="Google Shape;577;p87"/>
          <p:cNvSpPr txBox="1">
            <a:spLocks noGrp="1"/>
          </p:cNvSpPr>
          <p:nvPr>
            <p:ph type="body" idx="1"/>
          </p:nvPr>
        </p:nvSpPr>
        <p:spPr>
          <a:xfrm>
            <a:off x="612632" y="1317969"/>
            <a:ext cx="8088300" cy="3081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1800"/>
              <a:buNone/>
            </a:pPr>
            <a:r>
              <a:rPr lang="en" sz="2000" b="1"/>
              <a:t>Reflect silently for one minute. </a:t>
            </a:r>
            <a:endParaRPr sz="2000" b="1"/>
          </a:p>
          <a:p>
            <a:pPr marL="0" lvl="0" indent="0" algn="l" rtl="0">
              <a:lnSpc>
                <a:spcPct val="90000"/>
              </a:lnSpc>
              <a:spcBef>
                <a:spcPts val="0"/>
              </a:spcBef>
              <a:spcAft>
                <a:spcPts val="0"/>
              </a:spcAft>
              <a:buClr>
                <a:schemeClr val="accent5"/>
              </a:buClr>
              <a:buSzPts val="1800"/>
              <a:buNone/>
            </a:pPr>
            <a:endParaRPr sz="2000" b="1"/>
          </a:p>
          <a:p>
            <a:pPr marL="0" lvl="0" indent="0" algn="l" rtl="0">
              <a:lnSpc>
                <a:spcPct val="90000"/>
              </a:lnSpc>
              <a:spcBef>
                <a:spcPts val="0"/>
              </a:spcBef>
              <a:spcAft>
                <a:spcPts val="0"/>
              </a:spcAft>
              <a:buClr>
                <a:schemeClr val="accent5"/>
              </a:buClr>
              <a:buSzPts val="1800"/>
              <a:buNone/>
            </a:pPr>
            <a:r>
              <a:rPr lang="en" sz="2200"/>
              <a:t>Spring is a powerful time for all of us. The days start becoming longer, and even if the Lands we are on are still covered in snow, sunny days remind us that the thaw is near. </a:t>
            </a:r>
            <a:endParaRPr sz="2200"/>
          </a:p>
          <a:p>
            <a:pPr marL="0" lvl="0" indent="0" algn="l" rtl="0">
              <a:lnSpc>
                <a:spcPct val="90000"/>
              </a:lnSpc>
              <a:spcBef>
                <a:spcPts val="0"/>
              </a:spcBef>
              <a:spcAft>
                <a:spcPts val="0"/>
              </a:spcAft>
              <a:buClr>
                <a:schemeClr val="accent5"/>
              </a:buClr>
              <a:buSzPts val="1800"/>
              <a:buNone/>
            </a:pPr>
            <a:endParaRPr sz="2200"/>
          </a:p>
          <a:p>
            <a:pPr marL="0" lvl="0" indent="0" algn="l" rtl="0">
              <a:lnSpc>
                <a:spcPct val="90000"/>
              </a:lnSpc>
              <a:spcBef>
                <a:spcPts val="0"/>
              </a:spcBef>
              <a:spcAft>
                <a:spcPts val="0"/>
              </a:spcAft>
              <a:buClr>
                <a:schemeClr val="accent5"/>
              </a:buClr>
              <a:buSzPts val="1800"/>
              <a:buNone/>
            </a:pPr>
            <a:r>
              <a:rPr lang="en" sz="2200"/>
              <a:t>What are your favorite Springtime activities? Tell us about it.</a:t>
            </a:r>
            <a:endParaRPr sz="2200"/>
          </a:p>
          <a:p>
            <a:pPr marL="0" lvl="0" indent="0" algn="l" rtl="0">
              <a:lnSpc>
                <a:spcPct val="90000"/>
              </a:lnSpc>
              <a:spcBef>
                <a:spcPts val="0"/>
              </a:spcBef>
              <a:spcAft>
                <a:spcPts val="0"/>
              </a:spcAft>
              <a:buClr>
                <a:schemeClr val="accent5"/>
              </a:buClr>
              <a:buSzPts val="1800"/>
              <a:buNone/>
            </a:pPr>
            <a:endParaRPr sz="2000"/>
          </a:p>
          <a:p>
            <a:pPr marL="0" lvl="0" indent="0" algn="l" rtl="0">
              <a:lnSpc>
                <a:spcPct val="90000"/>
              </a:lnSpc>
              <a:spcBef>
                <a:spcPts val="0"/>
              </a:spcBef>
              <a:spcAft>
                <a:spcPts val="0"/>
              </a:spcAft>
              <a:buClr>
                <a:schemeClr val="accent5"/>
              </a:buClr>
              <a:buSzPts val="1800"/>
              <a:buNone/>
            </a:pPr>
            <a:r>
              <a:rPr lang="en" sz="2500" b="1">
                <a:solidFill>
                  <a:schemeClr val="accent5"/>
                </a:solidFill>
              </a:rPr>
              <a:t>🔊</a:t>
            </a:r>
            <a:r>
              <a:rPr lang="en" sz="2000" b="1">
                <a:solidFill>
                  <a:schemeClr val="accent5"/>
                </a:solidFill>
              </a:rPr>
              <a:t> Unmute</a:t>
            </a:r>
            <a:r>
              <a:rPr lang="en" sz="2000"/>
              <a:t> (preferred) or </a:t>
            </a:r>
            <a:r>
              <a:rPr lang="en" sz="2000" b="1">
                <a:solidFill>
                  <a:schemeClr val="accent2"/>
                </a:solidFill>
              </a:rPr>
              <a:t>drop your response into the Chat.</a:t>
            </a:r>
            <a:r>
              <a:rPr lang="en" sz="2000" b="1">
                <a:solidFill>
                  <a:schemeClr val="accent5"/>
                </a:solidFill>
              </a:rPr>
              <a:t> </a:t>
            </a:r>
            <a:endParaRPr sz="2100"/>
          </a:p>
          <a:p>
            <a:pPr marL="0" lvl="0" indent="0" algn="ctr"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88"/>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83" name="Google Shape;583;p88"/>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84" name="Google Shape;584;p88"/>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85" name="Google Shape;585;p88"/>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86" name="Google Shape;586;p88"/>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7" name="Google Shape;587;p88"/>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88" name="Google Shape;588;p88"/>
          <p:cNvSpPr txBox="1"/>
          <p:nvPr/>
        </p:nvSpPr>
        <p:spPr>
          <a:xfrm>
            <a:off x="4993021" y="4218750"/>
            <a:ext cx="11406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Jodie Woodman ⭐</a:t>
            </a:r>
            <a:endParaRPr sz="800" b="1">
              <a:solidFill>
                <a:schemeClr val="accent1"/>
              </a:solidFill>
              <a:latin typeface="Calibri"/>
              <a:ea typeface="Calibri"/>
              <a:cs typeface="Calibri"/>
              <a:sym typeface="Calibri"/>
            </a:endParaRPr>
          </a:p>
        </p:txBody>
      </p:sp>
      <p:sp>
        <p:nvSpPr>
          <p:cNvPr id="589" name="Google Shape;589;p88"/>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90" name="Google Shape;590;p88"/>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91" name="Google Shape;591;p88"/>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92" name="Google Shape;592;p88"/>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93" name="Google Shape;593;p88"/>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88"/>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9"/>
          <p:cNvSpPr txBox="1">
            <a:spLocks noGrp="1"/>
          </p:cNvSpPr>
          <p:nvPr>
            <p:ph type="title"/>
          </p:nvPr>
        </p:nvSpPr>
        <p:spPr>
          <a:xfrm>
            <a:off x="527857" y="2168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a:t>TAPP Quarterly Webinar Agenda</a:t>
            </a:r>
            <a:endParaRPr sz="3200"/>
          </a:p>
        </p:txBody>
      </p:sp>
      <p:sp>
        <p:nvSpPr>
          <p:cNvPr id="601" name="Google Shape;601;p8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pic>
        <p:nvPicPr>
          <p:cNvPr id="602" name="Google Shape;602;p89"/>
          <p:cNvPicPr preferRelativeResize="0"/>
          <p:nvPr/>
        </p:nvPicPr>
        <p:blipFill>
          <a:blip r:embed="rId3">
            <a:alphaModFix/>
          </a:blip>
          <a:stretch>
            <a:fillRect/>
          </a:stretch>
        </p:blipFill>
        <p:spPr>
          <a:xfrm>
            <a:off x="5561266" y="2002550"/>
            <a:ext cx="2873909" cy="2094912"/>
          </a:xfrm>
          <a:prstGeom prst="rect">
            <a:avLst/>
          </a:prstGeom>
          <a:noFill/>
          <a:ln>
            <a:noFill/>
          </a:ln>
        </p:spPr>
      </p:pic>
      <p:sp>
        <p:nvSpPr>
          <p:cNvPr id="603" name="Google Shape;603;p89"/>
          <p:cNvSpPr txBox="1">
            <a:spLocks noGrp="1"/>
          </p:cNvSpPr>
          <p:nvPr>
            <p:ph type="body" idx="1"/>
          </p:nvPr>
        </p:nvSpPr>
        <p:spPr>
          <a:xfrm>
            <a:off x="593100" y="1405250"/>
            <a:ext cx="4526100" cy="3289500"/>
          </a:xfrm>
          <a:prstGeom prst="rect">
            <a:avLst/>
          </a:prstGeom>
        </p:spPr>
        <p:txBody>
          <a:bodyPr spcFirstLastPara="1" wrap="square" lIns="68575" tIns="34275" rIns="68575" bIns="34275" anchor="t" anchorCtr="0">
            <a:normAutofit lnSpcReduction="20000"/>
          </a:bodyPr>
          <a:lstStyle/>
          <a:p>
            <a:pPr marL="0" lvl="0" indent="0" algn="l" rtl="0">
              <a:spcBef>
                <a:spcPts val="800"/>
              </a:spcBef>
              <a:spcAft>
                <a:spcPts val="0"/>
              </a:spcAft>
              <a:buNone/>
            </a:pPr>
            <a:r>
              <a:rPr lang="en" sz="2200" b="1">
                <a:solidFill>
                  <a:schemeClr val="accent1"/>
                </a:solidFill>
              </a:rPr>
              <a:t>20 min - Checking In as a Community and Important Reminders </a:t>
            </a:r>
            <a:endParaRPr sz="2200" b="1">
              <a:solidFill>
                <a:schemeClr val="accent1"/>
              </a:solidFill>
            </a:endParaRPr>
          </a:p>
          <a:p>
            <a:pPr marL="0" lvl="0" indent="0" algn="l" rtl="0">
              <a:spcBef>
                <a:spcPts val="800"/>
              </a:spcBef>
              <a:spcAft>
                <a:spcPts val="0"/>
              </a:spcAft>
              <a:buNone/>
            </a:pPr>
            <a:r>
              <a:rPr lang="en" sz="2200" b="1">
                <a:solidFill>
                  <a:schemeClr val="accent2"/>
                </a:solidFill>
              </a:rPr>
              <a:t>45 min - What Have the TAPP Family Advocates Been Up To? </a:t>
            </a:r>
            <a:r>
              <a:rPr lang="en" sz="2200">
                <a:solidFill>
                  <a:schemeClr val="accent2"/>
                </a:solidFill>
              </a:rPr>
              <a:t>(Whole Group Shareouts + Breakout Rooms)</a:t>
            </a:r>
            <a:endParaRPr sz="2200">
              <a:solidFill>
                <a:schemeClr val="accent1"/>
              </a:solidFill>
            </a:endParaRPr>
          </a:p>
          <a:p>
            <a:pPr marL="0" lvl="0" indent="0" algn="l" rtl="0">
              <a:spcBef>
                <a:spcPts val="800"/>
              </a:spcBef>
              <a:spcAft>
                <a:spcPts val="0"/>
              </a:spcAft>
              <a:buNone/>
            </a:pPr>
            <a:r>
              <a:rPr lang="en" sz="2200" b="1">
                <a:solidFill>
                  <a:schemeClr val="accent3"/>
                </a:solidFill>
              </a:rPr>
              <a:t>40 min - Analyzing our Second Quarter/Trimester Attendance </a:t>
            </a:r>
            <a:r>
              <a:rPr lang="en" sz="2200">
                <a:solidFill>
                  <a:schemeClr val="accent3"/>
                </a:solidFill>
              </a:rPr>
              <a:t>(Breakout Rooms and Whole Group Reflections)</a:t>
            </a:r>
            <a:endParaRPr sz="1236">
              <a:solidFill>
                <a:schemeClr val="accent3"/>
              </a:solidFill>
            </a:endParaRPr>
          </a:p>
          <a:p>
            <a:pPr marL="0" lvl="0" indent="0" algn="l" rtl="0">
              <a:spcBef>
                <a:spcPts val="800"/>
              </a:spcBef>
              <a:spcAft>
                <a:spcPts val="0"/>
              </a:spcAft>
              <a:buNone/>
            </a:pPr>
            <a:r>
              <a:rPr lang="en" sz="2200" b="1">
                <a:solidFill>
                  <a:schemeClr val="accent5"/>
                </a:solidFill>
              </a:rPr>
              <a:t>20 min - Q and A for the Upcoming TAPP Spring Site Visits</a:t>
            </a:r>
            <a:endParaRPr sz="2200" b="1">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0"/>
          <p:cNvSpPr txBox="1">
            <a:spLocks noGrp="1"/>
          </p:cNvSpPr>
          <p:nvPr>
            <p:ph type="title"/>
          </p:nvPr>
        </p:nvSpPr>
        <p:spPr>
          <a:xfrm>
            <a:off x="527857" y="381925"/>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Important Reminders- </a:t>
            </a:r>
            <a:endParaRPr/>
          </a:p>
          <a:p>
            <a:pPr marL="0" lvl="0" indent="0" algn="l" rtl="0">
              <a:spcBef>
                <a:spcPts val="0"/>
              </a:spcBef>
              <a:spcAft>
                <a:spcPts val="0"/>
              </a:spcAft>
              <a:buNone/>
            </a:pPr>
            <a:r>
              <a:rPr lang="en"/>
              <a:t>April 7 to April 18 TAPP Spring Site Visits</a:t>
            </a:r>
            <a:endParaRPr/>
          </a:p>
        </p:txBody>
      </p:sp>
      <p:pic>
        <p:nvPicPr>
          <p:cNvPr id="609" name="Google Shape;609;p90"/>
          <p:cNvPicPr preferRelativeResize="0"/>
          <p:nvPr/>
        </p:nvPicPr>
        <p:blipFill>
          <a:blip r:embed="rId3">
            <a:alphaModFix/>
          </a:blip>
          <a:stretch>
            <a:fillRect/>
          </a:stretch>
        </p:blipFill>
        <p:spPr>
          <a:xfrm>
            <a:off x="1446825" y="1248800"/>
            <a:ext cx="6250351" cy="362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1"/>
          <p:cNvSpPr txBox="1">
            <a:spLocks noGrp="1"/>
          </p:cNvSpPr>
          <p:nvPr>
            <p:ph type="body" idx="1"/>
          </p:nvPr>
        </p:nvSpPr>
        <p:spPr>
          <a:xfrm>
            <a:off x="493282" y="1205794"/>
            <a:ext cx="8088300" cy="3081900"/>
          </a:xfrm>
          <a:prstGeom prst="rect">
            <a:avLst/>
          </a:prstGeom>
        </p:spPr>
        <p:txBody>
          <a:bodyPr spcFirstLastPara="1" wrap="square" lIns="68575" tIns="34275" rIns="68575" bIns="34275" anchor="t" anchorCtr="0">
            <a:noAutofit/>
          </a:bodyPr>
          <a:lstStyle/>
          <a:p>
            <a:pPr marL="0" marR="0" lvl="0" indent="0" algn="l" rtl="0">
              <a:lnSpc>
                <a:spcPct val="105000"/>
              </a:lnSpc>
              <a:spcBef>
                <a:spcPts val="0"/>
              </a:spcBef>
              <a:spcAft>
                <a:spcPts val="0"/>
              </a:spcAft>
              <a:buNone/>
            </a:pPr>
            <a:r>
              <a:rPr lang="en" b="1"/>
              <a:t>May TAPP Symposium</a:t>
            </a:r>
            <a:endParaRPr b="1"/>
          </a:p>
          <a:p>
            <a:pPr marL="0" marR="0" lvl="0" indent="0" algn="l" rtl="0">
              <a:lnSpc>
                <a:spcPct val="105000"/>
              </a:lnSpc>
              <a:spcBef>
                <a:spcPts val="0"/>
              </a:spcBef>
              <a:spcAft>
                <a:spcPts val="0"/>
              </a:spcAft>
              <a:buNone/>
            </a:pPr>
            <a:r>
              <a:rPr lang="en" sz="1600" b="1">
                <a:solidFill>
                  <a:schemeClr val="accent3"/>
                </a:solidFill>
              </a:rPr>
              <a:t>When</a:t>
            </a:r>
            <a:r>
              <a:rPr lang="en" sz="1600" b="1"/>
              <a:t> </a:t>
            </a:r>
            <a:r>
              <a:rPr lang="en" sz="1600"/>
              <a:t>-</a:t>
            </a:r>
            <a:r>
              <a:rPr lang="en" sz="1600" b="1"/>
              <a:t> </a:t>
            </a:r>
            <a:r>
              <a:rPr lang="en" sz="1600"/>
              <a:t>May 8-9 </a:t>
            </a:r>
            <a:endParaRPr sz="1600"/>
          </a:p>
          <a:p>
            <a:pPr marL="0" marR="0" lvl="0" indent="0" algn="l" rtl="0">
              <a:lnSpc>
                <a:spcPct val="105000"/>
              </a:lnSpc>
              <a:spcBef>
                <a:spcPts val="0"/>
              </a:spcBef>
              <a:spcAft>
                <a:spcPts val="0"/>
              </a:spcAft>
              <a:buNone/>
            </a:pPr>
            <a:r>
              <a:rPr lang="en" sz="1600" b="1">
                <a:solidFill>
                  <a:schemeClr val="accent2"/>
                </a:solidFill>
              </a:rPr>
              <a:t>Who Attends </a:t>
            </a:r>
            <a:r>
              <a:rPr lang="en" sz="1600"/>
              <a:t>- The Entire TAPP Site Team!</a:t>
            </a:r>
            <a:endParaRPr sz="1600"/>
          </a:p>
          <a:p>
            <a:pPr marL="0" marR="0" lvl="0" indent="0" algn="l" rtl="0">
              <a:lnSpc>
                <a:spcPct val="105000"/>
              </a:lnSpc>
              <a:spcBef>
                <a:spcPts val="0"/>
              </a:spcBef>
              <a:spcAft>
                <a:spcPts val="0"/>
              </a:spcAft>
              <a:buNone/>
            </a:pPr>
            <a:r>
              <a:rPr lang="en" sz="1600" b="1">
                <a:solidFill>
                  <a:schemeClr val="accent1"/>
                </a:solidFill>
              </a:rPr>
              <a:t>What</a:t>
            </a:r>
            <a:r>
              <a:rPr lang="en" sz="1600" b="1"/>
              <a:t> </a:t>
            </a:r>
            <a:r>
              <a:rPr lang="en" sz="1600"/>
              <a:t>- 1.5 Day Professional Development, 25-27 Planning, and Celebrations</a:t>
            </a:r>
            <a:endParaRPr sz="1600"/>
          </a:p>
          <a:p>
            <a:pPr marL="457200" marR="0" lvl="0" indent="-304800" algn="l" rtl="0">
              <a:lnSpc>
                <a:spcPct val="105000"/>
              </a:lnSpc>
              <a:spcBef>
                <a:spcPts val="0"/>
              </a:spcBef>
              <a:spcAft>
                <a:spcPts val="0"/>
              </a:spcAft>
              <a:buSzPts val="1200"/>
              <a:buChar char="●"/>
            </a:pPr>
            <a:r>
              <a:rPr lang="en" sz="1600"/>
              <a:t>Day 1 - Shane Safir, author of Street Data: A Next Generation Model for Equity, Pedagogy, and School Transformation (upcoming book - </a:t>
            </a:r>
            <a:r>
              <a:rPr lang="en" sz="1050">
                <a:solidFill>
                  <a:srgbClr val="58585A"/>
                </a:solidFill>
                <a:highlight>
                  <a:srgbClr val="FFFFFF"/>
                </a:highlight>
                <a:latin typeface="Arial"/>
                <a:ea typeface="Arial"/>
                <a:cs typeface="Arial"/>
                <a:sym typeface="Arial"/>
              </a:rPr>
              <a:t> </a:t>
            </a:r>
            <a:r>
              <a:rPr lang="en" sz="1600" i="1">
                <a:highlight>
                  <a:srgbClr val="FFFFFF"/>
                </a:highlight>
              </a:rPr>
              <a:t>Pedagogies of Voice: Street Data and the Path to Student Agency</a:t>
            </a:r>
            <a:r>
              <a:rPr lang="en" sz="1600">
                <a:highlight>
                  <a:srgbClr val="FFFFFF"/>
                </a:highlight>
              </a:rPr>
              <a:t> (Corwin, May 2025)</a:t>
            </a:r>
            <a:r>
              <a:rPr lang="en" sz="1050">
                <a:solidFill>
                  <a:srgbClr val="58585A"/>
                </a:solidFill>
                <a:highlight>
                  <a:srgbClr val="FFFFFF"/>
                </a:highlight>
                <a:latin typeface="Arial"/>
                <a:ea typeface="Arial"/>
                <a:cs typeface="Arial"/>
                <a:sym typeface="Arial"/>
              </a:rPr>
              <a:t> </a:t>
            </a:r>
            <a:r>
              <a:rPr lang="en" sz="1600"/>
              <a:t>and Leona Prince, Assistant Superintendent, Indigenous Education for the Ministry of Education and Child Care, British Columbia, and author “A Dance through the Seasons” and “Be a Good Ancestor”</a:t>
            </a:r>
            <a:endParaRPr sz="1600"/>
          </a:p>
          <a:p>
            <a:pPr marL="457200" marR="0" lvl="0" indent="-330200" algn="l" rtl="0">
              <a:lnSpc>
                <a:spcPct val="105000"/>
              </a:lnSpc>
              <a:spcBef>
                <a:spcPts val="0"/>
              </a:spcBef>
              <a:spcAft>
                <a:spcPts val="0"/>
              </a:spcAft>
              <a:buSzPts val="1600"/>
              <a:buChar char="●"/>
            </a:pPr>
            <a:r>
              <a:rPr lang="en" sz="1600"/>
              <a:t>Day 2 - Planning for 25-27 and celebrations</a:t>
            </a:r>
            <a:endParaRPr sz="1600"/>
          </a:p>
          <a:p>
            <a:pPr marL="0" marR="0" lvl="0" indent="0" algn="l" rtl="0">
              <a:lnSpc>
                <a:spcPct val="105000"/>
              </a:lnSpc>
              <a:spcBef>
                <a:spcPts val="0"/>
              </a:spcBef>
              <a:spcAft>
                <a:spcPts val="0"/>
              </a:spcAft>
              <a:buNone/>
            </a:pPr>
            <a:r>
              <a:rPr lang="en" sz="1600" b="1">
                <a:solidFill>
                  <a:schemeClr val="accent5"/>
                </a:solidFill>
              </a:rPr>
              <a:t>Location</a:t>
            </a:r>
            <a:r>
              <a:rPr lang="en" sz="1600"/>
              <a:t> - Clackamas Community College in </a:t>
            </a:r>
            <a:r>
              <a:rPr lang="en" sz="1600" u="sng"/>
              <a:t>Oregon City, OR</a:t>
            </a:r>
            <a:r>
              <a:rPr lang="en" sz="1600"/>
              <a:t> </a:t>
            </a:r>
            <a:endParaRPr sz="1600"/>
          </a:p>
          <a:p>
            <a:pPr marL="457200" marR="0" lvl="0" indent="-304800" algn="l" rtl="0">
              <a:lnSpc>
                <a:spcPct val="105000"/>
              </a:lnSpc>
              <a:spcBef>
                <a:spcPts val="0"/>
              </a:spcBef>
              <a:spcAft>
                <a:spcPts val="0"/>
              </a:spcAft>
              <a:buSzPts val="1200"/>
              <a:buChar char="●"/>
            </a:pPr>
            <a:r>
              <a:rPr lang="en" sz="1600"/>
              <a:t>Start time will be 8AM on Thursday - Breakfast and Lunch provided</a:t>
            </a:r>
            <a:endParaRPr sz="1600"/>
          </a:p>
          <a:p>
            <a:pPr marL="457200" marR="0" lvl="0" indent="-304800" algn="l" rtl="0">
              <a:lnSpc>
                <a:spcPct val="105000"/>
              </a:lnSpc>
              <a:spcBef>
                <a:spcPts val="0"/>
              </a:spcBef>
              <a:spcAft>
                <a:spcPts val="0"/>
              </a:spcAft>
              <a:buSzPts val="1200"/>
              <a:buChar char="●"/>
            </a:pPr>
            <a:r>
              <a:rPr lang="en" sz="1600"/>
              <a:t>End time will be 1:00PM on Thursday - Breakfast Only provided</a:t>
            </a:r>
            <a:endParaRPr/>
          </a:p>
        </p:txBody>
      </p:sp>
      <p:sp>
        <p:nvSpPr>
          <p:cNvPr id="615" name="Google Shape;615;p9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Important Reminders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2"/>
          <p:cNvSpPr txBox="1">
            <a:spLocks noGrp="1"/>
          </p:cNvSpPr>
          <p:nvPr>
            <p:ph type="body" idx="1"/>
          </p:nvPr>
        </p:nvSpPr>
        <p:spPr>
          <a:xfrm>
            <a:off x="527857" y="1323319"/>
            <a:ext cx="8088300" cy="3081900"/>
          </a:xfrm>
          <a:prstGeom prst="rect">
            <a:avLst/>
          </a:prstGeom>
        </p:spPr>
        <p:txBody>
          <a:bodyPr spcFirstLastPara="1" wrap="square" lIns="68575" tIns="34275" rIns="68575" bIns="34275" anchor="t" anchorCtr="0">
            <a:noAutofit/>
          </a:bodyPr>
          <a:lstStyle/>
          <a:p>
            <a:pPr marL="0" marR="0" lvl="0" indent="0" algn="l" rtl="0">
              <a:lnSpc>
                <a:spcPct val="105000"/>
              </a:lnSpc>
              <a:spcBef>
                <a:spcPts val="0"/>
              </a:spcBef>
              <a:spcAft>
                <a:spcPts val="0"/>
              </a:spcAft>
              <a:buNone/>
            </a:pPr>
            <a:endParaRPr/>
          </a:p>
          <a:p>
            <a:pPr marL="0" marR="0" lvl="0" indent="0" algn="l" rtl="0">
              <a:lnSpc>
                <a:spcPct val="105000"/>
              </a:lnSpc>
              <a:spcBef>
                <a:spcPts val="0"/>
              </a:spcBef>
              <a:spcAft>
                <a:spcPts val="0"/>
              </a:spcAft>
              <a:buNone/>
            </a:pPr>
            <a:r>
              <a:rPr lang="en" sz="2000" b="1"/>
              <a:t>Final Reports Due for the 2023-2025 Biennium</a:t>
            </a:r>
            <a:endParaRPr sz="2000" b="1"/>
          </a:p>
          <a:p>
            <a:pPr marL="0" marR="0" lvl="0" indent="0" algn="l" rtl="0">
              <a:lnSpc>
                <a:spcPct val="105000"/>
              </a:lnSpc>
              <a:spcBef>
                <a:spcPts val="0"/>
              </a:spcBef>
              <a:spcAft>
                <a:spcPts val="0"/>
              </a:spcAft>
              <a:buNone/>
            </a:pPr>
            <a:r>
              <a:rPr lang="en"/>
              <a:t>May 15 - June 13 - Final Reports are accepted and reviewed </a:t>
            </a:r>
            <a:endParaRPr/>
          </a:p>
          <a:p>
            <a:pPr marL="0" marR="0" lvl="0" indent="0" algn="l" rtl="0">
              <a:lnSpc>
                <a:spcPct val="105000"/>
              </a:lnSpc>
              <a:spcBef>
                <a:spcPts val="0"/>
              </a:spcBef>
              <a:spcAft>
                <a:spcPts val="0"/>
              </a:spcAft>
              <a:buNone/>
            </a:pPr>
            <a:endParaRPr/>
          </a:p>
          <a:p>
            <a:pPr marL="0" marR="0" lvl="0" indent="0" algn="l" rtl="0">
              <a:lnSpc>
                <a:spcPct val="105000"/>
              </a:lnSpc>
              <a:spcBef>
                <a:spcPts val="0"/>
              </a:spcBef>
              <a:spcAft>
                <a:spcPts val="0"/>
              </a:spcAft>
              <a:buNone/>
            </a:pPr>
            <a:r>
              <a:rPr lang="en"/>
              <a:t>(May 1st is last day used for attendance data in your data analysis; similar format to the Interim Report).</a:t>
            </a:r>
            <a:endParaRPr/>
          </a:p>
          <a:p>
            <a:pPr marL="0" marR="0" lvl="0" indent="0" algn="l" rtl="0">
              <a:lnSpc>
                <a:spcPct val="105000"/>
              </a:lnSpc>
              <a:spcBef>
                <a:spcPts val="0"/>
              </a:spcBef>
              <a:spcAft>
                <a:spcPts val="0"/>
              </a:spcAft>
              <a:buNone/>
            </a:pPr>
            <a:endParaRPr/>
          </a:p>
          <a:p>
            <a:pPr marL="0" marR="0" lvl="0" indent="0" algn="l" rtl="0">
              <a:lnSpc>
                <a:spcPct val="105000"/>
              </a:lnSpc>
              <a:spcBef>
                <a:spcPts val="0"/>
              </a:spcBef>
              <a:spcAft>
                <a:spcPts val="0"/>
              </a:spcAft>
              <a:buNone/>
            </a:pPr>
            <a:r>
              <a:rPr lang="en"/>
              <a:t>Template should be sent next week.</a:t>
            </a:r>
            <a:endParaRPr/>
          </a:p>
          <a:p>
            <a:pPr marL="0" lvl="0" indent="0" algn="l" rtl="0">
              <a:lnSpc>
                <a:spcPct val="105000"/>
              </a:lnSpc>
              <a:spcBef>
                <a:spcPts val="0"/>
              </a:spcBef>
              <a:spcAft>
                <a:spcPts val="0"/>
              </a:spcAft>
              <a:buNone/>
            </a:pPr>
            <a:endParaRPr sz="2000"/>
          </a:p>
        </p:txBody>
      </p:sp>
      <p:sp>
        <p:nvSpPr>
          <p:cNvPr id="621" name="Google Shape;621;p9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Important Reminders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3"/>
          <p:cNvSpPr txBox="1">
            <a:spLocks noGrp="1"/>
          </p:cNvSpPr>
          <p:nvPr>
            <p:ph type="ctrTitle"/>
          </p:nvPr>
        </p:nvSpPr>
        <p:spPr>
          <a:xfrm>
            <a:off x="532475" y="2997100"/>
            <a:ext cx="8166000" cy="984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5000"/>
              <a:t>Equity Transformation Cycles</a:t>
            </a:r>
            <a:endParaRPr sz="5000"/>
          </a:p>
        </p:txBody>
      </p:sp>
      <p:sp>
        <p:nvSpPr>
          <p:cNvPr id="627" name="Google Shape;627;p93"/>
          <p:cNvSpPr txBox="1">
            <a:spLocks noGrp="1"/>
          </p:cNvSpPr>
          <p:nvPr>
            <p:ph type="subTitle" idx="1"/>
          </p:nvPr>
        </p:nvSpPr>
        <p:spPr>
          <a:xfrm>
            <a:off x="624400" y="1129200"/>
            <a:ext cx="7906500" cy="6603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5000"/>
              <a:t>What Have the TAPP Family Advocates Been Up To?</a:t>
            </a:r>
            <a:endParaRPr sz="5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2025-08-18T07:00:00+00:00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A7D3BE4C-9E75-4D6E-AACD-445780AC6AAA}"/>
</file>

<file path=customXml/itemProps2.xml><?xml version="1.0" encoding="utf-8"?>
<ds:datastoreItem xmlns:ds="http://schemas.openxmlformats.org/officeDocument/2006/customXml" ds:itemID="{D9C5005C-EBE6-43A3-A0F9-9A0D5319BD62}"/>
</file>

<file path=customXml/itemProps3.xml><?xml version="1.0" encoding="utf-8"?>
<ds:datastoreItem xmlns:ds="http://schemas.openxmlformats.org/officeDocument/2006/customXml" ds:itemID="{991BDED9-B9B2-4462-9381-B3E1F52EED76}"/>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On-screen Show (16:9)</PresentationFormat>
  <Paragraphs>157</Paragraphs>
  <Slides>27</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Simple Light</vt:lpstr>
      <vt:lpstr>Blue_2021ODE</vt:lpstr>
      <vt:lpstr>TAPP Quarterly Webinar #3</vt:lpstr>
      <vt:lpstr>Welcoming the Tribal Partners</vt:lpstr>
      <vt:lpstr>Checking In</vt:lpstr>
      <vt:lpstr>PowerPoint Presentation</vt:lpstr>
      <vt:lpstr>TAPP Quarterly Webinar Agenda</vt:lpstr>
      <vt:lpstr>Important Reminders-  April 7 to April 18 TAPP Spring Site Visits</vt:lpstr>
      <vt:lpstr>Important Reminders </vt:lpstr>
      <vt:lpstr>Important Reminders </vt:lpstr>
      <vt:lpstr>Equity Transformation Cycles</vt:lpstr>
      <vt:lpstr>When we met last week, the TAPP Family Advocates shared out on…. Celebrating in our Accomplishments</vt:lpstr>
      <vt:lpstr>Systemic Change - What is it?</vt:lpstr>
      <vt:lpstr>Key Learning #1 - Finding our Agency </vt:lpstr>
      <vt:lpstr>Reflection and Share Out for Project Directors and Tribal Partners….</vt:lpstr>
      <vt:lpstr>Key Learning #2 - An Indigenized Framework</vt:lpstr>
      <vt:lpstr>Reflection and Share Out for Any Member of the TAPP Site Team….</vt:lpstr>
      <vt:lpstr>Key Learning #3 - A Tiered Approach</vt:lpstr>
      <vt:lpstr>Reflection and Share Out for anyone on the TAPP Site Team…</vt:lpstr>
      <vt:lpstr>Key Learning #4 - A Data Driven Pedagogy</vt:lpstr>
      <vt:lpstr>Reflection and Share Out for the TAPP Family Advocate…</vt:lpstr>
      <vt:lpstr>PowerPoint Presentation</vt:lpstr>
      <vt:lpstr>Application of their Learning - Equity Transformation Cycles</vt:lpstr>
      <vt:lpstr>Analyzing our Second Quarter or Trimester of Attendance</vt:lpstr>
      <vt:lpstr>Pre-Work for Breakout Rooms </vt:lpstr>
      <vt:lpstr>Breakout Rooms - Data Driven Dialogue</vt:lpstr>
      <vt:lpstr>Q and A for the Upcoming TAPP Spring Site Visits</vt:lpstr>
      <vt:lpstr>Menu of Options - Updated for Spring</vt:lpstr>
      <vt:lpstr>Text Parrish anytime at 971-208-0270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2025-06-04T20:02:33Z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