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Default Extension="odttf" ContentType="application/vnd.openxmlformats-officedocument.obfuscatedFont"/>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3716000" cx="24387175"/>
  <p:notesSz cx="6858000" cy="9144000"/>
  <p:embeddedFontLst>
    <p:embeddedFont>
      <p:font typeface="Roboto"/>
      <p:regular r:id="rId23"/>
      <p:bold r:id="rId24"/>
      <p:italic r:id="rId25"/>
      <p:boldItalic r:id="rId26"/>
    </p:embeddedFont>
    <p:embeddedFont>
      <p:font typeface="Noto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EBFA706-2FC2-42C8-97EB-37FE1B54335A}">
  <a:tblStyle styleId="{AEBFA706-2FC2-42C8-97EB-37FE1B54335A}"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6" Type="http://schemas.openxmlformats.org/officeDocument/2006/relationships/font" Target="fonts/Roboto-boldItalic.fntdata"/><Relationship Id="rId13" Type="http://schemas.openxmlformats.org/officeDocument/2006/relationships/slide" Target="slides/slide7.xml"/><Relationship Id="rId18" Type="http://schemas.openxmlformats.org/officeDocument/2006/relationships/slide" Target="slides/slide12.xml"/><Relationship Id="rId21" Type="http://schemas.openxmlformats.org/officeDocument/2006/relationships/slide" Target="slides/slide15.xml"/><Relationship Id="rId3" Type="http://schemas.openxmlformats.org/officeDocument/2006/relationships/tableStyles" Target="tableStyles.xml"/><Relationship Id="rId25" Type="http://schemas.openxmlformats.org/officeDocument/2006/relationships/font" Target="fonts/Roboto-italic.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customXml" Target="../customXml/item3.xml"/><Relationship Id="rId20" Type="http://schemas.openxmlformats.org/officeDocument/2006/relationships/slide" Target="slides/slide14.xml"/><Relationship Id="rId2" Type="http://schemas.openxmlformats.org/officeDocument/2006/relationships/presProps" Target="presProps.xml"/><Relationship Id="rId29" Type="http://schemas.openxmlformats.org/officeDocument/2006/relationships/font" Target="fonts/NotoSans-italic.fntdata"/><Relationship Id="rId16" Type="http://schemas.openxmlformats.org/officeDocument/2006/relationships/slide" Target="slides/slide10.xml"/><Relationship Id="rId24" Type="http://schemas.openxmlformats.org/officeDocument/2006/relationships/font" Target="fonts/Roboto-bold.fntdata"/><Relationship Id="rId1" Type="http://schemas.openxmlformats.org/officeDocument/2006/relationships/theme" Target="theme/theme1.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customXml" Target="../customXml/item2.xml"/><Relationship Id="rId23" Type="http://schemas.openxmlformats.org/officeDocument/2006/relationships/font" Target="fonts/Roboto-regular.fntdata"/><Relationship Id="rId28" Type="http://schemas.openxmlformats.org/officeDocument/2006/relationships/font" Target="fonts/NotoSans-bold.fntdata"/><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ustomXml" Target="../customXml/item1.xml"/><Relationship Id="rId22"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 Target="slides/slide3.xml"/><Relationship Id="rId27" Type="http://schemas.openxmlformats.org/officeDocument/2006/relationships/font" Target="fonts/NotoSans-regular.fntdata"/><Relationship Id="rId30" Type="http://schemas.openxmlformats.org/officeDocument/2006/relationships/font" Target="fonts/NotoSans-boldItalic.fntdata"/><Relationship Id="rId14" Type="http://schemas.openxmlformats.org/officeDocument/2006/relationships/slide" Target="slides/slide8.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kl-mc70jm98?feature=shared"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stockphoto.com/portfolio/Iamnee?mediatype=illustration" TargetMode="External"/><Relationship Id="rId3" Type="http://schemas.openxmlformats.org/officeDocument/2006/relationships/hyperlink" Target="https://www.istockphoto.com/portfolio/MarharytaAreshnikava?mediatype=illustration" TargetMode="External"/><Relationship Id="rId4" Type="http://schemas.openxmlformats.org/officeDocument/2006/relationships/hyperlink" Target="https://www.istockphoto.com/portfolio/ilbusca?mediatype=illustration"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commons.org/publicdomain/zero/1.0/"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stockphoto.com/portfolio/DmitriToms?mediatype=photography"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latin typeface="Arial"/>
                <a:ea typeface="Arial"/>
                <a:cs typeface="Arial"/>
                <a:sym typeface="Arial"/>
              </a:rPr>
              <a:t>Note to teachers: This lesson focuses on the Essential Understanding, </a:t>
            </a:r>
            <a:r>
              <a:rPr i="0" lang="en-US" sz="1100">
                <a:latin typeface="Arial"/>
                <a:ea typeface="Arial"/>
                <a:cs typeface="Arial"/>
                <a:sym typeface="Arial"/>
              </a:rPr>
              <a:t>Since Time Immemorial, </a:t>
            </a:r>
            <a:r>
              <a:rPr lang="en-US" sz="1100">
                <a:latin typeface="Arial"/>
                <a:ea typeface="Arial"/>
                <a:cs typeface="Arial"/>
                <a:sym typeface="Arial"/>
              </a:rPr>
              <a:t>which refers to the deep, ancestral connection that Oregon’s tribal nations’ have to their lands, cultures, and traditions. Students will learn about Tribes’ traditional ecological knowledge (TEK) and how this type of knowledge enables them and others to engage in sustainable harvests and ecosystems. </a:t>
            </a:r>
            <a:endParaRPr/>
          </a:p>
        </p:txBody>
      </p:sp>
      <p:sp>
        <p:nvSpPr>
          <p:cNvPr id="111" name="Google Shape;11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400"/>
              <a:buNone/>
            </a:pPr>
            <a:r>
              <a:rPr lang="en-US" sz="1100">
                <a:latin typeface="Arial"/>
                <a:ea typeface="Arial"/>
                <a:cs typeface="Arial"/>
                <a:sym typeface="Arial"/>
              </a:rPr>
              <a:t>Explain that as part of their TEK, many Oregon Tribes have been harvesting native plants such as acorns, huckleberries, and camas for a long, long time. Camas is a plant with a blue flower and a nutritious root that can be eaten when cooked and was an important food source for many Oregon Tribes. Note: There is also a camas with a white flower that is deadly called Death Camas. This is different from the camas harvested by Native Tribes in Oregon.</a:t>
            </a:r>
            <a:endParaRPr sz="1100">
              <a:latin typeface="Arial"/>
              <a:ea typeface="Arial"/>
              <a:cs typeface="Arial"/>
              <a:sym typeface="Arial"/>
            </a:endParaRPr>
          </a:p>
          <a:p>
            <a:pPr indent="0" lvl="0" marL="0" rtl="0" algn="l">
              <a:lnSpc>
                <a:spcPct val="114999"/>
              </a:lnSpc>
              <a:spcBef>
                <a:spcPts val="1200"/>
              </a:spcBef>
              <a:spcAft>
                <a:spcPts val="0"/>
              </a:spcAft>
              <a:buSzPts val="1400"/>
              <a:buNone/>
            </a:pPr>
            <a:r>
              <a:t/>
            </a:r>
            <a:endParaRPr sz="1100">
              <a:latin typeface="Arial"/>
              <a:ea typeface="Arial"/>
              <a:cs typeface="Arial"/>
              <a:sym typeface="Arial"/>
            </a:endParaRPr>
          </a:p>
          <a:p>
            <a:pPr indent="0" lvl="0" marL="0" rtl="0" algn="l">
              <a:lnSpc>
                <a:spcPct val="114999"/>
              </a:lnSpc>
              <a:spcBef>
                <a:spcPts val="1200"/>
              </a:spcBef>
              <a:spcAft>
                <a:spcPts val="0"/>
              </a:spcAft>
              <a:buSzPts val="1400"/>
              <a:buNone/>
            </a:pPr>
            <a:r>
              <a:rPr lang="en-US" sz="1100">
                <a:latin typeface="Arial"/>
                <a:ea typeface="Arial"/>
                <a:cs typeface="Arial"/>
                <a:sym typeface="Arial"/>
              </a:rPr>
              <a:t>Photo from the Essential Understandings document.</a:t>
            </a:r>
            <a:endParaRPr/>
          </a:p>
          <a:p>
            <a:pPr indent="0" lvl="0" marL="0" rtl="0" algn="l">
              <a:lnSpc>
                <a:spcPct val="115000"/>
              </a:lnSpc>
              <a:spcBef>
                <a:spcPts val="1200"/>
              </a:spcBef>
              <a:spcAft>
                <a:spcPts val="1200"/>
              </a:spcAft>
              <a:buSzPts val="1400"/>
              <a:buNone/>
            </a:pPr>
            <a:r>
              <a:t/>
            </a:r>
            <a:endParaRPr sz="1100">
              <a:latin typeface="Arial"/>
              <a:ea typeface="Arial"/>
              <a:cs typeface="Arial"/>
              <a:sym typeface="Arial"/>
            </a:endParaRPr>
          </a:p>
        </p:txBody>
      </p:sp>
      <p:sp>
        <p:nvSpPr>
          <p:cNvPr id="199" name="Google Shape;199;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15000"/>
              </a:lnSpc>
              <a:spcBef>
                <a:spcPts val="1200"/>
              </a:spcBef>
              <a:spcAft>
                <a:spcPts val="0"/>
              </a:spcAft>
              <a:buSzPts val="1400"/>
              <a:buFont typeface="Arial"/>
              <a:buChar char="•"/>
            </a:pPr>
            <a:r>
              <a:rPr lang="en-US" sz="1100">
                <a:latin typeface="Arial"/>
                <a:ea typeface="Arial"/>
                <a:cs typeface="Arial"/>
                <a:sym typeface="Arial"/>
              </a:rPr>
              <a:t>Show the video of the Confederate Tribe of Warm Spring Elders harvesting camas: </a:t>
            </a:r>
            <a:r>
              <a:rPr lang="en-US" sz="1100" u="sng">
                <a:solidFill>
                  <a:srgbClr val="1155CC"/>
                </a:solidFill>
                <a:latin typeface="Arial"/>
                <a:ea typeface="Arial"/>
                <a:cs typeface="Arial"/>
                <a:sym typeface="Arial"/>
                <a:hlinkClick r:id="rId2">
                  <a:extLst>
                    <a:ext uri="{A12FA001-AC4F-418D-AE19-62706E023703}">
                      <ahyp:hlinkClr val="tx"/>
                    </a:ext>
                  </a:extLst>
                </a:hlinkClick>
              </a:rPr>
              <a:t>Rooted in Culture: Oregon's Wild Camas</a:t>
            </a:r>
            <a:endParaRPr sz="1100" u="none">
              <a:latin typeface="Arial"/>
              <a:ea typeface="Arial"/>
              <a:cs typeface="Arial"/>
              <a:sym typeface="Arial"/>
            </a:endParaRPr>
          </a:p>
          <a:p>
            <a:pPr indent="-171450" lvl="0" marL="171450" rtl="0" algn="l">
              <a:lnSpc>
                <a:spcPct val="115000"/>
              </a:lnSpc>
              <a:spcBef>
                <a:spcPts val="1200"/>
              </a:spcBef>
              <a:spcAft>
                <a:spcPts val="0"/>
              </a:spcAft>
              <a:buSzPts val="1400"/>
              <a:buFont typeface="Arial"/>
              <a:buChar char="•"/>
            </a:pPr>
            <a:r>
              <a:rPr lang="en-US" sz="1100">
                <a:latin typeface="Arial"/>
                <a:ea typeface="Arial"/>
                <a:cs typeface="Arial"/>
                <a:sym typeface="Arial"/>
              </a:rPr>
              <a:t>Ask students to think about the traditional ecological knowledge described in the video.</a:t>
            </a:r>
            <a:endParaRPr sz="1100">
              <a:latin typeface="Arial"/>
              <a:ea typeface="Arial"/>
              <a:cs typeface="Arial"/>
              <a:sym typeface="Arial"/>
            </a:endParaRPr>
          </a:p>
          <a:p>
            <a:pPr indent="-171450" lvl="0" marL="171450" rtl="0" algn="l">
              <a:lnSpc>
                <a:spcPct val="115000"/>
              </a:lnSpc>
              <a:spcBef>
                <a:spcPts val="1200"/>
              </a:spcBef>
              <a:spcAft>
                <a:spcPts val="0"/>
              </a:spcAft>
              <a:buSzPts val="1400"/>
              <a:buFont typeface="Arial"/>
              <a:buChar char="•"/>
            </a:pPr>
            <a:r>
              <a:rPr lang="en-US" sz="1100">
                <a:latin typeface="Arial"/>
                <a:ea typeface="Arial"/>
                <a:cs typeface="Arial"/>
                <a:sym typeface="Arial"/>
              </a:rPr>
              <a:t>After viewing, ask students to turn and talk with a partner about what they learned from the video. Ask a few students to share out after with the whole group.</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100">
              <a:latin typeface="Arial"/>
              <a:ea typeface="Arial"/>
              <a:cs typeface="Arial"/>
              <a:sym typeface="Arial"/>
            </a:endParaRPr>
          </a:p>
        </p:txBody>
      </p:sp>
      <p:sp>
        <p:nvSpPr>
          <p:cNvPr id="206" name="Google Shape;20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330200" rtl="0" algn="l">
              <a:lnSpc>
                <a:spcPct val="115000"/>
              </a:lnSpc>
              <a:spcBef>
                <a:spcPts val="1200"/>
              </a:spcBef>
              <a:spcAft>
                <a:spcPts val="0"/>
              </a:spcAft>
              <a:buClr>
                <a:schemeClr val="dk1"/>
              </a:buClr>
              <a:buSzPts val="1100"/>
              <a:buFont typeface="Arial"/>
              <a:buChar char="•"/>
            </a:pPr>
            <a:r>
              <a:rPr lang="en-US" sz="1100">
                <a:latin typeface="Arial"/>
                <a:ea typeface="Arial"/>
                <a:cs typeface="Arial"/>
                <a:sym typeface="Arial"/>
              </a:rPr>
              <a:t>Share about the traditional harvesting practices of Oregon Tribes that lead to sustainable ecosystems.</a:t>
            </a:r>
            <a:endParaRPr sz="1100">
              <a:latin typeface="Arial"/>
              <a:ea typeface="Arial"/>
              <a:cs typeface="Arial"/>
              <a:sym typeface="Arial"/>
            </a:endParaRPr>
          </a:p>
          <a:p>
            <a:pPr indent="-171450" lvl="1" marL="7874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Camas harvesting (replanting smaller bulbs, careful digging techniques)</a:t>
            </a:r>
            <a:endParaRPr sz="1100">
              <a:latin typeface="Arial"/>
              <a:ea typeface="Arial"/>
              <a:cs typeface="Arial"/>
              <a:sym typeface="Arial"/>
            </a:endParaRPr>
          </a:p>
          <a:p>
            <a:pPr indent="-171450" lvl="1" marL="7874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Acorn gathering (collecting fallen acorns, leaving enough for wildlife and regrowth)</a:t>
            </a:r>
            <a:endParaRPr sz="1100">
              <a:latin typeface="Arial"/>
              <a:ea typeface="Arial"/>
              <a:cs typeface="Arial"/>
              <a:sym typeface="Arial"/>
            </a:endParaRPr>
          </a:p>
          <a:p>
            <a:pPr indent="-171450" lvl="1" marL="7874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Huckleberry harvesting (careful pruning techniques, timing of harvest)</a:t>
            </a:r>
            <a:endParaRPr sz="1100">
              <a:latin typeface="Arial"/>
              <a:ea typeface="Arial"/>
              <a:cs typeface="Arial"/>
              <a:sym typeface="Arial"/>
            </a:endParaRPr>
          </a:p>
          <a:p>
            <a:pPr indent="-171450" lvl="0" marL="3302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Have students discuss in small groups:</a:t>
            </a:r>
            <a:endParaRPr sz="1100">
              <a:latin typeface="Arial"/>
              <a:ea typeface="Arial"/>
              <a:cs typeface="Arial"/>
              <a:sym typeface="Arial"/>
            </a:endParaRPr>
          </a:p>
          <a:p>
            <a:pPr indent="-171450" lvl="1" marL="7874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Why might the practices be considered sustainable harvesting? </a:t>
            </a:r>
            <a:endParaRPr sz="1100">
              <a:latin typeface="Arial"/>
              <a:ea typeface="Arial"/>
              <a:cs typeface="Arial"/>
              <a:sym typeface="Arial"/>
            </a:endParaRPr>
          </a:p>
          <a:p>
            <a:pPr indent="-171450" lvl="0" marL="3302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Print cards with the information from the slide about harvesting acorns, camas and huckleberry for each small group and create flashcards with them.</a:t>
            </a:r>
            <a:endParaRPr sz="1100">
              <a:latin typeface="Arial"/>
              <a:ea typeface="Arial"/>
              <a:cs typeface="Arial"/>
              <a:sym typeface="Arial"/>
            </a:endParaRPr>
          </a:p>
          <a:p>
            <a:pPr indent="-171450" lvl="0" marL="330200" rtl="0" algn="l">
              <a:lnSpc>
                <a:spcPct val="115000"/>
              </a:lnSpc>
              <a:spcBef>
                <a:spcPts val="0"/>
              </a:spcBef>
              <a:spcAft>
                <a:spcPts val="0"/>
              </a:spcAft>
              <a:buSzPts val="1100"/>
              <a:buFont typeface="Arial"/>
              <a:buChar char="•"/>
            </a:pPr>
            <a:r>
              <a:rPr lang="en-US" sz="1100">
                <a:latin typeface="Arial"/>
                <a:ea typeface="Arial"/>
                <a:cs typeface="Arial"/>
                <a:sym typeface="Arial"/>
              </a:rPr>
              <a:t>Have students show each other the pictures in turn and ask what they remember about the sustainable harvesting technique for each plant.</a:t>
            </a:r>
            <a:endParaRPr sz="1100">
              <a:latin typeface="Arial"/>
              <a:ea typeface="Arial"/>
              <a:cs typeface="Arial"/>
              <a:sym typeface="Arial"/>
            </a:endParaRPr>
          </a:p>
          <a:p>
            <a:pPr indent="-171450" lvl="0" marL="3302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After, discuss as a class: How could these types of sustainable harvesting practices help solve the environmental problems we face today?</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rPr lang="en-US" sz="1100">
                <a:latin typeface="Arial"/>
                <a:ea typeface="Arial"/>
                <a:cs typeface="Arial"/>
                <a:sym typeface="Arial"/>
              </a:rPr>
              <a:t>Images: iStock: camas: </a:t>
            </a:r>
            <a:r>
              <a:rPr lang="en-US" sz="900" u="sng">
                <a:solidFill>
                  <a:srgbClr val="028A71"/>
                </a:solidFill>
                <a:highlight>
                  <a:srgbClr val="E8EDED"/>
                </a:highlight>
                <a:latin typeface="Arial"/>
                <a:ea typeface="Arial"/>
                <a:cs typeface="Arial"/>
                <a:sym typeface="Arial"/>
                <a:hlinkClick r:id="rId2">
                  <a:extLst>
                    <a:ext uri="{A12FA001-AC4F-418D-AE19-62706E023703}">
                      <ahyp:hlinkClr val="tx"/>
                    </a:ext>
                  </a:extLst>
                </a:hlinkClick>
              </a:rPr>
              <a:t>Iamnee</a:t>
            </a:r>
            <a:r>
              <a:rPr lang="en-US" sz="1100">
                <a:latin typeface="Arial"/>
                <a:ea typeface="Arial"/>
                <a:cs typeface="Arial"/>
                <a:sym typeface="Arial"/>
              </a:rPr>
              <a:t>, acorn: </a:t>
            </a:r>
            <a:r>
              <a:rPr lang="en-US" sz="900" u="sng">
                <a:solidFill>
                  <a:srgbClr val="028A71"/>
                </a:solidFill>
                <a:highlight>
                  <a:srgbClr val="E8EDED"/>
                </a:highlight>
                <a:latin typeface="Arial"/>
                <a:ea typeface="Arial"/>
                <a:cs typeface="Arial"/>
                <a:sym typeface="Arial"/>
                <a:hlinkClick r:id="rId3">
                  <a:extLst>
                    <a:ext uri="{A12FA001-AC4F-418D-AE19-62706E023703}">
                      <ahyp:hlinkClr val="tx"/>
                    </a:ext>
                  </a:extLst>
                </a:hlinkClick>
              </a:rPr>
              <a:t>Marharyta Areshnikava</a:t>
            </a:r>
            <a:r>
              <a:rPr lang="en-US" sz="1100">
                <a:latin typeface="Arial"/>
                <a:ea typeface="Arial"/>
                <a:cs typeface="Arial"/>
                <a:sym typeface="Arial"/>
              </a:rPr>
              <a:t>, huckleberry: </a:t>
            </a:r>
            <a:r>
              <a:rPr lang="en-US" sz="900" u="sng">
                <a:solidFill>
                  <a:srgbClr val="028A71"/>
                </a:solidFill>
                <a:highlight>
                  <a:srgbClr val="E8EDED"/>
                </a:highlight>
                <a:latin typeface="Arial"/>
                <a:ea typeface="Arial"/>
                <a:cs typeface="Arial"/>
                <a:sym typeface="Arial"/>
                <a:hlinkClick r:id="rId4">
                  <a:extLst>
                    <a:ext uri="{A12FA001-AC4F-418D-AE19-62706E023703}">
                      <ahyp:hlinkClr val="tx"/>
                    </a:ext>
                  </a:extLst>
                </a:hlinkClick>
              </a:rPr>
              <a:t>ilbusca</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rPr lang="en-US"/>
              <a:t> </a:t>
            </a:r>
            <a:endParaRPr/>
          </a:p>
        </p:txBody>
      </p:sp>
      <p:sp>
        <p:nvSpPr>
          <p:cNvPr id="214" name="Google Shape;214;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None/>
            </a:pPr>
            <a:r>
              <a:rPr lang="en-US" sz="1100">
                <a:latin typeface="Arial"/>
                <a:ea typeface="Arial"/>
                <a:cs typeface="Arial"/>
                <a:sym typeface="Arial"/>
              </a:rPr>
              <a:t>Communicate to students that to be able to protect and use their lands, Oregon Tribes have also sought to reclaim their traditional lands and practices. For example, the </a:t>
            </a:r>
            <a:r>
              <a:rPr lang="en-US">
                <a:solidFill>
                  <a:schemeClr val="dk1"/>
                </a:solidFill>
              </a:rPr>
              <a:t>Confederated Tribes of Coos, Lower Umpqua and Siuslaw use their land to </a:t>
            </a:r>
            <a:r>
              <a:rPr lang="en-US" sz="1100">
                <a:solidFill>
                  <a:schemeClr val="dk1"/>
                </a:solidFill>
                <a:latin typeface="Arial"/>
                <a:ea typeface="Arial"/>
                <a:cs typeface="Arial"/>
                <a:sym typeface="Arial"/>
              </a:rPr>
              <a:t>engage</a:t>
            </a:r>
            <a:r>
              <a:rPr lang="en-US" sz="1100">
                <a:latin typeface="Arial"/>
                <a:ea typeface="Arial"/>
                <a:cs typeface="Arial"/>
                <a:sym typeface="Arial"/>
              </a:rPr>
              <a:t> in clamming, fishing salmon, and gathering natural materials for toys.</a:t>
            </a:r>
            <a:endParaRPr/>
          </a:p>
        </p:txBody>
      </p:sp>
      <p:sp>
        <p:nvSpPr>
          <p:cNvPr id="231" name="Google Shape;231;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330200" rtl="0" algn="l">
              <a:lnSpc>
                <a:spcPct val="115000"/>
              </a:lnSpc>
              <a:spcBef>
                <a:spcPts val="1200"/>
              </a:spcBef>
              <a:spcAft>
                <a:spcPts val="0"/>
              </a:spcAft>
              <a:buClr>
                <a:schemeClr val="dk1"/>
              </a:buClr>
              <a:buSzPts val="1100"/>
              <a:buFont typeface="Arial"/>
              <a:buChar char="•"/>
            </a:pPr>
            <a:r>
              <a:rPr lang="en-US" sz="1100">
                <a:latin typeface="Arial"/>
                <a:ea typeface="Arial"/>
                <a:cs typeface="Arial"/>
                <a:sym typeface="Arial"/>
              </a:rPr>
              <a:t>Ask students to complete a quick write: "One thing I learned about traditional ecological knowledge is..." and "This knowledge is important because..." </a:t>
            </a:r>
            <a:endParaRPr sz="1100">
              <a:latin typeface="Arial"/>
              <a:ea typeface="Arial"/>
              <a:cs typeface="Arial"/>
              <a:sym typeface="Arial"/>
            </a:endParaRPr>
          </a:p>
          <a:p>
            <a:pPr indent="-171450" lvl="0" marL="3302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Remind students that Oregon Tribes continue to practice and share this knowledge today. </a:t>
            </a:r>
            <a:r>
              <a:rPr lang="en-US" sz="1050">
                <a:solidFill>
                  <a:srgbClr val="001D35"/>
                </a:solidFill>
                <a:latin typeface="Roboto"/>
                <a:ea typeface="Roboto"/>
                <a:cs typeface="Roboto"/>
                <a:sym typeface="Roboto"/>
              </a:rPr>
              <a:t>TEK is a crucial aspect of Indigenous cultures and can offer valuable insights for understanding and managing ecosystems. </a:t>
            </a:r>
            <a:endParaRPr sz="800">
              <a:latin typeface="Arial"/>
              <a:ea typeface="Arial"/>
              <a:cs typeface="Arial"/>
              <a:sym typeface="Arial"/>
            </a:endParaRPr>
          </a:p>
          <a:p>
            <a:pPr indent="-171450" lvl="0" marL="3302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Emphasize that this knowledge continues to be valuable for solving environmental challenges in our modern world.</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sz="1100">
              <a:latin typeface="Arial"/>
              <a:ea typeface="Arial"/>
              <a:cs typeface="Arial"/>
              <a:sym typeface="Arial"/>
            </a:endParaRPr>
          </a:p>
        </p:txBody>
      </p:sp>
      <p:sp>
        <p:nvSpPr>
          <p:cNvPr id="244" name="Google Shape;244;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Ask students to self-assess based on the Success Criteria. They can pick their level of learning (</a:t>
            </a:r>
            <a:r>
              <a:rPr i="0" lang="en-US" sz="1200"/>
              <a:t>not yet, sort of, or yes</a:t>
            </a:r>
            <a:r>
              <a:rPr lang="en-US" sz="1200"/>
              <a:t>) and share with a peer, or you can print out the self-assessment and ask students to fill it out and turn it in.</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sz="1200"/>
              <a:t>Success Criteria</a:t>
            </a:r>
            <a:endParaRPr sz="1200"/>
          </a:p>
          <a:p>
            <a:pPr indent="-171450" lvl="0" marL="171450" rtl="0" algn="l">
              <a:lnSpc>
                <a:spcPct val="100000"/>
              </a:lnSpc>
              <a:spcBef>
                <a:spcPts val="0"/>
              </a:spcBef>
              <a:spcAft>
                <a:spcPts val="0"/>
              </a:spcAft>
              <a:buSzPts val="1400"/>
              <a:buFont typeface="Arial"/>
              <a:buChar char="•"/>
            </a:pPr>
            <a:r>
              <a:rPr lang="en-US" sz="1200"/>
              <a:t>I can explain what "since time immemorial" means for Oregon Tribes.</a:t>
            </a:r>
            <a:endParaRPr sz="1200"/>
          </a:p>
          <a:p>
            <a:pPr indent="-171450" lvl="0" marL="171450" rtl="0" algn="l">
              <a:lnSpc>
                <a:spcPct val="100000"/>
              </a:lnSpc>
              <a:spcBef>
                <a:spcPts val="0"/>
              </a:spcBef>
              <a:spcAft>
                <a:spcPts val="0"/>
              </a:spcAft>
              <a:buSzPts val="1400"/>
              <a:buFont typeface="Arial"/>
              <a:buChar char="•"/>
            </a:pPr>
            <a:r>
              <a:rPr lang="en-US" sz="1200"/>
              <a:t>I can describe an example of traditional harvesting practices.</a:t>
            </a:r>
            <a:endParaRPr sz="1200"/>
          </a:p>
          <a:p>
            <a:pPr indent="-171450" lvl="0" marL="171450" rtl="0" algn="l">
              <a:lnSpc>
                <a:spcPct val="100000"/>
              </a:lnSpc>
              <a:spcBef>
                <a:spcPts val="0"/>
              </a:spcBef>
              <a:spcAft>
                <a:spcPts val="0"/>
              </a:spcAft>
              <a:buSzPts val="1400"/>
              <a:buFont typeface="Arial"/>
              <a:buChar char="•"/>
            </a:pPr>
            <a:r>
              <a:rPr lang="en-US" sz="1200"/>
              <a:t>I can explain how tribal ecological knowledge helps maintain healthy ecosystems.</a:t>
            </a:r>
            <a:endParaRPr sz="1200"/>
          </a:p>
          <a:p>
            <a:pPr indent="0" lvl="0" marL="0" rtl="0" algn="l">
              <a:lnSpc>
                <a:spcPct val="100000"/>
              </a:lnSpc>
              <a:spcBef>
                <a:spcPts val="0"/>
              </a:spcBef>
              <a:spcAft>
                <a:spcPts val="0"/>
              </a:spcAft>
              <a:buSzPts val="1400"/>
              <a:buNone/>
            </a:pPr>
            <a:r>
              <a:t/>
            </a:r>
            <a:endParaRPr sz="1200"/>
          </a:p>
        </p:txBody>
      </p:sp>
      <p:sp>
        <p:nvSpPr>
          <p:cNvPr id="251" name="Google Shape;2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0" name="Google Shape;26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Read and discuss what these might mean. </a:t>
            </a:r>
            <a:endParaRPr sz="1400"/>
          </a:p>
        </p:txBody>
      </p:sp>
      <p:sp>
        <p:nvSpPr>
          <p:cNvPr id="118" name="Google Shape;11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330200" rtl="0" algn="l">
              <a:lnSpc>
                <a:spcPct val="115000"/>
              </a:lnSpc>
              <a:spcBef>
                <a:spcPts val="1200"/>
              </a:spcBef>
              <a:spcAft>
                <a:spcPts val="0"/>
              </a:spcAft>
              <a:buClr>
                <a:schemeClr val="dk1"/>
              </a:buClr>
              <a:buSzPts val="1100"/>
              <a:buFont typeface="Arial"/>
              <a:buChar char="•"/>
            </a:pPr>
            <a:r>
              <a:rPr lang="en-US" sz="1100">
                <a:latin typeface="Arial"/>
                <a:ea typeface="Arial"/>
                <a:cs typeface="Arial"/>
                <a:sym typeface="Arial"/>
              </a:rPr>
              <a:t>Begin by asking students, “What are some things you have learned about plants and animals? How did you learn about them?”</a:t>
            </a:r>
            <a:endParaRPr sz="1100">
              <a:latin typeface="Arial"/>
              <a:ea typeface="Arial"/>
              <a:cs typeface="Arial"/>
              <a:sym typeface="Arial"/>
            </a:endParaRPr>
          </a:p>
          <a:p>
            <a:pPr indent="-171450" lvl="0" marL="3302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List their ideas on the whiteboard.</a:t>
            </a:r>
            <a:endParaRPr sz="1100">
              <a:latin typeface="Arial"/>
              <a:ea typeface="Arial"/>
              <a:cs typeface="Arial"/>
              <a:sym typeface="Arial"/>
            </a:endParaRPr>
          </a:p>
          <a:p>
            <a:pPr indent="-171450" lvl="0" marL="33020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Say, “Today we’re going to be learning about ways Native Tribes in Oregon learn about plants and animals. Some of those ways will be the same ways you learn, and others will be different. We’ll also explore how Tribes use their knowledge of plants and animals to support their environments.” </a:t>
            </a:r>
            <a:endParaRPr sz="1100">
              <a:latin typeface="Arial"/>
              <a:ea typeface="Arial"/>
              <a:cs typeface="Arial"/>
              <a:sym typeface="Arial"/>
            </a:endParaRPr>
          </a:p>
          <a:p>
            <a:pPr indent="-101600" lvl="0" marL="330200" rtl="0" algn="l">
              <a:lnSpc>
                <a:spcPct val="114999"/>
              </a:lnSpc>
              <a:spcBef>
                <a:spcPts val="0"/>
              </a:spcBef>
              <a:spcAft>
                <a:spcPts val="0"/>
              </a:spcAft>
              <a:buSzPts val="1100"/>
              <a:buFont typeface="Arial"/>
              <a:buNone/>
            </a:pPr>
            <a:r>
              <a:t/>
            </a:r>
            <a:endParaRPr sz="1100">
              <a:latin typeface="Arial"/>
              <a:ea typeface="Arial"/>
              <a:cs typeface="Arial"/>
              <a:sym typeface="Arial"/>
            </a:endParaRPr>
          </a:p>
          <a:p>
            <a:pPr indent="-171450" lvl="0" marL="330200" rtl="0" algn="l">
              <a:lnSpc>
                <a:spcPct val="114999"/>
              </a:lnSpc>
              <a:spcBef>
                <a:spcPts val="0"/>
              </a:spcBef>
              <a:spcAft>
                <a:spcPts val="0"/>
              </a:spcAft>
              <a:buSzPts val="1100"/>
              <a:buFont typeface="Arial"/>
              <a:buChar char="•"/>
            </a:pPr>
            <a:r>
              <a:rPr lang="en-US" sz="1100">
                <a:latin typeface="Arial"/>
                <a:ea typeface="Arial"/>
                <a:cs typeface="Arial"/>
                <a:sym typeface="Arial"/>
              </a:rPr>
              <a:t>Image dedicated to the public domain: </a:t>
            </a:r>
            <a:r>
              <a:rPr lang="en-US" u="sng">
                <a:solidFill>
                  <a:srgbClr val="903101"/>
                </a:solidFill>
                <a:hlinkClick r:id="rId2">
                  <a:extLst>
                    <a:ext uri="{A12FA001-AC4F-418D-AE19-62706E023703}">
                      <ahyp:hlinkClr val="tx"/>
                    </a:ext>
                  </a:extLst>
                </a:hlinkClick>
              </a:rPr>
              <a:t>https://creativecommons.org/publicdomain/zero/1.0/</a:t>
            </a:r>
            <a:endParaRPr sz="1100">
              <a:latin typeface="Arial"/>
              <a:ea typeface="Arial"/>
              <a:cs typeface="Arial"/>
              <a:sym typeface="Arial"/>
            </a:endParaRPr>
          </a:p>
          <a:p>
            <a:pPr indent="0" lvl="0" marL="91440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1200"/>
              </a:spcAft>
              <a:buSzPts val="1400"/>
              <a:buNone/>
            </a:pPr>
            <a:r>
              <a:t/>
            </a:r>
            <a:endParaRPr sz="1100">
              <a:latin typeface="Arial"/>
              <a:ea typeface="Arial"/>
              <a:cs typeface="Arial"/>
              <a:sym typeface="Arial"/>
            </a:endParaRPr>
          </a:p>
        </p:txBody>
      </p:sp>
      <p:sp>
        <p:nvSpPr>
          <p:cNvPr id="124" name="Google Shape;12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330200" rtl="0" algn="l">
              <a:lnSpc>
                <a:spcPct val="115000"/>
              </a:lnSpc>
              <a:spcBef>
                <a:spcPts val="1200"/>
              </a:spcBef>
              <a:spcAft>
                <a:spcPts val="0"/>
              </a:spcAft>
              <a:buClr>
                <a:schemeClr val="dk1"/>
              </a:buClr>
              <a:buSzPts val="1100"/>
              <a:buFont typeface="Arial"/>
              <a:buChar char="•"/>
            </a:pPr>
            <a:r>
              <a:rPr lang="en-US" sz="1100">
                <a:latin typeface="Arial"/>
                <a:ea typeface="Arial"/>
                <a:cs typeface="Arial"/>
                <a:sym typeface="Arial"/>
              </a:rPr>
              <a:t>Say, “Native American Tribes in Oregon learn about the living things around them through what’s called Traditional Ecological Knowledge, which is</a:t>
            </a:r>
            <a:r>
              <a:rPr lang="en-US"/>
              <a:t> what Native people have learned about nature by living close to the land for a very long time. This knowledge is passed down from elders to children through stories, songs, and doing things together.</a:t>
            </a:r>
            <a:endParaRPr sz="1100">
              <a:latin typeface="Arial"/>
              <a:ea typeface="Arial"/>
              <a:cs typeface="Arial"/>
              <a:sym typeface="Arial"/>
            </a:endParaRPr>
          </a:p>
          <a:p>
            <a:pPr indent="0" lvl="1" marL="615950" rtl="0" algn="l">
              <a:lnSpc>
                <a:spcPct val="114999"/>
              </a:lnSpc>
              <a:spcBef>
                <a:spcPts val="1200"/>
              </a:spcBef>
              <a:spcAft>
                <a:spcPts val="0"/>
              </a:spcAft>
              <a:buSzPts val="1100"/>
              <a:buNone/>
            </a:pPr>
            <a:r>
              <a:t/>
            </a:r>
            <a:endParaRPr/>
          </a:p>
          <a:p>
            <a:pPr indent="0" lvl="1" marL="615950" rtl="0" algn="l">
              <a:lnSpc>
                <a:spcPct val="114999"/>
              </a:lnSpc>
              <a:spcBef>
                <a:spcPts val="1200"/>
              </a:spcBef>
              <a:spcAft>
                <a:spcPts val="0"/>
              </a:spcAft>
              <a:buSzPts val="1100"/>
              <a:buNone/>
            </a:pPr>
            <a:r>
              <a:t/>
            </a:r>
            <a:endParaRPr/>
          </a:p>
          <a:p>
            <a:pPr indent="0" lvl="0" marL="158750" rtl="0" algn="l">
              <a:lnSpc>
                <a:spcPct val="114999"/>
              </a:lnSpc>
              <a:spcBef>
                <a:spcPts val="1200"/>
              </a:spcBef>
              <a:spcAft>
                <a:spcPts val="0"/>
              </a:spcAft>
              <a:buSzPts val="1100"/>
              <a:buNone/>
            </a:pPr>
            <a:r>
              <a:rPr lang="en-US"/>
              <a:t>Image from the Essential Understandings document. Photo courtesy of The Confederated Tribes of Coos, Lower Umpqua and Siuslaw Indians.</a:t>
            </a:r>
            <a:endParaRPr/>
          </a:p>
          <a:p>
            <a:pPr indent="0" lvl="0" marL="0" rtl="0" algn="l">
              <a:lnSpc>
                <a:spcPct val="115000"/>
              </a:lnSpc>
              <a:spcBef>
                <a:spcPts val="1200"/>
              </a:spcBef>
              <a:spcAft>
                <a:spcPts val="0"/>
              </a:spcAft>
              <a:buSzPts val="1400"/>
              <a:buFont typeface="Arial"/>
              <a:buNone/>
            </a:pPr>
            <a:r>
              <a:rPr lang="en-US" sz="1100">
                <a:latin typeface="Arial"/>
                <a:ea typeface="Arial"/>
                <a:cs typeface="Arial"/>
                <a:sym typeface="Arial"/>
              </a:rPr>
              <a:t> </a:t>
            </a:r>
            <a:endParaRPr sz="1100">
              <a:latin typeface="Arial"/>
              <a:ea typeface="Arial"/>
              <a:cs typeface="Arial"/>
              <a:sym typeface="Arial"/>
            </a:endParaRPr>
          </a:p>
          <a:p>
            <a:pPr indent="0" lvl="0" marL="914400" rtl="0" algn="l">
              <a:lnSpc>
                <a:spcPct val="115000"/>
              </a:lnSpc>
              <a:spcBef>
                <a:spcPts val="1200"/>
              </a:spcBef>
              <a:spcAft>
                <a:spcPts val="0"/>
              </a:spcAft>
              <a:buSzPts val="1400"/>
              <a:buFont typeface="Arial"/>
              <a:buNone/>
            </a:pPr>
            <a:r>
              <a:t/>
            </a:r>
            <a:endParaRPr sz="1100">
              <a:latin typeface="Arial"/>
              <a:ea typeface="Arial"/>
              <a:cs typeface="Arial"/>
              <a:sym typeface="Arial"/>
            </a:endParaRPr>
          </a:p>
          <a:p>
            <a:pPr indent="0" lvl="0" marL="914400" rtl="0" algn="l">
              <a:lnSpc>
                <a:spcPct val="115000"/>
              </a:lnSpc>
              <a:spcBef>
                <a:spcPts val="1200"/>
              </a:spcBef>
              <a:spcAft>
                <a:spcPts val="0"/>
              </a:spcAft>
              <a:buSzPts val="1400"/>
              <a:buFont typeface="Arial"/>
              <a:buNone/>
            </a:pPr>
            <a:r>
              <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134" name="Google Shape;134;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lnSpc>
                <a:spcPct val="115000"/>
              </a:lnSpc>
              <a:spcBef>
                <a:spcPts val="1200"/>
              </a:spcBef>
              <a:spcAft>
                <a:spcPts val="0"/>
              </a:spcAft>
              <a:buSzPts val="1400"/>
              <a:buFont typeface="Arial"/>
              <a:buChar char="•"/>
            </a:pPr>
            <a:r>
              <a:rPr lang="en-US" sz="1100">
                <a:latin typeface="Arial"/>
                <a:ea typeface="Arial"/>
                <a:cs typeface="Arial"/>
                <a:sym typeface="Arial"/>
              </a:rPr>
              <a:t>Discuss the meaning of time immemorial. Emphasize that tribal nations were created in this place and have existed here since the beginning of time, developing deep knowledge of the land, plants and animals throughout countless generations.</a:t>
            </a:r>
            <a:endParaRPr sz="1100">
              <a:latin typeface="Arial"/>
              <a:ea typeface="Arial"/>
              <a:cs typeface="Arial"/>
              <a:sym typeface="Arial"/>
            </a:endParaRPr>
          </a:p>
          <a:p>
            <a:pPr indent="-171450" lvl="0" marL="171450" rtl="0" algn="l">
              <a:lnSpc>
                <a:spcPct val="115000"/>
              </a:lnSpc>
              <a:spcBef>
                <a:spcPts val="1200"/>
              </a:spcBef>
              <a:spcAft>
                <a:spcPts val="0"/>
              </a:spcAft>
              <a:buClr>
                <a:schemeClr val="dk1"/>
              </a:buClr>
              <a:buSzPts val="1100"/>
              <a:buFont typeface="Arial"/>
              <a:buChar char="•"/>
            </a:pPr>
            <a:r>
              <a:rPr lang="en-US" sz="1100">
                <a:latin typeface="Arial"/>
                <a:ea typeface="Arial"/>
                <a:cs typeface="Arial"/>
                <a:sym typeface="Arial"/>
              </a:rPr>
              <a:t>Ask students to do a quick turn and talk. </a:t>
            </a:r>
            <a:endParaRPr/>
          </a:p>
          <a:p>
            <a:pPr indent="-171450" lvl="1" marL="628650" rtl="0" algn="l">
              <a:lnSpc>
                <a:spcPct val="115000"/>
              </a:lnSpc>
              <a:spcBef>
                <a:spcPts val="1200"/>
              </a:spcBef>
              <a:spcAft>
                <a:spcPts val="0"/>
              </a:spcAft>
              <a:buClr>
                <a:schemeClr val="dk1"/>
              </a:buClr>
              <a:buSzPts val="1100"/>
              <a:buFont typeface="Arial"/>
              <a:buChar char="•"/>
            </a:pPr>
            <a:r>
              <a:rPr lang="en-US" sz="1100">
                <a:latin typeface="Arial"/>
                <a:ea typeface="Arial"/>
                <a:cs typeface="Arial"/>
                <a:sym typeface="Arial"/>
              </a:rPr>
              <a:t>Say, “In your own words, explain to a friend what time immemorial means.” </a:t>
            </a:r>
            <a:endParaRPr sz="1100">
              <a:latin typeface="Arial"/>
              <a:ea typeface="Arial"/>
              <a:cs typeface="Arial"/>
              <a:sym typeface="Arial"/>
            </a:endParaRPr>
          </a:p>
          <a:p>
            <a:pPr indent="-171450" lvl="0" marL="171450" rtl="0" algn="l">
              <a:lnSpc>
                <a:spcPct val="115000"/>
              </a:lnSpc>
              <a:spcBef>
                <a:spcPts val="0"/>
              </a:spcBef>
              <a:spcAft>
                <a:spcPts val="0"/>
              </a:spcAft>
              <a:buClr>
                <a:schemeClr val="dk1"/>
              </a:buClr>
              <a:buSzPts val="1100"/>
              <a:buFont typeface="Arial"/>
              <a:buChar char="•"/>
            </a:pPr>
            <a:r>
              <a:rPr lang="en-US" sz="1100">
                <a:latin typeface="Arial"/>
                <a:ea typeface="Arial"/>
                <a:cs typeface="Arial"/>
                <a:sym typeface="Arial"/>
              </a:rPr>
              <a:t>Say, “Today we’ll also explore how Tribes’ traditional ecological knowledge developed since time immemorial enables them and others to engage in sustainable harvests and ecosystems.</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15000"/>
              </a:lnSpc>
              <a:spcBef>
                <a:spcPts val="1200"/>
              </a:spcBef>
              <a:spcAft>
                <a:spcPts val="0"/>
              </a:spcAft>
              <a:buSzPts val="1400"/>
              <a:buNone/>
            </a:pPr>
            <a:r>
              <a:t/>
            </a:r>
            <a:endParaRPr sz="1100">
              <a:latin typeface="Arial"/>
              <a:ea typeface="Arial"/>
              <a:cs typeface="Arial"/>
              <a:sym typeface="Arial"/>
            </a:endParaRPr>
          </a:p>
          <a:p>
            <a:pPr indent="0" lvl="0" marL="0" rtl="0" algn="l">
              <a:lnSpc>
                <a:spcPct val="100000"/>
              </a:lnSpc>
              <a:spcBef>
                <a:spcPts val="1200"/>
              </a:spcBef>
              <a:spcAft>
                <a:spcPts val="0"/>
              </a:spcAft>
              <a:buSzPts val="1400"/>
              <a:buNone/>
            </a:pPr>
            <a:r>
              <a:t/>
            </a:r>
            <a:endParaRPr/>
          </a:p>
        </p:txBody>
      </p:sp>
      <p:sp>
        <p:nvSpPr>
          <p:cNvPr id="144" name="Google Shape;144;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lang="en-US" sz="1400"/>
              <a:t>Say, “An ecosystem is a community of living and nonliving things that support each other in their environment. Can you think of some ways that the plants and animals in this picture of a pond support one another?”</a:t>
            </a:r>
            <a:endParaRPr sz="1400"/>
          </a:p>
          <a:p>
            <a:pPr indent="-285750" lvl="0" marL="285750" rtl="0" algn="l">
              <a:lnSpc>
                <a:spcPct val="100000"/>
              </a:lnSpc>
              <a:spcBef>
                <a:spcPts val="0"/>
              </a:spcBef>
              <a:spcAft>
                <a:spcPts val="0"/>
              </a:spcAft>
              <a:buSzPts val="1400"/>
              <a:buFont typeface="Arial"/>
              <a:buChar char="•"/>
            </a:pPr>
            <a:r>
              <a:rPr lang="en-US" sz="1400"/>
              <a:t>Ask students to turn and talk, and then ask for a few volunteers to share with the whole group.</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t/>
            </a:r>
            <a:endParaRPr sz="1400"/>
          </a:p>
          <a:p>
            <a:pPr indent="0" lvl="0" marL="0" rtl="0" algn="l">
              <a:lnSpc>
                <a:spcPct val="100000"/>
              </a:lnSpc>
              <a:spcBef>
                <a:spcPts val="0"/>
              </a:spcBef>
              <a:spcAft>
                <a:spcPts val="0"/>
              </a:spcAft>
              <a:buSzPts val="1400"/>
              <a:buNone/>
            </a:pPr>
            <a:r>
              <a:rPr lang="en-US" sz="1400"/>
              <a:t>Image credit:</a:t>
            </a:r>
            <a:r>
              <a:rPr lang="en-US" sz="1400">
                <a:solidFill>
                  <a:schemeClr val="dk1"/>
                </a:solidFill>
              </a:rPr>
              <a:t> </a:t>
            </a:r>
            <a:r>
              <a:rPr lang="en-US" u="sng">
                <a:solidFill>
                  <a:schemeClr val="dk1"/>
                </a:solidFill>
              </a:rPr>
              <a:t>iStock.com/</a:t>
            </a:r>
            <a:r>
              <a:rPr lang="en-US" u="sng">
                <a:solidFill>
                  <a:schemeClr val="dk1"/>
                </a:solidFill>
                <a:hlinkClick r:id="rId2">
                  <a:extLst>
                    <a:ext uri="{A12FA001-AC4F-418D-AE19-62706E023703}">
                      <ahyp:hlinkClr val="tx"/>
                    </a:ext>
                  </a:extLst>
                </a:hlinkClick>
              </a:rPr>
              <a:t>Dmitri Toms</a:t>
            </a:r>
            <a:endParaRPr>
              <a:solidFill>
                <a:schemeClr val="dk1"/>
              </a:solidFill>
            </a:endParaRPr>
          </a:p>
        </p:txBody>
      </p:sp>
      <p:sp>
        <p:nvSpPr>
          <p:cNvPr id="161" name="Google Shape;161;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_"/>
              <a:buChar char="•"/>
            </a:pPr>
            <a:r>
              <a:rPr lang="en-US"/>
              <a:t>Say, “Now think about the ecosystem of a meadow or forest that has plants and animals. How do you think they support one another?”</a:t>
            </a:r>
            <a:endParaRPr>
              <a:solidFill>
                <a:srgbClr val="444444"/>
              </a:solidFill>
            </a:endParaRPr>
          </a:p>
          <a:p>
            <a:pPr indent="-285750" lvl="0" marL="285750" rtl="0" algn="l">
              <a:lnSpc>
                <a:spcPct val="100000"/>
              </a:lnSpc>
              <a:spcBef>
                <a:spcPts val="0"/>
              </a:spcBef>
              <a:spcAft>
                <a:spcPts val="0"/>
              </a:spcAft>
              <a:buSzPts val="1400"/>
              <a:buFont typeface="Arial_"/>
              <a:buChar char="•"/>
            </a:pPr>
            <a:r>
              <a:rPr lang="en-US"/>
              <a:t>Ask for a few volunteers to share with the whole group.</a:t>
            </a:r>
            <a:endParaRPr>
              <a:solidFill>
                <a:srgbClr val="444444"/>
              </a:solidFill>
            </a:endParaRPr>
          </a:p>
          <a:p>
            <a:pPr indent="-228600" lvl="0" marL="457200" marR="0" rtl="0" algn="l">
              <a:lnSpc>
                <a:spcPct val="100000"/>
              </a:lnSpc>
              <a:spcBef>
                <a:spcPts val="0"/>
              </a:spcBef>
              <a:spcAft>
                <a:spcPts val="0"/>
              </a:spcAft>
              <a:buSzPts val="1400"/>
              <a:buNone/>
            </a:pPr>
            <a:r>
              <a:t/>
            </a:r>
            <a:endParaRPr/>
          </a:p>
        </p:txBody>
      </p:sp>
      <p:sp>
        <p:nvSpPr>
          <p:cNvPr id="170" name="Google Shape;17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Review the Learning Objectives and Success Criteria with students so they understand what the intended learning is and what it looks like when they’ve achieved it.</a:t>
            </a:r>
            <a:endParaRPr sz="1400"/>
          </a:p>
        </p:txBody>
      </p:sp>
      <p:sp>
        <p:nvSpPr>
          <p:cNvPr id="181" name="Google Shape;181;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lang="en-US" sz="1400"/>
              <a:t>Say, “Today we’re going to be learning about the traditional ecological knowledge of Oregon Tribes. Though each Tribe has a lot in common, each Tribe developed their traditional ecological knowledge in relation to the specific area where they live. Can you find the Tribe closest to you? Take a minute to think about what the land is like there and what you might also know about it.”</a:t>
            </a:r>
            <a:endParaRPr sz="1400"/>
          </a:p>
          <a:p>
            <a:pPr indent="0" lvl="0" marL="0" rtl="0" algn="l">
              <a:lnSpc>
                <a:spcPct val="100000"/>
              </a:lnSpc>
              <a:spcBef>
                <a:spcPts val="0"/>
              </a:spcBef>
              <a:spcAft>
                <a:spcPts val="0"/>
              </a:spcAft>
              <a:buSzPts val="1400"/>
              <a:buNone/>
            </a:pPr>
            <a:r>
              <a:t/>
            </a:r>
            <a:endParaRPr sz="1400"/>
          </a:p>
        </p:txBody>
      </p:sp>
      <p:sp>
        <p:nvSpPr>
          <p:cNvPr id="190" name="Google Shape;190;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rgbClr val="FFFFFF"/>
        </a:solidFill>
      </p:bgPr>
    </p:bg>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mt="85000"/>
          </a:blip>
          <a:srcRect b="0" l="33563" r="40777" t="0"/>
          <a:stretch/>
        </p:blipFill>
        <p:spPr>
          <a:xfrm flipH="1">
            <a:off x="0" y="-2"/>
            <a:ext cx="7047571" cy="13732510"/>
          </a:xfrm>
          <a:prstGeom prst="rect">
            <a:avLst/>
          </a:prstGeom>
          <a:noFill/>
          <a:ln>
            <a:noFill/>
          </a:ln>
        </p:spPr>
      </p:pic>
      <p:sp>
        <p:nvSpPr>
          <p:cNvPr id="12" name="Google Shape;12;p2"/>
          <p:cNvSpPr/>
          <p:nvPr/>
        </p:nvSpPr>
        <p:spPr>
          <a:xfrm flipH="1" rot="5400000">
            <a:off x="14918679" y="87556"/>
            <a:ext cx="1159728" cy="16908553"/>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txBox="1"/>
          <p:nvPr>
            <p:ph type="ctrTitle"/>
          </p:nvPr>
        </p:nvSpPr>
        <p:spPr>
          <a:xfrm>
            <a:off x="8303882" y="3771484"/>
            <a:ext cx="14355396" cy="295771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12000"/>
              <a:buFont typeface="Calibri"/>
              <a:buNone/>
              <a:defRPr b="1" i="0" sz="1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2"/>
          <p:cNvSpPr txBox="1"/>
          <p:nvPr>
            <p:ph idx="1" type="subTitle"/>
          </p:nvPr>
        </p:nvSpPr>
        <p:spPr>
          <a:xfrm>
            <a:off x="8286579" y="7978750"/>
            <a:ext cx="14261187" cy="112064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2000"/>
              </a:spcBef>
              <a:spcAft>
                <a:spcPts val="0"/>
              </a:spcAft>
              <a:buClr>
                <a:srgbClr val="FFFFFF"/>
              </a:buClr>
              <a:buSzPts val="4000"/>
              <a:buFont typeface="Arial"/>
              <a:buNone/>
              <a:defRPr b="1" i="0" sz="4000" u="none" cap="none" strike="noStrike">
                <a:solidFill>
                  <a:srgbClr val="FFFFFF"/>
                </a:solidFill>
                <a:latin typeface="Calibri"/>
                <a:ea typeface="Calibri"/>
                <a:cs typeface="Calibri"/>
                <a:sym typeface="Calibri"/>
              </a:defRPr>
            </a:lvl1pPr>
            <a:lvl2pPr lvl="1" marR="0" rtl="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rtl="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sp>
        <p:nvSpPr>
          <p:cNvPr id="15" name="Google Shape;15;p2"/>
          <p:cNvSpPr txBox="1"/>
          <p:nvPr>
            <p:ph idx="2" type="body"/>
          </p:nvPr>
        </p:nvSpPr>
        <p:spPr>
          <a:xfrm>
            <a:off x="20106271" y="1090718"/>
            <a:ext cx="3788229" cy="78999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2000"/>
              </a:spcBef>
              <a:spcAft>
                <a:spcPts val="0"/>
              </a:spcAft>
              <a:buClr>
                <a:schemeClr val="lt1"/>
              </a:buClr>
              <a:buSzPts val="3200"/>
              <a:buFont typeface="Arial"/>
              <a:buNone/>
              <a:defRPr b="1" i="0" sz="3200" u="none" cap="none" strike="noStrike">
                <a:solidFill>
                  <a:schemeClr val="lt1"/>
                </a:solidFill>
                <a:latin typeface="Calibri"/>
                <a:ea typeface="Calibri"/>
                <a:cs typeface="Calibri"/>
                <a:sym typeface="Calibri"/>
              </a:defRPr>
            </a:lvl1pPr>
            <a:lvl2pPr indent="-406400" lvl="1" marL="9144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2pPr>
            <a:lvl3pPr indent="-406400" lvl="2" marL="1371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3pPr>
            <a:lvl4pPr indent="-406400" lvl="3" marL="18288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4pPr>
            <a:lvl5pPr indent="-406400" lvl="4" marL="22860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6" name="Google Shape;16;p2"/>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ogo with text on it&#10;&#10;Description automatically generated" id="17" name="Google Shape;17;p2"/>
          <p:cNvPicPr preferRelativeResize="0"/>
          <p:nvPr/>
        </p:nvPicPr>
        <p:blipFill rotWithShape="1">
          <a:blip r:embed="rId3">
            <a:alphaModFix/>
          </a:blip>
          <a:srcRect b="0" l="0" r="0" t="0"/>
          <a:stretch/>
        </p:blipFill>
        <p:spPr>
          <a:xfrm>
            <a:off x="18709578" y="9631135"/>
            <a:ext cx="3596838" cy="2909207"/>
          </a:xfrm>
          <a:prstGeom prst="rect">
            <a:avLst/>
          </a:prstGeom>
          <a:noFill/>
          <a:ln>
            <a:noFill/>
          </a:ln>
        </p:spPr>
      </p:pic>
      <p:sp>
        <p:nvSpPr>
          <p:cNvPr id="18" name="Google Shape;18;p2"/>
          <p:cNvSpPr/>
          <p:nvPr/>
        </p:nvSpPr>
        <p:spPr>
          <a:xfrm flipH="1" rot="5400000">
            <a:off x="5883758" y="7961188"/>
            <a:ext cx="1159728" cy="1161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2"/>
          <p:cNvSpPr/>
          <p:nvPr/>
        </p:nvSpPr>
        <p:spPr>
          <a:xfrm flipH="1" rot="5400000">
            <a:off x="4974269" y="8214455"/>
            <a:ext cx="1159728" cy="666044"/>
          </a:xfrm>
          <a:prstGeom prst="rect">
            <a:avLst/>
          </a:prstGeom>
          <a:solidFill>
            <a:srgbClr val="4936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orient="horz" pos="2544">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Content with Subtitles">
  <p:cSld name="Comparison Content with Subtitles">
    <p:spTree>
      <p:nvGrpSpPr>
        <p:cNvPr id="83" name="Shape 83"/>
        <p:cNvGrpSpPr/>
        <p:nvPr/>
      </p:nvGrpSpPr>
      <p:grpSpPr>
        <a:xfrm>
          <a:off x="0" y="0"/>
          <a:ext cx="0" cy="0"/>
          <a:chOff x="0" y="0"/>
          <a:chExt cx="0" cy="0"/>
        </a:xfrm>
      </p:grpSpPr>
      <p:sp>
        <p:nvSpPr>
          <p:cNvPr id="84" name="Google Shape;84;p12"/>
          <p:cNvSpPr txBox="1"/>
          <p:nvPr>
            <p:ph idx="1" type="body"/>
          </p:nvPr>
        </p:nvSpPr>
        <p:spPr>
          <a:xfrm>
            <a:off x="2439988" y="4009389"/>
            <a:ext cx="9306535" cy="7641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5" name="Google Shape;85;p12"/>
          <p:cNvSpPr txBox="1"/>
          <p:nvPr>
            <p:ph idx="2" type="body"/>
          </p:nvPr>
        </p:nvSpPr>
        <p:spPr>
          <a:xfrm>
            <a:off x="2439988" y="5005137"/>
            <a:ext cx="9283089" cy="647350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93637"/>
              </a:buClr>
              <a:buSzPts val="3600"/>
              <a:buFont typeface="Arial"/>
              <a:buChar char="•"/>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2"/>
          <p:cNvSpPr txBox="1"/>
          <p:nvPr>
            <p:ph idx="3" type="body"/>
          </p:nvPr>
        </p:nvSpPr>
        <p:spPr>
          <a:xfrm>
            <a:off x="12637477" y="4009389"/>
            <a:ext cx="9309711" cy="7641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7" name="Google Shape;87;p12"/>
          <p:cNvSpPr txBox="1"/>
          <p:nvPr>
            <p:ph idx="4" type="body"/>
          </p:nvPr>
        </p:nvSpPr>
        <p:spPr>
          <a:xfrm>
            <a:off x="12660923" y="5005137"/>
            <a:ext cx="9286265" cy="6473502"/>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93637"/>
              </a:buClr>
              <a:buSzPts val="3600"/>
              <a:buFont typeface="Arial"/>
              <a:buChar char="•"/>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2"/>
          <p:cNvSpPr txBox="1"/>
          <p:nvPr>
            <p:ph type="title"/>
          </p:nvPr>
        </p:nvSpPr>
        <p:spPr>
          <a:xfrm>
            <a:off x="2439990" y="1756611"/>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 name="Google Shape;89;p12"/>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hoto">
  <p:cSld name="Right Photo">
    <p:spTree>
      <p:nvGrpSpPr>
        <p:cNvPr id="90" name="Shape 90"/>
        <p:cNvGrpSpPr/>
        <p:nvPr/>
      </p:nvGrpSpPr>
      <p:grpSpPr>
        <a:xfrm>
          <a:off x="0" y="0"/>
          <a:ext cx="0" cy="0"/>
          <a:chOff x="0" y="0"/>
          <a:chExt cx="0" cy="0"/>
        </a:xfrm>
      </p:grpSpPr>
      <p:sp>
        <p:nvSpPr>
          <p:cNvPr id="91" name="Google Shape;91;p13"/>
          <p:cNvSpPr txBox="1"/>
          <p:nvPr>
            <p:ph idx="1" type="body"/>
          </p:nvPr>
        </p:nvSpPr>
        <p:spPr>
          <a:xfrm>
            <a:off x="13154880" y="3444949"/>
            <a:ext cx="9598794" cy="7527851"/>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10000"/>
              </a:lnSpc>
              <a:spcBef>
                <a:spcPts val="2000"/>
              </a:spcBef>
              <a:spcAft>
                <a:spcPts val="0"/>
              </a:spcAft>
              <a:buClr>
                <a:schemeClr val="accent2"/>
              </a:buClr>
              <a:buSzPts val="3600"/>
              <a:buFont typeface="Noto Sans Symbols"/>
              <a:buNone/>
              <a:defRPr b="0" i="0" sz="3600" u="none" cap="none" strike="noStrike">
                <a:solidFill>
                  <a:srgbClr val="493637"/>
                </a:solidFill>
                <a:latin typeface="Calibri"/>
                <a:ea typeface="Calibri"/>
                <a:cs typeface="Calibri"/>
                <a:sym typeface="Calibri"/>
              </a:defRPr>
            </a:lvl1pPr>
            <a:lvl2pPr indent="-228600" lvl="1" marL="914400" marR="0" rtl="0" algn="l">
              <a:lnSpc>
                <a:spcPct val="120000"/>
              </a:lnSpc>
              <a:spcBef>
                <a:spcPts val="1500"/>
              </a:spcBef>
              <a:spcAft>
                <a:spcPts val="0"/>
              </a:spcAft>
              <a:buClr>
                <a:schemeClr val="accent2"/>
              </a:buClr>
              <a:buSzPts val="4400"/>
              <a:buFont typeface="Noto Sans Symbols"/>
              <a:buNone/>
              <a:defRPr b="0" i="0" sz="4400" u="none" cap="none" strike="noStrike">
                <a:solidFill>
                  <a:schemeClr val="dk1"/>
                </a:solidFill>
                <a:latin typeface="Calibri"/>
                <a:ea typeface="Calibri"/>
                <a:cs typeface="Calibri"/>
                <a:sym typeface="Calibri"/>
              </a:defRPr>
            </a:lvl2pPr>
            <a:lvl3pPr indent="-228600" lvl="2" marL="1371600" marR="0" rtl="0" algn="l">
              <a:lnSpc>
                <a:spcPct val="120000"/>
              </a:lnSpc>
              <a:spcBef>
                <a:spcPts val="1500"/>
              </a:spcBef>
              <a:spcAft>
                <a:spcPts val="0"/>
              </a:spcAft>
              <a:buClr>
                <a:schemeClr val="accent2"/>
              </a:buClr>
              <a:buSzPts val="3600"/>
              <a:buFont typeface="Noto Sans Symbols"/>
              <a:buNone/>
              <a:defRPr b="0" i="0" sz="3600" u="none" cap="none" strike="noStrike">
                <a:solidFill>
                  <a:schemeClr val="dk1"/>
                </a:solidFill>
                <a:latin typeface="Calibri"/>
                <a:ea typeface="Calibri"/>
                <a:cs typeface="Calibri"/>
                <a:sym typeface="Calibri"/>
              </a:defRPr>
            </a:lvl3pPr>
            <a:lvl4pPr indent="-228600" lvl="3" marL="1828800" marR="0" rtl="0" algn="l">
              <a:lnSpc>
                <a:spcPct val="120000"/>
              </a:lnSpc>
              <a:spcBef>
                <a:spcPts val="1500"/>
              </a:spcBef>
              <a:spcAft>
                <a:spcPts val="0"/>
              </a:spcAft>
              <a:buClr>
                <a:schemeClr val="accent2"/>
              </a:buClr>
              <a:buSzPts val="3200"/>
              <a:buFont typeface="Noto Sans Symbols"/>
              <a:buNone/>
              <a:defRPr b="0" i="0" sz="3200" u="none" cap="none" strike="noStrike">
                <a:solidFill>
                  <a:schemeClr val="dk1"/>
                </a:solidFill>
                <a:latin typeface="Calibri"/>
                <a:ea typeface="Calibri"/>
                <a:cs typeface="Calibri"/>
                <a:sym typeface="Calibri"/>
              </a:defRPr>
            </a:lvl4pPr>
            <a:lvl5pPr indent="-228600" lvl="4" marL="2286000" marR="0" rtl="0" algn="l">
              <a:lnSpc>
                <a:spcPct val="120000"/>
              </a:lnSpc>
              <a:spcBef>
                <a:spcPts val="1500"/>
              </a:spcBef>
              <a:spcAft>
                <a:spcPts val="0"/>
              </a:spcAft>
              <a:buClr>
                <a:schemeClr val="accent2"/>
              </a:buClr>
              <a:buSzPts val="3200"/>
              <a:buFont typeface="Noto Sans Symbols"/>
              <a:buNone/>
              <a:defRPr b="0" i="0" sz="32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13"/>
          <p:cNvSpPr txBox="1"/>
          <p:nvPr>
            <p:ph idx="2" type="body"/>
          </p:nvPr>
        </p:nvSpPr>
        <p:spPr>
          <a:xfrm>
            <a:off x="2439988" y="4523875"/>
            <a:ext cx="9259643" cy="64489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93637"/>
              </a:buClr>
              <a:buSzPts val="3600"/>
              <a:buFont typeface="Arial"/>
              <a:buChar char="•"/>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13"/>
          <p:cNvSpPr txBox="1"/>
          <p:nvPr>
            <p:ph type="title"/>
          </p:nvPr>
        </p:nvSpPr>
        <p:spPr>
          <a:xfrm>
            <a:off x="2439990" y="1708484"/>
            <a:ext cx="9617331"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13"/>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old Quote">
  <p:cSld name="1_Bold Quote">
    <p:spTree>
      <p:nvGrpSpPr>
        <p:cNvPr id="95" name="Shape 95"/>
        <p:cNvGrpSpPr/>
        <p:nvPr/>
      </p:nvGrpSpPr>
      <p:grpSpPr>
        <a:xfrm>
          <a:off x="0" y="0"/>
          <a:ext cx="0" cy="0"/>
          <a:chOff x="0" y="0"/>
          <a:chExt cx="0" cy="0"/>
        </a:xfrm>
      </p:grpSpPr>
      <p:sp>
        <p:nvSpPr>
          <p:cNvPr id="96" name="Google Shape;96;p14"/>
          <p:cNvSpPr/>
          <p:nvPr/>
        </p:nvSpPr>
        <p:spPr>
          <a:xfrm>
            <a:off x="17039095" y="469047"/>
            <a:ext cx="1683408" cy="12791747"/>
          </a:xfrm>
          <a:prstGeom prst="rect">
            <a:avLst/>
          </a:prstGeom>
          <a:solidFill>
            <a:schemeClr val="accent6">
              <a:alpha val="2431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 name="Google Shape;97;p14"/>
          <p:cNvSpPr txBox="1"/>
          <p:nvPr>
            <p:ph idx="1" type="body"/>
          </p:nvPr>
        </p:nvSpPr>
        <p:spPr>
          <a:xfrm>
            <a:off x="6081639" y="4769542"/>
            <a:ext cx="8806017" cy="57752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50000"/>
              </a:lnSpc>
              <a:spcBef>
                <a:spcPts val="1500"/>
              </a:spcBef>
              <a:spcAft>
                <a:spcPts val="0"/>
              </a:spcAft>
              <a:buClr>
                <a:schemeClr val="accent1"/>
              </a:buClr>
              <a:buSzPts val="4800"/>
              <a:buFont typeface="Noto Sans Symbols"/>
              <a:buNone/>
              <a:defRPr b="0" i="0" sz="4800" u="none" cap="none" strike="noStrike">
                <a:solidFill>
                  <a:srgbClr val="493637"/>
                </a:solidFill>
                <a:latin typeface="Calibri"/>
                <a:ea typeface="Calibri"/>
                <a:cs typeface="Calibri"/>
                <a:sym typeface="Calibri"/>
              </a:defRPr>
            </a:lvl1pPr>
            <a:lvl2pPr indent="-228600" lvl="1" marL="914400" marR="0" rtl="0" algn="l">
              <a:lnSpc>
                <a:spcPct val="120000"/>
              </a:lnSpc>
              <a:spcBef>
                <a:spcPts val="1500"/>
              </a:spcBef>
              <a:spcAft>
                <a:spcPts val="0"/>
              </a:spcAft>
              <a:buClr>
                <a:schemeClr val="accent1"/>
              </a:buClr>
              <a:buSzPts val="4400"/>
              <a:buFont typeface="Noto Sans Symbols"/>
              <a:buNone/>
              <a:defRPr b="0" i="0" sz="4400" u="none" cap="none" strike="noStrike">
                <a:solidFill>
                  <a:schemeClr val="dk1"/>
                </a:solidFill>
                <a:latin typeface="Calibri"/>
                <a:ea typeface="Calibri"/>
                <a:cs typeface="Calibri"/>
                <a:sym typeface="Calibri"/>
              </a:defRPr>
            </a:lvl2pPr>
            <a:lvl3pPr indent="-228600" lvl="2" marL="1371600" marR="0" rtl="0" algn="l">
              <a:lnSpc>
                <a:spcPct val="120000"/>
              </a:lnSpc>
              <a:spcBef>
                <a:spcPts val="1500"/>
              </a:spcBef>
              <a:spcAft>
                <a:spcPts val="0"/>
              </a:spcAft>
              <a:buClr>
                <a:schemeClr val="accent1"/>
              </a:buClr>
              <a:buSzPts val="3600"/>
              <a:buFont typeface="Noto Sans Symbols"/>
              <a:buNone/>
              <a:defRPr b="0" i="0" sz="3600" u="none" cap="none" strike="noStrike">
                <a:solidFill>
                  <a:schemeClr val="dk1"/>
                </a:solidFill>
                <a:latin typeface="Calibri"/>
                <a:ea typeface="Calibri"/>
                <a:cs typeface="Calibri"/>
                <a:sym typeface="Calibri"/>
              </a:defRPr>
            </a:lvl3pPr>
            <a:lvl4pPr indent="-228600" lvl="3" marL="1828800" marR="0" rtl="0" algn="l">
              <a:lnSpc>
                <a:spcPct val="120000"/>
              </a:lnSpc>
              <a:spcBef>
                <a:spcPts val="1500"/>
              </a:spcBef>
              <a:spcAft>
                <a:spcPts val="0"/>
              </a:spcAft>
              <a:buClr>
                <a:schemeClr val="accent1"/>
              </a:buClr>
              <a:buSzPts val="2800"/>
              <a:buFont typeface="Noto Sans Symbols"/>
              <a:buNone/>
              <a:defRPr b="0" i="0" sz="2800" u="none" cap="none" strike="noStrike">
                <a:solidFill>
                  <a:schemeClr val="dk1"/>
                </a:solidFill>
                <a:latin typeface="Calibri"/>
                <a:ea typeface="Calibri"/>
                <a:cs typeface="Calibri"/>
                <a:sym typeface="Calibri"/>
              </a:defRPr>
            </a:lvl4pPr>
            <a:lvl5pPr indent="-228600" lvl="4" marL="2286000" marR="0" rtl="0" algn="l">
              <a:lnSpc>
                <a:spcPct val="120000"/>
              </a:lnSpc>
              <a:spcBef>
                <a:spcPts val="1500"/>
              </a:spcBef>
              <a:spcAft>
                <a:spcPts val="0"/>
              </a:spcAft>
              <a:buClr>
                <a:schemeClr val="accent1"/>
              </a:buClr>
              <a:buSzPts val="2800"/>
              <a:buFont typeface="Noto Sans Symbols"/>
              <a:buNone/>
              <a:defRPr b="0" i="0" sz="2800" u="none" cap="none" strike="noStrike">
                <a:solidFill>
                  <a:schemeClr val="dk1"/>
                </a:solidFill>
                <a:latin typeface="Calibri"/>
                <a:ea typeface="Calibri"/>
                <a:cs typeface="Calibri"/>
                <a:sym typeface="Calibri"/>
              </a:defRPr>
            </a:lvl5pPr>
            <a:lvl6pPr indent="-482600" lvl="5" marL="27432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6pPr>
            <a:lvl7pPr indent="-482600" lvl="6" marL="32004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7pPr>
            <a:lvl8pPr indent="-482600" lvl="7" marL="36576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8pPr>
            <a:lvl9pPr indent="-482600" lvl="8" marL="4114800" marR="0" rtl="0" algn="l">
              <a:lnSpc>
                <a:spcPct val="90000"/>
              </a:lnSpc>
              <a:spcBef>
                <a:spcPts val="5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9pPr>
          </a:lstStyle>
          <a:p/>
        </p:txBody>
      </p:sp>
      <p:sp>
        <p:nvSpPr>
          <p:cNvPr id="98" name="Google Shape;98;p14"/>
          <p:cNvSpPr txBox="1"/>
          <p:nvPr/>
        </p:nvSpPr>
        <p:spPr>
          <a:xfrm>
            <a:off x="1547296" y="2651901"/>
            <a:ext cx="4779818" cy="6247864"/>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0"/>
              <a:buFont typeface="Arial"/>
              <a:buNone/>
            </a:pPr>
            <a:r>
              <a:rPr b="1" i="0" lang="en-US" sz="40000" u="none" cap="none" strike="noStrike">
                <a:solidFill>
                  <a:schemeClr val="lt1"/>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p:txBody>
      </p:sp>
      <p:sp>
        <p:nvSpPr>
          <p:cNvPr id="99" name="Google Shape;99;p14"/>
          <p:cNvSpPr txBox="1"/>
          <p:nvPr>
            <p:ph idx="2" type="body"/>
          </p:nvPr>
        </p:nvSpPr>
        <p:spPr>
          <a:xfrm>
            <a:off x="6072347" y="10788799"/>
            <a:ext cx="8856661" cy="82053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90000"/>
              </a:lnSpc>
              <a:spcBef>
                <a:spcPts val="1000"/>
              </a:spcBef>
              <a:spcAft>
                <a:spcPts val="0"/>
              </a:spcAft>
              <a:buClr>
                <a:srgbClr val="493637"/>
              </a:buClr>
              <a:buSzPts val="3600"/>
              <a:buFont typeface="Arial"/>
              <a:buNone/>
              <a:defRPr b="0" i="0" sz="3600" u="none" cap="none" strike="noStrike">
                <a:solidFill>
                  <a:srgbClr val="493637"/>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4"/>
          <p:cNvSpPr txBox="1"/>
          <p:nvPr>
            <p:ph type="title"/>
          </p:nvPr>
        </p:nvSpPr>
        <p:spPr>
          <a:xfrm>
            <a:off x="2439990" y="1756610"/>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1" name="Google Shape;101;p14"/>
          <p:cNvSpPr/>
          <p:nvPr/>
        </p:nvSpPr>
        <p:spPr>
          <a:xfrm>
            <a:off x="16198646" y="466929"/>
            <a:ext cx="840971" cy="12780150"/>
          </a:xfrm>
          <a:prstGeom prst="rect">
            <a:avLst/>
          </a:prstGeom>
          <a:solidFill>
            <a:schemeClr val="lt1">
              <a:alpha val="1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 name="Google Shape;102;p14"/>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4"/>
          <p:cNvSpPr/>
          <p:nvPr>
            <p:ph idx="3" type="pic"/>
          </p:nvPr>
        </p:nvSpPr>
        <p:spPr>
          <a:xfrm>
            <a:off x="16650586" y="4721225"/>
            <a:ext cx="6230052" cy="5783263"/>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oter Only">
  <p:cSld name="Title and Footer Only">
    <p:spTree>
      <p:nvGrpSpPr>
        <p:cNvPr id="104" name="Shape 104"/>
        <p:cNvGrpSpPr/>
        <p:nvPr/>
      </p:nvGrpSpPr>
      <p:grpSpPr>
        <a:xfrm>
          <a:off x="0" y="0"/>
          <a:ext cx="0" cy="0"/>
          <a:chOff x="0" y="0"/>
          <a:chExt cx="0" cy="0"/>
        </a:xfrm>
      </p:grpSpPr>
      <p:sp>
        <p:nvSpPr>
          <p:cNvPr id="105" name="Google Shape;105;p15"/>
          <p:cNvSpPr txBox="1"/>
          <p:nvPr>
            <p:ph type="title"/>
          </p:nvPr>
        </p:nvSpPr>
        <p:spPr>
          <a:xfrm>
            <a:off x="2439990" y="1744191"/>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6" name="Google Shape;106;p15"/>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Only" type="blank">
  <p:cSld name="BLANK">
    <p:spTree>
      <p:nvGrpSpPr>
        <p:cNvPr id="107" name="Shape 107"/>
        <p:cNvGrpSpPr/>
        <p:nvPr/>
      </p:nvGrpSpPr>
      <p:grpSpPr>
        <a:xfrm>
          <a:off x="0" y="0"/>
          <a:ext cx="0" cy="0"/>
          <a:chOff x="0" y="0"/>
          <a:chExt cx="0" cy="0"/>
        </a:xfrm>
      </p:grpSpPr>
      <p:sp>
        <p:nvSpPr>
          <p:cNvPr id="108" name="Google Shape;108;p16"/>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lt">
  <p:cSld name="Title Slide Alt">
    <p:spTree>
      <p:nvGrpSpPr>
        <p:cNvPr id="20" name="Shape 20"/>
        <p:cNvGrpSpPr/>
        <p:nvPr/>
      </p:nvGrpSpPr>
      <p:grpSpPr>
        <a:xfrm>
          <a:off x="0" y="0"/>
          <a:ext cx="0" cy="0"/>
          <a:chOff x="0" y="0"/>
          <a:chExt cx="0" cy="0"/>
        </a:xfrm>
      </p:grpSpPr>
      <p:pic>
        <p:nvPicPr>
          <p:cNvPr id="21" name="Google Shape;21;p3"/>
          <p:cNvPicPr preferRelativeResize="0"/>
          <p:nvPr/>
        </p:nvPicPr>
        <p:blipFill rotWithShape="1">
          <a:blip r:embed="rId2">
            <a:alphaModFix amt="85000"/>
          </a:blip>
          <a:srcRect b="24065" l="0" r="0" t="24065"/>
          <a:stretch/>
        </p:blipFill>
        <p:spPr>
          <a:xfrm flipH="1">
            <a:off x="1" y="4587622"/>
            <a:ext cx="24387175" cy="6324600"/>
          </a:xfrm>
          <a:prstGeom prst="rect">
            <a:avLst/>
          </a:prstGeom>
          <a:noFill/>
          <a:ln>
            <a:noFill/>
          </a:ln>
        </p:spPr>
      </p:pic>
      <p:sp>
        <p:nvSpPr>
          <p:cNvPr id="22" name="Google Shape;22;p3"/>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 name="Google Shape;23;p3"/>
          <p:cNvSpPr/>
          <p:nvPr/>
        </p:nvSpPr>
        <p:spPr>
          <a:xfrm>
            <a:off x="11093206" y="3540369"/>
            <a:ext cx="13293969" cy="77992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 name="Google Shape;24;p3"/>
          <p:cNvSpPr txBox="1"/>
          <p:nvPr>
            <p:ph idx="1" type="body"/>
          </p:nvPr>
        </p:nvSpPr>
        <p:spPr>
          <a:xfrm>
            <a:off x="11295760" y="11960931"/>
            <a:ext cx="11058913" cy="6154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200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406400" lvl="1" marL="9144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2pPr>
            <a:lvl3pPr indent="-406400" lvl="2" marL="13716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3pPr>
            <a:lvl4pPr indent="-406400" lvl="3" marL="18288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4pPr>
            <a:lvl5pPr indent="-406400" lvl="4" marL="22860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Noto Sans"/>
                <a:ea typeface="Noto Sans"/>
                <a:cs typeface="Noto Sans"/>
                <a:sym typeface="Noto Sans"/>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5" name="Google Shape;25;p3"/>
          <p:cNvSpPr/>
          <p:nvPr/>
        </p:nvSpPr>
        <p:spPr>
          <a:xfrm rot="-5400000">
            <a:off x="13276432" y="511760"/>
            <a:ext cx="6112041" cy="1610944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3"/>
          <p:cNvSpPr txBox="1"/>
          <p:nvPr>
            <p:ph type="ctrTitle"/>
          </p:nvPr>
        </p:nvSpPr>
        <p:spPr>
          <a:xfrm>
            <a:off x="11285620" y="6472989"/>
            <a:ext cx="10996863" cy="295771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12000"/>
              <a:buFont typeface="Calibri"/>
              <a:buNone/>
              <a:defRPr b="1" i="0" sz="1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 name="Google Shape;27;p3"/>
          <p:cNvSpPr txBox="1"/>
          <p:nvPr>
            <p:ph idx="2" type="subTitle"/>
          </p:nvPr>
        </p:nvSpPr>
        <p:spPr>
          <a:xfrm>
            <a:off x="11268317" y="9713008"/>
            <a:ext cx="11038229" cy="14192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dk2"/>
              </a:buClr>
              <a:buSzPts val="4000"/>
              <a:buFont typeface="Arial"/>
              <a:buNone/>
              <a:defRPr b="1" i="0" sz="4000" u="none" cap="none" strike="noStrike">
                <a:solidFill>
                  <a:schemeClr val="dk2"/>
                </a:solidFill>
                <a:latin typeface="Calibri"/>
                <a:ea typeface="Calibri"/>
                <a:cs typeface="Calibri"/>
                <a:sym typeface="Calibri"/>
              </a:defRPr>
            </a:lvl1pPr>
            <a:lvl2pPr lvl="1" marR="0" rtl="0" algn="ctr">
              <a:lnSpc>
                <a:spcPct val="90000"/>
              </a:lnSpc>
              <a:spcBef>
                <a:spcPts val="1000"/>
              </a:spcBef>
              <a:spcAft>
                <a:spcPts val="0"/>
              </a:spcAft>
              <a:buClr>
                <a:schemeClr val="dk1"/>
              </a:buClr>
              <a:buSzPts val="4000"/>
              <a:buFont typeface="Arial"/>
              <a:buNone/>
              <a:defRPr b="0" i="0" sz="4000" u="none" cap="none" strike="noStrike">
                <a:solidFill>
                  <a:schemeClr val="dk1"/>
                </a:solidFill>
                <a:latin typeface="Calibri"/>
                <a:ea typeface="Calibri"/>
                <a:cs typeface="Calibri"/>
                <a:sym typeface="Calibri"/>
              </a:defRPr>
            </a:lvl2pPr>
            <a:lvl3pPr lvl="2" marR="0" rtl="0" algn="ctr">
              <a:lnSpc>
                <a:spcPct val="90000"/>
              </a:lnSpc>
              <a:spcBef>
                <a:spcPts val="100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3pPr>
            <a:lvl4pPr lvl="3"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4pPr>
            <a:lvl5pPr lvl="4"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5pPr>
            <a:lvl6pPr lvl="5"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6pPr>
            <a:lvl7pPr lvl="6"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7pPr>
            <a:lvl8pPr lvl="7"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8pPr>
            <a:lvl9pPr lvl="8" marR="0" rtl="0" algn="ctr">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9pPr>
          </a:lstStyle>
          <a:p/>
        </p:txBody>
      </p:sp>
      <p:pic>
        <p:nvPicPr>
          <p:cNvPr descr="A logo with text on it&#10;&#10;Description automatically generated" id="28" name="Google Shape;28;p3"/>
          <p:cNvPicPr preferRelativeResize="0"/>
          <p:nvPr/>
        </p:nvPicPr>
        <p:blipFill rotWithShape="1">
          <a:blip r:embed="rId3">
            <a:alphaModFix/>
          </a:blip>
          <a:srcRect b="0" l="0" r="0" t="0"/>
          <a:stretch/>
        </p:blipFill>
        <p:spPr>
          <a:xfrm>
            <a:off x="3208320" y="1009649"/>
            <a:ext cx="3596838" cy="2909207"/>
          </a:xfrm>
          <a:prstGeom prst="rect">
            <a:avLst/>
          </a:prstGeom>
          <a:noFill/>
          <a:ln>
            <a:noFill/>
          </a:ln>
        </p:spPr>
      </p:pic>
      <p:sp>
        <p:nvSpPr>
          <p:cNvPr id="29" name="Google Shape;29;p3"/>
          <p:cNvSpPr/>
          <p:nvPr/>
        </p:nvSpPr>
        <p:spPr>
          <a:xfrm flipH="1" rot="5400000">
            <a:off x="8275835" y="9748574"/>
            <a:ext cx="1159728" cy="1161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 name="Google Shape;30;p3"/>
          <p:cNvSpPr/>
          <p:nvPr/>
        </p:nvSpPr>
        <p:spPr>
          <a:xfrm flipH="1" rot="5400000">
            <a:off x="7361266" y="9996196"/>
            <a:ext cx="1159728" cy="666044"/>
          </a:xfrm>
          <a:prstGeom prst="rect">
            <a:avLst/>
          </a:prstGeom>
          <a:solidFill>
            <a:srgbClr val="49363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3"/>
          <p:cNvSpPr/>
          <p:nvPr/>
        </p:nvSpPr>
        <p:spPr>
          <a:xfrm flipH="1" rot="5400000">
            <a:off x="23226667" y="5512750"/>
            <a:ext cx="1159728" cy="116128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3"/>
          <p:cNvSpPr/>
          <p:nvPr/>
        </p:nvSpPr>
        <p:spPr>
          <a:xfrm flipH="1" rot="5400000">
            <a:off x="6700866" y="9996196"/>
            <a:ext cx="1159728" cy="666044"/>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Closing">
  <p:cSld name="Thank You Closing">
    <p:spTree>
      <p:nvGrpSpPr>
        <p:cNvPr id="33" name="Shape 33"/>
        <p:cNvGrpSpPr/>
        <p:nvPr/>
      </p:nvGrpSpPr>
      <p:grpSpPr>
        <a:xfrm>
          <a:off x="0" y="0"/>
          <a:ext cx="0" cy="0"/>
          <a:chOff x="0" y="0"/>
          <a:chExt cx="0" cy="0"/>
        </a:xfrm>
      </p:grpSpPr>
      <p:pic>
        <p:nvPicPr>
          <p:cNvPr id="34" name="Google Shape;34;p4"/>
          <p:cNvPicPr preferRelativeResize="0"/>
          <p:nvPr/>
        </p:nvPicPr>
        <p:blipFill rotWithShape="1">
          <a:blip r:embed="rId2">
            <a:alphaModFix amt="85000"/>
          </a:blip>
          <a:srcRect b="0" l="36908" r="36907" t="0"/>
          <a:stretch/>
        </p:blipFill>
        <p:spPr>
          <a:xfrm>
            <a:off x="0" y="-1"/>
            <a:ext cx="7182861" cy="13716000"/>
          </a:xfrm>
          <a:prstGeom prst="rect">
            <a:avLst/>
          </a:prstGeom>
          <a:noFill/>
          <a:ln>
            <a:noFill/>
          </a:ln>
        </p:spPr>
      </p:pic>
      <p:sp>
        <p:nvSpPr>
          <p:cNvPr id="35" name="Google Shape;35;p4"/>
          <p:cNvSpPr/>
          <p:nvPr/>
        </p:nvSpPr>
        <p:spPr>
          <a:xfrm rot="-5400000">
            <a:off x="3250354" y="819543"/>
            <a:ext cx="1159728" cy="6727370"/>
          </a:xfrm>
          <a:prstGeom prst="rect">
            <a:avLst/>
          </a:prstGeom>
          <a:solidFill>
            <a:schemeClr val="accent1">
              <a:alpha val="5137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4"/>
          <p:cNvSpPr txBox="1"/>
          <p:nvPr>
            <p:ph idx="1" type="body"/>
          </p:nvPr>
        </p:nvSpPr>
        <p:spPr>
          <a:xfrm>
            <a:off x="8718472" y="7896491"/>
            <a:ext cx="9505535" cy="164689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rgbClr val="493637"/>
              </a:buClr>
              <a:buSzPts val="3200"/>
              <a:buFont typeface="Arial"/>
              <a:buNone/>
              <a:defRPr b="0" i="0" sz="3200" u="none" cap="none" strike="noStrike">
                <a:solidFill>
                  <a:srgbClr val="493637"/>
                </a:solidFill>
                <a:latin typeface="Calibri"/>
                <a:ea typeface="Calibri"/>
                <a:cs typeface="Calibri"/>
                <a:sym typeface="Calibri"/>
              </a:defRPr>
            </a:lvl1pPr>
            <a:lvl2pPr indent="-228600" lvl="1" marL="914400" marR="0" rtl="0" algn="l">
              <a:lnSpc>
                <a:spcPct val="90000"/>
              </a:lnSpc>
              <a:spcBef>
                <a:spcPts val="1000"/>
              </a:spcBef>
              <a:spcAft>
                <a:spcPts val="0"/>
              </a:spcAft>
              <a:buClr>
                <a:srgbClr val="978888"/>
              </a:buClr>
              <a:buSzPts val="4000"/>
              <a:buFont typeface="Arial"/>
              <a:buNone/>
              <a:defRPr b="0" i="0" sz="4000" u="none" cap="none" strike="noStrike">
                <a:solidFill>
                  <a:srgbClr val="97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978888"/>
              </a:buClr>
              <a:buSzPts val="3600"/>
              <a:buFont typeface="Arial"/>
              <a:buNone/>
              <a:defRPr b="0" i="0" sz="3600" u="none" cap="none" strike="noStrike">
                <a:solidFill>
                  <a:srgbClr val="97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5pPr>
            <a:lvl6pPr indent="-228600" lvl="5" marL="27432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6pPr>
            <a:lvl7pPr indent="-228600" lvl="6" marL="32004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7pPr>
            <a:lvl8pPr indent="-228600" lvl="7" marL="36576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8pPr>
            <a:lvl9pPr indent="-228600" lvl="8" marL="4114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9pPr>
          </a:lstStyle>
          <a:p/>
        </p:txBody>
      </p:sp>
      <p:sp>
        <p:nvSpPr>
          <p:cNvPr id="37" name="Google Shape;37;p4"/>
          <p:cNvSpPr txBox="1"/>
          <p:nvPr>
            <p:ph idx="2" type="body"/>
          </p:nvPr>
        </p:nvSpPr>
        <p:spPr>
          <a:xfrm>
            <a:off x="8718473" y="7013443"/>
            <a:ext cx="9480317" cy="76200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00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228600" lvl="1" marL="914400" marR="0" rtl="0" algn="l">
              <a:lnSpc>
                <a:spcPct val="90000"/>
              </a:lnSpc>
              <a:spcBef>
                <a:spcPts val="1000"/>
              </a:spcBef>
              <a:spcAft>
                <a:spcPts val="0"/>
              </a:spcAft>
              <a:buClr>
                <a:srgbClr val="978888"/>
              </a:buClr>
              <a:buSzPts val="4000"/>
              <a:buFont typeface="Arial"/>
              <a:buNone/>
              <a:defRPr b="0" i="0" sz="4000" u="none" cap="none" strike="noStrike">
                <a:solidFill>
                  <a:srgbClr val="97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978888"/>
              </a:buClr>
              <a:buSzPts val="3600"/>
              <a:buFont typeface="Arial"/>
              <a:buNone/>
              <a:defRPr b="0" i="0" sz="3600" u="none" cap="none" strike="noStrike">
                <a:solidFill>
                  <a:srgbClr val="97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5pPr>
            <a:lvl6pPr indent="-228600" lvl="5" marL="27432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6pPr>
            <a:lvl7pPr indent="-228600" lvl="6" marL="32004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7pPr>
            <a:lvl8pPr indent="-228600" lvl="7" marL="36576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8pPr>
            <a:lvl9pPr indent="-228600" lvl="8" marL="4114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9pPr>
          </a:lstStyle>
          <a:p/>
        </p:txBody>
      </p:sp>
      <p:sp>
        <p:nvSpPr>
          <p:cNvPr id="38" name="Google Shape;38;p4"/>
          <p:cNvSpPr txBox="1"/>
          <p:nvPr>
            <p:ph type="title"/>
          </p:nvPr>
        </p:nvSpPr>
        <p:spPr>
          <a:xfrm>
            <a:off x="8608743" y="2735811"/>
            <a:ext cx="14741910" cy="3816229"/>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22000"/>
              <a:buFont typeface="Calibri"/>
              <a:buNone/>
              <a:defRPr b="0" i="0" sz="22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 name="Google Shape;39;p4"/>
          <p:cNvSpPr/>
          <p:nvPr/>
        </p:nvSpPr>
        <p:spPr>
          <a:xfrm rot="-5400000">
            <a:off x="6023086" y="3602584"/>
            <a:ext cx="1159728" cy="1161288"/>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4"/>
          <p:cNvSpPr/>
          <p:nvPr/>
        </p:nvSpPr>
        <p:spPr>
          <a:xfrm rot="-5400000">
            <a:off x="6929391" y="3855862"/>
            <a:ext cx="1159728" cy="654735"/>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ogo with text on it&#10;&#10;Description automatically generated" id="41" name="Google Shape;41;p4"/>
          <p:cNvPicPr preferRelativeResize="0"/>
          <p:nvPr/>
        </p:nvPicPr>
        <p:blipFill rotWithShape="1">
          <a:blip r:embed="rId3">
            <a:alphaModFix/>
          </a:blip>
          <a:srcRect b="0" l="0" r="0" t="0"/>
          <a:stretch/>
        </p:blipFill>
        <p:spPr>
          <a:xfrm>
            <a:off x="18709578" y="9631135"/>
            <a:ext cx="3596838" cy="2909207"/>
          </a:xfrm>
          <a:prstGeom prst="rect">
            <a:avLst/>
          </a:prstGeom>
          <a:noFill/>
          <a:ln>
            <a:noFill/>
          </a:ln>
        </p:spPr>
      </p:pic>
      <p:sp>
        <p:nvSpPr>
          <p:cNvPr id="42" name="Google Shape;42;p4"/>
          <p:cNvSpPr/>
          <p:nvPr/>
        </p:nvSpPr>
        <p:spPr>
          <a:xfrm rot="-5400000">
            <a:off x="4861944" y="3605695"/>
            <a:ext cx="1159728" cy="1161288"/>
          </a:xfrm>
          <a:prstGeom prst="rect">
            <a:avLst/>
          </a:prstGeom>
          <a:solidFill>
            <a:schemeClr val="accent1">
              <a:alpha val="6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4"/>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type="secHead">
  <p:cSld name="SECTION_HEADER">
    <p:spTree>
      <p:nvGrpSpPr>
        <p:cNvPr id="44" name="Shape 44"/>
        <p:cNvGrpSpPr/>
        <p:nvPr/>
      </p:nvGrpSpPr>
      <p:grpSpPr>
        <a:xfrm>
          <a:off x="0" y="0"/>
          <a:ext cx="0" cy="0"/>
          <a:chOff x="0" y="0"/>
          <a:chExt cx="0" cy="0"/>
        </a:xfrm>
      </p:grpSpPr>
      <p:pic>
        <p:nvPicPr>
          <p:cNvPr id="45" name="Google Shape;45;p5"/>
          <p:cNvPicPr preferRelativeResize="0"/>
          <p:nvPr/>
        </p:nvPicPr>
        <p:blipFill rotWithShape="1">
          <a:blip r:embed="rId2">
            <a:alphaModFix amt="85000"/>
          </a:blip>
          <a:srcRect b="14559" l="0" r="0" t="28178"/>
          <a:stretch/>
        </p:blipFill>
        <p:spPr>
          <a:xfrm rot="10800000">
            <a:off x="-1" y="6733890"/>
            <a:ext cx="24387175" cy="6982109"/>
          </a:xfrm>
          <a:prstGeom prst="rect">
            <a:avLst/>
          </a:prstGeom>
          <a:noFill/>
          <a:ln>
            <a:noFill/>
          </a:ln>
        </p:spPr>
      </p:pic>
      <p:sp>
        <p:nvSpPr>
          <p:cNvPr id="46" name="Google Shape;46;p5"/>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5"/>
          <p:cNvSpPr/>
          <p:nvPr/>
        </p:nvSpPr>
        <p:spPr>
          <a:xfrm rot="5400000">
            <a:off x="11453937" y="-3869447"/>
            <a:ext cx="3960260" cy="2190621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5"/>
          <p:cNvSpPr txBox="1"/>
          <p:nvPr>
            <p:ph idx="1" type="body"/>
          </p:nvPr>
        </p:nvSpPr>
        <p:spPr>
          <a:xfrm>
            <a:off x="11787809" y="9414971"/>
            <a:ext cx="10475843" cy="1654081"/>
          </a:xfrm>
          <a:prstGeom prst="rect">
            <a:avLst/>
          </a:prstGeom>
          <a:noFill/>
          <a:ln>
            <a:noFill/>
          </a:ln>
        </p:spPr>
        <p:txBody>
          <a:bodyPr anchorCtr="0" anchor="t" bIns="45700" lIns="0" spcFirstLastPara="1" rIns="91425" wrap="square" tIns="45700">
            <a:noAutofit/>
          </a:bodyPr>
          <a:lstStyle>
            <a:lvl1pPr indent="-228600" lvl="0" marL="457200" marR="0" rtl="0" algn="r">
              <a:lnSpc>
                <a:spcPct val="100000"/>
              </a:lnSpc>
              <a:spcBef>
                <a:spcPts val="2000"/>
              </a:spcBef>
              <a:spcAft>
                <a:spcPts val="0"/>
              </a:spcAft>
              <a:buClr>
                <a:schemeClr val="dk1"/>
              </a:buClr>
              <a:buSzPts val="4800"/>
              <a:buFont typeface="Arial"/>
              <a:buNone/>
              <a:defRPr b="0" i="0" sz="4800" u="none" cap="none" strike="noStrike">
                <a:solidFill>
                  <a:schemeClr val="dk1"/>
                </a:solidFill>
                <a:latin typeface="Calibri"/>
                <a:ea typeface="Calibri"/>
                <a:cs typeface="Calibri"/>
                <a:sym typeface="Calibri"/>
              </a:defRPr>
            </a:lvl1pPr>
            <a:lvl2pPr indent="-228600" lvl="1" marL="914400" marR="0" rtl="0" algn="l">
              <a:lnSpc>
                <a:spcPct val="90000"/>
              </a:lnSpc>
              <a:spcBef>
                <a:spcPts val="1000"/>
              </a:spcBef>
              <a:spcAft>
                <a:spcPts val="0"/>
              </a:spcAft>
              <a:buClr>
                <a:srgbClr val="978888"/>
              </a:buClr>
              <a:buSzPts val="4000"/>
              <a:buFont typeface="Arial"/>
              <a:buNone/>
              <a:defRPr b="0" i="0" sz="4000" u="none" cap="none" strike="noStrike">
                <a:solidFill>
                  <a:srgbClr val="978888"/>
                </a:solidFill>
                <a:latin typeface="Calibri"/>
                <a:ea typeface="Calibri"/>
                <a:cs typeface="Calibri"/>
                <a:sym typeface="Calibri"/>
              </a:defRPr>
            </a:lvl2pPr>
            <a:lvl3pPr indent="-228600" lvl="2" marL="1371600" marR="0" rtl="0" algn="l">
              <a:lnSpc>
                <a:spcPct val="90000"/>
              </a:lnSpc>
              <a:spcBef>
                <a:spcPts val="1000"/>
              </a:spcBef>
              <a:spcAft>
                <a:spcPts val="0"/>
              </a:spcAft>
              <a:buClr>
                <a:srgbClr val="978888"/>
              </a:buClr>
              <a:buSzPts val="3600"/>
              <a:buFont typeface="Arial"/>
              <a:buNone/>
              <a:defRPr b="0" i="0" sz="3600" u="none" cap="none" strike="noStrike">
                <a:solidFill>
                  <a:srgbClr val="978888"/>
                </a:solidFill>
                <a:latin typeface="Calibri"/>
                <a:ea typeface="Calibri"/>
                <a:cs typeface="Calibri"/>
                <a:sym typeface="Calibri"/>
              </a:defRPr>
            </a:lvl3pPr>
            <a:lvl4pPr indent="-228600" lvl="3" marL="1828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4pPr>
            <a:lvl5pPr indent="-228600" lvl="4" marL="22860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5pPr>
            <a:lvl6pPr indent="-228600" lvl="5" marL="27432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6pPr>
            <a:lvl7pPr indent="-228600" lvl="6" marL="32004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7pPr>
            <a:lvl8pPr indent="-228600" lvl="7" marL="36576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8pPr>
            <a:lvl9pPr indent="-228600" lvl="8" marL="4114800" marR="0" rtl="0" algn="l">
              <a:lnSpc>
                <a:spcPct val="90000"/>
              </a:lnSpc>
              <a:spcBef>
                <a:spcPts val="1000"/>
              </a:spcBef>
              <a:spcAft>
                <a:spcPts val="0"/>
              </a:spcAft>
              <a:buClr>
                <a:srgbClr val="978888"/>
              </a:buClr>
              <a:buSzPts val="3200"/>
              <a:buFont typeface="Arial"/>
              <a:buNone/>
              <a:defRPr b="0" i="0" sz="3200" u="none" cap="none" strike="noStrike">
                <a:solidFill>
                  <a:srgbClr val="978888"/>
                </a:solidFill>
                <a:latin typeface="Calibri"/>
                <a:ea typeface="Calibri"/>
                <a:cs typeface="Calibri"/>
                <a:sym typeface="Calibri"/>
              </a:defRPr>
            </a:lvl9pPr>
          </a:lstStyle>
          <a:p/>
        </p:txBody>
      </p:sp>
      <p:sp>
        <p:nvSpPr>
          <p:cNvPr id="49" name="Google Shape;49;p5"/>
          <p:cNvSpPr txBox="1"/>
          <p:nvPr>
            <p:ph type="title"/>
          </p:nvPr>
        </p:nvSpPr>
        <p:spPr>
          <a:xfrm>
            <a:off x="4580021" y="5173577"/>
            <a:ext cx="17679988" cy="3790951"/>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2"/>
              </a:buClr>
              <a:buSzPts val="9600"/>
              <a:buFont typeface="Calibri"/>
              <a:buNone/>
              <a:defRPr b="1" i="0" sz="9600" u="none" cap="none" strike="noStrike">
                <a:solidFill>
                  <a:schemeClr val="lt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5"/>
          <p:cNvSpPr/>
          <p:nvPr/>
        </p:nvSpPr>
        <p:spPr>
          <a:xfrm flipH="1" rot="5400000">
            <a:off x="2210406" y="7013971"/>
            <a:ext cx="1703105" cy="1161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 name="Google Shape;51;p5"/>
          <p:cNvSpPr/>
          <p:nvPr/>
        </p:nvSpPr>
        <p:spPr>
          <a:xfrm flipH="1" rot="5400000">
            <a:off x="2653195" y="8081783"/>
            <a:ext cx="817528" cy="1161288"/>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5"/>
          <p:cNvSpPr/>
          <p:nvPr/>
        </p:nvSpPr>
        <p:spPr>
          <a:xfrm flipH="1" rot="5400000">
            <a:off x="23226667" y="5105988"/>
            <a:ext cx="1159728" cy="1161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ogo with text on it&#10;&#10;Description automatically generated" id="53" name="Google Shape;53;p5"/>
          <p:cNvPicPr preferRelativeResize="0"/>
          <p:nvPr/>
        </p:nvPicPr>
        <p:blipFill rotWithShape="1">
          <a:blip r:embed="rId3">
            <a:alphaModFix/>
          </a:blip>
          <a:srcRect b="0" l="0" r="0" t="0"/>
          <a:stretch/>
        </p:blipFill>
        <p:spPr>
          <a:xfrm>
            <a:off x="3208320" y="1009649"/>
            <a:ext cx="3596838" cy="290920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Texture">
  <p:cSld name="Blank with Texture">
    <p:spTree>
      <p:nvGrpSpPr>
        <p:cNvPr id="54" name="Shape 5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Subtitle">
  <p:cSld name="Content with Subtitle">
    <p:spTree>
      <p:nvGrpSpPr>
        <p:cNvPr id="65" name="Shape 65"/>
        <p:cNvGrpSpPr/>
        <p:nvPr/>
      </p:nvGrpSpPr>
      <p:grpSpPr>
        <a:xfrm>
          <a:off x="0" y="0"/>
          <a:ext cx="0" cy="0"/>
          <a:chOff x="0" y="0"/>
          <a:chExt cx="0" cy="0"/>
        </a:xfrm>
      </p:grpSpPr>
      <p:sp>
        <p:nvSpPr>
          <p:cNvPr id="66" name="Google Shape;66;p8"/>
          <p:cNvSpPr txBox="1"/>
          <p:nvPr>
            <p:ph idx="1" type="body"/>
          </p:nvPr>
        </p:nvSpPr>
        <p:spPr>
          <a:xfrm>
            <a:off x="2439987" y="4981074"/>
            <a:ext cx="19553739" cy="6472989"/>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84B46"/>
              </a:buClr>
              <a:buSzPts val="3600"/>
              <a:buFont typeface="Arial"/>
              <a:buChar char="•"/>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84B46"/>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84B46"/>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84B46"/>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84B46"/>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 name="Google Shape;67;p8"/>
          <p:cNvSpPr txBox="1"/>
          <p:nvPr>
            <p:ph type="title"/>
          </p:nvPr>
        </p:nvSpPr>
        <p:spPr>
          <a:xfrm>
            <a:off x="2439990" y="1732548"/>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 name="Google Shape;68;p8"/>
          <p:cNvSpPr txBox="1"/>
          <p:nvPr>
            <p:ph idx="2" type="body"/>
          </p:nvPr>
        </p:nvSpPr>
        <p:spPr>
          <a:xfrm>
            <a:off x="2454275" y="3989839"/>
            <a:ext cx="9306535" cy="7641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9" name="Google Shape;69;p8"/>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ontent">
  <p:cSld name="2-Column Content">
    <p:spTree>
      <p:nvGrpSpPr>
        <p:cNvPr id="70" name="Shape 70"/>
        <p:cNvGrpSpPr/>
        <p:nvPr/>
      </p:nvGrpSpPr>
      <p:grpSpPr>
        <a:xfrm>
          <a:off x="0" y="0"/>
          <a:ext cx="0" cy="0"/>
          <a:chOff x="0" y="0"/>
          <a:chExt cx="0" cy="0"/>
        </a:xfrm>
      </p:grpSpPr>
      <p:sp>
        <p:nvSpPr>
          <p:cNvPr id="71" name="Google Shape;71;p9"/>
          <p:cNvSpPr txBox="1"/>
          <p:nvPr>
            <p:ph idx="1" type="body"/>
          </p:nvPr>
        </p:nvSpPr>
        <p:spPr>
          <a:xfrm>
            <a:off x="2439988" y="4523874"/>
            <a:ext cx="19553738" cy="693019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93637"/>
              </a:buClr>
              <a:buSzPts val="3600"/>
              <a:buFont typeface="Arial"/>
              <a:buChar char="•"/>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9"/>
          <p:cNvSpPr txBox="1"/>
          <p:nvPr>
            <p:ph type="title"/>
          </p:nvPr>
        </p:nvSpPr>
        <p:spPr>
          <a:xfrm>
            <a:off x="2439990" y="1732547"/>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3" name="Google Shape;73;p9"/>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Content">
  <p:cSld name="Comparison Content">
    <p:spTree>
      <p:nvGrpSpPr>
        <p:cNvPr id="74" name="Shape 74"/>
        <p:cNvGrpSpPr/>
        <p:nvPr/>
      </p:nvGrpSpPr>
      <p:grpSpPr>
        <a:xfrm>
          <a:off x="0" y="0"/>
          <a:ext cx="0" cy="0"/>
          <a:chOff x="0" y="0"/>
          <a:chExt cx="0" cy="0"/>
        </a:xfrm>
      </p:grpSpPr>
      <p:sp>
        <p:nvSpPr>
          <p:cNvPr id="75" name="Google Shape;75;p10"/>
          <p:cNvSpPr txBox="1"/>
          <p:nvPr>
            <p:ph idx="1" type="body"/>
          </p:nvPr>
        </p:nvSpPr>
        <p:spPr>
          <a:xfrm>
            <a:off x="2439988" y="4523873"/>
            <a:ext cx="9283089" cy="69547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0000"/>
              </a:lnSpc>
              <a:spcBef>
                <a:spcPts val="2000"/>
              </a:spcBef>
              <a:spcAft>
                <a:spcPts val="0"/>
              </a:spcAft>
              <a:buClr>
                <a:srgbClr val="493637"/>
              </a:buClr>
              <a:buSzPts val="3600"/>
              <a:buFont typeface="Arial"/>
              <a:buNone/>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10"/>
          <p:cNvSpPr txBox="1"/>
          <p:nvPr>
            <p:ph idx="2" type="body"/>
          </p:nvPr>
        </p:nvSpPr>
        <p:spPr>
          <a:xfrm>
            <a:off x="12664099" y="4523873"/>
            <a:ext cx="9283089" cy="69547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0000"/>
              </a:lnSpc>
              <a:spcBef>
                <a:spcPts val="2000"/>
              </a:spcBef>
              <a:spcAft>
                <a:spcPts val="0"/>
              </a:spcAft>
              <a:buClr>
                <a:srgbClr val="493637"/>
              </a:buClr>
              <a:buSzPts val="3600"/>
              <a:buFont typeface="Arial"/>
              <a:buNone/>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93637"/>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93637"/>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93637"/>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0"/>
          <p:cNvSpPr txBox="1"/>
          <p:nvPr>
            <p:ph type="title"/>
          </p:nvPr>
        </p:nvSpPr>
        <p:spPr>
          <a:xfrm>
            <a:off x="2439990" y="1756610"/>
            <a:ext cx="16618032" cy="2189748"/>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8" name="Google Shape;78;p10"/>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1"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79" name="Shape 79"/>
        <p:cNvGrpSpPr/>
        <p:nvPr/>
      </p:nvGrpSpPr>
      <p:grpSpPr>
        <a:xfrm>
          <a:off x="0" y="0"/>
          <a:ext cx="0" cy="0"/>
          <a:chOff x="0" y="0"/>
          <a:chExt cx="0" cy="0"/>
        </a:xfrm>
      </p:grpSpPr>
      <p:sp>
        <p:nvSpPr>
          <p:cNvPr id="80" name="Google Shape;80;p11"/>
          <p:cNvSpPr txBox="1"/>
          <p:nvPr>
            <p:ph idx="1" type="body"/>
          </p:nvPr>
        </p:nvSpPr>
        <p:spPr>
          <a:xfrm>
            <a:off x="2439989" y="4523874"/>
            <a:ext cx="19553737" cy="695278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110000"/>
              </a:lnSpc>
              <a:spcBef>
                <a:spcPts val="2000"/>
              </a:spcBef>
              <a:spcAft>
                <a:spcPts val="0"/>
              </a:spcAft>
              <a:buClr>
                <a:srgbClr val="484B46"/>
              </a:buClr>
              <a:buSzPts val="3600"/>
              <a:buFont typeface="Arial"/>
              <a:buChar char="•"/>
              <a:defRPr b="0" i="0" sz="3600" u="none" cap="none" strike="noStrike">
                <a:solidFill>
                  <a:srgbClr val="493637"/>
                </a:solidFill>
                <a:latin typeface="Calibri"/>
                <a:ea typeface="Calibri"/>
                <a:cs typeface="Calibri"/>
                <a:sym typeface="Calibri"/>
              </a:defRPr>
            </a:lvl1pPr>
            <a:lvl2pPr indent="-431800" lvl="1" marL="914400" marR="0" rtl="0" algn="l">
              <a:lnSpc>
                <a:spcPct val="110000"/>
              </a:lnSpc>
              <a:spcBef>
                <a:spcPts val="2000"/>
              </a:spcBef>
              <a:spcAft>
                <a:spcPts val="0"/>
              </a:spcAft>
              <a:buClr>
                <a:srgbClr val="484B46"/>
              </a:buClr>
              <a:buSzPts val="3200"/>
              <a:buFont typeface="Arial"/>
              <a:buChar char="•"/>
              <a:defRPr b="0" i="0" sz="3200" u="none" cap="none" strike="noStrike">
                <a:solidFill>
                  <a:srgbClr val="493637"/>
                </a:solidFill>
                <a:latin typeface="Calibri"/>
                <a:ea typeface="Calibri"/>
                <a:cs typeface="Calibri"/>
                <a:sym typeface="Calibri"/>
              </a:defRPr>
            </a:lvl2pPr>
            <a:lvl3pPr indent="-406400" lvl="2" marL="1371600" marR="0" rtl="0" algn="l">
              <a:lnSpc>
                <a:spcPct val="110000"/>
              </a:lnSpc>
              <a:spcBef>
                <a:spcPts val="2000"/>
              </a:spcBef>
              <a:spcAft>
                <a:spcPts val="0"/>
              </a:spcAft>
              <a:buClr>
                <a:srgbClr val="484B46"/>
              </a:buClr>
              <a:buSzPts val="2800"/>
              <a:buFont typeface="Arial"/>
              <a:buChar char="•"/>
              <a:defRPr b="0" i="0" sz="2800" u="none" cap="none" strike="noStrike">
                <a:solidFill>
                  <a:srgbClr val="493637"/>
                </a:solidFill>
                <a:latin typeface="Calibri"/>
                <a:ea typeface="Calibri"/>
                <a:cs typeface="Calibri"/>
                <a:sym typeface="Calibri"/>
              </a:defRPr>
            </a:lvl3pPr>
            <a:lvl4pPr indent="-381000" lvl="3" marL="1828800" marR="0" rtl="0" algn="l">
              <a:lnSpc>
                <a:spcPct val="110000"/>
              </a:lnSpc>
              <a:spcBef>
                <a:spcPts val="2000"/>
              </a:spcBef>
              <a:spcAft>
                <a:spcPts val="0"/>
              </a:spcAft>
              <a:buClr>
                <a:srgbClr val="484B46"/>
              </a:buClr>
              <a:buSzPts val="2400"/>
              <a:buFont typeface="Arial"/>
              <a:buChar char="•"/>
              <a:defRPr b="0" i="0" sz="2400" u="none" cap="none" strike="noStrike">
                <a:solidFill>
                  <a:srgbClr val="493637"/>
                </a:solidFill>
                <a:latin typeface="Calibri"/>
                <a:ea typeface="Calibri"/>
                <a:cs typeface="Calibri"/>
                <a:sym typeface="Calibri"/>
              </a:defRPr>
            </a:lvl4pPr>
            <a:lvl5pPr indent="-381000" lvl="4" marL="2286000" marR="0" rtl="0" algn="l">
              <a:lnSpc>
                <a:spcPct val="110000"/>
              </a:lnSpc>
              <a:spcBef>
                <a:spcPts val="2000"/>
              </a:spcBef>
              <a:spcAft>
                <a:spcPts val="0"/>
              </a:spcAft>
              <a:buClr>
                <a:srgbClr val="484B46"/>
              </a:buClr>
              <a:buSzPts val="2400"/>
              <a:buFont typeface="Arial"/>
              <a:buChar char="•"/>
              <a:defRPr b="0" i="0" sz="2400" u="none" cap="none" strike="noStrike">
                <a:solidFill>
                  <a:srgbClr val="493637"/>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1"/>
          <p:cNvSpPr txBox="1"/>
          <p:nvPr>
            <p:ph type="title"/>
          </p:nvPr>
        </p:nvSpPr>
        <p:spPr>
          <a:xfrm>
            <a:off x="2445488" y="1637414"/>
            <a:ext cx="16820707" cy="23391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1"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11"/>
          <p:cNvSpPr txBox="1"/>
          <p:nvPr>
            <p:ph idx="12" type="sldNum"/>
          </p:nvPr>
        </p:nvSpPr>
        <p:spPr>
          <a:xfrm>
            <a:off x="21899106" y="12294246"/>
            <a:ext cx="1602083" cy="73025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image" Target="../media/image5.png"/><Relationship Id="rId3" Type="http://schemas.openxmlformats.org/officeDocument/2006/relationships/slideLayout" Target="../slideLayouts/slideLayout6.xml"/><Relationship Id="rId4" Type="http://schemas.openxmlformats.org/officeDocument/2006/relationships/slideLayout" Target="../slideLayouts/slideLayout7.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2" Type="http://schemas.openxmlformats.org/officeDocument/2006/relationships/theme" Target="../theme/theme2.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313">
          <p15:clr>
            <a:srgbClr val="F26B43"/>
          </p15:clr>
        </p15:guide>
        <p15:guide id="2" pos="7681">
          <p15:clr>
            <a:srgbClr val="F26B43"/>
          </p15:clr>
        </p15:guide>
        <p15:guide id="3" pos="13825">
          <p15:clr>
            <a:srgbClr val="F26B43"/>
          </p15:clr>
        </p15:guide>
        <p15:guide id="4" orient="horz" pos="7536">
          <p15:clr>
            <a:srgbClr val="F26B43"/>
          </p15:clr>
        </p15:guide>
        <p15:guide id="5" pos="1537">
          <p15:clr>
            <a:srgbClr val="F26B43"/>
          </p15:clr>
        </p15:guide>
        <p15:guide id="6" orient="horz" pos="1080">
          <p15:clr>
            <a:srgbClr val="F26B43"/>
          </p15:clr>
        </p15:guide>
        <p15:guide id="7" orient="horz" pos="254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 name="Shape 55"/>
        <p:cNvGrpSpPr/>
        <p:nvPr/>
      </p:nvGrpSpPr>
      <p:grpSpPr>
        <a:xfrm>
          <a:off x="0" y="0"/>
          <a:ext cx="0" cy="0"/>
          <a:chOff x="0" y="0"/>
          <a:chExt cx="0" cy="0"/>
        </a:xfrm>
      </p:grpSpPr>
      <p:grpSp>
        <p:nvGrpSpPr>
          <p:cNvPr id="56" name="Google Shape;56;p7"/>
          <p:cNvGrpSpPr/>
          <p:nvPr/>
        </p:nvGrpSpPr>
        <p:grpSpPr>
          <a:xfrm>
            <a:off x="-1" y="12007516"/>
            <a:ext cx="24387176" cy="1708484"/>
            <a:chOff x="-1" y="0"/>
            <a:chExt cx="24387176" cy="1880721"/>
          </a:xfrm>
        </p:grpSpPr>
        <p:pic>
          <p:nvPicPr>
            <p:cNvPr id="57" name="Google Shape;57;p7"/>
            <p:cNvPicPr preferRelativeResize="0"/>
            <p:nvPr/>
          </p:nvPicPr>
          <p:blipFill rotWithShape="1">
            <a:blip r:embed="rId1">
              <a:alphaModFix/>
            </a:blip>
            <a:srcRect b="14560" l="0" r="0" t="70015"/>
            <a:stretch/>
          </p:blipFill>
          <p:spPr>
            <a:xfrm flipH="1" rot="10800000">
              <a:off x="0" y="0"/>
              <a:ext cx="24387175" cy="1880721"/>
            </a:xfrm>
            <a:prstGeom prst="rect">
              <a:avLst/>
            </a:prstGeom>
            <a:noFill/>
            <a:ln>
              <a:noFill/>
            </a:ln>
          </p:spPr>
        </p:pic>
        <p:grpSp>
          <p:nvGrpSpPr>
            <p:cNvPr id="58" name="Google Shape;58;p7"/>
            <p:cNvGrpSpPr/>
            <p:nvPr/>
          </p:nvGrpSpPr>
          <p:grpSpPr>
            <a:xfrm flipH="1">
              <a:off x="-1" y="0"/>
              <a:ext cx="24387175" cy="1876926"/>
              <a:chOff x="-2036372" y="0"/>
              <a:chExt cx="9798138" cy="457200"/>
            </a:xfrm>
          </p:grpSpPr>
          <p:sp>
            <p:nvSpPr>
              <p:cNvPr id="59" name="Google Shape;59;p7"/>
              <p:cNvSpPr/>
              <p:nvPr/>
            </p:nvSpPr>
            <p:spPr>
              <a:xfrm>
                <a:off x="-1" y="0"/>
                <a:ext cx="7761767" cy="457200"/>
              </a:xfrm>
              <a:prstGeom prst="rect">
                <a:avLst/>
              </a:prstGeom>
              <a:solidFill>
                <a:schemeClr val="accent1">
                  <a:alpha val="21176"/>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 name="Google Shape;60;p7"/>
              <p:cNvSpPr/>
              <p:nvPr/>
            </p:nvSpPr>
            <p:spPr>
              <a:xfrm>
                <a:off x="-2036372" y="0"/>
                <a:ext cx="2493725" cy="457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7"/>
              <p:cNvSpPr/>
              <p:nvPr/>
            </p:nvSpPr>
            <p:spPr>
              <a:xfrm>
                <a:off x="240096" y="0"/>
                <a:ext cx="674304" cy="457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7"/>
              <p:cNvSpPr/>
              <p:nvPr/>
            </p:nvSpPr>
            <p:spPr>
              <a:xfrm>
                <a:off x="914400" y="0"/>
                <a:ext cx="340831" cy="457200"/>
              </a:xfrm>
              <a:prstGeom prst="rect">
                <a:avLst/>
              </a:prstGeom>
              <a:solidFill>
                <a:schemeClr val="dk2">
                  <a:alpha val="69803"/>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pic>
        <p:nvPicPr>
          <p:cNvPr descr="A logo with text on it&#10;&#10;Description automatically generated" id="63" name="Google Shape;63;p7"/>
          <p:cNvPicPr preferRelativeResize="0"/>
          <p:nvPr/>
        </p:nvPicPr>
        <p:blipFill rotWithShape="1">
          <a:blip r:embed="rId2">
            <a:alphaModFix/>
          </a:blip>
          <a:srcRect b="0" l="0" r="0" t="0"/>
          <a:stretch/>
        </p:blipFill>
        <p:spPr>
          <a:xfrm>
            <a:off x="21941220" y="693224"/>
            <a:ext cx="1640543" cy="1326910"/>
          </a:xfrm>
          <a:prstGeom prst="rect">
            <a:avLst/>
          </a:prstGeom>
          <a:noFill/>
          <a:ln>
            <a:noFill/>
          </a:ln>
        </p:spPr>
      </p:pic>
      <p:sp>
        <p:nvSpPr>
          <p:cNvPr id="64" name="Google Shape;64;p7"/>
          <p:cNvSpPr/>
          <p:nvPr/>
        </p:nvSpPr>
        <p:spPr>
          <a:xfrm>
            <a:off x="457200" y="457200"/>
            <a:ext cx="23472648" cy="12801600"/>
          </a:xfrm>
          <a:prstGeom prst="rect">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104">
          <p15:clr>
            <a:srgbClr val="F26B43"/>
          </p15:clr>
        </p15:guide>
        <p15:guide id="2" pos="7681">
          <p15:clr>
            <a:srgbClr val="F26B43"/>
          </p15:clr>
        </p15:guide>
        <p15:guide id="3" pos="1537">
          <p15:clr>
            <a:srgbClr val="F26B43"/>
          </p15:clr>
        </p15:guide>
        <p15:guide id="4" pos="13825">
          <p15:clr>
            <a:srgbClr val="F26B43"/>
          </p15:clr>
        </p15:guide>
        <p15:guide id="5" orient="horz" pos="4296">
          <p15:clr>
            <a:srgbClr val="F26B43"/>
          </p15:clr>
        </p15:guide>
        <p15:guide id="6" orient="horz" pos="7536">
          <p15:clr>
            <a:srgbClr val="F26B43"/>
          </p15:clr>
        </p15:guide>
        <p15:guide id="7" orient="horz" pos="2544">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youtube.com/watch?v=kl-mc70jm98" TargetMode="Externa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hyperlink" Target="https://www.istockphoto.com/portfolio/Iamnee?mediatype=illustrati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hyperlink" Target="https://freerangestock.com/photographer/Unsplash/3233" TargetMode="External"/><Relationship Id="rId4" Type="http://schemas.openxmlformats.org/officeDocument/2006/relationships/hyperlink" Target="https://freerangestock.com/" TargetMode="External"/><Relationship Id="rId5" Type="http://schemas.openxmlformats.org/officeDocument/2006/relationships/image" Target="../media/image4.jpg"/><Relationship Id="rId6"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ph type="ctrTitle"/>
          </p:nvPr>
        </p:nvSpPr>
        <p:spPr>
          <a:xfrm>
            <a:off x="8303882" y="3771484"/>
            <a:ext cx="14355396" cy="295771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2000"/>
              <a:buNone/>
            </a:pPr>
            <a:r>
              <a:rPr lang="en-US"/>
              <a:t>Traditional Ecological Knowledge</a:t>
            </a:r>
            <a:endParaRPr/>
          </a:p>
        </p:txBody>
      </p:sp>
      <p:sp>
        <p:nvSpPr>
          <p:cNvPr id="114" name="Google Shape;114;p17"/>
          <p:cNvSpPr txBox="1"/>
          <p:nvPr>
            <p:ph idx="1" type="subTitle"/>
          </p:nvPr>
        </p:nvSpPr>
        <p:spPr>
          <a:xfrm>
            <a:off x="5189220" y="7978775"/>
            <a:ext cx="19019520" cy="112077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2000"/>
              </a:spcBef>
              <a:spcAft>
                <a:spcPts val="0"/>
              </a:spcAft>
              <a:buSzPts val="4000"/>
              <a:buNone/>
            </a:pPr>
            <a:r>
              <a:rPr lang="en-US" sz="3100"/>
              <a:t>Oregon Tribes use traditional ecological knowledge to sustainably harvest native plants since time immemorial.</a:t>
            </a:r>
            <a:endParaRPr/>
          </a:p>
        </p:txBody>
      </p:sp>
      <p:sp>
        <p:nvSpPr>
          <p:cNvPr id="115" name="Google Shape;115;p17"/>
          <p:cNvSpPr txBox="1"/>
          <p:nvPr>
            <p:ph idx="2" type="body"/>
          </p:nvPr>
        </p:nvSpPr>
        <p:spPr>
          <a:xfrm>
            <a:off x="20106271" y="1090718"/>
            <a:ext cx="3788229" cy="789992"/>
          </a:xfrm>
          <a:prstGeom prst="rect">
            <a:avLst/>
          </a:prstGeom>
          <a:noFill/>
          <a:ln>
            <a:noFill/>
          </a:ln>
        </p:spPr>
        <p:txBody>
          <a:bodyPr anchorCtr="0" anchor="ctr" bIns="45700" lIns="91425" spcFirstLastPara="1" rIns="91425" wrap="square" tIns="45700">
            <a:noAutofit/>
          </a:bodyPr>
          <a:lstStyle/>
          <a:p>
            <a:pPr indent="-228600" lvl="0" marL="457200" rtl="0" algn="l">
              <a:lnSpc>
                <a:spcPct val="90000"/>
              </a:lnSpc>
              <a:spcBef>
                <a:spcPts val="2000"/>
              </a:spcBef>
              <a:spcAft>
                <a:spcPts val="0"/>
              </a:spcAft>
              <a:buSzPts val="3200"/>
              <a:buNone/>
            </a:pPr>
            <a:r>
              <a:rPr lang="en-US"/>
              <a:t>3rd grade </a:t>
            </a:r>
            <a:endParaRPr/>
          </a:p>
          <a:p>
            <a:pPr indent="-228600" lvl="0" marL="457200" rtl="0" algn="l">
              <a:lnSpc>
                <a:spcPct val="90000"/>
              </a:lnSpc>
              <a:spcBef>
                <a:spcPts val="2000"/>
              </a:spcBef>
              <a:spcAft>
                <a:spcPts val="0"/>
              </a:spcAft>
              <a:buSzPts val="3200"/>
              <a:buNone/>
            </a:pPr>
            <a:r>
              <a:rPr lang="en-US"/>
              <a:t>Science Lesson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6"/>
          <p:cNvSpPr txBox="1"/>
          <p:nvPr>
            <p:ph type="title"/>
          </p:nvPr>
        </p:nvSpPr>
        <p:spPr>
          <a:xfrm>
            <a:off x="2445488" y="1637414"/>
            <a:ext cx="16820707" cy="23391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Harvesting Camas</a:t>
            </a:r>
            <a:endParaRPr/>
          </a:p>
        </p:txBody>
      </p:sp>
      <p:sp>
        <p:nvSpPr>
          <p:cNvPr id="202" name="Google Shape;202;p26"/>
          <p:cNvSpPr txBox="1"/>
          <p:nvPr>
            <p:ph idx="12" type="sldNum"/>
          </p:nvPr>
        </p:nvSpPr>
        <p:spPr>
          <a:xfrm>
            <a:off x="21899106" y="12294246"/>
            <a:ext cx="1602083"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descr="Photo of women in a camas field" id="203" name="Google Shape;203;p26"/>
          <p:cNvPicPr preferRelativeResize="0"/>
          <p:nvPr/>
        </p:nvPicPr>
        <p:blipFill rotWithShape="1">
          <a:blip r:embed="rId3">
            <a:alphaModFix/>
          </a:blip>
          <a:srcRect b="0" l="0" r="0" t="0"/>
          <a:stretch/>
        </p:blipFill>
        <p:spPr>
          <a:xfrm>
            <a:off x="9881200" y="3019414"/>
            <a:ext cx="12439650" cy="7677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type="title"/>
          </p:nvPr>
        </p:nvSpPr>
        <p:spPr>
          <a:xfrm>
            <a:off x="949663" y="428680"/>
            <a:ext cx="16618032" cy="21897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Rooted in Culture: Oregon’s Wild Camas</a:t>
            </a:r>
            <a:endParaRPr/>
          </a:p>
        </p:txBody>
      </p:sp>
      <p:sp>
        <p:nvSpPr>
          <p:cNvPr id="209" name="Google Shape;209;p27"/>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descr="Camas root has long nourished the people of the Northwest as a culturally significant staple. It’s served a pivotal role in the diet and trade of Tribal communities in Oregon as well as the land itself. And it’s been an important component of Tribal diets in Oregon for at least 10,000 years, with camas oven pits dating back at least 8,000 years. And it continues to be a staple for many Tribal families today." id="210" name="Google Shape;210;p27" title="Rooted in Culture: Oregon's Wild Camas">
            <a:hlinkClick r:id="rId3"/>
          </p:cNvPr>
          <p:cNvPicPr preferRelativeResize="0"/>
          <p:nvPr/>
        </p:nvPicPr>
        <p:blipFill>
          <a:blip r:embed="rId4">
            <a:alphaModFix/>
          </a:blip>
          <a:stretch>
            <a:fillRect/>
          </a:stretch>
        </p:blipFill>
        <p:spPr>
          <a:xfrm>
            <a:off x="4665638" y="2623513"/>
            <a:ext cx="15055900" cy="8468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txBox="1"/>
          <p:nvPr>
            <p:ph type="title"/>
          </p:nvPr>
        </p:nvSpPr>
        <p:spPr>
          <a:xfrm>
            <a:off x="2440000" y="1217394"/>
            <a:ext cx="16617900" cy="3378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Sustainable Harvest with TEK</a:t>
            </a:r>
            <a:endParaRPr i="1" sz="4800"/>
          </a:p>
          <a:p>
            <a:pPr indent="0" lvl="0" marL="0" rtl="0" algn="l">
              <a:lnSpc>
                <a:spcPct val="90000"/>
              </a:lnSpc>
              <a:spcBef>
                <a:spcPts val="0"/>
              </a:spcBef>
              <a:spcAft>
                <a:spcPts val="0"/>
              </a:spcAft>
              <a:buSzPts val="6000"/>
              <a:buNone/>
            </a:pPr>
            <a:r>
              <a:rPr lang="en-US" sz="4400">
                <a:solidFill>
                  <a:schemeClr val="lt1"/>
                </a:solidFill>
              </a:rPr>
              <a:t>Means gathering food in a way that ensures the land and plants will still be healthy in the future</a:t>
            </a:r>
            <a:endParaRPr/>
          </a:p>
        </p:txBody>
      </p:sp>
      <p:sp>
        <p:nvSpPr>
          <p:cNvPr id="217" name="Google Shape;217;p28"/>
          <p:cNvSpPr txBox="1"/>
          <p:nvPr>
            <p:ph idx="12" type="sldNum"/>
          </p:nvPr>
        </p:nvSpPr>
        <p:spPr>
          <a:xfrm>
            <a:off x="22540994" y="12299746"/>
            <a:ext cx="1094700" cy="730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pic>
        <p:nvPicPr>
          <p:cNvPr descr="Illustrations of camas, acorn, and huckleberry" id="218" name="Google Shape;218;p28"/>
          <p:cNvPicPr preferRelativeResize="0"/>
          <p:nvPr/>
        </p:nvPicPr>
        <p:blipFill>
          <a:blip r:embed="rId3">
            <a:alphaModFix/>
          </a:blip>
          <a:stretch>
            <a:fillRect/>
          </a:stretch>
        </p:blipFill>
        <p:spPr>
          <a:xfrm>
            <a:off x="509325" y="4921900"/>
            <a:ext cx="23368550" cy="7051650"/>
          </a:xfrm>
          <a:prstGeom prst="rect">
            <a:avLst/>
          </a:prstGeom>
          <a:noFill/>
          <a:ln>
            <a:noFill/>
          </a:ln>
        </p:spPr>
      </p:pic>
      <p:sp>
        <p:nvSpPr>
          <p:cNvPr id="219" name="Google Shape;219;p28"/>
          <p:cNvSpPr txBox="1"/>
          <p:nvPr>
            <p:ph idx="1" type="body"/>
          </p:nvPr>
        </p:nvSpPr>
        <p:spPr>
          <a:xfrm>
            <a:off x="1677998" y="5381000"/>
            <a:ext cx="3809400" cy="764100"/>
          </a:xfrm>
          <a:prstGeom prst="rect">
            <a:avLst/>
          </a:prstGeom>
          <a:solidFill>
            <a:srgbClr val="FFFFFF"/>
          </a:solid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4400"/>
              <a:buNone/>
            </a:pPr>
            <a:r>
              <a:rPr lang="en-US"/>
              <a:t>Camas</a:t>
            </a:r>
            <a:endParaRPr/>
          </a:p>
        </p:txBody>
      </p:sp>
      <p:sp>
        <p:nvSpPr>
          <p:cNvPr id="220" name="Google Shape;220;p28"/>
          <p:cNvSpPr txBox="1"/>
          <p:nvPr>
            <p:ph idx="2" type="body"/>
          </p:nvPr>
        </p:nvSpPr>
        <p:spPr>
          <a:xfrm>
            <a:off x="1678000" y="6376725"/>
            <a:ext cx="3809400" cy="5580600"/>
          </a:xfrm>
          <a:prstGeom prst="rect">
            <a:avLst/>
          </a:prstGeom>
          <a:solidFill>
            <a:srgbClr val="FFFFFF"/>
          </a:solidFill>
          <a:ln>
            <a:noFill/>
          </a:ln>
        </p:spPr>
        <p:txBody>
          <a:bodyPr anchorCtr="0" anchor="t" bIns="45700" lIns="91425" spcFirstLastPara="1" rIns="91425" wrap="square" tIns="45700">
            <a:noAutofit/>
          </a:bodyPr>
          <a:lstStyle/>
          <a:p>
            <a:pPr indent="-457200" lvl="0" marL="457200" rtl="0" algn="l">
              <a:lnSpc>
                <a:spcPct val="110000"/>
              </a:lnSpc>
              <a:spcBef>
                <a:spcPts val="2000"/>
              </a:spcBef>
              <a:spcAft>
                <a:spcPts val="0"/>
              </a:spcAft>
              <a:buSzPts val="3600"/>
              <a:buChar char="•"/>
            </a:pPr>
            <a:r>
              <a:rPr lang="en-US"/>
              <a:t>replant smaller bulbs</a:t>
            </a:r>
            <a:endParaRPr/>
          </a:p>
          <a:p>
            <a:pPr indent="-457200" lvl="0" marL="457200" rtl="0" algn="l">
              <a:lnSpc>
                <a:spcPct val="110000"/>
              </a:lnSpc>
              <a:spcBef>
                <a:spcPts val="0"/>
              </a:spcBef>
              <a:spcAft>
                <a:spcPts val="0"/>
              </a:spcAft>
              <a:buSzPts val="3600"/>
              <a:buChar char="•"/>
            </a:pPr>
            <a:r>
              <a:rPr lang="en-US"/>
              <a:t>use careful digging techniques</a:t>
            </a:r>
            <a:endParaRPr/>
          </a:p>
        </p:txBody>
      </p:sp>
      <p:sp>
        <p:nvSpPr>
          <p:cNvPr id="221" name="Google Shape;221;p28"/>
          <p:cNvSpPr txBox="1"/>
          <p:nvPr>
            <p:ph idx="1" type="body"/>
          </p:nvPr>
        </p:nvSpPr>
        <p:spPr>
          <a:xfrm>
            <a:off x="8810148" y="5444100"/>
            <a:ext cx="3413400" cy="702000"/>
          </a:xfrm>
          <a:prstGeom prst="rect">
            <a:avLst/>
          </a:prstGeom>
          <a:solidFill>
            <a:srgbClr val="FFFFFF"/>
          </a:solidFill>
          <a:ln>
            <a:noFill/>
          </a:ln>
        </p:spPr>
        <p:txBody>
          <a:bodyPr anchorCtr="0" anchor="t" bIns="45700" lIns="91425" spcFirstLastPara="1" rIns="91425" wrap="square" tIns="45700">
            <a:spAutoFit/>
          </a:bodyPr>
          <a:lstStyle/>
          <a:p>
            <a:pPr indent="0" lvl="0" marL="0" rtl="0" algn="l">
              <a:lnSpc>
                <a:spcPct val="90000"/>
              </a:lnSpc>
              <a:spcBef>
                <a:spcPts val="1000"/>
              </a:spcBef>
              <a:spcAft>
                <a:spcPts val="0"/>
              </a:spcAft>
              <a:buSzPts val="4400"/>
              <a:buNone/>
            </a:pPr>
            <a:r>
              <a:rPr lang="en-US"/>
              <a:t>Acorn</a:t>
            </a:r>
            <a:endParaRPr/>
          </a:p>
        </p:txBody>
      </p:sp>
      <p:sp>
        <p:nvSpPr>
          <p:cNvPr id="222" name="Google Shape;222;p28"/>
          <p:cNvSpPr txBox="1"/>
          <p:nvPr>
            <p:ph idx="2" type="body"/>
          </p:nvPr>
        </p:nvSpPr>
        <p:spPr>
          <a:xfrm>
            <a:off x="8810150" y="6405925"/>
            <a:ext cx="3809400" cy="3084600"/>
          </a:xfrm>
          <a:prstGeom prst="rect">
            <a:avLst/>
          </a:prstGeom>
          <a:solidFill>
            <a:srgbClr val="FFFFFF"/>
          </a:solidFill>
          <a:ln>
            <a:noFill/>
          </a:ln>
        </p:spPr>
        <p:txBody>
          <a:bodyPr anchorCtr="0" anchor="t" bIns="45700" lIns="91425" spcFirstLastPara="1" rIns="91425" wrap="square" tIns="45700">
            <a:spAutoFit/>
          </a:bodyPr>
          <a:lstStyle/>
          <a:p>
            <a:pPr indent="-457200" lvl="0" marL="457200" marR="0" rtl="0" algn="l">
              <a:lnSpc>
                <a:spcPct val="110000"/>
              </a:lnSpc>
              <a:spcBef>
                <a:spcPts val="2000"/>
              </a:spcBef>
              <a:spcAft>
                <a:spcPts val="0"/>
              </a:spcAft>
              <a:buClr>
                <a:srgbClr val="493637"/>
              </a:buClr>
              <a:buSzPts val="3600"/>
              <a:buFont typeface="Arial"/>
              <a:buChar char="•"/>
            </a:pPr>
            <a:r>
              <a:rPr lang="en-US"/>
              <a:t>collect fallen acorns</a:t>
            </a:r>
            <a:endParaRPr/>
          </a:p>
          <a:p>
            <a:pPr indent="-457200" lvl="0" marL="457200" rtl="0" algn="l">
              <a:lnSpc>
                <a:spcPct val="110000"/>
              </a:lnSpc>
              <a:spcBef>
                <a:spcPts val="0"/>
              </a:spcBef>
              <a:spcAft>
                <a:spcPts val="0"/>
              </a:spcAft>
              <a:buSzPts val="3600"/>
              <a:buChar char="•"/>
            </a:pPr>
            <a:r>
              <a:rPr lang="en-US"/>
              <a:t>leave enough for wildlife and regrowth</a:t>
            </a:r>
            <a:endParaRPr/>
          </a:p>
        </p:txBody>
      </p:sp>
      <p:sp>
        <p:nvSpPr>
          <p:cNvPr id="223" name="Google Shape;223;p28"/>
          <p:cNvSpPr txBox="1"/>
          <p:nvPr>
            <p:ph idx="1" type="body"/>
          </p:nvPr>
        </p:nvSpPr>
        <p:spPr>
          <a:xfrm>
            <a:off x="15942296" y="5381000"/>
            <a:ext cx="6081900" cy="702000"/>
          </a:xfrm>
          <a:prstGeom prst="rect">
            <a:avLst/>
          </a:prstGeom>
          <a:solidFill>
            <a:srgbClr val="FFFFFF"/>
          </a:solidFill>
          <a:ln>
            <a:noFill/>
          </a:ln>
        </p:spPr>
        <p:txBody>
          <a:bodyPr anchorCtr="0" anchor="t" bIns="45700" lIns="91425" spcFirstLastPara="1" rIns="91425" wrap="square" tIns="45700">
            <a:spAutoFit/>
          </a:bodyPr>
          <a:lstStyle/>
          <a:p>
            <a:pPr indent="0" lvl="0" marL="0" rtl="0" algn="l">
              <a:lnSpc>
                <a:spcPct val="90000"/>
              </a:lnSpc>
              <a:spcBef>
                <a:spcPts val="1000"/>
              </a:spcBef>
              <a:spcAft>
                <a:spcPts val="0"/>
              </a:spcAft>
              <a:buSzPts val="4400"/>
              <a:buNone/>
            </a:pPr>
            <a:r>
              <a:rPr lang="en-US"/>
              <a:t>Huckleberry</a:t>
            </a:r>
            <a:endParaRPr/>
          </a:p>
        </p:txBody>
      </p:sp>
      <p:sp>
        <p:nvSpPr>
          <p:cNvPr id="224" name="Google Shape;224;p28"/>
          <p:cNvSpPr txBox="1"/>
          <p:nvPr>
            <p:ph idx="2" type="body"/>
          </p:nvPr>
        </p:nvSpPr>
        <p:spPr>
          <a:xfrm>
            <a:off x="15942298" y="6376725"/>
            <a:ext cx="3413400" cy="3694200"/>
          </a:xfrm>
          <a:prstGeom prst="rect">
            <a:avLst/>
          </a:prstGeom>
          <a:solidFill>
            <a:srgbClr val="FFFFFF"/>
          </a:solidFill>
          <a:ln>
            <a:noFill/>
          </a:ln>
        </p:spPr>
        <p:txBody>
          <a:bodyPr anchorCtr="0" anchor="t" bIns="45700" lIns="91425" spcFirstLastPara="1" rIns="91425" wrap="square" tIns="45700">
            <a:spAutoFit/>
          </a:bodyPr>
          <a:lstStyle/>
          <a:p>
            <a:pPr indent="-457200" lvl="0" marL="457200" rtl="0" algn="l">
              <a:lnSpc>
                <a:spcPct val="110000"/>
              </a:lnSpc>
              <a:spcBef>
                <a:spcPts val="2000"/>
              </a:spcBef>
              <a:spcAft>
                <a:spcPts val="0"/>
              </a:spcAft>
              <a:buSzPts val="3600"/>
              <a:buChar char="•"/>
            </a:pPr>
            <a:r>
              <a:rPr lang="en-US"/>
              <a:t>use careful pruning techniques</a:t>
            </a:r>
            <a:endParaRPr/>
          </a:p>
          <a:p>
            <a:pPr indent="-457200" lvl="0" marL="457200" rtl="0" algn="l">
              <a:lnSpc>
                <a:spcPct val="110000"/>
              </a:lnSpc>
              <a:spcBef>
                <a:spcPts val="0"/>
              </a:spcBef>
              <a:spcAft>
                <a:spcPts val="0"/>
              </a:spcAft>
              <a:buSzPts val="3600"/>
              <a:buChar char="•"/>
            </a:pPr>
            <a:r>
              <a:rPr lang="en-US"/>
              <a:t>select time the harvest for less disruption</a:t>
            </a:r>
            <a:endParaRPr/>
          </a:p>
        </p:txBody>
      </p:sp>
      <p:sp>
        <p:nvSpPr>
          <p:cNvPr id="225" name="Google Shape;225;p28"/>
          <p:cNvSpPr txBox="1"/>
          <p:nvPr/>
        </p:nvSpPr>
        <p:spPr>
          <a:xfrm>
            <a:off x="5711439" y="11649635"/>
            <a:ext cx="2743200"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iStock.com/</a:t>
            </a:r>
            <a:r>
              <a:rPr b="0" i="0" lang="en-US" sz="1200" u="sng" cap="none" strike="noStrike">
                <a:solidFill>
                  <a:schemeClr val="dk1"/>
                </a:solidFill>
                <a:latin typeface="Arial"/>
                <a:ea typeface="Arial"/>
                <a:cs typeface="Arial"/>
                <a:sym typeface="Arial"/>
                <a:hlinkClick r:id="rId4">
                  <a:extLst>
                    <a:ext uri="{A12FA001-AC4F-418D-AE19-62706E023703}">
                      <ahyp:hlinkClr val="tx"/>
                    </a:ext>
                  </a:extLst>
                </a:hlinkClick>
              </a:rPr>
              <a:t>Iamnee</a:t>
            </a:r>
            <a:endParaRPr b="0" i="0" sz="1400" u="none" cap="none" strike="noStrike">
              <a:solidFill>
                <a:schemeClr val="dk1"/>
              </a:solidFill>
              <a:latin typeface="Arial"/>
              <a:ea typeface="Arial"/>
              <a:cs typeface="Arial"/>
              <a:sym typeface="Arial"/>
            </a:endParaRPr>
          </a:p>
        </p:txBody>
      </p:sp>
      <p:sp>
        <p:nvSpPr>
          <p:cNvPr id="226" name="Google Shape;226;p28"/>
          <p:cNvSpPr txBox="1"/>
          <p:nvPr/>
        </p:nvSpPr>
        <p:spPr>
          <a:xfrm>
            <a:off x="12866206" y="11649636"/>
            <a:ext cx="3711514"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54050E"/>
                </a:solidFill>
                <a:latin typeface="Arial"/>
                <a:ea typeface="Arial"/>
                <a:cs typeface="Arial"/>
                <a:sym typeface="Arial"/>
              </a:rPr>
              <a:t>iStock.com/Marharyta Areshnikava</a:t>
            </a:r>
            <a:endParaRPr b="0" i="0" sz="1200" u="sng" cap="none" strike="noStrike">
              <a:solidFill>
                <a:srgbClr val="54050E"/>
              </a:solidFill>
              <a:latin typeface="Arial"/>
              <a:ea typeface="Arial"/>
              <a:cs typeface="Arial"/>
              <a:sym typeface="Arial"/>
            </a:endParaRPr>
          </a:p>
        </p:txBody>
      </p:sp>
      <p:sp>
        <p:nvSpPr>
          <p:cNvPr id="227" name="Google Shape;227;p28"/>
          <p:cNvSpPr txBox="1"/>
          <p:nvPr/>
        </p:nvSpPr>
        <p:spPr>
          <a:xfrm>
            <a:off x="20890663" y="11649635"/>
            <a:ext cx="2743200" cy="307777"/>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54050E"/>
                </a:solidFill>
                <a:latin typeface="Arial"/>
                <a:ea typeface="Arial"/>
                <a:cs typeface="Arial"/>
                <a:sym typeface="Arial"/>
              </a:rPr>
              <a:t>IStock.com/ ilbusca</a:t>
            </a:r>
            <a:endParaRPr b="0" i="0" sz="1400" u="sng" cap="none" strike="noStrike">
              <a:solidFill>
                <a:srgbClr val="028A7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9"/>
          <p:cNvSpPr txBox="1"/>
          <p:nvPr>
            <p:ph type="title"/>
          </p:nvPr>
        </p:nvSpPr>
        <p:spPr>
          <a:xfrm>
            <a:off x="447161" y="12168425"/>
            <a:ext cx="15709500" cy="1336200"/>
          </a:xfrm>
          <a:prstGeom prst="rect">
            <a:avLst/>
          </a:prstGeom>
          <a:solidFill>
            <a:schemeClr val="lt2"/>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6000"/>
              <a:buNone/>
            </a:pPr>
            <a:r>
              <a:rPr lang="en-US"/>
              <a:t>How can this knowledge impact the future?</a:t>
            </a:r>
            <a:endParaRPr/>
          </a:p>
        </p:txBody>
      </p:sp>
      <p:sp>
        <p:nvSpPr>
          <p:cNvPr id="234" name="Google Shape;234;p29"/>
          <p:cNvSpPr txBox="1"/>
          <p:nvPr>
            <p:ph idx="12" type="sldNum"/>
          </p:nvPr>
        </p:nvSpPr>
        <p:spPr>
          <a:xfrm>
            <a:off x="21899106" y="12294246"/>
            <a:ext cx="1602000" cy="730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b="0" lang="en-US"/>
              <a:t>‹#›</a:t>
            </a:fld>
            <a:endParaRPr b="0"/>
          </a:p>
        </p:txBody>
      </p:sp>
      <p:pic>
        <p:nvPicPr>
          <p:cNvPr descr="A basket and a basket with shells and a paddle on a beach&#10;&#10;AI-generated content may be incorrect." id="235" name="Google Shape;235;p29"/>
          <p:cNvPicPr preferRelativeResize="0"/>
          <p:nvPr/>
        </p:nvPicPr>
        <p:blipFill rotWithShape="1">
          <a:blip r:embed="rId3">
            <a:alphaModFix/>
          </a:blip>
          <a:srcRect b="170" l="11736" r="-96" t="-35"/>
          <a:stretch/>
        </p:blipFill>
        <p:spPr>
          <a:xfrm>
            <a:off x="626181" y="586975"/>
            <a:ext cx="10235611" cy="6513914"/>
          </a:xfrm>
          <a:prstGeom prst="rect">
            <a:avLst/>
          </a:prstGeom>
          <a:noFill/>
          <a:ln>
            <a:noFill/>
          </a:ln>
        </p:spPr>
      </p:pic>
      <p:pic>
        <p:nvPicPr>
          <p:cNvPr descr="A group of children holding sticks&#10;&#10;AI-generated content may be incorrect." id="236" name="Google Shape;236;p29"/>
          <p:cNvPicPr preferRelativeResize="0"/>
          <p:nvPr/>
        </p:nvPicPr>
        <p:blipFill rotWithShape="1">
          <a:blip r:embed="rId4">
            <a:alphaModFix/>
          </a:blip>
          <a:srcRect b="0" l="0" r="0" t="0"/>
          <a:stretch/>
        </p:blipFill>
        <p:spPr>
          <a:xfrm>
            <a:off x="8585974" y="4965199"/>
            <a:ext cx="8618434" cy="6454641"/>
          </a:xfrm>
          <a:prstGeom prst="rect">
            <a:avLst/>
          </a:prstGeom>
          <a:noFill/>
          <a:ln>
            <a:noFill/>
          </a:ln>
        </p:spPr>
      </p:pic>
      <p:pic>
        <p:nvPicPr>
          <p:cNvPr descr="Fish on sticks over a fire&#10;&#10;AI-generated content may be incorrect." id="237" name="Google Shape;237;p29"/>
          <p:cNvPicPr preferRelativeResize="0"/>
          <p:nvPr/>
        </p:nvPicPr>
        <p:blipFill rotWithShape="1">
          <a:blip r:embed="rId5">
            <a:alphaModFix/>
          </a:blip>
          <a:srcRect b="0" l="0" r="0" t="0"/>
          <a:stretch/>
        </p:blipFill>
        <p:spPr>
          <a:xfrm rot="5400000">
            <a:off x="15740952" y="2163830"/>
            <a:ext cx="9671794" cy="6522720"/>
          </a:xfrm>
          <a:prstGeom prst="rect">
            <a:avLst/>
          </a:prstGeom>
          <a:noFill/>
          <a:ln>
            <a:noFill/>
          </a:ln>
        </p:spPr>
      </p:pic>
      <p:sp>
        <p:nvSpPr>
          <p:cNvPr id="238" name="Google Shape;238;p29"/>
          <p:cNvSpPr txBox="1"/>
          <p:nvPr/>
        </p:nvSpPr>
        <p:spPr>
          <a:xfrm>
            <a:off x="533649" y="7105650"/>
            <a:ext cx="777305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22222"/>
                </a:solidFill>
                <a:latin typeface="Arial"/>
                <a:ea typeface="Arial"/>
                <a:cs typeface="Arial"/>
                <a:sym typeface="Arial"/>
              </a:rPr>
              <a:t>Image from CTCLUSI, Photographer John Schaefer</a:t>
            </a:r>
            <a:endParaRPr b="0" i="0" sz="1400" u="none" cap="none" strike="noStrike">
              <a:solidFill>
                <a:srgbClr val="000000"/>
              </a:solidFill>
              <a:latin typeface="Arial"/>
              <a:ea typeface="Arial"/>
              <a:cs typeface="Arial"/>
              <a:sym typeface="Arial"/>
            </a:endParaRPr>
          </a:p>
        </p:txBody>
      </p:sp>
      <p:sp>
        <p:nvSpPr>
          <p:cNvPr id="239" name="Google Shape;239;p29"/>
          <p:cNvSpPr txBox="1"/>
          <p:nvPr/>
        </p:nvSpPr>
        <p:spPr>
          <a:xfrm>
            <a:off x="17318883" y="10306050"/>
            <a:ext cx="541054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22222"/>
                </a:solidFill>
                <a:latin typeface="Arial"/>
                <a:ea typeface="Arial"/>
                <a:cs typeface="Arial"/>
                <a:sym typeface="Arial"/>
              </a:rPr>
              <a:t>Image from CTCLUSI, Photographer Morgan Gaines</a:t>
            </a:r>
            <a:endParaRPr b="0" i="0" sz="1400" u="none" cap="none" strike="noStrike">
              <a:solidFill>
                <a:srgbClr val="000000"/>
              </a:solidFill>
              <a:latin typeface="Arial"/>
              <a:ea typeface="Arial"/>
              <a:cs typeface="Arial"/>
              <a:sym typeface="Arial"/>
            </a:endParaRPr>
          </a:p>
        </p:txBody>
      </p:sp>
      <p:sp>
        <p:nvSpPr>
          <p:cNvPr id="240" name="Google Shape;240;p29"/>
          <p:cNvSpPr txBox="1"/>
          <p:nvPr/>
        </p:nvSpPr>
        <p:spPr>
          <a:xfrm>
            <a:off x="8590572" y="11410950"/>
            <a:ext cx="541054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22222"/>
                </a:solidFill>
                <a:latin typeface="Arial"/>
                <a:ea typeface="Arial"/>
                <a:cs typeface="Arial"/>
                <a:sym typeface="Arial"/>
              </a:rPr>
              <a:t>Image from CTCLUSI, Photographer Morgan Gaines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0"/>
          <p:cNvSpPr txBox="1"/>
          <p:nvPr>
            <p:ph type="title"/>
          </p:nvPr>
        </p:nvSpPr>
        <p:spPr>
          <a:xfrm>
            <a:off x="2439990" y="1732547"/>
            <a:ext cx="16618032" cy="21897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Closing</a:t>
            </a:r>
            <a:endParaRPr/>
          </a:p>
        </p:txBody>
      </p:sp>
      <p:sp>
        <p:nvSpPr>
          <p:cNvPr id="247" name="Google Shape;247;p30"/>
          <p:cNvSpPr txBox="1"/>
          <p:nvPr>
            <p:ph idx="1" type="body"/>
          </p:nvPr>
        </p:nvSpPr>
        <p:spPr>
          <a:xfrm>
            <a:off x="2439988" y="4523874"/>
            <a:ext cx="19553738" cy="6930190"/>
          </a:xfrm>
          <a:prstGeom prst="rect">
            <a:avLst/>
          </a:prstGeom>
          <a:noFill/>
          <a:ln>
            <a:noFill/>
          </a:ln>
        </p:spPr>
        <p:txBody>
          <a:bodyPr anchorCtr="0" anchor="t" bIns="45700" lIns="91425" spcFirstLastPara="1" rIns="91425" wrap="square" tIns="45700">
            <a:noAutofit/>
          </a:bodyPr>
          <a:lstStyle/>
          <a:p>
            <a:pPr indent="-457200" lvl="0" marL="457200" rtl="0" algn="l">
              <a:lnSpc>
                <a:spcPct val="110000"/>
              </a:lnSpc>
              <a:spcBef>
                <a:spcPts val="2000"/>
              </a:spcBef>
              <a:spcAft>
                <a:spcPts val="0"/>
              </a:spcAft>
              <a:buSzPts val="3600"/>
              <a:buChar char="•"/>
            </a:pPr>
            <a:r>
              <a:rPr lang="en-US"/>
              <a:t>One thing I learned about traditional ecological knowledge is _______________.</a:t>
            </a:r>
            <a:endParaRPr/>
          </a:p>
          <a:p>
            <a:pPr indent="-457200" lvl="0" marL="457200" rtl="0" algn="l">
              <a:lnSpc>
                <a:spcPct val="110000"/>
              </a:lnSpc>
              <a:spcBef>
                <a:spcPts val="2000"/>
              </a:spcBef>
              <a:spcAft>
                <a:spcPts val="0"/>
              </a:spcAft>
              <a:buSzPts val="3600"/>
              <a:buChar char="•"/>
            </a:pPr>
            <a:r>
              <a:rPr lang="en-US"/>
              <a:t>This knowledge is important because____________________.</a:t>
            </a:r>
            <a:endParaRPr/>
          </a:p>
        </p:txBody>
      </p:sp>
      <p:sp>
        <p:nvSpPr>
          <p:cNvPr id="248" name="Google Shape;248;p30"/>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1"/>
          <p:cNvSpPr txBox="1"/>
          <p:nvPr>
            <p:ph type="title"/>
          </p:nvPr>
        </p:nvSpPr>
        <p:spPr>
          <a:xfrm>
            <a:off x="2439990" y="1756610"/>
            <a:ext cx="16617900" cy="218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Calibri"/>
              <a:buNone/>
            </a:pPr>
            <a:r>
              <a:rPr lang="en-US"/>
              <a:t>Self-assessment</a:t>
            </a:r>
            <a:endParaRPr/>
          </a:p>
        </p:txBody>
      </p:sp>
      <p:pic>
        <p:nvPicPr>
          <p:cNvPr descr="thumb sideways" id="254" name="Google Shape;254;p31"/>
          <p:cNvPicPr preferRelativeResize="0"/>
          <p:nvPr/>
        </p:nvPicPr>
        <p:blipFill rotWithShape="1">
          <a:blip r:embed="rId3">
            <a:alphaModFix/>
          </a:blip>
          <a:srcRect b="0" l="0" r="0" t="0"/>
          <a:stretch/>
        </p:blipFill>
        <p:spPr>
          <a:xfrm>
            <a:off x="13146357" y="4819138"/>
            <a:ext cx="1028700" cy="1000125"/>
          </a:xfrm>
          <a:prstGeom prst="rect">
            <a:avLst/>
          </a:prstGeom>
          <a:noFill/>
          <a:ln>
            <a:noFill/>
          </a:ln>
        </p:spPr>
      </p:pic>
      <p:pic>
        <p:nvPicPr>
          <p:cNvPr descr="thumbs up" id="255" name="Google Shape;255;p31"/>
          <p:cNvPicPr preferRelativeResize="0"/>
          <p:nvPr/>
        </p:nvPicPr>
        <p:blipFill rotWithShape="1">
          <a:blip r:embed="rId4">
            <a:alphaModFix/>
          </a:blip>
          <a:srcRect b="0" l="0" r="0" t="0"/>
          <a:stretch/>
        </p:blipFill>
        <p:spPr>
          <a:xfrm>
            <a:off x="17707562" y="4842274"/>
            <a:ext cx="952500" cy="990600"/>
          </a:xfrm>
          <a:prstGeom prst="rect">
            <a:avLst/>
          </a:prstGeom>
          <a:noFill/>
          <a:ln>
            <a:noFill/>
          </a:ln>
        </p:spPr>
      </p:pic>
      <p:graphicFrame>
        <p:nvGraphicFramePr>
          <p:cNvPr id="256" name="Google Shape;256;p31"/>
          <p:cNvGraphicFramePr/>
          <p:nvPr/>
        </p:nvGraphicFramePr>
        <p:xfrm>
          <a:off x="2448121" y="3946793"/>
          <a:ext cx="3000000" cy="3000000"/>
        </p:xfrm>
        <a:graphic>
          <a:graphicData uri="http://schemas.openxmlformats.org/drawingml/2006/table">
            <a:tbl>
              <a:tblPr firstRow="1">
                <a:noFill/>
                <a:tableStyleId>{AEBFA706-2FC2-42C8-97EB-37FE1B54335A}</a:tableStyleId>
              </a:tblPr>
              <a:tblGrid>
                <a:gridCol w="1511475"/>
                <a:gridCol w="7492450"/>
                <a:gridCol w="4501950"/>
                <a:gridCol w="4501950"/>
              </a:tblGrid>
              <a:tr h="1960375">
                <a:tc>
                  <a:txBody>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a:t>
                      </a:r>
                      <a:endParaRPr sz="3600" u="none" cap="none" strike="noStrike">
                        <a:latin typeface="Calibri"/>
                        <a:ea typeface="Calibri"/>
                        <a:cs typeface="Calibri"/>
                        <a:sym typeface="Calibri"/>
                      </a:endParaRPr>
                    </a:p>
                  </a:txBody>
                  <a:tcPr marT="63500" marB="63500" marR="63500" marL="63500">
                    <a:noFill/>
                  </a:tcPr>
                </a:tc>
                <a:tc>
                  <a:txBody>
                    <a:bodyPr/>
                    <a:lstStyle/>
                    <a:p>
                      <a:pPr indent="0" lvl="0" marL="0" marR="0" rtl="0" algn="ctr">
                        <a:lnSpc>
                          <a:spcPct val="100000"/>
                        </a:lnSpc>
                        <a:spcBef>
                          <a:spcPts val="0"/>
                        </a:spcBef>
                        <a:spcAft>
                          <a:spcPts val="0"/>
                        </a:spcAft>
                        <a:buClr>
                          <a:srgbClr val="000000"/>
                        </a:buClr>
                        <a:buSzPts val="3600"/>
                        <a:buFont typeface="Arial"/>
                        <a:buNone/>
                      </a:pPr>
                      <a:r>
                        <a:rPr b="1" lang="en-US" sz="3600" u="none" cap="none" strike="noStrike">
                          <a:latin typeface="Calibri"/>
                          <a:ea typeface="Calibri"/>
                          <a:cs typeface="Calibri"/>
                          <a:sym typeface="Calibri"/>
                        </a:rPr>
                        <a:t>Success Criteria</a:t>
                      </a:r>
                      <a:endParaRPr b="1" sz="3600" u="none" cap="none" strike="noStrike">
                        <a:latin typeface="Calibri"/>
                        <a:ea typeface="Calibri"/>
                        <a:cs typeface="Calibri"/>
                        <a:sym typeface="Calibri"/>
                      </a:endParaRPr>
                    </a:p>
                  </a:txBody>
                  <a:tcPr marT="63500" marB="63500" marR="63500" marL="63500" anchor="ctr">
                    <a:noFill/>
                  </a:tcPr>
                </a:tc>
                <a:tc>
                  <a:txBody>
                    <a:bodyPr/>
                    <a:lstStyle/>
                    <a:p>
                      <a:pPr indent="0" lvl="0" marL="0" marR="0" rtl="0" algn="ctr">
                        <a:lnSpc>
                          <a:spcPct val="100000"/>
                        </a:lnSpc>
                        <a:spcBef>
                          <a:spcPts val="0"/>
                        </a:spcBef>
                        <a:spcAft>
                          <a:spcPts val="0"/>
                        </a:spcAft>
                        <a:buClr>
                          <a:srgbClr val="000000"/>
                        </a:buClr>
                        <a:buSzPts val="3600"/>
                        <a:buFont typeface="Arial"/>
                        <a:buNone/>
                      </a:pPr>
                      <a:r>
                        <a:rPr b="1" lang="en-US" sz="3600" u="none" cap="none" strike="noStrike">
                          <a:latin typeface="Calibri"/>
                          <a:ea typeface="Calibri"/>
                          <a:cs typeface="Calibri"/>
                          <a:sym typeface="Calibri"/>
                        </a:rPr>
                        <a:t>Sort of</a:t>
                      </a:r>
                      <a:endParaRPr/>
                    </a:p>
                    <a:p>
                      <a:pPr indent="0" lvl="0" marL="0" marR="0" rtl="0" algn="ctr">
                        <a:lnSpc>
                          <a:spcPct val="100000"/>
                        </a:lnSpc>
                        <a:spcBef>
                          <a:spcPts val="0"/>
                        </a:spcBef>
                        <a:spcAft>
                          <a:spcPts val="0"/>
                        </a:spcAft>
                        <a:buClr>
                          <a:srgbClr val="000000"/>
                        </a:buClr>
                        <a:buSzPts val="3600"/>
                        <a:buFont typeface="Arial"/>
                        <a:buNone/>
                      </a:pPr>
                      <a:r>
                        <a:t/>
                      </a:r>
                      <a:endParaRPr b="1" sz="3600" u="none" cap="none" strike="noStrike">
                        <a:latin typeface="Calibri"/>
                        <a:ea typeface="Calibri"/>
                        <a:cs typeface="Calibri"/>
                        <a:sym typeface="Calibri"/>
                      </a:endParaRPr>
                    </a:p>
                  </a:txBody>
                  <a:tcPr marT="63500" marB="63500" marR="63500" marL="63500">
                    <a:noFill/>
                  </a:tcPr>
                </a:tc>
                <a:tc>
                  <a:txBody>
                    <a:bodyPr/>
                    <a:lstStyle/>
                    <a:p>
                      <a:pPr indent="0" lvl="0" marL="0" marR="0" rtl="0" algn="ctr">
                        <a:lnSpc>
                          <a:spcPct val="100000"/>
                        </a:lnSpc>
                        <a:spcBef>
                          <a:spcPts val="0"/>
                        </a:spcBef>
                        <a:spcAft>
                          <a:spcPts val="0"/>
                        </a:spcAft>
                        <a:buClr>
                          <a:srgbClr val="000000"/>
                        </a:buClr>
                        <a:buSzPts val="3600"/>
                        <a:buFont typeface="Arial"/>
                        <a:buNone/>
                      </a:pPr>
                      <a:r>
                        <a:rPr b="1" lang="en-US" sz="3600" u="none" cap="none" strike="noStrike">
                          <a:latin typeface="Calibri"/>
                          <a:ea typeface="Calibri"/>
                          <a:cs typeface="Calibri"/>
                          <a:sym typeface="Calibri"/>
                        </a:rPr>
                        <a:t>Yes</a:t>
                      </a:r>
                      <a:endParaRPr/>
                    </a:p>
                    <a:p>
                      <a:pPr indent="0" lvl="0" marL="0" marR="0" rtl="0" algn="ctr">
                        <a:lnSpc>
                          <a:spcPct val="100000"/>
                        </a:lnSpc>
                        <a:spcBef>
                          <a:spcPts val="0"/>
                        </a:spcBef>
                        <a:spcAft>
                          <a:spcPts val="0"/>
                        </a:spcAft>
                        <a:buClr>
                          <a:srgbClr val="000000"/>
                        </a:buClr>
                        <a:buSzPts val="3600"/>
                        <a:buFont typeface="Arial"/>
                        <a:buNone/>
                      </a:pPr>
                      <a:r>
                        <a:t/>
                      </a:r>
                      <a:endParaRPr b="1" sz="36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1" sz="3600" u="none" cap="none" strike="noStrike">
                        <a:latin typeface="Calibri"/>
                        <a:ea typeface="Calibri"/>
                        <a:cs typeface="Calibri"/>
                        <a:sym typeface="Calibri"/>
                      </a:endParaRPr>
                    </a:p>
                  </a:txBody>
                  <a:tcPr marT="63500" marB="63500" marR="63500" marL="63500">
                    <a:noFill/>
                  </a:tcPr>
                </a:tc>
              </a:tr>
              <a:tr h="18739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alibri"/>
                          <a:ea typeface="Calibri"/>
                          <a:cs typeface="Calibri"/>
                          <a:sym typeface="Calibri"/>
                        </a:rPr>
                        <a:t>1</a:t>
                      </a:r>
                      <a:endParaRPr sz="3600" u="none" cap="none" strike="noStrike">
                        <a:latin typeface="Calibri"/>
                        <a:ea typeface="Calibri"/>
                        <a:cs typeface="Calibri"/>
                        <a:sym typeface="Calibri"/>
                      </a:endParaRPr>
                    </a:p>
                  </a:txBody>
                  <a:tcPr marT="63500" marB="63500" marR="63500" marL="63500" anchor="ctr">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alibri"/>
                          <a:ea typeface="Calibri"/>
                          <a:cs typeface="Calibri"/>
                          <a:sym typeface="Calibri"/>
                        </a:rPr>
                        <a:t>Can I explain what "since time immemorial" means for Oregon Tribes?</a:t>
                      </a:r>
                      <a:endParaRPr sz="3600" u="none" cap="none" strike="noStrike">
                        <a:latin typeface="Calibri"/>
                        <a:ea typeface="Calibri"/>
                        <a:cs typeface="Calibri"/>
                        <a:sym typeface="Calibri"/>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latin typeface="Calibri"/>
                          <a:ea typeface="Calibri"/>
                          <a:cs typeface="Calibri"/>
                          <a:sym typeface="Calibri"/>
                        </a:rPr>
                        <a:t>.</a:t>
                      </a:r>
                      <a:endParaRPr sz="3600" u="none" cap="none" strike="noStrike">
                        <a:solidFill>
                          <a:srgbClr val="FFFFFF"/>
                        </a:solidFill>
                        <a:latin typeface="Calibri"/>
                        <a:ea typeface="Calibri"/>
                        <a:cs typeface="Calibri"/>
                        <a:sym typeface="Calibri"/>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latin typeface="Calibri"/>
                          <a:ea typeface="Calibri"/>
                          <a:cs typeface="Calibri"/>
                          <a:sym typeface="Calibri"/>
                        </a:rPr>
                        <a:t>.</a:t>
                      </a:r>
                      <a:endParaRPr sz="3600" u="none" cap="none" strike="noStrike">
                        <a:solidFill>
                          <a:srgbClr val="FFFFFF"/>
                        </a:solidFill>
                        <a:latin typeface="Calibri"/>
                        <a:ea typeface="Calibri"/>
                        <a:cs typeface="Calibri"/>
                        <a:sym typeface="Calibri"/>
                      </a:endParaRPr>
                    </a:p>
                  </a:txBody>
                  <a:tcPr marT="63500" marB="63500" marR="63500" marL="63500">
                    <a:noFill/>
                  </a:tcPr>
                </a:tc>
              </a:tr>
              <a:tr h="18739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alibri"/>
                          <a:ea typeface="Calibri"/>
                          <a:cs typeface="Calibri"/>
                          <a:sym typeface="Calibri"/>
                        </a:rPr>
                        <a:t>2</a:t>
                      </a:r>
                      <a:endParaRPr sz="3600" u="none" cap="none" strike="noStrike">
                        <a:latin typeface="Calibri"/>
                        <a:ea typeface="Calibri"/>
                        <a:cs typeface="Calibri"/>
                        <a:sym typeface="Calibri"/>
                      </a:endParaRPr>
                    </a:p>
                  </a:txBody>
                  <a:tcPr marT="63500" marB="63500" marR="63500" marL="63500" anchor="ctr">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alibri"/>
                          <a:ea typeface="Calibri"/>
                          <a:cs typeface="Calibri"/>
                          <a:sym typeface="Calibri"/>
                        </a:rPr>
                        <a:t>Can I describe an example of traditional harvesting practices?</a:t>
                      </a:r>
                      <a:endParaRPr sz="3600" u="none" cap="none" strike="noStrike">
                        <a:latin typeface="Calibri"/>
                        <a:ea typeface="Calibri"/>
                        <a:cs typeface="Calibri"/>
                        <a:sym typeface="Calibri"/>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latin typeface="Calibri"/>
                          <a:ea typeface="Calibri"/>
                          <a:cs typeface="Calibri"/>
                          <a:sym typeface="Calibri"/>
                        </a:rPr>
                        <a:t>.</a:t>
                      </a:r>
                      <a:endParaRPr sz="3600" u="none" cap="none" strike="noStrike">
                        <a:solidFill>
                          <a:srgbClr val="FFFFFF"/>
                        </a:solidFill>
                        <a:latin typeface="Calibri"/>
                        <a:ea typeface="Calibri"/>
                        <a:cs typeface="Calibri"/>
                        <a:sym typeface="Calibri"/>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latin typeface="Calibri"/>
                          <a:ea typeface="Calibri"/>
                          <a:cs typeface="Calibri"/>
                          <a:sym typeface="Calibri"/>
                        </a:rPr>
                        <a:t>.</a:t>
                      </a:r>
                      <a:endParaRPr sz="3600" u="none" cap="none" strike="noStrike">
                        <a:solidFill>
                          <a:srgbClr val="FFFFFF"/>
                        </a:solidFill>
                        <a:latin typeface="Calibri"/>
                        <a:ea typeface="Calibri"/>
                        <a:cs typeface="Calibri"/>
                        <a:sym typeface="Calibri"/>
                      </a:endParaRPr>
                    </a:p>
                  </a:txBody>
                  <a:tcPr marT="63500" marB="63500" marR="63500" marL="63500">
                    <a:noFill/>
                  </a:tcPr>
                </a:tc>
              </a:tr>
              <a:tr h="1873900">
                <a:tc>
                  <a:txBody>
                    <a:bodyPr/>
                    <a:lstStyle/>
                    <a:p>
                      <a:pPr indent="0" lvl="0" marL="0" marR="0" rtl="0" algn="ctr">
                        <a:lnSpc>
                          <a:spcPct val="100000"/>
                        </a:lnSpc>
                        <a:spcBef>
                          <a:spcPts val="0"/>
                        </a:spcBef>
                        <a:spcAft>
                          <a:spcPts val="0"/>
                        </a:spcAft>
                        <a:buClr>
                          <a:srgbClr val="000000"/>
                        </a:buClr>
                        <a:buSzPts val="3600"/>
                        <a:buFont typeface="Arial"/>
                        <a:buNone/>
                      </a:pPr>
                      <a:r>
                        <a:rPr lang="en-US" sz="3600" u="none" cap="none" strike="noStrike">
                          <a:latin typeface="Calibri"/>
                          <a:ea typeface="Calibri"/>
                          <a:cs typeface="Calibri"/>
                          <a:sym typeface="Calibri"/>
                        </a:rPr>
                        <a:t>3</a:t>
                      </a:r>
                      <a:endParaRPr sz="3600" u="none" cap="none" strike="noStrike">
                        <a:latin typeface="Calibri"/>
                        <a:ea typeface="Calibri"/>
                        <a:cs typeface="Calibri"/>
                        <a:sym typeface="Calibri"/>
                      </a:endParaRPr>
                    </a:p>
                  </a:txBody>
                  <a:tcPr marT="63500" marB="63500" marR="63500" marL="63500" anchor="ctr">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alibri"/>
                          <a:ea typeface="Calibri"/>
                          <a:cs typeface="Calibri"/>
                          <a:sym typeface="Calibri"/>
                        </a:rPr>
                        <a:t>Can I explain how tribal ecological knowledge helps maintain healthy ecosystems?</a:t>
                      </a:r>
                      <a:endParaRPr sz="3600" u="none" cap="none" strike="noStrike">
                        <a:latin typeface="Calibri"/>
                        <a:ea typeface="Calibri"/>
                        <a:cs typeface="Calibri"/>
                        <a:sym typeface="Calibri"/>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latin typeface="Calibri"/>
                          <a:ea typeface="Calibri"/>
                          <a:cs typeface="Calibri"/>
                          <a:sym typeface="Calibri"/>
                        </a:rPr>
                        <a:t>.</a:t>
                      </a:r>
                      <a:endParaRPr sz="3600" u="none" cap="none" strike="noStrike">
                        <a:solidFill>
                          <a:srgbClr val="FFFFFF"/>
                        </a:solidFill>
                        <a:latin typeface="Calibri"/>
                        <a:ea typeface="Calibri"/>
                        <a:cs typeface="Calibri"/>
                        <a:sym typeface="Calibri"/>
                      </a:endParaRPr>
                    </a:p>
                  </a:txBody>
                  <a:tcPr marT="63500" marB="63500" marR="63500" marL="63500">
                    <a:noFill/>
                  </a:tcPr>
                </a:tc>
                <a:tc>
                  <a:txBody>
                    <a:bodyPr/>
                    <a:lstStyle/>
                    <a:p>
                      <a:pPr indent="0" lvl="0" marL="0" marR="0" rtl="0" algn="l">
                        <a:lnSpc>
                          <a:spcPct val="100000"/>
                        </a:lnSpc>
                        <a:spcBef>
                          <a:spcPts val="0"/>
                        </a:spcBef>
                        <a:spcAft>
                          <a:spcPts val="0"/>
                        </a:spcAft>
                        <a:buClr>
                          <a:srgbClr val="000000"/>
                        </a:buClr>
                        <a:buSzPts val="3600"/>
                        <a:buFont typeface="Arial"/>
                        <a:buNone/>
                      </a:pPr>
                      <a:r>
                        <a:rPr lang="en-US" sz="3600">
                          <a:solidFill>
                            <a:srgbClr val="FFFFFF"/>
                          </a:solidFill>
                          <a:latin typeface="Calibri"/>
                          <a:ea typeface="Calibri"/>
                          <a:cs typeface="Calibri"/>
                          <a:sym typeface="Calibri"/>
                        </a:rPr>
                        <a:t>.</a:t>
                      </a:r>
                      <a:endParaRPr sz="3600" u="none" cap="none" strike="noStrike">
                        <a:solidFill>
                          <a:srgbClr val="FFFFFF"/>
                        </a:solidFill>
                        <a:latin typeface="Calibri"/>
                        <a:ea typeface="Calibri"/>
                        <a:cs typeface="Calibri"/>
                        <a:sym typeface="Calibri"/>
                      </a:endParaRPr>
                    </a:p>
                  </a:txBody>
                  <a:tcPr marT="63500" marB="63500" marR="63500" marL="63500">
                    <a:noFill/>
                  </a:tcPr>
                </a:tc>
              </a:tr>
            </a:tbl>
          </a:graphicData>
        </a:graphic>
      </p:graphicFrame>
      <p:sp>
        <p:nvSpPr>
          <p:cNvPr id="257" name="Google Shape;257;p31"/>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2"/>
          <p:cNvSpPr txBox="1"/>
          <p:nvPr>
            <p:ph type="title"/>
          </p:nvPr>
        </p:nvSpPr>
        <p:spPr>
          <a:xfrm>
            <a:off x="8608743" y="2735811"/>
            <a:ext cx="14741910" cy="381622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2000"/>
              <a:buFont typeface="Calibri"/>
              <a:buNone/>
            </a:pPr>
            <a:r>
              <a:rPr lang="en-US">
                <a:solidFill>
                  <a:srgbClr val="54050E"/>
                </a:solidFill>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8"/>
          <p:cNvSpPr txBox="1"/>
          <p:nvPr>
            <p:ph type="ctrTitle"/>
          </p:nvPr>
        </p:nvSpPr>
        <p:spPr>
          <a:xfrm>
            <a:off x="8201002" y="1080900"/>
            <a:ext cx="15487500" cy="2957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2000"/>
              <a:buFont typeface="Calibri"/>
              <a:buNone/>
            </a:pPr>
            <a:r>
              <a:rPr lang="en-US"/>
              <a:t>Essential Questions</a:t>
            </a:r>
            <a:endParaRPr/>
          </a:p>
        </p:txBody>
      </p:sp>
      <p:sp>
        <p:nvSpPr>
          <p:cNvPr id="121" name="Google Shape;121;p18"/>
          <p:cNvSpPr txBox="1"/>
          <p:nvPr>
            <p:ph idx="2" type="subTitle"/>
          </p:nvPr>
        </p:nvSpPr>
        <p:spPr>
          <a:xfrm>
            <a:off x="8697350" y="6522000"/>
            <a:ext cx="14494800" cy="3626100"/>
          </a:xfrm>
          <a:prstGeom prst="rect">
            <a:avLst/>
          </a:prstGeom>
          <a:noFill/>
          <a:ln>
            <a:noFill/>
          </a:ln>
        </p:spPr>
        <p:txBody>
          <a:bodyPr anchorCtr="0" anchor="t" bIns="45700" lIns="91425" spcFirstLastPara="1" rIns="91425" wrap="square" tIns="45700">
            <a:noAutofit/>
          </a:bodyPr>
          <a:lstStyle/>
          <a:p>
            <a:pPr indent="-571500" lvl="0" marL="1028700" rtl="0" algn="l">
              <a:lnSpc>
                <a:spcPct val="115000"/>
              </a:lnSpc>
              <a:spcBef>
                <a:spcPts val="1200"/>
              </a:spcBef>
              <a:spcAft>
                <a:spcPts val="0"/>
              </a:spcAft>
              <a:buSzPts val="4000"/>
              <a:buFont typeface="Arial"/>
              <a:buChar char="•"/>
            </a:pPr>
            <a:r>
              <a:rPr b="0" lang="en-US" sz="4300">
                <a:solidFill>
                  <a:srgbClr val="000000"/>
                </a:solidFill>
                <a:latin typeface="Calibri"/>
                <a:ea typeface="Calibri"/>
                <a:cs typeface="Calibri"/>
                <a:sym typeface="Calibri"/>
              </a:rPr>
              <a:t>What is traditional ecological knowledge (TEK), and how was it developed since time immemorial?</a:t>
            </a:r>
            <a:endParaRPr b="0" sz="4300">
              <a:solidFill>
                <a:srgbClr val="000000"/>
              </a:solidFill>
              <a:latin typeface="Calibri"/>
              <a:ea typeface="Calibri"/>
              <a:cs typeface="Calibri"/>
              <a:sym typeface="Calibri"/>
            </a:endParaRPr>
          </a:p>
          <a:p>
            <a:pPr indent="-571500" lvl="0" marL="1028700" rtl="0" algn="l">
              <a:lnSpc>
                <a:spcPct val="115000"/>
              </a:lnSpc>
              <a:spcBef>
                <a:spcPts val="1200"/>
              </a:spcBef>
              <a:spcAft>
                <a:spcPts val="0"/>
              </a:spcAft>
              <a:buSzPts val="4000"/>
              <a:buFont typeface="Arial"/>
              <a:buChar char="•"/>
            </a:pPr>
            <a:r>
              <a:rPr b="0" lang="en-US" sz="4300">
                <a:solidFill>
                  <a:srgbClr val="000000"/>
                </a:solidFill>
                <a:latin typeface="Calibri"/>
                <a:ea typeface="Calibri"/>
                <a:cs typeface="Calibri"/>
                <a:sym typeface="Calibri"/>
              </a:rPr>
              <a:t>What can TEK teach us about taking care of local plants and ecosystems?</a:t>
            </a:r>
            <a:endParaRPr b="0" sz="430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9"/>
          <p:cNvSpPr txBox="1"/>
          <p:nvPr>
            <p:ph type="title"/>
          </p:nvPr>
        </p:nvSpPr>
        <p:spPr>
          <a:xfrm>
            <a:off x="2439990" y="1732548"/>
            <a:ext cx="16618032" cy="21897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Group Talk</a:t>
            </a:r>
            <a:endParaRPr/>
          </a:p>
        </p:txBody>
      </p:sp>
      <p:sp>
        <p:nvSpPr>
          <p:cNvPr id="127" name="Google Shape;127;p19"/>
          <p:cNvSpPr txBox="1"/>
          <p:nvPr>
            <p:ph idx="1" type="body"/>
          </p:nvPr>
        </p:nvSpPr>
        <p:spPr>
          <a:xfrm>
            <a:off x="2439987" y="3914274"/>
            <a:ext cx="7322047" cy="6472989"/>
          </a:xfrm>
          <a:prstGeom prst="rect">
            <a:avLst/>
          </a:prstGeom>
          <a:noFill/>
          <a:ln>
            <a:noFill/>
          </a:ln>
        </p:spPr>
        <p:txBody>
          <a:bodyPr anchorCtr="0" anchor="t" bIns="45700" lIns="91425" spcFirstLastPara="1" rIns="91425" wrap="square" tIns="45700">
            <a:noAutofit/>
          </a:bodyPr>
          <a:lstStyle/>
          <a:p>
            <a:pPr indent="-457200" lvl="0" marL="457200" rtl="0" algn="l">
              <a:lnSpc>
                <a:spcPct val="110000"/>
              </a:lnSpc>
              <a:spcBef>
                <a:spcPts val="2000"/>
              </a:spcBef>
              <a:spcAft>
                <a:spcPts val="0"/>
              </a:spcAft>
              <a:buSzPts val="3600"/>
              <a:buChar char="•"/>
            </a:pPr>
            <a:r>
              <a:rPr lang="en-US" sz="4000"/>
              <a:t>What are some things you know about plants and animals?</a:t>
            </a:r>
            <a:endParaRPr/>
          </a:p>
          <a:p>
            <a:pPr indent="-457200" lvl="0" marL="457200" rtl="0" algn="l">
              <a:lnSpc>
                <a:spcPct val="110000"/>
              </a:lnSpc>
              <a:spcBef>
                <a:spcPts val="2000"/>
              </a:spcBef>
              <a:spcAft>
                <a:spcPts val="0"/>
              </a:spcAft>
              <a:buSzPts val="3600"/>
              <a:buChar char="•"/>
            </a:pPr>
            <a:r>
              <a:rPr lang="en-US" sz="4000"/>
              <a:t>How did you learn about them?</a:t>
            </a:r>
            <a:endParaRPr/>
          </a:p>
        </p:txBody>
      </p:sp>
      <p:pic>
        <p:nvPicPr>
          <p:cNvPr descr="Drawing of animals by a creek" id="128" name="Google Shape;128;p19"/>
          <p:cNvPicPr preferRelativeResize="0"/>
          <p:nvPr/>
        </p:nvPicPr>
        <p:blipFill rotWithShape="1">
          <a:blip r:embed="rId3">
            <a:alphaModFix/>
          </a:blip>
          <a:srcRect b="0" l="0" r="0" t="0"/>
          <a:stretch/>
        </p:blipFill>
        <p:spPr>
          <a:xfrm>
            <a:off x="11193338" y="2590800"/>
            <a:ext cx="11374318" cy="7581900"/>
          </a:xfrm>
          <a:prstGeom prst="rect">
            <a:avLst/>
          </a:prstGeom>
          <a:noFill/>
          <a:ln>
            <a:noFill/>
          </a:ln>
        </p:spPr>
      </p:pic>
      <p:sp>
        <p:nvSpPr>
          <p:cNvPr id="129" name="Google Shape;129;p19"/>
          <p:cNvSpPr txBox="1"/>
          <p:nvPr/>
        </p:nvSpPr>
        <p:spPr>
          <a:xfrm>
            <a:off x="11189897" y="10395607"/>
            <a:ext cx="27432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75757A"/>
                </a:solidFill>
                <a:latin typeface="Roboto"/>
                <a:ea typeface="Roboto"/>
                <a:cs typeface="Roboto"/>
                <a:sym typeface="Roboto"/>
              </a:rPr>
              <a:t> Credit: rawpixel.com</a:t>
            </a:r>
            <a:endParaRPr b="0" i="0" sz="1400" u="none" cap="none" strike="noStrike">
              <a:solidFill>
                <a:srgbClr val="000000"/>
              </a:solidFill>
              <a:latin typeface="Arial"/>
              <a:ea typeface="Arial"/>
              <a:cs typeface="Arial"/>
              <a:sym typeface="Arial"/>
            </a:endParaRPr>
          </a:p>
        </p:txBody>
      </p:sp>
      <p:sp>
        <p:nvSpPr>
          <p:cNvPr id="130" name="Google Shape;130;p19"/>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2439990" y="1732548"/>
            <a:ext cx="12152310" cy="218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Traditional Ecological Knowledge (2)</a:t>
            </a:r>
            <a:endParaRPr/>
          </a:p>
        </p:txBody>
      </p:sp>
      <p:sp>
        <p:nvSpPr>
          <p:cNvPr id="137" name="Google Shape;137;p20"/>
          <p:cNvSpPr txBox="1"/>
          <p:nvPr>
            <p:ph idx="2" type="body"/>
          </p:nvPr>
        </p:nvSpPr>
        <p:spPr>
          <a:xfrm>
            <a:off x="2440000" y="4365956"/>
            <a:ext cx="10836854" cy="3209100"/>
          </a:xfrm>
          <a:prstGeom prst="rect">
            <a:avLst/>
          </a:prstGeom>
          <a:noFill/>
          <a:ln>
            <a:noFill/>
          </a:ln>
        </p:spPr>
        <p:txBody>
          <a:bodyPr anchorCtr="0" anchor="t" bIns="45700" lIns="91425" spcFirstLastPara="1" rIns="91425" wrap="square" tIns="45700">
            <a:noAutofit/>
          </a:bodyPr>
          <a:lstStyle/>
          <a:p>
            <a:pPr indent="-571500" lvl="0" marL="571500" rtl="0" algn="l">
              <a:lnSpc>
                <a:spcPct val="90000"/>
              </a:lnSpc>
              <a:spcBef>
                <a:spcPts val="1000"/>
              </a:spcBef>
              <a:spcAft>
                <a:spcPts val="0"/>
              </a:spcAft>
              <a:buSzPts val="4400"/>
              <a:buFont typeface="Arial"/>
              <a:buChar char="•"/>
            </a:pPr>
            <a:r>
              <a:rPr lang="en-US"/>
              <a:t>Native people have learned about nature by living close to the land for a very long time. </a:t>
            </a:r>
            <a:endParaRPr/>
          </a:p>
          <a:p>
            <a:pPr indent="-571500" lvl="0" marL="571500" rtl="0" algn="l">
              <a:lnSpc>
                <a:spcPct val="90000"/>
              </a:lnSpc>
              <a:spcBef>
                <a:spcPts val="1000"/>
              </a:spcBef>
              <a:spcAft>
                <a:spcPts val="0"/>
              </a:spcAft>
              <a:buSzPts val="4400"/>
              <a:buFont typeface="Arial"/>
              <a:buChar char="•"/>
            </a:pPr>
            <a:r>
              <a:rPr lang="en-US"/>
              <a:t>This knowledge is passed down from elders to children through stories, songs and doing things together.</a:t>
            </a:r>
            <a:endParaRPr sz="4900"/>
          </a:p>
          <a:p>
            <a:pPr indent="-571500" lvl="0" marL="571500" rtl="0" algn="l">
              <a:lnSpc>
                <a:spcPct val="90000"/>
              </a:lnSpc>
              <a:spcBef>
                <a:spcPts val="1000"/>
              </a:spcBef>
              <a:spcAft>
                <a:spcPts val="0"/>
              </a:spcAft>
              <a:buSzPts val="4400"/>
              <a:buFont typeface="Arial"/>
              <a:buChar char="•"/>
            </a:pPr>
            <a:r>
              <a:rPr lang="en-US"/>
              <a:t>It connects people to their ancestors, traditions and lands.</a:t>
            </a:r>
            <a:endParaRPr/>
          </a:p>
        </p:txBody>
      </p:sp>
      <p:pic>
        <p:nvPicPr>
          <p:cNvPr descr="Photograph of salmon cooking over a fire outdoors" id="138" name="Google Shape;138;p20"/>
          <p:cNvPicPr preferRelativeResize="0"/>
          <p:nvPr/>
        </p:nvPicPr>
        <p:blipFill rotWithShape="1">
          <a:blip r:embed="rId3">
            <a:alphaModFix/>
          </a:blip>
          <a:srcRect b="18399" l="0" r="-1064" t="0"/>
          <a:stretch/>
        </p:blipFill>
        <p:spPr>
          <a:xfrm>
            <a:off x="15132874" y="2819820"/>
            <a:ext cx="6663907" cy="8380541"/>
          </a:xfrm>
          <a:prstGeom prst="rect">
            <a:avLst/>
          </a:prstGeom>
          <a:noFill/>
          <a:ln>
            <a:noFill/>
          </a:ln>
        </p:spPr>
      </p:pic>
      <p:sp>
        <p:nvSpPr>
          <p:cNvPr id="139" name="Google Shape;139;p20"/>
          <p:cNvSpPr txBox="1"/>
          <p:nvPr/>
        </p:nvSpPr>
        <p:spPr>
          <a:xfrm>
            <a:off x="15131790" y="11166365"/>
            <a:ext cx="661501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444444"/>
                </a:solidFill>
                <a:latin typeface="Calibri"/>
                <a:ea typeface="Calibri"/>
                <a:cs typeface="Calibri"/>
                <a:sym typeface="Calibri"/>
              </a:rPr>
              <a:t>Photo courtesy of The Confederated Tribes of Coos, Lower Umpqua and Siuslaw Indians.​</a:t>
            </a:r>
            <a:endParaRPr/>
          </a:p>
          <a:p>
            <a:pPr indent="0" lvl="0" marL="0" marR="0" rtl="0" algn="l">
              <a:lnSpc>
                <a:spcPct val="100000"/>
              </a:lnSpc>
              <a:spcBef>
                <a:spcPts val="0"/>
              </a:spcBef>
              <a:spcAft>
                <a:spcPts val="0"/>
              </a:spcAft>
              <a:buNone/>
            </a:pPr>
            <a:r>
              <a:rPr b="0" i="0" lang="en-US" sz="1400" u="none" cap="none" strike="noStrike">
                <a:solidFill>
                  <a:srgbClr val="444444"/>
                </a:solidFill>
                <a:latin typeface="Arial"/>
                <a:ea typeface="Arial"/>
                <a:cs typeface="Arial"/>
                <a:sym typeface="Arial"/>
              </a:rPr>
              <a:t>​</a:t>
            </a:r>
            <a:endParaRPr/>
          </a:p>
        </p:txBody>
      </p:sp>
      <p:sp>
        <p:nvSpPr>
          <p:cNvPr id="140" name="Google Shape;140;p20"/>
          <p:cNvSpPr txBox="1"/>
          <p:nvPr>
            <p:ph idx="12" type="sldNum"/>
          </p:nvPr>
        </p:nvSpPr>
        <p:spPr>
          <a:xfrm>
            <a:off x="22540994" y="12299746"/>
            <a:ext cx="1094700" cy="7302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1"/>
          <p:cNvSpPr txBox="1"/>
          <p:nvPr>
            <p:ph type="title"/>
          </p:nvPr>
        </p:nvSpPr>
        <p:spPr>
          <a:xfrm>
            <a:off x="2439988" y="1731963"/>
            <a:ext cx="12967652" cy="219075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Time Immemorial means a very long time in the past beyond memory or record of history.</a:t>
            </a:r>
            <a:endParaRPr/>
          </a:p>
        </p:txBody>
      </p:sp>
      <p:sp>
        <p:nvSpPr>
          <p:cNvPr id="147" name="Google Shape;147;p21"/>
          <p:cNvSpPr txBox="1"/>
          <p:nvPr>
            <p:ph idx="1" type="body"/>
          </p:nvPr>
        </p:nvSpPr>
        <p:spPr>
          <a:xfrm>
            <a:off x="1020800" y="5934187"/>
            <a:ext cx="7368819" cy="4558553"/>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2000"/>
              </a:spcBef>
              <a:spcAft>
                <a:spcPts val="0"/>
              </a:spcAft>
              <a:buSzPts val="3600"/>
              <a:buNone/>
            </a:pPr>
            <a:r>
              <a:rPr lang="en-US"/>
              <a:t>“From the coast to the interior valleys to the plateau and to the great basin, tribal peoples maintain continuous and balanced relationships including land and water.”</a:t>
            </a:r>
            <a:endParaRPr/>
          </a:p>
          <a:p>
            <a:pPr indent="0" lvl="0" marL="0" rtl="0" algn="r">
              <a:lnSpc>
                <a:spcPct val="110000"/>
              </a:lnSpc>
              <a:spcBef>
                <a:spcPts val="2000"/>
              </a:spcBef>
              <a:spcAft>
                <a:spcPts val="0"/>
              </a:spcAft>
              <a:buSzPts val="3600"/>
              <a:buNone/>
            </a:pPr>
            <a:r>
              <a:rPr lang="en-US" sz="2800"/>
              <a:t>The Essential Understandings</a:t>
            </a:r>
            <a:endParaRPr/>
          </a:p>
        </p:txBody>
      </p:sp>
      <p:sp>
        <p:nvSpPr>
          <p:cNvPr id="148" name="Google Shape;148;p21"/>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grpSp>
        <p:nvGrpSpPr>
          <p:cNvPr id="149" name="Google Shape;149;p21"/>
          <p:cNvGrpSpPr/>
          <p:nvPr/>
        </p:nvGrpSpPr>
        <p:grpSpPr>
          <a:xfrm>
            <a:off x="16698875" y="6877325"/>
            <a:ext cx="6729175" cy="5169676"/>
            <a:chOff x="1742000" y="3019899"/>
            <a:chExt cx="6729175" cy="5169676"/>
          </a:xfrm>
        </p:grpSpPr>
        <p:pic>
          <p:nvPicPr>
            <p:cNvPr descr="Historical photo of two women working together" id="150" name="Google Shape;150;p21"/>
            <p:cNvPicPr preferRelativeResize="0"/>
            <p:nvPr/>
          </p:nvPicPr>
          <p:blipFill rotWithShape="1">
            <a:blip r:embed="rId3">
              <a:alphaModFix/>
            </a:blip>
            <a:srcRect b="0" l="0" r="0" t="0"/>
            <a:stretch/>
          </p:blipFill>
          <p:spPr>
            <a:xfrm>
              <a:off x="1742000" y="3019899"/>
              <a:ext cx="6667500" cy="4667250"/>
            </a:xfrm>
            <a:prstGeom prst="rect">
              <a:avLst/>
            </a:prstGeom>
            <a:noFill/>
            <a:ln>
              <a:noFill/>
            </a:ln>
          </p:spPr>
        </p:pic>
        <p:sp>
          <p:nvSpPr>
            <p:cNvPr id="151" name="Google Shape;151;p21"/>
            <p:cNvSpPr txBox="1"/>
            <p:nvPr/>
          </p:nvSpPr>
          <p:spPr>
            <a:xfrm>
              <a:off x="1750575" y="7766875"/>
              <a:ext cx="6720600" cy="42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Photo courtesy of The </a:t>
              </a:r>
              <a:r>
                <a:rPr b="0" i="0" lang="en-US" sz="1400" u="none" cap="none" strike="noStrike">
                  <a:solidFill>
                    <a:srgbClr val="000000"/>
                  </a:solidFill>
                  <a:latin typeface="Calibri"/>
                  <a:ea typeface="Calibri"/>
                  <a:cs typeface="Calibri"/>
                  <a:sym typeface="Calibri"/>
                </a:rPr>
                <a:t>Confederated</a:t>
              </a:r>
              <a:r>
                <a:rPr b="0" i="0" lang="en-US" sz="1400" u="none" cap="none" strike="noStrike">
                  <a:solidFill>
                    <a:srgbClr val="000000"/>
                  </a:solidFill>
                  <a:latin typeface="Arial"/>
                  <a:ea typeface="Arial"/>
                  <a:cs typeface="Arial"/>
                  <a:sym typeface="Arial"/>
                </a:rPr>
                <a:t> Tribes of Siletz Indians</a:t>
              </a:r>
              <a:endParaRPr b="0" i="0" sz="1400" u="none" cap="none" strike="noStrike">
                <a:solidFill>
                  <a:srgbClr val="000000"/>
                </a:solidFill>
                <a:latin typeface="Arial"/>
                <a:ea typeface="Arial"/>
                <a:cs typeface="Arial"/>
                <a:sym typeface="Arial"/>
              </a:endParaRPr>
            </a:p>
          </p:txBody>
        </p:sp>
      </p:grpSp>
      <p:grpSp>
        <p:nvGrpSpPr>
          <p:cNvPr id="152" name="Google Shape;152;p21"/>
          <p:cNvGrpSpPr/>
          <p:nvPr/>
        </p:nvGrpSpPr>
        <p:grpSpPr>
          <a:xfrm>
            <a:off x="16698875" y="1731963"/>
            <a:ext cx="5619750" cy="4932425"/>
            <a:chOff x="9383725" y="1381625"/>
            <a:chExt cx="5619750" cy="4932425"/>
          </a:xfrm>
        </p:grpSpPr>
        <p:pic>
          <p:nvPicPr>
            <p:cNvPr descr="Historical photo of men in regalia" id="153" name="Google Shape;153;p21"/>
            <p:cNvPicPr preferRelativeResize="0"/>
            <p:nvPr/>
          </p:nvPicPr>
          <p:blipFill rotWithShape="1">
            <a:blip r:embed="rId4">
              <a:alphaModFix/>
            </a:blip>
            <a:srcRect b="0" l="0" r="0" t="0"/>
            <a:stretch/>
          </p:blipFill>
          <p:spPr>
            <a:xfrm>
              <a:off x="9383725" y="1381625"/>
              <a:ext cx="5619750" cy="4152900"/>
            </a:xfrm>
            <a:prstGeom prst="rect">
              <a:avLst/>
            </a:prstGeom>
            <a:noFill/>
            <a:ln>
              <a:noFill/>
            </a:ln>
          </p:spPr>
        </p:pic>
        <p:sp>
          <p:nvSpPr>
            <p:cNvPr id="154" name="Google Shape;154;p21"/>
            <p:cNvSpPr txBox="1"/>
            <p:nvPr/>
          </p:nvSpPr>
          <p:spPr>
            <a:xfrm>
              <a:off x="9505550" y="5583850"/>
              <a:ext cx="5480100" cy="73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Photo courtesy of The Burns Paiute Tribe</a:t>
              </a:r>
              <a:endParaRPr b="0" i="0" sz="1400" u="none" cap="none" strike="noStrike">
                <a:solidFill>
                  <a:srgbClr val="000000"/>
                </a:solidFill>
                <a:latin typeface="Arial"/>
                <a:ea typeface="Arial"/>
                <a:cs typeface="Arial"/>
                <a:sym typeface="Arial"/>
              </a:endParaRPr>
            </a:p>
          </p:txBody>
        </p:sp>
      </p:grpSp>
      <p:grpSp>
        <p:nvGrpSpPr>
          <p:cNvPr id="155" name="Google Shape;155;p21"/>
          <p:cNvGrpSpPr/>
          <p:nvPr/>
        </p:nvGrpSpPr>
        <p:grpSpPr>
          <a:xfrm>
            <a:off x="8581000" y="5697375"/>
            <a:ext cx="7172575" cy="6456826"/>
            <a:chOff x="15916025" y="4532099"/>
            <a:chExt cx="7172575" cy="6456826"/>
          </a:xfrm>
        </p:grpSpPr>
        <p:pic>
          <p:nvPicPr>
            <p:cNvPr descr="Historical photo of people posing together outside of a building" id="156" name="Google Shape;156;p21"/>
            <p:cNvPicPr preferRelativeResize="0"/>
            <p:nvPr/>
          </p:nvPicPr>
          <p:blipFill rotWithShape="1">
            <a:blip r:embed="rId5">
              <a:alphaModFix/>
            </a:blip>
            <a:srcRect b="0" l="0" r="0" t="0"/>
            <a:stretch/>
          </p:blipFill>
          <p:spPr>
            <a:xfrm>
              <a:off x="15916025" y="4532099"/>
              <a:ext cx="7124700" cy="5695950"/>
            </a:xfrm>
            <a:prstGeom prst="rect">
              <a:avLst/>
            </a:prstGeom>
            <a:noFill/>
            <a:ln>
              <a:noFill/>
            </a:ln>
          </p:spPr>
        </p:pic>
        <p:sp>
          <p:nvSpPr>
            <p:cNvPr id="157" name="Google Shape;157;p21"/>
            <p:cNvSpPr txBox="1"/>
            <p:nvPr/>
          </p:nvSpPr>
          <p:spPr>
            <a:xfrm>
              <a:off x="15963900" y="10258725"/>
              <a:ext cx="7124700" cy="73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Photo courtesy of The Burns Paiute Tribe</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2"/>
          <p:cNvSpPr txBox="1"/>
          <p:nvPr/>
        </p:nvSpPr>
        <p:spPr>
          <a:xfrm>
            <a:off x="10594233" y="10842091"/>
            <a:ext cx="448257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Arial"/>
                <a:ea typeface="Arial"/>
                <a:cs typeface="Arial"/>
                <a:sym typeface="Arial"/>
              </a:rPr>
              <a:t>Photo by iStock.com/Dmitri Toms</a:t>
            </a:r>
            <a:endParaRPr b="0" i="0" sz="1400" u="none" cap="none" strike="noStrike">
              <a:solidFill>
                <a:schemeClr val="dk1"/>
              </a:solidFill>
              <a:latin typeface="Arial"/>
              <a:ea typeface="Arial"/>
              <a:cs typeface="Arial"/>
              <a:sym typeface="Arial"/>
            </a:endParaRPr>
          </a:p>
        </p:txBody>
      </p:sp>
      <p:sp>
        <p:nvSpPr>
          <p:cNvPr id="164" name="Google Shape;164;p22"/>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pic>
        <p:nvPicPr>
          <p:cNvPr descr="Photo of a pond underwater" id="165" name="Google Shape;165;p22"/>
          <p:cNvPicPr preferRelativeResize="0"/>
          <p:nvPr/>
        </p:nvPicPr>
        <p:blipFill>
          <a:blip r:embed="rId3">
            <a:alphaModFix/>
          </a:blip>
          <a:stretch>
            <a:fillRect/>
          </a:stretch>
        </p:blipFill>
        <p:spPr>
          <a:xfrm>
            <a:off x="483650" y="507574"/>
            <a:ext cx="23388774" cy="12722200"/>
          </a:xfrm>
          <a:prstGeom prst="rect">
            <a:avLst/>
          </a:prstGeom>
          <a:noFill/>
          <a:ln>
            <a:noFill/>
          </a:ln>
        </p:spPr>
      </p:pic>
      <p:sp>
        <p:nvSpPr>
          <p:cNvPr id="166" name="Google Shape;166;p22"/>
          <p:cNvSpPr txBox="1"/>
          <p:nvPr>
            <p:ph type="title"/>
          </p:nvPr>
        </p:nvSpPr>
        <p:spPr>
          <a:xfrm>
            <a:off x="2439988" y="1731963"/>
            <a:ext cx="7069800" cy="9107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t>Ecosystem: </a:t>
            </a:r>
            <a:r>
              <a:rPr b="0" lang="en-US"/>
              <a:t>A community of living and nonliving things that support each other in their environment.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3"/>
          <p:cNvSpPr txBox="1"/>
          <p:nvPr>
            <p:ph idx="1" type="body"/>
          </p:nvPr>
        </p:nvSpPr>
        <p:spPr>
          <a:xfrm>
            <a:off x="252418" y="10290829"/>
            <a:ext cx="12125002" cy="321572"/>
          </a:xfrm>
          <a:prstGeom prst="rect">
            <a:avLst/>
          </a:prstGeom>
          <a:noFill/>
          <a:ln>
            <a:noFill/>
          </a:ln>
        </p:spPr>
        <p:txBody>
          <a:bodyPr anchorCtr="0" anchor="t" bIns="45700" lIns="91425" spcFirstLastPara="1" rIns="91425" wrap="square" tIns="45700">
            <a:noAutofit/>
          </a:bodyPr>
          <a:lstStyle/>
          <a:p>
            <a:pPr indent="0" lvl="0" marL="0" rtl="0" algn="ctr">
              <a:lnSpc>
                <a:spcPct val="110000"/>
              </a:lnSpc>
              <a:spcBef>
                <a:spcPts val="2000"/>
              </a:spcBef>
              <a:spcAft>
                <a:spcPts val="0"/>
              </a:spcAft>
              <a:buSzPts val="3600"/>
              <a:buNone/>
            </a:pPr>
            <a:r>
              <a:rPr lang="en-US" sz="1400"/>
              <a:t>EncMstr, CC BY-SA 3.0 &lt;https://creativecommons.org/licenses/by-sa/3.0&gt;, via Wikimedia Commons</a:t>
            </a:r>
            <a:endParaRPr/>
          </a:p>
        </p:txBody>
      </p:sp>
      <p:sp>
        <p:nvSpPr>
          <p:cNvPr id="173" name="Google Shape;173;p23"/>
          <p:cNvSpPr txBox="1"/>
          <p:nvPr>
            <p:ph type="title"/>
          </p:nvPr>
        </p:nvSpPr>
        <p:spPr>
          <a:xfrm>
            <a:off x="8612993" y="10305047"/>
            <a:ext cx="7529999" cy="2094498"/>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Meadows and Forests</a:t>
            </a:r>
            <a:endParaRPr/>
          </a:p>
        </p:txBody>
      </p:sp>
      <p:sp>
        <p:nvSpPr>
          <p:cNvPr id="174" name="Google Shape;174;p23"/>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
        <p:nvSpPr>
          <p:cNvPr id="175" name="Google Shape;175;p23"/>
          <p:cNvSpPr txBox="1"/>
          <p:nvPr/>
        </p:nvSpPr>
        <p:spPr>
          <a:xfrm>
            <a:off x="12437986" y="10278340"/>
            <a:ext cx="11677078"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Photo by </a:t>
            </a:r>
            <a:r>
              <a:rPr b="0" i="0" lang="en-US" sz="1400" u="sng" cap="none" strike="noStrike">
                <a:solidFill>
                  <a:srgbClr val="000000"/>
                </a:solidFill>
                <a:latin typeface="Arial"/>
                <a:ea typeface="Arial"/>
                <a:cs typeface="Arial"/>
                <a:sym typeface="Arial"/>
                <a:hlinkClick r:id="rId3">
                  <a:extLst>
                    <a:ext uri="{A12FA001-AC4F-418D-AE19-62706E023703}">
                      <ahyp:hlinkClr val="tx"/>
                    </a:ext>
                  </a:extLst>
                </a:hlinkClick>
              </a:rPr>
              <a:t>Unsplash</a:t>
            </a:r>
            <a:r>
              <a:rPr b="0" i="0" lang="en-US" sz="1400" u="none" cap="none" strike="noStrike">
                <a:solidFill>
                  <a:srgbClr val="000000"/>
                </a:solidFill>
                <a:latin typeface="Arial"/>
                <a:ea typeface="Arial"/>
                <a:cs typeface="Arial"/>
                <a:sym typeface="Arial"/>
              </a:rPr>
              <a:t> from </a:t>
            </a: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Freerange Stock</a:t>
            </a:r>
            <a:endParaRPr b="0" i="0" sz="1400" u="none" cap="none" strike="noStrike">
              <a:solidFill>
                <a:srgbClr val="000000"/>
              </a:solidFill>
              <a:latin typeface="Arial"/>
              <a:ea typeface="Arial"/>
              <a:cs typeface="Arial"/>
              <a:sym typeface="Arial"/>
            </a:endParaRPr>
          </a:p>
        </p:txBody>
      </p:sp>
      <p:pic>
        <p:nvPicPr>
          <p:cNvPr descr="Photo of deer in nature" id="176" name="Google Shape;176;p23"/>
          <p:cNvPicPr preferRelativeResize="0"/>
          <p:nvPr/>
        </p:nvPicPr>
        <p:blipFill rotWithShape="1">
          <a:blip r:embed="rId5">
            <a:alphaModFix/>
          </a:blip>
          <a:srcRect b="-144" l="-312" r="12703" t="13"/>
          <a:stretch/>
        </p:blipFill>
        <p:spPr>
          <a:xfrm>
            <a:off x="12407504" y="1229916"/>
            <a:ext cx="11717484" cy="9041619"/>
          </a:xfrm>
          <a:prstGeom prst="rect">
            <a:avLst/>
          </a:prstGeom>
          <a:noFill/>
          <a:ln>
            <a:noFill/>
          </a:ln>
        </p:spPr>
      </p:pic>
      <p:pic>
        <p:nvPicPr>
          <p:cNvPr descr="Photo of a meadow" id="177" name="Google Shape;177;p23"/>
          <p:cNvPicPr preferRelativeResize="0"/>
          <p:nvPr/>
        </p:nvPicPr>
        <p:blipFill rotWithShape="1">
          <a:blip r:embed="rId6">
            <a:alphaModFix/>
          </a:blip>
          <a:srcRect b="0" l="0" r="0" t="0"/>
          <a:stretch/>
        </p:blipFill>
        <p:spPr>
          <a:xfrm>
            <a:off x="247683" y="1219200"/>
            <a:ext cx="12136430" cy="9048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ph type="title"/>
          </p:nvPr>
        </p:nvSpPr>
        <p:spPr>
          <a:xfrm>
            <a:off x="1047115" y="982785"/>
            <a:ext cx="16617900" cy="2189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6000"/>
              <a:buNone/>
            </a:pPr>
            <a:r>
              <a:rPr lang="en-US">
                <a:solidFill>
                  <a:schemeClr val="lt1"/>
                </a:solidFill>
              </a:rPr>
              <a:t>Learning Expectations</a:t>
            </a:r>
            <a:endParaRPr>
              <a:solidFill>
                <a:schemeClr val="lt1"/>
              </a:solidFill>
            </a:endParaRPr>
          </a:p>
        </p:txBody>
      </p:sp>
      <p:sp>
        <p:nvSpPr>
          <p:cNvPr id="184" name="Google Shape;184;p24"/>
          <p:cNvSpPr txBox="1"/>
          <p:nvPr>
            <p:ph idx="1" type="body"/>
          </p:nvPr>
        </p:nvSpPr>
        <p:spPr>
          <a:xfrm>
            <a:off x="2439988" y="4523873"/>
            <a:ext cx="9283089" cy="695476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6000">
                <a:solidFill>
                  <a:schemeClr val="dk1"/>
                </a:solidFill>
              </a:rPr>
              <a:t>Learning Outcomes</a:t>
            </a:r>
            <a:endParaRPr b="1" sz="6000">
              <a:solidFill>
                <a:schemeClr val="dk1"/>
              </a:solidFill>
            </a:endParaRPr>
          </a:p>
          <a:p>
            <a:pPr indent="-571500" lvl="0" marL="800100" rtl="0" algn="l">
              <a:lnSpc>
                <a:spcPct val="110000"/>
              </a:lnSpc>
              <a:spcBef>
                <a:spcPts val="2000"/>
              </a:spcBef>
              <a:spcAft>
                <a:spcPts val="0"/>
              </a:spcAft>
              <a:buSzPts val="3600"/>
              <a:buFont typeface="Arial"/>
              <a:buChar char="•"/>
            </a:pPr>
            <a:r>
              <a:rPr lang="en-US"/>
              <a:t>I understand what traditional ecological knowledge (TEK) is.</a:t>
            </a:r>
            <a:endParaRPr/>
          </a:p>
          <a:p>
            <a:pPr indent="-571500" lvl="0" marL="800100" rtl="0" algn="l">
              <a:lnSpc>
                <a:spcPct val="110000"/>
              </a:lnSpc>
              <a:spcBef>
                <a:spcPts val="2000"/>
              </a:spcBef>
              <a:spcAft>
                <a:spcPts val="0"/>
              </a:spcAft>
              <a:buSzPts val="3600"/>
              <a:buFont typeface="Arial"/>
              <a:buChar char="•"/>
            </a:pPr>
            <a:r>
              <a:rPr lang="en-US"/>
              <a:t>I understand how Oregon Tribes use TEK to sustainably harvest native plants.</a:t>
            </a:r>
            <a:endParaRPr/>
          </a:p>
        </p:txBody>
      </p:sp>
      <p:sp>
        <p:nvSpPr>
          <p:cNvPr id="185" name="Google Shape;185;p24"/>
          <p:cNvSpPr txBox="1"/>
          <p:nvPr>
            <p:ph idx="2" type="body"/>
          </p:nvPr>
        </p:nvSpPr>
        <p:spPr>
          <a:xfrm>
            <a:off x="12664099" y="4523873"/>
            <a:ext cx="9283089" cy="69547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6000">
                <a:solidFill>
                  <a:schemeClr val="dk1"/>
                </a:solidFill>
              </a:rPr>
              <a:t>Success Criteria</a:t>
            </a:r>
            <a:endParaRPr b="1" sz="6000">
              <a:solidFill>
                <a:schemeClr val="dk1"/>
              </a:solidFill>
            </a:endParaRPr>
          </a:p>
          <a:p>
            <a:pPr indent="-571500" lvl="0" marL="800100" rtl="0" algn="l">
              <a:lnSpc>
                <a:spcPct val="110000"/>
              </a:lnSpc>
              <a:spcBef>
                <a:spcPts val="2000"/>
              </a:spcBef>
              <a:spcAft>
                <a:spcPts val="0"/>
              </a:spcAft>
              <a:buSzPts val="3600"/>
              <a:buFont typeface="Arial"/>
              <a:buChar char="•"/>
            </a:pPr>
            <a:r>
              <a:rPr lang="en-US"/>
              <a:t>I can describe an example of traditional harvesting practices.</a:t>
            </a:r>
            <a:endParaRPr/>
          </a:p>
          <a:p>
            <a:pPr indent="-571500" lvl="0" marL="800100" rtl="0" algn="l">
              <a:lnSpc>
                <a:spcPct val="110000"/>
              </a:lnSpc>
              <a:spcBef>
                <a:spcPts val="2000"/>
              </a:spcBef>
              <a:spcAft>
                <a:spcPts val="0"/>
              </a:spcAft>
              <a:buSzPts val="3600"/>
              <a:buFont typeface="Arial"/>
              <a:buChar char="•"/>
            </a:pPr>
            <a:r>
              <a:rPr lang="en-US"/>
              <a:t>I can explain how tribal ecological knowledge helps maintain healthy ecosystems.</a:t>
            </a:r>
            <a:endParaRPr/>
          </a:p>
        </p:txBody>
      </p:sp>
      <p:sp>
        <p:nvSpPr>
          <p:cNvPr id="186" name="Google Shape;186;p24"/>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descr="Map of the nine Oregon federally recongized Indian Tribers." id="192" name="Google Shape;192;p25"/>
          <p:cNvPicPr preferRelativeResize="0"/>
          <p:nvPr/>
        </p:nvPicPr>
        <p:blipFill rotWithShape="1">
          <a:blip r:embed="rId3">
            <a:alphaModFix/>
          </a:blip>
          <a:srcRect b="1941" l="2056" r="0" t="0"/>
          <a:stretch/>
        </p:blipFill>
        <p:spPr>
          <a:xfrm>
            <a:off x="7906000" y="607450"/>
            <a:ext cx="16004425" cy="11168826"/>
          </a:xfrm>
          <a:prstGeom prst="rect">
            <a:avLst/>
          </a:prstGeom>
          <a:noFill/>
          <a:ln>
            <a:noFill/>
          </a:ln>
        </p:spPr>
      </p:pic>
      <p:sp>
        <p:nvSpPr>
          <p:cNvPr id="193" name="Google Shape;193;p25"/>
          <p:cNvSpPr txBox="1"/>
          <p:nvPr>
            <p:ph type="title"/>
          </p:nvPr>
        </p:nvSpPr>
        <p:spPr>
          <a:xfrm>
            <a:off x="2439988" y="1731963"/>
            <a:ext cx="7484611" cy="219075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6000"/>
              <a:buFont typeface="Calibri"/>
              <a:buNone/>
            </a:pPr>
            <a:r>
              <a:rPr lang="en-US"/>
              <a:t>Nine Federally Recognized Tribes in Oregon</a:t>
            </a:r>
            <a:endParaRPr/>
          </a:p>
        </p:txBody>
      </p:sp>
      <p:sp>
        <p:nvSpPr>
          <p:cNvPr id="194" name="Google Shape;194;p25"/>
          <p:cNvSpPr txBox="1"/>
          <p:nvPr>
            <p:ph idx="2" type="body"/>
          </p:nvPr>
        </p:nvSpPr>
        <p:spPr>
          <a:xfrm>
            <a:off x="2454275" y="3989388"/>
            <a:ext cx="7328329" cy="11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4400"/>
              <a:buNone/>
            </a:pPr>
            <a:r>
              <a:t/>
            </a:r>
            <a:endParaRPr/>
          </a:p>
          <a:p>
            <a:pPr indent="0" lvl="0" marL="0" rtl="0" algn="l">
              <a:lnSpc>
                <a:spcPct val="90000"/>
              </a:lnSpc>
              <a:spcBef>
                <a:spcPts val="1000"/>
              </a:spcBef>
              <a:spcAft>
                <a:spcPts val="0"/>
              </a:spcAft>
              <a:buSzPts val="4400"/>
              <a:buNone/>
            </a:pPr>
            <a:r>
              <a:rPr lang="en-US"/>
              <a:t>Can you find the Tribe closest to you?</a:t>
            </a:r>
            <a:endParaRPr/>
          </a:p>
        </p:txBody>
      </p:sp>
      <p:sp>
        <p:nvSpPr>
          <p:cNvPr id="195" name="Google Shape;195;p25"/>
          <p:cNvSpPr txBox="1"/>
          <p:nvPr>
            <p:ph idx="12" type="sldNum"/>
          </p:nvPr>
        </p:nvSpPr>
        <p:spPr>
          <a:xfrm>
            <a:off x="22540994" y="12299746"/>
            <a:ext cx="1094709" cy="730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JPRC Title and Closing Slides">
  <a:themeElements>
    <a:clrScheme name="THSH">
      <a:dk1>
        <a:srgbClr val="54050E"/>
      </a:dk1>
      <a:lt1>
        <a:srgbClr val="BE4903"/>
      </a:lt1>
      <a:dk2>
        <a:srgbClr val="53050D"/>
      </a:dk2>
      <a:lt2>
        <a:srgbClr val="FCEFD8"/>
      </a:lt2>
      <a:accent1>
        <a:srgbClr val="F0B240"/>
      </a:accent1>
      <a:accent2>
        <a:srgbClr val="A75F48"/>
      </a:accent2>
      <a:accent3>
        <a:srgbClr val="BD4902"/>
      </a:accent3>
      <a:accent4>
        <a:srgbClr val="D75524"/>
      </a:accent4>
      <a:accent5>
        <a:srgbClr val="F7DBD2"/>
      </a:accent5>
      <a:accent6>
        <a:srgbClr val="F36106"/>
      </a:accent6>
      <a:hlink>
        <a:srgbClr val="BD4902"/>
      </a:hlink>
      <a:folHlink>
        <a:srgbClr val="A75F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PRC Interior Slides">
  <a:themeElements>
    <a:clrScheme name="THSH">
      <a:dk1>
        <a:srgbClr val="54050E"/>
      </a:dk1>
      <a:lt1>
        <a:srgbClr val="BE4903"/>
      </a:lt1>
      <a:dk2>
        <a:srgbClr val="53050D"/>
      </a:dk2>
      <a:lt2>
        <a:srgbClr val="FCEFD8"/>
      </a:lt2>
      <a:accent1>
        <a:srgbClr val="F0B240"/>
      </a:accent1>
      <a:accent2>
        <a:srgbClr val="A75F48"/>
      </a:accent2>
      <a:accent3>
        <a:srgbClr val="BD4902"/>
      </a:accent3>
      <a:accent4>
        <a:srgbClr val="D75524"/>
      </a:accent4>
      <a:accent5>
        <a:srgbClr val="F7DBD2"/>
      </a:accent5>
      <a:accent6>
        <a:srgbClr val="F36106"/>
      </a:accent6>
      <a:hlink>
        <a:srgbClr val="BD4902"/>
      </a:hlink>
      <a:folHlink>
        <a:srgbClr val="A75F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07C023760E4B43B88CA40098E6CCFF" ma:contentTypeVersion="7" ma:contentTypeDescription="Create a new document." ma:contentTypeScope="" ma:versionID="932c66335bf254f2b214dd195c90a42f">
  <xsd:schema xmlns:xsd="http://www.w3.org/2001/XMLSchema" xmlns:xs="http://www.w3.org/2001/XMLSchema" xmlns:p="http://schemas.microsoft.com/office/2006/metadata/properties" xmlns:ns1="http://schemas.microsoft.com/sharepoint/v3" xmlns:ns2="34fb217e-71e5-45f5-ac12-57a9bc5aa8c7" xmlns:ns3="54031767-dd6d-417c-ab73-583408f47564" targetNamespace="http://schemas.microsoft.com/office/2006/metadata/properties" ma:root="true" ma:fieldsID="85307702f587d59a8b580de5524f7e2a" ns1:_="" ns2:_="" ns3:_="">
    <xsd:import namespace="http://schemas.microsoft.com/sharepoint/v3"/>
    <xsd:import namespace="34fb217e-71e5-45f5-ac12-57a9bc5aa8c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4fb217e-71e5-45f5-ac12-57a9bc5aa8c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mediation_x0020_Date xmlns="34fb217e-71e5-45f5-ac12-57a9bc5aa8c7">2026-01-30T08:00:00+00:00</Remediation_x0020_Date>
    <Priority xmlns="34fb217e-71e5-45f5-ac12-57a9bc5aa8c7">New</Priority>
    <PublishingExpirationDate xmlns="http://schemas.microsoft.com/sharepoint/v3" xsi:nil="true"/>
    <PublishingStartDate xmlns="http://schemas.microsoft.com/sharepoint/v3" xsi:nil="true"/>
    <Estimated_x0020_Creation_x0020_Date xmlns="34fb217e-71e5-45f5-ac12-57a9bc5aa8c7" xsi:nil="true"/>
  </documentManagement>
</p:properties>
</file>

<file path=customXml/itemProps1.xml><?xml version="1.0" encoding="utf-8"?>
<ds:datastoreItem xmlns:ds="http://schemas.openxmlformats.org/officeDocument/2006/customXml" ds:itemID="{D8B3774A-4AEF-4C3F-80DB-6512F7529971}"/>
</file>

<file path=customXml/itemProps2.xml><?xml version="1.0" encoding="utf-8"?>
<ds:datastoreItem xmlns:ds="http://schemas.openxmlformats.org/officeDocument/2006/customXml" ds:itemID="{DF0480A2-E5FA-4DAA-93F9-E53D36380ABF}"/>
</file>

<file path=customXml/itemProps3.xml><?xml version="1.0" encoding="utf-8"?>
<ds:datastoreItem xmlns:ds="http://schemas.openxmlformats.org/officeDocument/2006/customXml" ds:itemID="{A55C41E0-4744-4BDC-A442-DCBAC453A7D4}"/>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0x0101005007C023760E4B43B88CA40098E6CCFF</vt:lpwstr>
  </property>
</Properties>
</file>