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Default Extension="odttf" ContentType="application/vnd.openxmlformats-officedocument.obfuscatedFont"/>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3716000" cx="24387175"/>
  <p:notesSz cx="6858000" cy="9144000"/>
  <p:embeddedFontLst>
    <p:embeddedFont>
      <p:font typeface="No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959A0E-34DB-4712-B096-6823C0D8F3F1}">
  <a:tblStyle styleId="{E2959A0E-34DB-4712-B096-6823C0D8F3F1}"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schemas.openxmlformats.org/officeDocument/2006/relationships/font" Target="fonts/NotoSans-boldItalic.fntdata"/><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tableStyles" Target="tableStyles.xml"/><Relationship Id="rId25" Type="http://schemas.openxmlformats.org/officeDocument/2006/relationships/font" Target="fonts/NotoSans-italic.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presProps" Target="presProps.xml"/><Relationship Id="rId16" Type="http://schemas.openxmlformats.org/officeDocument/2006/relationships/slide" Target="slides/slide10.xml"/><Relationship Id="rId29" Type="http://schemas.openxmlformats.org/officeDocument/2006/relationships/customXml" Target="../customXml/item3.xml"/><Relationship Id="rId24" Type="http://schemas.openxmlformats.org/officeDocument/2006/relationships/font" Target="fonts/NotoSans-bold.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23" Type="http://schemas.openxmlformats.org/officeDocument/2006/relationships/font" Target="fonts/NotoSans-regular.fntdata"/><Relationship Id="rId5" Type="http://schemas.openxmlformats.org/officeDocument/2006/relationships/slideMaster" Target="slideMasters/slideMaster2.xml"/><Relationship Id="rId15" Type="http://schemas.openxmlformats.org/officeDocument/2006/relationships/slide" Target="slides/slide9.xml"/><Relationship Id="rId28" Type="http://schemas.openxmlformats.org/officeDocument/2006/relationships/customXml" Target="../customXml/item2.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Explain that today they will learn about basket weaving, a part of the lifeways of many Native peoples in Oregon and how basket weavers use mathematics to weave their baskets.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Explain that lifeways are how a group of people live and preserve their cultural traditions. It is a big idea that includes many activities important to Native peoples in Oregon. Basket weaving is one of them. For many years, Native peoples in Oregon had to hide their lifeways, but they were resilient, which means they kept on weaving baskets and with as many lifeways as possible, even when it was very hard.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Ask students to turn and talk and explain lifeways in their own words.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t/>
            </a:r>
            <a:endParaRPr sz="1100">
              <a:latin typeface="Arial"/>
              <a:ea typeface="Arial"/>
              <a:cs typeface="Arial"/>
              <a:sym typeface="Arial"/>
            </a:endParaRPr>
          </a:p>
        </p:txBody>
      </p:sp>
      <p:sp>
        <p:nvSpPr>
          <p:cNvPr id="111" name="Google Shape;1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52400" rtl="0" algn="l">
              <a:lnSpc>
                <a:spcPct val="100000"/>
              </a:lnSpc>
              <a:spcBef>
                <a:spcPts val="0"/>
              </a:spcBef>
              <a:spcAft>
                <a:spcPts val="0"/>
              </a:spcAft>
              <a:buSzPts val="1200"/>
              <a:buNone/>
            </a:pPr>
            <a:r>
              <a:rPr lang="en-US" sz="1200"/>
              <a:t>Ask students: "What patterns and shapes do you notice in the baskets we saw?" </a:t>
            </a:r>
            <a:endParaRPr/>
          </a:p>
          <a:p>
            <a:pPr indent="0" lvl="0" marL="152400" rtl="0" algn="l">
              <a:lnSpc>
                <a:spcPct val="100000"/>
              </a:lnSpc>
              <a:spcBef>
                <a:spcPts val="0"/>
              </a:spcBef>
              <a:spcAft>
                <a:spcPts val="0"/>
              </a:spcAft>
              <a:buSzPts val="1200"/>
              <a:buNone/>
            </a:pPr>
            <a:r>
              <a:t/>
            </a:r>
            <a:endParaRPr sz="1200"/>
          </a:p>
          <a:p>
            <a:pPr indent="0" lvl="0" marL="152400" rtl="0" algn="l">
              <a:lnSpc>
                <a:spcPct val="100000"/>
              </a:lnSpc>
              <a:spcBef>
                <a:spcPts val="0"/>
              </a:spcBef>
              <a:spcAft>
                <a:spcPts val="0"/>
              </a:spcAft>
              <a:buSzPts val="1200"/>
              <a:buNone/>
            </a:pPr>
            <a:r>
              <a:rPr lang="en-US" sz="1200"/>
              <a:t>Have students turn and talk to a partner about the patterns they observe.</a:t>
            </a:r>
            <a:endParaRPr sz="1200"/>
          </a:p>
          <a:p>
            <a:pPr indent="0" lvl="0" marL="0" rtl="0" algn="l">
              <a:lnSpc>
                <a:spcPct val="100000"/>
              </a:lnSpc>
              <a:spcBef>
                <a:spcPts val="0"/>
              </a:spcBef>
              <a:spcAft>
                <a:spcPts val="0"/>
              </a:spcAft>
              <a:buSzPts val="1400"/>
              <a:buNone/>
            </a:pPr>
            <a:r>
              <a:t/>
            </a:r>
            <a:endParaRPr sz="1200"/>
          </a:p>
        </p:txBody>
      </p:sp>
      <p:sp>
        <p:nvSpPr>
          <p:cNvPr id="197" name="Google Shape;197;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52400" rtl="0" algn="l">
              <a:lnSpc>
                <a:spcPct val="100000"/>
              </a:lnSpc>
              <a:spcBef>
                <a:spcPts val="0"/>
              </a:spcBef>
              <a:spcAft>
                <a:spcPts val="0"/>
              </a:spcAft>
              <a:buSzPts val="1200"/>
              <a:buNone/>
            </a:pPr>
            <a:r>
              <a:rPr lang="en-US" sz="1200"/>
              <a:t>After students reported what they saw (repeating shapes and patterns), you may show this slide to confirm their understanding.</a:t>
            </a:r>
            <a:endParaRPr/>
          </a:p>
          <a:p>
            <a:pPr indent="0" lvl="0" marL="152400" rtl="0" algn="l">
              <a:lnSpc>
                <a:spcPct val="100000"/>
              </a:lnSpc>
              <a:spcBef>
                <a:spcPts val="0"/>
              </a:spcBef>
              <a:spcAft>
                <a:spcPts val="0"/>
              </a:spcAft>
              <a:buSzPts val="1200"/>
              <a:buNone/>
            </a:pPr>
            <a:r>
              <a:t/>
            </a:r>
            <a:endParaRPr sz="1200"/>
          </a:p>
          <a:p>
            <a:pPr indent="0" lvl="0" marL="152400" rtl="0" algn="l">
              <a:lnSpc>
                <a:spcPct val="100000"/>
              </a:lnSpc>
              <a:spcBef>
                <a:spcPts val="0"/>
              </a:spcBef>
              <a:spcAft>
                <a:spcPts val="0"/>
              </a:spcAft>
              <a:buSzPts val="1200"/>
              <a:buNone/>
            </a:pPr>
            <a:r>
              <a:rPr lang="en-US" sz="1200"/>
              <a:t>Ask them how many shapes they counted.</a:t>
            </a:r>
            <a:endParaRPr/>
          </a:p>
          <a:p>
            <a:pPr indent="0" lvl="0" marL="152400" rtl="0" algn="l">
              <a:lnSpc>
                <a:spcPct val="100000"/>
              </a:lnSpc>
              <a:spcBef>
                <a:spcPts val="0"/>
              </a:spcBef>
              <a:spcAft>
                <a:spcPts val="0"/>
              </a:spcAft>
              <a:buSzPts val="1200"/>
              <a:buNone/>
            </a:pPr>
            <a:r>
              <a:t/>
            </a:r>
            <a:endParaRPr sz="1200"/>
          </a:p>
          <a:p>
            <a:pPr indent="0" lvl="0" marL="152400" rtl="0" algn="l">
              <a:lnSpc>
                <a:spcPct val="115000"/>
              </a:lnSpc>
              <a:spcBef>
                <a:spcPts val="0"/>
              </a:spcBef>
              <a:spcAft>
                <a:spcPts val="0"/>
              </a:spcAft>
              <a:buSzPts val="1200"/>
              <a:buNone/>
            </a:pPr>
            <a:r>
              <a:rPr lang="en-US" sz="1100">
                <a:latin typeface="Arial"/>
                <a:ea typeface="Arial"/>
                <a:cs typeface="Arial"/>
                <a:sym typeface="Arial"/>
              </a:rPr>
              <a:t>Ask students to share out in the whole group, writing down a list of their noticings.</a:t>
            </a:r>
            <a:endParaRPr sz="1200"/>
          </a:p>
        </p:txBody>
      </p:sp>
      <p:sp>
        <p:nvSpPr>
          <p:cNvPr id="205" name="Google Shape;205;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0"/>
              </a:spcBef>
              <a:spcAft>
                <a:spcPts val="0"/>
              </a:spcAft>
              <a:buSzPts val="1100"/>
              <a:buFont typeface="Arial"/>
              <a:buNone/>
            </a:pPr>
            <a:r>
              <a:rPr lang="en-US" sz="1100">
                <a:latin typeface="Arial"/>
                <a:ea typeface="Arial"/>
                <a:cs typeface="Arial"/>
                <a:sym typeface="Arial"/>
              </a:rPr>
              <a:t>Provide students with grid paper and colored pencils.</a:t>
            </a:r>
            <a:endParaRPr/>
          </a:p>
          <a:p>
            <a:pPr indent="0" lvl="0" marL="158750" rtl="0" algn="l">
              <a:lnSpc>
                <a:spcPct val="115000"/>
              </a:lnSpc>
              <a:spcBef>
                <a:spcPts val="0"/>
              </a:spcBef>
              <a:spcAft>
                <a:spcPts val="0"/>
              </a:spcAft>
              <a:buSzPts val="1100"/>
              <a:buFont typeface="Arial"/>
              <a:buNone/>
            </a:pPr>
            <a:r>
              <a:t/>
            </a:r>
            <a:endParaRPr sz="1100">
              <a:latin typeface="Arial"/>
              <a:ea typeface="Arial"/>
              <a:cs typeface="Arial"/>
              <a:sym typeface="Arial"/>
            </a:endParaRPr>
          </a:p>
          <a:p>
            <a:pPr indent="0" lvl="0" marL="158750" rtl="0" algn="l">
              <a:lnSpc>
                <a:spcPct val="115000"/>
              </a:lnSpc>
              <a:spcBef>
                <a:spcPts val="0"/>
              </a:spcBef>
              <a:spcAft>
                <a:spcPts val="0"/>
              </a:spcAft>
              <a:buSzPts val="1100"/>
              <a:buFont typeface="Arial"/>
              <a:buNone/>
            </a:pPr>
            <a:r>
              <a:rPr lang="en-US" sz="1100">
                <a:latin typeface="Arial"/>
                <a:ea typeface="Arial"/>
                <a:cs typeface="Arial"/>
                <a:sym typeface="Arial"/>
              </a:rPr>
              <a:t>Model how to create a simple basket pattern on grid paper based on the students’ noticings from the day before.</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p>
        </p:txBody>
      </p:sp>
      <p:sp>
        <p:nvSpPr>
          <p:cNvPr id="218" name="Google Shape;218;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Arial"/>
                <a:ea typeface="Arial"/>
                <a:cs typeface="Arial"/>
                <a:sym typeface="Arial"/>
              </a:rPr>
              <a:t>If students are finding the area of the shapes, you may show this slide for students to work with.</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Demonstrate how to identify the area of the repeating pattern unit using multiplication</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Have students create their own basket-inspired pattern on grid paper.</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Ask students to create a repeating pattern.</a:t>
            </a:r>
            <a:endParaRPr sz="1200">
              <a:latin typeface="Arial"/>
              <a:ea typeface="Arial"/>
              <a:cs typeface="Arial"/>
              <a:sym typeface="Arial"/>
            </a:endParaRPr>
          </a:p>
          <a:p>
            <a:pPr indent="-171450" lvl="0" marL="323850" rtl="0" algn="l">
              <a:lnSpc>
                <a:spcPct val="100000"/>
              </a:lnSpc>
              <a:spcBef>
                <a:spcPts val="0"/>
              </a:spcBef>
              <a:spcAft>
                <a:spcPts val="0"/>
              </a:spcAft>
              <a:buSzPts val="1200"/>
              <a:buFont typeface="Arial"/>
              <a:buChar char="•"/>
            </a:pPr>
            <a:r>
              <a:rPr lang="en-US" sz="1200">
                <a:latin typeface="Arial"/>
                <a:ea typeface="Arial"/>
                <a:cs typeface="Arial"/>
                <a:sym typeface="Arial"/>
              </a:rPr>
              <a:t>Identify shapes in their pattern</a:t>
            </a:r>
            <a:endParaRPr sz="1200">
              <a:latin typeface="Arial"/>
              <a:ea typeface="Arial"/>
              <a:cs typeface="Arial"/>
              <a:sym typeface="Arial"/>
            </a:endParaRPr>
          </a:p>
          <a:p>
            <a:pPr indent="-171450" lvl="0" marL="323850" rtl="0" algn="l">
              <a:lnSpc>
                <a:spcPct val="100000"/>
              </a:lnSpc>
              <a:spcBef>
                <a:spcPts val="0"/>
              </a:spcBef>
              <a:spcAft>
                <a:spcPts val="0"/>
              </a:spcAft>
              <a:buSzPts val="1200"/>
              <a:buFont typeface="Arial"/>
              <a:buChar char="•"/>
            </a:pPr>
            <a:r>
              <a:rPr lang="en-US" sz="1200">
                <a:latin typeface="Arial"/>
                <a:ea typeface="Arial"/>
                <a:cs typeface="Arial"/>
                <a:sym typeface="Arial"/>
              </a:rPr>
              <a:t>Calculate the area of their repeating pattern unit</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b="1" lang="en-US" sz="1200">
                <a:latin typeface="Arial"/>
                <a:ea typeface="Arial"/>
                <a:cs typeface="Arial"/>
                <a:sym typeface="Arial"/>
              </a:rPr>
              <a:t>Wrap-Up: </a:t>
            </a:r>
            <a:endParaRPr b="1" sz="1200">
              <a:latin typeface="Arial"/>
              <a:ea typeface="Arial"/>
              <a:cs typeface="Arial"/>
              <a:sym typeface="Arial"/>
            </a:endParaRPr>
          </a:p>
          <a:p>
            <a:pPr indent="-171450" lvl="0" marL="323850" rtl="0" algn="l">
              <a:lnSpc>
                <a:spcPct val="100000"/>
              </a:lnSpc>
              <a:spcBef>
                <a:spcPts val="0"/>
              </a:spcBef>
              <a:spcAft>
                <a:spcPts val="0"/>
              </a:spcAft>
              <a:buSzPts val="1200"/>
              <a:buFont typeface="Arial"/>
              <a:buChar char="•"/>
            </a:pPr>
            <a:r>
              <a:rPr lang="en-US" sz="1200">
                <a:latin typeface="Arial"/>
                <a:ea typeface="Arial"/>
                <a:cs typeface="Arial"/>
                <a:sym typeface="Arial"/>
              </a:rPr>
              <a:t>Pair-share: Students explain their designs and calculations to a partner.</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p:txBody>
      </p:sp>
      <p:sp>
        <p:nvSpPr>
          <p:cNvPr id="227" name="Google Shape;227;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52400" rtl="0" algn="l">
              <a:lnSpc>
                <a:spcPct val="124999"/>
              </a:lnSpc>
              <a:spcBef>
                <a:spcPts val="1200"/>
              </a:spcBef>
              <a:spcAft>
                <a:spcPts val="0"/>
              </a:spcAft>
              <a:buSzPts val="1200"/>
              <a:buNone/>
            </a:pPr>
            <a:r>
              <a:rPr lang="en-US" sz="1100">
                <a:latin typeface="Verdana"/>
                <a:ea typeface="Verdana"/>
                <a:cs typeface="Verdana"/>
                <a:sym typeface="Verdana"/>
              </a:rPr>
              <a:t>Why is basket weaving an important tradition for Oregon Tribes?</a:t>
            </a:r>
            <a:endParaRPr sz="1100">
              <a:latin typeface="Verdana"/>
              <a:ea typeface="Verdana"/>
              <a:cs typeface="Verdana"/>
              <a:sym typeface="Verdana"/>
            </a:endParaRPr>
          </a:p>
          <a:p>
            <a:pPr indent="0" lvl="0" marL="152400" rtl="0" algn="l">
              <a:lnSpc>
                <a:spcPct val="115000"/>
              </a:lnSpc>
              <a:spcBef>
                <a:spcPts val="0"/>
              </a:spcBef>
              <a:spcAft>
                <a:spcPts val="0"/>
              </a:spcAft>
              <a:buSzPts val="1200"/>
              <a:buNone/>
            </a:pPr>
            <a:r>
              <a:t/>
            </a:r>
            <a:endParaRPr sz="1100">
              <a:latin typeface="Verdana"/>
              <a:ea typeface="Verdana"/>
              <a:cs typeface="Verdana"/>
              <a:sym typeface="Verdana"/>
            </a:endParaRPr>
          </a:p>
          <a:p>
            <a:pPr indent="0" lvl="0" marL="152400" rtl="0" algn="l">
              <a:lnSpc>
                <a:spcPct val="115000"/>
              </a:lnSpc>
              <a:spcBef>
                <a:spcPts val="0"/>
              </a:spcBef>
              <a:spcAft>
                <a:spcPts val="0"/>
              </a:spcAft>
              <a:buSzPts val="1200"/>
              <a:buNone/>
            </a:pPr>
            <a:r>
              <a:rPr lang="en-US" sz="1100">
                <a:latin typeface="Verdana"/>
                <a:ea typeface="Verdana"/>
                <a:cs typeface="Verdana"/>
                <a:sym typeface="Verdana"/>
              </a:rPr>
              <a:t>How is math used in Oregon’s Native basket weaving?</a:t>
            </a:r>
            <a:endParaRPr sz="1100">
              <a:latin typeface="Verdana"/>
              <a:ea typeface="Verdana"/>
              <a:cs typeface="Verdana"/>
              <a:sym typeface="Verdana"/>
            </a:endParaRPr>
          </a:p>
          <a:p>
            <a:pPr indent="0" lvl="0" marL="152400" rtl="0" algn="l">
              <a:lnSpc>
                <a:spcPct val="124999"/>
              </a:lnSpc>
              <a:spcBef>
                <a:spcPts val="0"/>
              </a:spcBef>
              <a:spcAft>
                <a:spcPts val="0"/>
              </a:spcAft>
              <a:buSzPts val="1200"/>
              <a:buNone/>
            </a:pPr>
            <a:r>
              <a:t/>
            </a:r>
            <a:endParaRPr sz="1100">
              <a:latin typeface="Verdana"/>
              <a:ea typeface="Verdana"/>
              <a:cs typeface="Verdana"/>
              <a:sym typeface="Verdana"/>
            </a:endParaRPr>
          </a:p>
          <a:p>
            <a:pPr indent="0" lvl="0" marL="152400" rtl="0" algn="l">
              <a:lnSpc>
                <a:spcPct val="124999"/>
              </a:lnSpc>
              <a:spcBef>
                <a:spcPts val="0"/>
              </a:spcBef>
              <a:spcAft>
                <a:spcPts val="0"/>
              </a:spcAft>
              <a:buSzPts val="1200"/>
              <a:buNone/>
            </a:pPr>
            <a:r>
              <a:rPr lang="en-US" sz="1100">
                <a:latin typeface="Verdana"/>
                <a:ea typeface="Verdana"/>
                <a:cs typeface="Verdana"/>
                <a:sym typeface="Verdana"/>
              </a:rPr>
              <a:t>Without math, what might your pattern look like? Would you be able to weave a basket without a geometric pattern?</a:t>
            </a:r>
            <a:endParaRPr sz="1100">
              <a:latin typeface="Verdana"/>
              <a:ea typeface="Verdana"/>
              <a:cs typeface="Verdana"/>
              <a:sym typeface="Verdana"/>
            </a:endParaRPr>
          </a:p>
          <a:p>
            <a:pPr indent="0" lvl="0" marL="4572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36" name="Google Shape;236;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Ask students to self-assess based on the success criteria. They can pick their level of learning (</a:t>
            </a:r>
            <a:r>
              <a:rPr i="1" lang="en-US" sz="1200"/>
              <a:t>not yet, sort of, or yes</a:t>
            </a:r>
            <a:r>
              <a:rPr lang="en-US" sz="1200"/>
              <a:t>) and share with a peer, or you can print out the self-assessment and ask students to fill it out and turn it in.</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US" sz="1200"/>
              <a:t>Success Criteria</a:t>
            </a:r>
            <a:endParaRPr sz="1200"/>
          </a:p>
          <a:p>
            <a:pPr indent="-171450" lvl="0" marL="171450" rtl="0" algn="l">
              <a:lnSpc>
                <a:spcPct val="100000"/>
              </a:lnSpc>
              <a:spcBef>
                <a:spcPts val="0"/>
              </a:spcBef>
              <a:spcAft>
                <a:spcPts val="0"/>
              </a:spcAft>
              <a:buSzPts val="1400"/>
              <a:buFont typeface="Arial"/>
              <a:buChar char="•"/>
            </a:pPr>
            <a:r>
              <a:rPr lang="en-US" sz="1200"/>
              <a:t>I can explain what "since time immemorial" means for Oregon Tribes.</a:t>
            </a:r>
            <a:endParaRPr sz="1200"/>
          </a:p>
          <a:p>
            <a:pPr indent="-171450" lvl="0" marL="171450" rtl="0" algn="l">
              <a:lnSpc>
                <a:spcPct val="100000"/>
              </a:lnSpc>
              <a:spcBef>
                <a:spcPts val="0"/>
              </a:spcBef>
              <a:spcAft>
                <a:spcPts val="0"/>
              </a:spcAft>
              <a:buSzPts val="1400"/>
              <a:buFont typeface="Arial"/>
              <a:buChar char="•"/>
            </a:pPr>
            <a:r>
              <a:rPr lang="en-US" sz="1200"/>
              <a:t>I can describe an example of traditional harvesting practices.</a:t>
            </a:r>
            <a:endParaRPr sz="1200"/>
          </a:p>
          <a:p>
            <a:pPr indent="-171450" lvl="0" marL="171450" rtl="0" algn="l">
              <a:lnSpc>
                <a:spcPct val="100000"/>
              </a:lnSpc>
              <a:spcBef>
                <a:spcPts val="0"/>
              </a:spcBef>
              <a:spcAft>
                <a:spcPts val="0"/>
              </a:spcAft>
              <a:buSzPts val="1400"/>
              <a:buFont typeface="Arial"/>
              <a:buChar char="•"/>
            </a:pPr>
            <a:r>
              <a:rPr lang="en-US" sz="1200"/>
              <a:t>I can explain how tribal ecological knowledge helps maintain healthy ecosystems.</a:t>
            </a:r>
            <a:endParaRPr sz="1200"/>
          </a:p>
          <a:p>
            <a:pPr indent="0" lvl="0" marL="0" rtl="0" algn="l">
              <a:lnSpc>
                <a:spcPct val="100000"/>
              </a:lnSpc>
              <a:spcBef>
                <a:spcPts val="0"/>
              </a:spcBef>
              <a:spcAft>
                <a:spcPts val="0"/>
              </a:spcAft>
              <a:buSzPts val="1400"/>
              <a:buNone/>
            </a:pPr>
            <a:r>
              <a:t/>
            </a:r>
            <a:endParaRPr sz="1200"/>
          </a:p>
        </p:txBody>
      </p:sp>
      <p:sp>
        <p:nvSpPr>
          <p:cNvPr id="243" name="Google Shape;24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Read and discuss what these might mean. </a:t>
            </a:r>
            <a:endParaRPr sz="1400"/>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Introduce Basket Weaving</a:t>
            </a:r>
            <a:endParaRPr sz="1100">
              <a:latin typeface="Arial"/>
              <a:ea typeface="Arial"/>
              <a:cs typeface="Arial"/>
              <a:sym typeface="Arial"/>
            </a:endParaRPr>
          </a:p>
          <a:p>
            <a:pPr indent="-298450" lvl="1" marL="91440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Provide the simple definition: interlacing materials to create a pattern or object.</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Ask students to describe the images and how they show “interlacing materials.”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List their ideas on the board.</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9144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1200"/>
              </a:spcAft>
              <a:buSzPts val="1400"/>
              <a:buNone/>
            </a:pPr>
            <a:r>
              <a:t/>
            </a:r>
            <a:endParaRPr sz="1100">
              <a:latin typeface="Arial"/>
              <a:ea typeface="Arial"/>
              <a:cs typeface="Arial"/>
              <a:sym typeface="Arial"/>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200"/>
              <a:t>Discuss the various purposes of baskets.</a:t>
            </a:r>
            <a:endParaRPr sz="1200"/>
          </a:p>
          <a:p>
            <a:pPr indent="0" lvl="0" marL="0" rtl="0" algn="l">
              <a:lnSpc>
                <a:spcPct val="114999"/>
              </a:lnSpc>
              <a:spcBef>
                <a:spcPts val="0"/>
              </a:spcBef>
              <a:spcAft>
                <a:spcPts val="0"/>
              </a:spcAft>
              <a:buSzPts val="1100"/>
              <a:buNone/>
            </a:pPr>
            <a:r>
              <a:t/>
            </a:r>
            <a:endParaRPr sz="1200"/>
          </a:p>
          <a:p>
            <a:pPr indent="0" lvl="0" marL="0" rtl="0" algn="l">
              <a:lnSpc>
                <a:spcPct val="114999"/>
              </a:lnSpc>
              <a:spcBef>
                <a:spcPts val="0"/>
              </a:spcBef>
              <a:spcAft>
                <a:spcPts val="0"/>
              </a:spcAft>
              <a:buSzPts val="1100"/>
              <a:buNone/>
            </a:pPr>
            <a:r>
              <a:rPr lang="en-US" sz="1200"/>
              <a:t>Image from the </a:t>
            </a:r>
            <a:r>
              <a:rPr lang="en-US"/>
              <a:t>The Art of Ceremony: Regalia of Native Oregon  September 28, 2008 – January 18, 2009, Hallie Ford Museum of Art, Willamette University Teachers Guide</a:t>
            </a:r>
            <a:endParaRPr sz="1200"/>
          </a:p>
          <a:p>
            <a:pPr indent="0" lvl="0" marL="0" rtl="0" algn="l">
              <a:lnSpc>
                <a:spcPct val="114999"/>
              </a:lnSpc>
              <a:spcBef>
                <a:spcPts val="0"/>
              </a:spcBef>
              <a:spcAft>
                <a:spcPts val="0"/>
              </a:spcAft>
              <a:buSzPts val="1100"/>
              <a:buNone/>
            </a:pPr>
            <a:r>
              <a:rPr lang="en-US"/>
              <a:t>Image of Xee-tr’at (Woman’s cap) 1998 Alfred “Bud” Lane III Hazel sticks, spruce roots, bear grass, maidenhair fern, porcupine quill dyed with Oregon grape root 3.5” x 6.5” Collection of the artist </a:t>
            </a:r>
            <a:endParaRPr sz="1200"/>
          </a:p>
        </p:txBody>
      </p:sp>
      <p:sp>
        <p:nvSpPr>
          <p:cNvPr id="136" name="Google Shape;136;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Communicate that contemporary artists across Oregon Tribes, like Bud Lane and Sonya Moody-Jurado of the Confederated Tribes of Siletz Indians, maintain these traditions of basket weaving.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sz="1400"/>
              <a:t>Explain how their work shows how mathematical understanding is embedded in cultural practices and has been passed down through generations.</a:t>
            </a:r>
            <a:endParaRPr sz="1400"/>
          </a:p>
          <a:p>
            <a:pPr indent="0" lvl="0" marL="0" rtl="0" algn="l">
              <a:lnSpc>
                <a:spcPct val="100000"/>
              </a:lnSpc>
              <a:spcBef>
                <a:spcPts val="0"/>
              </a:spcBef>
              <a:spcAft>
                <a:spcPts val="0"/>
              </a:spcAft>
              <a:buSzPts val="1400"/>
              <a:buNone/>
            </a:pPr>
            <a:r>
              <a:t/>
            </a:r>
            <a:endParaRPr sz="1400"/>
          </a:p>
        </p:txBody>
      </p:sp>
      <p:sp>
        <p:nvSpPr>
          <p:cNvPr id="146" name="Google Shape;146;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Share with students that next they’ll watch a video of Kelli Palmer, a master basket weaver and member of the Confederated Tribe of Warm Springs, who talks about learning to make baskets and the connection it provides to her family.</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Afterward, ask students, “Is there something like this that you have learned from an older person in your life?”</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Have students turn and talk. Then ask a few students to share with the whole class.</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a:latin typeface="Arial"/>
                <a:ea typeface="Arial"/>
                <a:cs typeface="Arial"/>
                <a:sym typeface="Arial"/>
              </a:rPr>
              <a:t>Video: Basket Weaver Draws from Native Culture: https://youtu.be/lqJBXHA630A?feature=shared</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Video from Travel Oregon: Central Oregon Makers, River Canyon Country</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Review the learning goals and success criteria with students so they understand what the intended learning is and what it looks like when they’ve achieved it.</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p:txBody>
      </p:sp>
      <p:sp>
        <p:nvSpPr>
          <p:cNvPr id="165" name="Google Shape;165;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Touch base on the key vocabulary words:</a:t>
            </a:r>
            <a:endParaRPr sz="1400">
              <a:solidFill>
                <a:srgbClr val="434343"/>
              </a:solidFill>
              <a:latin typeface="Arial"/>
              <a:ea typeface="Arial"/>
              <a:cs typeface="Arial"/>
              <a:sym typeface="Arial"/>
            </a:endParaRPr>
          </a:p>
          <a:p>
            <a:pPr indent="-298450" lvl="0" marL="457200" rtl="0" algn="l">
              <a:lnSpc>
                <a:spcPct val="100000"/>
              </a:lnSpc>
              <a:spcBef>
                <a:spcPts val="1200"/>
              </a:spcBef>
              <a:spcAft>
                <a:spcPts val="0"/>
              </a:spcAft>
              <a:buClr>
                <a:schemeClr val="dk1"/>
              </a:buClr>
              <a:buSzPts val="1100"/>
              <a:buChar char="●"/>
            </a:pPr>
            <a:r>
              <a:rPr b="1" lang="en-US" sz="1100">
                <a:latin typeface="Arial"/>
                <a:ea typeface="Arial"/>
                <a:cs typeface="Arial"/>
                <a:sym typeface="Arial"/>
              </a:rPr>
              <a:t>Pattern </a:t>
            </a:r>
            <a:r>
              <a:rPr lang="en-US" sz="1100">
                <a:latin typeface="Arial"/>
                <a:ea typeface="Arial"/>
                <a:cs typeface="Arial"/>
                <a:sym typeface="Arial"/>
              </a:rPr>
              <a:t>- a repeating design or sequence</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b="1" lang="en-US" sz="1100">
                <a:latin typeface="Arial"/>
                <a:ea typeface="Arial"/>
                <a:cs typeface="Arial"/>
                <a:sym typeface="Arial"/>
              </a:rPr>
              <a:t>Symmetry </a:t>
            </a:r>
            <a:r>
              <a:rPr lang="en-US" sz="1100">
                <a:latin typeface="Arial"/>
                <a:ea typeface="Arial"/>
                <a:cs typeface="Arial"/>
                <a:sym typeface="Arial"/>
              </a:rPr>
              <a:t>- balance in a design where one half mirrors the other</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b="1" lang="en-US" sz="1100">
                <a:latin typeface="Arial"/>
                <a:ea typeface="Arial"/>
                <a:cs typeface="Arial"/>
                <a:sym typeface="Arial"/>
              </a:rPr>
              <a:t>Array</a:t>
            </a:r>
            <a:r>
              <a:rPr lang="en-US" sz="1100">
                <a:latin typeface="Arial"/>
                <a:ea typeface="Arial"/>
                <a:cs typeface="Arial"/>
                <a:sym typeface="Arial"/>
              </a:rPr>
              <a:t> - an arrangement of objects in rows and columns</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b="1" lang="en-US" sz="1100">
                <a:latin typeface="Arial"/>
                <a:ea typeface="Arial"/>
                <a:cs typeface="Arial"/>
                <a:sym typeface="Arial"/>
              </a:rPr>
              <a:t>Area </a:t>
            </a:r>
            <a:r>
              <a:rPr lang="en-US" sz="1100">
                <a:latin typeface="Arial"/>
                <a:ea typeface="Arial"/>
                <a:cs typeface="Arial"/>
                <a:sym typeface="Arial"/>
              </a:rPr>
              <a:t>- the amount of space inside a two-dimensional shape</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b="1" lang="en-US" sz="1100">
                <a:latin typeface="Arial"/>
                <a:ea typeface="Arial"/>
                <a:cs typeface="Arial"/>
                <a:sym typeface="Arial"/>
              </a:rPr>
              <a:t>Weaving</a:t>
            </a:r>
            <a:r>
              <a:rPr lang="en-US" sz="1100">
                <a:latin typeface="Arial"/>
                <a:ea typeface="Arial"/>
                <a:cs typeface="Arial"/>
                <a:sym typeface="Arial"/>
              </a:rPr>
              <a:t> - interlacing materials to create a pattern or object</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b="1" lang="en-US" sz="1100">
                <a:latin typeface="Arial"/>
                <a:ea typeface="Arial"/>
                <a:cs typeface="Arial"/>
                <a:sym typeface="Arial"/>
              </a:rPr>
              <a:t>Geometric</a:t>
            </a:r>
            <a:r>
              <a:rPr lang="en-US" sz="1100">
                <a:latin typeface="Arial"/>
                <a:ea typeface="Arial"/>
                <a:cs typeface="Arial"/>
                <a:sym typeface="Arial"/>
              </a:rPr>
              <a:t> - relating to shapes, sizes and properties of figures</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b="1" lang="en-US" sz="1100">
                <a:latin typeface="Arial"/>
                <a:ea typeface="Arial"/>
                <a:cs typeface="Arial"/>
                <a:sym typeface="Arial"/>
              </a:rPr>
              <a:t>Lifeway-</a:t>
            </a:r>
            <a:r>
              <a:rPr lang="en-US" sz="1100">
                <a:latin typeface="Arial"/>
                <a:ea typeface="Arial"/>
                <a:cs typeface="Arial"/>
                <a:sym typeface="Arial"/>
              </a:rPr>
              <a:t> all the activities, ceremonies, crafts and governance of tribal peoples in Oregon. </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b="1" lang="en-US" sz="1100">
                <a:latin typeface="Arial"/>
                <a:ea typeface="Arial"/>
                <a:cs typeface="Arial"/>
                <a:sym typeface="Arial"/>
              </a:rPr>
              <a:t>Resilience-</a:t>
            </a:r>
            <a:r>
              <a:rPr lang="en-US" sz="1100">
                <a:latin typeface="Arial"/>
                <a:ea typeface="Arial"/>
                <a:cs typeface="Arial"/>
                <a:sym typeface="Arial"/>
              </a:rPr>
              <a:t> the ability to stay strong or bounce back when things get tough</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4999"/>
              </a:lnSpc>
              <a:spcBef>
                <a:spcPts val="1200"/>
              </a:spcBef>
              <a:spcAft>
                <a:spcPts val="0"/>
              </a:spcAft>
              <a:buSzPts val="1400"/>
              <a:buNone/>
            </a:pPr>
            <a:r>
              <a:rPr lang="en-US" sz="1100">
                <a:latin typeface="Arial"/>
                <a:ea typeface="Arial"/>
                <a:cs typeface="Arial"/>
                <a:sym typeface="Arial"/>
              </a:rPr>
              <a:t>Images Left to right</a:t>
            </a:r>
            <a:endParaRPr/>
          </a:p>
          <a:p>
            <a:pPr indent="-342900" lvl="0" marL="342900" rtl="0" algn="l">
              <a:lnSpc>
                <a:spcPct val="114999"/>
              </a:lnSpc>
              <a:spcBef>
                <a:spcPts val="1200"/>
              </a:spcBef>
              <a:spcAft>
                <a:spcPts val="0"/>
              </a:spcAft>
              <a:buSzPts val="1400"/>
              <a:buAutoNum type="arabicParenR"/>
            </a:pPr>
            <a:r>
              <a:rPr lang="en-US"/>
              <a:t>https://itoldya420.getarchive.net/amp/media/annual-report-of-the-board-of-regents-of-the-smithsonian-institution-1902-18248707508-e2f8fb</a:t>
            </a:r>
            <a:endParaRPr sz="1100">
              <a:latin typeface="Arial"/>
              <a:ea typeface="Arial"/>
              <a:cs typeface="Arial"/>
              <a:sym typeface="Arial"/>
            </a:endParaRPr>
          </a:p>
          <a:p>
            <a:pPr indent="0" lvl="0" marL="9144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9144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75" name="Google Shape;175;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0"/>
              </a:spcBef>
              <a:spcAft>
                <a:spcPts val="0"/>
              </a:spcAft>
              <a:buSzPts val="1100"/>
              <a:buFont typeface="Arial"/>
              <a:buNone/>
            </a:pPr>
            <a:r>
              <a:rPr lang="en-US" sz="1100">
                <a:latin typeface="Arial"/>
                <a:ea typeface="Arial"/>
                <a:cs typeface="Arial"/>
                <a:sym typeface="Arial"/>
              </a:rPr>
              <a:t>Ask students to point out repeating geometric shapes and patterns.</a:t>
            </a:r>
            <a:endParaRPr/>
          </a:p>
          <a:p>
            <a:pPr indent="0" lvl="0" marL="158750" rtl="0" algn="l">
              <a:lnSpc>
                <a:spcPct val="115000"/>
              </a:lnSpc>
              <a:spcBef>
                <a:spcPts val="0"/>
              </a:spcBef>
              <a:spcAft>
                <a:spcPts val="0"/>
              </a:spcAft>
              <a:buSzPts val="1100"/>
              <a:buFont typeface="Arial"/>
              <a:buNone/>
            </a:pPr>
            <a:r>
              <a:t/>
            </a:r>
            <a:endParaRPr sz="1100">
              <a:latin typeface="Arial"/>
              <a:ea typeface="Arial"/>
              <a:cs typeface="Arial"/>
              <a:sym typeface="Arial"/>
            </a:endParaRPr>
          </a:p>
          <a:p>
            <a:pPr indent="0" lvl="0" marL="158750" rtl="0" algn="l">
              <a:lnSpc>
                <a:spcPct val="115000"/>
              </a:lnSpc>
              <a:spcBef>
                <a:spcPts val="0"/>
              </a:spcBef>
              <a:spcAft>
                <a:spcPts val="0"/>
              </a:spcAft>
              <a:buSzPts val="1100"/>
              <a:buFont typeface="Arial"/>
              <a:buNone/>
            </a:pPr>
            <a:r>
              <a:rPr lang="en-US" sz="1100">
                <a:latin typeface="Arial"/>
                <a:ea typeface="Arial"/>
                <a:cs typeface="Arial"/>
                <a:sym typeface="Arial"/>
              </a:rPr>
              <a:t>Project an image for the class to see, and have students turn and talk about patterns they see and count the shapes in their pattern.</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a:p>
        </p:txBody>
      </p:sp>
      <p:sp>
        <p:nvSpPr>
          <p:cNvPr id="186" name="Google Shape;186;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FFF"/>
        </a:solidFill>
      </p:bgPr>
    </p:bg>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mt="85000"/>
          </a:blip>
          <a:srcRect b="0" l="33563" r="40777" t="0"/>
          <a:stretch/>
        </p:blipFill>
        <p:spPr>
          <a:xfrm flipH="1">
            <a:off x="0" y="-2"/>
            <a:ext cx="7047571" cy="13732510"/>
          </a:xfrm>
          <a:prstGeom prst="rect">
            <a:avLst/>
          </a:prstGeom>
          <a:noFill/>
          <a:ln>
            <a:noFill/>
          </a:ln>
        </p:spPr>
      </p:pic>
      <p:sp>
        <p:nvSpPr>
          <p:cNvPr id="12" name="Google Shape;12;p2"/>
          <p:cNvSpPr/>
          <p:nvPr/>
        </p:nvSpPr>
        <p:spPr>
          <a:xfrm flipH="1" rot="5400000">
            <a:off x="14918679" y="87556"/>
            <a:ext cx="1159728" cy="1690855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2000"/>
              </a:spcBef>
              <a:spcAft>
                <a:spcPts val="0"/>
              </a:spcAft>
              <a:buClr>
                <a:srgbClr val="FFFFFF"/>
              </a:buClr>
              <a:buSzPts val="4000"/>
              <a:buFont typeface="Arial"/>
              <a:buNone/>
              <a:defRPr b="1" i="0" sz="4000" u="none" cap="none" strike="noStrike">
                <a:solidFill>
                  <a:srgbClr val="FFFFFF"/>
                </a:solidFill>
                <a:latin typeface="Calibri"/>
                <a:ea typeface="Calibri"/>
                <a:cs typeface="Calibri"/>
                <a:sym typeface="Calibri"/>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
        <p:nvSpPr>
          <p:cNvPr id="15" name="Google Shape;15;p2"/>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 name="Google Shape;16;p2"/>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7" name="Google Shape;17;p2"/>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8" name="Google Shape;18;p2"/>
          <p:cNvSpPr/>
          <p:nvPr/>
        </p:nvSpPr>
        <p:spPr>
          <a:xfrm flipH="1" rot="5400000">
            <a:off x="5883758" y="79611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p:nvPr/>
        </p:nvSpPr>
        <p:spPr>
          <a:xfrm flipH="1" rot="5400000">
            <a:off x="4974269" y="8214455"/>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83" name="Shape 83"/>
        <p:cNvGrpSpPr/>
        <p:nvPr/>
      </p:nvGrpSpPr>
      <p:grpSpPr>
        <a:xfrm>
          <a:off x="0" y="0"/>
          <a:ext cx="0" cy="0"/>
          <a:chOff x="0" y="0"/>
          <a:chExt cx="0" cy="0"/>
        </a:xfrm>
      </p:grpSpPr>
      <p:sp>
        <p:nvSpPr>
          <p:cNvPr id="84" name="Google Shape;84;p12"/>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5" name="Google Shape;85;p12"/>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2"/>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7" name="Google Shape;87;p12"/>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2"/>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1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90" name="Shape 90"/>
        <p:cNvGrpSpPr/>
        <p:nvPr/>
      </p:nvGrpSpPr>
      <p:grpSpPr>
        <a:xfrm>
          <a:off x="0" y="0"/>
          <a:ext cx="0" cy="0"/>
          <a:chOff x="0" y="0"/>
          <a:chExt cx="0" cy="0"/>
        </a:xfrm>
      </p:grpSpPr>
      <p:sp>
        <p:nvSpPr>
          <p:cNvPr id="91" name="Google Shape;91;p13"/>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3"/>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3"/>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p1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95" name="Shape 95"/>
        <p:cNvGrpSpPr/>
        <p:nvPr/>
      </p:nvGrpSpPr>
      <p:grpSpPr>
        <a:xfrm>
          <a:off x="0" y="0"/>
          <a:ext cx="0" cy="0"/>
          <a:chOff x="0" y="0"/>
          <a:chExt cx="0" cy="0"/>
        </a:xfrm>
      </p:grpSpPr>
      <p:sp>
        <p:nvSpPr>
          <p:cNvPr id="96" name="Google Shape;96;p14"/>
          <p:cNvSpPr/>
          <p:nvPr/>
        </p:nvSpPr>
        <p:spPr>
          <a:xfrm>
            <a:off x="17039095" y="469047"/>
            <a:ext cx="1683408" cy="12791747"/>
          </a:xfrm>
          <a:prstGeom prst="rect">
            <a:avLst/>
          </a:prstGeom>
          <a:solidFill>
            <a:schemeClr val="accent6">
              <a:alpha val="2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4"/>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98" name="Google Shape;98;p14"/>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99" name="Google Shape;99;p14"/>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4"/>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14"/>
          <p:cNvSpPr/>
          <p:nvPr/>
        </p:nvSpPr>
        <p:spPr>
          <a:xfrm>
            <a:off x="16198646" y="466929"/>
            <a:ext cx="840971" cy="12780150"/>
          </a:xfrm>
          <a:prstGeom prst="rect">
            <a:avLst/>
          </a:prstGeom>
          <a:solidFill>
            <a:schemeClr val="lt1">
              <a:alpha val="1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4"/>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104" name="Shape 104"/>
        <p:cNvGrpSpPr/>
        <p:nvPr/>
      </p:nvGrpSpPr>
      <p:grpSpPr>
        <a:xfrm>
          <a:off x="0" y="0"/>
          <a:ext cx="0" cy="0"/>
          <a:chOff x="0" y="0"/>
          <a:chExt cx="0" cy="0"/>
        </a:xfrm>
      </p:grpSpPr>
      <p:sp>
        <p:nvSpPr>
          <p:cNvPr id="105" name="Google Shape;105;p15"/>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 name="Google Shape;106;p1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07" name="Shape 107"/>
        <p:cNvGrpSpPr/>
        <p:nvPr/>
      </p:nvGrpSpPr>
      <p:grpSpPr>
        <a:xfrm>
          <a:off x="0" y="0"/>
          <a:ext cx="0" cy="0"/>
          <a:chOff x="0" y="0"/>
          <a:chExt cx="0" cy="0"/>
        </a:xfrm>
      </p:grpSpPr>
      <p:sp>
        <p:nvSpPr>
          <p:cNvPr id="108" name="Google Shape;108;p1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p:cSld name="Title Slide Alt">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mt="85000"/>
          </a:blip>
          <a:srcRect b="24065" l="0" r="0" t="24065"/>
          <a:stretch/>
        </p:blipFill>
        <p:spPr>
          <a:xfrm flipH="1">
            <a:off x="1" y="4587622"/>
            <a:ext cx="24387175" cy="6324600"/>
          </a:xfrm>
          <a:prstGeom prst="rect">
            <a:avLst/>
          </a:prstGeom>
          <a:noFill/>
          <a:ln>
            <a:noFill/>
          </a:ln>
        </p:spPr>
      </p:pic>
      <p:sp>
        <p:nvSpPr>
          <p:cNvPr id="22" name="Google Shape;22;p3"/>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p:nvPr/>
        </p:nvSpPr>
        <p:spPr>
          <a:xfrm>
            <a:off x="11093206" y="3540369"/>
            <a:ext cx="13293969" cy="7799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3"/>
          <p:cNvSpPr txBox="1"/>
          <p:nvPr>
            <p:ph idx="1" type="body"/>
          </p:nvPr>
        </p:nvSpPr>
        <p:spPr>
          <a:xfrm>
            <a:off x="11295760" y="11960931"/>
            <a:ext cx="11058913" cy="6154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5" name="Google Shape;25;p3"/>
          <p:cNvSpPr/>
          <p:nvPr/>
        </p:nvSpPr>
        <p:spPr>
          <a:xfrm rot="-5400000">
            <a:off x="13276432" y="511760"/>
            <a:ext cx="6112041" cy="16109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3"/>
          <p:cNvSpPr txBox="1"/>
          <p:nvPr>
            <p:ph type="ctrTitle"/>
          </p:nvPr>
        </p:nvSpPr>
        <p:spPr>
          <a:xfrm>
            <a:off x="11285620" y="6472989"/>
            <a:ext cx="10996863"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3"/>
          <p:cNvSpPr txBox="1"/>
          <p:nvPr>
            <p:ph idx="2" type="subTitle"/>
          </p:nvPr>
        </p:nvSpPr>
        <p:spPr>
          <a:xfrm>
            <a:off x="11268317" y="9713008"/>
            <a:ext cx="11038229" cy="14192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dk2"/>
              </a:buClr>
              <a:buSzPts val="4000"/>
              <a:buFont typeface="Arial"/>
              <a:buNone/>
              <a:defRPr b="1" i="0" sz="4000" u="none" cap="none" strike="noStrike">
                <a:solidFill>
                  <a:schemeClr val="dk2"/>
                </a:solidFill>
                <a:latin typeface="Calibri"/>
                <a:ea typeface="Calibri"/>
                <a:cs typeface="Calibri"/>
                <a:sym typeface="Calibri"/>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pic>
        <p:nvPicPr>
          <p:cNvPr descr="A logo with text on it&#10;&#10;Description automatically generated" id="28" name="Google Shape;28;p3"/>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
        <p:nvSpPr>
          <p:cNvPr id="29" name="Google Shape;29;p3"/>
          <p:cNvSpPr/>
          <p:nvPr/>
        </p:nvSpPr>
        <p:spPr>
          <a:xfrm flipH="1" rot="5400000">
            <a:off x="8275835" y="9748574"/>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3"/>
          <p:cNvSpPr/>
          <p:nvPr/>
        </p:nvSpPr>
        <p:spPr>
          <a:xfrm flipH="1" rot="5400000">
            <a:off x="7361266" y="9996196"/>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3"/>
          <p:cNvSpPr/>
          <p:nvPr/>
        </p:nvSpPr>
        <p:spPr>
          <a:xfrm flipH="1" rot="5400000">
            <a:off x="23226667" y="5512750"/>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3"/>
          <p:cNvSpPr/>
          <p:nvPr/>
        </p:nvSpPr>
        <p:spPr>
          <a:xfrm flipH="1" rot="5400000">
            <a:off x="6700866" y="9996196"/>
            <a:ext cx="1159728" cy="66604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33" name="Shape 33"/>
        <p:cNvGrpSpPr/>
        <p:nvPr/>
      </p:nvGrpSpPr>
      <p:grpSpPr>
        <a:xfrm>
          <a:off x="0" y="0"/>
          <a:ext cx="0" cy="0"/>
          <a:chOff x="0" y="0"/>
          <a:chExt cx="0" cy="0"/>
        </a:xfrm>
      </p:grpSpPr>
      <p:pic>
        <p:nvPicPr>
          <p:cNvPr id="34" name="Google Shape;34;p4"/>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35" name="Google Shape;35;p4"/>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4"/>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37" name="Google Shape;37;p4"/>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38" name="Google Shape;38;p4"/>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4"/>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41" name="Google Shape;41;p4"/>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42" name="Google Shape;42;p4"/>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4"/>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44" name="Shape 44"/>
        <p:cNvGrpSpPr/>
        <p:nvPr/>
      </p:nvGrpSpPr>
      <p:grpSpPr>
        <a:xfrm>
          <a:off x="0" y="0"/>
          <a:ext cx="0" cy="0"/>
          <a:chOff x="0" y="0"/>
          <a:chExt cx="0" cy="0"/>
        </a:xfrm>
      </p:grpSpPr>
      <p:pic>
        <p:nvPicPr>
          <p:cNvPr id="45" name="Google Shape;45;p5"/>
          <p:cNvPicPr preferRelativeResize="0"/>
          <p:nvPr/>
        </p:nvPicPr>
        <p:blipFill rotWithShape="1">
          <a:blip r:embed="rId2">
            <a:alphaModFix amt="85000"/>
          </a:blip>
          <a:srcRect b="14559" l="0" r="0" t="28178"/>
          <a:stretch/>
        </p:blipFill>
        <p:spPr>
          <a:xfrm rot="10800000">
            <a:off x="-1" y="6733890"/>
            <a:ext cx="24387175" cy="6982109"/>
          </a:xfrm>
          <a:prstGeom prst="rect">
            <a:avLst/>
          </a:prstGeom>
          <a:noFill/>
          <a:ln>
            <a:noFill/>
          </a:ln>
        </p:spPr>
      </p:pic>
      <p:sp>
        <p:nvSpPr>
          <p:cNvPr id="46" name="Google Shape;46;p5"/>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5"/>
          <p:cNvSpPr/>
          <p:nvPr/>
        </p:nvSpPr>
        <p:spPr>
          <a:xfrm rot="5400000">
            <a:off x="11453937" y="-3869447"/>
            <a:ext cx="3960260" cy="21906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5"/>
          <p:cNvSpPr txBox="1"/>
          <p:nvPr>
            <p:ph idx="1" type="body"/>
          </p:nvPr>
        </p:nvSpPr>
        <p:spPr>
          <a:xfrm>
            <a:off x="11787809" y="9414971"/>
            <a:ext cx="10475843" cy="1654081"/>
          </a:xfrm>
          <a:prstGeom prst="rect">
            <a:avLst/>
          </a:prstGeom>
          <a:noFill/>
          <a:ln>
            <a:noFill/>
          </a:ln>
        </p:spPr>
        <p:txBody>
          <a:bodyPr anchorCtr="0" anchor="t" bIns="45700" lIns="0" spcFirstLastPara="1" rIns="91425" wrap="square" tIns="45700">
            <a:noAutofit/>
          </a:bodyPr>
          <a:lstStyle>
            <a:lvl1pPr indent="-228600" lvl="0" marL="457200" marR="0" rtl="0" algn="r">
              <a:lnSpc>
                <a:spcPct val="100000"/>
              </a:lnSpc>
              <a:spcBef>
                <a:spcPts val="200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49" name="Google Shape;49;p5"/>
          <p:cNvSpPr txBox="1"/>
          <p:nvPr>
            <p:ph type="title"/>
          </p:nvPr>
        </p:nvSpPr>
        <p:spPr>
          <a:xfrm>
            <a:off x="4580021" y="5173577"/>
            <a:ext cx="17679988" cy="379095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9600"/>
              <a:buFont typeface="Calibri"/>
              <a:buNone/>
              <a:defRPr b="1" i="0" sz="96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5"/>
          <p:cNvSpPr/>
          <p:nvPr/>
        </p:nvSpPr>
        <p:spPr>
          <a:xfrm flipH="1" rot="5400000">
            <a:off x="2210406" y="7013971"/>
            <a:ext cx="1703105"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5"/>
          <p:cNvSpPr/>
          <p:nvPr/>
        </p:nvSpPr>
        <p:spPr>
          <a:xfrm flipH="1" rot="5400000">
            <a:off x="2653195" y="8081783"/>
            <a:ext cx="817528" cy="11612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5"/>
          <p:cNvSpPr/>
          <p:nvPr/>
        </p:nvSpPr>
        <p:spPr>
          <a:xfrm flipH="1" rot="5400000">
            <a:off x="23226667" y="51059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53" name="Google Shape;53;p5"/>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exture">
  <p:cSld name="Blank with Texture">
    <p:spTree>
      <p:nvGrpSpPr>
        <p:cNvPr id="54" name="Shape 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65" name="Shape 65"/>
        <p:cNvGrpSpPr/>
        <p:nvPr/>
      </p:nvGrpSpPr>
      <p:grpSpPr>
        <a:xfrm>
          <a:off x="0" y="0"/>
          <a:ext cx="0" cy="0"/>
          <a:chOff x="0" y="0"/>
          <a:chExt cx="0" cy="0"/>
        </a:xfrm>
      </p:grpSpPr>
      <p:sp>
        <p:nvSpPr>
          <p:cNvPr id="66" name="Google Shape;66;p8"/>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8"/>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8"/>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 name="Google Shape;69;p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70" name="Shape 70"/>
        <p:cNvGrpSpPr/>
        <p:nvPr/>
      </p:nvGrpSpPr>
      <p:grpSpPr>
        <a:xfrm>
          <a:off x="0" y="0"/>
          <a:ext cx="0" cy="0"/>
          <a:chOff x="0" y="0"/>
          <a:chExt cx="0" cy="0"/>
        </a:xfrm>
      </p:grpSpPr>
      <p:sp>
        <p:nvSpPr>
          <p:cNvPr id="71" name="Google Shape;71;p9"/>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9"/>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9"/>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74" name="Shape 74"/>
        <p:cNvGrpSpPr/>
        <p:nvPr/>
      </p:nvGrpSpPr>
      <p:grpSpPr>
        <a:xfrm>
          <a:off x="0" y="0"/>
          <a:ext cx="0" cy="0"/>
          <a:chOff x="0" y="0"/>
          <a:chExt cx="0" cy="0"/>
        </a:xfrm>
      </p:grpSpPr>
      <p:sp>
        <p:nvSpPr>
          <p:cNvPr id="75" name="Google Shape;75;p10"/>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0"/>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p1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78" name="Shape 78"/>
        <p:cNvGrpSpPr/>
        <p:nvPr/>
      </p:nvGrpSpPr>
      <p:grpSpPr>
        <a:xfrm>
          <a:off x="0" y="0"/>
          <a:ext cx="0" cy="0"/>
          <a:chOff x="0" y="0"/>
          <a:chExt cx="0" cy="0"/>
        </a:xfrm>
      </p:grpSpPr>
      <p:sp>
        <p:nvSpPr>
          <p:cNvPr id="79" name="Google Shape;79;p11"/>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11"/>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png"/><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3.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grpSp>
        <p:nvGrpSpPr>
          <p:cNvPr id="56" name="Google Shape;56;p7"/>
          <p:cNvGrpSpPr/>
          <p:nvPr/>
        </p:nvGrpSpPr>
        <p:grpSpPr>
          <a:xfrm>
            <a:off x="-1" y="12007516"/>
            <a:ext cx="24387176" cy="1708484"/>
            <a:chOff x="-1" y="0"/>
            <a:chExt cx="24387176" cy="1880721"/>
          </a:xfrm>
        </p:grpSpPr>
        <p:pic>
          <p:nvPicPr>
            <p:cNvPr id="57" name="Google Shape;57;p7"/>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58" name="Google Shape;58;p7"/>
            <p:cNvGrpSpPr/>
            <p:nvPr/>
          </p:nvGrpSpPr>
          <p:grpSpPr>
            <a:xfrm flipH="1">
              <a:off x="-1" y="0"/>
              <a:ext cx="24387175" cy="1876926"/>
              <a:chOff x="-2036372" y="0"/>
              <a:chExt cx="9798138" cy="457200"/>
            </a:xfrm>
          </p:grpSpPr>
          <p:sp>
            <p:nvSpPr>
              <p:cNvPr id="59" name="Google Shape;59;p7"/>
              <p:cNvSpPr/>
              <p:nvPr/>
            </p:nvSpPr>
            <p:spPr>
              <a:xfrm>
                <a:off x="-1" y="0"/>
                <a:ext cx="7761767" cy="457200"/>
              </a:xfrm>
              <a:prstGeom prst="rect">
                <a:avLst/>
              </a:prstGeom>
              <a:solidFill>
                <a:schemeClr val="accent1">
                  <a:alpha val="2117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7"/>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7"/>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7"/>
              <p:cNvSpPr/>
              <p:nvPr/>
            </p:nvSpPr>
            <p:spPr>
              <a:xfrm>
                <a:off x="914400" y="0"/>
                <a:ext cx="340831" cy="457200"/>
              </a:xfrm>
              <a:prstGeom prst="rect">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63" name="Google Shape;63;p7"/>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64" name="Google Shape;64;p7"/>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www.youtube.com/watch?v=lqJBXHA630A" TargetMode="Externa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ctrTitle"/>
          </p:nvPr>
        </p:nvSpPr>
        <p:spPr>
          <a:xfrm>
            <a:off x="8184082" y="2932959"/>
            <a:ext cx="14355300" cy="2957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SzPts val="12000"/>
              <a:buNone/>
            </a:pPr>
            <a:r>
              <a:rPr lang="en-US" sz="6400">
                <a:solidFill>
                  <a:srgbClr val="000000"/>
                </a:solidFill>
                <a:latin typeface="Arial"/>
                <a:ea typeface="Arial"/>
                <a:cs typeface="Arial"/>
                <a:sym typeface="Arial"/>
              </a:rPr>
              <a:t>The Mathematics of Basket Weaving</a:t>
            </a:r>
            <a:endParaRPr sz="6700"/>
          </a:p>
        </p:txBody>
      </p:sp>
      <p:sp>
        <p:nvSpPr>
          <p:cNvPr id="114" name="Google Shape;114;p17"/>
          <p:cNvSpPr txBox="1"/>
          <p:nvPr>
            <p:ph idx="1" type="subTitle"/>
          </p:nvPr>
        </p:nvSpPr>
        <p:spPr>
          <a:xfrm>
            <a:off x="8047004" y="8038625"/>
            <a:ext cx="15041596" cy="1120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FF"/>
              </a:buClr>
              <a:buSzPts val="4000"/>
              <a:buNone/>
            </a:pPr>
            <a:r>
              <a:rPr lang="en-US">
                <a:latin typeface="Arial"/>
                <a:ea typeface="Arial"/>
                <a:cs typeface="Arial"/>
                <a:sym typeface="Arial"/>
              </a:rPr>
              <a:t>Lifeways </a:t>
            </a:r>
            <a:r>
              <a:rPr b="0" lang="en-US" sz="3100">
                <a:latin typeface="Arial"/>
                <a:ea typeface="Arial"/>
                <a:cs typeface="Arial"/>
                <a:sym typeface="Arial"/>
              </a:rPr>
              <a:t>are how a group of people live, and preserve their cultural traditions.</a:t>
            </a:r>
            <a:endParaRPr sz="5900">
              <a:highlight>
                <a:srgbClr val="FFFFFF"/>
              </a:highlight>
              <a:latin typeface="Arial"/>
              <a:ea typeface="Arial"/>
              <a:cs typeface="Arial"/>
              <a:sym typeface="Arial"/>
            </a:endParaRPr>
          </a:p>
        </p:txBody>
      </p:sp>
      <p:sp>
        <p:nvSpPr>
          <p:cNvPr id="115" name="Google Shape;115;p17"/>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US">
                <a:latin typeface="Arial"/>
                <a:ea typeface="Arial"/>
                <a:cs typeface="Arial"/>
                <a:sym typeface="Arial"/>
              </a:rPr>
              <a:t>3rd Grade </a:t>
            </a:r>
            <a:endParaRPr>
              <a:latin typeface="Arial"/>
              <a:ea typeface="Arial"/>
              <a:cs typeface="Arial"/>
              <a:sym typeface="Arial"/>
            </a:endParaRPr>
          </a:p>
          <a:p>
            <a:pPr indent="0" lvl="0" marL="0" rtl="0" algn="l">
              <a:lnSpc>
                <a:spcPct val="90000"/>
              </a:lnSpc>
              <a:spcBef>
                <a:spcPts val="0"/>
              </a:spcBef>
              <a:spcAft>
                <a:spcPts val="0"/>
              </a:spcAft>
              <a:buClr>
                <a:schemeClr val="lt1"/>
              </a:buClr>
              <a:buSzPts val="3200"/>
              <a:buNone/>
            </a:pPr>
            <a:r>
              <a:rPr lang="en-US">
                <a:latin typeface="Arial"/>
                <a:ea typeface="Arial"/>
                <a:cs typeface="Arial"/>
                <a:sym typeface="Arial"/>
              </a:rPr>
              <a:t>Science Lesson</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2439990" y="1732547"/>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From the Basket Weavers</a:t>
            </a:r>
            <a:endParaRPr>
              <a:latin typeface="Arial"/>
              <a:ea typeface="Arial"/>
              <a:cs typeface="Arial"/>
              <a:sym typeface="Arial"/>
            </a:endParaRPr>
          </a:p>
        </p:txBody>
      </p:sp>
      <p:sp>
        <p:nvSpPr>
          <p:cNvPr id="200" name="Google Shape;200;p26"/>
          <p:cNvSpPr txBox="1"/>
          <p:nvPr>
            <p:ph idx="1" type="body"/>
          </p:nvPr>
        </p:nvSpPr>
        <p:spPr>
          <a:xfrm>
            <a:off x="2439996" y="4523875"/>
            <a:ext cx="19459884" cy="69303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000"/>
              </a:spcBef>
              <a:spcAft>
                <a:spcPts val="0"/>
              </a:spcAft>
              <a:buSzPts val="3600"/>
              <a:buNone/>
            </a:pPr>
            <a:r>
              <a:rPr b="1" lang="en-US" sz="5300">
                <a:solidFill>
                  <a:schemeClr val="lt1"/>
                </a:solidFill>
                <a:latin typeface="Arial"/>
                <a:ea typeface="Arial"/>
                <a:cs typeface="Arial"/>
                <a:sym typeface="Arial"/>
              </a:rPr>
              <a:t>What patterns and shapes do you notice in the baskets we saw?</a:t>
            </a:r>
            <a:endParaRPr sz="5300">
              <a:latin typeface="Arial"/>
              <a:ea typeface="Arial"/>
              <a:cs typeface="Arial"/>
              <a:sym typeface="Arial"/>
            </a:endParaRPr>
          </a:p>
          <a:p>
            <a:pPr indent="-457200" lvl="0" marL="457200" rtl="0" algn="l">
              <a:lnSpc>
                <a:spcPct val="110000"/>
              </a:lnSpc>
              <a:spcBef>
                <a:spcPts val="2000"/>
              </a:spcBef>
              <a:spcAft>
                <a:spcPts val="0"/>
              </a:spcAft>
              <a:buSzPts val="5300"/>
              <a:buFont typeface="Arial"/>
              <a:buChar char="•"/>
            </a:pPr>
            <a:r>
              <a:rPr lang="en-US" sz="5300">
                <a:latin typeface="Arial"/>
                <a:ea typeface="Arial"/>
                <a:cs typeface="Arial"/>
                <a:sym typeface="Arial"/>
              </a:rPr>
              <a:t>Turn and talk to a partner about the patterns they observe.</a:t>
            </a:r>
            <a:endParaRPr sz="5300">
              <a:latin typeface="Arial"/>
              <a:ea typeface="Arial"/>
              <a:cs typeface="Arial"/>
              <a:sym typeface="Arial"/>
            </a:endParaRPr>
          </a:p>
        </p:txBody>
      </p:sp>
      <p:sp>
        <p:nvSpPr>
          <p:cNvPr id="201" name="Google Shape;201;p26"/>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7"/>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Repeating Geometric Shapes and Patterns</a:t>
            </a:r>
            <a:endParaRPr>
              <a:latin typeface="Arial"/>
              <a:ea typeface="Arial"/>
              <a:cs typeface="Arial"/>
              <a:sym typeface="Arial"/>
            </a:endParaRPr>
          </a:p>
        </p:txBody>
      </p:sp>
      <p:pic>
        <p:nvPicPr>
          <p:cNvPr id="208" name="Google Shape;208;p27"/>
          <p:cNvPicPr preferRelativeResize="0"/>
          <p:nvPr/>
        </p:nvPicPr>
        <p:blipFill rotWithShape="1">
          <a:blip r:embed="rId3">
            <a:alphaModFix/>
          </a:blip>
          <a:srcRect b="0" l="0" r="0" t="0"/>
          <a:stretch/>
        </p:blipFill>
        <p:spPr>
          <a:xfrm>
            <a:off x="2440000" y="5381437"/>
            <a:ext cx="3322276" cy="2953124"/>
          </a:xfrm>
          <a:prstGeom prst="rect">
            <a:avLst/>
          </a:prstGeom>
          <a:noFill/>
          <a:ln>
            <a:noFill/>
          </a:ln>
        </p:spPr>
      </p:pic>
      <p:pic>
        <p:nvPicPr>
          <p:cNvPr id="209" name="Google Shape;209;p27"/>
          <p:cNvPicPr preferRelativeResize="0"/>
          <p:nvPr/>
        </p:nvPicPr>
        <p:blipFill rotWithShape="1">
          <a:blip r:embed="rId3">
            <a:alphaModFix/>
          </a:blip>
          <a:srcRect b="0" l="0" r="0" t="0"/>
          <a:stretch/>
        </p:blipFill>
        <p:spPr>
          <a:xfrm>
            <a:off x="5762275" y="5381450"/>
            <a:ext cx="3322276" cy="2953124"/>
          </a:xfrm>
          <a:prstGeom prst="rect">
            <a:avLst/>
          </a:prstGeom>
          <a:noFill/>
          <a:ln>
            <a:noFill/>
          </a:ln>
        </p:spPr>
      </p:pic>
      <p:pic>
        <p:nvPicPr>
          <p:cNvPr id="210" name="Google Shape;210;p27"/>
          <p:cNvPicPr preferRelativeResize="0"/>
          <p:nvPr/>
        </p:nvPicPr>
        <p:blipFill rotWithShape="1">
          <a:blip r:embed="rId3">
            <a:alphaModFix/>
          </a:blip>
          <a:srcRect b="0" l="0" r="0" t="0"/>
          <a:stretch/>
        </p:blipFill>
        <p:spPr>
          <a:xfrm>
            <a:off x="9087813" y="5381462"/>
            <a:ext cx="3322276" cy="2953124"/>
          </a:xfrm>
          <a:prstGeom prst="rect">
            <a:avLst/>
          </a:prstGeom>
          <a:noFill/>
          <a:ln>
            <a:noFill/>
          </a:ln>
        </p:spPr>
      </p:pic>
      <p:sp>
        <p:nvSpPr>
          <p:cNvPr id="211" name="Google Shape;211;p27"/>
          <p:cNvSpPr/>
          <p:nvPr/>
        </p:nvSpPr>
        <p:spPr>
          <a:xfrm rot="1693727">
            <a:off x="13888605" y="6819848"/>
            <a:ext cx="1682053" cy="4140581"/>
          </a:xfrm>
          <a:prstGeom prst="rect">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7"/>
          <p:cNvSpPr/>
          <p:nvPr/>
        </p:nvSpPr>
        <p:spPr>
          <a:xfrm rot="1693727">
            <a:off x="17329305" y="6819848"/>
            <a:ext cx="1682053" cy="4140581"/>
          </a:xfrm>
          <a:prstGeom prst="rect">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7"/>
          <p:cNvSpPr/>
          <p:nvPr/>
        </p:nvSpPr>
        <p:spPr>
          <a:xfrm rot="1693727">
            <a:off x="20533830" y="6819848"/>
            <a:ext cx="1682053" cy="4140581"/>
          </a:xfrm>
          <a:prstGeom prst="rect">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8"/>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latin typeface="Arial"/>
                <a:ea typeface="Arial"/>
                <a:cs typeface="Arial"/>
                <a:sym typeface="Arial"/>
              </a:rPr>
              <a:t>Pattern Exploration</a:t>
            </a:r>
            <a:endParaRPr/>
          </a:p>
        </p:txBody>
      </p:sp>
      <p:sp>
        <p:nvSpPr>
          <p:cNvPr id="221" name="Google Shape;221;p28"/>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2000"/>
              </a:spcBef>
              <a:spcAft>
                <a:spcPts val="0"/>
              </a:spcAft>
              <a:buClr>
                <a:srgbClr val="493637"/>
              </a:buClr>
              <a:buSzPts val="3600"/>
              <a:buFont typeface="Arial"/>
              <a:buChar char="•"/>
            </a:pPr>
            <a:r>
              <a:rPr lang="en-US" sz="4800"/>
              <a:t>Grid paper</a:t>
            </a:r>
            <a:endParaRPr/>
          </a:p>
          <a:p>
            <a:pPr indent="-457200" lvl="0" marL="457200" rtl="0" algn="l">
              <a:lnSpc>
                <a:spcPct val="110000"/>
              </a:lnSpc>
              <a:spcBef>
                <a:spcPts val="2000"/>
              </a:spcBef>
              <a:spcAft>
                <a:spcPts val="0"/>
              </a:spcAft>
              <a:buSzPts val="3600"/>
              <a:buChar char="•"/>
            </a:pPr>
            <a:r>
              <a:rPr lang="en-US" sz="4800"/>
              <a:t>Colored pencils</a:t>
            </a:r>
            <a:endParaRPr/>
          </a:p>
        </p:txBody>
      </p:sp>
      <p:pic>
        <p:nvPicPr>
          <p:cNvPr id="222" name="Google Shape;222;p28"/>
          <p:cNvPicPr preferRelativeResize="0"/>
          <p:nvPr/>
        </p:nvPicPr>
        <p:blipFill rotWithShape="1">
          <a:blip r:embed="rId3">
            <a:alphaModFix/>
          </a:blip>
          <a:srcRect b="0" l="0" r="0" t="0"/>
          <a:stretch/>
        </p:blipFill>
        <p:spPr>
          <a:xfrm>
            <a:off x="14897108" y="2970300"/>
            <a:ext cx="5806300" cy="7775400"/>
          </a:xfrm>
          <a:prstGeom prst="rect">
            <a:avLst/>
          </a:prstGeom>
          <a:noFill/>
          <a:ln>
            <a:noFill/>
          </a:ln>
        </p:spPr>
      </p:pic>
      <p:sp>
        <p:nvSpPr>
          <p:cNvPr id="223" name="Google Shape;223;p2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9"/>
          <p:cNvSpPr txBox="1"/>
          <p:nvPr>
            <p:ph type="title"/>
          </p:nvPr>
        </p:nvSpPr>
        <p:spPr>
          <a:xfrm>
            <a:off x="2439990" y="1732547"/>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Area Formulas</a:t>
            </a:r>
            <a:endParaRPr>
              <a:latin typeface="Arial"/>
              <a:ea typeface="Arial"/>
              <a:cs typeface="Arial"/>
              <a:sym typeface="Arial"/>
            </a:endParaRPr>
          </a:p>
        </p:txBody>
      </p:sp>
      <p:sp>
        <p:nvSpPr>
          <p:cNvPr id="230" name="Google Shape;230;p29"/>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pic>
        <p:nvPicPr>
          <p:cNvPr id="231" name="Google Shape;231;p29"/>
          <p:cNvPicPr preferRelativeResize="0"/>
          <p:nvPr/>
        </p:nvPicPr>
        <p:blipFill rotWithShape="1">
          <a:blip r:embed="rId3">
            <a:alphaModFix/>
          </a:blip>
          <a:srcRect b="0" l="0" r="0" t="0"/>
          <a:stretch/>
        </p:blipFill>
        <p:spPr>
          <a:xfrm>
            <a:off x="2440000" y="5282359"/>
            <a:ext cx="7890150" cy="4379225"/>
          </a:xfrm>
          <a:prstGeom prst="rect">
            <a:avLst/>
          </a:prstGeom>
          <a:noFill/>
          <a:ln>
            <a:noFill/>
          </a:ln>
        </p:spPr>
      </p:pic>
      <p:pic>
        <p:nvPicPr>
          <p:cNvPr id="232" name="Google Shape;232;p29"/>
          <p:cNvPicPr preferRelativeResize="0"/>
          <p:nvPr/>
        </p:nvPicPr>
        <p:blipFill rotWithShape="1">
          <a:blip r:embed="rId4">
            <a:alphaModFix/>
          </a:blip>
          <a:srcRect b="0" l="0" r="0" t="0"/>
          <a:stretch/>
        </p:blipFill>
        <p:spPr>
          <a:xfrm>
            <a:off x="14062525" y="5282355"/>
            <a:ext cx="7453925" cy="53167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ph type="title"/>
          </p:nvPr>
        </p:nvSpPr>
        <p:spPr>
          <a:xfrm>
            <a:off x="2439990" y="1732547"/>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Reflections and Class Discussion</a:t>
            </a:r>
            <a:endParaRPr>
              <a:latin typeface="Arial"/>
              <a:ea typeface="Arial"/>
              <a:cs typeface="Arial"/>
              <a:sym typeface="Arial"/>
            </a:endParaRPr>
          </a:p>
        </p:txBody>
      </p:sp>
      <p:sp>
        <p:nvSpPr>
          <p:cNvPr id="239" name="Google Shape;239;p30"/>
          <p:cNvSpPr txBox="1"/>
          <p:nvPr>
            <p:ph idx="1" type="body"/>
          </p:nvPr>
        </p:nvSpPr>
        <p:spPr>
          <a:xfrm>
            <a:off x="2439988" y="4523874"/>
            <a:ext cx="19553700" cy="6930300"/>
          </a:xfrm>
          <a:prstGeom prst="rect">
            <a:avLst/>
          </a:prstGeom>
          <a:noFill/>
          <a:ln>
            <a:noFill/>
          </a:ln>
        </p:spPr>
        <p:txBody>
          <a:bodyPr anchorCtr="0" anchor="t" bIns="45700" lIns="91425" spcFirstLastPara="1" rIns="91425" wrap="square" tIns="45700">
            <a:noAutofit/>
          </a:bodyPr>
          <a:lstStyle/>
          <a:p>
            <a:pPr indent="-457200" lvl="0" marL="457200" rtl="0" algn="l">
              <a:lnSpc>
                <a:spcPct val="150000"/>
              </a:lnSpc>
              <a:spcBef>
                <a:spcPts val="2000"/>
              </a:spcBef>
              <a:spcAft>
                <a:spcPts val="0"/>
              </a:spcAft>
              <a:buClr>
                <a:schemeClr val="dk1"/>
              </a:buClr>
              <a:buSzPts val="4700"/>
              <a:buChar char="•"/>
            </a:pPr>
            <a:r>
              <a:rPr lang="en-US" sz="4700">
                <a:solidFill>
                  <a:schemeClr val="dk1"/>
                </a:solidFill>
                <a:latin typeface="Arial"/>
                <a:ea typeface="Arial"/>
                <a:cs typeface="Arial"/>
                <a:sym typeface="Arial"/>
              </a:rPr>
              <a:t>Why is basket weaving an important tradition for Oregon Tribes?</a:t>
            </a:r>
            <a:endParaRPr sz="4700">
              <a:solidFill>
                <a:schemeClr val="dk1"/>
              </a:solidFill>
              <a:latin typeface="Arial"/>
              <a:ea typeface="Arial"/>
              <a:cs typeface="Arial"/>
              <a:sym typeface="Arial"/>
            </a:endParaRPr>
          </a:p>
          <a:p>
            <a:pPr indent="-457200" lvl="0" marL="457200" rtl="0" algn="l">
              <a:lnSpc>
                <a:spcPct val="150000"/>
              </a:lnSpc>
              <a:spcBef>
                <a:spcPts val="0"/>
              </a:spcBef>
              <a:spcAft>
                <a:spcPts val="0"/>
              </a:spcAft>
              <a:buClr>
                <a:schemeClr val="dk1"/>
              </a:buClr>
              <a:buSzPts val="4700"/>
              <a:buChar char="•"/>
            </a:pPr>
            <a:r>
              <a:rPr lang="en-US" sz="4700">
                <a:solidFill>
                  <a:schemeClr val="dk1"/>
                </a:solidFill>
                <a:latin typeface="Arial"/>
                <a:ea typeface="Arial"/>
                <a:cs typeface="Arial"/>
                <a:sym typeface="Arial"/>
              </a:rPr>
              <a:t>How is math used in Oregon’s Native basket weaving?</a:t>
            </a:r>
            <a:endParaRPr sz="4700">
              <a:solidFill>
                <a:schemeClr val="dk1"/>
              </a:solidFill>
              <a:latin typeface="Arial"/>
              <a:ea typeface="Arial"/>
              <a:cs typeface="Arial"/>
              <a:sym typeface="Arial"/>
            </a:endParaRPr>
          </a:p>
          <a:p>
            <a:pPr indent="-457200" lvl="0" marL="457200" rtl="0" algn="l">
              <a:lnSpc>
                <a:spcPct val="150000"/>
              </a:lnSpc>
              <a:spcBef>
                <a:spcPts val="0"/>
              </a:spcBef>
              <a:spcAft>
                <a:spcPts val="0"/>
              </a:spcAft>
              <a:buClr>
                <a:schemeClr val="dk1"/>
              </a:buClr>
              <a:buSzPts val="4700"/>
              <a:buChar char="•"/>
            </a:pPr>
            <a:r>
              <a:rPr lang="en-US" sz="4700">
                <a:solidFill>
                  <a:schemeClr val="dk1"/>
                </a:solidFill>
                <a:latin typeface="Arial"/>
                <a:ea typeface="Arial"/>
                <a:cs typeface="Arial"/>
                <a:sym typeface="Arial"/>
              </a:rPr>
              <a:t>Without math, what might your pattern look like? Would you be able to weave a basket without a geometric pattern?</a:t>
            </a:r>
            <a:endParaRPr sz="4700">
              <a:solidFill>
                <a:schemeClr val="dk1"/>
              </a:solidFill>
              <a:latin typeface="Arial"/>
              <a:ea typeface="Arial"/>
              <a:cs typeface="Arial"/>
              <a:sym typeface="Arial"/>
            </a:endParaRPr>
          </a:p>
        </p:txBody>
      </p:sp>
      <p:sp>
        <p:nvSpPr>
          <p:cNvPr id="240" name="Google Shape;240;p30"/>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1"/>
          <p:cNvSpPr txBox="1"/>
          <p:nvPr>
            <p:ph type="title"/>
          </p:nvPr>
        </p:nvSpPr>
        <p:spPr>
          <a:xfrm>
            <a:off x="2439990" y="1756610"/>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latin typeface="Arial"/>
                <a:ea typeface="Arial"/>
                <a:cs typeface="Arial"/>
                <a:sym typeface="Arial"/>
              </a:rPr>
              <a:t>Self-assessment</a:t>
            </a:r>
            <a:endParaRPr>
              <a:latin typeface="Arial"/>
              <a:ea typeface="Arial"/>
              <a:cs typeface="Arial"/>
              <a:sym typeface="Arial"/>
            </a:endParaRPr>
          </a:p>
        </p:txBody>
      </p:sp>
      <p:graphicFrame>
        <p:nvGraphicFramePr>
          <p:cNvPr id="246" name="Google Shape;246;p31"/>
          <p:cNvGraphicFramePr/>
          <p:nvPr/>
        </p:nvGraphicFramePr>
        <p:xfrm>
          <a:off x="2366738" y="3672825"/>
          <a:ext cx="3000000" cy="3000000"/>
        </p:xfrm>
        <a:graphic>
          <a:graphicData uri="http://schemas.openxmlformats.org/drawingml/2006/table">
            <a:tbl>
              <a:tblPr firstRow="1">
                <a:noFill/>
                <a:tableStyleId>{E2959A0E-34DB-4712-B096-6823C0D8F3F1}</a:tableStyleId>
              </a:tblPr>
              <a:tblGrid>
                <a:gridCol w="1511475"/>
                <a:gridCol w="7492450"/>
                <a:gridCol w="5050600"/>
                <a:gridCol w="5599200"/>
              </a:tblGrid>
              <a:tr h="1924675">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a:t>
                      </a:r>
                      <a:endParaRPr sz="3600" u="none" cap="none" strike="noStrike">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Can I… ? </a:t>
                      </a:r>
                      <a:endParaRPr b="1" sz="3600" u="none" cap="none" strike="noStrike">
                        <a:latin typeface="Arial"/>
                        <a:ea typeface="Arial"/>
                        <a:cs typeface="Arial"/>
                        <a:sym typeface="Arial"/>
                      </a:endParaRPr>
                    </a:p>
                  </a:txBody>
                  <a:tcPr marT="63500" marB="63500" marR="63500" marL="63500" anchor="ctr">
                    <a:noFill/>
                  </a:tcPr>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Sort of</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txBody>
                  <a:tcPr marT="63500" marB="63500" marR="63500" marL="63500">
                    <a:noFill/>
                  </a:tcPr>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Yes</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txBody>
                  <a:tcPr marT="63500" marB="63500" marR="63500" marL="63500">
                    <a:noFill/>
                  </a:tcPr>
                </a:tc>
              </a:tr>
              <a:tr h="20343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1</a:t>
                      </a:r>
                      <a:endParaRPr sz="3600" u="none" cap="none" strike="noStrike">
                        <a:latin typeface="Arial"/>
                        <a:ea typeface="Arial"/>
                        <a:cs typeface="Arial"/>
                        <a:sym typeface="Arial"/>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3800"/>
                        <a:buFont typeface="Arial"/>
                        <a:buNone/>
                      </a:pPr>
                      <a:r>
                        <a:rPr lang="en-US" sz="3800" u="none" cap="none" strike="noStrike">
                          <a:latin typeface="Arial"/>
                          <a:ea typeface="Arial"/>
                          <a:cs typeface="Arial"/>
                          <a:sym typeface="Arial"/>
                        </a:rPr>
                        <a:t>describe why basket weaving an important tradition for Oregon Tribes?</a:t>
                      </a:r>
                      <a:endParaRPr sz="3800" u="none" cap="none" strike="noStrike">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noFill/>
                  </a:tcPr>
                </a:tc>
              </a:tr>
              <a:tr h="208395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2</a:t>
                      </a:r>
                      <a:endParaRPr sz="3600" u="none" cap="none" strike="noStrike">
                        <a:latin typeface="Arial"/>
                        <a:ea typeface="Arial"/>
                        <a:cs typeface="Arial"/>
                        <a:sym typeface="Arial"/>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3800"/>
                        <a:buFont typeface="Arial"/>
                        <a:buNone/>
                      </a:pPr>
                      <a:r>
                        <a:rPr lang="en-US" sz="3800" u="none" cap="none" strike="noStrike">
                          <a:latin typeface="Arial"/>
                          <a:ea typeface="Arial"/>
                          <a:cs typeface="Arial"/>
                          <a:sym typeface="Arial"/>
                        </a:rPr>
                        <a:t>name one way math is used in Oregon’s Native basket weaving?</a:t>
                      </a:r>
                      <a:endParaRPr sz="3800" u="none" cap="none" strike="noStrike">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noFill/>
                  </a:tcPr>
                </a:tc>
              </a:tr>
              <a:tr h="20343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3</a:t>
                      </a:r>
                      <a:endParaRPr sz="3600" u="none" cap="none" strike="noStrike">
                        <a:latin typeface="Arial"/>
                        <a:ea typeface="Arial"/>
                        <a:cs typeface="Arial"/>
                        <a:sym typeface="Arial"/>
                      </a:endParaRPr>
                    </a:p>
                  </a:txBody>
                  <a:tcPr marT="63500" marB="63500" marR="63500" marL="63500" anchor="ctr">
                    <a:noFill/>
                  </a:tcPr>
                </a:tc>
                <a:tc>
                  <a:txBody>
                    <a:bodyPr/>
                    <a:lstStyle/>
                    <a:p>
                      <a:pPr indent="0" lvl="0" marL="0" marR="0" rtl="0" algn="l">
                        <a:lnSpc>
                          <a:spcPct val="100000"/>
                        </a:lnSpc>
                        <a:spcBef>
                          <a:spcPts val="0"/>
                        </a:spcBef>
                        <a:spcAft>
                          <a:spcPts val="0"/>
                        </a:spcAft>
                        <a:buClr>
                          <a:srgbClr val="000000"/>
                        </a:buClr>
                        <a:buSzPts val="3800"/>
                        <a:buFont typeface="Arial"/>
                        <a:buNone/>
                      </a:pPr>
                      <a:r>
                        <a:rPr lang="en-US" sz="3800" u="none" cap="none" strike="noStrike">
                          <a:latin typeface="Arial"/>
                          <a:ea typeface="Arial"/>
                          <a:cs typeface="Arial"/>
                          <a:sym typeface="Arial"/>
                        </a:rPr>
                        <a:t>apply multiplication to determine the area of repeating patterns in basket weaving designs?</a:t>
                      </a:r>
                      <a:endParaRPr sz="3800" u="none" cap="none" strike="noStrike">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noFill/>
                  </a:tcPr>
                </a:tc>
              </a:tr>
            </a:tbl>
          </a:graphicData>
        </a:graphic>
      </p:graphicFrame>
      <p:pic>
        <p:nvPicPr>
          <p:cNvPr id="247" name="Google Shape;247;p31"/>
          <p:cNvPicPr preferRelativeResize="0"/>
          <p:nvPr/>
        </p:nvPicPr>
        <p:blipFill rotWithShape="1">
          <a:blip r:embed="rId3">
            <a:alphaModFix/>
          </a:blip>
          <a:srcRect b="0" l="0" r="0" t="0"/>
          <a:stretch/>
        </p:blipFill>
        <p:spPr>
          <a:xfrm>
            <a:off x="13397563" y="4457050"/>
            <a:ext cx="1028700" cy="1000125"/>
          </a:xfrm>
          <a:prstGeom prst="rect">
            <a:avLst/>
          </a:prstGeom>
          <a:noFill/>
          <a:ln>
            <a:noFill/>
          </a:ln>
        </p:spPr>
      </p:pic>
      <p:pic>
        <p:nvPicPr>
          <p:cNvPr id="248" name="Google Shape;248;p31"/>
          <p:cNvPicPr preferRelativeResize="0"/>
          <p:nvPr/>
        </p:nvPicPr>
        <p:blipFill rotWithShape="1">
          <a:blip r:embed="rId4">
            <a:alphaModFix/>
          </a:blip>
          <a:srcRect b="0" l="0" r="0" t="0"/>
          <a:stretch/>
        </p:blipFill>
        <p:spPr>
          <a:xfrm>
            <a:off x="18723938" y="4461800"/>
            <a:ext cx="952500" cy="990600"/>
          </a:xfrm>
          <a:prstGeom prst="rect">
            <a:avLst/>
          </a:prstGeom>
          <a:noFill/>
          <a:ln>
            <a:noFill/>
          </a:ln>
        </p:spPr>
      </p:pic>
      <p:sp>
        <p:nvSpPr>
          <p:cNvPr id="249" name="Google Shape;249;p3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2000"/>
              <a:buFont typeface="Calibri"/>
              <a:buNone/>
            </a:pPr>
            <a:r>
              <a:rPr lang="en-US">
                <a:latin typeface="Arial"/>
                <a:ea typeface="Arial"/>
                <a:cs typeface="Arial"/>
                <a:sym typeface="Arial"/>
              </a:rPr>
              <a:t>Thank you!</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ctrTitle"/>
          </p:nvPr>
        </p:nvSpPr>
        <p:spPr>
          <a:xfrm>
            <a:off x="8201002" y="1080900"/>
            <a:ext cx="15487500" cy="295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2000"/>
              <a:buFont typeface="Calibri"/>
              <a:buNone/>
            </a:pPr>
            <a:r>
              <a:rPr lang="en-US">
                <a:latin typeface="Arial"/>
                <a:ea typeface="Arial"/>
                <a:cs typeface="Arial"/>
                <a:sym typeface="Arial"/>
              </a:rPr>
              <a:t>Essential Questions</a:t>
            </a:r>
            <a:endParaRPr>
              <a:latin typeface="Arial"/>
              <a:ea typeface="Arial"/>
              <a:cs typeface="Arial"/>
              <a:sym typeface="Arial"/>
            </a:endParaRPr>
          </a:p>
        </p:txBody>
      </p:sp>
      <p:sp>
        <p:nvSpPr>
          <p:cNvPr id="121" name="Google Shape;121;p18"/>
          <p:cNvSpPr txBox="1"/>
          <p:nvPr>
            <p:ph idx="2" type="subTitle"/>
          </p:nvPr>
        </p:nvSpPr>
        <p:spPr>
          <a:xfrm>
            <a:off x="8697350" y="5659050"/>
            <a:ext cx="14494800" cy="5339400"/>
          </a:xfrm>
          <a:prstGeom prst="rect">
            <a:avLst/>
          </a:prstGeom>
          <a:noFill/>
          <a:ln>
            <a:noFill/>
          </a:ln>
        </p:spPr>
        <p:txBody>
          <a:bodyPr anchorCtr="0" anchor="t" bIns="45700" lIns="91425" spcFirstLastPara="1" rIns="91425" wrap="square" tIns="45700">
            <a:noAutofit/>
          </a:bodyPr>
          <a:lstStyle/>
          <a:p>
            <a:pPr indent="-571500" lvl="0" marL="1028700" rtl="0" algn="l">
              <a:lnSpc>
                <a:spcPct val="115000"/>
              </a:lnSpc>
              <a:spcBef>
                <a:spcPts val="1200"/>
              </a:spcBef>
              <a:spcAft>
                <a:spcPts val="0"/>
              </a:spcAft>
              <a:buSzPts val="4000"/>
              <a:buFont typeface="Arial"/>
              <a:buChar char="•"/>
            </a:pPr>
            <a:r>
              <a:rPr b="0" lang="en-US" sz="4300">
                <a:solidFill>
                  <a:srgbClr val="000000"/>
                </a:solidFill>
                <a:latin typeface="Arial"/>
                <a:ea typeface="Arial"/>
                <a:cs typeface="Arial"/>
                <a:sym typeface="Arial"/>
              </a:rPr>
              <a:t>How do Native Americans in Oregon use geometry in basket weaving?</a:t>
            </a:r>
            <a:endParaRPr b="0" sz="4300">
              <a:solidFill>
                <a:srgbClr val="000000"/>
              </a:solidFill>
              <a:latin typeface="Arial"/>
              <a:ea typeface="Arial"/>
              <a:cs typeface="Arial"/>
              <a:sym typeface="Arial"/>
            </a:endParaRPr>
          </a:p>
          <a:p>
            <a:pPr indent="-571500" lvl="0" marL="1028700" rtl="0" algn="l">
              <a:lnSpc>
                <a:spcPct val="115000"/>
              </a:lnSpc>
              <a:spcBef>
                <a:spcPts val="1200"/>
              </a:spcBef>
              <a:spcAft>
                <a:spcPts val="0"/>
              </a:spcAft>
              <a:buSzPts val="4000"/>
              <a:buFont typeface="Arial"/>
              <a:buChar char="•"/>
            </a:pPr>
            <a:r>
              <a:rPr b="0" lang="en-US" sz="4300">
                <a:solidFill>
                  <a:srgbClr val="000000"/>
                </a:solidFill>
                <a:latin typeface="Arial"/>
                <a:ea typeface="Arial"/>
                <a:cs typeface="Arial"/>
                <a:sym typeface="Arial"/>
              </a:rPr>
              <a:t>Why is it important to continue traditional Native handicraft practices in Oregon?</a:t>
            </a:r>
            <a:endParaRPr b="0" sz="43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2439990" y="1732548"/>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latin typeface="Arial"/>
                <a:ea typeface="Arial"/>
                <a:cs typeface="Arial"/>
                <a:sym typeface="Arial"/>
              </a:rPr>
              <a:t>Basket Weaving</a:t>
            </a:r>
            <a:endParaRPr>
              <a:latin typeface="Arial"/>
              <a:ea typeface="Arial"/>
              <a:cs typeface="Arial"/>
              <a:sym typeface="Arial"/>
            </a:endParaRPr>
          </a:p>
        </p:txBody>
      </p:sp>
      <p:sp>
        <p:nvSpPr>
          <p:cNvPr id="127" name="Google Shape;127;p19"/>
          <p:cNvSpPr txBox="1"/>
          <p:nvPr>
            <p:ph idx="1" type="body"/>
          </p:nvPr>
        </p:nvSpPr>
        <p:spPr>
          <a:xfrm>
            <a:off x="2440000" y="3826925"/>
            <a:ext cx="19045200" cy="1608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3600"/>
              <a:buNone/>
            </a:pPr>
            <a:r>
              <a:rPr lang="en-US" sz="5200">
                <a:solidFill>
                  <a:srgbClr val="000000"/>
                </a:solidFill>
                <a:latin typeface="Arial"/>
                <a:ea typeface="Arial"/>
                <a:cs typeface="Arial"/>
                <a:sym typeface="Arial"/>
              </a:rPr>
              <a:t>Interlacing materials to create a pattern or object</a:t>
            </a:r>
            <a:endParaRPr sz="5200">
              <a:solidFill>
                <a:srgbClr val="000000"/>
              </a:solidFill>
              <a:latin typeface="Arial"/>
              <a:ea typeface="Arial"/>
              <a:cs typeface="Arial"/>
              <a:sym typeface="Arial"/>
            </a:endParaRPr>
          </a:p>
        </p:txBody>
      </p:sp>
      <p:pic>
        <p:nvPicPr>
          <p:cNvPr id="128" name="Google Shape;128;p19"/>
          <p:cNvPicPr preferRelativeResize="0"/>
          <p:nvPr/>
        </p:nvPicPr>
        <p:blipFill rotWithShape="1">
          <a:blip r:embed="rId3">
            <a:alphaModFix/>
          </a:blip>
          <a:srcRect b="0" l="0" r="0" t="0"/>
          <a:stretch/>
        </p:blipFill>
        <p:spPr>
          <a:xfrm>
            <a:off x="4008750" y="5640101"/>
            <a:ext cx="5934550" cy="5256300"/>
          </a:xfrm>
          <a:prstGeom prst="rect">
            <a:avLst/>
          </a:prstGeom>
          <a:noFill/>
          <a:ln>
            <a:noFill/>
          </a:ln>
        </p:spPr>
      </p:pic>
      <p:pic>
        <p:nvPicPr>
          <p:cNvPr id="129" name="Google Shape;129;p19"/>
          <p:cNvPicPr preferRelativeResize="0"/>
          <p:nvPr/>
        </p:nvPicPr>
        <p:blipFill rotWithShape="1">
          <a:blip r:embed="rId4">
            <a:alphaModFix/>
          </a:blip>
          <a:srcRect b="0" l="0" r="0" t="0"/>
          <a:stretch/>
        </p:blipFill>
        <p:spPr>
          <a:xfrm>
            <a:off x="12842097" y="5640100"/>
            <a:ext cx="7334388" cy="5256300"/>
          </a:xfrm>
          <a:prstGeom prst="rect">
            <a:avLst/>
          </a:prstGeom>
          <a:noFill/>
          <a:ln>
            <a:noFill/>
          </a:ln>
        </p:spPr>
      </p:pic>
      <p:sp>
        <p:nvSpPr>
          <p:cNvPr id="130" name="Google Shape;130;p19"/>
          <p:cNvSpPr txBox="1"/>
          <p:nvPr/>
        </p:nvSpPr>
        <p:spPr>
          <a:xfrm>
            <a:off x="4008725" y="11101275"/>
            <a:ext cx="5934600" cy="84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Jarrette Werk Underscore News / Report for America</a:t>
            </a:r>
            <a:endParaRPr b="0" i="0" sz="1900" u="none" cap="none" strike="noStrike">
              <a:solidFill>
                <a:srgbClr val="000000"/>
              </a:solidFill>
              <a:latin typeface="Arial"/>
              <a:ea typeface="Arial"/>
              <a:cs typeface="Arial"/>
              <a:sym typeface="Arial"/>
            </a:endParaRPr>
          </a:p>
        </p:txBody>
      </p:sp>
      <p:sp>
        <p:nvSpPr>
          <p:cNvPr id="131" name="Google Shape;131;p19"/>
          <p:cNvSpPr txBox="1"/>
          <p:nvPr/>
        </p:nvSpPr>
        <p:spPr>
          <a:xfrm>
            <a:off x="12879655" y="11144250"/>
            <a:ext cx="7296742" cy="3847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900" u="none" cap="none" strike="noStrike">
                <a:solidFill>
                  <a:srgbClr val="000000"/>
                </a:solidFill>
                <a:latin typeface="Arial"/>
                <a:ea typeface="Arial"/>
                <a:cs typeface="Arial"/>
                <a:sym typeface="Arial"/>
              </a:rPr>
              <a:t>Jarrette Werk Underscore News / Report for America​</a:t>
            </a:r>
            <a:endParaRPr b="0" i="0" sz="1400" u="none" cap="none" strike="noStrike">
              <a:solidFill>
                <a:srgbClr val="000000"/>
              </a:solidFill>
              <a:latin typeface="Arial"/>
              <a:ea typeface="Arial"/>
              <a:cs typeface="Arial"/>
              <a:sym typeface="Arial"/>
            </a:endParaRPr>
          </a:p>
        </p:txBody>
      </p:sp>
      <p:sp>
        <p:nvSpPr>
          <p:cNvPr id="132" name="Google Shape;132;p1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2445500" y="1752598"/>
            <a:ext cx="16820700" cy="194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Purposes of Native Baskets in Oregon</a:t>
            </a:r>
            <a:endParaRPr/>
          </a:p>
          <a:p>
            <a:pPr indent="0" lvl="0" marL="0" rtl="0" algn="l">
              <a:lnSpc>
                <a:spcPct val="90000"/>
              </a:lnSpc>
              <a:spcBef>
                <a:spcPts val="0"/>
              </a:spcBef>
              <a:spcAft>
                <a:spcPts val="0"/>
              </a:spcAft>
              <a:buSzPts val="6000"/>
              <a:buNone/>
            </a:pPr>
            <a:r>
              <a:rPr lang="en-US">
                <a:latin typeface="Arial"/>
                <a:ea typeface="Arial"/>
                <a:cs typeface="Arial"/>
                <a:sym typeface="Arial"/>
              </a:rPr>
              <a:t>Now and In the Past</a:t>
            </a:r>
            <a:endParaRPr/>
          </a:p>
        </p:txBody>
      </p:sp>
      <p:sp>
        <p:nvSpPr>
          <p:cNvPr id="139" name="Google Shape;139;p20"/>
          <p:cNvSpPr txBox="1"/>
          <p:nvPr>
            <p:ph idx="1" type="body"/>
          </p:nvPr>
        </p:nvSpPr>
        <p:spPr>
          <a:xfrm>
            <a:off x="2445500" y="4787650"/>
            <a:ext cx="10499700" cy="41955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2000"/>
              </a:spcBef>
              <a:spcAft>
                <a:spcPts val="0"/>
              </a:spcAft>
              <a:buClr>
                <a:srgbClr val="484B46"/>
              </a:buClr>
              <a:buSzPts val="3600"/>
              <a:buFont typeface="Arial"/>
              <a:buChar char="•"/>
            </a:pPr>
            <a:r>
              <a:rPr lang="en-US">
                <a:latin typeface="Arial"/>
                <a:ea typeface="Arial"/>
                <a:cs typeface="Arial"/>
                <a:sym typeface="Arial"/>
              </a:rPr>
              <a:t>Ornamental and ceremonial purposes</a:t>
            </a:r>
            <a:endParaRPr/>
          </a:p>
          <a:p>
            <a:pPr indent="-457200" lvl="0" marL="457200" marR="0" rtl="0" algn="l">
              <a:lnSpc>
                <a:spcPct val="110000"/>
              </a:lnSpc>
              <a:spcBef>
                <a:spcPts val="2000"/>
              </a:spcBef>
              <a:spcAft>
                <a:spcPts val="0"/>
              </a:spcAft>
              <a:buClr>
                <a:srgbClr val="484B46"/>
              </a:buClr>
              <a:buSzPts val="3600"/>
              <a:buFont typeface="Arial"/>
              <a:buChar char="•"/>
            </a:pPr>
            <a:r>
              <a:rPr lang="en-US">
                <a:latin typeface="Arial"/>
                <a:ea typeface="Arial"/>
                <a:cs typeface="Arial"/>
                <a:sym typeface="Arial"/>
              </a:rPr>
              <a:t>Carrying everyday items</a:t>
            </a:r>
            <a:endParaRPr/>
          </a:p>
          <a:p>
            <a:pPr indent="-457200" lvl="0" marL="457200" marR="0" rtl="0" algn="l">
              <a:lnSpc>
                <a:spcPct val="110000"/>
              </a:lnSpc>
              <a:spcBef>
                <a:spcPts val="2000"/>
              </a:spcBef>
              <a:spcAft>
                <a:spcPts val="0"/>
              </a:spcAft>
              <a:buClr>
                <a:srgbClr val="484B46"/>
              </a:buClr>
              <a:buSzPts val="3600"/>
              <a:buFont typeface="Arial"/>
              <a:buChar char="•"/>
            </a:pPr>
            <a:r>
              <a:rPr lang="en-US">
                <a:latin typeface="Arial"/>
                <a:ea typeface="Arial"/>
                <a:cs typeface="Arial"/>
                <a:sym typeface="Arial"/>
              </a:rPr>
              <a:t>Supporting fishing, harvesting, and other activities</a:t>
            </a:r>
            <a:endParaRPr/>
          </a:p>
        </p:txBody>
      </p:sp>
      <p:sp>
        <p:nvSpPr>
          <p:cNvPr id="140" name="Google Shape;140;p20"/>
          <p:cNvSpPr txBox="1"/>
          <p:nvPr>
            <p:ph idx="12" type="sldNum"/>
          </p:nvPr>
        </p:nvSpPr>
        <p:spPr>
          <a:xfrm>
            <a:off x="21899106" y="12294246"/>
            <a:ext cx="16020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b="0" lang="en-US"/>
              <a:t>‹#›</a:t>
            </a:fld>
            <a:endParaRPr b="0"/>
          </a:p>
        </p:txBody>
      </p:sp>
      <p:sp>
        <p:nvSpPr>
          <p:cNvPr id="141" name="Google Shape;141;p20"/>
          <p:cNvSpPr txBox="1"/>
          <p:nvPr/>
        </p:nvSpPr>
        <p:spPr>
          <a:xfrm>
            <a:off x="14147400" y="10426510"/>
            <a:ext cx="7751700" cy="84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900" u="none" cap="none" strike="noStrike">
                <a:solidFill>
                  <a:srgbClr val="000000"/>
                </a:solidFill>
                <a:latin typeface="Arial"/>
                <a:ea typeface="Arial"/>
                <a:cs typeface="Arial"/>
                <a:sym typeface="Arial"/>
              </a:rPr>
              <a:t>Basket made by "Bud" Lane / Photo from the First Peoples Fund</a:t>
            </a:r>
            <a:endParaRPr b="0" i="0" sz="1900" u="none" cap="none" strike="noStrike">
              <a:solidFill>
                <a:srgbClr val="000000"/>
              </a:solidFill>
              <a:latin typeface="Arial"/>
              <a:ea typeface="Arial"/>
              <a:cs typeface="Arial"/>
              <a:sym typeface="Arial"/>
            </a:endParaRPr>
          </a:p>
        </p:txBody>
      </p:sp>
      <p:pic>
        <p:nvPicPr>
          <p:cNvPr id="142" name="Google Shape;142;p20"/>
          <p:cNvPicPr preferRelativeResize="0"/>
          <p:nvPr/>
        </p:nvPicPr>
        <p:blipFill rotWithShape="1">
          <a:blip r:embed="rId3">
            <a:alphaModFix/>
          </a:blip>
          <a:srcRect b="0" l="0" r="0" t="0"/>
          <a:stretch/>
        </p:blipFill>
        <p:spPr>
          <a:xfrm>
            <a:off x="14147400" y="4321675"/>
            <a:ext cx="7244403" cy="5859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2845825" y="2110150"/>
            <a:ext cx="18225900" cy="2174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Oregon Contemporary Artists: Basket Weavers</a:t>
            </a:r>
            <a:endParaRPr b="0">
              <a:latin typeface="Arial"/>
              <a:ea typeface="Arial"/>
              <a:cs typeface="Arial"/>
              <a:sym typeface="Arial"/>
            </a:endParaRPr>
          </a:p>
        </p:txBody>
      </p:sp>
      <p:pic>
        <p:nvPicPr>
          <p:cNvPr id="149" name="Google Shape;149;p21"/>
          <p:cNvPicPr preferRelativeResize="0"/>
          <p:nvPr/>
        </p:nvPicPr>
        <p:blipFill rotWithShape="1">
          <a:blip r:embed="rId3">
            <a:alphaModFix/>
          </a:blip>
          <a:srcRect b="0" l="0" r="0" t="0"/>
          <a:stretch/>
        </p:blipFill>
        <p:spPr>
          <a:xfrm>
            <a:off x="14036025" y="4284250"/>
            <a:ext cx="7035600" cy="6700800"/>
          </a:xfrm>
          <a:prstGeom prst="rect">
            <a:avLst/>
          </a:prstGeom>
          <a:noFill/>
          <a:ln>
            <a:noFill/>
          </a:ln>
        </p:spPr>
      </p:pic>
      <p:pic>
        <p:nvPicPr>
          <p:cNvPr id="150" name="Google Shape;150;p21"/>
          <p:cNvPicPr preferRelativeResize="0"/>
          <p:nvPr/>
        </p:nvPicPr>
        <p:blipFill rotWithShape="1">
          <a:blip r:embed="rId4">
            <a:alphaModFix/>
          </a:blip>
          <a:srcRect b="0" l="0" r="0" t="0"/>
          <a:stretch/>
        </p:blipFill>
        <p:spPr>
          <a:xfrm>
            <a:off x="4028800" y="4284250"/>
            <a:ext cx="6896278" cy="6700800"/>
          </a:xfrm>
          <a:prstGeom prst="rect">
            <a:avLst/>
          </a:prstGeom>
          <a:noFill/>
          <a:ln>
            <a:noFill/>
          </a:ln>
        </p:spPr>
      </p:pic>
      <p:sp>
        <p:nvSpPr>
          <p:cNvPr id="151" name="Google Shape;151;p21"/>
          <p:cNvSpPr txBox="1"/>
          <p:nvPr/>
        </p:nvSpPr>
        <p:spPr>
          <a:xfrm>
            <a:off x="4274525" y="11120400"/>
            <a:ext cx="5934600" cy="84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Sonya Moody-Jurado / Photo from First People Fund website</a:t>
            </a:r>
            <a:endParaRPr b="0" i="0" sz="1900" u="none" cap="none" strike="noStrike">
              <a:solidFill>
                <a:srgbClr val="000000"/>
              </a:solidFill>
              <a:latin typeface="Arial"/>
              <a:ea typeface="Arial"/>
              <a:cs typeface="Arial"/>
              <a:sym typeface="Arial"/>
            </a:endParaRPr>
          </a:p>
        </p:txBody>
      </p:sp>
      <p:sp>
        <p:nvSpPr>
          <p:cNvPr id="152" name="Google Shape;152;p21"/>
          <p:cNvSpPr txBox="1"/>
          <p:nvPr/>
        </p:nvSpPr>
        <p:spPr>
          <a:xfrm>
            <a:off x="14441613" y="11120400"/>
            <a:ext cx="5934600" cy="84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Alfred “Bud” Lane, III / Photo from First People Fund website</a:t>
            </a:r>
            <a:endParaRPr b="0" i="0" sz="1900" u="none" cap="none" strike="noStrike">
              <a:solidFill>
                <a:srgbClr val="000000"/>
              </a:solidFill>
              <a:latin typeface="Arial"/>
              <a:ea typeface="Arial"/>
              <a:cs typeface="Arial"/>
              <a:sym typeface="Arial"/>
            </a:endParaRPr>
          </a:p>
        </p:txBody>
      </p:sp>
      <p:sp>
        <p:nvSpPr>
          <p:cNvPr id="153" name="Google Shape;153;p21"/>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4860425" y="9773700"/>
            <a:ext cx="14666400" cy="2189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sz="5300">
                <a:latin typeface="Arial"/>
                <a:ea typeface="Arial"/>
                <a:cs typeface="Arial"/>
                <a:sym typeface="Arial"/>
              </a:rPr>
              <a:t>Kelli Palmer, The Confederated Tribe of Warm Springs, Master Basket Weaver </a:t>
            </a:r>
            <a:endParaRPr sz="5300">
              <a:latin typeface="Arial"/>
              <a:ea typeface="Arial"/>
              <a:cs typeface="Arial"/>
              <a:sym typeface="Arial"/>
            </a:endParaRPr>
          </a:p>
        </p:txBody>
      </p:sp>
      <p:sp>
        <p:nvSpPr>
          <p:cNvPr id="159" name="Google Shape;159;p22"/>
          <p:cNvSpPr txBox="1"/>
          <p:nvPr/>
        </p:nvSpPr>
        <p:spPr>
          <a:xfrm>
            <a:off x="4892050" y="9372600"/>
            <a:ext cx="14666400" cy="730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Video from Travel Oregon: Central Oregon Makers, River Canyon Country</a:t>
            </a:r>
            <a:endParaRPr b="0" i="0" sz="2300" u="none" cap="none" strike="noStrike">
              <a:solidFill>
                <a:srgbClr val="000000"/>
              </a:solidFill>
              <a:latin typeface="Arial"/>
              <a:ea typeface="Arial"/>
              <a:cs typeface="Arial"/>
              <a:sym typeface="Arial"/>
            </a:endParaRPr>
          </a:p>
        </p:txBody>
      </p:sp>
      <p:sp>
        <p:nvSpPr>
          <p:cNvPr id="160" name="Google Shape;160;p2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61" name="Google Shape;161;p22" title="Basket Weaver Draws From Native Culture">
            <a:hlinkClick r:id="rId3"/>
          </p:cNvPr>
          <p:cNvPicPr preferRelativeResize="0"/>
          <p:nvPr/>
        </p:nvPicPr>
        <p:blipFill>
          <a:blip r:embed="rId4">
            <a:alphaModFix/>
          </a:blip>
          <a:stretch>
            <a:fillRect/>
          </a:stretch>
        </p:blipFill>
        <p:spPr>
          <a:xfrm>
            <a:off x="5953250" y="1283825"/>
            <a:ext cx="14109104" cy="7936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ph type="title"/>
          </p:nvPr>
        </p:nvSpPr>
        <p:spPr>
          <a:xfrm>
            <a:off x="2440002" y="1756600"/>
            <a:ext cx="84165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Learning Outcomes</a:t>
            </a:r>
            <a:endParaRPr>
              <a:latin typeface="Arial"/>
              <a:ea typeface="Arial"/>
              <a:cs typeface="Arial"/>
              <a:sym typeface="Arial"/>
            </a:endParaRPr>
          </a:p>
        </p:txBody>
      </p:sp>
      <p:sp>
        <p:nvSpPr>
          <p:cNvPr id="168" name="Google Shape;168;p23"/>
          <p:cNvSpPr txBox="1"/>
          <p:nvPr>
            <p:ph idx="1" type="body"/>
          </p:nvPr>
        </p:nvSpPr>
        <p:spPr>
          <a:xfrm>
            <a:off x="2440000" y="4038600"/>
            <a:ext cx="9283200" cy="6350700"/>
          </a:xfrm>
          <a:prstGeom prst="rect">
            <a:avLst/>
          </a:prstGeom>
          <a:noFill/>
          <a:ln>
            <a:noFill/>
          </a:ln>
        </p:spPr>
        <p:txBody>
          <a:bodyPr anchorCtr="0" anchor="t" bIns="45700" lIns="91425" spcFirstLastPara="1" rIns="91425" wrap="square" tIns="45700">
            <a:noAutofit/>
          </a:bodyPr>
          <a:lstStyle/>
          <a:p>
            <a:pPr indent="-571500" lvl="0" marL="571500" rtl="0" algn="l">
              <a:lnSpc>
                <a:spcPct val="110000"/>
              </a:lnSpc>
              <a:spcBef>
                <a:spcPts val="2000"/>
              </a:spcBef>
              <a:spcAft>
                <a:spcPts val="0"/>
              </a:spcAft>
              <a:buSzPts val="4200"/>
              <a:buFont typeface="Arial"/>
              <a:buChar char="•"/>
            </a:pPr>
            <a:r>
              <a:rPr lang="en-US" sz="4200">
                <a:latin typeface="Arial"/>
                <a:ea typeface="Arial"/>
                <a:cs typeface="Arial"/>
                <a:sym typeface="Arial"/>
              </a:rPr>
              <a:t>I understand that basket weaving uses geometric patterns.</a:t>
            </a:r>
            <a:endParaRPr sz="4200">
              <a:latin typeface="Arial"/>
              <a:ea typeface="Arial"/>
              <a:cs typeface="Arial"/>
              <a:sym typeface="Arial"/>
            </a:endParaRPr>
          </a:p>
          <a:p>
            <a:pPr indent="-571500" lvl="0" marL="571500" rtl="0" algn="l">
              <a:lnSpc>
                <a:spcPct val="110000"/>
              </a:lnSpc>
              <a:spcBef>
                <a:spcPts val="0"/>
              </a:spcBef>
              <a:spcAft>
                <a:spcPts val="0"/>
              </a:spcAft>
              <a:buSzPts val="4200"/>
              <a:buFont typeface="Arial"/>
              <a:buChar char="•"/>
            </a:pPr>
            <a:r>
              <a:rPr lang="en-US" sz="4200">
                <a:latin typeface="Arial"/>
                <a:ea typeface="Arial"/>
                <a:cs typeface="Arial"/>
                <a:sym typeface="Arial"/>
              </a:rPr>
              <a:t>I understand how to apply multiplication to determine the area of repeating patterns.</a:t>
            </a:r>
            <a:endParaRPr sz="4200">
              <a:latin typeface="Arial"/>
              <a:ea typeface="Arial"/>
              <a:cs typeface="Arial"/>
              <a:sym typeface="Arial"/>
            </a:endParaRPr>
          </a:p>
          <a:p>
            <a:pPr indent="-571500" lvl="0" marL="571500" rtl="0" algn="l">
              <a:lnSpc>
                <a:spcPct val="110000"/>
              </a:lnSpc>
              <a:spcBef>
                <a:spcPts val="0"/>
              </a:spcBef>
              <a:spcAft>
                <a:spcPts val="0"/>
              </a:spcAft>
              <a:buSzPts val="4200"/>
              <a:buFont typeface="Arial"/>
              <a:buChar char="•"/>
            </a:pPr>
            <a:r>
              <a:rPr lang="en-US" sz="4200">
                <a:latin typeface="Arial"/>
                <a:ea typeface="Arial"/>
                <a:cs typeface="Arial"/>
                <a:sym typeface="Arial"/>
              </a:rPr>
              <a:t>I understand that Native Oregon crafts reflect lifeways and cultural traditions.</a:t>
            </a:r>
            <a:endParaRPr sz="4200"/>
          </a:p>
        </p:txBody>
      </p:sp>
      <p:sp>
        <p:nvSpPr>
          <p:cNvPr id="169" name="Google Shape;169;p23"/>
          <p:cNvSpPr txBox="1"/>
          <p:nvPr>
            <p:ph type="title"/>
          </p:nvPr>
        </p:nvSpPr>
        <p:spPr>
          <a:xfrm>
            <a:off x="12664094" y="1848900"/>
            <a:ext cx="63522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Success Criteria</a:t>
            </a:r>
            <a:endParaRPr>
              <a:latin typeface="Arial"/>
              <a:ea typeface="Arial"/>
              <a:cs typeface="Arial"/>
              <a:sym typeface="Arial"/>
            </a:endParaRPr>
          </a:p>
        </p:txBody>
      </p:sp>
      <p:sp>
        <p:nvSpPr>
          <p:cNvPr id="170" name="Google Shape;170;p23"/>
          <p:cNvSpPr txBox="1"/>
          <p:nvPr>
            <p:ph idx="2" type="body"/>
          </p:nvPr>
        </p:nvSpPr>
        <p:spPr>
          <a:xfrm>
            <a:off x="12664099" y="4038598"/>
            <a:ext cx="9283200" cy="6954900"/>
          </a:xfrm>
          <a:prstGeom prst="rect">
            <a:avLst/>
          </a:prstGeom>
          <a:noFill/>
          <a:ln>
            <a:noFill/>
          </a:ln>
        </p:spPr>
        <p:txBody>
          <a:bodyPr anchorCtr="0" anchor="t" bIns="45700" lIns="91425" spcFirstLastPara="1" rIns="91425" wrap="square" tIns="45700">
            <a:noAutofit/>
          </a:bodyPr>
          <a:lstStyle/>
          <a:p>
            <a:pPr indent="-571500" lvl="0" marL="571500" rtl="0" algn="l">
              <a:lnSpc>
                <a:spcPct val="110000"/>
              </a:lnSpc>
              <a:spcBef>
                <a:spcPts val="2000"/>
              </a:spcBef>
              <a:spcAft>
                <a:spcPts val="0"/>
              </a:spcAft>
              <a:buSzPts val="4200"/>
              <a:buFont typeface="Arial"/>
              <a:buChar char="•"/>
            </a:pPr>
            <a:r>
              <a:rPr lang="en-US" sz="4200">
                <a:latin typeface="Arial"/>
                <a:ea typeface="Arial"/>
                <a:cs typeface="Arial"/>
                <a:sym typeface="Arial"/>
              </a:rPr>
              <a:t>I can name one way math is used in Oregon’s Native basket weaving.</a:t>
            </a:r>
            <a:endParaRPr sz="4200">
              <a:latin typeface="Arial"/>
              <a:ea typeface="Arial"/>
              <a:cs typeface="Arial"/>
              <a:sym typeface="Arial"/>
            </a:endParaRPr>
          </a:p>
          <a:p>
            <a:pPr indent="-571500" lvl="0" marL="571500" rtl="0" algn="l">
              <a:lnSpc>
                <a:spcPct val="110000"/>
              </a:lnSpc>
              <a:spcBef>
                <a:spcPts val="0"/>
              </a:spcBef>
              <a:spcAft>
                <a:spcPts val="0"/>
              </a:spcAft>
              <a:buSzPts val="4200"/>
              <a:buFont typeface="Arial"/>
              <a:buChar char="•"/>
            </a:pPr>
            <a:r>
              <a:rPr lang="en-US" sz="4200">
                <a:latin typeface="Arial"/>
                <a:ea typeface="Arial"/>
                <a:cs typeface="Arial"/>
                <a:sym typeface="Arial"/>
              </a:rPr>
              <a:t>I can apply multiplication to determine the area of repeating patterns in basket weaving designs.</a:t>
            </a:r>
            <a:endParaRPr sz="4200">
              <a:latin typeface="Arial"/>
              <a:ea typeface="Arial"/>
              <a:cs typeface="Arial"/>
              <a:sym typeface="Arial"/>
            </a:endParaRPr>
          </a:p>
          <a:p>
            <a:pPr indent="-571500" lvl="0" marL="571500" rtl="0" algn="l">
              <a:lnSpc>
                <a:spcPct val="110000"/>
              </a:lnSpc>
              <a:spcBef>
                <a:spcPts val="0"/>
              </a:spcBef>
              <a:spcAft>
                <a:spcPts val="0"/>
              </a:spcAft>
              <a:buSzPts val="4200"/>
              <a:buFont typeface="Arial"/>
              <a:buChar char="•"/>
            </a:pPr>
            <a:r>
              <a:rPr lang="en-US" sz="4200">
                <a:latin typeface="Arial"/>
                <a:ea typeface="Arial"/>
                <a:cs typeface="Arial"/>
                <a:sym typeface="Arial"/>
              </a:rPr>
              <a:t>I can explain why basket weaving is an important tradition for Oregon Tribes.</a:t>
            </a:r>
            <a:endParaRPr sz="4200">
              <a:latin typeface="Arial"/>
              <a:ea typeface="Arial"/>
              <a:cs typeface="Arial"/>
              <a:sym typeface="Arial"/>
            </a:endParaRPr>
          </a:p>
        </p:txBody>
      </p:sp>
      <p:sp>
        <p:nvSpPr>
          <p:cNvPr id="171" name="Google Shape;171;p23"/>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type="title"/>
          </p:nvPr>
        </p:nvSpPr>
        <p:spPr>
          <a:xfrm>
            <a:off x="9383737" y="1328463"/>
            <a:ext cx="6166431"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Key Words</a:t>
            </a:r>
            <a:endParaRPr>
              <a:latin typeface="Arial"/>
              <a:ea typeface="Arial"/>
              <a:cs typeface="Arial"/>
              <a:sym typeface="Arial"/>
            </a:endParaRPr>
          </a:p>
        </p:txBody>
      </p:sp>
      <p:sp>
        <p:nvSpPr>
          <p:cNvPr id="178" name="Google Shape;178;p24"/>
          <p:cNvSpPr txBox="1"/>
          <p:nvPr>
            <p:ph idx="2" type="body"/>
          </p:nvPr>
        </p:nvSpPr>
        <p:spPr>
          <a:xfrm>
            <a:off x="9766034" y="4242634"/>
            <a:ext cx="5641519" cy="29136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5200"/>
              <a:buChar char="●"/>
            </a:pPr>
            <a:r>
              <a:rPr lang="en-US" sz="5300">
                <a:latin typeface="Arial"/>
                <a:ea typeface="Arial"/>
                <a:cs typeface="Arial"/>
                <a:sym typeface="Arial"/>
              </a:rPr>
              <a:t>Resilience</a:t>
            </a:r>
            <a:endParaRPr sz="5300">
              <a:latin typeface="Arial"/>
              <a:ea typeface="Arial"/>
              <a:cs typeface="Arial"/>
              <a:sym typeface="Arial"/>
            </a:endParaRPr>
          </a:p>
          <a:p>
            <a:pPr indent="-457200" lvl="0" marL="457200" rtl="0" algn="l">
              <a:lnSpc>
                <a:spcPct val="90000"/>
              </a:lnSpc>
              <a:spcBef>
                <a:spcPts val="1000"/>
              </a:spcBef>
              <a:spcAft>
                <a:spcPts val="0"/>
              </a:spcAft>
              <a:buSzPts val="5200"/>
              <a:buChar char="●"/>
            </a:pPr>
            <a:r>
              <a:rPr lang="en-US" sz="5200">
                <a:latin typeface="Arial"/>
                <a:ea typeface="Arial"/>
                <a:cs typeface="Arial"/>
                <a:sym typeface="Arial"/>
              </a:rPr>
              <a:t>Pattern</a:t>
            </a:r>
            <a:endParaRPr sz="5200">
              <a:latin typeface="Arial"/>
              <a:ea typeface="Arial"/>
              <a:cs typeface="Arial"/>
              <a:sym typeface="Arial"/>
            </a:endParaRPr>
          </a:p>
          <a:p>
            <a:pPr indent="-457200" lvl="0" marL="457200" rtl="0" algn="l">
              <a:lnSpc>
                <a:spcPct val="90000"/>
              </a:lnSpc>
              <a:spcBef>
                <a:spcPts val="0"/>
              </a:spcBef>
              <a:spcAft>
                <a:spcPts val="0"/>
              </a:spcAft>
              <a:buSzPts val="5200"/>
              <a:buChar char="●"/>
            </a:pPr>
            <a:r>
              <a:rPr lang="en-US" sz="5200">
                <a:latin typeface="Arial"/>
                <a:ea typeface="Arial"/>
                <a:cs typeface="Arial"/>
                <a:sym typeface="Arial"/>
              </a:rPr>
              <a:t>Symmetry</a:t>
            </a:r>
            <a:endParaRPr sz="5200">
              <a:latin typeface="Arial"/>
              <a:ea typeface="Arial"/>
              <a:cs typeface="Arial"/>
              <a:sym typeface="Arial"/>
            </a:endParaRPr>
          </a:p>
        </p:txBody>
      </p:sp>
      <p:sp>
        <p:nvSpPr>
          <p:cNvPr id="179" name="Google Shape;179;p24"/>
          <p:cNvSpPr txBox="1"/>
          <p:nvPr>
            <p:ph idx="2" type="body"/>
          </p:nvPr>
        </p:nvSpPr>
        <p:spPr>
          <a:xfrm>
            <a:off x="9810003" y="6713621"/>
            <a:ext cx="5216700" cy="26079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5300"/>
              <a:buChar char="●"/>
            </a:pPr>
            <a:r>
              <a:rPr lang="en-US" sz="5300">
                <a:latin typeface="Arial"/>
                <a:ea typeface="Arial"/>
                <a:cs typeface="Arial"/>
                <a:sym typeface="Arial"/>
              </a:rPr>
              <a:t>Geometric</a:t>
            </a:r>
            <a:endParaRPr sz="5300">
              <a:latin typeface="Arial"/>
              <a:ea typeface="Arial"/>
              <a:cs typeface="Arial"/>
              <a:sym typeface="Arial"/>
            </a:endParaRPr>
          </a:p>
          <a:p>
            <a:pPr indent="-457200" lvl="0" marL="457200" rtl="0" algn="l">
              <a:lnSpc>
                <a:spcPct val="90000"/>
              </a:lnSpc>
              <a:spcBef>
                <a:spcPts val="0"/>
              </a:spcBef>
              <a:spcAft>
                <a:spcPts val="0"/>
              </a:spcAft>
              <a:buSzPts val="5300"/>
              <a:buChar char="●"/>
            </a:pPr>
            <a:r>
              <a:rPr lang="en-US" sz="5300">
                <a:latin typeface="Arial"/>
                <a:ea typeface="Arial"/>
                <a:cs typeface="Arial"/>
                <a:sym typeface="Arial"/>
              </a:rPr>
              <a:t>Array</a:t>
            </a:r>
            <a:endParaRPr sz="5300">
              <a:latin typeface="Arial"/>
              <a:ea typeface="Arial"/>
              <a:cs typeface="Arial"/>
              <a:sym typeface="Arial"/>
            </a:endParaRPr>
          </a:p>
          <a:p>
            <a:pPr indent="-457200" lvl="0" marL="457200" rtl="0" algn="l">
              <a:lnSpc>
                <a:spcPct val="90000"/>
              </a:lnSpc>
              <a:spcBef>
                <a:spcPts val="0"/>
              </a:spcBef>
              <a:spcAft>
                <a:spcPts val="0"/>
              </a:spcAft>
              <a:buSzPts val="5300"/>
              <a:buChar char="●"/>
            </a:pPr>
            <a:r>
              <a:rPr lang="en-US" sz="5300">
                <a:latin typeface="Arial"/>
                <a:ea typeface="Arial"/>
                <a:cs typeface="Arial"/>
                <a:sym typeface="Arial"/>
              </a:rPr>
              <a:t>Area</a:t>
            </a:r>
            <a:endParaRPr sz="5300">
              <a:latin typeface="Arial"/>
              <a:ea typeface="Arial"/>
              <a:cs typeface="Arial"/>
              <a:sym typeface="Arial"/>
            </a:endParaRPr>
          </a:p>
          <a:p>
            <a:pPr indent="-457200" lvl="0" marL="457200" rtl="0" algn="l">
              <a:lnSpc>
                <a:spcPct val="90000"/>
              </a:lnSpc>
              <a:spcBef>
                <a:spcPts val="1000"/>
              </a:spcBef>
              <a:spcAft>
                <a:spcPts val="0"/>
              </a:spcAft>
              <a:buSzPts val="5300"/>
              <a:buFont typeface="Arial"/>
              <a:buChar char="●"/>
            </a:pPr>
            <a:r>
              <a:rPr lang="en-US" sz="5300">
                <a:latin typeface="Arial"/>
                <a:ea typeface="Arial"/>
                <a:cs typeface="Arial"/>
                <a:sym typeface="Arial"/>
              </a:rPr>
              <a:t>Weaving</a:t>
            </a:r>
            <a:endParaRPr sz="5300">
              <a:latin typeface="Arial"/>
              <a:ea typeface="Arial"/>
              <a:cs typeface="Arial"/>
              <a:sym typeface="Arial"/>
            </a:endParaRPr>
          </a:p>
        </p:txBody>
      </p:sp>
      <p:pic>
        <p:nvPicPr>
          <p:cNvPr id="180" name="Google Shape;180;p24"/>
          <p:cNvPicPr preferRelativeResize="0"/>
          <p:nvPr/>
        </p:nvPicPr>
        <p:blipFill rotWithShape="1">
          <a:blip r:embed="rId3">
            <a:alphaModFix/>
          </a:blip>
          <a:srcRect b="0" l="0" r="0" t="0"/>
          <a:stretch/>
        </p:blipFill>
        <p:spPr>
          <a:xfrm>
            <a:off x="1076234" y="3111667"/>
            <a:ext cx="6907436" cy="8021792"/>
          </a:xfrm>
          <a:prstGeom prst="rect">
            <a:avLst/>
          </a:prstGeom>
          <a:noFill/>
          <a:ln>
            <a:noFill/>
          </a:ln>
        </p:spPr>
      </p:pic>
      <p:pic>
        <p:nvPicPr>
          <p:cNvPr id="181" name="Google Shape;181;p24"/>
          <p:cNvPicPr preferRelativeResize="0"/>
          <p:nvPr/>
        </p:nvPicPr>
        <p:blipFill rotWithShape="1">
          <a:blip r:embed="rId4">
            <a:alphaModFix/>
          </a:blip>
          <a:srcRect b="9944" l="0" r="0" t="3587"/>
          <a:stretch/>
        </p:blipFill>
        <p:spPr>
          <a:xfrm>
            <a:off x="16013541" y="2913731"/>
            <a:ext cx="6907436" cy="8219728"/>
          </a:xfrm>
          <a:prstGeom prst="rect">
            <a:avLst/>
          </a:prstGeom>
          <a:noFill/>
          <a:ln>
            <a:noFill/>
          </a:ln>
        </p:spPr>
      </p:pic>
      <p:sp>
        <p:nvSpPr>
          <p:cNvPr id="182" name="Google Shape;182;p24"/>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2439990" y="-2189748"/>
            <a:ext cx="16618032" cy="2189748"/>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latin typeface="Arial"/>
                <a:ea typeface="Arial"/>
                <a:cs typeface="Arial"/>
                <a:sym typeface="Arial"/>
              </a:rPr>
              <a:t>Geometric Shapes and Patterns</a:t>
            </a:r>
            <a:endParaRPr/>
          </a:p>
        </p:txBody>
      </p:sp>
      <p:pic>
        <p:nvPicPr>
          <p:cNvPr id="189" name="Google Shape;189;p25"/>
          <p:cNvPicPr preferRelativeResize="0"/>
          <p:nvPr/>
        </p:nvPicPr>
        <p:blipFill rotWithShape="1">
          <a:blip r:embed="rId3">
            <a:alphaModFix/>
          </a:blip>
          <a:srcRect b="0" l="0" r="0" t="0"/>
          <a:stretch/>
        </p:blipFill>
        <p:spPr>
          <a:xfrm>
            <a:off x="1834550" y="3128525"/>
            <a:ext cx="10069901" cy="6619325"/>
          </a:xfrm>
          <a:prstGeom prst="rect">
            <a:avLst/>
          </a:prstGeom>
          <a:noFill/>
          <a:ln>
            <a:noFill/>
          </a:ln>
        </p:spPr>
      </p:pic>
      <p:pic>
        <p:nvPicPr>
          <p:cNvPr id="190" name="Google Shape;190;p25"/>
          <p:cNvPicPr preferRelativeResize="0"/>
          <p:nvPr/>
        </p:nvPicPr>
        <p:blipFill rotWithShape="1">
          <a:blip r:embed="rId4">
            <a:alphaModFix/>
          </a:blip>
          <a:srcRect b="0" l="0" r="0" t="0"/>
          <a:stretch/>
        </p:blipFill>
        <p:spPr>
          <a:xfrm>
            <a:off x="13048900" y="3128525"/>
            <a:ext cx="9442675" cy="6619325"/>
          </a:xfrm>
          <a:prstGeom prst="rect">
            <a:avLst/>
          </a:prstGeom>
          <a:noFill/>
          <a:ln>
            <a:noFill/>
          </a:ln>
        </p:spPr>
      </p:pic>
      <p:sp>
        <p:nvSpPr>
          <p:cNvPr id="191" name="Google Shape;191;p25"/>
          <p:cNvSpPr txBox="1"/>
          <p:nvPr/>
        </p:nvSpPr>
        <p:spPr>
          <a:xfrm>
            <a:off x="1834550" y="10128350"/>
            <a:ext cx="7751700" cy="84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Basket made by “Bud” Lane / Photo from First People Fund website</a:t>
            </a:r>
            <a:endParaRPr b="0" i="0" sz="1900" u="none" cap="none" strike="noStrike">
              <a:solidFill>
                <a:srgbClr val="000000"/>
              </a:solidFill>
              <a:latin typeface="Arial"/>
              <a:ea typeface="Arial"/>
              <a:cs typeface="Arial"/>
              <a:sym typeface="Arial"/>
            </a:endParaRPr>
          </a:p>
        </p:txBody>
      </p:sp>
      <p:sp>
        <p:nvSpPr>
          <p:cNvPr id="192" name="Google Shape;192;p25"/>
          <p:cNvSpPr txBox="1"/>
          <p:nvPr/>
        </p:nvSpPr>
        <p:spPr>
          <a:xfrm>
            <a:off x="13048900" y="10128350"/>
            <a:ext cx="7751700" cy="84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Basket made by “Bud” Lane / Photo from First People Fund website</a:t>
            </a:r>
            <a:endParaRPr b="0" i="0" sz="1900" u="none" cap="none" strike="noStrike">
              <a:solidFill>
                <a:srgbClr val="000000"/>
              </a:solidFill>
              <a:latin typeface="Arial"/>
              <a:ea typeface="Arial"/>
              <a:cs typeface="Arial"/>
              <a:sym typeface="Arial"/>
            </a:endParaRPr>
          </a:p>
        </p:txBody>
      </p:sp>
      <p:sp>
        <p:nvSpPr>
          <p:cNvPr id="193" name="Google Shape;193;p25"/>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2026-01-30T08:00:00+00:00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191409B8-4F59-4EFE-A1DF-C0BD92F191CB}"/>
</file>

<file path=customXml/itemProps2.xml><?xml version="1.0" encoding="utf-8"?>
<ds:datastoreItem xmlns:ds="http://schemas.openxmlformats.org/officeDocument/2006/customXml" ds:itemID="{25E3E0E1-ABA5-43AB-A583-F6A9E91BD641}"/>
</file>

<file path=customXml/itemProps3.xml><?xml version="1.0" encoding="utf-8"?>
<ds:datastoreItem xmlns:ds="http://schemas.openxmlformats.org/officeDocument/2006/customXml" ds:itemID="{ADE3FA52-2A40-4EA8-B1E4-7B719F1757B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