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notesSlides/notesSlide12.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2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Metadata/LabelInfo.xml" ContentType="application/vnd.ms-office.classificationlabel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Lst>
  <p:sldSz cx="12192000" cy="6858000"/>
  <p:notesSz cx="6858000" cy="9144000"/>
  <p:embeddedFontLst>
    <p:embeddedFont>
      <p:font typeface="Roboto" panose="020000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F1751C1-DBD8-412B-9BD7-8530592689AF}">
  <a:tblStyle styleId="{DF1751C1-DBD8-412B-9BD7-8530592689A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17D0B40-404E-4F13-8C7E-1D993578EE0F}"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bae69a92a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2bae69a92a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05ffd50d47_0_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05ffd50d47_0_2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g305ffd50d47_0_2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1edcad5da4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1edcad5da4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31edcad5da4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06de8dbc6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Resource: ODE Tribal Consultation Website - https://www.oregon.gov/ode/students-and-family/equity/NativeAmericanEducation/Pages/Tribal-Consultation.aspx</a:t>
            </a:r>
            <a:endParaRPr b="1"/>
          </a:p>
        </p:txBody>
      </p:sp>
      <p:sp>
        <p:nvSpPr>
          <p:cNvPr id="319" name="Google Shape;319;g306de8dbc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e59ca5003d_0_6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e59ca5003d_0_6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g2e59ca5003d_0_6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05ffd50d47_0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05ffd50d47_0_2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g305ffd50d47_0_2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1843844b8c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31843844b8c_0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g31843844b8c_0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1843844b8c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1843844b8c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g31843844b8c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1edcad5da4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31edcad5da4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g31edcad5da4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1edcad5da4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31edcad5da4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g31edcad5da4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05ffd50d47_0_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305ffd50d47_0_2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g305ffd50d47_0_2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05ffd50d47_0_1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Resource: ODE Tribal Consultation Website - https://www.oregon.gov/ode/students-and-family/equity/NativeAmericanEducation/Pages/Tribal-Consultation.aspx</a:t>
            </a:r>
            <a:endParaRPr b="1"/>
          </a:p>
        </p:txBody>
      </p:sp>
      <p:sp>
        <p:nvSpPr>
          <p:cNvPr id="208" name="Google Shape;208;g305ffd50d47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062459b9cc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3062459b9cc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g3062459b9cc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062459b9cc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3062459b9cc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g3062459b9cc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e59ca5003d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e59ca5003d_1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g2e59ca5003d_1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05ffd50d47_0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305ffd50d47_0_2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g305ffd50d47_0_2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e59ca5003d_0_6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2e59ca5003d_0_6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g2e59ca5003d_0_6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e59ca5003d_0_6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e59ca5003d_0_6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g2e59ca5003d_0_6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e59ca5003d_0_6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e59ca5003d_0_6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g2e59ca5003d_0_6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e59ca5003d_0_6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2e59ca5003d_0_6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g2e59ca5003d_0_6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e59ca5003d_0_7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2e59ca5003d_0_7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g2e59ca5003d_0_7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e59ca5003d_0_8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e59ca5003d_0_8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g2e59ca5003d_0_8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05ffd50d47_0_3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05ffd50d47_0_3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g305ffd50d47_0_3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e59ca5003d_0_7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2e59ca5003d_0_7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g2e59ca5003d_0_7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06de8dbc68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306de8dbc68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g306de8dbc68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e59ca5003d_0_7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e59ca5003d_0_7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g2e59ca5003d_0_7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e59ca5003d_0_7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2e59ca5003d_0_7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g2e59ca5003d_0_7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e59ca5003d_0_7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2e59ca5003d_0_7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g2e59ca5003d_0_7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e59ca5003d_0_7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2e59ca5003d_0_7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g2e59ca5003d_0_7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e59ca5003d_0_4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e59ca5003d_0_4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g2e59ca5003d_0_4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603f8d1aa1_0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endParaRPr sz="1100"/>
          </a:p>
          <a:p>
            <a:pPr marL="457200" lvl="0" indent="0" algn="l" rtl="0">
              <a:lnSpc>
                <a:spcPct val="115000"/>
              </a:lnSpc>
              <a:spcBef>
                <a:spcPts val="1700"/>
              </a:spcBef>
              <a:spcAft>
                <a:spcPts val="1200"/>
              </a:spcAft>
              <a:buNone/>
            </a:pPr>
            <a:endParaRPr sz="2350"/>
          </a:p>
        </p:txBody>
      </p:sp>
      <p:sp>
        <p:nvSpPr>
          <p:cNvPr id="238" name="Google Shape;238;g2603f8d1aa1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05ffd50d47_0_3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endParaRPr sz="1100"/>
          </a:p>
          <a:p>
            <a:pPr marL="457200" lvl="0" indent="0" algn="l" rtl="0">
              <a:lnSpc>
                <a:spcPct val="115000"/>
              </a:lnSpc>
              <a:spcBef>
                <a:spcPts val="1700"/>
              </a:spcBef>
              <a:spcAft>
                <a:spcPts val="1200"/>
              </a:spcAft>
              <a:buNone/>
            </a:pPr>
            <a:endParaRPr sz="2350"/>
          </a:p>
        </p:txBody>
      </p:sp>
      <p:sp>
        <p:nvSpPr>
          <p:cNvPr id="249" name="Google Shape;249;g305ffd50d47_0_3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e59ca5003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e59ca5003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g2e59ca5003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e59ca5003d_0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e59ca5003d_0_2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g2e59ca5003d_0_2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05ffd50d47_0_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305ffd50d47_0_2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g305ffd50d47_0_2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body" idx="1"/>
          </p:nvPr>
        </p:nvSpPr>
        <p:spPr>
          <a:xfrm>
            <a:off x="717176" y="1825625"/>
            <a:ext cx="10784542" cy="410901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90"/>
        <p:cNvGrpSpPr/>
        <p:nvPr/>
      </p:nvGrpSpPr>
      <p:grpSpPr>
        <a:xfrm>
          <a:off x="0" y="0"/>
          <a:ext cx="0" cy="0"/>
          <a:chOff x="0" y="0"/>
          <a:chExt cx="0" cy="0"/>
        </a:xfrm>
      </p:grpSpPr>
      <p:sp>
        <p:nvSpPr>
          <p:cNvPr id="91" name="Google Shape;91;p11"/>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v</a:t>
            </a:r>
            <a:endParaRPr sz="1800" b="0" i="0" u="none" strike="noStrike" cap="none">
              <a:solidFill>
                <a:schemeClr val="lt1"/>
              </a:solidFill>
              <a:latin typeface="Calibri"/>
              <a:ea typeface="Calibri"/>
              <a:cs typeface="Calibri"/>
              <a:sym typeface="Calibri"/>
            </a:endParaRPr>
          </a:p>
        </p:txBody>
      </p:sp>
      <p:sp>
        <p:nvSpPr>
          <p:cNvPr id="92" name="Google Shape;92;p11"/>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1"/>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1"/>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5" name="Google Shape;95;p11"/>
          <p:cNvSpPr txBox="1">
            <a:spLocks noGrp="1"/>
          </p:cNvSpPr>
          <p:nvPr>
            <p:ph type="body" idx="1"/>
          </p:nvPr>
        </p:nvSpPr>
        <p:spPr>
          <a:xfrm>
            <a:off x="717176" y="659958"/>
            <a:ext cx="10784542" cy="539893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Large Type">
  <p:cSld name="Large Type">
    <p:bg>
      <p:bgPr>
        <a:solidFill>
          <a:schemeClr val="accent1"/>
        </a:solidFill>
        <a:effectLst/>
      </p:bgPr>
    </p:bg>
    <p:spTree>
      <p:nvGrpSpPr>
        <p:cNvPr id="1" name="Shape 96"/>
        <p:cNvGrpSpPr/>
        <p:nvPr/>
      </p:nvGrpSpPr>
      <p:grpSpPr>
        <a:xfrm>
          <a:off x="0" y="0"/>
          <a:ext cx="0" cy="0"/>
          <a:chOff x="0" y="0"/>
          <a:chExt cx="0" cy="0"/>
        </a:xfrm>
      </p:grpSpPr>
      <p:sp>
        <p:nvSpPr>
          <p:cNvPr id="97" name="Google Shape;97;p12"/>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8" name="Google Shape;98;p12" descr="Decorative line break"/>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99" name="Google Shape;99;p12"/>
          <p:cNvSpPr txBox="1">
            <a:spLocks noGrp="1"/>
          </p:cNvSpPr>
          <p:nvPr>
            <p:ph type="ctrTitle"/>
          </p:nvPr>
        </p:nvSpPr>
        <p:spPr>
          <a:xfrm>
            <a:off x="1524000" y="1499125"/>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12000"/>
              <a:buFont typeface="Calibri"/>
              <a:buNone/>
              <a:defRPr sz="12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2"/>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2"/>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2"/>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12"/>
          <p:cNvSpPr txBox="1">
            <a:spLocks noGrp="1"/>
          </p:cNvSpPr>
          <p:nvPr>
            <p:ph type="subTitle" idx="1"/>
          </p:nvPr>
        </p:nvSpPr>
        <p:spPr>
          <a:xfrm>
            <a:off x="1524000" y="4003184"/>
            <a:ext cx="9144000" cy="88060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2400"/>
              <a:buNone/>
              <a:defRPr sz="240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2"/>
        <p:cNvGrpSpPr/>
        <p:nvPr/>
      </p:nvGrpSpPr>
      <p:grpSpPr>
        <a:xfrm>
          <a:off x="0" y="0"/>
          <a:ext cx="0" cy="0"/>
          <a:chOff x="0" y="0"/>
          <a:chExt cx="0" cy="0"/>
        </a:xfrm>
      </p:grpSpPr>
      <p:sp>
        <p:nvSpPr>
          <p:cNvPr id="113" name="Google Shape;113;p14"/>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4"/>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4"/>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4"/>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4"/>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ollow Us">
  <p:cSld name="Follow Us">
    <p:bg>
      <p:bgPr>
        <a:solidFill>
          <a:schemeClr val="accent1"/>
        </a:solidFill>
        <a:effectLst/>
      </p:bgPr>
    </p:bg>
    <p:spTree>
      <p:nvGrpSpPr>
        <p:cNvPr id="1" name="Shape 118"/>
        <p:cNvGrpSpPr/>
        <p:nvPr/>
      </p:nvGrpSpPr>
      <p:grpSpPr>
        <a:xfrm>
          <a:off x="0" y="0"/>
          <a:ext cx="0" cy="0"/>
          <a:chOff x="0" y="0"/>
          <a:chExt cx="0" cy="0"/>
        </a:xfrm>
      </p:grpSpPr>
      <p:sp>
        <p:nvSpPr>
          <p:cNvPr id="119" name="Google Shape;119;p15"/>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0" name="Google Shape;120;p15" descr="Decorative line break"/>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121" name="Google Shape;121;p15"/>
          <p:cNvSpPr txBox="1">
            <a:spLocks noGrp="1"/>
          </p:cNvSpPr>
          <p:nvPr>
            <p:ph type="ctrTitle"/>
          </p:nvPr>
        </p:nvSpPr>
        <p:spPr>
          <a:xfrm>
            <a:off x="1524000" y="1499125"/>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12000"/>
              <a:buFont typeface="Calibri"/>
              <a:buNone/>
              <a:defRPr sz="12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5"/>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5"/>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5"/>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25" name="Google Shape;125;p15" descr="Twitter icon"/>
          <p:cNvPicPr preferRelativeResize="0"/>
          <p:nvPr/>
        </p:nvPicPr>
        <p:blipFill rotWithShape="1">
          <a:blip r:embed="rId3">
            <a:alphaModFix/>
          </a:blip>
          <a:srcRect/>
          <a:stretch/>
        </p:blipFill>
        <p:spPr>
          <a:xfrm>
            <a:off x="2718290" y="4043402"/>
            <a:ext cx="500040" cy="500040"/>
          </a:xfrm>
          <a:prstGeom prst="rect">
            <a:avLst/>
          </a:prstGeom>
          <a:noFill/>
          <a:ln>
            <a:noFill/>
          </a:ln>
        </p:spPr>
      </p:pic>
      <p:pic>
        <p:nvPicPr>
          <p:cNvPr id="126" name="Google Shape;126;p15" descr="Facebook icon"/>
          <p:cNvPicPr preferRelativeResize="0"/>
          <p:nvPr/>
        </p:nvPicPr>
        <p:blipFill rotWithShape="1">
          <a:blip r:embed="rId4">
            <a:alphaModFix/>
          </a:blip>
          <a:srcRect/>
          <a:stretch/>
        </p:blipFill>
        <p:spPr>
          <a:xfrm>
            <a:off x="9024960" y="4043402"/>
            <a:ext cx="500040" cy="500040"/>
          </a:xfrm>
          <a:prstGeom prst="rect">
            <a:avLst/>
          </a:prstGeom>
          <a:noFill/>
          <a:ln>
            <a:noFill/>
          </a:ln>
        </p:spPr>
      </p:pic>
      <p:sp>
        <p:nvSpPr>
          <p:cNvPr id="127" name="Google Shape;127;p15"/>
          <p:cNvSpPr txBox="1"/>
          <p:nvPr/>
        </p:nvSpPr>
        <p:spPr>
          <a:xfrm>
            <a:off x="2718290" y="4043402"/>
            <a:ext cx="68067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400"/>
              <a:buFont typeface="Calibri"/>
              <a:buNone/>
            </a:pPr>
            <a:r>
              <a:rPr lang="en-US" sz="2400" b="0" i="0" u="none" strike="noStrike" cap="none">
                <a:solidFill>
                  <a:schemeClr val="accent1"/>
                </a:solidFill>
                <a:latin typeface="Calibri"/>
                <a:ea typeface="Calibri"/>
                <a:cs typeface="Calibri"/>
                <a:sym typeface="Calibri"/>
              </a:rPr>
              <a:t>twitter.com/ORDeptEd | fb.com/ORDeptEd</a:t>
            </a:r>
            <a:endParaRPr sz="2400" b="0" i="0" u="none" strike="noStrike" cap="none">
              <a:solidFill>
                <a:schemeClr val="accen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8"/>
        <p:cNvGrpSpPr/>
        <p:nvPr/>
      </p:nvGrpSpPr>
      <p:grpSpPr>
        <a:xfrm>
          <a:off x="0" y="0"/>
          <a:ext cx="0" cy="0"/>
          <a:chOff x="0" y="0"/>
          <a:chExt cx="0" cy="0"/>
        </a:xfrm>
      </p:grpSpPr>
      <p:sp>
        <p:nvSpPr>
          <p:cNvPr id="129" name="Google Shape;129;p16"/>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16"/>
          <p:cNvSpPr txBox="1">
            <a:spLocks noGrp="1"/>
          </p:cNvSpPr>
          <p:nvPr>
            <p:ph type="body" idx="1"/>
          </p:nvPr>
        </p:nvSpPr>
        <p:spPr>
          <a:xfrm>
            <a:off x="717176" y="1825625"/>
            <a:ext cx="5302500" cy="410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16"/>
          <p:cNvSpPr txBox="1">
            <a:spLocks noGrp="1"/>
          </p:cNvSpPr>
          <p:nvPr>
            <p:ph type="body" idx="2"/>
          </p:nvPr>
        </p:nvSpPr>
        <p:spPr>
          <a:xfrm>
            <a:off x="6172200" y="1825625"/>
            <a:ext cx="5329500" cy="410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16"/>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6"/>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6"/>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1"/>
        </a:solidFill>
        <a:effectLst/>
      </p:bgPr>
    </p:bg>
    <p:spTree>
      <p:nvGrpSpPr>
        <p:cNvPr id="1" name="Shape 135"/>
        <p:cNvGrpSpPr/>
        <p:nvPr/>
      </p:nvGrpSpPr>
      <p:grpSpPr>
        <a:xfrm>
          <a:off x="0" y="0"/>
          <a:ext cx="0" cy="0"/>
          <a:chOff x="0" y="0"/>
          <a:chExt cx="0" cy="0"/>
        </a:xfrm>
      </p:grpSpPr>
      <p:sp>
        <p:nvSpPr>
          <p:cNvPr id="136" name="Google Shape;136;p17"/>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7" name="Google Shape;137;p17"/>
          <p:cNvSpPr/>
          <p:nvPr/>
        </p:nvSpPr>
        <p:spPr>
          <a:xfrm>
            <a:off x="206188" y="5948082"/>
            <a:ext cx="11775000" cy="699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8" name="Google Shape;138;p17" descr="Decorative line break"/>
          <p:cNvPicPr preferRelativeResize="0"/>
          <p:nvPr/>
        </p:nvPicPr>
        <p:blipFill rotWithShape="1">
          <a:blip r:embed="rId2">
            <a:alphaModFix/>
          </a:blip>
          <a:srcRect/>
          <a:stretch/>
        </p:blipFill>
        <p:spPr>
          <a:xfrm>
            <a:off x="5452870" y="3472133"/>
            <a:ext cx="1286259" cy="24384"/>
          </a:xfrm>
          <a:prstGeom prst="rect">
            <a:avLst/>
          </a:prstGeom>
          <a:noFill/>
          <a:ln>
            <a:noFill/>
          </a:ln>
        </p:spPr>
      </p:pic>
      <p:sp>
        <p:nvSpPr>
          <p:cNvPr id="139" name="Google Shape;139;p17"/>
          <p:cNvSpPr txBox="1">
            <a:spLocks noGrp="1"/>
          </p:cNvSpPr>
          <p:nvPr>
            <p:ph type="ctrTitle"/>
          </p:nvPr>
        </p:nvSpPr>
        <p:spPr>
          <a:xfrm>
            <a:off x="1524000" y="2486701"/>
            <a:ext cx="9144000" cy="10233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5400"/>
              <a:buFont typeface="Calibri"/>
              <a:buNone/>
              <a:defRPr sz="54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17"/>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2400"/>
              <a:buNone/>
              <a:defRPr sz="240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1" name="Google Shape;141;p17"/>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7"/>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7"/>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44" name="Google Shape;144;p17" descr="Oregon Department of Education Logo"/>
          <p:cNvPicPr preferRelativeResize="0"/>
          <p:nvPr/>
        </p:nvPicPr>
        <p:blipFill rotWithShape="1">
          <a:blip r:embed="rId3">
            <a:alphaModFix/>
          </a:blip>
          <a:srcRect/>
          <a:stretch/>
        </p:blipFill>
        <p:spPr>
          <a:xfrm>
            <a:off x="5033770" y="214049"/>
            <a:ext cx="2124459" cy="216713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chemeClr val="accent1"/>
        </a:solidFill>
        <a:effectLst/>
      </p:bgPr>
    </p:bg>
    <p:spTree>
      <p:nvGrpSpPr>
        <p:cNvPr id="1" name="Shape 145"/>
        <p:cNvGrpSpPr/>
        <p:nvPr/>
      </p:nvGrpSpPr>
      <p:grpSpPr>
        <a:xfrm>
          <a:off x="0" y="0"/>
          <a:ext cx="0" cy="0"/>
          <a:chOff x="0" y="0"/>
          <a:chExt cx="0" cy="0"/>
        </a:xfrm>
      </p:grpSpPr>
      <p:sp>
        <p:nvSpPr>
          <p:cNvPr id="146" name="Google Shape;146;p18"/>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7" name="Google Shape;147;p18"/>
          <p:cNvSpPr/>
          <p:nvPr/>
        </p:nvSpPr>
        <p:spPr>
          <a:xfrm>
            <a:off x="206187" y="2488757"/>
            <a:ext cx="11775000" cy="1900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libri"/>
              <a:ea typeface="Calibri"/>
              <a:cs typeface="Calibri"/>
              <a:sym typeface="Calibri"/>
            </a:endParaRPr>
          </a:p>
        </p:txBody>
      </p:sp>
      <p:sp>
        <p:nvSpPr>
          <p:cNvPr id="148" name="Google Shape;148;p18"/>
          <p:cNvSpPr txBox="1">
            <a:spLocks noGrp="1"/>
          </p:cNvSpPr>
          <p:nvPr>
            <p:ph type="ctrTitle"/>
          </p:nvPr>
        </p:nvSpPr>
        <p:spPr>
          <a:xfrm>
            <a:off x="717177" y="2488757"/>
            <a:ext cx="10784400" cy="19005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1"/>
              </a:buClr>
              <a:buSzPts val="6800"/>
              <a:buFont typeface="Calibri"/>
              <a:buNone/>
              <a:defRPr sz="68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18"/>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18"/>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18"/>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52" name="Google Shape;152;p18" descr="Oregon Department of Education Logo"/>
          <p:cNvPicPr preferRelativeResize="0"/>
          <p:nvPr/>
        </p:nvPicPr>
        <p:blipFill rotWithShape="1">
          <a:blip r:embed="rId2">
            <a:alphaModFix/>
          </a:blip>
          <a:srcRect/>
          <a:stretch/>
        </p:blipFill>
        <p:spPr>
          <a:xfrm>
            <a:off x="5033770" y="214049"/>
            <a:ext cx="2124459" cy="216713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Bar and Content">
  <p:cSld name="Title Bar and Content">
    <p:bg>
      <p:bgPr>
        <a:solidFill>
          <a:schemeClr val="accent1"/>
        </a:solidFill>
        <a:effectLst/>
      </p:bgPr>
    </p:bg>
    <p:spTree>
      <p:nvGrpSpPr>
        <p:cNvPr id="1" name="Shape 153"/>
        <p:cNvGrpSpPr/>
        <p:nvPr/>
      </p:nvGrpSpPr>
      <p:grpSpPr>
        <a:xfrm>
          <a:off x="0" y="0"/>
          <a:ext cx="0" cy="0"/>
          <a:chOff x="0" y="0"/>
          <a:chExt cx="0" cy="0"/>
        </a:xfrm>
      </p:grpSpPr>
      <p:sp>
        <p:nvSpPr>
          <p:cNvPr id="154" name="Google Shape;154;p19"/>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5" name="Google Shape;155;p19"/>
          <p:cNvSpPr/>
          <p:nvPr/>
        </p:nvSpPr>
        <p:spPr>
          <a:xfrm>
            <a:off x="206188" y="215153"/>
            <a:ext cx="11775000" cy="1397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6" name="Google Shape;156;p19"/>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19"/>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19"/>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19"/>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0" name="Google Shape;160;p19"/>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bg>
      <p:bgPr>
        <a:solidFill>
          <a:schemeClr val="accent1"/>
        </a:solidFill>
        <a:effectLst/>
      </p:bgPr>
    </p:bg>
    <p:spTree>
      <p:nvGrpSpPr>
        <p:cNvPr id="1" name="Shape 161"/>
        <p:cNvGrpSpPr/>
        <p:nvPr/>
      </p:nvGrpSpPr>
      <p:grpSpPr>
        <a:xfrm>
          <a:off x="0" y="0"/>
          <a:ext cx="0" cy="0"/>
          <a:chOff x="0" y="0"/>
          <a:chExt cx="0" cy="0"/>
        </a:xfrm>
      </p:grpSpPr>
      <p:sp>
        <p:nvSpPr>
          <p:cNvPr id="162" name="Google Shape;162;p20"/>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3" name="Google Shape;163;p20"/>
          <p:cNvSpPr/>
          <p:nvPr/>
        </p:nvSpPr>
        <p:spPr>
          <a:xfrm>
            <a:off x="206189" y="215153"/>
            <a:ext cx="4730400" cy="6432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4" name="Google Shape;164;p20"/>
          <p:cNvSpPr txBox="1">
            <a:spLocks noGrp="1"/>
          </p:cNvSpPr>
          <p:nvPr>
            <p:ph type="title"/>
          </p:nvPr>
        </p:nvSpPr>
        <p:spPr>
          <a:xfrm>
            <a:off x="717177" y="779645"/>
            <a:ext cx="3931800" cy="2525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4400"/>
              <a:buFont typeface="Calibri"/>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20"/>
          <p:cNvSpPr txBox="1">
            <a:spLocks noGrp="1"/>
          </p:cNvSpPr>
          <p:nvPr>
            <p:ph type="body" idx="1"/>
          </p:nvPr>
        </p:nvSpPr>
        <p:spPr>
          <a:xfrm>
            <a:off x="5183188" y="779647"/>
            <a:ext cx="6172200" cy="5081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6" name="Google Shape;166;p20"/>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0"/>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0"/>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9" name="Google Shape;169;p20"/>
          <p:cNvSpPr>
            <a:spLocks noGrp="1"/>
          </p:cNvSpPr>
          <p:nvPr>
            <p:ph type="pic" idx="2"/>
          </p:nvPr>
        </p:nvSpPr>
        <p:spPr>
          <a:xfrm>
            <a:off x="717177" y="3540125"/>
            <a:ext cx="3931800" cy="232080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70"/>
        <p:cNvGrpSpPr/>
        <p:nvPr/>
      </p:nvGrpSpPr>
      <p:grpSpPr>
        <a:xfrm>
          <a:off x="0" y="0"/>
          <a:ext cx="0" cy="0"/>
          <a:chOff x="0" y="0"/>
          <a:chExt cx="0" cy="0"/>
        </a:xfrm>
      </p:grpSpPr>
      <p:sp>
        <p:nvSpPr>
          <p:cNvPr id="171" name="Google Shape;171;p21"/>
          <p:cNvSpPr txBox="1">
            <a:spLocks noGrp="1"/>
          </p:cNvSpPr>
          <p:nvPr>
            <p:ph type="body" idx="1"/>
          </p:nvPr>
        </p:nvSpPr>
        <p:spPr>
          <a:xfrm>
            <a:off x="717176" y="1681163"/>
            <a:ext cx="5280300" cy="823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3200"/>
              <a:buNone/>
              <a:defRPr sz="3200" b="0">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2" name="Google Shape;172;p21"/>
          <p:cNvSpPr txBox="1">
            <a:spLocks noGrp="1"/>
          </p:cNvSpPr>
          <p:nvPr>
            <p:ph type="body" idx="2"/>
          </p:nvPr>
        </p:nvSpPr>
        <p:spPr>
          <a:xfrm>
            <a:off x="717176" y="2505075"/>
            <a:ext cx="5280300" cy="343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21"/>
          <p:cNvSpPr txBox="1">
            <a:spLocks noGrp="1"/>
          </p:cNvSpPr>
          <p:nvPr>
            <p:ph type="body" idx="3"/>
          </p:nvPr>
        </p:nvSpPr>
        <p:spPr>
          <a:xfrm>
            <a:off x="6172200" y="1681163"/>
            <a:ext cx="5329500" cy="823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3200"/>
              <a:buNone/>
              <a:defRPr sz="3200" b="0">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4" name="Google Shape;174;p21"/>
          <p:cNvSpPr txBox="1">
            <a:spLocks noGrp="1"/>
          </p:cNvSpPr>
          <p:nvPr>
            <p:ph type="body" idx="4"/>
          </p:nvPr>
        </p:nvSpPr>
        <p:spPr>
          <a:xfrm>
            <a:off x="6172200" y="2505075"/>
            <a:ext cx="5329500" cy="343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1"/>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21"/>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21"/>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8" name="Google Shape;178;p21"/>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Follow Us">
  <p:cSld name="Follow Us">
    <p:bg>
      <p:bgPr>
        <a:solidFill>
          <a:schemeClr val="accent1"/>
        </a:solidFill>
        <a:effectLst/>
      </p:bgPr>
    </p:bg>
    <p:spTree>
      <p:nvGrpSpPr>
        <p:cNvPr id="1" name="Shape 23"/>
        <p:cNvGrpSpPr/>
        <p:nvPr/>
      </p:nvGrpSpPr>
      <p:grpSpPr>
        <a:xfrm>
          <a:off x="0" y="0"/>
          <a:ext cx="0" cy="0"/>
          <a:chOff x="0" y="0"/>
          <a:chExt cx="0" cy="0"/>
        </a:xfrm>
      </p:grpSpPr>
      <p:sp>
        <p:nvSpPr>
          <p:cNvPr id="24" name="Google Shape;24;p3"/>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5" name="Google Shape;25;p3" descr="Decorative line break"/>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26" name="Google Shape;26;p3"/>
          <p:cNvSpPr txBox="1">
            <a:spLocks noGrp="1"/>
          </p:cNvSpPr>
          <p:nvPr>
            <p:ph type="ctrTitle"/>
          </p:nvPr>
        </p:nvSpPr>
        <p:spPr>
          <a:xfrm>
            <a:off x="1524000" y="1499125"/>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12000"/>
              <a:buFont typeface="Calibri"/>
              <a:buNone/>
              <a:defRPr sz="12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0" name="Google Shape;30;p3" descr="Twitter icon"/>
          <p:cNvPicPr preferRelativeResize="0"/>
          <p:nvPr/>
        </p:nvPicPr>
        <p:blipFill rotWithShape="1">
          <a:blip r:embed="rId3">
            <a:alphaModFix/>
          </a:blip>
          <a:srcRect/>
          <a:stretch/>
        </p:blipFill>
        <p:spPr>
          <a:xfrm>
            <a:off x="2718290" y="4043402"/>
            <a:ext cx="500040" cy="500040"/>
          </a:xfrm>
          <a:prstGeom prst="rect">
            <a:avLst/>
          </a:prstGeom>
          <a:noFill/>
          <a:ln>
            <a:noFill/>
          </a:ln>
        </p:spPr>
      </p:pic>
      <p:pic>
        <p:nvPicPr>
          <p:cNvPr id="31" name="Google Shape;31;p3" descr="Facebook icon"/>
          <p:cNvPicPr preferRelativeResize="0"/>
          <p:nvPr/>
        </p:nvPicPr>
        <p:blipFill rotWithShape="1">
          <a:blip r:embed="rId4">
            <a:alphaModFix/>
          </a:blip>
          <a:srcRect/>
          <a:stretch/>
        </p:blipFill>
        <p:spPr>
          <a:xfrm>
            <a:off x="9024960" y="4043402"/>
            <a:ext cx="500040" cy="500040"/>
          </a:xfrm>
          <a:prstGeom prst="rect">
            <a:avLst/>
          </a:prstGeom>
          <a:noFill/>
          <a:ln>
            <a:noFill/>
          </a:ln>
        </p:spPr>
      </p:pic>
      <p:sp>
        <p:nvSpPr>
          <p:cNvPr id="32" name="Google Shape;32;p3"/>
          <p:cNvSpPr txBox="1"/>
          <p:nvPr/>
        </p:nvSpPr>
        <p:spPr>
          <a:xfrm>
            <a:off x="2718290" y="4043402"/>
            <a:ext cx="680670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400"/>
              <a:buFont typeface="Calibri"/>
              <a:buNone/>
            </a:pPr>
            <a:r>
              <a:rPr lang="en-US" sz="2400" b="0" i="0" u="none" strike="noStrike" cap="none">
                <a:solidFill>
                  <a:schemeClr val="accent1"/>
                </a:solidFill>
                <a:latin typeface="Calibri"/>
                <a:ea typeface="Calibri"/>
                <a:cs typeface="Calibri"/>
                <a:sym typeface="Calibri"/>
              </a:rPr>
              <a:t>twitter.com/ORDeptEd | fb.com/ORDeptEd</a:t>
            </a:r>
            <a:endParaRPr sz="2400" b="0" i="0" u="none" strike="noStrike" cap="none">
              <a:solidFill>
                <a:schemeClr val="accen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179"/>
        <p:cNvGrpSpPr/>
        <p:nvPr/>
      </p:nvGrpSpPr>
      <p:grpSpPr>
        <a:xfrm>
          <a:off x="0" y="0"/>
          <a:ext cx="0" cy="0"/>
          <a:chOff x="0" y="0"/>
          <a:chExt cx="0" cy="0"/>
        </a:xfrm>
      </p:grpSpPr>
      <p:sp>
        <p:nvSpPr>
          <p:cNvPr id="180" name="Google Shape;180;p22"/>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1" name="Google Shape;181;p22"/>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2"/>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22"/>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4" name="Google Shape;184;p22"/>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185"/>
        <p:cNvGrpSpPr/>
        <p:nvPr/>
      </p:nvGrpSpPr>
      <p:grpSpPr>
        <a:xfrm>
          <a:off x="0" y="0"/>
          <a:ext cx="0" cy="0"/>
          <a:chOff x="0" y="0"/>
          <a:chExt cx="0" cy="0"/>
        </a:xfrm>
      </p:grpSpPr>
      <p:sp>
        <p:nvSpPr>
          <p:cNvPr id="186" name="Google Shape;186;p23"/>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v</a:t>
            </a:r>
            <a:endParaRPr sz="1800" b="0" i="0" u="none" strike="noStrike" cap="none">
              <a:solidFill>
                <a:schemeClr val="lt1"/>
              </a:solidFill>
              <a:latin typeface="Calibri"/>
              <a:ea typeface="Calibri"/>
              <a:cs typeface="Calibri"/>
              <a:sym typeface="Calibri"/>
            </a:endParaRPr>
          </a:p>
        </p:txBody>
      </p:sp>
      <p:sp>
        <p:nvSpPr>
          <p:cNvPr id="187" name="Google Shape;187;p23"/>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23"/>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23"/>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0" name="Google Shape;190;p23"/>
          <p:cNvSpPr txBox="1">
            <a:spLocks noGrp="1"/>
          </p:cNvSpPr>
          <p:nvPr>
            <p:ph type="body" idx="1"/>
          </p:nvPr>
        </p:nvSpPr>
        <p:spPr>
          <a:xfrm>
            <a:off x="717176" y="659958"/>
            <a:ext cx="10784400" cy="5398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Large Type">
  <p:cSld name="Large Type">
    <p:bg>
      <p:bgPr>
        <a:solidFill>
          <a:schemeClr val="accent1"/>
        </a:solidFill>
        <a:effectLst/>
      </p:bgPr>
    </p:bg>
    <p:spTree>
      <p:nvGrpSpPr>
        <p:cNvPr id="1" name="Shape 191"/>
        <p:cNvGrpSpPr/>
        <p:nvPr/>
      </p:nvGrpSpPr>
      <p:grpSpPr>
        <a:xfrm>
          <a:off x="0" y="0"/>
          <a:ext cx="0" cy="0"/>
          <a:chOff x="0" y="0"/>
          <a:chExt cx="0" cy="0"/>
        </a:xfrm>
      </p:grpSpPr>
      <p:sp>
        <p:nvSpPr>
          <p:cNvPr id="192" name="Google Shape;192;p24"/>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93" name="Google Shape;193;p24" descr="Decorative line break"/>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194" name="Google Shape;194;p24"/>
          <p:cNvSpPr txBox="1">
            <a:spLocks noGrp="1"/>
          </p:cNvSpPr>
          <p:nvPr>
            <p:ph type="ctrTitle"/>
          </p:nvPr>
        </p:nvSpPr>
        <p:spPr>
          <a:xfrm>
            <a:off x="1524000" y="1499125"/>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12000"/>
              <a:buFont typeface="Calibri"/>
              <a:buNone/>
              <a:defRPr sz="12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24"/>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24"/>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24"/>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8" name="Google Shape;198;p24"/>
          <p:cNvSpPr txBox="1">
            <a:spLocks noGrp="1"/>
          </p:cNvSpPr>
          <p:nvPr>
            <p:ph type="subTitle" idx="1"/>
          </p:nvPr>
        </p:nvSpPr>
        <p:spPr>
          <a:xfrm>
            <a:off x="1524000" y="4003184"/>
            <a:ext cx="9144000" cy="8805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2400"/>
              <a:buNone/>
              <a:defRPr sz="240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
          <p:cNvSpPr txBox="1">
            <a:spLocks noGrp="1"/>
          </p:cNvSpPr>
          <p:nvPr>
            <p:ph type="body" idx="1"/>
          </p:nvPr>
        </p:nvSpPr>
        <p:spPr>
          <a:xfrm>
            <a:off x="717176" y="1825625"/>
            <a:ext cx="5302624" cy="41060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
          <p:cNvSpPr txBox="1">
            <a:spLocks noGrp="1"/>
          </p:cNvSpPr>
          <p:nvPr>
            <p:ph type="body" idx="2"/>
          </p:nvPr>
        </p:nvSpPr>
        <p:spPr>
          <a:xfrm>
            <a:off x="6172200" y="1825625"/>
            <a:ext cx="5329518" cy="41060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1"/>
        </a:solidFill>
        <a:effectLst/>
      </p:bgPr>
    </p:bg>
    <p:spTree>
      <p:nvGrpSpPr>
        <p:cNvPr id="1" name="Shape 40"/>
        <p:cNvGrpSpPr/>
        <p:nvPr/>
      </p:nvGrpSpPr>
      <p:grpSpPr>
        <a:xfrm>
          <a:off x="0" y="0"/>
          <a:ext cx="0" cy="0"/>
          <a:chOff x="0" y="0"/>
          <a:chExt cx="0" cy="0"/>
        </a:xfrm>
      </p:grpSpPr>
      <p:sp>
        <p:nvSpPr>
          <p:cNvPr id="41" name="Google Shape;41;p5"/>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5"/>
          <p:cNvSpPr/>
          <p:nvPr/>
        </p:nvSpPr>
        <p:spPr>
          <a:xfrm>
            <a:off x="206188" y="5948082"/>
            <a:ext cx="11775141" cy="69924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3" name="Google Shape;43;p5" descr="Decorative line break"/>
          <p:cNvPicPr preferRelativeResize="0"/>
          <p:nvPr/>
        </p:nvPicPr>
        <p:blipFill rotWithShape="1">
          <a:blip r:embed="rId2">
            <a:alphaModFix/>
          </a:blip>
          <a:srcRect/>
          <a:stretch/>
        </p:blipFill>
        <p:spPr>
          <a:xfrm>
            <a:off x="5452870" y="3472133"/>
            <a:ext cx="1286259" cy="24384"/>
          </a:xfrm>
          <a:prstGeom prst="rect">
            <a:avLst/>
          </a:prstGeom>
          <a:noFill/>
          <a:ln>
            <a:noFill/>
          </a:ln>
        </p:spPr>
      </p:pic>
      <p:sp>
        <p:nvSpPr>
          <p:cNvPr id="44" name="Google Shape;44;p5"/>
          <p:cNvSpPr txBox="1">
            <a:spLocks noGrp="1"/>
          </p:cNvSpPr>
          <p:nvPr>
            <p:ph type="ctrTitle"/>
          </p:nvPr>
        </p:nvSpPr>
        <p:spPr>
          <a:xfrm>
            <a:off x="1524000" y="2486701"/>
            <a:ext cx="9144000" cy="102326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5400"/>
              <a:buFont typeface="Calibri"/>
              <a:buNone/>
              <a:defRPr sz="54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2400"/>
              <a:buNone/>
              <a:defRPr sz="240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6" name="Google Shape;46;p5"/>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9" name="Google Shape;49;p5" descr="Oregon Department of Education Logo"/>
          <p:cNvPicPr preferRelativeResize="0"/>
          <p:nvPr/>
        </p:nvPicPr>
        <p:blipFill rotWithShape="1">
          <a:blip r:embed="rId3">
            <a:alphaModFix/>
          </a:blip>
          <a:srcRect/>
          <a:stretch/>
        </p:blipFill>
        <p:spPr>
          <a:xfrm>
            <a:off x="5033770" y="214049"/>
            <a:ext cx="2124460" cy="216713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chemeClr val="accent1"/>
        </a:solidFill>
        <a:effectLst/>
      </p:bgPr>
    </p:bg>
    <p:spTree>
      <p:nvGrpSpPr>
        <p:cNvPr id="1" name="Shape 50"/>
        <p:cNvGrpSpPr/>
        <p:nvPr/>
      </p:nvGrpSpPr>
      <p:grpSpPr>
        <a:xfrm>
          <a:off x="0" y="0"/>
          <a:ext cx="0" cy="0"/>
          <a:chOff x="0" y="0"/>
          <a:chExt cx="0" cy="0"/>
        </a:xfrm>
      </p:grpSpPr>
      <p:sp>
        <p:nvSpPr>
          <p:cNvPr id="51" name="Google Shape;51;p6"/>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 name="Google Shape;52;p6"/>
          <p:cNvSpPr/>
          <p:nvPr/>
        </p:nvSpPr>
        <p:spPr>
          <a:xfrm>
            <a:off x="206187" y="2488757"/>
            <a:ext cx="11775141" cy="1900363"/>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libri"/>
              <a:ea typeface="Calibri"/>
              <a:cs typeface="Calibri"/>
              <a:sym typeface="Calibri"/>
            </a:endParaRPr>
          </a:p>
        </p:txBody>
      </p:sp>
      <p:sp>
        <p:nvSpPr>
          <p:cNvPr id="53" name="Google Shape;53;p6"/>
          <p:cNvSpPr txBox="1">
            <a:spLocks noGrp="1"/>
          </p:cNvSpPr>
          <p:nvPr>
            <p:ph type="ctrTitle"/>
          </p:nvPr>
        </p:nvSpPr>
        <p:spPr>
          <a:xfrm>
            <a:off x="717177" y="2488757"/>
            <a:ext cx="10784542" cy="19003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1"/>
              </a:buClr>
              <a:buSzPts val="6800"/>
              <a:buFont typeface="Calibri"/>
              <a:buNone/>
              <a:defRPr sz="68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6"/>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7" name="Google Shape;57;p6" descr="Oregon Department of Education Logo"/>
          <p:cNvPicPr preferRelativeResize="0"/>
          <p:nvPr/>
        </p:nvPicPr>
        <p:blipFill rotWithShape="1">
          <a:blip r:embed="rId2">
            <a:alphaModFix/>
          </a:blip>
          <a:srcRect/>
          <a:stretch/>
        </p:blipFill>
        <p:spPr>
          <a:xfrm>
            <a:off x="5033770" y="214049"/>
            <a:ext cx="2124460" cy="216713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Bar and Content">
  <p:cSld name="Title Bar and Content">
    <p:bg>
      <p:bgPr>
        <a:solidFill>
          <a:schemeClr val="accent1"/>
        </a:solidFill>
        <a:effectLst/>
      </p:bgPr>
    </p:bg>
    <p:spTree>
      <p:nvGrpSpPr>
        <p:cNvPr id="1" name="Shape 58"/>
        <p:cNvGrpSpPr/>
        <p:nvPr/>
      </p:nvGrpSpPr>
      <p:grpSpPr>
        <a:xfrm>
          <a:off x="0" y="0"/>
          <a:ext cx="0" cy="0"/>
          <a:chOff x="0" y="0"/>
          <a:chExt cx="0" cy="0"/>
        </a:xfrm>
      </p:grpSpPr>
      <p:sp>
        <p:nvSpPr>
          <p:cNvPr id="59" name="Google Shape;59;p7"/>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0" name="Google Shape;60;p7"/>
          <p:cNvSpPr/>
          <p:nvPr/>
        </p:nvSpPr>
        <p:spPr>
          <a:xfrm>
            <a:off x="206188" y="215153"/>
            <a:ext cx="11775141" cy="139736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1" name="Google Shape;61;p7"/>
          <p:cNvSpPr txBox="1">
            <a:spLocks noGrp="1"/>
          </p:cNvSpPr>
          <p:nvPr>
            <p:ph type="body" idx="1"/>
          </p:nvPr>
        </p:nvSpPr>
        <p:spPr>
          <a:xfrm>
            <a:off x="717176" y="1825625"/>
            <a:ext cx="10784542" cy="410901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7"/>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5" name="Google Shape;65;p7"/>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bg>
      <p:bgPr>
        <a:solidFill>
          <a:schemeClr val="accent1"/>
        </a:solidFill>
        <a:effectLst/>
      </p:bgPr>
    </p:bg>
    <p:spTree>
      <p:nvGrpSpPr>
        <p:cNvPr id="1" name="Shape 66"/>
        <p:cNvGrpSpPr/>
        <p:nvPr/>
      </p:nvGrpSpPr>
      <p:grpSpPr>
        <a:xfrm>
          <a:off x="0" y="0"/>
          <a:ext cx="0" cy="0"/>
          <a:chOff x="0" y="0"/>
          <a:chExt cx="0" cy="0"/>
        </a:xfrm>
      </p:grpSpPr>
      <p:sp>
        <p:nvSpPr>
          <p:cNvPr id="67" name="Google Shape;67;p8"/>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8" name="Google Shape;68;p8"/>
          <p:cNvSpPr/>
          <p:nvPr/>
        </p:nvSpPr>
        <p:spPr>
          <a:xfrm>
            <a:off x="206189" y="215153"/>
            <a:ext cx="4730470" cy="643217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9" name="Google Shape;69;p8"/>
          <p:cNvSpPr txBox="1">
            <a:spLocks noGrp="1"/>
          </p:cNvSpPr>
          <p:nvPr>
            <p:ph type="title"/>
          </p:nvPr>
        </p:nvSpPr>
        <p:spPr>
          <a:xfrm>
            <a:off x="717177" y="779645"/>
            <a:ext cx="3931826" cy="252561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4400"/>
              <a:buFont typeface="Calibri"/>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8"/>
          <p:cNvSpPr txBox="1">
            <a:spLocks noGrp="1"/>
          </p:cNvSpPr>
          <p:nvPr>
            <p:ph type="body" idx="1"/>
          </p:nvPr>
        </p:nvSpPr>
        <p:spPr>
          <a:xfrm>
            <a:off x="5183188" y="779647"/>
            <a:ext cx="6172200" cy="508140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1" name="Google Shape;71;p8"/>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8"/>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8"/>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4" name="Google Shape;74;p8"/>
          <p:cNvSpPr>
            <a:spLocks noGrp="1"/>
          </p:cNvSpPr>
          <p:nvPr>
            <p:ph type="pic" idx="2"/>
          </p:nvPr>
        </p:nvSpPr>
        <p:spPr>
          <a:xfrm>
            <a:off x="717177" y="3540125"/>
            <a:ext cx="3931826" cy="2320926"/>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5"/>
        <p:cNvGrpSpPr/>
        <p:nvPr/>
      </p:nvGrpSpPr>
      <p:grpSpPr>
        <a:xfrm>
          <a:off x="0" y="0"/>
          <a:ext cx="0" cy="0"/>
          <a:chOff x="0" y="0"/>
          <a:chExt cx="0" cy="0"/>
        </a:xfrm>
      </p:grpSpPr>
      <p:sp>
        <p:nvSpPr>
          <p:cNvPr id="76" name="Google Shape;76;p9"/>
          <p:cNvSpPr txBox="1">
            <a:spLocks noGrp="1"/>
          </p:cNvSpPr>
          <p:nvPr>
            <p:ph type="body" idx="1"/>
          </p:nvPr>
        </p:nvSpPr>
        <p:spPr>
          <a:xfrm>
            <a:off x="717176" y="1681163"/>
            <a:ext cx="5280399" cy="8239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3200"/>
              <a:buNone/>
              <a:defRPr sz="3200" b="0">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9"/>
          <p:cNvSpPr txBox="1">
            <a:spLocks noGrp="1"/>
          </p:cNvSpPr>
          <p:nvPr>
            <p:ph type="body" idx="2"/>
          </p:nvPr>
        </p:nvSpPr>
        <p:spPr>
          <a:xfrm>
            <a:off x="717176" y="2505075"/>
            <a:ext cx="5280399" cy="343454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9"/>
          <p:cNvSpPr txBox="1">
            <a:spLocks noGrp="1"/>
          </p:cNvSpPr>
          <p:nvPr>
            <p:ph type="body" idx="3"/>
          </p:nvPr>
        </p:nvSpPr>
        <p:spPr>
          <a:xfrm>
            <a:off x="6172200" y="1681163"/>
            <a:ext cx="5329518" cy="8239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3200"/>
              <a:buNone/>
              <a:defRPr sz="3200" b="0">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9"/>
          <p:cNvSpPr txBox="1">
            <a:spLocks noGrp="1"/>
          </p:cNvSpPr>
          <p:nvPr>
            <p:ph type="body" idx="4"/>
          </p:nvPr>
        </p:nvSpPr>
        <p:spPr>
          <a:xfrm>
            <a:off x="6172200" y="2505075"/>
            <a:ext cx="5329518" cy="343454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9"/>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3" name="Google Shape;83;p9"/>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84"/>
        <p:cNvGrpSpPr/>
        <p:nvPr/>
      </p:nvGrpSpPr>
      <p:grpSpPr>
        <a:xfrm>
          <a:off x="0" y="0"/>
          <a:ext cx="0" cy="0"/>
          <a:chOff x="0" y="0"/>
          <a:chExt cx="0" cy="0"/>
        </a:xfrm>
      </p:grpSpPr>
      <p:sp>
        <p:nvSpPr>
          <p:cNvPr id="85" name="Google Shape;85;p10"/>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6" name="Google Shape;86;p10"/>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0"/>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0"/>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9" name="Google Shape;89;p10"/>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1"/>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595959"/>
              </a:solidFill>
              <a:latin typeface="Calibri"/>
              <a:ea typeface="Calibri"/>
              <a:cs typeface="Calibri"/>
              <a:sym typeface="Calibri"/>
            </a:endParaRPr>
          </a:p>
        </p:txBody>
      </p:sp>
      <p:sp>
        <p:nvSpPr>
          <p:cNvPr id="11" name="Google Shape;11;p1"/>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accent1"/>
              </a:buClr>
              <a:buSzPts val="4400"/>
              <a:buFont typeface="Calibri"/>
              <a:buNone/>
              <a:defRPr sz="4400" b="0"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717176" y="1825625"/>
            <a:ext cx="10784542" cy="410901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59595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59595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595959"/>
                </a:solidFill>
                <a:latin typeface="Calibri"/>
                <a:ea typeface="Calibri"/>
                <a:cs typeface="Calibri"/>
                <a:sym typeface="Calibri"/>
              </a:defRPr>
            </a:lvl1pPr>
            <a:lvl2pPr marL="0" marR="0" lvl="1" indent="0" algn="r" rtl="0">
              <a:spcBef>
                <a:spcPts val="0"/>
              </a:spcBef>
              <a:buNone/>
              <a:defRPr sz="1200" b="0" i="0" u="none" strike="noStrike" cap="none">
                <a:solidFill>
                  <a:srgbClr val="595959"/>
                </a:solidFill>
                <a:latin typeface="Calibri"/>
                <a:ea typeface="Calibri"/>
                <a:cs typeface="Calibri"/>
                <a:sym typeface="Calibri"/>
              </a:defRPr>
            </a:lvl2pPr>
            <a:lvl3pPr marL="0" marR="0" lvl="2" indent="0" algn="r" rtl="0">
              <a:spcBef>
                <a:spcPts val="0"/>
              </a:spcBef>
              <a:buNone/>
              <a:defRPr sz="1200" b="0" i="0" u="none" strike="noStrike" cap="none">
                <a:solidFill>
                  <a:srgbClr val="595959"/>
                </a:solidFill>
                <a:latin typeface="Calibri"/>
                <a:ea typeface="Calibri"/>
                <a:cs typeface="Calibri"/>
                <a:sym typeface="Calibri"/>
              </a:defRPr>
            </a:lvl3pPr>
            <a:lvl4pPr marL="0" marR="0" lvl="3" indent="0" algn="r" rtl="0">
              <a:spcBef>
                <a:spcPts val="0"/>
              </a:spcBef>
              <a:buNone/>
              <a:defRPr sz="1200" b="0" i="0" u="none" strike="noStrike" cap="none">
                <a:solidFill>
                  <a:srgbClr val="595959"/>
                </a:solidFill>
                <a:latin typeface="Calibri"/>
                <a:ea typeface="Calibri"/>
                <a:cs typeface="Calibri"/>
                <a:sym typeface="Calibri"/>
              </a:defRPr>
            </a:lvl4pPr>
            <a:lvl5pPr marL="0" marR="0" lvl="4" indent="0" algn="r" rtl="0">
              <a:spcBef>
                <a:spcPts val="0"/>
              </a:spcBef>
              <a:buNone/>
              <a:defRPr sz="1200" b="0" i="0" u="none" strike="noStrike" cap="none">
                <a:solidFill>
                  <a:srgbClr val="595959"/>
                </a:solidFill>
                <a:latin typeface="Calibri"/>
                <a:ea typeface="Calibri"/>
                <a:cs typeface="Calibri"/>
                <a:sym typeface="Calibri"/>
              </a:defRPr>
            </a:lvl5pPr>
            <a:lvl6pPr marL="0" marR="0" lvl="5" indent="0" algn="r" rtl="0">
              <a:spcBef>
                <a:spcPts val="0"/>
              </a:spcBef>
              <a:buNone/>
              <a:defRPr sz="1200" b="0" i="0" u="none" strike="noStrike" cap="none">
                <a:solidFill>
                  <a:srgbClr val="595959"/>
                </a:solidFill>
                <a:latin typeface="Calibri"/>
                <a:ea typeface="Calibri"/>
                <a:cs typeface="Calibri"/>
                <a:sym typeface="Calibri"/>
              </a:defRPr>
            </a:lvl6pPr>
            <a:lvl7pPr marL="0" marR="0" lvl="6" indent="0" algn="r" rtl="0">
              <a:spcBef>
                <a:spcPts val="0"/>
              </a:spcBef>
              <a:buNone/>
              <a:defRPr sz="1200" b="0" i="0" u="none" strike="noStrike" cap="none">
                <a:solidFill>
                  <a:srgbClr val="595959"/>
                </a:solidFill>
                <a:latin typeface="Calibri"/>
                <a:ea typeface="Calibri"/>
                <a:cs typeface="Calibri"/>
                <a:sym typeface="Calibri"/>
              </a:defRPr>
            </a:lvl7pPr>
            <a:lvl8pPr marL="0" marR="0" lvl="7" indent="0" algn="r" rtl="0">
              <a:spcBef>
                <a:spcPts val="0"/>
              </a:spcBef>
              <a:buNone/>
              <a:defRPr sz="1200" b="0" i="0" u="none" strike="noStrike" cap="none">
                <a:solidFill>
                  <a:srgbClr val="595959"/>
                </a:solidFill>
                <a:latin typeface="Calibri"/>
                <a:ea typeface="Calibri"/>
                <a:cs typeface="Calibri"/>
                <a:sym typeface="Calibri"/>
              </a:defRPr>
            </a:lvl8pPr>
            <a:lvl9pPr marL="0" marR="0" lvl="8" indent="0" algn="r" rtl="0">
              <a:spcBef>
                <a:spcPts val="0"/>
              </a:spcBef>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 name="Google Shape;16;p1" descr="Decorative line break"/>
          <p:cNvPicPr preferRelativeResize="0"/>
          <p:nvPr/>
        </p:nvPicPr>
        <p:blipFill rotWithShape="1">
          <a:blip r:embed="rId13">
            <a:alphaModFix/>
          </a:blip>
          <a:srcRect/>
          <a:stretch/>
        </p:blipFill>
        <p:spPr>
          <a:xfrm>
            <a:off x="804670" y="1558360"/>
            <a:ext cx="1286259" cy="2438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4"/>
        <p:cNvGrpSpPr/>
        <p:nvPr/>
      </p:nvGrpSpPr>
      <p:grpSpPr>
        <a:xfrm>
          <a:off x="0" y="0"/>
          <a:ext cx="0" cy="0"/>
          <a:chOff x="0" y="0"/>
          <a:chExt cx="0" cy="0"/>
        </a:xfrm>
      </p:grpSpPr>
      <p:sp>
        <p:nvSpPr>
          <p:cNvPr id="105" name="Google Shape;105;p13"/>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595959"/>
              </a:solidFill>
              <a:latin typeface="Calibri"/>
              <a:ea typeface="Calibri"/>
              <a:cs typeface="Calibri"/>
              <a:sym typeface="Calibri"/>
            </a:endParaRPr>
          </a:p>
        </p:txBody>
      </p:sp>
      <p:sp>
        <p:nvSpPr>
          <p:cNvPr id="106" name="Google Shape;106;p13"/>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marR="0" lvl="0" algn="l">
              <a:lnSpc>
                <a:spcPct val="90000"/>
              </a:lnSpc>
              <a:spcBef>
                <a:spcPts val="0"/>
              </a:spcBef>
              <a:spcAft>
                <a:spcPts val="0"/>
              </a:spcAft>
              <a:buClr>
                <a:schemeClr val="accent1"/>
              </a:buClr>
              <a:buSzPts val="4400"/>
              <a:buFont typeface="Calibri"/>
              <a:buNone/>
              <a:defRPr sz="4400" b="0"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7" name="Google Shape;107;p13"/>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marR="0" lvl="0" indent="-381000" algn="l">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13"/>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595959"/>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9" name="Google Shape;109;p13"/>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595959"/>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13"/>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595959"/>
                </a:solidFill>
                <a:latin typeface="Calibri"/>
                <a:ea typeface="Calibri"/>
                <a:cs typeface="Calibri"/>
                <a:sym typeface="Calibri"/>
              </a:defRPr>
            </a:lvl1pPr>
            <a:lvl2pPr marL="0" marR="0" lvl="1" indent="0" algn="r">
              <a:spcBef>
                <a:spcPts val="0"/>
              </a:spcBef>
              <a:buNone/>
              <a:defRPr sz="1200" b="0" i="0" u="none" strike="noStrike" cap="none">
                <a:solidFill>
                  <a:srgbClr val="595959"/>
                </a:solidFill>
                <a:latin typeface="Calibri"/>
                <a:ea typeface="Calibri"/>
                <a:cs typeface="Calibri"/>
                <a:sym typeface="Calibri"/>
              </a:defRPr>
            </a:lvl2pPr>
            <a:lvl3pPr marL="0" marR="0" lvl="2" indent="0" algn="r">
              <a:spcBef>
                <a:spcPts val="0"/>
              </a:spcBef>
              <a:buNone/>
              <a:defRPr sz="1200" b="0" i="0" u="none" strike="noStrike" cap="none">
                <a:solidFill>
                  <a:srgbClr val="595959"/>
                </a:solidFill>
                <a:latin typeface="Calibri"/>
                <a:ea typeface="Calibri"/>
                <a:cs typeface="Calibri"/>
                <a:sym typeface="Calibri"/>
              </a:defRPr>
            </a:lvl3pPr>
            <a:lvl4pPr marL="0" marR="0" lvl="3" indent="0" algn="r">
              <a:spcBef>
                <a:spcPts val="0"/>
              </a:spcBef>
              <a:buNone/>
              <a:defRPr sz="1200" b="0" i="0" u="none" strike="noStrike" cap="none">
                <a:solidFill>
                  <a:srgbClr val="595959"/>
                </a:solidFill>
                <a:latin typeface="Calibri"/>
                <a:ea typeface="Calibri"/>
                <a:cs typeface="Calibri"/>
                <a:sym typeface="Calibri"/>
              </a:defRPr>
            </a:lvl4pPr>
            <a:lvl5pPr marL="0" marR="0" lvl="4" indent="0" algn="r">
              <a:spcBef>
                <a:spcPts val="0"/>
              </a:spcBef>
              <a:buNone/>
              <a:defRPr sz="1200" b="0" i="0" u="none" strike="noStrike" cap="none">
                <a:solidFill>
                  <a:srgbClr val="595959"/>
                </a:solidFill>
                <a:latin typeface="Calibri"/>
                <a:ea typeface="Calibri"/>
                <a:cs typeface="Calibri"/>
                <a:sym typeface="Calibri"/>
              </a:defRPr>
            </a:lvl5pPr>
            <a:lvl6pPr marL="0" marR="0" lvl="5" indent="0" algn="r">
              <a:spcBef>
                <a:spcPts val="0"/>
              </a:spcBef>
              <a:buNone/>
              <a:defRPr sz="1200" b="0" i="0" u="none" strike="noStrike" cap="none">
                <a:solidFill>
                  <a:srgbClr val="595959"/>
                </a:solidFill>
                <a:latin typeface="Calibri"/>
                <a:ea typeface="Calibri"/>
                <a:cs typeface="Calibri"/>
                <a:sym typeface="Calibri"/>
              </a:defRPr>
            </a:lvl6pPr>
            <a:lvl7pPr marL="0" marR="0" lvl="6" indent="0" algn="r">
              <a:spcBef>
                <a:spcPts val="0"/>
              </a:spcBef>
              <a:buNone/>
              <a:defRPr sz="1200" b="0" i="0" u="none" strike="noStrike" cap="none">
                <a:solidFill>
                  <a:srgbClr val="595959"/>
                </a:solidFill>
                <a:latin typeface="Calibri"/>
                <a:ea typeface="Calibri"/>
                <a:cs typeface="Calibri"/>
                <a:sym typeface="Calibri"/>
              </a:defRPr>
            </a:lvl7pPr>
            <a:lvl8pPr marL="0" marR="0" lvl="7" indent="0" algn="r">
              <a:spcBef>
                <a:spcPts val="0"/>
              </a:spcBef>
              <a:buNone/>
              <a:defRPr sz="1200" b="0" i="0" u="none" strike="noStrike" cap="none">
                <a:solidFill>
                  <a:srgbClr val="595959"/>
                </a:solidFill>
                <a:latin typeface="Calibri"/>
                <a:ea typeface="Calibri"/>
                <a:cs typeface="Calibri"/>
                <a:sym typeface="Calibri"/>
              </a:defRPr>
            </a:lvl8pPr>
            <a:lvl9pPr marL="0" marR="0" lvl="8" indent="0" algn="r">
              <a:spcBef>
                <a:spcPts val="0"/>
              </a:spcBef>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11" name="Google Shape;111;p13" descr="Decorative line break"/>
          <p:cNvPicPr preferRelativeResize="0"/>
          <p:nvPr/>
        </p:nvPicPr>
        <p:blipFill rotWithShape="1">
          <a:blip r:embed="rId13">
            <a:alphaModFix/>
          </a:blip>
          <a:srcRect/>
          <a:stretch/>
        </p:blipFill>
        <p:spPr>
          <a:xfrm>
            <a:off x="804670" y="1558360"/>
            <a:ext cx="1286259" cy="2438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docs.google.com/document/d/1seEvCCt0qaieacQ1wRuAo3OzJ-a5o8IMwkg9g-FDzTQ/edit?usp=sharing"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hyperlink" Target="https://docs.google.com/spreadsheets/d/1wK5wduAOYFFYW3eW9Xo_q1K1yJ0g3JYA8-4SOFfeegQ/edit?usp=sharing" TargetMode="External"/><Relationship Id="rId5" Type="http://schemas.openxmlformats.org/officeDocument/2006/relationships/image" Target="../media/image20.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s://www.oregon.gov/ode/StudentSuccess/Documents/ODE_IntegratedGuidance25-27.pdf" TargetMode="External"/><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s://www.oregon.gov/ode/students-and-family/equity/NativeAmericanEducation/Documents/A%20Toolkit%20for%20Tribal%20Consultation.pdf" TargetMode="External"/><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hyperlink" Target="https://pdnetworks.soesd.k12.or.us/public/events/view-event/12830" TargetMode="Externa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www.oregon.gov/ode/students-and-family/equity/NativeAmericanEducation/Pages/Tribal-Consultation.aspx" TargetMode="External"/><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hyperlink" Target="https://www.oregon.gov/ode/students-and-family/equity/NativeAmericanEducation/Pages/Tribal-Consultation.aspx" TargetMode="External"/><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hyperlink" Target="https://www.oregon.gov/ode/students-and-family/equity/NativeAmericanEducation/Documents/A%20Toolkit%20for%20Tribal%20Consultation.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hyperlink" Target="https://www.oregon.gov/ode/students-and-family/equity/NativeAmericanEducation/Documents/A%20Toolkit%20for%20Tribal%20Consultation.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hyperlink" Target="https://olis.oregonlegislature.gov/liz/mediaplayer?clientID=4879615486&amp;eventID=2024081011"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www.oregon.gov/ode/students-and-family/equity/NativeAmericanEducation/Pages/Tribal-Consultation.aspx"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hyperlink" Target="https://pdnetworks.soesd.k12.or.us/public/events/view-event/12830" TargetMode="External"/><Relationship Id="rId4" Type="http://schemas.openxmlformats.org/officeDocument/2006/relationships/hyperlink" Target="https://www.oregon.gov/ode/students-and-family/equity/NativeAmericanEducation/Documents/A%20Toolkit%20for%20Tribal%20Consultation.pd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hyperlink" Target="https://docs.google.com/spreadsheets/d/1dPbYe1jbipMpT3EVz8sRCmIz96h6GotATKsx4e3rZ1s/edit?usp=sharing"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5"/>
          <p:cNvSpPr txBox="1">
            <a:spLocks noGrp="1"/>
          </p:cNvSpPr>
          <p:nvPr>
            <p:ph type="ctrTitle"/>
          </p:nvPr>
        </p:nvSpPr>
        <p:spPr>
          <a:xfrm>
            <a:off x="804150" y="2230100"/>
            <a:ext cx="10583700" cy="10233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accent1"/>
              </a:buClr>
              <a:buSzPts val="2400"/>
              <a:buFont typeface="Arial"/>
              <a:buNone/>
            </a:pPr>
            <a:r>
              <a:rPr lang="en-US" sz="4932" b="1"/>
              <a:t>EII - Tribal Consultation Annual Training</a:t>
            </a:r>
            <a:endParaRPr sz="4932" b="1"/>
          </a:p>
        </p:txBody>
      </p:sp>
      <p:sp>
        <p:nvSpPr>
          <p:cNvPr id="204" name="Google Shape;204;p25"/>
          <p:cNvSpPr txBox="1">
            <a:spLocks noGrp="1"/>
          </p:cNvSpPr>
          <p:nvPr>
            <p:ph type="subTitle" idx="1"/>
          </p:nvPr>
        </p:nvSpPr>
        <p:spPr>
          <a:xfrm>
            <a:off x="970650" y="3662125"/>
            <a:ext cx="10538700" cy="1069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2400"/>
              <a:buNone/>
            </a:pPr>
            <a:r>
              <a:rPr lang="en-US"/>
              <a:t>Presented by Stacy Parrish, Indian Education Specialist</a:t>
            </a:r>
            <a:endParaRPr/>
          </a:p>
          <a:p>
            <a:pPr marL="0" lvl="0" indent="0" algn="ctr" rtl="0">
              <a:lnSpc>
                <a:spcPct val="90000"/>
              </a:lnSpc>
              <a:spcBef>
                <a:spcPts val="0"/>
              </a:spcBef>
              <a:spcAft>
                <a:spcPts val="0"/>
              </a:spcAft>
              <a:buClr>
                <a:schemeClr val="accent1"/>
              </a:buClr>
              <a:buSzPts val="2400"/>
              <a:buNone/>
            </a:pPr>
            <a:r>
              <a:rPr lang="en-US"/>
              <a:t>Member of the Klamath Tribes (Yahooskin Paiute) </a:t>
            </a:r>
            <a:endParaRPr/>
          </a:p>
          <a:p>
            <a:pPr marL="0" lvl="0" indent="0" algn="ctr" rtl="0">
              <a:lnSpc>
                <a:spcPct val="90000"/>
              </a:lnSpc>
              <a:spcBef>
                <a:spcPts val="0"/>
              </a:spcBef>
              <a:spcAft>
                <a:spcPts val="0"/>
              </a:spcAft>
              <a:buClr>
                <a:schemeClr val="accent1"/>
              </a:buClr>
              <a:buSzPts val="2400"/>
              <a:buNone/>
            </a:pPr>
            <a:endParaRPr/>
          </a:p>
          <a:p>
            <a:pPr marL="0" lvl="0" indent="0" algn="ctr" rtl="0">
              <a:lnSpc>
                <a:spcPct val="90000"/>
              </a:lnSpc>
              <a:spcBef>
                <a:spcPts val="0"/>
              </a:spcBef>
              <a:spcAft>
                <a:spcPts val="0"/>
              </a:spcAft>
              <a:buClr>
                <a:schemeClr val="accent1"/>
              </a:buClr>
              <a:buSzPts val="2400"/>
              <a:buNone/>
            </a:pPr>
            <a:r>
              <a:rPr lang="en-US" sz="2300" i="1">
                <a:solidFill>
                  <a:schemeClr val="accent2"/>
                </a:solidFill>
                <a:latin typeface="Roboto"/>
                <a:ea typeface="Roboto"/>
                <a:cs typeface="Roboto"/>
                <a:sym typeface="Roboto"/>
              </a:rPr>
              <a:t>A copy of this slidedeck will be provided at the conclusion of this presentation.</a:t>
            </a:r>
            <a:endParaRPr sz="2300" i="1">
              <a:solidFill>
                <a:schemeClr val="accent2"/>
              </a:solidFill>
              <a:latin typeface="Roboto"/>
              <a:ea typeface="Roboto"/>
              <a:cs typeface="Roboto"/>
              <a:sym typeface="Roboto"/>
            </a:endParaRPr>
          </a:p>
        </p:txBody>
      </p:sp>
      <p:sp>
        <p:nvSpPr>
          <p:cNvPr id="205" name="Google Shape;205;p25"/>
          <p:cNvSpPr txBox="1">
            <a:spLocks noGrp="1"/>
          </p:cNvSpPr>
          <p:nvPr>
            <p:ph type="sldNum" idx="12"/>
          </p:nvPr>
        </p:nvSpPr>
        <p:spPr>
          <a:xfrm>
            <a:off x="8565125" y="6148893"/>
            <a:ext cx="28911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34"/>
          <p:cNvPicPr preferRelativeResize="0"/>
          <p:nvPr/>
        </p:nvPicPr>
        <p:blipFill>
          <a:blip r:embed="rId3">
            <a:alphaModFix/>
          </a:blip>
          <a:stretch>
            <a:fillRect/>
          </a:stretch>
        </p:blipFill>
        <p:spPr>
          <a:xfrm>
            <a:off x="569500" y="117700"/>
            <a:ext cx="3060450" cy="2118300"/>
          </a:xfrm>
          <a:prstGeom prst="rect">
            <a:avLst/>
          </a:prstGeom>
          <a:noFill/>
          <a:ln>
            <a:noFill/>
          </a:ln>
        </p:spPr>
      </p:pic>
      <p:pic>
        <p:nvPicPr>
          <p:cNvPr id="292" name="Google Shape;292;p34"/>
          <p:cNvPicPr preferRelativeResize="0"/>
          <p:nvPr/>
        </p:nvPicPr>
        <p:blipFill>
          <a:blip r:embed="rId4">
            <a:alphaModFix/>
          </a:blip>
          <a:stretch>
            <a:fillRect/>
          </a:stretch>
        </p:blipFill>
        <p:spPr>
          <a:xfrm>
            <a:off x="4185847" y="2570850"/>
            <a:ext cx="3360774" cy="3833475"/>
          </a:xfrm>
          <a:prstGeom prst="rect">
            <a:avLst/>
          </a:prstGeom>
          <a:noFill/>
          <a:ln>
            <a:noFill/>
          </a:ln>
        </p:spPr>
      </p:pic>
      <p:pic>
        <p:nvPicPr>
          <p:cNvPr id="293" name="Google Shape;293;p34"/>
          <p:cNvPicPr preferRelativeResize="0"/>
          <p:nvPr/>
        </p:nvPicPr>
        <p:blipFill>
          <a:blip r:embed="rId5">
            <a:alphaModFix amt="66000"/>
          </a:blip>
          <a:stretch>
            <a:fillRect/>
          </a:stretch>
        </p:blipFill>
        <p:spPr>
          <a:xfrm>
            <a:off x="3411261" y="960100"/>
            <a:ext cx="5100876" cy="3285899"/>
          </a:xfrm>
          <a:prstGeom prst="rect">
            <a:avLst/>
          </a:prstGeom>
          <a:noFill/>
          <a:ln>
            <a:noFill/>
          </a:ln>
        </p:spPr>
      </p:pic>
      <p:sp>
        <p:nvSpPr>
          <p:cNvPr id="294" name="Google Shape;294;p34"/>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
        <p:nvSpPr>
          <p:cNvPr id="295" name="Google Shape;295;p34"/>
          <p:cNvSpPr txBox="1">
            <a:spLocks noGrp="1"/>
          </p:cNvSpPr>
          <p:nvPr>
            <p:ph type="body" idx="1"/>
          </p:nvPr>
        </p:nvSpPr>
        <p:spPr>
          <a:xfrm>
            <a:off x="569488" y="421907"/>
            <a:ext cx="10784400" cy="573900"/>
          </a:xfrm>
          <a:prstGeom prst="rect">
            <a:avLst/>
          </a:prstGeom>
        </p:spPr>
        <p:txBody>
          <a:bodyPr spcFirstLastPara="1" wrap="square" lIns="91425" tIns="45700" rIns="91425" bIns="45700" anchor="t" anchorCtr="0">
            <a:normAutofit fontScale="92500"/>
          </a:bodyPr>
          <a:lstStyle/>
          <a:p>
            <a:pPr marL="0" lvl="0" indent="0" algn="l" rtl="0">
              <a:spcBef>
                <a:spcPts val="1000"/>
              </a:spcBef>
              <a:spcAft>
                <a:spcPts val="0"/>
              </a:spcAft>
              <a:buNone/>
            </a:pPr>
            <a:r>
              <a:rPr lang="en-US" sz="2600" b="1">
                <a:solidFill>
                  <a:srgbClr val="701C7F"/>
                </a:solidFill>
              </a:rPr>
              <a:t>Example: Rogue River SD - member of the Southern Oregon ESD Consortium District</a:t>
            </a:r>
            <a:endParaRPr sz="2600" b="1">
              <a:solidFill>
                <a:srgbClr val="701C7F"/>
              </a:solidFill>
            </a:endParaRPr>
          </a:p>
        </p:txBody>
      </p:sp>
      <p:pic>
        <p:nvPicPr>
          <p:cNvPr id="296" name="Google Shape;296;p34"/>
          <p:cNvPicPr preferRelativeResize="0"/>
          <p:nvPr/>
        </p:nvPicPr>
        <p:blipFill>
          <a:blip r:embed="rId6">
            <a:alphaModFix/>
          </a:blip>
          <a:stretch>
            <a:fillRect/>
          </a:stretch>
        </p:blipFill>
        <p:spPr>
          <a:xfrm>
            <a:off x="7446798" y="995798"/>
            <a:ext cx="4246426" cy="5457450"/>
          </a:xfrm>
          <a:prstGeom prst="rect">
            <a:avLst/>
          </a:prstGeom>
          <a:noFill/>
          <a:ln>
            <a:noFill/>
          </a:ln>
        </p:spPr>
      </p:pic>
      <p:pic>
        <p:nvPicPr>
          <p:cNvPr id="297" name="Google Shape;297;p34"/>
          <p:cNvPicPr preferRelativeResize="0"/>
          <p:nvPr/>
        </p:nvPicPr>
        <p:blipFill>
          <a:blip r:embed="rId7">
            <a:alphaModFix/>
          </a:blip>
          <a:stretch>
            <a:fillRect/>
          </a:stretch>
        </p:blipFill>
        <p:spPr>
          <a:xfrm>
            <a:off x="569500" y="2181822"/>
            <a:ext cx="3360775" cy="4271429"/>
          </a:xfrm>
          <a:prstGeom prst="rect">
            <a:avLst/>
          </a:prstGeom>
          <a:noFill/>
          <a:ln>
            <a:noFill/>
          </a:ln>
        </p:spPr>
      </p:pic>
      <p:sp>
        <p:nvSpPr>
          <p:cNvPr id="298" name="Google Shape;298;p34"/>
          <p:cNvSpPr txBox="1"/>
          <p:nvPr/>
        </p:nvSpPr>
        <p:spPr>
          <a:xfrm>
            <a:off x="3753900" y="1312475"/>
            <a:ext cx="3730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dk1"/>
                </a:solidFill>
                <a:latin typeface="Calibri"/>
                <a:ea typeface="Calibri"/>
                <a:cs typeface="Calibri"/>
                <a:sym typeface="Calibri"/>
              </a:rPr>
              <a:t>Screenshot of Coquille Indian Tribe land holdings</a:t>
            </a:r>
            <a:endParaRPr b="1">
              <a:solidFill>
                <a:schemeClr val="dk1"/>
              </a:solidFill>
              <a:latin typeface="Calibri"/>
              <a:ea typeface="Calibri"/>
              <a:cs typeface="Calibri"/>
              <a:sym typeface="Calibri"/>
            </a:endParaRPr>
          </a:p>
        </p:txBody>
      </p:sp>
      <p:sp>
        <p:nvSpPr>
          <p:cNvPr id="299" name="Google Shape;299;p34"/>
          <p:cNvSpPr txBox="1"/>
          <p:nvPr/>
        </p:nvSpPr>
        <p:spPr>
          <a:xfrm>
            <a:off x="455650" y="2526925"/>
            <a:ext cx="373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dk1"/>
                </a:solidFill>
                <a:latin typeface="Calibri"/>
                <a:ea typeface="Calibri"/>
                <a:cs typeface="Calibri"/>
                <a:sym typeface="Calibri"/>
              </a:rPr>
              <a:t>Cow Creek Band of Umpqua Tribe of Indians</a:t>
            </a:r>
            <a:endParaRPr b="1">
              <a:solidFill>
                <a:schemeClr val="dk1"/>
              </a:solidFill>
              <a:latin typeface="Calibri"/>
              <a:ea typeface="Calibri"/>
              <a:cs typeface="Calibri"/>
              <a:sym typeface="Calibri"/>
            </a:endParaRPr>
          </a:p>
        </p:txBody>
      </p:sp>
      <p:sp>
        <p:nvSpPr>
          <p:cNvPr id="300" name="Google Shape;300;p34"/>
          <p:cNvSpPr txBox="1"/>
          <p:nvPr/>
        </p:nvSpPr>
        <p:spPr>
          <a:xfrm>
            <a:off x="8461800" y="1241250"/>
            <a:ext cx="3730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dk1"/>
                </a:solidFill>
                <a:latin typeface="Calibri"/>
                <a:ea typeface="Calibri"/>
                <a:cs typeface="Calibri"/>
                <a:sym typeface="Calibri"/>
              </a:rPr>
              <a:t>Confederated Tribes of Coos, Lower Umpqua and Siuslaw Indians map</a:t>
            </a:r>
            <a:endParaRPr b="1">
              <a:solidFill>
                <a:schemeClr val="dk1"/>
              </a:solidFill>
              <a:latin typeface="Calibri"/>
              <a:ea typeface="Calibri"/>
              <a:cs typeface="Calibri"/>
              <a:sym typeface="Calibri"/>
            </a:endParaRPr>
          </a:p>
        </p:txBody>
      </p:sp>
      <p:sp>
        <p:nvSpPr>
          <p:cNvPr id="301" name="Google Shape;301;p34"/>
          <p:cNvSpPr txBox="1"/>
          <p:nvPr/>
        </p:nvSpPr>
        <p:spPr>
          <a:xfrm>
            <a:off x="6251475" y="5920700"/>
            <a:ext cx="155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dk1"/>
                </a:solidFill>
                <a:latin typeface="Calibri"/>
                <a:ea typeface="Calibri"/>
                <a:cs typeface="Calibri"/>
                <a:sym typeface="Calibri"/>
              </a:rPr>
              <a:t>Klamath Tribes</a:t>
            </a:r>
            <a:endParaRPr b="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cxnSp>
        <p:nvCxnSpPr>
          <p:cNvPr id="307" name="Google Shape;307;p35"/>
          <p:cNvCxnSpPr>
            <a:endCxn id="308" idx="0"/>
          </p:cNvCxnSpPr>
          <p:nvPr/>
        </p:nvCxnSpPr>
        <p:spPr>
          <a:xfrm>
            <a:off x="7362425" y="3858450"/>
            <a:ext cx="1012500" cy="1041600"/>
          </a:xfrm>
          <a:prstGeom prst="straightConnector1">
            <a:avLst/>
          </a:prstGeom>
          <a:noFill/>
          <a:ln w="28575" cap="flat" cmpd="sng">
            <a:solidFill>
              <a:schemeClr val="accent5"/>
            </a:solidFill>
            <a:prstDash val="solid"/>
            <a:round/>
            <a:headEnd type="none" w="med" len="med"/>
            <a:tailEnd type="triangle" w="med" len="med"/>
          </a:ln>
        </p:spPr>
      </p:cxnSp>
      <p:cxnSp>
        <p:nvCxnSpPr>
          <p:cNvPr id="309" name="Google Shape;309;p35"/>
          <p:cNvCxnSpPr>
            <a:stCxn id="310" idx="2"/>
            <a:endCxn id="311" idx="0"/>
          </p:cNvCxnSpPr>
          <p:nvPr/>
        </p:nvCxnSpPr>
        <p:spPr>
          <a:xfrm>
            <a:off x="5924762" y="3872312"/>
            <a:ext cx="126600" cy="1027800"/>
          </a:xfrm>
          <a:prstGeom prst="straightConnector1">
            <a:avLst/>
          </a:prstGeom>
          <a:noFill/>
          <a:ln w="28575" cap="flat" cmpd="sng">
            <a:solidFill>
              <a:schemeClr val="accent5"/>
            </a:solidFill>
            <a:prstDash val="solid"/>
            <a:round/>
            <a:headEnd type="none" w="med" len="med"/>
            <a:tailEnd type="triangle" w="med" len="med"/>
          </a:ln>
        </p:spPr>
      </p:cxnSp>
      <p:cxnSp>
        <p:nvCxnSpPr>
          <p:cNvPr id="312" name="Google Shape;312;p35"/>
          <p:cNvCxnSpPr>
            <a:endCxn id="313" idx="0"/>
          </p:cNvCxnSpPr>
          <p:nvPr/>
        </p:nvCxnSpPr>
        <p:spPr>
          <a:xfrm flipH="1">
            <a:off x="3815975" y="3865950"/>
            <a:ext cx="759000" cy="1034100"/>
          </a:xfrm>
          <a:prstGeom prst="straightConnector1">
            <a:avLst/>
          </a:prstGeom>
          <a:noFill/>
          <a:ln w="28575" cap="flat" cmpd="sng">
            <a:solidFill>
              <a:schemeClr val="accent5"/>
            </a:solidFill>
            <a:prstDash val="solid"/>
            <a:round/>
            <a:headEnd type="none" w="med" len="med"/>
            <a:tailEnd type="triangle" w="med" len="med"/>
          </a:ln>
        </p:spPr>
      </p:cxnSp>
      <p:sp>
        <p:nvSpPr>
          <p:cNvPr id="314" name="Google Shape;314;p35"/>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
        <p:nvSpPr>
          <p:cNvPr id="315" name="Google Shape;315;p35"/>
          <p:cNvSpPr txBox="1">
            <a:spLocks noGrp="1"/>
          </p:cNvSpPr>
          <p:nvPr>
            <p:ph type="title"/>
          </p:nvPr>
        </p:nvSpPr>
        <p:spPr>
          <a:xfrm>
            <a:off x="717176" y="457200"/>
            <a:ext cx="10784400" cy="1026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Who Leads Consultation Efforts in an LEA?</a:t>
            </a:r>
            <a:endParaRPr/>
          </a:p>
        </p:txBody>
      </p:sp>
      <p:pic>
        <p:nvPicPr>
          <p:cNvPr id="310" name="Google Shape;310;p35"/>
          <p:cNvPicPr preferRelativeResize="0"/>
          <p:nvPr/>
        </p:nvPicPr>
        <p:blipFill>
          <a:blip r:embed="rId3">
            <a:alphaModFix/>
          </a:blip>
          <a:stretch>
            <a:fillRect/>
          </a:stretch>
        </p:blipFill>
        <p:spPr>
          <a:xfrm>
            <a:off x="3907800" y="1667938"/>
            <a:ext cx="4033925" cy="2204375"/>
          </a:xfrm>
          <a:prstGeom prst="rect">
            <a:avLst/>
          </a:prstGeom>
          <a:noFill/>
          <a:ln>
            <a:noFill/>
          </a:ln>
        </p:spPr>
      </p:pic>
      <p:sp>
        <p:nvSpPr>
          <p:cNvPr id="316" name="Google Shape;316;p35"/>
          <p:cNvSpPr txBox="1"/>
          <p:nvPr/>
        </p:nvSpPr>
        <p:spPr>
          <a:xfrm>
            <a:off x="2770725" y="4137250"/>
            <a:ext cx="6417900" cy="492900"/>
          </a:xfrm>
          <a:prstGeom prst="rect">
            <a:avLst/>
          </a:prstGeom>
          <a:solidFill>
            <a:schemeClr val="lt1"/>
          </a:solidFill>
          <a:ln w="762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chemeClr val="dk1"/>
                </a:solidFill>
                <a:latin typeface="Calibri"/>
                <a:ea typeface="Calibri"/>
                <a:cs typeface="Calibri"/>
                <a:sym typeface="Calibri"/>
              </a:rPr>
              <a:t>For Every Plan- District Superintendent or other District Leadership</a:t>
            </a:r>
            <a:endParaRPr sz="1800">
              <a:solidFill>
                <a:schemeClr val="dk1"/>
              </a:solidFill>
              <a:latin typeface="Calibri"/>
              <a:ea typeface="Calibri"/>
              <a:cs typeface="Calibri"/>
              <a:sym typeface="Calibri"/>
            </a:endParaRPr>
          </a:p>
          <a:p>
            <a:pPr marL="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13" name="Google Shape;313;p35"/>
          <p:cNvSpPr txBox="1"/>
          <p:nvPr/>
        </p:nvSpPr>
        <p:spPr>
          <a:xfrm>
            <a:off x="2829425" y="4900050"/>
            <a:ext cx="1973100" cy="14304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chemeClr val="dk1"/>
                </a:solidFill>
                <a:latin typeface="Calibri"/>
                <a:ea typeface="Calibri"/>
                <a:cs typeface="Calibri"/>
                <a:sym typeface="Calibri"/>
              </a:rPr>
              <a:t>Key Support Staff: Title VI Coordinator or Federal Title Staff</a:t>
            </a:r>
            <a:endParaRPr sz="1800">
              <a:solidFill>
                <a:schemeClr val="dk1"/>
              </a:solidFill>
              <a:latin typeface="Calibri"/>
              <a:ea typeface="Calibri"/>
              <a:cs typeface="Calibri"/>
              <a:sym typeface="Calibri"/>
            </a:endParaRPr>
          </a:p>
        </p:txBody>
      </p:sp>
      <p:sp>
        <p:nvSpPr>
          <p:cNvPr id="311" name="Google Shape;311;p35"/>
          <p:cNvSpPr txBox="1"/>
          <p:nvPr/>
        </p:nvSpPr>
        <p:spPr>
          <a:xfrm>
            <a:off x="5064900" y="4900050"/>
            <a:ext cx="1973100" cy="14304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chemeClr val="dk1"/>
                </a:solidFill>
                <a:latin typeface="Calibri"/>
                <a:ea typeface="Calibri"/>
                <a:cs typeface="Calibri"/>
                <a:sym typeface="Calibri"/>
              </a:rPr>
              <a:t>Key Support Staff: Federal Title Staff</a:t>
            </a:r>
            <a:endParaRPr sz="1800">
              <a:solidFill>
                <a:schemeClr val="dk1"/>
              </a:solidFill>
              <a:latin typeface="Calibri"/>
              <a:ea typeface="Calibri"/>
              <a:cs typeface="Calibri"/>
              <a:sym typeface="Calibri"/>
            </a:endParaRPr>
          </a:p>
        </p:txBody>
      </p:sp>
      <p:sp>
        <p:nvSpPr>
          <p:cNvPr id="308" name="Google Shape;308;p35"/>
          <p:cNvSpPr txBox="1"/>
          <p:nvPr/>
        </p:nvSpPr>
        <p:spPr>
          <a:xfrm>
            <a:off x="7388375" y="4900050"/>
            <a:ext cx="1973100" cy="14304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chemeClr val="dk1"/>
                </a:solidFill>
                <a:latin typeface="Calibri"/>
                <a:ea typeface="Calibri"/>
                <a:cs typeface="Calibri"/>
                <a:sym typeface="Calibri"/>
              </a:rPr>
              <a:t>Key Support Staff: Numerous </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6"/>
          <p:cNvSpPr txBox="1">
            <a:spLocks noGrp="1"/>
          </p:cNvSpPr>
          <p:nvPr>
            <p:ph type="title"/>
          </p:nvPr>
        </p:nvSpPr>
        <p:spPr>
          <a:xfrm>
            <a:off x="562500" y="587697"/>
            <a:ext cx="3931800" cy="1204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1"/>
              </a:buClr>
              <a:buSzPts val="12000"/>
              <a:buFont typeface="Calibri"/>
              <a:buNone/>
            </a:pPr>
            <a:r>
              <a:rPr lang="en-US"/>
              <a:t>Checking In</a:t>
            </a:r>
            <a:endParaRPr/>
          </a:p>
        </p:txBody>
      </p:sp>
      <p:sp>
        <p:nvSpPr>
          <p:cNvPr id="322" name="Google Shape;322;p36"/>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Oregon Department of Education</a:t>
            </a:r>
            <a:endParaRPr/>
          </a:p>
        </p:txBody>
      </p:sp>
      <p:sp>
        <p:nvSpPr>
          <p:cNvPr id="323" name="Google Shape;323;p36"/>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
        <p:nvSpPr>
          <p:cNvPr id="324" name="Google Shape;324;p36"/>
          <p:cNvSpPr txBox="1">
            <a:spLocks noGrp="1"/>
          </p:cNvSpPr>
          <p:nvPr>
            <p:ph type="body" idx="1"/>
          </p:nvPr>
        </p:nvSpPr>
        <p:spPr>
          <a:xfrm>
            <a:off x="5388350" y="587700"/>
            <a:ext cx="6059100" cy="3439800"/>
          </a:xfrm>
          <a:prstGeom prst="rect">
            <a:avLst/>
          </a:prstGeom>
        </p:spPr>
        <p:txBody>
          <a:bodyPr spcFirstLastPara="1" wrap="square" lIns="91425" tIns="45700" rIns="91425" bIns="45700" anchor="t" anchorCtr="0">
            <a:noAutofit/>
          </a:bodyPr>
          <a:lstStyle/>
          <a:p>
            <a:pPr marL="457200" lvl="0" indent="-387350" algn="l" rtl="0">
              <a:lnSpc>
                <a:spcPct val="80000"/>
              </a:lnSpc>
              <a:spcBef>
                <a:spcPts val="1000"/>
              </a:spcBef>
              <a:spcAft>
                <a:spcPts val="0"/>
              </a:spcAft>
              <a:buSzPts val="2500"/>
              <a:buChar char="➔"/>
            </a:pPr>
            <a:r>
              <a:rPr lang="en-US" sz="2500"/>
              <a:t>Share out a </a:t>
            </a:r>
            <a:r>
              <a:rPr lang="en-US" sz="2500" i="1"/>
              <a:t>refresher</a:t>
            </a:r>
            <a:r>
              <a:rPr lang="en-US" sz="2500"/>
              <a:t> on Tribal Consultation between LEAs, LEA-Cs, and tribes</a:t>
            </a:r>
            <a:endParaRPr sz="2500"/>
          </a:p>
          <a:p>
            <a:pPr marL="914400" lvl="0" indent="0" algn="l" rtl="0">
              <a:lnSpc>
                <a:spcPct val="80000"/>
              </a:lnSpc>
              <a:spcBef>
                <a:spcPts val="1000"/>
              </a:spcBef>
              <a:spcAft>
                <a:spcPts val="0"/>
              </a:spcAft>
              <a:buNone/>
            </a:pPr>
            <a:r>
              <a:rPr lang="en-US" sz="2900" b="1">
                <a:solidFill>
                  <a:srgbClr val="9900FF"/>
                </a:solidFill>
              </a:rPr>
              <a:t>✔</a:t>
            </a:r>
            <a:r>
              <a:rPr lang="en-US" sz="2500"/>
              <a:t> What is the requirement</a:t>
            </a:r>
            <a:endParaRPr sz="2500"/>
          </a:p>
          <a:p>
            <a:pPr marL="914400" lvl="0" indent="0" algn="l" rtl="0">
              <a:lnSpc>
                <a:spcPct val="80000"/>
              </a:lnSpc>
              <a:spcBef>
                <a:spcPts val="1000"/>
              </a:spcBef>
              <a:spcAft>
                <a:spcPts val="0"/>
              </a:spcAft>
              <a:buNone/>
            </a:pPr>
            <a:r>
              <a:rPr lang="en-US" sz="2900" b="1">
                <a:solidFill>
                  <a:srgbClr val="9900FF"/>
                </a:solidFill>
              </a:rPr>
              <a:t>✔ </a:t>
            </a:r>
            <a:r>
              <a:rPr lang="en-US" sz="2500"/>
              <a:t>Who must engage in tribal consultation</a:t>
            </a:r>
            <a:endParaRPr sz="2500"/>
          </a:p>
          <a:p>
            <a:pPr marL="914400" lvl="0" indent="0" algn="l" rtl="0">
              <a:lnSpc>
                <a:spcPct val="80000"/>
              </a:lnSpc>
              <a:spcBef>
                <a:spcPts val="1000"/>
              </a:spcBef>
              <a:spcAft>
                <a:spcPts val="0"/>
              </a:spcAft>
              <a:buNone/>
            </a:pPr>
            <a:r>
              <a:rPr lang="en-US" sz="2900" b="1">
                <a:solidFill>
                  <a:srgbClr val="9900FF"/>
                </a:solidFill>
              </a:rPr>
              <a:t>✔ </a:t>
            </a:r>
            <a:r>
              <a:rPr lang="en-US" sz="2500"/>
              <a:t>What plan and applications are impacted</a:t>
            </a:r>
            <a:endParaRPr sz="2500"/>
          </a:p>
          <a:p>
            <a:pPr marL="914400" lvl="0" indent="0" algn="l" rtl="0">
              <a:lnSpc>
                <a:spcPct val="80000"/>
              </a:lnSpc>
              <a:spcBef>
                <a:spcPts val="1000"/>
              </a:spcBef>
              <a:spcAft>
                <a:spcPts val="0"/>
              </a:spcAft>
              <a:buNone/>
            </a:pPr>
            <a:r>
              <a:rPr lang="en-US" sz="2900" b="1">
                <a:solidFill>
                  <a:srgbClr val="9900FF"/>
                </a:solidFill>
              </a:rPr>
              <a:t>✔ </a:t>
            </a:r>
            <a:r>
              <a:rPr lang="en-US" sz="2500"/>
              <a:t>Who leads consultation in an LEA</a:t>
            </a:r>
            <a:endParaRPr sz="2500"/>
          </a:p>
          <a:p>
            <a:pPr marL="457200" lvl="0" indent="-387350" algn="l" rtl="0">
              <a:lnSpc>
                <a:spcPct val="80000"/>
              </a:lnSpc>
              <a:spcBef>
                <a:spcPts val="1000"/>
              </a:spcBef>
              <a:spcAft>
                <a:spcPts val="0"/>
              </a:spcAft>
              <a:buClr>
                <a:srgbClr val="D9D9D9"/>
              </a:buClr>
              <a:buSzPts val="2500"/>
              <a:buChar char="➔"/>
            </a:pPr>
            <a:r>
              <a:rPr lang="en-US" sz="2500">
                <a:solidFill>
                  <a:srgbClr val="D9D9D9"/>
                </a:solidFill>
              </a:rPr>
              <a:t>Provide information on when Tribal Consultation intersects with the work of EII</a:t>
            </a:r>
            <a:endParaRPr sz="2500">
              <a:solidFill>
                <a:srgbClr val="D9D9D9"/>
              </a:solidFill>
            </a:endParaRPr>
          </a:p>
          <a:p>
            <a:pPr marL="457200" lvl="0" indent="-387350" algn="l" rtl="0">
              <a:lnSpc>
                <a:spcPct val="80000"/>
              </a:lnSpc>
              <a:spcBef>
                <a:spcPts val="0"/>
              </a:spcBef>
              <a:spcAft>
                <a:spcPts val="0"/>
              </a:spcAft>
              <a:buClr>
                <a:srgbClr val="D9D9D9"/>
              </a:buClr>
              <a:buSzPts val="2500"/>
              <a:buChar char="➔"/>
            </a:pPr>
            <a:r>
              <a:rPr lang="en-US" sz="2500">
                <a:solidFill>
                  <a:srgbClr val="D9D9D9"/>
                </a:solidFill>
              </a:rPr>
              <a:t>Highlight key sections of Tribal Consultation Toolkit 2.1 most related to your work</a:t>
            </a:r>
            <a:endParaRPr sz="2700">
              <a:solidFill>
                <a:srgbClr val="D9D9D9"/>
              </a:solidFill>
            </a:endParaRPr>
          </a:p>
        </p:txBody>
      </p:sp>
      <p:pic>
        <p:nvPicPr>
          <p:cNvPr id="325" name="Google Shape;325;p36"/>
          <p:cNvPicPr preferRelativeResize="0"/>
          <p:nvPr/>
        </p:nvPicPr>
        <p:blipFill>
          <a:blip r:embed="rId3">
            <a:alphaModFix/>
          </a:blip>
          <a:stretch>
            <a:fillRect/>
          </a:stretch>
        </p:blipFill>
        <p:spPr>
          <a:xfrm rot="10800000">
            <a:off x="-12748" y="5987392"/>
            <a:ext cx="165148" cy="304801"/>
          </a:xfrm>
          <a:prstGeom prst="rect">
            <a:avLst/>
          </a:prstGeom>
          <a:noFill/>
          <a:ln>
            <a:noFill/>
          </a:ln>
        </p:spPr>
      </p:pic>
      <p:pic>
        <p:nvPicPr>
          <p:cNvPr id="326" name="Google Shape;326;p36"/>
          <p:cNvPicPr preferRelativeResize="0"/>
          <p:nvPr/>
        </p:nvPicPr>
        <p:blipFill>
          <a:blip r:embed="rId3">
            <a:alphaModFix/>
          </a:blip>
          <a:stretch>
            <a:fillRect/>
          </a:stretch>
        </p:blipFill>
        <p:spPr>
          <a:xfrm rot="10800000">
            <a:off x="-12748" y="5987392"/>
            <a:ext cx="165148" cy="304801"/>
          </a:xfrm>
          <a:prstGeom prst="rect">
            <a:avLst/>
          </a:prstGeom>
          <a:noFill/>
          <a:ln>
            <a:noFill/>
          </a:ln>
        </p:spPr>
      </p:pic>
      <p:pic>
        <p:nvPicPr>
          <p:cNvPr id="327" name="Google Shape;327;p36"/>
          <p:cNvPicPr preferRelativeResize="0"/>
          <p:nvPr/>
        </p:nvPicPr>
        <p:blipFill>
          <a:blip r:embed="rId3">
            <a:alphaModFix/>
          </a:blip>
          <a:stretch>
            <a:fillRect/>
          </a:stretch>
        </p:blipFill>
        <p:spPr>
          <a:xfrm rot="10800000">
            <a:off x="-12748" y="5987392"/>
            <a:ext cx="165148" cy="304801"/>
          </a:xfrm>
          <a:prstGeom prst="rect">
            <a:avLst/>
          </a:prstGeom>
          <a:noFill/>
          <a:ln>
            <a:noFill/>
          </a:ln>
        </p:spPr>
      </p:pic>
      <p:pic>
        <p:nvPicPr>
          <p:cNvPr id="328" name="Google Shape;328;p36"/>
          <p:cNvPicPr preferRelativeResize="0"/>
          <p:nvPr/>
        </p:nvPicPr>
        <p:blipFill>
          <a:blip r:embed="rId4">
            <a:alphaModFix/>
          </a:blip>
          <a:stretch>
            <a:fillRect/>
          </a:stretch>
        </p:blipFill>
        <p:spPr>
          <a:xfrm>
            <a:off x="839500" y="2020649"/>
            <a:ext cx="3439800" cy="3439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7"/>
          <p:cNvSpPr txBox="1">
            <a:spLocks noGrp="1"/>
          </p:cNvSpPr>
          <p:nvPr>
            <p:ph type="ctrTitle"/>
          </p:nvPr>
        </p:nvSpPr>
        <p:spPr>
          <a:xfrm>
            <a:off x="1042350" y="1095725"/>
            <a:ext cx="101073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7200"/>
              <a:t>Tribal Consultation and the Work of EII</a:t>
            </a:r>
            <a:endParaRPr sz="7200"/>
          </a:p>
        </p:txBody>
      </p:sp>
      <p:sp>
        <p:nvSpPr>
          <p:cNvPr id="335" name="Google Shape;335;p37"/>
          <p:cNvSpPr txBox="1">
            <a:spLocks noGrp="1"/>
          </p:cNvSpPr>
          <p:nvPr>
            <p:ph type="subTitle" idx="1"/>
          </p:nvPr>
        </p:nvSpPr>
        <p:spPr>
          <a:xfrm>
            <a:off x="942825" y="4003175"/>
            <a:ext cx="10206900" cy="14472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sz="3200"/>
              <a:t>Integrated Guidance: Aligning for Student Success</a:t>
            </a:r>
            <a:endParaRPr sz="3200"/>
          </a:p>
        </p:txBody>
      </p:sp>
      <p:sp>
        <p:nvSpPr>
          <p:cNvPr id="336" name="Google Shape;336;p37"/>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8"/>
          <p:cNvSpPr txBox="1">
            <a:spLocks noGrp="1"/>
          </p:cNvSpPr>
          <p:nvPr>
            <p:ph type="title"/>
          </p:nvPr>
        </p:nvSpPr>
        <p:spPr>
          <a:xfrm>
            <a:off x="717176" y="457200"/>
            <a:ext cx="10784400" cy="1026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Example of Consultation in Practice - EII</a:t>
            </a:r>
            <a:endParaRPr/>
          </a:p>
        </p:txBody>
      </p:sp>
      <p:sp>
        <p:nvSpPr>
          <p:cNvPr id="343" name="Google Shape;343;p38"/>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
        <p:nvSpPr>
          <p:cNvPr id="344" name="Google Shape;344;p38"/>
          <p:cNvSpPr txBox="1"/>
          <p:nvPr/>
        </p:nvSpPr>
        <p:spPr>
          <a:xfrm>
            <a:off x="312275" y="1669350"/>
            <a:ext cx="56091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accent2"/>
                </a:solidFill>
                <a:latin typeface="Calibri"/>
                <a:ea typeface="Calibri"/>
                <a:cs typeface="Calibri"/>
                <a:sym typeface="Calibri"/>
              </a:rPr>
              <a:t>Upcoming Window - Integrated Guidance - March 1, 2025 to April 30, 2025</a:t>
            </a:r>
            <a:endParaRPr sz="1800" b="1">
              <a:solidFill>
                <a:schemeClr val="accent2"/>
              </a:solidFill>
              <a:latin typeface="Calibri"/>
              <a:ea typeface="Calibri"/>
              <a:cs typeface="Calibri"/>
              <a:sym typeface="Calibri"/>
            </a:endParaRPr>
          </a:p>
        </p:txBody>
      </p:sp>
      <p:sp>
        <p:nvSpPr>
          <p:cNvPr id="345" name="Google Shape;345;p38"/>
          <p:cNvSpPr/>
          <p:nvPr/>
        </p:nvSpPr>
        <p:spPr>
          <a:xfrm>
            <a:off x="2520650" y="3862150"/>
            <a:ext cx="675900" cy="245700"/>
          </a:xfrm>
          <a:prstGeom prst="rightArrow">
            <a:avLst>
              <a:gd name="adj1" fmla="val 50000"/>
              <a:gd name="adj2" fmla="val 50000"/>
            </a:avLst>
          </a:prstGeom>
          <a:solidFill>
            <a:srgbClr val="701C7F"/>
          </a:solidFill>
          <a:ln w="9525"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701C7F"/>
              </a:solidFill>
              <a:latin typeface="Calibri"/>
              <a:ea typeface="Calibri"/>
              <a:cs typeface="Calibri"/>
              <a:sym typeface="Calibri"/>
            </a:endParaRPr>
          </a:p>
        </p:txBody>
      </p:sp>
      <p:pic>
        <p:nvPicPr>
          <p:cNvPr id="346" name="Google Shape;346;p38"/>
          <p:cNvPicPr preferRelativeResize="0"/>
          <p:nvPr/>
        </p:nvPicPr>
        <p:blipFill>
          <a:blip r:embed="rId3">
            <a:alphaModFix/>
          </a:blip>
          <a:stretch>
            <a:fillRect/>
          </a:stretch>
        </p:blipFill>
        <p:spPr>
          <a:xfrm>
            <a:off x="6240000" y="4063550"/>
            <a:ext cx="1699225" cy="2178563"/>
          </a:xfrm>
          <a:prstGeom prst="rect">
            <a:avLst/>
          </a:prstGeom>
          <a:noFill/>
          <a:ln>
            <a:noFill/>
          </a:ln>
        </p:spPr>
      </p:pic>
      <p:pic>
        <p:nvPicPr>
          <p:cNvPr id="347" name="Google Shape;347;p38"/>
          <p:cNvPicPr preferRelativeResize="0"/>
          <p:nvPr/>
        </p:nvPicPr>
        <p:blipFill>
          <a:blip r:embed="rId4">
            <a:alphaModFix/>
          </a:blip>
          <a:stretch>
            <a:fillRect/>
          </a:stretch>
        </p:blipFill>
        <p:spPr>
          <a:xfrm>
            <a:off x="8053800" y="4107838"/>
            <a:ext cx="1624460" cy="2051975"/>
          </a:xfrm>
          <a:prstGeom prst="rect">
            <a:avLst/>
          </a:prstGeom>
          <a:noFill/>
          <a:ln w="9525" cap="flat" cmpd="sng">
            <a:solidFill>
              <a:schemeClr val="dk2"/>
            </a:solidFill>
            <a:prstDash val="solid"/>
            <a:round/>
            <a:headEnd type="none" w="sm" len="sm"/>
            <a:tailEnd type="none" w="sm" len="sm"/>
          </a:ln>
        </p:spPr>
      </p:pic>
      <p:sp>
        <p:nvSpPr>
          <p:cNvPr id="348" name="Google Shape;348;p38"/>
          <p:cNvSpPr/>
          <p:nvPr/>
        </p:nvSpPr>
        <p:spPr>
          <a:xfrm>
            <a:off x="6343175" y="1893150"/>
            <a:ext cx="5045700" cy="2113200"/>
          </a:xfrm>
          <a:prstGeom prst="downArrowCallout">
            <a:avLst>
              <a:gd name="adj1" fmla="val 15414"/>
              <a:gd name="adj2" fmla="val 24756"/>
              <a:gd name="adj3" fmla="val 22878"/>
              <a:gd name="adj4" fmla="val 68084"/>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1000"/>
              </a:spcBef>
              <a:spcAft>
                <a:spcPts val="0"/>
              </a:spcAft>
              <a:buClr>
                <a:schemeClr val="dk1"/>
              </a:buClr>
              <a:buSzPts val="1100"/>
              <a:buFont typeface="Arial"/>
              <a:buNone/>
            </a:pPr>
            <a:r>
              <a:rPr lang="en-US" sz="1600" b="1">
                <a:solidFill>
                  <a:schemeClr val="lt1"/>
                </a:solidFill>
                <a:latin typeface="Calibri"/>
                <a:ea typeface="Calibri"/>
                <a:cs typeface="Calibri"/>
                <a:sym typeface="Calibri"/>
              </a:rPr>
              <a:t>Upcoming</a:t>
            </a:r>
            <a:r>
              <a:rPr lang="en-US" sz="1600">
                <a:solidFill>
                  <a:schemeClr val="lt1"/>
                </a:solidFill>
                <a:latin typeface="Calibri"/>
                <a:ea typeface="Calibri"/>
                <a:cs typeface="Calibri"/>
                <a:sym typeface="Calibri"/>
              </a:rPr>
              <a:t> - EII will be tracking all affected LEAs to make sure EACH entity is submitting the required documents for all local tribes in their area under the 50 mile rule. </a:t>
            </a:r>
            <a:r>
              <a:rPr lang="en-US" sz="1600" i="1">
                <a:solidFill>
                  <a:schemeClr val="lt1"/>
                </a:solidFill>
                <a:latin typeface="Calibri"/>
                <a:ea typeface="Calibri"/>
                <a:cs typeface="Calibri"/>
                <a:sym typeface="Calibri"/>
              </a:rPr>
              <a:t>Only after the documents have been verified can an LEA have an approved application and receive their full funding.</a:t>
            </a:r>
            <a:endParaRPr sz="1200" i="1">
              <a:solidFill>
                <a:schemeClr val="lt1"/>
              </a:solidFill>
              <a:latin typeface="Calibri"/>
              <a:ea typeface="Calibri"/>
              <a:cs typeface="Calibri"/>
              <a:sym typeface="Calibri"/>
            </a:endParaRPr>
          </a:p>
        </p:txBody>
      </p:sp>
      <p:sp>
        <p:nvSpPr>
          <p:cNvPr id="349" name="Google Shape;349;p38"/>
          <p:cNvSpPr txBox="1"/>
          <p:nvPr/>
        </p:nvSpPr>
        <p:spPr>
          <a:xfrm>
            <a:off x="6420300" y="5524425"/>
            <a:ext cx="1346100" cy="4179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b="1">
                <a:solidFill>
                  <a:schemeClr val="dk1"/>
                </a:solidFill>
                <a:latin typeface="Calibri"/>
                <a:ea typeface="Calibri"/>
                <a:cs typeface="Calibri"/>
                <a:sym typeface="Calibri"/>
              </a:rPr>
              <a:t>Affirmation of Tribal Consultation p. 44</a:t>
            </a:r>
            <a:endParaRPr sz="1000" b="1">
              <a:solidFill>
                <a:schemeClr val="dk1"/>
              </a:solidFill>
              <a:latin typeface="Calibri"/>
              <a:ea typeface="Calibri"/>
              <a:cs typeface="Calibri"/>
              <a:sym typeface="Calibri"/>
            </a:endParaRPr>
          </a:p>
        </p:txBody>
      </p:sp>
      <p:sp>
        <p:nvSpPr>
          <p:cNvPr id="350" name="Google Shape;350;p38"/>
          <p:cNvSpPr txBox="1"/>
          <p:nvPr/>
        </p:nvSpPr>
        <p:spPr>
          <a:xfrm>
            <a:off x="8148225" y="5524500"/>
            <a:ext cx="1492500" cy="4179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b="1">
                <a:solidFill>
                  <a:schemeClr val="dk1"/>
                </a:solidFill>
                <a:latin typeface="Calibri"/>
                <a:ea typeface="Calibri"/>
                <a:cs typeface="Calibri"/>
                <a:sym typeface="Calibri"/>
              </a:rPr>
              <a:t>Tribal Consultation Worksheet p. 45</a:t>
            </a:r>
            <a:endParaRPr sz="1000" b="1">
              <a:solidFill>
                <a:schemeClr val="dk1"/>
              </a:solidFill>
              <a:latin typeface="Calibri"/>
              <a:ea typeface="Calibri"/>
              <a:cs typeface="Calibri"/>
              <a:sym typeface="Calibri"/>
            </a:endParaRPr>
          </a:p>
        </p:txBody>
      </p:sp>
      <p:pic>
        <p:nvPicPr>
          <p:cNvPr id="351" name="Google Shape;351;p38"/>
          <p:cNvPicPr preferRelativeResize="0"/>
          <p:nvPr/>
        </p:nvPicPr>
        <p:blipFill>
          <a:blip r:embed="rId5">
            <a:alphaModFix/>
          </a:blip>
          <a:stretch>
            <a:fillRect/>
          </a:stretch>
        </p:blipFill>
        <p:spPr>
          <a:xfrm>
            <a:off x="3293387" y="2129100"/>
            <a:ext cx="1699226" cy="2200858"/>
          </a:xfrm>
          <a:prstGeom prst="rect">
            <a:avLst/>
          </a:prstGeom>
          <a:noFill/>
          <a:ln>
            <a:noFill/>
          </a:ln>
        </p:spPr>
      </p:pic>
      <p:pic>
        <p:nvPicPr>
          <p:cNvPr id="352" name="Google Shape;352;p38"/>
          <p:cNvPicPr preferRelativeResize="0"/>
          <p:nvPr/>
        </p:nvPicPr>
        <p:blipFill>
          <a:blip r:embed="rId6">
            <a:alphaModFix/>
          </a:blip>
          <a:stretch>
            <a:fillRect/>
          </a:stretch>
        </p:blipFill>
        <p:spPr>
          <a:xfrm>
            <a:off x="3330769" y="4424589"/>
            <a:ext cx="1624450" cy="2080310"/>
          </a:xfrm>
          <a:prstGeom prst="rect">
            <a:avLst/>
          </a:prstGeom>
          <a:noFill/>
          <a:ln>
            <a:noFill/>
          </a:ln>
        </p:spPr>
      </p:pic>
      <p:pic>
        <p:nvPicPr>
          <p:cNvPr id="353" name="Google Shape;353;p38"/>
          <p:cNvPicPr preferRelativeResize="0"/>
          <p:nvPr/>
        </p:nvPicPr>
        <p:blipFill>
          <a:blip r:embed="rId7">
            <a:alphaModFix/>
          </a:blip>
          <a:stretch>
            <a:fillRect/>
          </a:stretch>
        </p:blipFill>
        <p:spPr>
          <a:xfrm>
            <a:off x="9710325" y="4424588"/>
            <a:ext cx="2163066" cy="884525"/>
          </a:xfrm>
          <a:prstGeom prst="rect">
            <a:avLst/>
          </a:prstGeom>
          <a:noFill/>
          <a:ln>
            <a:noFill/>
          </a:ln>
        </p:spPr>
      </p:pic>
      <p:sp>
        <p:nvSpPr>
          <p:cNvPr id="354" name="Google Shape;354;p38"/>
          <p:cNvSpPr/>
          <p:nvPr/>
        </p:nvSpPr>
        <p:spPr>
          <a:xfrm>
            <a:off x="9919075" y="5173175"/>
            <a:ext cx="1081500" cy="495600"/>
          </a:xfrm>
          <a:prstGeom prst="leftUpArrow">
            <a:avLst/>
          </a:prstGeom>
          <a:solidFill>
            <a:srgbClr val="0B7743"/>
          </a:solidFill>
          <a:ln w="9525"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aphicFrame>
        <p:nvGraphicFramePr>
          <p:cNvPr id="355" name="Google Shape;355;p38"/>
          <p:cNvGraphicFramePr/>
          <p:nvPr/>
        </p:nvGraphicFramePr>
        <p:xfrm>
          <a:off x="465775" y="2782700"/>
          <a:ext cx="3000000" cy="3000000"/>
        </p:xfrm>
        <a:graphic>
          <a:graphicData uri="http://schemas.openxmlformats.org/drawingml/2006/table">
            <a:tbl>
              <a:tblPr>
                <a:noFill/>
                <a:tableStyleId>{DF1751C1-DBD8-412B-9BD7-8530592689AF}</a:tableStyleId>
              </a:tblPr>
              <a:tblGrid>
                <a:gridCol w="1888100">
                  <a:extLst>
                    <a:ext uri="{9D8B030D-6E8A-4147-A177-3AD203B41FA5}">
                      <a16:colId xmlns:a16="http://schemas.microsoft.com/office/drawing/2014/main" val="20000"/>
                    </a:ext>
                  </a:extLst>
                </a:gridCol>
              </a:tblGrid>
              <a:tr h="1694350">
                <a:tc>
                  <a:txBody>
                    <a:bodyPr/>
                    <a:lstStyle/>
                    <a:p>
                      <a:pPr marL="0" lvl="0" indent="0" algn="ctr" rtl="0">
                        <a:spcBef>
                          <a:spcPts val="0"/>
                        </a:spcBef>
                        <a:spcAft>
                          <a:spcPts val="0"/>
                        </a:spcAft>
                        <a:buClr>
                          <a:schemeClr val="dk1"/>
                        </a:buClr>
                        <a:buSzPts val="1100"/>
                        <a:buFont typeface="Arial"/>
                        <a:buNone/>
                      </a:pPr>
                      <a:r>
                        <a:rPr lang="en-US" sz="1600">
                          <a:solidFill>
                            <a:schemeClr val="dk1"/>
                          </a:solidFill>
                        </a:rPr>
                        <a:t>SEA Application</a:t>
                      </a:r>
                      <a:endParaRPr sz="1600">
                        <a:solidFill>
                          <a:schemeClr val="dk1"/>
                        </a:solidFill>
                      </a:endParaRPr>
                    </a:p>
                    <a:p>
                      <a:pPr marL="0" lvl="0" indent="0" algn="ctr" rtl="0">
                        <a:spcBef>
                          <a:spcPts val="0"/>
                        </a:spcBef>
                        <a:spcAft>
                          <a:spcPts val="0"/>
                        </a:spcAft>
                        <a:buClr>
                          <a:schemeClr val="dk1"/>
                        </a:buClr>
                        <a:buSzPts val="1100"/>
                        <a:buFont typeface="Arial"/>
                        <a:buNone/>
                      </a:pPr>
                      <a:r>
                        <a:rPr lang="en-US" sz="1600">
                          <a:solidFill>
                            <a:schemeClr val="dk1"/>
                          </a:solidFill>
                        </a:rPr>
                        <a:t>Integrated Guidance</a:t>
                      </a:r>
                      <a:endParaRPr sz="1600">
                        <a:solidFill>
                          <a:schemeClr val="dk1"/>
                        </a:solidFill>
                      </a:endParaRPr>
                    </a:p>
                    <a:p>
                      <a:pPr marL="0" lvl="0" indent="0" algn="ctr" rtl="0">
                        <a:spcBef>
                          <a:spcPts val="0"/>
                        </a:spcBef>
                        <a:spcAft>
                          <a:spcPts val="0"/>
                        </a:spcAft>
                        <a:buNone/>
                      </a:pPr>
                      <a:r>
                        <a:rPr lang="en-US" sz="1600">
                          <a:solidFill>
                            <a:schemeClr val="dk1"/>
                          </a:solidFill>
                        </a:rPr>
                        <a:t>(Spring, every odd year)</a:t>
                      </a:r>
                      <a:endParaRPr sz="1600">
                        <a:solidFill>
                          <a:schemeClr val="dk1"/>
                        </a:solidFill>
                      </a:endParaRPr>
                    </a:p>
                    <a:p>
                      <a:pPr marL="0" lvl="0" indent="0" algn="ctr" rtl="0">
                        <a:spcBef>
                          <a:spcPts val="0"/>
                        </a:spcBef>
                        <a:spcAft>
                          <a:spcPts val="0"/>
                        </a:spcAft>
                        <a:buClr>
                          <a:schemeClr val="dk1"/>
                        </a:buClr>
                        <a:buSzPts val="1100"/>
                        <a:buFont typeface="Arial"/>
                        <a:buNone/>
                      </a:pPr>
                      <a:r>
                        <a:rPr lang="en-US" sz="1200">
                          <a:solidFill>
                            <a:schemeClr val="dk1"/>
                          </a:solidFill>
                        </a:rPr>
                        <a:t>A state requirement</a:t>
                      </a:r>
                      <a:r>
                        <a:rPr lang="en-US" sz="1600">
                          <a:solidFill>
                            <a:schemeClr val="dk1"/>
                          </a:solidFill>
                        </a:rPr>
                        <a:t> </a:t>
                      </a:r>
                      <a:endParaRPr sz="1600">
                        <a:solidFill>
                          <a:schemeClr val="dk1"/>
                        </a:solidFill>
                      </a:endParaRPr>
                    </a:p>
                  </a:txBody>
                  <a:tcPr marL="91425" marR="91425" marT="91425" marB="91425">
                    <a:solidFill>
                      <a:srgbClr val="B6D7A8"/>
                    </a:solidFill>
                  </a:tcPr>
                </a:tc>
                <a:extLst>
                  <a:ext uri="{0D108BD9-81ED-4DB2-BD59-A6C34878D82A}">
                    <a16:rowId xmlns:a16="http://schemas.microsoft.com/office/drawing/2014/main" val="10000"/>
                  </a:ext>
                </a:extLst>
              </a:tr>
              <a:tr h="423550">
                <a:tc>
                  <a:txBody>
                    <a:bodyPr/>
                    <a:lstStyle/>
                    <a:p>
                      <a:pPr marL="0" lvl="0" indent="0" algn="ctr" rtl="0">
                        <a:spcBef>
                          <a:spcPts val="0"/>
                        </a:spcBef>
                        <a:spcAft>
                          <a:spcPts val="0"/>
                        </a:spcAft>
                        <a:buNone/>
                      </a:pPr>
                      <a:r>
                        <a:rPr lang="en-US">
                          <a:solidFill>
                            <a:schemeClr val="dk1"/>
                          </a:solidFill>
                        </a:rPr>
                        <a:t>Impacts LEAs ONLY</a:t>
                      </a:r>
                      <a:endParaRPr sz="2000">
                        <a:solidFill>
                          <a:schemeClr val="dk1"/>
                        </a:solidFill>
                      </a:endParaRPr>
                    </a:p>
                  </a:txBody>
                  <a:tcPr marL="91425" marR="91425" marT="91425" marB="91425">
                    <a:solidFill>
                      <a:srgbClr val="B6D7A8"/>
                    </a:solidFill>
                  </a:tcPr>
                </a:tc>
                <a:extLst>
                  <a:ext uri="{0D108BD9-81ED-4DB2-BD59-A6C34878D82A}">
                    <a16:rowId xmlns:a16="http://schemas.microsoft.com/office/drawing/2014/main" val="10001"/>
                  </a:ext>
                </a:extLst>
              </a:tr>
              <a:tr h="623825">
                <a:tc>
                  <a:txBody>
                    <a:bodyPr/>
                    <a:lstStyle/>
                    <a:p>
                      <a:pPr marL="0" lvl="0" indent="0" algn="ctr" rtl="0">
                        <a:spcBef>
                          <a:spcPts val="0"/>
                        </a:spcBef>
                        <a:spcAft>
                          <a:spcPts val="0"/>
                        </a:spcAft>
                        <a:buClr>
                          <a:schemeClr val="dk1"/>
                        </a:buClr>
                        <a:buSzPts val="1100"/>
                        <a:buFont typeface="Arial"/>
                        <a:buNone/>
                      </a:pPr>
                      <a:r>
                        <a:rPr lang="en-US">
                          <a:solidFill>
                            <a:schemeClr val="dk1"/>
                          </a:solidFill>
                        </a:rPr>
                        <a:t>Oregon Department of Education</a:t>
                      </a:r>
                      <a:endParaRPr>
                        <a:solidFill>
                          <a:schemeClr val="dk1"/>
                        </a:solidFill>
                      </a:endParaRPr>
                    </a:p>
                  </a:txBody>
                  <a:tcPr marL="91425" marR="91425" marT="91425" marB="91425">
                    <a:solidFill>
                      <a:srgbClr val="B6D7A8"/>
                    </a:solid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9"/>
          <p:cNvSpPr/>
          <p:nvPr/>
        </p:nvSpPr>
        <p:spPr>
          <a:xfrm>
            <a:off x="6102775" y="1870125"/>
            <a:ext cx="5504700" cy="4316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62" name="Google Shape;362;p39"/>
          <p:cNvSpPr txBox="1">
            <a:spLocks noGrp="1"/>
          </p:cNvSpPr>
          <p:nvPr>
            <p:ph type="title"/>
          </p:nvPr>
        </p:nvSpPr>
        <p:spPr>
          <a:xfrm>
            <a:off x="717176" y="457200"/>
            <a:ext cx="10784400" cy="1026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EII Responsibilities - Overview</a:t>
            </a:r>
            <a:endParaRPr/>
          </a:p>
        </p:txBody>
      </p:sp>
      <p:sp>
        <p:nvSpPr>
          <p:cNvPr id="363" name="Google Shape;363;p39"/>
          <p:cNvSpPr txBox="1">
            <a:spLocks noGrp="1"/>
          </p:cNvSpPr>
          <p:nvPr>
            <p:ph type="sldNum" idx="12"/>
          </p:nvPr>
        </p:nvSpPr>
        <p:spPr>
          <a:xfrm>
            <a:off x="9114844" y="6186833"/>
            <a:ext cx="2604300" cy="322800"/>
          </a:xfrm>
          <a:prstGeom prst="rect">
            <a:avLst/>
          </a:prstGeom>
          <a:effectLst>
            <a:outerShdw blurRad="57150" dist="19050" dir="5400000" algn="bl" rotWithShape="0">
              <a:srgbClr val="000000">
                <a:alpha val="32000"/>
              </a:srgbClr>
            </a:outerShdw>
          </a:effectLst>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pic>
        <p:nvPicPr>
          <p:cNvPr id="364" name="Google Shape;364;p39"/>
          <p:cNvPicPr preferRelativeResize="0"/>
          <p:nvPr/>
        </p:nvPicPr>
        <p:blipFill>
          <a:blip r:embed="rId3">
            <a:alphaModFix/>
          </a:blip>
          <a:stretch>
            <a:fillRect/>
          </a:stretch>
        </p:blipFill>
        <p:spPr>
          <a:xfrm>
            <a:off x="519200" y="3931534"/>
            <a:ext cx="1530578" cy="1927004"/>
          </a:xfrm>
          <a:prstGeom prst="rect">
            <a:avLst/>
          </a:prstGeom>
          <a:noFill/>
          <a:ln>
            <a:noFill/>
          </a:ln>
          <a:effectLst>
            <a:outerShdw blurRad="57150" dist="19050" dir="5400000" algn="bl" rotWithShape="0">
              <a:srgbClr val="000000">
                <a:alpha val="32000"/>
              </a:srgbClr>
            </a:outerShdw>
          </a:effectLst>
        </p:spPr>
      </p:pic>
      <p:pic>
        <p:nvPicPr>
          <p:cNvPr id="365" name="Google Shape;365;p39"/>
          <p:cNvPicPr preferRelativeResize="0"/>
          <p:nvPr/>
        </p:nvPicPr>
        <p:blipFill>
          <a:blip r:embed="rId4">
            <a:alphaModFix/>
          </a:blip>
          <a:stretch>
            <a:fillRect/>
          </a:stretch>
        </p:blipFill>
        <p:spPr>
          <a:xfrm>
            <a:off x="2152981" y="3970719"/>
            <a:ext cx="1506882" cy="1869189"/>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32000"/>
              </a:srgbClr>
            </a:outerShdw>
          </a:effectLst>
        </p:spPr>
      </p:pic>
      <p:sp>
        <p:nvSpPr>
          <p:cNvPr id="366" name="Google Shape;366;p39"/>
          <p:cNvSpPr/>
          <p:nvPr/>
        </p:nvSpPr>
        <p:spPr>
          <a:xfrm>
            <a:off x="612125" y="2114325"/>
            <a:ext cx="4545000" cy="1766700"/>
          </a:xfrm>
          <a:prstGeom prst="downArrowCallout">
            <a:avLst>
              <a:gd name="adj1" fmla="val 15414"/>
              <a:gd name="adj2" fmla="val 24756"/>
              <a:gd name="adj3" fmla="val 22878"/>
              <a:gd name="adj4" fmla="val 68084"/>
            </a:avLst>
          </a:prstGeom>
          <a:solidFill>
            <a:schemeClr val="accent2"/>
          </a:solidFill>
          <a:ln w="9525" cap="flat" cmpd="sng">
            <a:solidFill>
              <a:schemeClr val="dk2"/>
            </a:solidFill>
            <a:prstDash val="solid"/>
            <a:round/>
            <a:headEnd type="none" w="sm" len="sm"/>
            <a:tailEnd type="none" w="sm" len="sm"/>
          </a:ln>
          <a:effectLst>
            <a:outerShdw blurRad="57150" dist="19050" dir="5400000" algn="bl" rotWithShape="0">
              <a:srgbClr val="000000">
                <a:alpha val="32000"/>
              </a:srgbClr>
            </a:outerShdw>
          </a:effectLst>
        </p:spPr>
        <p:txBody>
          <a:bodyPr spcFirstLastPara="1" wrap="square" lIns="91425" tIns="91425" rIns="91425" bIns="91425" anchor="ctr" anchorCtr="0">
            <a:noAutofit/>
          </a:bodyPr>
          <a:lstStyle/>
          <a:p>
            <a:pPr marL="0" lvl="0" indent="0" algn="l" rtl="0">
              <a:lnSpc>
                <a:spcPct val="90000"/>
              </a:lnSpc>
              <a:spcBef>
                <a:spcPts val="1000"/>
              </a:spcBef>
              <a:spcAft>
                <a:spcPts val="0"/>
              </a:spcAft>
              <a:buClr>
                <a:schemeClr val="dk1"/>
              </a:buClr>
              <a:buSzPts val="1100"/>
              <a:buFont typeface="Arial"/>
              <a:buNone/>
            </a:pPr>
            <a:r>
              <a:rPr lang="en-US" b="1">
                <a:solidFill>
                  <a:schemeClr val="lt1"/>
                </a:solidFill>
                <a:latin typeface="Calibri"/>
                <a:ea typeface="Calibri"/>
                <a:cs typeface="Calibri"/>
                <a:sym typeface="Calibri"/>
              </a:rPr>
              <a:t>Upcoming</a:t>
            </a:r>
            <a:r>
              <a:rPr lang="en-US">
                <a:solidFill>
                  <a:schemeClr val="lt1"/>
                </a:solidFill>
                <a:latin typeface="Calibri"/>
                <a:ea typeface="Calibri"/>
                <a:cs typeface="Calibri"/>
                <a:sym typeface="Calibri"/>
              </a:rPr>
              <a:t> - EII will be tracking all affected LEAs to make sure EACH entity is submitting the required documents for all local tribes in their area under the 50 mile rule. </a:t>
            </a:r>
            <a:r>
              <a:rPr lang="en-US" i="1">
                <a:solidFill>
                  <a:schemeClr val="lt1"/>
                </a:solidFill>
                <a:latin typeface="Calibri"/>
                <a:ea typeface="Calibri"/>
                <a:cs typeface="Calibri"/>
                <a:sym typeface="Calibri"/>
              </a:rPr>
              <a:t>Only after the documents have been verified can an LEA have an approved application and receive their full funding.</a:t>
            </a:r>
            <a:endParaRPr sz="1000" i="1">
              <a:solidFill>
                <a:schemeClr val="lt1"/>
              </a:solidFill>
              <a:latin typeface="Calibri"/>
              <a:ea typeface="Calibri"/>
              <a:cs typeface="Calibri"/>
              <a:sym typeface="Calibri"/>
            </a:endParaRPr>
          </a:p>
        </p:txBody>
      </p:sp>
      <p:sp>
        <p:nvSpPr>
          <p:cNvPr id="367" name="Google Shape;367;p39"/>
          <p:cNvSpPr txBox="1"/>
          <p:nvPr/>
        </p:nvSpPr>
        <p:spPr>
          <a:xfrm>
            <a:off x="681605" y="5223722"/>
            <a:ext cx="1212600" cy="369600"/>
          </a:xfrm>
          <a:prstGeom prst="rect">
            <a:avLst/>
          </a:prstGeom>
          <a:solidFill>
            <a:srgbClr val="B6D7A8"/>
          </a:solidFill>
          <a:ln>
            <a:noFill/>
          </a:ln>
          <a:effectLst>
            <a:outerShdw blurRad="57150" dist="19050" dir="5400000" algn="bl" rotWithShape="0">
              <a:srgbClr val="000000">
                <a:alpha val="3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900" b="1">
                <a:solidFill>
                  <a:schemeClr val="dk1"/>
                </a:solidFill>
                <a:latin typeface="Calibri"/>
                <a:ea typeface="Calibri"/>
                <a:cs typeface="Calibri"/>
                <a:sym typeface="Calibri"/>
              </a:rPr>
              <a:t>Affirmation of Tribal Consultation p. 44</a:t>
            </a:r>
            <a:endParaRPr sz="900" b="1">
              <a:solidFill>
                <a:schemeClr val="dk1"/>
              </a:solidFill>
              <a:latin typeface="Calibri"/>
              <a:ea typeface="Calibri"/>
              <a:cs typeface="Calibri"/>
              <a:sym typeface="Calibri"/>
            </a:endParaRPr>
          </a:p>
        </p:txBody>
      </p:sp>
      <p:sp>
        <p:nvSpPr>
          <p:cNvPr id="368" name="Google Shape;368;p39"/>
          <p:cNvSpPr txBox="1"/>
          <p:nvPr/>
        </p:nvSpPr>
        <p:spPr>
          <a:xfrm>
            <a:off x="2238035" y="5223788"/>
            <a:ext cx="1344300" cy="369600"/>
          </a:xfrm>
          <a:prstGeom prst="rect">
            <a:avLst/>
          </a:prstGeom>
          <a:solidFill>
            <a:srgbClr val="B6D7A8"/>
          </a:solidFill>
          <a:ln>
            <a:noFill/>
          </a:ln>
          <a:effectLst>
            <a:outerShdw blurRad="57150" dist="19050" dir="5400000" algn="bl" rotWithShape="0">
              <a:srgbClr val="000000">
                <a:alpha val="3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000" b="1">
                <a:solidFill>
                  <a:schemeClr val="dk1"/>
                </a:solidFill>
                <a:latin typeface="Calibri"/>
                <a:ea typeface="Calibri"/>
                <a:cs typeface="Calibri"/>
                <a:sym typeface="Calibri"/>
              </a:rPr>
              <a:t>Tribal Consultation Worksheet p. 45</a:t>
            </a:r>
            <a:endParaRPr sz="1000" b="1">
              <a:solidFill>
                <a:schemeClr val="dk1"/>
              </a:solidFill>
              <a:latin typeface="Calibri"/>
              <a:ea typeface="Calibri"/>
              <a:cs typeface="Calibri"/>
              <a:sym typeface="Calibri"/>
            </a:endParaRPr>
          </a:p>
        </p:txBody>
      </p:sp>
      <p:pic>
        <p:nvPicPr>
          <p:cNvPr id="369" name="Google Shape;369;p39"/>
          <p:cNvPicPr preferRelativeResize="0"/>
          <p:nvPr/>
        </p:nvPicPr>
        <p:blipFill>
          <a:blip r:embed="rId5">
            <a:alphaModFix/>
          </a:blip>
          <a:stretch>
            <a:fillRect/>
          </a:stretch>
        </p:blipFill>
        <p:spPr>
          <a:xfrm>
            <a:off x="3819617" y="4212162"/>
            <a:ext cx="1948382" cy="782389"/>
          </a:xfrm>
          <a:prstGeom prst="rect">
            <a:avLst/>
          </a:prstGeom>
          <a:noFill/>
          <a:ln>
            <a:noFill/>
          </a:ln>
          <a:effectLst>
            <a:outerShdw blurRad="57150" dist="19050" dir="5400000" algn="bl" rotWithShape="0">
              <a:srgbClr val="000000">
                <a:alpha val="32000"/>
              </a:srgbClr>
            </a:outerShdw>
          </a:effectLst>
        </p:spPr>
      </p:pic>
      <p:sp>
        <p:nvSpPr>
          <p:cNvPr id="370" name="Google Shape;370;p39"/>
          <p:cNvSpPr/>
          <p:nvPr/>
        </p:nvSpPr>
        <p:spPr>
          <a:xfrm>
            <a:off x="3965111" y="5042614"/>
            <a:ext cx="974100" cy="438300"/>
          </a:xfrm>
          <a:prstGeom prst="leftUpArrow">
            <a:avLst/>
          </a:prstGeom>
          <a:solidFill>
            <a:srgbClr val="0B7743"/>
          </a:solidFill>
          <a:ln w="9525" cap="flat" cmpd="sng">
            <a:solidFill>
              <a:srgbClr val="701C7F"/>
            </a:solidFill>
            <a:prstDash val="solid"/>
            <a:round/>
            <a:headEnd type="none" w="sm" len="sm"/>
            <a:tailEnd type="none" w="sm" len="sm"/>
          </a:ln>
          <a:effectLst>
            <a:outerShdw blurRad="57150" dist="19050" dir="5400000" algn="bl" rotWithShape="0">
              <a:srgbClr val="000000">
                <a:alpha val="3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71" name="Google Shape;371;p39"/>
          <p:cNvSpPr txBox="1"/>
          <p:nvPr/>
        </p:nvSpPr>
        <p:spPr>
          <a:xfrm>
            <a:off x="6165625" y="1870125"/>
            <a:ext cx="5379000" cy="413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dk1"/>
                </a:solidFill>
                <a:latin typeface="Calibri"/>
                <a:ea typeface="Calibri"/>
                <a:cs typeface="Calibri"/>
                <a:sym typeface="Calibri"/>
              </a:rPr>
              <a:t>Designated Staff from EII will </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Utilize the </a:t>
            </a:r>
            <a:r>
              <a:rPr lang="en-US" sz="1800" u="sng">
                <a:solidFill>
                  <a:schemeClr val="hlink"/>
                </a:solidFill>
                <a:latin typeface="Calibri"/>
                <a:ea typeface="Calibri"/>
                <a:cs typeface="Calibri"/>
                <a:sym typeface="Calibri"/>
                <a:hlinkClick r:id="rId6"/>
              </a:rPr>
              <a:t>SY25-26 Template</a:t>
            </a:r>
            <a:r>
              <a:rPr lang="en-US" sz="1800">
                <a:solidFill>
                  <a:schemeClr val="dk1"/>
                </a:solidFill>
                <a:latin typeface="Calibri"/>
                <a:ea typeface="Calibri"/>
                <a:cs typeface="Calibri"/>
                <a:sym typeface="Calibri"/>
              </a:rPr>
              <a:t> to track Affirmations of Tribal Consultation and the Tribal Consultation Worksheets in Smartsheet (highly recommended). Affirmations of TC can be submitted to reflect -</a:t>
            </a:r>
            <a:endParaRPr sz="180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Completed Tribal Consultation</a:t>
            </a:r>
            <a:endParaRPr sz="180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A Tribe Opted Out (p. 43, FAQ #12)</a:t>
            </a:r>
            <a:endParaRPr sz="180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A Tribe was unresponsive to LEA communication</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Use the provided </a:t>
            </a:r>
            <a:r>
              <a:rPr lang="en-US" sz="1800" u="sng">
                <a:solidFill>
                  <a:schemeClr val="hlink"/>
                </a:solidFill>
                <a:latin typeface="Calibri"/>
                <a:ea typeface="Calibri"/>
                <a:cs typeface="Calibri"/>
                <a:sym typeface="Calibri"/>
                <a:hlinkClick r:id="rId7"/>
              </a:rPr>
              <a:t>Internal Guide for Supporting Tribal Consultation Efforts as a Lead Department</a:t>
            </a:r>
            <a:r>
              <a:rPr lang="en-US" sz="1800">
                <a:solidFill>
                  <a:schemeClr val="dk1"/>
                </a:solidFill>
                <a:latin typeface="Calibri"/>
                <a:ea typeface="Calibri"/>
                <a:cs typeface="Calibri"/>
                <a:sym typeface="Calibri"/>
              </a:rPr>
              <a:t> for -</a:t>
            </a:r>
            <a:endParaRPr sz="180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Communication to LEAs Before, During, and After the window</a:t>
            </a:r>
            <a:endParaRPr sz="180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Reviewing Affirmations of Tribal Consultation</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0"/>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
        <p:nvSpPr>
          <p:cNvPr id="378" name="Google Shape;378;p40"/>
          <p:cNvSpPr txBox="1">
            <a:spLocks noGrp="1"/>
          </p:cNvSpPr>
          <p:nvPr>
            <p:ph type="title"/>
          </p:nvPr>
        </p:nvSpPr>
        <p:spPr>
          <a:xfrm>
            <a:off x="703801" y="372725"/>
            <a:ext cx="10784400" cy="1026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SzPts val="990"/>
              <a:buNone/>
            </a:pPr>
            <a:r>
              <a:rPr lang="en-US" sz="3659"/>
              <a:t>How are LEAs and LEA-Cs Supported with Consultation for Integrated Guidance?</a:t>
            </a:r>
            <a:endParaRPr sz="3659"/>
          </a:p>
        </p:txBody>
      </p:sp>
      <p:pic>
        <p:nvPicPr>
          <p:cNvPr id="379" name="Google Shape;379;p40"/>
          <p:cNvPicPr preferRelativeResize="0"/>
          <p:nvPr/>
        </p:nvPicPr>
        <p:blipFill>
          <a:blip r:embed="rId3">
            <a:alphaModFix/>
          </a:blip>
          <a:stretch>
            <a:fillRect/>
          </a:stretch>
        </p:blipFill>
        <p:spPr>
          <a:xfrm>
            <a:off x="6174250" y="1480850"/>
            <a:ext cx="3879125" cy="4967676"/>
          </a:xfrm>
          <a:prstGeom prst="rect">
            <a:avLst/>
          </a:prstGeom>
          <a:noFill/>
          <a:ln>
            <a:noFill/>
          </a:ln>
        </p:spPr>
      </p:pic>
      <p:pic>
        <p:nvPicPr>
          <p:cNvPr id="380" name="Google Shape;380;p40"/>
          <p:cNvPicPr preferRelativeResize="0"/>
          <p:nvPr/>
        </p:nvPicPr>
        <p:blipFill>
          <a:blip r:embed="rId4">
            <a:alphaModFix/>
          </a:blip>
          <a:stretch>
            <a:fillRect/>
          </a:stretch>
        </p:blipFill>
        <p:spPr>
          <a:xfrm>
            <a:off x="2266501" y="1480862"/>
            <a:ext cx="3709524" cy="4804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1"/>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
        <p:nvSpPr>
          <p:cNvPr id="387" name="Google Shape;387;p41"/>
          <p:cNvSpPr txBox="1">
            <a:spLocks noGrp="1"/>
          </p:cNvSpPr>
          <p:nvPr>
            <p:ph type="title"/>
          </p:nvPr>
        </p:nvSpPr>
        <p:spPr>
          <a:xfrm>
            <a:off x="703801" y="372725"/>
            <a:ext cx="10784400" cy="1026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SzPts val="990"/>
              <a:buNone/>
            </a:pPr>
            <a:r>
              <a:rPr lang="en-US" sz="3659"/>
              <a:t>How are LEAs and LEA-Cs Supported with Consultation for Integrated Guidance?</a:t>
            </a:r>
            <a:endParaRPr sz="3659"/>
          </a:p>
        </p:txBody>
      </p:sp>
      <p:pic>
        <p:nvPicPr>
          <p:cNvPr id="388" name="Google Shape;388;p41">
            <a:hlinkClick r:id="rId3"/>
          </p:cNvPr>
          <p:cNvPicPr preferRelativeResize="0"/>
          <p:nvPr/>
        </p:nvPicPr>
        <p:blipFill>
          <a:blip r:embed="rId4">
            <a:alphaModFix/>
          </a:blip>
          <a:stretch>
            <a:fillRect/>
          </a:stretch>
        </p:blipFill>
        <p:spPr>
          <a:xfrm>
            <a:off x="2176800" y="1540750"/>
            <a:ext cx="2060949" cy="2122174"/>
          </a:xfrm>
          <a:prstGeom prst="rect">
            <a:avLst/>
          </a:prstGeom>
          <a:noFill/>
          <a:ln>
            <a:noFill/>
          </a:ln>
        </p:spPr>
      </p:pic>
      <p:pic>
        <p:nvPicPr>
          <p:cNvPr id="389" name="Google Shape;389;p41"/>
          <p:cNvPicPr preferRelativeResize="0"/>
          <p:nvPr/>
        </p:nvPicPr>
        <p:blipFill>
          <a:blip r:embed="rId5">
            <a:alphaModFix/>
          </a:blip>
          <a:stretch>
            <a:fillRect/>
          </a:stretch>
        </p:blipFill>
        <p:spPr>
          <a:xfrm>
            <a:off x="517375" y="3804350"/>
            <a:ext cx="5802520" cy="2541250"/>
          </a:xfrm>
          <a:prstGeom prst="rect">
            <a:avLst/>
          </a:prstGeom>
          <a:noFill/>
          <a:ln>
            <a:noFill/>
          </a:ln>
        </p:spPr>
      </p:pic>
      <p:sp>
        <p:nvSpPr>
          <p:cNvPr id="390" name="Google Shape;390;p41"/>
          <p:cNvSpPr txBox="1"/>
          <p:nvPr/>
        </p:nvSpPr>
        <p:spPr>
          <a:xfrm>
            <a:off x="4410550" y="6113400"/>
            <a:ext cx="1346100" cy="4179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b="1">
                <a:solidFill>
                  <a:schemeClr val="dk1"/>
                </a:solidFill>
                <a:latin typeface="Calibri"/>
                <a:ea typeface="Calibri"/>
                <a:cs typeface="Calibri"/>
                <a:sym typeface="Calibri"/>
              </a:rPr>
              <a:t>Integrated Guidance Update p. 14</a:t>
            </a:r>
            <a:endParaRPr sz="1000" b="1">
              <a:solidFill>
                <a:schemeClr val="dk1"/>
              </a:solidFill>
              <a:latin typeface="Calibri"/>
              <a:ea typeface="Calibri"/>
              <a:cs typeface="Calibri"/>
              <a:sym typeface="Calibri"/>
            </a:endParaRPr>
          </a:p>
        </p:txBody>
      </p:sp>
      <p:pic>
        <p:nvPicPr>
          <p:cNvPr id="391" name="Google Shape;391;p41"/>
          <p:cNvPicPr preferRelativeResize="0"/>
          <p:nvPr/>
        </p:nvPicPr>
        <p:blipFill>
          <a:blip r:embed="rId6">
            <a:alphaModFix/>
          </a:blip>
          <a:stretch>
            <a:fillRect/>
          </a:stretch>
        </p:blipFill>
        <p:spPr>
          <a:xfrm>
            <a:off x="6199165" y="996325"/>
            <a:ext cx="5027534" cy="5508575"/>
          </a:xfrm>
          <a:prstGeom prst="rect">
            <a:avLst/>
          </a:prstGeom>
          <a:noFill/>
          <a:ln>
            <a:noFill/>
          </a:ln>
        </p:spPr>
      </p:pic>
      <p:sp>
        <p:nvSpPr>
          <p:cNvPr id="392" name="Google Shape;392;p41"/>
          <p:cNvSpPr/>
          <p:nvPr/>
        </p:nvSpPr>
        <p:spPr>
          <a:xfrm>
            <a:off x="6122800" y="2900963"/>
            <a:ext cx="2891100" cy="18399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93" name="Google Shape;393;p41"/>
          <p:cNvSpPr/>
          <p:nvPr/>
        </p:nvSpPr>
        <p:spPr>
          <a:xfrm>
            <a:off x="8741275" y="1262000"/>
            <a:ext cx="2273700" cy="11076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94" name="Google Shape;394;p41"/>
          <p:cNvSpPr txBox="1"/>
          <p:nvPr/>
        </p:nvSpPr>
        <p:spPr>
          <a:xfrm>
            <a:off x="9543250" y="6087000"/>
            <a:ext cx="1346100" cy="4179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b="1">
                <a:solidFill>
                  <a:schemeClr val="dk1"/>
                </a:solidFill>
                <a:latin typeface="Calibri"/>
                <a:ea typeface="Calibri"/>
                <a:cs typeface="Calibri"/>
                <a:sym typeface="Calibri"/>
              </a:rPr>
              <a:t>Integrated Guidance Update p. 29</a:t>
            </a:r>
            <a:endParaRPr sz="1000" b="1">
              <a:solidFill>
                <a:schemeClr val="dk1"/>
              </a:solidFill>
              <a:latin typeface="Calibri"/>
              <a:ea typeface="Calibri"/>
              <a:cs typeface="Calibri"/>
              <a:sym typeface="Calibri"/>
            </a:endParaRPr>
          </a:p>
        </p:txBody>
      </p:sp>
      <p:sp>
        <p:nvSpPr>
          <p:cNvPr id="395" name="Google Shape;395;p41"/>
          <p:cNvSpPr/>
          <p:nvPr/>
        </p:nvSpPr>
        <p:spPr>
          <a:xfrm>
            <a:off x="703800" y="4062250"/>
            <a:ext cx="1346100" cy="12927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9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9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2"/>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
        <p:nvSpPr>
          <p:cNvPr id="402" name="Google Shape;402;p42"/>
          <p:cNvSpPr txBox="1">
            <a:spLocks noGrp="1"/>
          </p:cNvSpPr>
          <p:nvPr>
            <p:ph type="title"/>
          </p:nvPr>
        </p:nvSpPr>
        <p:spPr>
          <a:xfrm>
            <a:off x="703801" y="372725"/>
            <a:ext cx="10784400" cy="1026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SzPts val="990"/>
              <a:buNone/>
            </a:pPr>
            <a:r>
              <a:rPr lang="en-US" sz="3659"/>
              <a:t>How are Tribes Supported with Consultation for Integrated Guidance?</a:t>
            </a:r>
            <a:endParaRPr sz="3659"/>
          </a:p>
        </p:txBody>
      </p:sp>
      <p:pic>
        <p:nvPicPr>
          <p:cNvPr id="403" name="Google Shape;403;p42"/>
          <p:cNvPicPr preferRelativeResize="0"/>
          <p:nvPr/>
        </p:nvPicPr>
        <p:blipFill>
          <a:blip r:embed="rId3">
            <a:alphaModFix/>
          </a:blip>
          <a:stretch>
            <a:fillRect/>
          </a:stretch>
        </p:blipFill>
        <p:spPr>
          <a:xfrm>
            <a:off x="4682613" y="1444175"/>
            <a:ext cx="3879125" cy="4967676"/>
          </a:xfrm>
          <a:prstGeom prst="rect">
            <a:avLst/>
          </a:prstGeom>
          <a:noFill/>
          <a:ln>
            <a:noFill/>
          </a:ln>
        </p:spPr>
      </p:pic>
      <p:pic>
        <p:nvPicPr>
          <p:cNvPr id="404" name="Google Shape;404;p42"/>
          <p:cNvPicPr preferRelativeResize="0"/>
          <p:nvPr/>
        </p:nvPicPr>
        <p:blipFill>
          <a:blip r:embed="rId4">
            <a:alphaModFix/>
          </a:blip>
          <a:stretch>
            <a:fillRect/>
          </a:stretch>
        </p:blipFill>
        <p:spPr>
          <a:xfrm>
            <a:off x="924226" y="1444187"/>
            <a:ext cx="3709524" cy="4804600"/>
          </a:xfrm>
          <a:prstGeom prst="rect">
            <a:avLst/>
          </a:prstGeom>
          <a:noFill/>
          <a:ln>
            <a:noFill/>
          </a:ln>
        </p:spPr>
      </p:pic>
      <p:sp>
        <p:nvSpPr>
          <p:cNvPr id="405" name="Google Shape;405;p42"/>
          <p:cNvSpPr/>
          <p:nvPr/>
        </p:nvSpPr>
        <p:spPr>
          <a:xfrm>
            <a:off x="4443050" y="2318225"/>
            <a:ext cx="4290900" cy="1643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06" name="Google Shape;406;p42"/>
          <p:cNvSpPr txBox="1"/>
          <p:nvPr/>
        </p:nvSpPr>
        <p:spPr>
          <a:xfrm>
            <a:off x="8610600" y="1533400"/>
            <a:ext cx="3350400" cy="4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accent2"/>
                </a:solidFill>
                <a:latin typeface="Calibri"/>
                <a:ea typeface="Calibri"/>
                <a:cs typeface="Calibri"/>
                <a:sym typeface="Calibri"/>
              </a:rPr>
              <a:t>Previous </a:t>
            </a:r>
            <a:r>
              <a:rPr lang="en-US" sz="1800" b="1">
                <a:solidFill>
                  <a:schemeClr val="dk1"/>
                </a:solidFill>
                <a:latin typeface="Calibri"/>
                <a:ea typeface="Calibri"/>
                <a:cs typeface="Calibri"/>
                <a:sym typeface="Calibri"/>
              </a:rPr>
              <a:t>-</a:t>
            </a:r>
            <a:endParaRPr sz="1800" b="1">
              <a:solidFill>
                <a:schemeClr val="dk1"/>
              </a:solidFill>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a:solidFill>
                  <a:schemeClr val="dk1"/>
                </a:solidFill>
                <a:latin typeface="Calibri"/>
                <a:ea typeface="Calibri"/>
                <a:cs typeface="Calibri"/>
                <a:sym typeface="Calibri"/>
              </a:rPr>
              <a:t>June Tribal training on toolkit 2.1 updates</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 name="Google Shape;407;p42"/>
          <p:cNvSpPr txBox="1"/>
          <p:nvPr/>
        </p:nvSpPr>
        <p:spPr>
          <a:xfrm>
            <a:off x="8667925" y="2802300"/>
            <a:ext cx="3397800" cy="4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b="1">
                <a:solidFill>
                  <a:schemeClr val="accent5"/>
                </a:solidFill>
                <a:latin typeface="Calibri"/>
                <a:ea typeface="Calibri"/>
                <a:cs typeface="Calibri"/>
                <a:sym typeface="Calibri"/>
              </a:rPr>
              <a:t>Upcoming</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December 16 from 3-4PM</a:t>
            </a:r>
            <a:endParaRPr sz="1800">
              <a:solidFill>
                <a:schemeClr val="dk1"/>
              </a:solidFill>
              <a:latin typeface="Calibri"/>
              <a:ea typeface="Calibri"/>
              <a:cs typeface="Calibri"/>
              <a:sym typeface="Calibri"/>
            </a:endParaRPr>
          </a:p>
          <a:p>
            <a:pPr marL="457200" lvl="0" indent="0" algn="l" rtl="0">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Training for Tribal Education Directors and Tribal Representatives led by EII</a:t>
            </a:r>
            <a:endParaRPr sz="1800">
              <a:solidFill>
                <a:schemeClr val="dk1"/>
              </a:solidFill>
              <a:latin typeface="Calibri"/>
              <a:ea typeface="Calibri"/>
              <a:cs typeface="Calibri"/>
              <a:sym typeface="Calibri"/>
            </a:endParaRPr>
          </a:p>
          <a:p>
            <a:pPr marL="457200" lvl="0" indent="0" algn="l" rtl="0">
              <a:spcBef>
                <a:spcPts val="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800" b="1">
                <a:solidFill>
                  <a:schemeClr val="accent3"/>
                </a:solidFill>
                <a:latin typeface="Calibri"/>
                <a:ea typeface="Calibri"/>
                <a:cs typeface="Calibri"/>
                <a:sym typeface="Calibri"/>
              </a:rPr>
              <a:t>Ongoing</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Quarterly Government-to-Government Education Cluster</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05"/>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43"/>
          <p:cNvSpPr/>
          <p:nvPr/>
        </p:nvSpPr>
        <p:spPr>
          <a:xfrm>
            <a:off x="2627700" y="3719150"/>
            <a:ext cx="4052400" cy="982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14" name="Google Shape;414;p43"/>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
        <p:nvSpPr>
          <p:cNvPr id="415" name="Google Shape;415;p43"/>
          <p:cNvSpPr txBox="1">
            <a:spLocks noGrp="1"/>
          </p:cNvSpPr>
          <p:nvPr>
            <p:ph type="title"/>
          </p:nvPr>
        </p:nvSpPr>
        <p:spPr>
          <a:xfrm>
            <a:off x="703801" y="277375"/>
            <a:ext cx="10784400" cy="1026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SzPts val="990"/>
              <a:buNone/>
            </a:pPr>
            <a:r>
              <a:rPr lang="en-US" sz="3859"/>
              <a:t>How are LEAs and LEA-Cs Supported in Consultation?</a:t>
            </a:r>
            <a:endParaRPr sz="3859"/>
          </a:p>
        </p:txBody>
      </p:sp>
      <p:pic>
        <p:nvPicPr>
          <p:cNvPr id="416" name="Google Shape;416;p43">
            <a:hlinkClick r:id="rId3"/>
          </p:cNvPr>
          <p:cNvPicPr preferRelativeResize="0"/>
          <p:nvPr/>
        </p:nvPicPr>
        <p:blipFill rotWithShape="1">
          <a:blip r:embed="rId4">
            <a:alphaModFix/>
          </a:blip>
          <a:srcRect t="-3508" r="-15834"/>
          <a:stretch/>
        </p:blipFill>
        <p:spPr>
          <a:xfrm>
            <a:off x="433025" y="1585950"/>
            <a:ext cx="2275350" cy="2620951"/>
          </a:xfrm>
          <a:prstGeom prst="rect">
            <a:avLst/>
          </a:prstGeom>
          <a:noFill/>
          <a:ln>
            <a:noFill/>
          </a:ln>
        </p:spPr>
      </p:pic>
      <p:sp>
        <p:nvSpPr>
          <p:cNvPr id="417" name="Google Shape;417;p43"/>
          <p:cNvSpPr txBox="1"/>
          <p:nvPr/>
        </p:nvSpPr>
        <p:spPr>
          <a:xfrm>
            <a:off x="2754000" y="1585950"/>
            <a:ext cx="37632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accent2"/>
                </a:solidFill>
                <a:latin typeface="Calibri"/>
                <a:ea typeface="Calibri"/>
                <a:cs typeface="Calibri"/>
                <a:sym typeface="Calibri"/>
              </a:rPr>
              <a:t>Toolkit Version 2.1</a:t>
            </a:r>
            <a:endParaRPr sz="2400" b="1">
              <a:solidFill>
                <a:schemeClr val="accent2"/>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History of Native Education</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Federal Requirements for Tribal Consultation</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State Requirements</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The Four Phases of Tribal Consultation</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Required Documents to verify Tribal Consultation occurred successfully</a:t>
            </a:r>
            <a:endParaRPr sz="2400">
              <a:solidFill>
                <a:schemeClr val="dk1"/>
              </a:solidFill>
              <a:latin typeface="Calibri"/>
              <a:ea typeface="Calibri"/>
              <a:cs typeface="Calibri"/>
              <a:sym typeface="Calibri"/>
            </a:endParaRPr>
          </a:p>
        </p:txBody>
      </p:sp>
      <p:sp>
        <p:nvSpPr>
          <p:cNvPr id="418" name="Google Shape;418;p43"/>
          <p:cNvSpPr txBox="1"/>
          <p:nvPr/>
        </p:nvSpPr>
        <p:spPr>
          <a:xfrm>
            <a:off x="7038575" y="1474325"/>
            <a:ext cx="4212900" cy="498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accent3"/>
                </a:solidFill>
                <a:latin typeface="Calibri"/>
                <a:ea typeface="Calibri"/>
                <a:cs typeface="Calibri"/>
                <a:sym typeface="Calibri"/>
              </a:rPr>
              <a:t>Office of Indian Education Trainings</a:t>
            </a:r>
            <a:endParaRPr sz="2400" b="1">
              <a:solidFill>
                <a:schemeClr val="accent3"/>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July District Leaders training</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Technical Assistance/ Regular Office Hours</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r>
              <a:rPr lang="en-US" sz="2400" b="1">
                <a:solidFill>
                  <a:schemeClr val="accent5"/>
                </a:solidFill>
                <a:latin typeface="Calibri"/>
                <a:ea typeface="Calibri"/>
                <a:cs typeface="Calibri"/>
                <a:sym typeface="Calibri"/>
              </a:rPr>
              <a:t>NEW!!! </a:t>
            </a:r>
            <a:r>
              <a:rPr lang="en-US" sz="2400" b="1">
                <a:solidFill>
                  <a:schemeClr val="accent6"/>
                </a:solidFill>
                <a:latin typeface="Calibri"/>
                <a:ea typeface="Calibri"/>
                <a:cs typeface="Calibri"/>
                <a:sym typeface="Calibri"/>
              </a:rPr>
              <a:t>On-Demand Tribal Consultation Modules</a:t>
            </a: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In partnership with Southern Oregon ESD, anyone can take up to five tribal consultation modules through </a:t>
            </a:r>
            <a:r>
              <a:rPr lang="en-US" sz="2400" u="sng">
                <a:solidFill>
                  <a:schemeClr val="hlink"/>
                </a:solidFill>
                <a:latin typeface="Calibri"/>
                <a:ea typeface="Calibri"/>
                <a:cs typeface="Calibri"/>
                <a:sym typeface="Calibri"/>
                <a:hlinkClick r:id="rId5"/>
              </a:rPr>
              <a:t>PDNetworks</a:t>
            </a:r>
            <a:r>
              <a:rPr lang="en-US"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6"/>
          <p:cNvSpPr txBox="1">
            <a:spLocks noGrp="1"/>
          </p:cNvSpPr>
          <p:nvPr>
            <p:ph type="title"/>
          </p:nvPr>
        </p:nvSpPr>
        <p:spPr>
          <a:xfrm>
            <a:off x="623025" y="796922"/>
            <a:ext cx="3931800" cy="1204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1"/>
              </a:buClr>
              <a:buSzPts val="12000"/>
              <a:buFont typeface="Calibri"/>
              <a:buNone/>
            </a:pPr>
            <a:r>
              <a:rPr lang="en-US"/>
              <a:t>Learning Arc for Our Time</a:t>
            </a:r>
            <a:endParaRPr/>
          </a:p>
        </p:txBody>
      </p:sp>
      <p:sp>
        <p:nvSpPr>
          <p:cNvPr id="211" name="Google Shape;211;p26"/>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Oregon Department of Education</a:t>
            </a:r>
            <a:endParaRPr/>
          </a:p>
        </p:txBody>
      </p:sp>
      <p:sp>
        <p:nvSpPr>
          <p:cNvPr id="212" name="Google Shape;212;p26"/>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
        <p:nvSpPr>
          <p:cNvPr id="213" name="Google Shape;213;p26"/>
          <p:cNvSpPr txBox="1">
            <a:spLocks noGrp="1"/>
          </p:cNvSpPr>
          <p:nvPr>
            <p:ph type="body" idx="1"/>
          </p:nvPr>
        </p:nvSpPr>
        <p:spPr>
          <a:xfrm>
            <a:off x="5442600" y="871900"/>
            <a:ext cx="6059100" cy="3439800"/>
          </a:xfrm>
          <a:prstGeom prst="rect">
            <a:avLst/>
          </a:prstGeom>
        </p:spPr>
        <p:txBody>
          <a:bodyPr spcFirstLastPara="1" wrap="square" lIns="91425" tIns="45700" rIns="91425" bIns="45700" anchor="t" anchorCtr="0">
            <a:noAutofit/>
          </a:bodyPr>
          <a:lstStyle/>
          <a:p>
            <a:pPr marL="0" lvl="0" indent="0" algn="l" rtl="0">
              <a:lnSpc>
                <a:spcPct val="80000"/>
              </a:lnSpc>
              <a:spcBef>
                <a:spcPts val="1000"/>
              </a:spcBef>
              <a:spcAft>
                <a:spcPts val="0"/>
              </a:spcAft>
              <a:buNone/>
            </a:pPr>
            <a:r>
              <a:rPr lang="en-US" sz="2500"/>
              <a:t>This session will –</a:t>
            </a:r>
            <a:endParaRPr sz="2500"/>
          </a:p>
          <a:p>
            <a:pPr marL="457200" lvl="0" indent="-387350" algn="l" rtl="0">
              <a:lnSpc>
                <a:spcPct val="80000"/>
              </a:lnSpc>
              <a:spcBef>
                <a:spcPts val="1000"/>
              </a:spcBef>
              <a:spcAft>
                <a:spcPts val="0"/>
              </a:spcAft>
              <a:buSzPts val="2500"/>
              <a:buChar char="➔"/>
            </a:pPr>
            <a:r>
              <a:rPr lang="en-US" sz="2500"/>
              <a:t>Share out a </a:t>
            </a:r>
            <a:r>
              <a:rPr lang="en-US" sz="2500" i="1"/>
              <a:t>refresher</a:t>
            </a:r>
            <a:r>
              <a:rPr lang="en-US" sz="2500"/>
              <a:t> on Tribal Consultation between LEAs, LEA-Cs, and tribes</a:t>
            </a:r>
            <a:endParaRPr sz="2500"/>
          </a:p>
          <a:p>
            <a:pPr marL="457200" lvl="0" indent="-387350" algn="l" rtl="0">
              <a:lnSpc>
                <a:spcPct val="80000"/>
              </a:lnSpc>
              <a:spcBef>
                <a:spcPts val="0"/>
              </a:spcBef>
              <a:spcAft>
                <a:spcPts val="0"/>
              </a:spcAft>
              <a:buSzPts val="2500"/>
              <a:buChar char="➔"/>
            </a:pPr>
            <a:r>
              <a:rPr lang="en-US" sz="2500"/>
              <a:t>Provide information on when Tribal Consultation intersects with the work of EII</a:t>
            </a:r>
            <a:endParaRPr sz="2500"/>
          </a:p>
          <a:p>
            <a:pPr marL="457200" lvl="0" indent="-387350" algn="l" rtl="0">
              <a:lnSpc>
                <a:spcPct val="80000"/>
              </a:lnSpc>
              <a:spcBef>
                <a:spcPts val="0"/>
              </a:spcBef>
              <a:spcAft>
                <a:spcPts val="0"/>
              </a:spcAft>
              <a:buSzPts val="2500"/>
              <a:buChar char="➔"/>
            </a:pPr>
            <a:r>
              <a:rPr lang="en-US" sz="2500"/>
              <a:t>Highlight key sections of the Tribal Consultation Toolkit 2.1 most related to your work</a:t>
            </a:r>
            <a:endParaRPr sz="2700"/>
          </a:p>
        </p:txBody>
      </p:sp>
      <p:pic>
        <p:nvPicPr>
          <p:cNvPr id="214" name="Google Shape;214;p26"/>
          <p:cNvPicPr preferRelativeResize="0"/>
          <p:nvPr/>
        </p:nvPicPr>
        <p:blipFill>
          <a:blip r:embed="rId3">
            <a:alphaModFix/>
          </a:blip>
          <a:stretch>
            <a:fillRect/>
          </a:stretch>
        </p:blipFill>
        <p:spPr>
          <a:xfrm>
            <a:off x="787600" y="2212225"/>
            <a:ext cx="3767225" cy="3775175"/>
          </a:xfrm>
          <a:prstGeom prst="rect">
            <a:avLst/>
          </a:prstGeom>
          <a:noFill/>
          <a:ln>
            <a:noFill/>
          </a:ln>
        </p:spPr>
      </p:pic>
      <p:pic>
        <p:nvPicPr>
          <p:cNvPr id="215" name="Google Shape;215;p26"/>
          <p:cNvPicPr preferRelativeResize="0"/>
          <p:nvPr/>
        </p:nvPicPr>
        <p:blipFill>
          <a:blip r:embed="rId4">
            <a:alphaModFix/>
          </a:blip>
          <a:stretch>
            <a:fillRect/>
          </a:stretch>
        </p:blipFill>
        <p:spPr>
          <a:xfrm rot="10800000">
            <a:off x="-12748" y="5987392"/>
            <a:ext cx="165148" cy="304801"/>
          </a:xfrm>
          <a:prstGeom prst="rect">
            <a:avLst/>
          </a:prstGeom>
          <a:noFill/>
          <a:ln>
            <a:noFill/>
          </a:ln>
        </p:spPr>
      </p:pic>
      <p:pic>
        <p:nvPicPr>
          <p:cNvPr id="216" name="Google Shape;216;p26"/>
          <p:cNvPicPr preferRelativeResize="0"/>
          <p:nvPr/>
        </p:nvPicPr>
        <p:blipFill>
          <a:blip r:embed="rId4">
            <a:alphaModFix/>
          </a:blip>
          <a:stretch>
            <a:fillRect/>
          </a:stretch>
        </p:blipFill>
        <p:spPr>
          <a:xfrm rot="10800000">
            <a:off x="-12748" y="5987392"/>
            <a:ext cx="165148" cy="304801"/>
          </a:xfrm>
          <a:prstGeom prst="rect">
            <a:avLst/>
          </a:prstGeom>
          <a:noFill/>
          <a:ln>
            <a:noFill/>
          </a:ln>
        </p:spPr>
      </p:pic>
      <p:pic>
        <p:nvPicPr>
          <p:cNvPr id="217" name="Google Shape;217;p26"/>
          <p:cNvPicPr preferRelativeResize="0"/>
          <p:nvPr/>
        </p:nvPicPr>
        <p:blipFill>
          <a:blip r:embed="rId4">
            <a:alphaModFix/>
          </a:blip>
          <a:stretch>
            <a:fillRect/>
          </a:stretch>
        </p:blipFill>
        <p:spPr>
          <a:xfrm rot="10800000">
            <a:off x="-12748" y="5987392"/>
            <a:ext cx="165148" cy="304801"/>
          </a:xfrm>
          <a:prstGeom prst="rect">
            <a:avLst/>
          </a:prstGeom>
          <a:noFill/>
          <a:ln>
            <a:noFill/>
          </a:ln>
        </p:spPr>
      </p:pic>
      <p:sp>
        <p:nvSpPr>
          <p:cNvPr id="218" name="Google Shape;218;p26"/>
          <p:cNvSpPr txBox="1"/>
          <p:nvPr/>
        </p:nvSpPr>
        <p:spPr>
          <a:xfrm>
            <a:off x="5656475" y="4430550"/>
            <a:ext cx="5733600" cy="1660500"/>
          </a:xfrm>
          <a:prstGeom prst="rect">
            <a:avLst/>
          </a:prstGeom>
          <a:solidFill>
            <a:srgbClr val="D9EAD3"/>
          </a:solidFill>
          <a:ln w="38100" cap="flat" cmpd="sng">
            <a:solidFill>
              <a:srgbClr val="701C7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chemeClr val="dk1"/>
                </a:solidFill>
                <a:latin typeface="Calibri"/>
                <a:ea typeface="Calibri"/>
                <a:cs typeface="Calibri"/>
                <a:sym typeface="Calibri"/>
              </a:rPr>
              <a:t>As you engage in this training, determine your role in EII regarding Tribal Consultation – direct or indirect. Every ODE staff member has a role in supporting consultation.</a:t>
            </a:r>
            <a:endParaRPr sz="2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4"/>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425" name="Google Shape;425;p44"/>
          <p:cNvSpPr txBox="1">
            <a:spLocks noGrp="1"/>
          </p:cNvSpPr>
          <p:nvPr>
            <p:ph type="title"/>
          </p:nvPr>
        </p:nvSpPr>
        <p:spPr>
          <a:xfrm>
            <a:off x="717176" y="457200"/>
            <a:ext cx="10784400" cy="1026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ODE - Your Role in This Work</a:t>
            </a:r>
            <a:endParaRPr/>
          </a:p>
        </p:txBody>
      </p:sp>
      <p:sp>
        <p:nvSpPr>
          <p:cNvPr id="426" name="Google Shape;426;p44"/>
          <p:cNvSpPr txBox="1"/>
          <p:nvPr/>
        </p:nvSpPr>
        <p:spPr>
          <a:xfrm>
            <a:off x="6612400" y="1668975"/>
            <a:ext cx="4802100" cy="310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a:solidFill>
                  <a:schemeClr val="accent6"/>
                </a:solidFill>
                <a:latin typeface="Calibri"/>
                <a:ea typeface="Calibri"/>
                <a:cs typeface="Calibri"/>
                <a:sym typeface="Calibri"/>
              </a:rPr>
              <a:t>Consistent Messaging</a:t>
            </a:r>
            <a:r>
              <a:rPr lang="en-US" sz="1900">
                <a:solidFill>
                  <a:schemeClr val="dk1"/>
                </a:solidFill>
                <a:latin typeface="Calibri"/>
                <a:ea typeface="Calibri"/>
                <a:cs typeface="Calibri"/>
                <a:sym typeface="Calibri"/>
              </a:rPr>
              <a:t> on the Requirements for Tribal Consultation from all ODE Departments</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Include information it in 100% of general information regarding the Integrated Guidance application</a:t>
            </a:r>
            <a:endParaRPr sz="1900">
              <a:solidFill>
                <a:schemeClr val="dk1"/>
              </a:solidFill>
              <a:latin typeface="Calibri"/>
              <a:ea typeface="Calibri"/>
              <a:cs typeface="Calibri"/>
              <a:sym typeface="Calibri"/>
            </a:endParaRPr>
          </a:p>
          <a:p>
            <a:pPr marL="914400" lvl="1"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EII applicable websites</a:t>
            </a:r>
            <a:endParaRPr sz="1900">
              <a:solidFill>
                <a:schemeClr val="dk1"/>
              </a:solidFill>
              <a:latin typeface="Calibri"/>
              <a:ea typeface="Calibri"/>
              <a:cs typeface="Calibri"/>
              <a:sym typeface="Calibri"/>
            </a:endParaRPr>
          </a:p>
          <a:p>
            <a:pPr marL="914400" lvl="1"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Training Slide decks</a:t>
            </a:r>
            <a:endParaRPr sz="1900">
              <a:solidFill>
                <a:schemeClr val="dk1"/>
              </a:solidFill>
              <a:latin typeface="Calibri"/>
              <a:ea typeface="Calibri"/>
              <a:cs typeface="Calibri"/>
              <a:sym typeface="Calibri"/>
            </a:endParaRPr>
          </a:p>
          <a:p>
            <a:pPr marL="914400" lvl="1"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GovDelivery Blasts</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Always link to our Tribal Consultation webpage instead of linking it to the Toolkit</a:t>
            </a:r>
            <a:endParaRPr sz="1900">
              <a:solidFill>
                <a:schemeClr val="dk1"/>
              </a:solidFill>
              <a:latin typeface="Calibri"/>
              <a:ea typeface="Calibri"/>
              <a:cs typeface="Calibri"/>
              <a:sym typeface="Calibri"/>
            </a:endParaRPr>
          </a:p>
        </p:txBody>
      </p:sp>
      <p:sp>
        <p:nvSpPr>
          <p:cNvPr id="427" name="Google Shape;427;p44"/>
          <p:cNvSpPr txBox="1"/>
          <p:nvPr/>
        </p:nvSpPr>
        <p:spPr>
          <a:xfrm>
            <a:off x="717175" y="1668975"/>
            <a:ext cx="5406300" cy="486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a:solidFill>
                  <a:schemeClr val="accent5"/>
                </a:solidFill>
                <a:latin typeface="Calibri"/>
                <a:ea typeface="Calibri"/>
                <a:cs typeface="Calibri"/>
                <a:sym typeface="Calibri"/>
              </a:rPr>
              <a:t>The Historical Significance of Tribal Consultation</a:t>
            </a:r>
            <a:endParaRPr sz="1900" b="1">
              <a:solidFill>
                <a:schemeClr val="accent5"/>
              </a:solidFill>
              <a:latin typeface="Calibri"/>
              <a:ea typeface="Calibri"/>
              <a:cs typeface="Calibri"/>
              <a:sym typeface="Calibri"/>
            </a:endParaRPr>
          </a:p>
          <a:p>
            <a:pPr marL="0" lvl="0" indent="0" algn="l" rtl="0">
              <a:spcBef>
                <a:spcPts val="0"/>
              </a:spcBef>
              <a:spcAft>
                <a:spcPts val="0"/>
              </a:spcAft>
              <a:buNone/>
            </a:pPr>
            <a:r>
              <a:rPr lang="en-US" sz="1900">
                <a:solidFill>
                  <a:schemeClr val="dk1"/>
                </a:solidFill>
                <a:latin typeface="Calibri"/>
                <a:ea typeface="Calibri"/>
                <a:cs typeface="Calibri"/>
                <a:sym typeface="Calibri"/>
              </a:rPr>
              <a:t>The Bigger Picture</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In exchange for their Land, the Federal government promised tribes they would ensure Native American students received a high quality education in perpetuity - forever. </a:t>
            </a:r>
            <a:endParaRPr sz="1900">
              <a:solidFill>
                <a:schemeClr val="dk1"/>
              </a:solidFill>
              <a:latin typeface="Calibri"/>
              <a:ea typeface="Calibri"/>
              <a:cs typeface="Calibri"/>
              <a:sym typeface="Calibri"/>
            </a:endParaRPr>
          </a:p>
          <a:p>
            <a:pPr marL="0" lvl="0" indent="0" algn="l" rtl="0">
              <a:spcBef>
                <a:spcPts val="0"/>
              </a:spcBef>
              <a:spcAft>
                <a:spcPts val="0"/>
              </a:spcAft>
              <a:buNone/>
            </a:pPr>
            <a:endParaRPr sz="1900">
              <a:solidFill>
                <a:schemeClr val="dk1"/>
              </a:solidFill>
              <a:latin typeface="Calibri"/>
              <a:ea typeface="Calibri"/>
              <a:cs typeface="Calibri"/>
              <a:sym typeface="Calibri"/>
            </a:endParaRPr>
          </a:p>
          <a:p>
            <a:pPr marL="457200" lvl="0" indent="0" algn="l" rtl="0">
              <a:spcBef>
                <a:spcPts val="0"/>
              </a:spcBef>
              <a:spcAft>
                <a:spcPts val="0"/>
              </a:spcAft>
              <a:buNone/>
            </a:pPr>
            <a:r>
              <a:rPr lang="en-US" sz="1900">
                <a:solidFill>
                  <a:schemeClr val="dk1"/>
                </a:solidFill>
                <a:latin typeface="Calibri"/>
                <a:ea typeface="Calibri"/>
                <a:cs typeface="Calibri"/>
                <a:sym typeface="Calibri"/>
              </a:rPr>
              <a:t>An LEA or LEA-C receiving Federal funds for the education of Indian children are a part of this trust treaty responsibility of ensuring Native students </a:t>
            </a:r>
            <a:r>
              <a:rPr lang="en-US" sz="1900" u="sng">
                <a:solidFill>
                  <a:schemeClr val="dk1"/>
                </a:solidFill>
                <a:latin typeface="Calibri"/>
                <a:ea typeface="Calibri"/>
                <a:cs typeface="Calibri"/>
                <a:sym typeface="Calibri"/>
              </a:rPr>
              <a:t>receive that high quality education</a:t>
            </a:r>
            <a:r>
              <a:rPr lang="en-US" sz="1900">
                <a:solidFill>
                  <a:schemeClr val="dk1"/>
                </a:solidFill>
                <a:latin typeface="Calibri"/>
                <a:ea typeface="Calibri"/>
                <a:cs typeface="Calibri"/>
                <a:sym typeface="Calibri"/>
              </a:rPr>
              <a:t>. Consultation with Sovereign Nations helps to ensure that.</a:t>
            </a:r>
            <a:endParaRPr sz="19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900">
                <a:solidFill>
                  <a:schemeClr val="dk1"/>
                </a:solidFill>
                <a:latin typeface="Calibri"/>
                <a:ea typeface="Calibri"/>
                <a:cs typeface="Calibri"/>
                <a:sym typeface="Calibri"/>
              </a:rPr>
              <a:t>Allyship - “To Be in Relations”</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This isn’t an ODE Office of Indian Education “thing” - it is a federal requirement.</a:t>
            </a:r>
            <a:endParaRPr sz="19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45"/>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
        <p:nvSpPr>
          <p:cNvPr id="434" name="Google Shape;434;p45"/>
          <p:cNvSpPr txBox="1">
            <a:spLocks noGrp="1"/>
          </p:cNvSpPr>
          <p:nvPr>
            <p:ph type="title"/>
          </p:nvPr>
        </p:nvSpPr>
        <p:spPr>
          <a:xfrm>
            <a:off x="717176" y="457200"/>
            <a:ext cx="10784400" cy="1026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ODE - Your Role in This Work</a:t>
            </a:r>
            <a:endParaRPr/>
          </a:p>
        </p:txBody>
      </p:sp>
      <p:sp>
        <p:nvSpPr>
          <p:cNvPr id="435" name="Google Shape;435;p45"/>
          <p:cNvSpPr txBox="1"/>
          <p:nvPr/>
        </p:nvSpPr>
        <p:spPr>
          <a:xfrm>
            <a:off x="672600" y="1606200"/>
            <a:ext cx="5190900" cy="517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solidFill>
                  <a:schemeClr val="accent3"/>
                </a:solidFill>
                <a:latin typeface="Calibri"/>
                <a:ea typeface="Calibri"/>
                <a:cs typeface="Calibri"/>
                <a:sym typeface="Calibri"/>
              </a:rPr>
              <a:t>Shared Understanding</a:t>
            </a:r>
            <a:endParaRPr sz="1800" b="1">
              <a:solidFill>
                <a:schemeClr val="accent3"/>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While the toolkit and the requirements might convey this is largely technical, this work is relational and complex.</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Understand the impact of deferring to OIE </a:t>
            </a:r>
            <a:r>
              <a:rPr lang="en-US" sz="1800" i="1">
                <a:solidFill>
                  <a:schemeClr val="dk1"/>
                </a:solidFill>
                <a:latin typeface="Calibri"/>
                <a:ea typeface="Calibri"/>
                <a:cs typeface="Calibri"/>
                <a:sym typeface="Calibri"/>
              </a:rPr>
              <a:t>first</a:t>
            </a:r>
            <a:r>
              <a:rPr lang="en-US" sz="1800">
                <a:solidFill>
                  <a:schemeClr val="dk1"/>
                </a:solidFill>
                <a:latin typeface="Calibri"/>
                <a:ea typeface="Calibri"/>
                <a:cs typeface="Calibri"/>
                <a:sym typeface="Calibri"/>
              </a:rPr>
              <a:t> on general requirements; please take the lead!</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Be an ally to OIE, Sovereign Nations, and Native students – address microaggressions when they arise - such as:</a:t>
            </a:r>
            <a:endParaRPr sz="180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LEAs continuing to mispronounce or not learn the names of the local tribes</a:t>
            </a:r>
            <a:endParaRPr sz="180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Allowing debates on whether consultation “matters”</a:t>
            </a:r>
            <a:endParaRPr sz="180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Denying the importance of consultation because “only 1% of our District is AI/AN”</a:t>
            </a:r>
            <a:endParaRPr sz="180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Making generalities or reinforcing stereotypes on Native students or tribal communities</a:t>
            </a:r>
            <a:endParaRPr sz="1800">
              <a:solidFill>
                <a:schemeClr val="dk1"/>
              </a:solidFill>
              <a:latin typeface="Calibri"/>
              <a:ea typeface="Calibri"/>
              <a:cs typeface="Calibri"/>
              <a:sym typeface="Calibri"/>
            </a:endParaRPr>
          </a:p>
        </p:txBody>
      </p:sp>
      <p:sp>
        <p:nvSpPr>
          <p:cNvPr id="436" name="Google Shape;436;p45"/>
          <p:cNvSpPr txBox="1"/>
          <p:nvPr/>
        </p:nvSpPr>
        <p:spPr>
          <a:xfrm>
            <a:off x="6021375" y="1606200"/>
            <a:ext cx="5759700" cy="489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solidFill>
                  <a:srgbClr val="701C7F"/>
                </a:solidFill>
                <a:latin typeface="Calibri"/>
                <a:ea typeface="Calibri"/>
                <a:cs typeface="Calibri"/>
                <a:sym typeface="Calibri"/>
              </a:rPr>
              <a:t>As an Organization with an Equity Stance - Expanding Your Learning is a Requirement</a:t>
            </a:r>
            <a:endParaRPr sz="1800" b="1">
              <a:solidFill>
                <a:srgbClr val="701C7F"/>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Read books – use search engines to find quality book lists on the topic of Native American history</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Read everything you can on tribal websites</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Watch documentaries and informational videos produced by reputable sources and the tribes themselves.</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Instead of saying, “I never learned that in school,” say “I was taught a one-sided account of US History which erased and also misrepresented the impacts of settler colonialism on Native American tribes and the people who have been here since time immemorial. Because of that, I am unlearning and relearning the accurate history of what happened by __________ and _________. I am also keeping up with the contemporary issues tribes face by _______.</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6"/>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
        <p:nvSpPr>
          <p:cNvPr id="443" name="Google Shape;443;p46"/>
          <p:cNvSpPr txBox="1">
            <a:spLocks noGrp="1"/>
          </p:cNvSpPr>
          <p:nvPr>
            <p:ph type="body" idx="1"/>
          </p:nvPr>
        </p:nvSpPr>
        <p:spPr>
          <a:xfrm>
            <a:off x="5101788" y="793222"/>
            <a:ext cx="6172200" cy="5081400"/>
          </a:xfrm>
          <a:prstGeom prst="rect">
            <a:avLst/>
          </a:prstGeom>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chemeClr val="dk1"/>
              </a:buClr>
              <a:buSzPts val="1100"/>
              <a:buFont typeface="Arial"/>
              <a:buNone/>
            </a:pPr>
            <a:r>
              <a:rPr lang="en-US" sz="2200" b="1" u="sng">
                <a:solidFill>
                  <a:schemeClr val="hlink"/>
                </a:solidFill>
                <a:hlinkClick r:id="rId3"/>
              </a:rPr>
              <a:t>Tribal Consultation Website</a:t>
            </a:r>
            <a:endParaRPr sz="2200" b="1"/>
          </a:p>
          <a:p>
            <a:pPr marL="0" lvl="0" indent="0" algn="l" rtl="0">
              <a:lnSpc>
                <a:spcPct val="100000"/>
              </a:lnSpc>
              <a:spcBef>
                <a:spcPts val="0"/>
              </a:spcBef>
              <a:spcAft>
                <a:spcPts val="0"/>
              </a:spcAft>
              <a:buClr>
                <a:schemeClr val="dk1"/>
              </a:buClr>
              <a:buSzPts val="1100"/>
              <a:buFont typeface="Arial"/>
              <a:buNone/>
            </a:pPr>
            <a:endParaRPr sz="2200" b="1">
              <a:solidFill>
                <a:srgbClr val="701C7F"/>
              </a:solidFill>
            </a:endParaRPr>
          </a:p>
          <a:p>
            <a:pPr marL="0" lvl="0" indent="0" algn="l" rtl="0">
              <a:lnSpc>
                <a:spcPct val="100000"/>
              </a:lnSpc>
              <a:spcBef>
                <a:spcPts val="0"/>
              </a:spcBef>
              <a:spcAft>
                <a:spcPts val="0"/>
              </a:spcAft>
              <a:buClr>
                <a:schemeClr val="dk1"/>
              </a:buClr>
              <a:buSzPts val="1100"/>
              <a:buFont typeface="Arial"/>
              <a:buNone/>
            </a:pPr>
            <a:r>
              <a:rPr lang="en-US" sz="2200" b="1">
                <a:solidFill>
                  <a:srgbClr val="701C7F"/>
                </a:solidFill>
              </a:rPr>
              <a:t>Visit our Website for</a:t>
            </a:r>
            <a:r>
              <a:rPr lang="en-US" sz="2200"/>
              <a:t> -</a:t>
            </a:r>
            <a:endParaRPr sz="2200"/>
          </a:p>
          <a:p>
            <a:pPr marL="457200" lvl="0" indent="-368300" algn="l" rtl="0">
              <a:lnSpc>
                <a:spcPct val="100000"/>
              </a:lnSpc>
              <a:spcBef>
                <a:spcPts val="0"/>
              </a:spcBef>
              <a:spcAft>
                <a:spcPts val="0"/>
              </a:spcAft>
              <a:buSzPts val="2200"/>
              <a:buFont typeface="Calibri"/>
              <a:buChar char="●"/>
            </a:pPr>
            <a:r>
              <a:rPr lang="en-US" sz="2200"/>
              <a:t>Current and upcoming Tribal Consultation windows</a:t>
            </a:r>
            <a:endParaRPr sz="2200"/>
          </a:p>
          <a:p>
            <a:pPr marL="457200" lvl="0" indent="-368300" algn="l" rtl="0">
              <a:lnSpc>
                <a:spcPct val="100000"/>
              </a:lnSpc>
              <a:spcBef>
                <a:spcPts val="0"/>
              </a:spcBef>
              <a:spcAft>
                <a:spcPts val="0"/>
              </a:spcAft>
              <a:buSzPts val="2200"/>
              <a:buChar char="●"/>
            </a:pPr>
            <a:r>
              <a:rPr lang="en-US" sz="2200"/>
              <a:t>Link to Register for the Tribal Consultation modules</a:t>
            </a:r>
            <a:endParaRPr sz="2200"/>
          </a:p>
          <a:p>
            <a:pPr marL="457200" lvl="0" indent="-368300" algn="l" rtl="0">
              <a:lnSpc>
                <a:spcPct val="100000"/>
              </a:lnSpc>
              <a:spcBef>
                <a:spcPts val="0"/>
              </a:spcBef>
              <a:spcAft>
                <a:spcPts val="0"/>
              </a:spcAft>
              <a:buSzPts val="2200"/>
              <a:buChar char="●"/>
            </a:pPr>
            <a:r>
              <a:rPr lang="en-US" sz="2200"/>
              <a:t>The Updated Tribal Consultation Toolkit 2.1</a:t>
            </a:r>
            <a:endParaRPr sz="2200"/>
          </a:p>
          <a:p>
            <a:pPr marL="457200" lvl="0" indent="-381000" algn="l" rtl="0">
              <a:spcBef>
                <a:spcPts val="0"/>
              </a:spcBef>
              <a:spcAft>
                <a:spcPts val="0"/>
              </a:spcAft>
              <a:buSzPts val="2400"/>
              <a:buChar char="●"/>
            </a:pPr>
            <a:r>
              <a:rPr lang="en-US"/>
              <a:t>List of Affected LEAs and LEA-Cs</a:t>
            </a:r>
            <a:endParaRPr/>
          </a:p>
          <a:p>
            <a:pPr marL="457200" lvl="0" indent="-368300" algn="l" rtl="0">
              <a:lnSpc>
                <a:spcPct val="100000"/>
              </a:lnSpc>
              <a:spcBef>
                <a:spcPts val="0"/>
              </a:spcBef>
              <a:spcAft>
                <a:spcPts val="0"/>
              </a:spcAft>
              <a:buSzPts val="2200"/>
              <a:buChar char="●"/>
            </a:pPr>
            <a:r>
              <a:rPr lang="en-US"/>
              <a:t>Detailed Title VI Awardee Spreadsheet</a:t>
            </a:r>
            <a:endParaRPr/>
          </a:p>
          <a:p>
            <a:pPr marL="457200" lvl="0" indent="-368300" algn="l" rtl="0">
              <a:lnSpc>
                <a:spcPct val="100000"/>
              </a:lnSpc>
              <a:spcBef>
                <a:spcPts val="0"/>
              </a:spcBef>
              <a:spcAft>
                <a:spcPts val="0"/>
              </a:spcAft>
              <a:buSzPts val="2200"/>
              <a:buChar char="●"/>
            </a:pPr>
            <a:r>
              <a:rPr lang="en-US" sz="2200"/>
              <a:t>Updated PDFs required for Tribal Consultation -</a:t>
            </a:r>
            <a:endParaRPr sz="2200"/>
          </a:p>
          <a:p>
            <a:pPr marL="914400" lvl="1" indent="-368300" algn="l" rtl="0">
              <a:lnSpc>
                <a:spcPct val="100000"/>
              </a:lnSpc>
              <a:spcBef>
                <a:spcPts val="0"/>
              </a:spcBef>
              <a:spcAft>
                <a:spcPts val="0"/>
              </a:spcAft>
              <a:buSzPts val="2200"/>
              <a:buChar char="○"/>
            </a:pPr>
            <a:r>
              <a:rPr lang="en-US" sz="2200"/>
              <a:t>Affirmation of Tribal Consultation</a:t>
            </a:r>
            <a:endParaRPr sz="2200"/>
          </a:p>
          <a:p>
            <a:pPr marL="914400" lvl="1" indent="-368300" algn="l" rtl="0">
              <a:lnSpc>
                <a:spcPct val="100000"/>
              </a:lnSpc>
              <a:spcBef>
                <a:spcPts val="0"/>
              </a:spcBef>
              <a:spcAft>
                <a:spcPts val="0"/>
              </a:spcAft>
              <a:buSzPts val="2200"/>
              <a:buChar char="○"/>
            </a:pPr>
            <a:r>
              <a:rPr lang="en-US" sz="2200"/>
              <a:t>Tribal Consultation Worksheet</a:t>
            </a:r>
            <a:endParaRPr sz="2200"/>
          </a:p>
          <a:p>
            <a:pPr marL="914400" lvl="1" indent="-368300" algn="l" rtl="0">
              <a:lnSpc>
                <a:spcPct val="100000"/>
              </a:lnSpc>
              <a:spcBef>
                <a:spcPts val="0"/>
              </a:spcBef>
              <a:spcAft>
                <a:spcPts val="0"/>
              </a:spcAft>
              <a:buSzPts val="2200"/>
              <a:buChar char="○"/>
            </a:pPr>
            <a:r>
              <a:rPr lang="en-US" sz="2200"/>
              <a:t>Alignment Rubric (for Covered Programs)</a:t>
            </a:r>
            <a:endParaRPr sz="2200"/>
          </a:p>
          <a:p>
            <a:pPr marL="457200" lvl="0" indent="-368300" algn="l" rtl="0">
              <a:lnSpc>
                <a:spcPct val="100000"/>
              </a:lnSpc>
              <a:spcBef>
                <a:spcPts val="0"/>
              </a:spcBef>
              <a:spcAft>
                <a:spcPts val="0"/>
              </a:spcAft>
              <a:buSzPts val="2200"/>
              <a:buChar char="●"/>
            </a:pPr>
            <a:r>
              <a:rPr lang="en-US" sz="2200"/>
              <a:t>Links to past trainings</a:t>
            </a:r>
            <a:endParaRPr sz="2200"/>
          </a:p>
        </p:txBody>
      </p:sp>
      <p:pic>
        <p:nvPicPr>
          <p:cNvPr id="444" name="Google Shape;444;p46"/>
          <p:cNvPicPr preferRelativeResize="0"/>
          <p:nvPr/>
        </p:nvPicPr>
        <p:blipFill>
          <a:blip r:embed="rId4">
            <a:alphaModFix/>
          </a:blip>
          <a:stretch>
            <a:fillRect/>
          </a:stretch>
        </p:blipFill>
        <p:spPr>
          <a:xfrm>
            <a:off x="1108250" y="2428545"/>
            <a:ext cx="3270632" cy="3247856"/>
          </a:xfrm>
          <a:prstGeom prst="rect">
            <a:avLst/>
          </a:prstGeom>
          <a:noFill/>
          <a:ln>
            <a:noFill/>
          </a:ln>
        </p:spPr>
      </p:pic>
      <p:pic>
        <p:nvPicPr>
          <p:cNvPr id="445" name="Google Shape;445;p46" descr="Word art &quot;Resources&quot;"/>
          <p:cNvPicPr preferRelativeResize="0"/>
          <p:nvPr/>
        </p:nvPicPr>
        <p:blipFill rotWithShape="1">
          <a:blip r:embed="rId5">
            <a:alphaModFix/>
          </a:blip>
          <a:srcRect/>
          <a:stretch/>
        </p:blipFill>
        <p:spPr>
          <a:xfrm>
            <a:off x="479375" y="1276175"/>
            <a:ext cx="4131000" cy="603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7"/>
          <p:cNvSpPr txBox="1">
            <a:spLocks noGrp="1"/>
          </p:cNvSpPr>
          <p:nvPr>
            <p:ph type="ctrTitle"/>
          </p:nvPr>
        </p:nvSpPr>
        <p:spPr>
          <a:xfrm>
            <a:off x="1042350" y="1095725"/>
            <a:ext cx="101073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7200"/>
              <a:t>Review Key Updates in Version 2.1 and FAQs</a:t>
            </a:r>
            <a:endParaRPr sz="7200"/>
          </a:p>
        </p:txBody>
      </p:sp>
      <p:sp>
        <p:nvSpPr>
          <p:cNvPr id="452" name="Google Shape;452;p47"/>
          <p:cNvSpPr txBox="1">
            <a:spLocks noGrp="1"/>
          </p:cNvSpPr>
          <p:nvPr>
            <p:ph type="subTitle" idx="1"/>
          </p:nvPr>
        </p:nvSpPr>
        <p:spPr>
          <a:xfrm>
            <a:off x="1377575" y="4003175"/>
            <a:ext cx="9460800" cy="14472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sz="3200"/>
              <a:t>Version 2.1 and all Supporting Documents Replaces all Previous Versions of the Toolkit.</a:t>
            </a:r>
            <a:endParaRPr sz="3200"/>
          </a:p>
        </p:txBody>
      </p:sp>
      <p:sp>
        <p:nvSpPr>
          <p:cNvPr id="453" name="Google Shape;453;p47"/>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8"/>
          <p:cNvSpPr txBox="1">
            <a:spLocks noGrp="1"/>
          </p:cNvSpPr>
          <p:nvPr>
            <p:ph type="title"/>
          </p:nvPr>
        </p:nvSpPr>
        <p:spPr>
          <a:xfrm>
            <a:off x="703801" y="287900"/>
            <a:ext cx="10784400" cy="1026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Key Updates in Version 2.1</a:t>
            </a:r>
            <a:endParaRPr/>
          </a:p>
        </p:txBody>
      </p:sp>
      <p:sp>
        <p:nvSpPr>
          <p:cNvPr id="460" name="Google Shape;460;p48"/>
          <p:cNvSpPr txBox="1">
            <a:spLocks noGrp="1"/>
          </p:cNvSpPr>
          <p:nvPr>
            <p:ph type="sldNum" idx="12"/>
          </p:nvPr>
        </p:nvSpPr>
        <p:spPr>
          <a:xfrm>
            <a:off x="87254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
        <p:nvSpPr>
          <p:cNvPr id="461" name="Google Shape;461;p48"/>
          <p:cNvSpPr txBox="1">
            <a:spLocks noGrp="1"/>
          </p:cNvSpPr>
          <p:nvPr>
            <p:ph type="body" idx="1"/>
          </p:nvPr>
        </p:nvSpPr>
        <p:spPr>
          <a:xfrm>
            <a:off x="4727850" y="1772613"/>
            <a:ext cx="7099200" cy="4109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600"/>
              <a:t>Version 2.1 is live on our </a:t>
            </a:r>
            <a:r>
              <a:rPr lang="en-US" sz="2600" u="sng">
                <a:solidFill>
                  <a:schemeClr val="hlink"/>
                </a:solidFill>
                <a:hlinkClick r:id="rId3"/>
              </a:rPr>
              <a:t>Tribal Consultation webpage</a:t>
            </a:r>
            <a:r>
              <a:rPr lang="en-US" sz="2600"/>
              <a:t>. </a:t>
            </a:r>
            <a:endParaRPr sz="2600"/>
          </a:p>
          <a:p>
            <a:pPr marL="457200" lvl="0" indent="-393700" algn="l" rtl="0">
              <a:spcBef>
                <a:spcPts val="1000"/>
              </a:spcBef>
              <a:spcAft>
                <a:spcPts val="0"/>
              </a:spcAft>
              <a:buSzPts val="2600"/>
              <a:buChar char="•"/>
            </a:pPr>
            <a:r>
              <a:rPr lang="en-US" sz="2600"/>
              <a:t>Subtitle changed from “Support” to “Honor”</a:t>
            </a:r>
            <a:endParaRPr sz="2600"/>
          </a:p>
          <a:p>
            <a:pPr marL="457200" lvl="0" indent="-355600" algn="l" rtl="0">
              <a:spcBef>
                <a:spcPts val="0"/>
              </a:spcBef>
              <a:spcAft>
                <a:spcPts val="0"/>
              </a:spcAft>
              <a:buSzPts val="2000"/>
              <a:buChar char="•"/>
            </a:pPr>
            <a:r>
              <a:rPr lang="en-US" sz="2600"/>
              <a:t>Consortium language has been incorporated throughout the entire toolkit</a:t>
            </a:r>
            <a:endParaRPr sz="2600"/>
          </a:p>
          <a:p>
            <a:pPr marL="0" lvl="0" indent="0" algn="l" rtl="0">
              <a:spcBef>
                <a:spcPts val="1000"/>
              </a:spcBef>
              <a:spcAft>
                <a:spcPts val="0"/>
              </a:spcAft>
              <a:buNone/>
            </a:pPr>
            <a:endParaRPr sz="2600"/>
          </a:p>
          <a:p>
            <a:pPr marL="0" lvl="0" indent="0" algn="l" rtl="0">
              <a:spcBef>
                <a:spcPts val="1000"/>
              </a:spcBef>
              <a:spcAft>
                <a:spcPts val="0"/>
              </a:spcAft>
              <a:buNone/>
            </a:pPr>
            <a:r>
              <a:rPr lang="en-US" sz="2600" u="sng">
                <a:solidFill>
                  <a:schemeClr val="hlink"/>
                </a:solidFill>
                <a:hlinkClick r:id="rId4"/>
              </a:rPr>
              <a:t>LINK to version 2.1</a:t>
            </a:r>
            <a:endParaRPr sz="2600"/>
          </a:p>
        </p:txBody>
      </p:sp>
      <p:pic>
        <p:nvPicPr>
          <p:cNvPr id="462" name="Google Shape;462;p48"/>
          <p:cNvPicPr preferRelativeResize="0"/>
          <p:nvPr/>
        </p:nvPicPr>
        <p:blipFill rotWithShape="1">
          <a:blip r:embed="rId5">
            <a:alphaModFix/>
          </a:blip>
          <a:srcRect t="-3508" r="-15834"/>
          <a:stretch/>
        </p:blipFill>
        <p:spPr>
          <a:xfrm>
            <a:off x="317675" y="1149425"/>
            <a:ext cx="4649299" cy="5355475"/>
          </a:xfrm>
          <a:prstGeom prst="rect">
            <a:avLst/>
          </a:prstGeom>
          <a:noFill/>
          <a:ln>
            <a:noFill/>
          </a:ln>
        </p:spPr>
      </p:pic>
      <p:sp>
        <p:nvSpPr>
          <p:cNvPr id="463" name="Google Shape;463;p48"/>
          <p:cNvSpPr/>
          <p:nvPr/>
        </p:nvSpPr>
        <p:spPr>
          <a:xfrm>
            <a:off x="2355775" y="1564500"/>
            <a:ext cx="468600" cy="4209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64" name="Google Shape;464;p48"/>
          <p:cNvSpPr/>
          <p:nvPr/>
        </p:nvSpPr>
        <p:spPr>
          <a:xfrm>
            <a:off x="818575" y="4863750"/>
            <a:ext cx="1377900" cy="4209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65" name="Google Shape;465;p48"/>
          <p:cNvSpPr/>
          <p:nvPr/>
        </p:nvSpPr>
        <p:spPr>
          <a:xfrm>
            <a:off x="1152700" y="5978775"/>
            <a:ext cx="2217000" cy="526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49"/>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
        <p:nvSpPr>
          <p:cNvPr id="472" name="Google Shape;472;p49"/>
          <p:cNvSpPr txBox="1">
            <a:spLocks noGrp="1"/>
          </p:cNvSpPr>
          <p:nvPr>
            <p:ph type="title"/>
          </p:nvPr>
        </p:nvSpPr>
        <p:spPr>
          <a:xfrm>
            <a:off x="717177" y="779645"/>
            <a:ext cx="3931800" cy="25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73" name="Google Shape;473;p49"/>
          <p:cNvSpPr/>
          <p:nvPr/>
        </p:nvSpPr>
        <p:spPr>
          <a:xfrm>
            <a:off x="3151775" y="4890625"/>
            <a:ext cx="2538900" cy="526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474" name="Google Shape;474;p49"/>
          <p:cNvPicPr preferRelativeResize="0"/>
          <p:nvPr/>
        </p:nvPicPr>
        <p:blipFill>
          <a:blip r:embed="rId3">
            <a:alphaModFix/>
          </a:blip>
          <a:stretch>
            <a:fillRect/>
          </a:stretch>
        </p:blipFill>
        <p:spPr>
          <a:xfrm>
            <a:off x="382550" y="357200"/>
            <a:ext cx="5671574" cy="6143624"/>
          </a:xfrm>
          <a:prstGeom prst="rect">
            <a:avLst/>
          </a:prstGeom>
          <a:noFill/>
          <a:ln>
            <a:noFill/>
          </a:ln>
        </p:spPr>
      </p:pic>
      <p:pic>
        <p:nvPicPr>
          <p:cNvPr id="475" name="Google Shape;475;p49"/>
          <p:cNvPicPr preferRelativeResize="0"/>
          <p:nvPr/>
        </p:nvPicPr>
        <p:blipFill>
          <a:blip r:embed="rId4">
            <a:alphaModFix/>
          </a:blip>
          <a:stretch>
            <a:fillRect/>
          </a:stretch>
        </p:blipFill>
        <p:spPr>
          <a:xfrm>
            <a:off x="6864851" y="585876"/>
            <a:ext cx="4577525" cy="4718400"/>
          </a:xfrm>
          <a:prstGeom prst="rect">
            <a:avLst/>
          </a:prstGeom>
          <a:noFill/>
          <a:ln w="38100" cap="flat" cmpd="sng">
            <a:solidFill>
              <a:srgbClr val="701C7F"/>
            </a:solidFill>
            <a:prstDash val="solid"/>
            <a:round/>
            <a:headEnd type="none" w="sm" len="sm"/>
            <a:tailEnd type="none" w="sm" len="sm"/>
          </a:ln>
        </p:spPr>
      </p:pic>
      <p:pic>
        <p:nvPicPr>
          <p:cNvPr id="476" name="Google Shape;476;p49"/>
          <p:cNvPicPr preferRelativeResize="0"/>
          <p:nvPr/>
        </p:nvPicPr>
        <p:blipFill>
          <a:blip r:embed="rId5">
            <a:alphaModFix/>
          </a:blip>
          <a:stretch>
            <a:fillRect/>
          </a:stretch>
        </p:blipFill>
        <p:spPr>
          <a:xfrm>
            <a:off x="4008400" y="3984600"/>
            <a:ext cx="3035226" cy="2338250"/>
          </a:xfrm>
          <a:prstGeom prst="rect">
            <a:avLst/>
          </a:prstGeom>
          <a:noFill/>
          <a:ln>
            <a:noFill/>
          </a:ln>
        </p:spPr>
      </p:pic>
      <p:cxnSp>
        <p:nvCxnSpPr>
          <p:cNvPr id="477" name="Google Shape;477;p49"/>
          <p:cNvCxnSpPr/>
          <p:nvPr/>
        </p:nvCxnSpPr>
        <p:spPr>
          <a:xfrm rot="10800000" flipH="1">
            <a:off x="5502600" y="1688950"/>
            <a:ext cx="1109400" cy="1683300"/>
          </a:xfrm>
          <a:prstGeom prst="straightConnector1">
            <a:avLst/>
          </a:prstGeom>
          <a:noFill/>
          <a:ln w="38100" cap="flat" cmpd="sng">
            <a:solidFill>
              <a:srgbClr val="701C7F"/>
            </a:solidFill>
            <a:prstDash val="solid"/>
            <a:round/>
            <a:headEnd type="none" w="med" len="med"/>
            <a:tailEnd type="triangle" w="med" len="med"/>
          </a:ln>
        </p:spPr>
      </p:cxnSp>
      <p:sp>
        <p:nvSpPr>
          <p:cNvPr id="478" name="Google Shape;478;p49"/>
          <p:cNvSpPr txBox="1"/>
          <p:nvPr/>
        </p:nvSpPr>
        <p:spPr>
          <a:xfrm>
            <a:off x="7675250" y="5515025"/>
            <a:ext cx="22200" cy="3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79" name="Google Shape;479;p49"/>
          <p:cNvSpPr txBox="1"/>
          <p:nvPr/>
        </p:nvSpPr>
        <p:spPr>
          <a:xfrm>
            <a:off x="7148875" y="5369125"/>
            <a:ext cx="4404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accent3"/>
                </a:solidFill>
                <a:latin typeface="Calibri"/>
                <a:ea typeface="Calibri"/>
                <a:cs typeface="Calibri"/>
                <a:sym typeface="Calibri"/>
              </a:rPr>
              <a:t>“Possible Questions” have been added throughout pgs. 15-24</a:t>
            </a:r>
            <a:endParaRPr sz="2400" b="1">
              <a:solidFill>
                <a:schemeClr val="accent3"/>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0"/>
          <p:cNvSpPr txBox="1">
            <a:spLocks noGrp="1"/>
          </p:cNvSpPr>
          <p:nvPr>
            <p:ph type="body" idx="1"/>
          </p:nvPr>
        </p:nvSpPr>
        <p:spPr>
          <a:xfrm>
            <a:off x="5916600" y="839275"/>
            <a:ext cx="5585100" cy="5499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200" b="1">
                <a:solidFill>
                  <a:schemeClr val="accent3"/>
                </a:solidFill>
              </a:rPr>
              <a:t>NEW Section - pgs 25-26</a:t>
            </a:r>
            <a:endParaRPr sz="2200" b="1">
              <a:solidFill>
                <a:schemeClr val="accent3"/>
              </a:solidFill>
            </a:endParaRPr>
          </a:p>
          <a:p>
            <a:pPr marL="457200" lvl="0" indent="-368300" algn="l" rtl="0">
              <a:spcBef>
                <a:spcPts val="1000"/>
              </a:spcBef>
              <a:spcAft>
                <a:spcPts val="0"/>
              </a:spcAft>
              <a:buSzPts val="2200"/>
              <a:buChar char="•"/>
            </a:pPr>
            <a:r>
              <a:rPr lang="en-US" sz="2200"/>
              <a:t>Calls out the Integrated Guidance requirement in a dedicated section vs. an obscure text</a:t>
            </a:r>
            <a:endParaRPr sz="2200"/>
          </a:p>
          <a:p>
            <a:pPr marL="457200" lvl="0" indent="-368300" algn="l" rtl="0">
              <a:spcBef>
                <a:spcPts val="0"/>
              </a:spcBef>
              <a:spcAft>
                <a:spcPts val="0"/>
              </a:spcAft>
              <a:buSzPts val="2200"/>
              <a:buChar char="•"/>
            </a:pPr>
            <a:r>
              <a:rPr lang="en-US" sz="2200"/>
              <a:t>Draws attention to the law - purpose and scope of Integrated Guidance</a:t>
            </a:r>
            <a:endParaRPr sz="2200"/>
          </a:p>
          <a:p>
            <a:pPr marL="457200" lvl="0" indent="-368300" algn="l" rtl="0">
              <a:spcBef>
                <a:spcPts val="0"/>
              </a:spcBef>
              <a:spcAft>
                <a:spcPts val="0"/>
              </a:spcAft>
              <a:buSzPts val="2200"/>
              <a:buChar char="•"/>
            </a:pPr>
            <a:r>
              <a:rPr lang="en-US" sz="2200"/>
              <a:t>Names the AI/AN Student Success Plan specifically, and how LEAs are attending to the needs of Native students</a:t>
            </a:r>
            <a:endParaRPr sz="2200"/>
          </a:p>
          <a:p>
            <a:pPr marL="457200" lvl="0" indent="-368300" algn="l" rtl="0">
              <a:spcBef>
                <a:spcPts val="0"/>
              </a:spcBef>
              <a:spcAft>
                <a:spcPts val="0"/>
              </a:spcAft>
              <a:buSzPts val="2200"/>
              <a:buChar char="•"/>
            </a:pPr>
            <a:r>
              <a:rPr lang="en-US" sz="2200"/>
              <a:t>Reiterates the importance of Community Engagement with the AI/AN focal group - students, families, and communities</a:t>
            </a:r>
            <a:endParaRPr sz="2200"/>
          </a:p>
        </p:txBody>
      </p:sp>
      <p:sp>
        <p:nvSpPr>
          <p:cNvPr id="486" name="Google Shape;486;p50"/>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
        <p:nvSpPr>
          <p:cNvPr id="487" name="Google Shape;487;p50"/>
          <p:cNvSpPr txBox="1">
            <a:spLocks noGrp="1"/>
          </p:cNvSpPr>
          <p:nvPr>
            <p:ph type="title"/>
          </p:nvPr>
        </p:nvSpPr>
        <p:spPr>
          <a:xfrm>
            <a:off x="717177" y="779645"/>
            <a:ext cx="3931800" cy="25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pic>
        <p:nvPicPr>
          <p:cNvPr id="488" name="Google Shape;488;p50"/>
          <p:cNvPicPr preferRelativeResize="0"/>
          <p:nvPr/>
        </p:nvPicPr>
        <p:blipFill>
          <a:blip r:embed="rId3">
            <a:alphaModFix/>
          </a:blip>
          <a:stretch>
            <a:fillRect/>
          </a:stretch>
        </p:blipFill>
        <p:spPr>
          <a:xfrm>
            <a:off x="8861175" y="4719450"/>
            <a:ext cx="2186350" cy="1684299"/>
          </a:xfrm>
          <a:prstGeom prst="rect">
            <a:avLst/>
          </a:prstGeom>
          <a:noFill/>
          <a:ln>
            <a:noFill/>
          </a:ln>
        </p:spPr>
      </p:pic>
      <p:sp>
        <p:nvSpPr>
          <p:cNvPr id="489" name="Google Shape;489;p50"/>
          <p:cNvSpPr/>
          <p:nvPr/>
        </p:nvSpPr>
        <p:spPr>
          <a:xfrm>
            <a:off x="8648000" y="5188475"/>
            <a:ext cx="2538900" cy="526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490" name="Google Shape;490;p50"/>
          <p:cNvPicPr preferRelativeResize="0"/>
          <p:nvPr/>
        </p:nvPicPr>
        <p:blipFill>
          <a:blip r:embed="rId4">
            <a:alphaModFix/>
          </a:blip>
          <a:stretch>
            <a:fillRect/>
          </a:stretch>
        </p:blipFill>
        <p:spPr>
          <a:xfrm>
            <a:off x="295875" y="313276"/>
            <a:ext cx="4971600" cy="623145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51"/>
          <p:cNvSpPr txBox="1">
            <a:spLocks noGrp="1"/>
          </p:cNvSpPr>
          <p:nvPr>
            <p:ph type="body" idx="1"/>
          </p:nvPr>
        </p:nvSpPr>
        <p:spPr>
          <a:xfrm>
            <a:off x="5478675" y="368900"/>
            <a:ext cx="5585100" cy="5499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500" b="1">
                <a:solidFill>
                  <a:schemeClr val="accent3"/>
                </a:solidFill>
              </a:rPr>
              <a:t>Provides Questions to Support Tribes</a:t>
            </a:r>
            <a:endParaRPr sz="2500" b="1">
              <a:solidFill>
                <a:schemeClr val="accent3"/>
              </a:solidFill>
            </a:endParaRPr>
          </a:p>
          <a:p>
            <a:pPr marL="0" lvl="0" indent="0" algn="l" rtl="0">
              <a:spcBef>
                <a:spcPts val="1000"/>
              </a:spcBef>
              <a:spcAft>
                <a:spcPts val="0"/>
              </a:spcAft>
              <a:buNone/>
            </a:pPr>
            <a:endParaRPr sz="2500"/>
          </a:p>
        </p:txBody>
      </p:sp>
      <p:sp>
        <p:nvSpPr>
          <p:cNvPr id="497" name="Google Shape;497;p51"/>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
        <p:nvSpPr>
          <p:cNvPr id="498" name="Google Shape;498;p51"/>
          <p:cNvSpPr txBox="1">
            <a:spLocks noGrp="1"/>
          </p:cNvSpPr>
          <p:nvPr>
            <p:ph type="title"/>
          </p:nvPr>
        </p:nvSpPr>
        <p:spPr>
          <a:xfrm>
            <a:off x="717177" y="779645"/>
            <a:ext cx="3931800" cy="25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pic>
        <p:nvPicPr>
          <p:cNvPr id="499" name="Google Shape;499;p51"/>
          <p:cNvPicPr preferRelativeResize="0"/>
          <p:nvPr/>
        </p:nvPicPr>
        <p:blipFill>
          <a:blip r:embed="rId3">
            <a:alphaModFix/>
          </a:blip>
          <a:stretch>
            <a:fillRect/>
          </a:stretch>
        </p:blipFill>
        <p:spPr>
          <a:xfrm>
            <a:off x="295875" y="313276"/>
            <a:ext cx="4971600" cy="6231456"/>
          </a:xfrm>
          <a:prstGeom prst="rect">
            <a:avLst/>
          </a:prstGeom>
          <a:noFill/>
          <a:ln>
            <a:noFill/>
          </a:ln>
        </p:spPr>
      </p:pic>
      <p:pic>
        <p:nvPicPr>
          <p:cNvPr id="500" name="Google Shape;500;p51"/>
          <p:cNvPicPr preferRelativeResize="0"/>
          <p:nvPr/>
        </p:nvPicPr>
        <p:blipFill>
          <a:blip r:embed="rId4">
            <a:alphaModFix/>
          </a:blip>
          <a:stretch>
            <a:fillRect/>
          </a:stretch>
        </p:blipFill>
        <p:spPr>
          <a:xfrm>
            <a:off x="5593475" y="1178300"/>
            <a:ext cx="6187774" cy="2127050"/>
          </a:xfrm>
          <a:prstGeom prst="rect">
            <a:avLst/>
          </a:prstGeom>
          <a:noFill/>
          <a:ln w="38100" cap="flat" cmpd="sng">
            <a:solidFill>
              <a:srgbClr val="701C7F"/>
            </a:solidFill>
            <a:prstDash val="solid"/>
            <a:round/>
            <a:headEnd type="none" w="sm" len="sm"/>
            <a:tailEnd type="none" w="sm" len="sm"/>
          </a:ln>
        </p:spPr>
      </p:pic>
      <p:pic>
        <p:nvPicPr>
          <p:cNvPr id="501" name="Google Shape;501;p51"/>
          <p:cNvPicPr preferRelativeResize="0"/>
          <p:nvPr/>
        </p:nvPicPr>
        <p:blipFill>
          <a:blip r:embed="rId5">
            <a:alphaModFix/>
          </a:blip>
          <a:stretch>
            <a:fillRect/>
          </a:stretch>
        </p:blipFill>
        <p:spPr>
          <a:xfrm>
            <a:off x="5543625" y="3793100"/>
            <a:ext cx="6287474" cy="2568325"/>
          </a:xfrm>
          <a:prstGeom prst="rect">
            <a:avLst/>
          </a:prstGeom>
          <a:noFill/>
          <a:ln>
            <a:noFill/>
          </a:ln>
        </p:spPr>
      </p:pic>
      <p:cxnSp>
        <p:nvCxnSpPr>
          <p:cNvPr id="502" name="Google Shape;502;p51"/>
          <p:cNvCxnSpPr/>
          <p:nvPr/>
        </p:nvCxnSpPr>
        <p:spPr>
          <a:xfrm rot="10800000" flipH="1">
            <a:off x="4981425" y="3501175"/>
            <a:ext cx="1109400" cy="1683300"/>
          </a:xfrm>
          <a:prstGeom prst="straightConnector1">
            <a:avLst/>
          </a:prstGeom>
          <a:noFill/>
          <a:ln w="38100" cap="flat" cmpd="sng">
            <a:solidFill>
              <a:srgbClr val="701C7F"/>
            </a:solidFill>
            <a:prstDash val="solid"/>
            <a:round/>
            <a:headEnd type="none" w="med" len="med"/>
            <a:tailEnd type="triangl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2"/>
          <p:cNvSpPr txBox="1">
            <a:spLocks noGrp="1"/>
          </p:cNvSpPr>
          <p:nvPr>
            <p:ph type="body" idx="1"/>
          </p:nvPr>
        </p:nvSpPr>
        <p:spPr>
          <a:xfrm>
            <a:off x="5625975" y="546575"/>
            <a:ext cx="6107700" cy="5499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500" b="1">
                <a:solidFill>
                  <a:schemeClr val="accent3"/>
                </a:solidFill>
              </a:rPr>
              <a:t>Updated Map for Title VI Programs – page 27</a:t>
            </a:r>
            <a:endParaRPr sz="2500" b="1">
              <a:solidFill>
                <a:schemeClr val="accent3"/>
              </a:solidFill>
            </a:endParaRPr>
          </a:p>
          <a:p>
            <a:pPr marL="457200" lvl="0" indent="-387350" algn="l" rtl="0">
              <a:spcBef>
                <a:spcPts val="1000"/>
              </a:spcBef>
              <a:spcAft>
                <a:spcPts val="0"/>
              </a:spcAft>
              <a:buSzPts val="2500"/>
              <a:buChar char="•"/>
            </a:pPr>
            <a:r>
              <a:rPr lang="en-US" sz="2500"/>
              <a:t>Many applications were still in “pending” status at the time of publication. </a:t>
            </a:r>
            <a:endParaRPr sz="2500"/>
          </a:p>
          <a:p>
            <a:pPr marL="457200" lvl="0" indent="0" algn="l" rtl="0">
              <a:spcBef>
                <a:spcPts val="1000"/>
              </a:spcBef>
              <a:spcAft>
                <a:spcPts val="0"/>
              </a:spcAft>
              <a:buNone/>
            </a:pPr>
            <a:r>
              <a:rPr lang="en-US" sz="2500"/>
              <a:t>Since then the following have approved applications for SY24-25 –</a:t>
            </a:r>
            <a:endParaRPr sz="2500"/>
          </a:p>
          <a:p>
            <a:pPr marL="914400" lvl="1" indent="-387350" algn="l" rtl="0">
              <a:spcBef>
                <a:spcPts val="500"/>
              </a:spcBef>
              <a:spcAft>
                <a:spcPts val="0"/>
              </a:spcAft>
              <a:buSzPts val="2500"/>
              <a:buChar char="•"/>
            </a:pPr>
            <a:r>
              <a:rPr lang="en-US" sz="2500"/>
              <a:t>Corvallis SD</a:t>
            </a:r>
            <a:endParaRPr sz="2500"/>
          </a:p>
          <a:p>
            <a:pPr marL="914400" lvl="1" indent="-387350" algn="l" rtl="0">
              <a:spcBef>
                <a:spcPts val="0"/>
              </a:spcBef>
              <a:spcAft>
                <a:spcPts val="0"/>
              </a:spcAft>
              <a:buSzPts val="2500"/>
              <a:buChar char="•"/>
            </a:pPr>
            <a:r>
              <a:rPr lang="en-US" sz="2500"/>
              <a:t>Scappoose</a:t>
            </a:r>
            <a:endParaRPr sz="2500"/>
          </a:p>
          <a:p>
            <a:pPr marL="914400" lvl="1" indent="-387350" algn="l" rtl="0">
              <a:spcBef>
                <a:spcPts val="0"/>
              </a:spcBef>
              <a:spcAft>
                <a:spcPts val="0"/>
              </a:spcAft>
              <a:buSzPts val="2500"/>
              <a:buChar char="•"/>
            </a:pPr>
            <a:r>
              <a:rPr lang="en-US" sz="2500" b="1" i="1">
                <a:solidFill>
                  <a:srgbClr val="0B7743"/>
                </a:solidFill>
              </a:rPr>
              <a:t>Willamette ESD</a:t>
            </a:r>
            <a:endParaRPr sz="2500" b="1" i="1">
              <a:solidFill>
                <a:srgbClr val="0B7743"/>
              </a:solidFill>
            </a:endParaRPr>
          </a:p>
          <a:p>
            <a:pPr marL="1828800" lvl="0" indent="-387350" algn="l" rtl="0">
              <a:spcBef>
                <a:spcPts val="0"/>
              </a:spcBef>
              <a:spcAft>
                <a:spcPts val="0"/>
              </a:spcAft>
              <a:buSzPts val="2500"/>
              <a:buChar char="★"/>
            </a:pPr>
            <a:r>
              <a:rPr lang="en-US" sz="2500"/>
              <a:t>Cascade SD</a:t>
            </a:r>
            <a:endParaRPr sz="2500"/>
          </a:p>
          <a:p>
            <a:pPr marL="1828800" lvl="0" indent="-387350" algn="l" rtl="0">
              <a:spcBef>
                <a:spcPts val="0"/>
              </a:spcBef>
              <a:spcAft>
                <a:spcPts val="0"/>
              </a:spcAft>
              <a:buSzPts val="2500"/>
              <a:buChar char="★"/>
            </a:pPr>
            <a:r>
              <a:rPr lang="en-US" sz="2500"/>
              <a:t>Central SD</a:t>
            </a:r>
            <a:endParaRPr sz="2500"/>
          </a:p>
          <a:p>
            <a:pPr marL="1828800" lvl="0" indent="-387350" algn="l" rtl="0">
              <a:spcBef>
                <a:spcPts val="0"/>
              </a:spcBef>
              <a:spcAft>
                <a:spcPts val="0"/>
              </a:spcAft>
              <a:buSzPts val="2500"/>
              <a:buChar char="★"/>
            </a:pPr>
            <a:r>
              <a:rPr lang="en-US" sz="2500"/>
              <a:t>Dallas SD</a:t>
            </a:r>
            <a:endParaRPr sz="2500"/>
          </a:p>
          <a:p>
            <a:pPr marL="1828800" lvl="0" indent="-387350" algn="l" rtl="0">
              <a:spcBef>
                <a:spcPts val="0"/>
              </a:spcBef>
              <a:spcAft>
                <a:spcPts val="0"/>
              </a:spcAft>
              <a:buSzPts val="2500"/>
              <a:buChar char="★"/>
            </a:pPr>
            <a:r>
              <a:rPr lang="en-US" sz="2500"/>
              <a:t>McMinnville SD</a:t>
            </a:r>
            <a:endParaRPr sz="2500"/>
          </a:p>
          <a:p>
            <a:pPr marL="1828800" lvl="0" indent="-387350" algn="l" rtl="0">
              <a:spcBef>
                <a:spcPts val="0"/>
              </a:spcBef>
              <a:spcAft>
                <a:spcPts val="0"/>
              </a:spcAft>
              <a:buSzPts val="2500"/>
              <a:buChar char="★"/>
            </a:pPr>
            <a:r>
              <a:rPr lang="en-US" sz="2500"/>
              <a:t>Newberg SD</a:t>
            </a:r>
            <a:endParaRPr sz="2500"/>
          </a:p>
          <a:p>
            <a:pPr marL="1828800" lvl="0" indent="-387350" algn="l" rtl="0">
              <a:spcBef>
                <a:spcPts val="0"/>
              </a:spcBef>
              <a:spcAft>
                <a:spcPts val="0"/>
              </a:spcAft>
              <a:buSzPts val="2500"/>
              <a:buChar char="★"/>
            </a:pPr>
            <a:r>
              <a:rPr lang="en-US" sz="2500"/>
              <a:t>Sheridan SD</a:t>
            </a:r>
            <a:endParaRPr sz="2500"/>
          </a:p>
        </p:txBody>
      </p:sp>
      <p:sp>
        <p:nvSpPr>
          <p:cNvPr id="509" name="Google Shape;509;p52"/>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
        <p:nvSpPr>
          <p:cNvPr id="510" name="Google Shape;510;p52"/>
          <p:cNvSpPr txBox="1">
            <a:spLocks noGrp="1"/>
          </p:cNvSpPr>
          <p:nvPr>
            <p:ph type="title"/>
          </p:nvPr>
        </p:nvSpPr>
        <p:spPr>
          <a:xfrm>
            <a:off x="717177" y="779645"/>
            <a:ext cx="3931800" cy="25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pic>
        <p:nvPicPr>
          <p:cNvPr id="511" name="Google Shape;511;p52"/>
          <p:cNvPicPr preferRelativeResize="0"/>
          <p:nvPr/>
        </p:nvPicPr>
        <p:blipFill>
          <a:blip r:embed="rId3">
            <a:alphaModFix/>
          </a:blip>
          <a:stretch>
            <a:fillRect/>
          </a:stretch>
        </p:blipFill>
        <p:spPr>
          <a:xfrm>
            <a:off x="252825" y="274638"/>
            <a:ext cx="5225851" cy="63852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53"/>
          <p:cNvSpPr txBox="1">
            <a:spLocks noGrp="1"/>
          </p:cNvSpPr>
          <p:nvPr>
            <p:ph type="body" idx="1"/>
          </p:nvPr>
        </p:nvSpPr>
        <p:spPr>
          <a:xfrm>
            <a:off x="6883751" y="583425"/>
            <a:ext cx="4822500" cy="5398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Clr>
                <a:schemeClr val="dk1"/>
              </a:buClr>
              <a:buSzPts val="1100"/>
              <a:buFont typeface="Arial"/>
              <a:buNone/>
            </a:pPr>
            <a:r>
              <a:rPr lang="en-US" sz="2700" b="1">
                <a:solidFill>
                  <a:schemeClr val="accent3"/>
                </a:solidFill>
              </a:rPr>
              <a:t>Updated Section - p. 28</a:t>
            </a:r>
            <a:endParaRPr sz="2700"/>
          </a:p>
        </p:txBody>
      </p:sp>
      <p:sp>
        <p:nvSpPr>
          <p:cNvPr id="518" name="Google Shape;518;p53"/>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pic>
        <p:nvPicPr>
          <p:cNvPr id="519" name="Google Shape;519;p53"/>
          <p:cNvPicPr preferRelativeResize="0"/>
          <p:nvPr/>
        </p:nvPicPr>
        <p:blipFill>
          <a:blip r:embed="rId3">
            <a:alphaModFix/>
          </a:blip>
          <a:stretch>
            <a:fillRect/>
          </a:stretch>
        </p:blipFill>
        <p:spPr>
          <a:xfrm>
            <a:off x="242425" y="358725"/>
            <a:ext cx="6261499" cy="4371725"/>
          </a:xfrm>
          <a:prstGeom prst="rect">
            <a:avLst/>
          </a:prstGeom>
          <a:noFill/>
          <a:ln>
            <a:noFill/>
          </a:ln>
        </p:spPr>
      </p:pic>
      <p:pic>
        <p:nvPicPr>
          <p:cNvPr id="520" name="Google Shape;520;p53"/>
          <p:cNvPicPr preferRelativeResize="0"/>
          <p:nvPr/>
        </p:nvPicPr>
        <p:blipFill>
          <a:blip r:embed="rId4">
            <a:alphaModFix/>
          </a:blip>
          <a:stretch>
            <a:fillRect/>
          </a:stretch>
        </p:blipFill>
        <p:spPr>
          <a:xfrm>
            <a:off x="6931876" y="1940175"/>
            <a:ext cx="4726250" cy="2977650"/>
          </a:xfrm>
          <a:prstGeom prst="rect">
            <a:avLst/>
          </a:prstGeom>
          <a:noFill/>
          <a:ln w="38100" cap="flat" cmpd="sng">
            <a:solidFill>
              <a:schemeClr val="accent3"/>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7"/>
          <p:cNvSpPr txBox="1">
            <a:spLocks noGrp="1"/>
          </p:cNvSpPr>
          <p:nvPr>
            <p:ph type="title"/>
          </p:nvPr>
        </p:nvSpPr>
        <p:spPr>
          <a:xfrm>
            <a:off x="717176" y="457200"/>
            <a:ext cx="10784400" cy="1026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Key Terms to Track</a:t>
            </a:r>
            <a:endParaRPr/>
          </a:p>
        </p:txBody>
      </p:sp>
      <p:sp>
        <p:nvSpPr>
          <p:cNvPr id="225" name="Google Shape;225;p27"/>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
        <p:nvSpPr>
          <p:cNvPr id="226" name="Google Shape;226;p27"/>
          <p:cNvSpPr txBox="1">
            <a:spLocks noGrp="1"/>
          </p:cNvSpPr>
          <p:nvPr>
            <p:ph type="body" idx="1"/>
          </p:nvPr>
        </p:nvSpPr>
        <p:spPr>
          <a:xfrm>
            <a:off x="717175" y="1825625"/>
            <a:ext cx="5302500" cy="46794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b="1">
                <a:solidFill>
                  <a:schemeClr val="accent3"/>
                </a:solidFill>
              </a:rPr>
              <a:t>LEA - Local Education Agency</a:t>
            </a:r>
            <a:r>
              <a:rPr lang="en-US"/>
              <a:t> (i.e. School District)</a:t>
            </a:r>
            <a:endParaRPr/>
          </a:p>
          <a:p>
            <a:pPr marL="0" lvl="0" indent="0" algn="l" rtl="0">
              <a:spcBef>
                <a:spcPts val="1000"/>
              </a:spcBef>
              <a:spcAft>
                <a:spcPts val="0"/>
              </a:spcAft>
              <a:buNone/>
            </a:pPr>
            <a:r>
              <a:rPr lang="en-US" b="1">
                <a:solidFill>
                  <a:schemeClr val="accent2"/>
                </a:solidFill>
              </a:rPr>
              <a:t>LEA-C - Local Education Agency Consortium</a:t>
            </a:r>
            <a:endParaRPr b="1">
              <a:solidFill>
                <a:schemeClr val="accent2"/>
              </a:solidFill>
            </a:endParaRPr>
          </a:p>
          <a:p>
            <a:pPr marL="457200" lvl="0" indent="-342900" algn="l" rtl="0">
              <a:spcBef>
                <a:spcPts val="1000"/>
              </a:spcBef>
              <a:spcAft>
                <a:spcPts val="0"/>
              </a:spcAft>
              <a:buSzPts val="1800"/>
              <a:buChar char="•"/>
            </a:pPr>
            <a:r>
              <a:rPr lang="en-US"/>
              <a:t>In Oregon, this refers to an Education Service District who is the lead for a Title VI Indian Education consortium formula grant application. Any school district with at least 10 tribally affiliated students may join the consortium.</a:t>
            </a:r>
            <a:endParaRPr/>
          </a:p>
          <a:p>
            <a:pPr marL="457200" lvl="0" indent="0" algn="l" rtl="0">
              <a:spcBef>
                <a:spcPts val="1000"/>
              </a:spcBef>
              <a:spcAft>
                <a:spcPts val="0"/>
              </a:spcAft>
              <a:buNone/>
            </a:pPr>
            <a:r>
              <a:rPr lang="en-US"/>
              <a:t>Southern Oregon ESD, Columbia Gorge ESD, and Willamette ESD are all LEA-C’s in Oregon for SY24-25.</a:t>
            </a:r>
            <a:endParaRPr/>
          </a:p>
        </p:txBody>
      </p:sp>
      <p:sp>
        <p:nvSpPr>
          <p:cNvPr id="227" name="Google Shape;227;p27"/>
          <p:cNvSpPr txBox="1">
            <a:spLocks noGrp="1"/>
          </p:cNvSpPr>
          <p:nvPr>
            <p:ph type="body" idx="2"/>
          </p:nvPr>
        </p:nvSpPr>
        <p:spPr>
          <a:xfrm>
            <a:off x="6172200" y="1825625"/>
            <a:ext cx="5329500" cy="4425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a:solidFill>
                  <a:schemeClr val="accent5"/>
                </a:solidFill>
              </a:rPr>
              <a:t>Affected LEAs and LEA-C</a:t>
            </a:r>
            <a:endParaRPr b="1">
              <a:solidFill>
                <a:schemeClr val="accent5"/>
              </a:solidFill>
            </a:endParaRPr>
          </a:p>
          <a:p>
            <a:pPr marL="457200" lvl="0" indent="-342900" algn="l" rtl="0">
              <a:spcBef>
                <a:spcPts val="1000"/>
              </a:spcBef>
              <a:spcAft>
                <a:spcPts val="0"/>
              </a:spcAft>
              <a:buSzPts val="1800"/>
              <a:buChar char="•"/>
            </a:pPr>
            <a:r>
              <a:rPr lang="en-US"/>
              <a:t>A term from the US Department of Education which identifies -</a:t>
            </a:r>
            <a:endParaRPr/>
          </a:p>
          <a:p>
            <a:pPr marL="914400" lvl="1" indent="-342900" algn="l" rtl="0">
              <a:spcBef>
                <a:spcPts val="0"/>
              </a:spcBef>
              <a:spcAft>
                <a:spcPts val="0"/>
              </a:spcAft>
              <a:buSzPts val="1800"/>
              <a:buChar char="•"/>
            </a:pPr>
            <a:r>
              <a:rPr lang="en-US"/>
              <a:t>LEAs or LEA-Cs that receive &gt;$40K for their Title VI Indian Education formula grant, including school districts who are members of a consortium that receives &gt;$40K for their formula grant, or</a:t>
            </a:r>
            <a:endParaRPr/>
          </a:p>
          <a:p>
            <a:pPr marL="914400" lvl="1" indent="-342900" algn="l" rtl="0">
              <a:spcBef>
                <a:spcPts val="0"/>
              </a:spcBef>
              <a:spcAft>
                <a:spcPts val="0"/>
              </a:spcAft>
              <a:buSzPts val="1800"/>
              <a:buChar char="•"/>
            </a:pPr>
            <a:r>
              <a:rPr lang="en-US"/>
              <a:t>Districts with an AI/AN+ population of 50% or more are also considered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54"/>
          <p:cNvSpPr txBox="1">
            <a:spLocks noGrp="1"/>
          </p:cNvSpPr>
          <p:nvPr>
            <p:ph type="title"/>
          </p:nvPr>
        </p:nvSpPr>
        <p:spPr>
          <a:xfrm>
            <a:off x="630651" y="382675"/>
            <a:ext cx="10784400" cy="10266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en-US" sz="2733"/>
              <a:t>Most Powerful Update </a:t>
            </a:r>
            <a:endParaRPr sz="2733"/>
          </a:p>
          <a:p>
            <a:pPr marL="0" lvl="0" indent="0" algn="l" rtl="0">
              <a:spcBef>
                <a:spcPts val="0"/>
              </a:spcBef>
              <a:spcAft>
                <a:spcPts val="0"/>
              </a:spcAft>
              <a:buNone/>
            </a:pPr>
            <a:r>
              <a:rPr lang="en-US"/>
              <a:t>Phases I-IV Have </a:t>
            </a:r>
            <a:r>
              <a:rPr lang="en-US" u="sng"/>
              <a:t>ALL</a:t>
            </a:r>
            <a:r>
              <a:rPr lang="en-US"/>
              <a:t> Been Amended</a:t>
            </a:r>
            <a:endParaRPr/>
          </a:p>
        </p:txBody>
      </p:sp>
      <p:sp>
        <p:nvSpPr>
          <p:cNvPr id="527" name="Google Shape;527;p54"/>
          <p:cNvSpPr txBox="1">
            <a:spLocks noGrp="1"/>
          </p:cNvSpPr>
          <p:nvPr>
            <p:ph type="sldNum" idx="12"/>
          </p:nvPr>
        </p:nvSpPr>
        <p:spPr>
          <a:xfrm>
            <a:off x="87254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pic>
        <p:nvPicPr>
          <p:cNvPr id="528" name="Google Shape;528;p54"/>
          <p:cNvPicPr preferRelativeResize="0"/>
          <p:nvPr/>
        </p:nvPicPr>
        <p:blipFill>
          <a:blip r:embed="rId3">
            <a:alphaModFix/>
          </a:blip>
          <a:stretch>
            <a:fillRect/>
          </a:stretch>
        </p:blipFill>
        <p:spPr>
          <a:xfrm>
            <a:off x="630650" y="1918399"/>
            <a:ext cx="3870825" cy="3432875"/>
          </a:xfrm>
          <a:prstGeom prst="rect">
            <a:avLst/>
          </a:prstGeom>
          <a:noFill/>
          <a:ln>
            <a:noFill/>
          </a:ln>
        </p:spPr>
      </p:pic>
      <p:sp>
        <p:nvSpPr>
          <p:cNvPr id="529" name="Google Shape;529;p54"/>
          <p:cNvSpPr/>
          <p:nvPr/>
        </p:nvSpPr>
        <p:spPr>
          <a:xfrm>
            <a:off x="968850" y="4357425"/>
            <a:ext cx="3108600" cy="559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530" name="Google Shape;530;p54"/>
          <p:cNvPicPr preferRelativeResize="0"/>
          <p:nvPr/>
        </p:nvPicPr>
        <p:blipFill>
          <a:blip r:embed="rId4">
            <a:alphaModFix/>
          </a:blip>
          <a:stretch>
            <a:fillRect/>
          </a:stretch>
        </p:blipFill>
        <p:spPr>
          <a:xfrm>
            <a:off x="4653875" y="1949775"/>
            <a:ext cx="4065101" cy="860900"/>
          </a:xfrm>
          <a:prstGeom prst="rect">
            <a:avLst/>
          </a:prstGeom>
          <a:noFill/>
          <a:ln>
            <a:noFill/>
          </a:ln>
        </p:spPr>
      </p:pic>
      <p:pic>
        <p:nvPicPr>
          <p:cNvPr id="531" name="Google Shape;531;p54"/>
          <p:cNvPicPr preferRelativeResize="0"/>
          <p:nvPr/>
        </p:nvPicPr>
        <p:blipFill>
          <a:blip r:embed="rId5">
            <a:alphaModFix/>
          </a:blip>
          <a:stretch>
            <a:fillRect/>
          </a:stretch>
        </p:blipFill>
        <p:spPr>
          <a:xfrm>
            <a:off x="5552950" y="2810662"/>
            <a:ext cx="3743325" cy="495300"/>
          </a:xfrm>
          <a:prstGeom prst="rect">
            <a:avLst/>
          </a:prstGeom>
          <a:noFill/>
          <a:ln>
            <a:noFill/>
          </a:ln>
        </p:spPr>
      </p:pic>
      <p:sp>
        <p:nvSpPr>
          <p:cNvPr id="532" name="Google Shape;532;p54"/>
          <p:cNvSpPr txBox="1"/>
          <p:nvPr/>
        </p:nvSpPr>
        <p:spPr>
          <a:xfrm>
            <a:off x="729750" y="5620000"/>
            <a:ext cx="3672900" cy="49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chemeClr val="dk1"/>
                </a:solidFill>
                <a:latin typeface="Calibri"/>
                <a:ea typeface="Calibri"/>
                <a:cs typeface="Calibri"/>
                <a:sym typeface="Calibri"/>
              </a:rPr>
              <a:t>👀 </a:t>
            </a:r>
            <a:r>
              <a:rPr lang="en-US" sz="2400" b="1">
                <a:solidFill>
                  <a:schemeClr val="accent3"/>
                </a:solidFill>
                <a:latin typeface="Calibri"/>
                <a:ea typeface="Calibri"/>
                <a:cs typeface="Calibri"/>
                <a:sym typeface="Calibri"/>
              </a:rPr>
              <a:t>See pages 30-36 </a:t>
            </a:r>
            <a:endParaRPr sz="2400" b="1">
              <a:solidFill>
                <a:schemeClr val="accent3"/>
              </a:solidFill>
              <a:latin typeface="Calibri"/>
              <a:ea typeface="Calibri"/>
              <a:cs typeface="Calibri"/>
              <a:sym typeface="Calibri"/>
            </a:endParaRPr>
          </a:p>
        </p:txBody>
      </p:sp>
      <p:pic>
        <p:nvPicPr>
          <p:cNvPr id="533" name="Google Shape;533;p54"/>
          <p:cNvPicPr preferRelativeResize="0"/>
          <p:nvPr/>
        </p:nvPicPr>
        <p:blipFill>
          <a:blip r:embed="rId6">
            <a:alphaModFix/>
          </a:blip>
          <a:stretch>
            <a:fillRect/>
          </a:stretch>
        </p:blipFill>
        <p:spPr>
          <a:xfrm>
            <a:off x="4653875" y="3445926"/>
            <a:ext cx="7191173" cy="495300"/>
          </a:xfrm>
          <a:prstGeom prst="rect">
            <a:avLst/>
          </a:prstGeom>
          <a:noFill/>
          <a:ln>
            <a:noFill/>
          </a:ln>
        </p:spPr>
      </p:pic>
      <p:pic>
        <p:nvPicPr>
          <p:cNvPr id="534" name="Google Shape;534;p54"/>
          <p:cNvPicPr preferRelativeResize="0"/>
          <p:nvPr/>
        </p:nvPicPr>
        <p:blipFill>
          <a:blip r:embed="rId7">
            <a:alphaModFix/>
          </a:blip>
          <a:stretch>
            <a:fillRect/>
          </a:stretch>
        </p:blipFill>
        <p:spPr>
          <a:xfrm>
            <a:off x="4653875" y="4196674"/>
            <a:ext cx="5774624" cy="958675"/>
          </a:xfrm>
          <a:prstGeom prst="rect">
            <a:avLst/>
          </a:prstGeom>
          <a:noFill/>
          <a:ln>
            <a:noFill/>
          </a:ln>
        </p:spPr>
      </p:pic>
      <p:pic>
        <p:nvPicPr>
          <p:cNvPr id="535" name="Google Shape;535;p54"/>
          <p:cNvPicPr preferRelativeResize="0"/>
          <p:nvPr/>
        </p:nvPicPr>
        <p:blipFill>
          <a:blip r:embed="rId8">
            <a:alphaModFix/>
          </a:blip>
          <a:stretch>
            <a:fillRect/>
          </a:stretch>
        </p:blipFill>
        <p:spPr>
          <a:xfrm>
            <a:off x="4653875" y="5410800"/>
            <a:ext cx="4837276" cy="819275"/>
          </a:xfrm>
          <a:prstGeom prst="rect">
            <a:avLst/>
          </a:prstGeom>
          <a:noFill/>
          <a:ln>
            <a:noFill/>
          </a:ln>
        </p:spPr>
      </p:pic>
      <p:sp>
        <p:nvSpPr>
          <p:cNvPr id="536" name="Google Shape;536;p54"/>
          <p:cNvSpPr/>
          <p:nvPr/>
        </p:nvSpPr>
        <p:spPr>
          <a:xfrm>
            <a:off x="9133075" y="832100"/>
            <a:ext cx="2413500" cy="1301400"/>
          </a:xfrm>
          <a:prstGeom prst="wedgeRoundRectCallout">
            <a:avLst>
              <a:gd name="adj1" fmla="val -81405"/>
              <a:gd name="adj2" fmla="val 101272"/>
              <a:gd name="adj3" fmla="val 0"/>
            </a:avLst>
          </a:prstGeom>
          <a:noFill/>
          <a:ln w="28575"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900" b="1">
                <a:solidFill>
                  <a:schemeClr val="accent3"/>
                </a:solidFill>
              </a:rPr>
              <a:t>Pre-Consultation Changes - See 31-32 of the </a:t>
            </a:r>
            <a:r>
              <a:rPr lang="en-US" sz="1700" b="1" u="sng">
                <a:solidFill>
                  <a:schemeClr val="hlink"/>
                </a:solidFill>
                <a:hlinkClick r:id="rId9"/>
              </a:rPr>
              <a:t>Toolkit</a:t>
            </a:r>
            <a:endParaRPr sz="1700" b="1">
              <a:solidFill>
                <a:srgbClr val="0B7743"/>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55"/>
          <p:cNvSpPr txBox="1">
            <a:spLocks noGrp="1"/>
          </p:cNvSpPr>
          <p:nvPr>
            <p:ph type="title"/>
          </p:nvPr>
        </p:nvSpPr>
        <p:spPr>
          <a:xfrm>
            <a:off x="2081950" y="374925"/>
            <a:ext cx="9345300" cy="10266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en-US" sz="2733"/>
              <a:t>Most Powerful Update </a:t>
            </a:r>
            <a:endParaRPr sz="2733"/>
          </a:p>
          <a:p>
            <a:pPr marL="0" lvl="0" indent="0" algn="l" rtl="0">
              <a:spcBef>
                <a:spcPts val="0"/>
              </a:spcBef>
              <a:spcAft>
                <a:spcPts val="0"/>
              </a:spcAft>
              <a:buNone/>
            </a:pPr>
            <a:r>
              <a:rPr lang="en-US"/>
              <a:t>Phases I-IV Have </a:t>
            </a:r>
            <a:r>
              <a:rPr lang="en-US" u="sng"/>
              <a:t>ALL</a:t>
            </a:r>
            <a:r>
              <a:rPr lang="en-US"/>
              <a:t> Been Amended</a:t>
            </a:r>
            <a:endParaRPr/>
          </a:p>
        </p:txBody>
      </p:sp>
      <p:sp>
        <p:nvSpPr>
          <p:cNvPr id="543" name="Google Shape;543;p55"/>
          <p:cNvSpPr txBox="1">
            <a:spLocks noGrp="1"/>
          </p:cNvSpPr>
          <p:nvPr>
            <p:ph type="sldNum" idx="12"/>
          </p:nvPr>
        </p:nvSpPr>
        <p:spPr>
          <a:xfrm>
            <a:off x="87254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pic>
        <p:nvPicPr>
          <p:cNvPr id="544" name="Google Shape;544;p55"/>
          <p:cNvPicPr preferRelativeResize="0"/>
          <p:nvPr/>
        </p:nvPicPr>
        <p:blipFill>
          <a:blip r:embed="rId3">
            <a:alphaModFix/>
          </a:blip>
          <a:stretch>
            <a:fillRect/>
          </a:stretch>
        </p:blipFill>
        <p:spPr>
          <a:xfrm>
            <a:off x="593671" y="249912"/>
            <a:ext cx="1326474" cy="1276625"/>
          </a:xfrm>
          <a:prstGeom prst="rect">
            <a:avLst/>
          </a:prstGeom>
          <a:noFill/>
          <a:ln>
            <a:noFill/>
          </a:ln>
        </p:spPr>
      </p:pic>
      <p:sp>
        <p:nvSpPr>
          <p:cNvPr id="545" name="Google Shape;545;p55"/>
          <p:cNvSpPr/>
          <p:nvPr/>
        </p:nvSpPr>
        <p:spPr>
          <a:xfrm>
            <a:off x="439650" y="1189049"/>
            <a:ext cx="1480500" cy="243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46" name="Google Shape;546;p55"/>
          <p:cNvSpPr txBox="1"/>
          <p:nvPr/>
        </p:nvSpPr>
        <p:spPr>
          <a:xfrm>
            <a:off x="536025" y="6009600"/>
            <a:ext cx="3672900" cy="49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chemeClr val="dk1"/>
                </a:solidFill>
                <a:latin typeface="Calibri"/>
                <a:ea typeface="Calibri"/>
                <a:cs typeface="Calibri"/>
                <a:sym typeface="Calibri"/>
              </a:rPr>
              <a:t>👀 </a:t>
            </a:r>
            <a:r>
              <a:rPr lang="en-US" sz="2400" b="1">
                <a:solidFill>
                  <a:schemeClr val="accent3"/>
                </a:solidFill>
                <a:latin typeface="Calibri"/>
                <a:ea typeface="Calibri"/>
                <a:cs typeface="Calibri"/>
                <a:sym typeface="Calibri"/>
              </a:rPr>
              <a:t>See pages 30-36 </a:t>
            </a:r>
            <a:endParaRPr sz="2400" b="1">
              <a:solidFill>
                <a:schemeClr val="accent3"/>
              </a:solidFill>
              <a:latin typeface="Calibri"/>
              <a:ea typeface="Calibri"/>
              <a:cs typeface="Calibri"/>
              <a:sym typeface="Calibri"/>
            </a:endParaRPr>
          </a:p>
        </p:txBody>
      </p:sp>
      <p:pic>
        <p:nvPicPr>
          <p:cNvPr id="547" name="Google Shape;547;p55"/>
          <p:cNvPicPr preferRelativeResize="0"/>
          <p:nvPr/>
        </p:nvPicPr>
        <p:blipFill>
          <a:blip r:embed="rId4">
            <a:alphaModFix/>
          </a:blip>
          <a:stretch>
            <a:fillRect/>
          </a:stretch>
        </p:blipFill>
        <p:spPr>
          <a:xfrm>
            <a:off x="284675" y="1691600"/>
            <a:ext cx="3300601" cy="4318001"/>
          </a:xfrm>
          <a:prstGeom prst="rect">
            <a:avLst/>
          </a:prstGeom>
          <a:noFill/>
          <a:ln>
            <a:noFill/>
          </a:ln>
        </p:spPr>
      </p:pic>
      <p:pic>
        <p:nvPicPr>
          <p:cNvPr id="548" name="Google Shape;548;p55"/>
          <p:cNvPicPr preferRelativeResize="0"/>
          <p:nvPr/>
        </p:nvPicPr>
        <p:blipFill>
          <a:blip r:embed="rId5">
            <a:alphaModFix/>
          </a:blip>
          <a:stretch>
            <a:fillRect/>
          </a:stretch>
        </p:blipFill>
        <p:spPr>
          <a:xfrm>
            <a:off x="3702988" y="1621476"/>
            <a:ext cx="3339851" cy="4318001"/>
          </a:xfrm>
          <a:prstGeom prst="rect">
            <a:avLst/>
          </a:prstGeom>
          <a:noFill/>
          <a:ln>
            <a:noFill/>
          </a:ln>
        </p:spPr>
      </p:pic>
      <p:pic>
        <p:nvPicPr>
          <p:cNvPr id="549" name="Google Shape;549;p55"/>
          <p:cNvPicPr preferRelativeResize="0"/>
          <p:nvPr/>
        </p:nvPicPr>
        <p:blipFill>
          <a:blip r:embed="rId6">
            <a:alphaModFix/>
          </a:blip>
          <a:stretch>
            <a:fillRect/>
          </a:stretch>
        </p:blipFill>
        <p:spPr>
          <a:xfrm>
            <a:off x="7408525" y="1691598"/>
            <a:ext cx="2299325" cy="2967825"/>
          </a:xfrm>
          <a:prstGeom prst="rect">
            <a:avLst/>
          </a:prstGeom>
          <a:noFill/>
          <a:ln>
            <a:noFill/>
          </a:ln>
        </p:spPr>
      </p:pic>
      <p:pic>
        <p:nvPicPr>
          <p:cNvPr id="550" name="Google Shape;550;p55"/>
          <p:cNvPicPr preferRelativeResize="0"/>
          <p:nvPr/>
        </p:nvPicPr>
        <p:blipFill>
          <a:blip r:embed="rId7">
            <a:alphaModFix/>
          </a:blip>
          <a:stretch>
            <a:fillRect/>
          </a:stretch>
        </p:blipFill>
        <p:spPr>
          <a:xfrm>
            <a:off x="9707850" y="3421450"/>
            <a:ext cx="2427325" cy="316932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56"/>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
        <p:nvSpPr>
          <p:cNvPr id="557" name="Google Shape;557;p56"/>
          <p:cNvSpPr txBox="1">
            <a:spLocks noGrp="1"/>
          </p:cNvSpPr>
          <p:nvPr>
            <p:ph type="title"/>
          </p:nvPr>
        </p:nvSpPr>
        <p:spPr>
          <a:xfrm>
            <a:off x="717177" y="779645"/>
            <a:ext cx="3931800" cy="25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pic>
        <p:nvPicPr>
          <p:cNvPr id="558" name="Google Shape;558;p56"/>
          <p:cNvPicPr preferRelativeResize="0"/>
          <p:nvPr/>
        </p:nvPicPr>
        <p:blipFill>
          <a:blip r:embed="rId3">
            <a:alphaModFix/>
          </a:blip>
          <a:stretch>
            <a:fillRect/>
          </a:stretch>
        </p:blipFill>
        <p:spPr>
          <a:xfrm>
            <a:off x="6489750" y="139150"/>
            <a:ext cx="5312525" cy="6523425"/>
          </a:xfrm>
          <a:prstGeom prst="rect">
            <a:avLst/>
          </a:prstGeom>
          <a:noFill/>
          <a:ln>
            <a:noFill/>
          </a:ln>
        </p:spPr>
      </p:pic>
      <p:pic>
        <p:nvPicPr>
          <p:cNvPr id="559" name="Google Shape;559;p56"/>
          <p:cNvPicPr preferRelativeResize="0"/>
          <p:nvPr/>
        </p:nvPicPr>
        <p:blipFill>
          <a:blip r:embed="rId4">
            <a:alphaModFix/>
          </a:blip>
          <a:stretch>
            <a:fillRect/>
          </a:stretch>
        </p:blipFill>
        <p:spPr>
          <a:xfrm>
            <a:off x="236630" y="309725"/>
            <a:ext cx="5065095" cy="6238526"/>
          </a:xfrm>
          <a:prstGeom prst="rect">
            <a:avLst/>
          </a:prstGeom>
          <a:noFill/>
          <a:ln>
            <a:noFill/>
          </a:ln>
        </p:spPr>
      </p:pic>
      <p:sp>
        <p:nvSpPr>
          <p:cNvPr id="560" name="Google Shape;560;p56"/>
          <p:cNvSpPr txBox="1"/>
          <p:nvPr/>
        </p:nvSpPr>
        <p:spPr>
          <a:xfrm>
            <a:off x="5366825" y="2444500"/>
            <a:ext cx="1057800" cy="150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chemeClr val="accent3"/>
                </a:solidFill>
                <a:latin typeface="Calibri"/>
                <a:ea typeface="Calibri"/>
                <a:cs typeface="Calibri"/>
                <a:sym typeface="Calibri"/>
              </a:rPr>
              <a:t>OLD</a:t>
            </a:r>
            <a:endParaRPr sz="2400" b="1">
              <a:solidFill>
                <a:schemeClr val="accent3"/>
              </a:solidFill>
              <a:latin typeface="Calibri"/>
              <a:ea typeface="Calibri"/>
              <a:cs typeface="Calibri"/>
              <a:sym typeface="Calibri"/>
            </a:endParaRPr>
          </a:p>
          <a:p>
            <a:pPr marL="0" lvl="0" indent="0" algn="ctr" rtl="0">
              <a:spcBef>
                <a:spcPts val="0"/>
              </a:spcBef>
              <a:spcAft>
                <a:spcPts val="0"/>
              </a:spcAft>
              <a:buNone/>
            </a:pPr>
            <a:endParaRPr sz="2400" b="1">
              <a:solidFill>
                <a:srgbClr val="701C7F"/>
              </a:solidFill>
              <a:latin typeface="Calibri"/>
              <a:ea typeface="Calibri"/>
              <a:cs typeface="Calibri"/>
              <a:sym typeface="Calibri"/>
            </a:endParaRPr>
          </a:p>
          <a:p>
            <a:pPr marL="0" lvl="0" indent="0" algn="ctr" rtl="0">
              <a:spcBef>
                <a:spcPts val="0"/>
              </a:spcBef>
              <a:spcAft>
                <a:spcPts val="0"/>
              </a:spcAft>
              <a:buNone/>
            </a:pPr>
            <a:r>
              <a:rPr lang="en-US" sz="2400" b="1">
                <a:solidFill>
                  <a:srgbClr val="085630"/>
                </a:solidFill>
                <a:latin typeface="Calibri"/>
                <a:ea typeface="Calibri"/>
                <a:cs typeface="Calibri"/>
                <a:sym typeface="Calibri"/>
              </a:rPr>
              <a:t>NEW</a:t>
            </a:r>
            <a:endParaRPr sz="2400" b="1">
              <a:solidFill>
                <a:srgbClr val="085630"/>
              </a:solidFill>
              <a:latin typeface="Calibri"/>
              <a:ea typeface="Calibri"/>
              <a:cs typeface="Calibri"/>
              <a:sym typeface="Calibri"/>
            </a:endParaRPr>
          </a:p>
        </p:txBody>
      </p:sp>
      <p:cxnSp>
        <p:nvCxnSpPr>
          <p:cNvPr id="561" name="Google Shape;561;p56"/>
          <p:cNvCxnSpPr/>
          <p:nvPr/>
        </p:nvCxnSpPr>
        <p:spPr>
          <a:xfrm rot="10800000">
            <a:off x="5339950" y="2358375"/>
            <a:ext cx="994800" cy="0"/>
          </a:xfrm>
          <a:prstGeom prst="straightConnector1">
            <a:avLst/>
          </a:prstGeom>
          <a:noFill/>
          <a:ln w="38100" cap="flat" cmpd="sng">
            <a:solidFill>
              <a:schemeClr val="accent3"/>
            </a:solidFill>
            <a:prstDash val="solid"/>
            <a:round/>
            <a:headEnd type="none" w="med" len="med"/>
            <a:tailEnd type="triangle" w="med" len="med"/>
          </a:ln>
        </p:spPr>
      </p:cxnSp>
      <p:cxnSp>
        <p:nvCxnSpPr>
          <p:cNvPr id="562" name="Google Shape;562;p56"/>
          <p:cNvCxnSpPr/>
          <p:nvPr/>
        </p:nvCxnSpPr>
        <p:spPr>
          <a:xfrm>
            <a:off x="5359125" y="3888750"/>
            <a:ext cx="1100100" cy="0"/>
          </a:xfrm>
          <a:prstGeom prst="straightConnector1">
            <a:avLst/>
          </a:prstGeom>
          <a:noFill/>
          <a:ln w="38100" cap="flat" cmpd="sng">
            <a:solidFill>
              <a:srgbClr val="085630"/>
            </a:solidFill>
            <a:prstDash val="solid"/>
            <a:round/>
            <a:headEnd type="none" w="med" len="med"/>
            <a:tailEnd type="triangl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57"/>
          <p:cNvSpPr txBox="1">
            <a:spLocks noGrp="1"/>
          </p:cNvSpPr>
          <p:nvPr>
            <p:ph type="body" idx="1"/>
          </p:nvPr>
        </p:nvSpPr>
        <p:spPr>
          <a:xfrm>
            <a:off x="6012225" y="779650"/>
            <a:ext cx="5585100" cy="5499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900" b="1">
                <a:solidFill>
                  <a:schemeClr val="accent3"/>
                </a:solidFill>
              </a:rPr>
              <a:t>KEY EDITS - page 44</a:t>
            </a:r>
            <a:endParaRPr sz="2900" b="1">
              <a:solidFill>
                <a:schemeClr val="accent3"/>
              </a:solidFill>
            </a:endParaRPr>
          </a:p>
          <a:p>
            <a:pPr marL="457200" lvl="0" indent="-412750" algn="l" rtl="0">
              <a:spcBef>
                <a:spcPts val="1000"/>
              </a:spcBef>
              <a:spcAft>
                <a:spcPts val="0"/>
              </a:spcAft>
              <a:buSzPts val="2900"/>
              <a:buChar char="•"/>
            </a:pPr>
            <a:r>
              <a:rPr lang="en-US" sz="2900"/>
              <a:t>Consortium Language</a:t>
            </a:r>
            <a:endParaRPr sz="2900"/>
          </a:p>
          <a:p>
            <a:pPr marL="457200" lvl="0" indent="-412750" algn="l" rtl="0">
              <a:spcBef>
                <a:spcPts val="0"/>
              </a:spcBef>
              <a:spcAft>
                <a:spcPts val="0"/>
              </a:spcAft>
              <a:buSzPts val="2900"/>
              <a:buChar char="•"/>
            </a:pPr>
            <a:r>
              <a:rPr lang="en-US" sz="2900"/>
              <a:t>Federal and State requirement language</a:t>
            </a:r>
            <a:endParaRPr sz="2900"/>
          </a:p>
          <a:p>
            <a:pPr marL="457200" lvl="0" indent="-412750" algn="l" rtl="0">
              <a:spcBef>
                <a:spcPts val="0"/>
              </a:spcBef>
              <a:spcAft>
                <a:spcPts val="0"/>
              </a:spcAft>
              <a:buSzPts val="2900"/>
              <a:buChar char="•"/>
            </a:pPr>
            <a:r>
              <a:rPr lang="en-US" sz="2900"/>
              <a:t>New Checkboxes for grants and Integrated Guidance</a:t>
            </a:r>
            <a:endParaRPr sz="2900"/>
          </a:p>
          <a:p>
            <a:pPr marL="457200" lvl="0" indent="-412750" algn="l" rtl="0">
              <a:spcBef>
                <a:spcPts val="0"/>
              </a:spcBef>
              <a:spcAft>
                <a:spcPts val="0"/>
              </a:spcAft>
              <a:buSzPts val="2900"/>
              <a:buChar char="•"/>
            </a:pPr>
            <a:r>
              <a:rPr lang="en-US" sz="2900"/>
              <a:t>“We agree/disagree” statements</a:t>
            </a:r>
            <a:endParaRPr sz="2900"/>
          </a:p>
          <a:p>
            <a:pPr marL="457200" lvl="0" indent="-412750" algn="l" rtl="0">
              <a:spcBef>
                <a:spcPts val="0"/>
              </a:spcBef>
              <a:spcAft>
                <a:spcPts val="0"/>
              </a:spcAft>
              <a:buSzPts val="2900"/>
              <a:buChar char="•"/>
            </a:pPr>
            <a:r>
              <a:rPr lang="en-US" sz="2900"/>
              <a:t>New Checkboxes for a lack of response from a tribe and to acknowledge a tribe opted-out</a:t>
            </a:r>
            <a:endParaRPr sz="2900" b="1">
              <a:solidFill>
                <a:schemeClr val="accent3"/>
              </a:solidFill>
            </a:endParaRPr>
          </a:p>
          <a:p>
            <a:pPr marL="0" lvl="0" indent="0" algn="l" rtl="0">
              <a:spcBef>
                <a:spcPts val="1000"/>
              </a:spcBef>
              <a:spcAft>
                <a:spcPts val="0"/>
              </a:spcAft>
              <a:buNone/>
            </a:pPr>
            <a:endParaRPr sz="2500"/>
          </a:p>
        </p:txBody>
      </p:sp>
      <p:sp>
        <p:nvSpPr>
          <p:cNvPr id="569" name="Google Shape;569;p57"/>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
        <p:nvSpPr>
          <p:cNvPr id="570" name="Google Shape;570;p57"/>
          <p:cNvSpPr txBox="1">
            <a:spLocks noGrp="1"/>
          </p:cNvSpPr>
          <p:nvPr>
            <p:ph type="title"/>
          </p:nvPr>
        </p:nvSpPr>
        <p:spPr>
          <a:xfrm>
            <a:off x="717177" y="779645"/>
            <a:ext cx="3931800" cy="25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pic>
        <p:nvPicPr>
          <p:cNvPr id="571" name="Google Shape;571;p57"/>
          <p:cNvPicPr preferRelativeResize="0"/>
          <p:nvPr/>
        </p:nvPicPr>
        <p:blipFill>
          <a:blip r:embed="rId3">
            <a:alphaModFix/>
          </a:blip>
          <a:stretch>
            <a:fillRect/>
          </a:stretch>
        </p:blipFill>
        <p:spPr>
          <a:xfrm>
            <a:off x="147075" y="85098"/>
            <a:ext cx="5446399" cy="6687802"/>
          </a:xfrm>
          <a:prstGeom prst="rect">
            <a:avLst/>
          </a:prstGeom>
          <a:noFill/>
          <a:ln>
            <a:noFill/>
          </a:ln>
        </p:spPr>
      </p:pic>
      <p:sp>
        <p:nvSpPr>
          <p:cNvPr id="572" name="Google Shape;572;p57"/>
          <p:cNvSpPr/>
          <p:nvPr/>
        </p:nvSpPr>
        <p:spPr>
          <a:xfrm>
            <a:off x="2891400" y="3563550"/>
            <a:ext cx="2228700" cy="365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73" name="Google Shape;573;p57"/>
          <p:cNvSpPr/>
          <p:nvPr/>
        </p:nvSpPr>
        <p:spPr>
          <a:xfrm>
            <a:off x="461275" y="3983775"/>
            <a:ext cx="4725600" cy="880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74" name="Google Shape;574;p57"/>
          <p:cNvSpPr/>
          <p:nvPr/>
        </p:nvSpPr>
        <p:spPr>
          <a:xfrm>
            <a:off x="394500" y="5838700"/>
            <a:ext cx="4725600" cy="880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75" name="Google Shape;575;p57"/>
          <p:cNvSpPr/>
          <p:nvPr/>
        </p:nvSpPr>
        <p:spPr>
          <a:xfrm>
            <a:off x="461275" y="1227825"/>
            <a:ext cx="4725600" cy="1073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76" name="Google Shape;576;p57"/>
          <p:cNvSpPr/>
          <p:nvPr/>
        </p:nvSpPr>
        <p:spPr>
          <a:xfrm>
            <a:off x="461275" y="779650"/>
            <a:ext cx="4725600" cy="182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577" name="Google Shape;577;p57"/>
          <p:cNvCxnSpPr/>
          <p:nvPr/>
        </p:nvCxnSpPr>
        <p:spPr>
          <a:xfrm rot="10800000">
            <a:off x="5445200" y="990875"/>
            <a:ext cx="985200" cy="497100"/>
          </a:xfrm>
          <a:prstGeom prst="straightConnector1">
            <a:avLst/>
          </a:prstGeom>
          <a:noFill/>
          <a:ln w="28575" cap="flat" cmpd="sng">
            <a:solidFill>
              <a:schemeClr val="accent2"/>
            </a:solidFill>
            <a:prstDash val="solid"/>
            <a:round/>
            <a:headEnd type="none" w="med" len="med"/>
            <a:tailEnd type="triangle" w="med" len="med"/>
          </a:ln>
        </p:spPr>
      </p:cxnSp>
      <p:cxnSp>
        <p:nvCxnSpPr>
          <p:cNvPr id="578" name="Google Shape;578;p57"/>
          <p:cNvCxnSpPr/>
          <p:nvPr/>
        </p:nvCxnSpPr>
        <p:spPr>
          <a:xfrm rot="10800000">
            <a:off x="5416575" y="2023600"/>
            <a:ext cx="955800" cy="401100"/>
          </a:xfrm>
          <a:prstGeom prst="straightConnector1">
            <a:avLst/>
          </a:prstGeom>
          <a:noFill/>
          <a:ln w="28575" cap="flat" cmpd="sng">
            <a:solidFill>
              <a:schemeClr val="accent2"/>
            </a:solidFill>
            <a:prstDash val="solid"/>
            <a:round/>
            <a:headEnd type="none" w="med" len="med"/>
            <a:tailEnd type="triangle" w="med" len="med"/>
          </a:ln>
        </p:spPr>
      </p:cxnSp>
      <p:cxnSp>
        <p:nvCxnSpPr>
          <p:cNvPr id="579" name="Google Shape;579;p57"/>
          <p:cNvCxnSpPr/>
          <p:nvPr/>
        </p:nvCxnSpPr>
        <p:spPr>
          <a:xfrm flipH="1">
            <a:off x="5282800" y="2951400"/>
            <a:ext cx="1090200" cy="726900"/>
          </a:xfrm>
          <a:prstGeom prst="straightConnector1">
            <a:avLst/>
          </a:prstGeom>
          <a:noFill/>
          <a:ln w="28575" cap="flat" cmpd="sng">
            <a:solidFill>
              <a:schemeClr val="accent2"/>
            </a:solidFill>
            <a:prstDash val="solid"/>
            <a:round/>
            <a:headEnd type="none" w="med" len="med"/>
            <a:tailEnd type="triangle" w="med" len="med"/>
          </a:ln>
        </p:spPr>
      </p:cxnSp>
      <p:cxnSp>
        <p:nvCxnSpPr>
          <p:cNvPr id="580" name="Google Shape;580;p57"/>
          <p:cNvCxnSpPr/>
          <p:nvPr/>
        </p:nvCxnSpPr>
        <p:spPr>
          <a:xfrm flipH="1">
            <a:off x="5254075" y="3678300"/>
            <a:ext cx="1090200" cy="726900"/>
          </a:xfrm>
          <a:prstGeom prst="straightConnector1">
            <a:avLst/>
          </a:prstGeom>
          <a:noFill/>
          <a:ln w="28575" cap="flat" cmpd="sng">
            <a:solidFill>
              <a:schemeClr val="accent2"/>
            </a:solidFill>
            <a:prstDash val="solid"/>
            <a:round/>
            <a:headEnd type="none" w="med" len="med"/>
            <a:tailEnd type="triangle" w="med" len="med"/>
          </a:ln>
        </p:spPr>
      </p:cxnSp>
      <p:cxnSp>
        <p:nvCxnSpPr>
          <p:cNvPr id="581" name="Google Shape;581;p57"/>
          <p:cNvCxnSpPr/>
          <p:nvPr/>
        </p:nvCxnSpPr>
        <p:spPr>
          <a:xfrm flipH="1">
            <a:off x="5186975" y="4395700"/>
            <a:ext cx="1224300" cy="1744200"/>
          </a:xfrm>
          <a:prstGeom prst="straightConnector1">
            <a:avLst/>
          </a:prstGeom>
          <a:noFill/>
          <a:ln w="28575" cap="flat" cmpd="sng">
            <a:solidFill>
              <a:schemeClr val="accent2"/>
            </a:solidFill>
            <a:prstDash val="solid"/>
            <a:round/>
            <a:headEnd type="none" w="med" len="med"/>
            <a:tailEnd type="triangl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58"/>
          <p:cNvSpPr txBox="1">
            <a:spLocks noGrp="1"/>
          </p:cNvSpPr>
          <p:nvPr>
            <p:ph type="body" idx="1"/>
          </p:nvPr>
        </p:nvSpPr>
        <p:spPr>
          <a:xfrm>
            <a:off x="5866700" y="655850"/>
            <a:ext cx="5585100" cy="2525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500" b="1">
                <a:solidFill>
                  <a:schemeClr val="accent3"/>
                </a:solidFill>
              </a:rPr>
              <a:t>NEW Section - pgs 37-38</a:t>
            </a:r>
            <a:endParaRPr sz="2500" b="1">
              <a:solidFill>
                <a:schemeClr val="accent3"/>
              </a:solidFill>
            </a:endParaRPr>
          </a:p>
          <a:p>
            <a:pPr marL="457200" lvl="0" indent="-387350" algn="l" rtl="0">
              <a:spcBef>
                <a:spcPts val="1000"/>
              </a:spcBef>
              <a:spcAft>
                <a:spcPts val="0"/>
              </a:spcAft>
              <a:buSzPts val="2500"/>
              <a:buChar char="•"/>
            </a:pPr>
            <a:r>
              <a:rPr lang="en-US" sz="2500"/>
              <a:t>Shares a beautiful story of Phase IV of Tribal Consultation - “Monitor and Review” - between the Lincoln County SD and the Confederated Tribes of Siletz Indians</a:t>
            </a:r>
            <a:endParaRPr sz="2500"/>
          </a:p>
        </p:txBody>
      </p:sp>
      <p:sp>
        <p:nvSpPr>
          <p:cNvPr id="588" name="Google Shape;588;p58"/>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
        <p:nvSpPr>
          <p:cNvPr id="589" name="Google Shape;589;p58"/>
          <p:cNvSpPr txBox="1">
            <a:spLocks noGrp="1"/>
          </p:cNvSpPr>
          <p:nvPr>
            <p:ph type="title"/>
          </p:nvPr>
        </p:nvSpPr>
        <p:spPr>
          <a:xfrm>
            <a:off x="717177" y="779645"/>
            <a:ext cx="3931800" cy="25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pic>
        <p:nvPicPr>
          <p:cNvPr id="590" name="Google Shape;590;p58"/>
          <p:cNvPicPr preferRelativeResize="0"/>
          <p:nvPr/>
        </p:nvPicPr>
        <p:blipFill>
          <a:blip r:embed="rId3">
            <a:alphaModFix/>
          </a:blip>
          <a:stretch>
            <a:fillRect/>
          </a:stretch>
        </p:blipFill>
        <p:spPr>
          <a:xfrm>
            <a:off x="324575" y="418570"/>
            <a:ext cx="5266619" cy="3247855"/>
          </a:xfrm>
          <a:prstGeom prst="rect">
            <a:avLst/>
          </a:prstGeom>
          <a:noFill/>
          <a:ln>
            <a:noFill/>
          </a:ln>
        </p:spPr>
      </p:pic>
      <p:pic>
        <p:nvPicPr>
          <p:cNvPr id="591" name="Google Shape;591;p58"/>
          <p:cNvPicPr preferRelativeResize="0"/>
          <p:nvPr/>
        </p:nvPicPr>
        <p:blipFill>
          <a:blip r:embed="rId4">
            <a:alphaModFix/>
          </a:blip>
          <a:stretch>
            <a:fillRect/>
          </a:stretch>
        </p:blipFill>
        <p:spPr>
          <a:xfrm>
            <a:off x="401075" y="4067525"/>
            <a:ext cx="5465625" cy="20290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59"/>
          <p:cNvSpPr txBox="1">
            <a:spLocks noGrp="1"/>
          </p:cNvSpPr>
          <p:nvPr>
            <p:ph type="body" idx="1"/>
          </p:nvPr>
        </p:nvSpPr>
        <p:spPr>
          <a:xfrm>
            <a:off x="465701" y="631925"/>
            <a:ext cx="4919400" cy="5398800"/>
          </a:xfrm>
          <a:prstGeom prst="rect">
            <a:avLst/>
          </a:prstGeom>
        </p:spPr>
        <p:txBody>
          <a:bodyPr spcFirstLastPara="1" wrap="square" lIns="91425" tIns="45700" rIns="91425" bIns="45700" anchor="t" anchorCtr="0">
            <a:normAutofit/>
          </a:bodyPr>
          <a:lstStyle/>
          <a:p>
            <a:pPr marL="0" lvl="0" indent="0" algn="l" rtl="0">
              <a:lnSpc>
                <a:spcPct val="80000"/>
              </a:lnSpc>
              <a:spcBef>
                <a:spcPts val="1000"/>
              </a:spcBef>
              <a:spcAft>
                <a:spcPts val="0"/>
              </a:spcAft>
              <a:buNone/>
            </a:pPr>
            <a:r>
              <a:rPr lang="en-US" b="1">
                <a:solidFill>
                  <a:schemeClr val="accent3"/>
                </a:solidFill>
              </a:rPr>
              <a:t>Updated FAQs  - pgs 41-43</a:t>
            </a:r>
            <a:endParaRPr b="1">
              <a:solidFill>
                <a:schemeClr val="accent3"/>
              </a:solidFill>
            </a:endParaRPr>
          </a:p>
          <a:p>
            <a:pPr marL="0" lvl="0" indent="0" algn="l" rtl="0">
              <a:lnSpc>
                <a:spcPct val="80000"/>
              </a:lnSpc>
              <a:spcBef>
                <a:spcPts val="1000"/>
              </a:spcBef>
              <a:spcAft>
                <a:spcPts val="0"/>
              </a:spcAft>
              <a:buNone/>
            </a:pPr>
            <a:r>
              <a:rPr lang="en-US" sz="2200"/>
              <a:t>Biggest Additions -</a:t>
            </a:r>
            <a:endParaRPr sz="2200"/>
          </a:p>
          <a:p>
            <a:pPr marL="457200" lvl="0" indent="-368300" algn="l" rtl="0">
              <a:lnSpc>
                <a:spcPct val="80000"/>
              </a:lnSpc>
              <a:spcBef>
                <a:spcPts val="1000"/>
              </a:spcBef>
              <a:spcAft>
                <a:spcPts val="0"/>
              </a:spcAft>
              <a:buSzPts val="2200"/>
              <a:buChar char="❏"/>
            </a:pPr>
            <a:r>
              <a:rPr lang="en-US" sz="2200"/>
              <a:t>#3 - Who is responsible for Tribal Consultation if an LEA is a member of a consortium (LEA-C) who is the recipient of an Indian Education formula grant under Title VI?</a:t>
            </a:r>
            <a:endParaRPr sz="2200"/>
          </a:p>
          <a:p>
            <a:pPr marL="457200" lvl="0" indent="-368300" algn="l" rtl="0">
              <a:lnSpc>
                <a:spcPct val="80000"/>
              </a:lnSpc>
              <a:spcBef>
                <a:spcPts val="0"/>
              </a:spcBef>
              <a:spcAft>
                <a:spcPts val="0"/>
              </a:spcAft>
              <a:buSzPts val="2200"/>
              <a:buChar char="❏"/>
            </a:pPr>
            <a:r>
              <a:rPr lang="en-US" sz="2200"/>
              <a:t>#4 - What is the definition of a "Local Tribe"?</a:t>
            </a:r>
            <a:endParaRPr sz="2200"/>
          </a:p>
          <a:p>
            <a:pPr marL="457200" lvl="0" indent="-368300" algn="l" rtl="0">
              <a:lnSpc>
                <a:spcPct val="80000"/>
              </a:lnSpc>
              <a:spcBef>
                <a:spcPts val="0"/>
              </a:spcBef>
              <a:spcAft>
                <a:spcPts val="0"/>
              </a:spcAft>
              <a:buSzPts val="2200"/>
              <a:buChar char="❏"/>
            </a:pPr>
            <a:r>
              <a:rPr lang="en-US" sz="2200"/>
              <a:t>#11 -  If an LEA or LEA-C has multiple tribes in the geographic area it serves, or if there is one tribe and multiple LEAs, must there be separate consultations with each tribe or LEA?</a:t>
            </a:r>
            <a:endParaRPr sz="2200"/>
          </a:p>
        </p:txBody>
      </p:sp>
      <p:sp>
        <p:nvSpPr>
          <p:cNvPr id="598" name="Google Shape;598;p59"/>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pic>
        <p:nvPicPr>
          <p:cNvPr id="599" name="Google Shape;599;p59"/>
          <p:cNvPicPr preferRelativeResize="0"/>
          <p:nvPr/>
        </p:nvPicPr>
        <p:blipFill>
          <a:blip r:embed="rId3">
            <a:alphaModFix/>
          </a:blip>
          <a:stretch>
            <a:fillRect/>
          </a:stretch>
        </p:blipFill>
        <p:spPr>
          <a:xfrm>
            <a:off x="5454850" y="435850"/>
            <a:ext cx="6470674" cy="2071600"/>
          </a:xfrm>
          <a:prstGeom prst="rect">
            <a:avLst/>
          </a:prstGeom>
          <a:noFill/>
          <a:ln>
            <a:noFill/>
          </a:ln>
        </p:spPr>
      </p:pic>
      <p:sp>
        <p:nvSpPr>
          <p:cNvPr id="600" name="Google Shape;600;p59"/>
          <p:cNvSpPr txBox="1"/>
          <p:nvPr/>
        </p:nvSpPr>
        <p:spPr>
          <a:xfrm>
            <a:off x="6073275" y="2788800"/>
            <a:ext cx="5509500" cy="25551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#12 - Are tribes “required” to engage in Tribal Consultation with an LEA or LEA-C?</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#13 - What if a tribe engages in a meeting with an LEA or LEA-C and believes that it was not done in a meaningful or timely manner and thus, will not sign off that Tribal Consultation occurred?</a:t>
            </a:r>
            <a:endParaRPr sz="22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8"/>
          <p:cNvSpPr txBox="1">
            <a:spLocks noGrp="1"/>
          </p:cNvSpPr>
          <p:nvPr>
            <p:ph type="ctrTitle"/>
          </p:nvPr>
        </p:nvSpPr>
        <p:spPr>
          <a:xfrm>
            <a:off x="1042350" y="1133975"/>
            <a:ext cx="101073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7200"/>
              <a:t>Refresher </a:t>
            </a:r>
            <a:endParaRPr sz="7200"/>
          </a:p>
        </p:txBody>
      </p:sp>
      <p:sp>
        <p:nvSpPr>
          <p:cNvPr id="234" name="Google Shape;234;p28"/>
          <p:cNvSpPr txBox="1">
            <a:spLocks noGrp="1"/>
          </p:cNvSpPr>
          <p:nvPr>
            <p:ph type="subTitle" idx="1"/>
          </p:nvPr>
        </p:nvSpPr>
        <p:spPr>
          <a:xfrm>
            <a:off x="1365600" y="3978900"/>
            <a:ext cx="9460800" cy="5646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3800"/>
              <a:t>Tribal Consultation Between LEAs, LEA-Cs, and Federally Recognized Tribes</a:t>
            </a:r>
            <a:endParaRPr sz="3800"/>
          </a:p>
        </p:txBody>
      </p:sp>
      <p:sp>
        <p:nvSpPr>
          <p:cNvPr id="235" name="Google Shape;235;p28"/>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9"/>
          <p:cNvSpPr txBox="1">
            <a:spLocks noGrp="1"/>
          </p:cNvSpPr>
          <p:nvPr>
            <p:ph type="title"/>
          </p:nvPr>
        </p:nvSpPr>
        <p:spPr>
          <a:xfrm>
            <a:off x="703801" y="427875"/>
            <a:ext cx="10784400" cy="1026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400"/>
              <a:buFont typeface="Calibri"/>
              <a:buNone/>
            </a:pPr>
            <a:r>
              <a:rPr lang="en-US"/>
              <a:t>Two Types of Consultation</a:t>
            </a:r>
            <a:endParaRPr/>
          </a:p>
        </p:txBody>
      </p:sp>
      <p:sp>
        <p:nvSpPr>
          <p:cNvPr id="241" name="Google Shape;241;p29"/>
          <p:cNvSpPr txBox="1">
            <a:spLocks noGrp="1"/>
          </p:cNvSpPr>
          <p:nvPr>
            <p:ph type="body" idx="1"/>
          </p:nvPr>
        </p:nvSpPr>
        <p:spPr>
          <a:xfrm>
            <a:off x="6351225" y="1683150"/>
            <a:ext cx="5412000" cy="4106100"/>
          </a:xfrm>
          <a:prstGeom prst="rect">
            <a:avLst/>
          </a:prstGeom>
          <a:noFill/>
          <a:ln>
            <a:noFill/>
          </a:ln>
        </p:spPr>
        <p:txBody>
          <a:bodyPr spcFirstLastPara="1" wrap="square" lIns="91425" tIns="45700" rIns="91425" bIns="45700" anchor="t" anchorCtr="0">
            <a:noAutofit/>
          </a:bodyPr>
          <a:lstStyle/>
          <a:p>
            <a:pPr marL="0" lvl="0" indent="457200" algn="l" rtl="0">
              <a:lnSpc>
                <a:spcPct val="100000"/>
              </a:lnSpc>
              <a:spcBef>
                <a:spcPts val="0"/>
              </a:spcBef>
              <a:spcAft>
                <a:spcPts val="0"/>
              </a:spcAft>
              <a:buClr>
                <a:schemeClr val="dk1"/>
              </a:buClr>
              <a:buSzPts val="1100"/>
              <a:buFont typeface="Arial"/>
              <a:buNone/>
            </a:pPr>
            <a:r>
              <a:rPr lang="en-US" sz="1900" b="1">
                <a:solidFill>
                  <a:srgbClr val="701C7F"/>
                </a:solidFill>
              </a:rPr>
              <a:t>  “Big C” Consultation</a:t>
            </a:r>
            <a:endParaRPr sz="1900"/>
          </a:p>
          <a:p>
            <a:pPr marL="0" lvl="0" indent="0" algn="l" rtl="0">
              <a:lnSpc>
                <a:spcPct val="100000"/>
              </a:lnSpc>
              <a:spcBef>
                <a:spcPts val="0"/>
              </a:spcBef>
              <a:spcAft>
                <a:spcPts val="0"/>
              </a:spcAft>
              <a:buNone/>
            </a:pPr>
            <a:r>
              <a:rPr lang="en-US" sz="1900"/>
              <a:t>Colloquially, this refers to Tribal Consultation efforts between the nine federally recognized tribes of Oregon and another state agency. It occurs when an action impacts tribal interests.</a:t>
            </a:r>
            <a:endParaRPr sz="1900"/>
          </a:p>
          <a:p>
            <a:pPr marL="0" lvl="0" indent="0" algn="l" rtl="0">
              <a:lnSpc>
                <a:spcPct val="100000"/>
              </a:lnSpc>
              <a:spcBef>
                <a:spcPts val="0"/>
              </a:spcBef>
              <a:spcAft>
                <a:spcPts val="0"/>
              </a:spcAft>
              <a:buNone/>
            </a:pPr>
            <a:endParaRPr sz="1900"/>
          </a:p>
          <a:p>
            <a:pPr marL="0" lvl="0" indent="0" algn="l" rtl="0">
              <a:lnSpc>
                <a:spcPct val="100000"/>
              </a:lnSpc>
              <a:spcBef>
                <a:spcPts val="0"/>
              </a:spcBef>
              <a:spcAft>
                <a:spcPts val="0"/>
              </a:spcAft>
              <a:buNone/>
            </a:pPr>
            <a:r>
              <a:rPr lang="en-US" sz="1900"/>
              <a:t>An “action” can include, but is not limited to the following ODE actions related to ODE programs: </a:t>
            </a:r>
            <a:endParaRPr sz="1900"/>
          </a:p>
          <a:p>
            <a:pPr marL="0" lvl="0" indent="0" algn="l" rtl="0">
              <a:lnSpc>
                <a:spcPct val="100000"/>
              </a:lnSpc>
              <a:spcBef>
                <a:spcPts val="0"/>
              </a:spcBef>
              <a:spcAft>
                <a:spcPts val="0"/>
              </a:spcAft>
              <a:buNone/>
            </a:pPr>
            <a:r>
              <a:rPr lang="en-US" sz="1900"/>
              <a:t>a. Regulations or rules </a:t>
            </a:r>
            <a:endParaRPr sz="1900"/>
          </a:p>
          <a:p>
            <a:pPr marL="0" lvl="0" indent="0" algn="l" rtl="0">
              <a:lnSpc>
                <a:spcPct val="100000"/>
              </a:lnSpc>
              <a:spcBef>
                <a:spcPts val="0"/>
              </a:spcBef>
              <a:spcAft>
                <a:spcPts val="0"/>
              </a:spcAft>
              <a:buNone/>
            </a:pPr>
            <a:r>
              <a:rPr lang="en-US" sz="1900"/>
              <a:t>b. Legislative proposals </a:t>
            </a:r>
            <a:endParaRPr sz="1900"/>
          </a:p>
          <a:p>
            <a:pPr marL="0" lvl="0" indent="0" algn="l" rtl="0">
              <a:lnSpc>
                <a:spcPct val="100000"/>
              </a:lnSpc>
              <a:spcBef>
                <a:spcPts val="0"/>
              </a:spcBef>
              <a:spcAft>
                <a:spcPts val="0"/>
              </a:spcAft>
              <a:buClr>
                <a:schemeClr val="dk1"/>
              </a:buClr>
              <a:buSzPts val="1100"/>
              <a:buFont typeface="Arial"/>
              <a:buNone/>
            </a:pPr>
            <a:r>
              <a:rPr lang="en-US" sz="1900"/>
              <a:t>c. Policies, guidance documents, directives, initiatives, or other policy statements.</a:t>
            </a:r>
            <a:endParaRPr sz="1900"/>
          </a:p>
          <a:p>
            <a:pPr marL="0" lvl="0" indent="0" algn="l" rtl="0">
              <a:lnSpc>
                <a:spcPct val="100000"/>
              </a:lnSpc>
              <a:spcBef>
                <a:spcPts val="0"/>
              </a:spcBef>
              <a:spcAft>
                <a:spcPts val="0"/>
              </a:spcAft>
              <a:buClr>
                <a:schemeClr val="dk1"/>
              </a:buClr>
              <a:buSzPts val="1100"/>
              <a:buFont typeface="Arial"/>
              <a:buNone/>
            </a:pPr>
            <a:endParaRPr sz="1800"/>
          </a:p>
          <a:p>
            <a:pPr marL="0" lvl="0" indent="0" algn="l" rtl="0">
              <a:lnSpc>
                <a:spcPct val="100000"/>
              </a:lnSpc>
              <a:spcBef>
                <a:spcPts val="0"/>
              </a:spcBef>
              <a:spcAft>
                <a:spcPts val="0"/>
              </a:spcAft>
              <a:buClr>
                <a:schemeClr val="dk1"/>
              </a:buClr>
              <a:buSzPts val="1100"/>
              <a:buFont typeface="Arial"/>
              <a:buNone/>
            </a:pPr>
            <a:r>
              <a:rPr lang="en-US" sz="1800"/>
              <a:t>Resource: </a:t>
            </a:r>
            <a:r>
              <a:rPr lang="en-US" sz="1800" u="sng">
                <a:solidFill>
                  <a:schemeClr val="hlink"/>
                </a:solidFill>
                <a:hlinkClick r:id="rId3"/>
              </a:rPr>
              <a:t>Heart and Spirit of Tribal Consultation</a:t>
            </a:r>
            <a:r>
              <a:rPr lang="en-US" sz="1800"/>
              <a:t> video</a:t>
            </a:r>
            <a:endParaRPr sz="1800"/>
          </a:p>
        </p:txBody>
      </p:sp>
      <p:sp>
        <p:nvSpPr>
          <p:cNvPr id="242" name="Google Shape;242;p29"/>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Oregon Department of Education</a:t>
            </a:r>
            <a:endParaRPr/>
          </a:p>
        </p:txBody>
      </p:sp>
      <p:sp>
        <p:nvSpPr>
          <p:cNvPr id="243" name="Google Shape;243;p29"/>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
        <p:nvSpPr>
          <p:cNvPr id="244" name="Google Shape;244;p29"/>
          <p:cNvSpPr txBox="1"/>
          <p:nvPr/>
        </p:nvSpPr>
        <p:spPr>
          <a:xfrm>
            <a:off x="678325" y="1683150"/>
            <a:ext cx="5238600" cy="4910100"/>
          </a:xfrm>
          <a:prstGeom prst="rect">
            <a:avLst/>
          </a:prstGeom>
          <a:solidFill>
            <a:schemeClr val="lt1"/>
          </a:solidFill>
          <a:ln>
            <a:noFill/>
          </a:ln>
        </p:spPr>
        <p:txBody>
          <a:bodyPr spcFirstLastPara="1" wrap="square" lIns="91425" tIns="91425" rIns="91425" bIns="91425" anchor="t" anchorCtr="0">
            <a:spAutoFit/>
          </a:bodyPr>
          <a:lstStyle/>
          <a:p>
            <a:pPr marL="0" lvl="0" indent="457200" algn="l" rtl="0">
              <a:spcBef>
                <a:spcPts val="0"/>
              </a:spcBef>
              <a:spcAft>
                <a:spcPts val="0"/>
              </a:spcAft>
              <a:buNone/>
            </a:pPr>
            <a:r>
              <a:rPr lang="en-US" sz="1900" b="1">
                <a:solidFill>
                  <a:srgbClr val="701C7F"/>
                </a:solidFill>
                <a:latin typeface="Calibri"/>
                <a:ea typeface="Calibri"/>
                <a:cs typeface="Calibri"/>
                <a:sym typeface="Calibri"/>
              </a:rPr>
              <a:t>“Little c” Consultation</a:t>
            </a:r>
            <a:endParaRPr sz="1900">
              <a:solidFill>
                <a:schemeClr val="dk1"/>
              </a:solidFill>
              <a:latin typeface="Calibri"/>
              <a:ea typeface="Calibri"/>
              <a:cs typeface="Calibri"/>
              <a:sym typeface="Calibri"/>
            </a:endParaRPr>
          </a:p>
          <a:p>
            <a:pPr marL="0" lvl="0" indent="0" algn="l" rtl="0">
              <a:spcBef>
                <a:spcPts val="0"/>
              </a:spcBef>
              <a:spcAft>
                <a:spcPts val="0"/>
              </a:spcAft>
              <a:buNone/>
            </a:pPr>
            <a:r>
              <a:rPr lang="en-US" sz="1900">
                <a:solidFill>
                  <a:schemeClr val="dk1"/>
                </a:solidFill>
                <a:latin typeface="Calibri"/>
                <a:ea typeface="Calibri"/>
                <a:cs typeface="Calibri"/>
                <a:sym typeface="Calibri"/>
              </a:rPr>
              <a:t>Colloquially, this refers to Tribal Consultation efforts between LEAs and LEA-Cs and one or more federally recognized tribes. In our state’s context, this includes:</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the the nine federally recognized tribes of Oregon, and </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the Confederated Tribes and Bands of the Yakama Nation in Washington and the Tolowa Dee-Ni’ Nation in California. </a:t>
            </a:r>
            <a:endParaRPr sz="1900">
              <a:solidFill>
                <a:schemeClr val="dk1"/>
              </a:solidFill>
              <a:latin typeface="Calibri"/>
              <a:ea typeface="Calibri"/>
              <a:cs typeface="Calibri"/>
              <a:sym typeface="Calibri"/>
            </a:endParaRPr>
          </a:p>
          <a:p>
            <a:pPr marL="0" lvl="0" indent="0" algn="l" rtl="0">
              <a:spcBef>
                <a:spcPts val="0"/>
              </a:spcBef>
              <a:spcAft>
                <a:spcPts val="0"/>
              </a:spcAft>
              <a:buNone/>
            </a:pPr>
            <a:endParaRPr sz="1900">
              <a:solidFill>
                <a:schemeClr val="dk1"/>
              </a:solidFill>
              <a:latin typeface="Calibri"/>
              <a:ea typeface="Calibri"/>
              <a:cs typeface="Calibri"/>
              <a:sym typeface="Calibri"/>
            </a:endParaRPr>
          </a:p>
          <a:p>
            <a:pPr marL="0" lvl="0" indent="0" algn="l" rtl="0">
              <a:spcBef>
                <a:spcPts val="0"/>
              </a:spcBef>
              <a:spcAft>
                <a:spcPts val="0"/>
              </a:spcAft>
              <a:buNone/>
            </a:pPr>
            <a:r>
              <a:rPr lang="en-US" sz="1900">
                <a:solidFill>
                  <a:schemeClr val="dk1"/>
                </a:solidFill>
                <a:latin typeface="Calibri"/>
                <a:ea typeface="Calibri"/>
                <a:cs typeface="Calibri"/>
                <a:sym typeface="Calibri"/>
              </a:rPr>
              <a:t>LEAs and LEA-C’s determine who they consult with by identifying all tribes with a </a:t>
            </a:r>
            <a:r>
              <a:rPr lang="en-US" sz="2000">
                <a:solidFill>
                  <a:schemeClr val="dk1"/>
                </a:solidFill>
                <a:latin typeface="Calibri"/>
                <a:ea typeface="Calibri"/>
                <a:cs typeface="Calibri"/>
                <a:sym typeface="Calibri"/>
              </a:rPr>
              <a:t>tribal reservation boundary, Indian Lands, ceded, unceded, </a:t>
            </a:r>
            <a:r>
              <a:rPr lang="en-US" sz="2000" u="sng">
                <a:solidFill>
                  <a:schemeClr val="dk1"/>
                </a:solidFill>
                <a:latin typeface="Calibri"/>
                <a:ea typeface="Calibri"/>
                <a:cs typeface="Calibri"/>
                <a:sym typeface="Calibri"/>
              </a:rPr>
              <a:t>and</a:t>
            </a:r>
            <a:r>
              <a:rPr lang="en-US" sz="2000">
                <a:solidFill>
                  <a:schemeClr val="dk1"/>
                </a:solidFill>
                <a:latin typeface="Calibri"/>
                <a:ea typeface="Calibri"/>
                <a:cs typeface="Calibri"/>
                <a:sym typeface="Calibri"/>
              </a:rPr>
              <a:t> aboriginal lands</a:t>
            </a:r>
            <a:r>
              <a:rPr lang="en-US" sz="1900">
                <a:solidFill>
                  <a:schemeClr val="dk1"/>
                </a:solidFill>
                <a:latin typeface="Calibri"/>
                <a:ea typeface="Calibri"/>
                <a:cs typeface="Calibri"/>
                <a:sym typeface="Calibri"/>
              </a:rPr>
              <a:t> located within 50 miles of the LEA or LEA-C.</a:t>
            </a:r>
            <a:endParaRPr sz="1900">
              <a:solidFill>
                <a:schemeClr val="dk1"/>
              </a:solidFill>
              <a:latin typeface="Calibri"/>
              <a:ea typeface="Calibri"/>
              <a:cs typeface="Calibri"/>
              <a:sym typeface="Calibri"/>
            </a:endParaRPr>
          </a:p>
        </p:txBody>
      </p:sp>
      <p:pic>
        <p:nvPicPr>
          <p:cNvPr id="245" name="Google Shape;245;p29"/>
          <p:cNvPicPr preferRelativeResize="0"/>
          <p:nvPr/>
        </p:nvPicPr>
        <p:blipFill>
          <a:blip r:embed="rId4">
            <a:alphaModFix/>
          </a:blip>
          <a:stretch>
            <a:fillRect/>
          </a:stretch>
        </p:blipFill>
        <p:spPr>
          <a:xfrm>
            <a:off x="6384897" y="1556175"/>
            <a:ext cx="500025" cy="497800"/>
          </a:xfrm>
          <a:prstGeom prst="rect">
            <a:avLst/>
          </a:prstGeom>
          <a:noFill/>
          <a:ln>
            <a:noFill/>
          </a:ln>
        </p:spPr>
      </p:pic>
      <p:pic>
        <p:nvPicPr>
          <p:cNvPr id="246" name="Google Shape;246;p29"/>
          <p:cNvPicPr preferRelativeResize="0"/>
          <p:nvPr/>
        </p:nvPicPr>
        <p:blipFill>
          <a:blip r:embed="rId5">
            <a:alphaModFix/>
          </a:blip>
          <a:stretch>
            <a:fillRect/>
          </a:stretch>
        </p:blipFill>
        <p:spPr>
          <a:xfrm>
            <a:off x="717175" y="1626950"/>
            <a:ext cx="500025" cy="500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0"/>
          <p:cNvSpPr txBox="1">
            <a:spLocks noGrp="1"/>
          </p:cNvSpPr>
          <p:nvPr>
            <p:ph type="title"/>
          </p:nvPr>
        </p:nvSpPr>
        <p:spPr>
          <a:xfrm>
            <a:off x="505226" y="399825"/>
            <a:ext cx="10784400" cy="1026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400"/>
              <a:buFont typeface="Calibri"/>
              <a:buNone/>
            </a:pPr>
            <a:r>
              <a:rPr lang="en-US"/>
              <a:t>ODE Tribal Consultation History </a:t>
            </a:r>
            <a:endParaRPr/>
          </a:p>
        </p:txBody>
      </p:sp>
      <p:sp>
        <p:nvSpPr>
          <p:cNvPr id="252" name="Google Shape;252;p30"/>
          <p:cNvSpPr txBox="1">
            <a:spLocks noGrp="1"/>
          </p:cNvSpPr>
          <p:nvPr>
            <p:ph type="body" idx="1"/>
          </p:nvPr>
        </p:nvSpPr>
        <p:spPr>
          <a:xfrm>
            <a:off x="703800" y="1997800"/>
            <a:ext cx="10784400" cy="2571000"/>
          </a:xfrm>
          <a:prstGeom prst="rect">
            <a:avLst/>
          </a:prstGeom>
          <a:noFill/>
          <a:ln>
            <a:noFill/>
          </a:ln>
        </p:spPr>
        <p:txBody>
          <a:bodyPr spcFirstLastPara="1" wrap="square" lIns="91425" tIns="45700" rIns="91425" bIns="45700" anchor="t" anchorCtr="0">
            <a:noAutofit/>
          </a:bodyPr>
          <a:lstStyle/>
          <a:p>
            <a:pPr marL="457200" lvl="0" indent="-349250" algn="l" rtl="0">
              <a:lnSpc>
                <a:spcPct val="115000"/>
              </a:lnSpc>
              <a:spcBef>
                <a:spcPts val="1200"/>
              </a:spcBef>
              <a:spcAft>
                <a:spcPts val="0"/>
              </a:spcAft>
              <a:buSzPts val="1900"/>
              <a:buChar char="●"/>
            </a:pPr>
            <a:r>
              <a:rPr lang="en-US" sz="1900"/>
              <a:t>2017 - The Tribal Consultation federal requirement under ESEA began during FY 2017 aligned to Title VI formula grant funding for the 2017-2018 school year.</a:t>
            </a:r>
            <a:endParaRPr sz="1900"/>
          </a:p>
          <a:p>
            <a:pPr marL="457200" lvl="0" indent="-349250" algn="l" rtl="0">
              <a:lnSpc>
                <a:spcPct val="115000"/>
              </a:lnSpc>
              <a:spcBef>
                <a:spcPts val="0"/>
              </a:spcBef>
              <a:spcAft>
                <a:spcPts val="0"/>
              </a:spcAft>
              <a:buSzPts val="1900"/>
              <a:buChar char="●"/>
            </a:pPr>
            <a:r>
              <a:rPr lang="en-US" sz="1900"/>
              <a:t>2018 - ODE Launches Tribal Consultation Toolkit 1.0. </a:t>
            </a:r>
            <a:r>
              <a:rPr lang="en-US" sz="1900" i="1"/>
              <a:t>This was guidance in effect until Fall of 2023</a:t>
            </a:r>
            <a:r>
              <a:rPr lang="en-US" sz="1900"/>
              <a:t>.</a:t>
            </a:r>
            <a:endParaRPr sz="1900"/>
          </a:p>
          <a:p>
            <a:pPr marL="457200" lvl="0" indent="-349250" algn="l" rtl="0">
              <a:lnSpc>
                <a:spcPct val="115000"/>
              </a:lnSpc>
              <a:spcBef>
                <a:spcPts val="0"/>
              </a:spcBef>
              <a:spcAft>
                <a:spcPts val="0"/>
              </a:spcAft>
              <a:buSzPts val="1900"/>
              <a:buChar char="●"/>
            </a:pPr>
            <a:r>
              <a:rPr lang="en-US" sz="1900"/>
              <a:t>November 1, 2023 - ODE Launched the Revised Tribal Consultation Toolkit 2.0</a:t>
            </a:r>
            <a:endParaRPr sz="1900"/>
          </a:p>
          <a:p>
            <a:pPr marL="914400" lvl="1" indent="-349250" algn="l" rtl="0">
              <a:lnSpc>
                <a:spcPct val="115000"/>
              </a:lnSpc>
              <a:spcBef>
                <a:spcPts val="0"/>
              </a:spcBef>
              <a:spcAft>
                <a:spcPts val="0"/>
              </a:spcAft>
              <a:buSzPts val="1900"/>
              <a:buChar char="○"/>
            </a:pPr>
            <a:r>
              <a:rPr lang="en-US" sz="1900"/>
              <a:t>Symbolically coincided with Native American Heritage Month</a:t>
            </a:r>
            <a:endParaRPr sz="1900"/>
          </a:p>
          <a:p>
            <a:pPr marL="914400" lvl="1" indent="-349250" algn="l" rtl="0">
              <a:lnSpc>
                <a:spcPct val="115000"/>
              </a:lnSpc>
              <a:spcBef>
                <a:spcPts val="0"/>
              </a:spcBef>
              <a:spcAft>
                <a:spcPts val="0"/>
              </a:spcAft>
              <a:buSzPts val="1900"/>
              <a:buChar char="○"/>
            </a:pPr>
            <a:r>
              <a:rPr lang="en-US" sz="1900"/>
              <a:t>OIE created a new </a:t>
            </a:r>
            <a:r>
              <a:rPr lang="en-US" sz="1900" u="sng">
                <a:solidFill>
                  <a:schemeClr val="hlink"/>
                </a:solidFill>
                <a:hlinkClick r:id="rId3"/>
              </a:rPr>
              <a:t>Tribal Consultation website</a:t>
            </a:r>
            <a:r>
              <a:rPr lang="en-US" sz="1900"/>
              <a:t> </a:t>
            </a:r>
            <a:endParaRPr sz="1900"/>
          </a:p>
          <a:p>
            <a:pPr marL="914400" lvl="1" indent="-349250" algn="l" rtl="0">
              <a:lnSpc>
                <a:spcPct val="115000"/>
              </a:lnSpc>
              <a:spcBef>
                <a:spcPts val="0"/>
              </a:spcBef>
              <a:spcAft>
                <a:spcPts val="0"/>
              </a:spcAft>
              <a:buSzPts val="1900"/>
              <a:buChar char="○"/>
            </a:pPr>
            <a:r>
              <a:rPr lang="en-US" sz="1900"/>
              <a:t>Internal and External Trainings Commenced </a:t>
            </a:r>
            <a:endParaRPr sz="1900"/>
          </a:p>
          <a:p>
            <a:pPr marL="1371600" lvl="2" indent="-349250" algn="l" rtl="0">
              <a:lnSpc>
                <a:spcPct val="115000"/>
              </a:lnSpc>
              <a:spcBef>
                <a:spcPts val="0"/>
              </a:spcBef>
              <a:spcAft>
                <a:spcPts val="0"/>
              </a:spcAft>
              <a:buSzPts val="1900"/>
              <a:buChar char="■"/>
            </a:pPr>
            <a:r>
              <a:rPr lang="en-US" sz="1900"/>
              <a:t>Open Office Hours and Dept trainings by request </a:t>
            </a:r>
            <a:endParaRPr sz="1900"/>
          </a:p>
          <a:p>
            <a:pPr marL="1371600" lvl="2" indent="-349250" algn="l" rtl="0">
              <a:lnSpc>
                <a:spcPct val="115000"/>
              </a:lnSpc>
              <a:spcBef>
                <a:spcPts val="0"/>
              </a:spcBef>
              <a:spcAft>
                <a:spcPts val="0"/>
              </a:spcAft>
              <a:buSzPts val="1900"/>
              <a:buChar char="■"/>
            </a:pPr>
            <a:r>
              <a:rPr lang="en-US" sz="1900"/>
              <a:t>Title VI Awardees, Tribal Education Directors, and led presentations at COSA and OSBA </a:t>
            </a:r>
            <a:endParaRPr sz="1900"/>
          </a:p>
          <a:p>
            <a:pPr marL="457200" lvl="0" indent="-349250" algn="l" rtl="0">
              <a:lnSpc>
                <a:spcPct val="115000"/>
              </a:lnSpc>
              <a:spcBef>
                <a:spcPts val="0"/>
              </a:spcBef>
              <a:spcAft>
                <a:spcPts val="0"/>
              </a:spcAft>
              <a:buClr>
                <a:schemeClr val="accent2"/>
              </a:buClr>
              <a:buSzPts val="1900"/>
              <a:buChar char="●"/>
            </a:pPr>
            <a:r>
              <a:rPr lang="en-US" sz="1900" b="1" i="1">
                <a:solidFill>
                  <a:schemeClr val="accent2"/>
                </a:solidFill>
              </a:rPr>
              <a:t>June 2024 - </a:t>
            </a:r>
            <a:r>
              <a:rPr lang="en-US" sz="1900" i="1" u="sng">
                <a:solidFill>
                  <a:schemeClr val="accent2"/>
                </a:solidFill>
                <a:hlinkClick r:id="rId4">
                  <a:extLst>
                    <a:ext uri="{A12FA001-AC4F-418D-AE19-62706E023703}">
                      <ahyp:hlinkClr xmlns:ahyp="http://schemas.microsoft.com/office/drawing/2018/hyperlinkcolor" val="tx"/>
                    </a:ext>
                  </a:extLst>
                </a:hlinkClick>
              </a:rPr>
              <a:t>ODE Launched an Updated Tribal Consultation Toolkit 2.1</a:t>
            </a:r>
            <a:r>
              <a:rPr lang="en-US" sz="1900" i="1">
                <a:solidFill>
                  <a:schemeClr val="accent2"/>
                </a:solidFill>
              </a:rPr>
              <a:t> (to include Integrated Guidance)</a:t>
            </a:r>
            <a:endParaRPr sz="1900" i="1">
              <a:solidFill>
                <a:schemeClr val="accent2"/>
              </a:solidFill>
            </a:endParaRPr>
          </a:p>
          <a:p>
            <a:pPr marL="457200" lvl="0" indent="-349250" algn="l" rtl="0">
              <a:lnSpc>
                <a:spcPct val="115000"/>
              </a:lnSpc>
              <a:spcBef>
                <a:spcPts val="0"/>
              </a:spcBef>
              <a:spcAft>
                <a:spcPts val="0"/>
              </a:spcAft>
              <a:buClr>
                <a:schemeClr val="accent2"/>
              </a:buClr>
              <a:buSzPts val="1900"/>
              <a:buChar char="●"/>
            </a:pPr>
            <a:r>
              <a:rPr lang="en-US" sz="1900" b="1" i="1">
                <a:solidFill>
                  <a:schemeClr val="accent2"/>
                </a:solidFill>
              </a:rPr>
              <a:t>December 2024</a:t>
            </a:r>
            <a:r>
              <a:rPr lang="en-US" sz="1900" i="1">
                <a:solidFill>
                  <a:schemeClr val="accent2"/>
                </a:solidFill>
              </a:rPr>
              <a:t> - On Demand Tribal Consultation Modules launched in Canvas via </a:t>
            </a:r>
            <a:r>
              <a:rPr lang="en-US" sz="1900" i="1" u="sng">
                <a:solidFill>
                  <a:schemeClr val="accent2"/>
                </a:solidFill>
                <a:hlinkClick r:id="rId5">
                  <a:extLst>
                    <a:ext uri="{A12FA001-AC4F-418D-AE19-62706E023703}">
                      <ahyp:hlinkClr xmlns:ahyp="http://schemas.microsoft.com/office/drawing/2018/hyperlinkcolor" val="tx"/>
                    </a:ext>
                  </a:extLst>
                </a:hlinkClick>
              </a:rPr>
              <a:t>PDNetworks</a:t>
            </a:r>
            <a:r>
              <a:rPr lang="en-US" sz="1900" i="1">
                <a:solidFill>
                  <a:schemeClr val="accent2"/>
                </a:solidFill>
              </a:rPr>
              <a:t>; a </a:t>
            </a:r>
            <a:r>
              <a:rPr lang="en-US" sz="1900" i="1" u="sng">
                <a:solidFill>
                  <a:schemeClr val="accent2"/>
                </a:solidFill>
                <a:hlinkClick r:id="rId5">
                  <a:extLst>
                    <a:ext uri="{A12FA001-AC4F-418D-AE19-62706E023703}">
                      <ahyp:hlinkClr xmlns:ahyp="http://schemas.microsoft.com/office/drawing/2018/hyperlinkcolor" val="tx"/>
                    </a:ext>
                  </a:extLst>
                </a:hlinkClick>
              </a:rPr>
              <a:t>GovDelivery</a:t>
            </a:r>
            <a:r>
              <a:rPr lang="en-US" sz="1900" i="1">
                <a:solidFill>
                  <a:schemeClr val="accent2"/>
                </a:solidFill>
              </a:rPr>
              <a:t> was sent to LEA and ESD Superintendents and Charter School Leaders</a:t>
            </a:r>
            <a:endParaRPr sz="1900" i="1">
              <a:solidFill>
                <a:schemeClr val="accent2"/>
              </a:solidFill>
            </a:endParaRPr>
          </a:p>
        </p:txBody>
      </p:sp>
      <p:sp>
        <p:nvSpPr>
          <p:cNvPr id="253" name="Google Shape;253;p30"/>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Oregon Department of Education</a:t>
            </a:r>
            <a:endParaRPr/>
          </a:p>
        </p:txBody>
      </p:sp>
      <p:sp>
        <p:nvSpPr>
          <p:cNvPr id="254" name="Google Shape;254;p30"/>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1"/>
          <p:cNvSpPr txBox="1">
            <a:spLocks noGrp="1"/>
          </p:cNvSpPr>
          <p:nvPr>
            <p:ph type="sldNum" idx="12"/>
          </p:nvPr>
        </p:nvSpPr>
        <p:spPr>
          <a:xfrm>
            <a:off x="8687800" y="6116768"/>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
        <p:nvSpPr>
          <p:cNvPr id="261" name="Google Shape;261;p31"/>
          <p:cNvSpPr txBox="1">
            <a:spLocks noGrp="1"/>
          </p:cNvSpPr>
          <p:nvPr>
            <p:ph type="body" idx="4294967295"/>
          </p:nvPr>
        </p:nvSpPr>
        <p:spPr>
          <a:xfrm>
            <a:off x="717225" y="1370750"/>
            <a:ext cx="10684500" cy="1766100"/>
          </a:xfrm>
          <a:prstGeom prst="rect">
            <a:avLst/>
          </a:prstGeom>
        </p:spPr>
        <p:txBody>
          <a:bodyPr spcFirstLastPara="1" wrap="square" lIns="91425" tIns="45700" rIns="91425" bIns="45700" anchor="t" anchorCtr="0">
            <a:noAutofit/>
          </a:bodyPr>
          <a:lstStyle/>
          <a:p>
            <a:pPr marL="0" lvl="0" indent="0" algn="l" rtl="0">
              <a:lnSpc>
                <a:spcPct val="105000"/>
              </a:lnSpc>
              <a:spcBef>
                <a:spcPts val="0"/>
              </a:spcBef>
              <a:spcAft>
                <a:spcPts val="0"/>
              </a:spcAft>
              <a:buSzPts val="852"/>
              <a:buNone/>
            </a:pPr>
            <a:r>
              <a:rPr lang="en-US" sz="2115"/>
              <a:t>Consultation requirements under section 8538 of the ESEA, as amended by ESSA, require </a:t>
            </a:r>
            <a:r>
              <a:rPr lang="en-US" sz="2115" b="1">
                <a:highlight>
                  <a:srgbClr val="B4A7D6"/>
                </a:highlight>
              </a:rPr>
              <a:t>affected local education agencies </a:t>
            </a:r>
            <a:r>
              <a:rPr lang="en-US" sz="2115">
                <a:highlight>
                  <a:srgbClr val="B4A7D6"/>
                </a:highlight>
              </a:rPr>
              <a:t>(LEAs) </a:t>
            </a:r>
            <a:r>
              <a:rPr lang="en-US" sz="2115" b="1">
                <a:highlight>
                  <a:srgbClr val="B4A7D6"/>
                </a:highlight>
              </a:rPr>
              <a:t>to consult with Indian tribes</a:t>
            </a:r>
            <a:r>
              <a:rPr lang="en-US" sz="2115">
                <a:highlight>
                  <a:srgbClr val="B4A7D6"/>
                </a:highlight>
              </a:rPr>
              <a:t>,</a:t>
            </a:r>
            <a:r>
              <a:rPr lang="en-US" sz="2115"/>
              <a:t> or those tribal organizations approved by the tribes located in the area served by the LEA, </a:t>
            </a:r>
            <a:r>
              <a:rPr lang="en-US" sz="2115" b="1">
                <a:highlight>
                  <a:srgbClr val="93C47D"/>
                </a:highlight>
              </a:rPr>
              <a:t>prior to submitting a plan or application for covered programs</a:t>
            </a:r>
            <a:r>
              <a:rPr lang="en-US" sz="2115">
                <a:highlight>
                  <a:srgbClr val="93C47D"/>
                </a:highlight>
              </a:rPr>
              <a:t>.</a:t>
            </a:r>
            <a:r>
              <a:rPr lang="en-US" sz="2115"/>
              <a:t> This requirement is designed “to ensure timely and meaningful consultation on issues affecting American Indian and Alaska Native students.”</a:t>
            </a:r>
            <a:r>
              <a:rPr lang="en-US" sz="2215">
                <a:solidFill>
                  <a:srgbClr val="1F4E79"/>
                </a:solidFill>
              </a:rPr>
              <a:t> </a:t>
            </a:r>
            <a:endParaRPr sz="3222"/>
          </a:p>
        </p:txBody>
      </p:sp>
      <p:sp>
        <p:nvSpPr>
          <p:cNvPr id="262" name="Google Shape;262;p31"/>
          <p:cNvSpPr txBox="1">
            <a:spLocks noGrp="1"/>
          </p:cNvSpPr>
          <p:nvPr>
            <p:ph type="title"/>
          </p:nvPr>
        </p:nvSpPr>
        <p:spPr>
          <a:xfrm>
            <a:off x="703801" y="185675"/>
            <a:ext cx="10784400" cy="1026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What are the Requirements?</a:t>
            </a:r>
            <a:endParaRPr/>
          </a:p>
        </p:txBody>
      </p:sp>
      <p:graphicFrame>
        <p:nvGraphicFramePr>
          <p:cNvPr id="263" name="Google Shape;263;p31"/>
          <p:cNvGraphicFramePr/>
          <p:nvPr/>
        </p:nvGraphicFramePr>
        <p:xfrm>
          <a:off x="982475" y="3295325"/>
          <a:ext cx="3000000" cy="3000000"/>
        </p:xfrm>
        <a:graphic>
          <a:graphicData uri="http://schemas.openxmlformats.org/drawingml/2006/table">
            <a:tbl>
              <a:tblPr>
                <a:noFill/>
                <a:tableStyleId>{DF1751C1-DBD8-412B-9BD7-8530592689AF}</a:tableStyleId>
              </a:tblPr>
              <a:tblGrid>
                <a:gridCol w="1983300">
                  <a:extLst>
                    <a:ext uri="{9D8B030D-6E8A-4147-A177-3AD203B41FA5}">
                      <a16:colId xmlns:a16="http://schemas.microsoft.com/office/drawing/2014/main" val="20000"/>
                    </a:ext>
                  </a:extLst>
                </a:gridCol>
                <a:gridCol w="1983300">
                  <a:extLst>
                    <a:ext uri="{9D8B030D-6E8A-4147-A177-3AD203B41FA5}">
                      <a16:colId xmlns:a16="http://schemas.microsoft.com/office/drawing/2014/main" val="20001"/>
                    </a:ext>
                  </a:extLst>
                </a:gridCol>
              </a:tblGrid>
              <a:tr h="441925">
                <a:tc gridSpan="2">
                  <a:txBody>
                    <a:bodyPr/>
                    <a:lstStyle/>
                    <a:p>
                      <a:pPr marL="0" lvl="0" indent="0" algn="l" rtl="0">
                        <a:spcBef>
                          <a:spcPts val="0"/>
                        </a:spcBef>
                        <a:spcAft>
                          <a:spcPts val="0"/>
                        </a:spcAft>
                        <a:buNone/>
                      </a:pPr>
                      <a:r>
                        <a:rPr lang="en-US" sz="1600" b="1">
                          <a:solidFill>
                            <a:schemeClr val="dk1"/>
                          </a:solidFill>
                        </a:rPr>
                        <a:t>Affected LEA Criteria:</a:t>
                      </a:r>
                      <a:endParaRPr sz="1600" b="1">
                        <a:solidFill>
                          <a:schemeClr val="dk1"/>
                        </a:solidFill>
                      </a:endParaRPr>
                    </a:p>
                  </a:txBody>
                  <a:tcPr marL="91425" marR="91425" marT="91425" marB="91425">
                    <a:solidFill>
                      <a:srgbClr val="D9D2E9"/>
                    </a:solidFill>
                  </a:tcPr>
                </a:tc>
                <a:tc hMerge="1">
                  <a:txBody>
                    <a:bodyPr/>
                    <a:lstStyle/>
                    <a:p>
                      <a:endParaRPr lang="en-US"/>
                    </a:p>
                  </a:txBody>
                  <a:tcPr/>
                </a:tc>
                <a:extLst>
                  <a:ext uri="{0D108BD9-81ED-4DB2-BD59-A6C34878D82A}">
                    <a16:rowId xmlns:a16="http://schemas.microsoft.com/office/drawing/2014/main" val="10000"/>
                  </a:ext>
                </a:extLst>
              </a:tr>
              <a:tr h="2715000">
                <a:tc>
                  <a:txBody>
                    <a:bodyPr/>
                    <a:lstStyle/>
                    <a:p>
                      <a:pPr marL="0" lvl="0" indent="0" algn="ctr" rtl="0">
                        <a:spcBef>
                          <a:spcPts val="0"/>
                        </a:spcBef>
                        <a:spcAft>
                          <a:spcPts val="0"/>
                        </a:spcAft>
                        <a:buClr>
                          <a:schemeClr val="dk1"/>
                        </a:buClr>
                        <a:buSzPts val="1100"/>
                        <a:buFont typeface="Arial"/>
                        <a:buNone/>
                      </a:pPr>
                      <a:r>
                        <a:rPr lang="en-US" sz="1600">
                          <a:solidFill>
                            <a:schemeClr val="dk1"/>
                          </a:solidFill>
                        </a:rPr>
                        <a:t>Title VI Indian Education Formula Grant was &gt;$40K in previous fiscal year, </a:t>
                      </a:r>
                      <a:r>
                        <a:rPr lang="en-US" sz="1600" i="1">
                          <a:solidFill>
                            <a:schemeClr val="dk1"/>
                          </a:solidFill>
                        </a:rPr>
                        <a:t>including LEA-Cs </a:t>
                      </a:r>
                      <a:r>
                        <a:rPr lang="en-US" sz="1600" i="1" u="sng">
                          <a:solidFill>
                            <a:schemeClr val="dk1"/>
                          </a:solidFill>
                        </a:rPr>
                        <a:t>and</a:t>
                      </a:r>
                      <a:r>
                        <a:rPr lang="en-US" sz="1600" i="1">
                          <a:solidFill>
                            <a:schemeClr val="dk1"/>
                          </a:solidFill>
                        </a:rPr>
                        <a:t> LEAs who are members of a consortium who received &gt;$40K</a:t>
                      </a:r>
                      <a:endParaRPr sz="1600" i="1">
                        <a:solidFill>
                          <a:schemeClr val="dk1"/>
                        </a:solidFill>
                      </a:endParaRPr>
                    </a:p>
                    <a:p>
                      <a:pPr marL="0" lvl="0" indent="0" algn="l" rtl="0">
                        <a:spcBef>
                          <a:spcPts val="0"/>
                        </a:spcBef>
                        <a:spcAft>
                          <a:spcPts val="0"/>
                        </a:spcAft>
                        <a:buNone/>
                      </a:pPr>
                      <a:endParaRPr sz="1600">
                        <a:solidFill>
                          <a:schemeClr val="dk1"/>
                        </a:solidFill>
                      </a:endParaRPr>
                    </a:p>
                  </a:txBody>
                  <a:tcPr marL="91425" marR="91425" marT="91425" marB="91425">
                    <a:solidFill>
                      <a:srgbClr val="D9D2E9"/>
                    </a:solidFill>
                  </a:tcPr>
                </a:tc>
                <a:tc>
                  <a:txBody>
                    <a:bodyPr/>
                    <a:lstStyle/>
                    <a:p>
                      <a:pPr marL="0" lvl="0" indent="0" algn="ctr" rtl="0">
                        <a:spcBef>
                          <a:spcPts val="0"/>
                        </a:spcBef>
                        <a:spcAft>
                          <a:spcPts val="0"/>
                        </a:spcAft>
                        <a:buClr>
                          <a:schemeClr val="dk1"/>
                        </a:buClr>
                        <a:buSzPts val="1100"/>
                        <a:buFont typeface="Arial"/>
                        <a:buNone/>
                      </a:pPr>
                      <a:r>
                        <a:rPr lang="en-US" sz="1600">
                          <a:solidFill>
                            <a:schemeClr val="dk1"/>
                          </a:solidFill>
                        </a:rPr>
                        <a:t>Has 50% or more of its student enrollment made up of AI/AN+*</a:t>
                      </a:r>
                      <a:endParaRPr sz="1600">
                        <a:solidFill>
                          <a:schemeClr val="dk1"/>
                        </a:solidFill>
                      </a:endParaRPr>
                    </a:p>
                  </a:txBody>
                  <a:tcPr marL="91425" marR="91425" marT="91425" marB="91425">
                    <a:solidFill>
                      <a:srgbClr val="D9D2E9"/>
                    </a:solidFill>
                  </a:tcPr>
                </a:tc>
                <a:extLst>
                  <a:ext uri="{0D108BD9-81ED-4DB2-BD59-A6C34878D82A}">
                    <a16:rowId xmlns:a16="http://schemas.microsoft.com/office/drawing/2014/main" val="10001"/>
                  </a:ext>
                </a:extLst>
              </a:tr>
            </a:tbl>
          </a:graphicData>
        </a:graphic>
      </p:graphicFrame>
      <p:graphicFrame>
        <p:nvGraphicFramePr>
          <p:cNvPr id="264" name="Google Shape;264;p31"/>
          <p:cNvGraphicFramePr/>
          <p:nvPr/>
        </p:nvGraphicFramePr>
        <p:xfrm>
          <a:off x="5415125" y="3295325"/>
          <a:ext cx="3000000" cy="3000000"/>
        </p:xfrm>
        <a:graphic>
          <a:graphicData uri="http://schemas.openxmlformats.org/drawingml/2006/table">
            <a:tbl>
              <a:tblPr>
                <a:noFill/>
                <a:tableStyleId>{DF1751C1-DBD8-412B-9BD7-8530592689AF}</a:tableStyleId>
              </a:tblPr>
              <a:tblGrid>
                <a:gridCol w="1797250">
                  <a:extLst>
                    <a:ext uri="{9D8B030D-6E8A-4147-A177-3AD203B41FA5}">
                      <a16:colId xmlns:a16="http://schemas.microsoft.com/office/drawing/2014/main" val="20000"/>
                    </a:ext>
                  </a:extLst>
                </a:gridCol>
                <a:gridCol w="2253325">
                  <a:extLst>
                    <a:ext uri="{9D8B030D-6E8A-4147-A177-3AD203B41FA5}">
                      <a16:colId xmlns:a16="http://schemas.microsoft.com/office/drawing/2014/main" val="20001"/>
                    </a:ext>
                  </a:extLst>
                </a:gridCol>
                <a:gridCol w="1769500">
                  <a:extLst>
                    <a:ext uri="{9D8B030D-6E8A-4147-A177-3AD203B41FA5}">
                      <a16:colId xmlns:a16="http://schemas.microsoft.com/office/drawing/2014/main" val="20002"/>
                    </a:ext>
                  </a:extLst>
                </a:gridCol>
              </a:tblGrid>
              <a:tr h="413850">
                <a:tc gridSpan="3">
                  <a:txBody>
                    <a:bodyPr/>
                    <a:lstStyle/>
                    <a:p>
                      <a:pPr marL="0" lvl="0" indent="0" algn="l" rtl="0">
                        <a:spcBef>
                          <a:spcPts val="0"/>
                        </a:spcBef>
                        <a:spcAft>
                          <a:spcPts val="0"/>
                        </a:spcAft>
                        <a:buNone/>
                      </a:pPr>
                      <a:r>
                        <a:rPr lang="en-US" sz="1600" b="1">
                          <a:solidFill>
                            <a:schemeClr val="dk1"/>
                          </a:solidFill>
                        </a:rPr>
                        <a:t>Required Plans or Applications:</a:t>
                      </a:r>
                      <a:endParaRPr sz="1600" b="1">
                        <a:solidFill>
                          <a:schemeClr val="dk1"/>
                        </a:solidFill>
                      </a:endParaRPr>
                    </a:p>
                  </a:txBody>
                  <a:tcPr marL="91425" marR="91425" marT="91425" marB="91425">
                    <a:solidFill>
                      <a:srgbClr val="B6D7A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55550">
                <a:tc>
                  <a:txBody>
                    <a:bodyPr/>
                    <a:lstStyle/>
                    <a:p>
                      <a:pPr marL="0" lvl="0" indent="0" algn="ctr" rtl="0">
                        <a:spcBef>
                          <a:spcPts val="0"/>
                        </a:spcBef>
                        <a:spcAft>
                          <a:spcPts val="0"/>
                        </a:spcAft>
                        <a:buClr>
                          <a:schemeClr val="dk1"/>
                        </a:buClr>
                        <a:buSzPts val="1100"/>
                        <a:buFont typeface="Arial"/>
                        <a:buNone/>
                      </a:pPr>
                      <a:r>
                        <a:rPr lang="en-US" sz="1600">
                          <a:solidFill>
                            <a:schemeClr val="dk1"/>
                          </a:solidFill>
                        </a:rPr>
                        <a:t>Title VI Part A Formula Grant </a:t>
                      </a:r>
                      <a:endParaRPr sz="1600">
                        <a:solidFill>
                          <a:schemeClr val="dk1"/>
                        </a:solidFill>
                      </a:endParaRPr>
                    </a:p>
                    <a:p>
                      <a:pPr marL="0" lvl="0" indent="0" algn="ctr" rtl="0">
                        <a:spcBef>
                          <a:spcPts val="0"/>
                        </a:spcBef>
                        <a:spcAft>
                          <a:spcPts val="0"/>
                        </a:spcAft>
                        <a:buClr>
                          <a:schemeClr val="dk1"/>
                        </a:buClr>
                        <a:buSzPts val="1100"/>
                        <a:buFont typeface="Arial"/>
                        <a:buNone/>
                      </a:pPr>
                      <a:r>
                        <a:rPr lang="en-US" sz="1600">
                          <a:solidFill>
                            <a:schemeClr val="dk1"/>
                          </a:solidFill>
                        </a:rPr>
                        <a:t>(Completed Annually in Spring)</a:t>
                      </a:r>
                      <a:endParaRPr sz="1600">
                        <a:solidFill>
                          <a:schemeClr val="dk1"/>
                        </a:solidFill>
                      </a:endParaRPr>
                    </a:p>
                  </a:txBody>
                  <a:tcPr marL="91425" marR="91425" marT="91425" marB="91425">
                    <a:solidFill>
                      <a:srgbClr val="B6D7A8"/>
                    </a:solidFill>
                  </a:tcPr>
                </a:tc>
                <a:tc>
                  <a:txBody>
                    <a:bodyPr/>
                    <a:lstStyle/>
                    <a:p>
                      <a:pPr marL="0" lvl="0" indent="0" algn="ctr" rtl="0">
                        <a:spcBef>
                          <a:spcPts val="0"/>
                        </a:spcBef>
                        <a:spcAft>
                          <a:spcPts val="0"/>
                        </a:spcAft>
                        <a:buNone/>
                      </a:pPr>
                      <a:r>
                        <a:rPr lang="en-US" sz="1600">
                          <a:solidFill>
                            <a:schemeClr val="dk1"/>
                          </a:solidFill>
                        </a:rPr>
                        <a:t>Application for SEA-Administered Covered Programs (Annually, Due Oct. 1)</a:t>
                      </a:r>
                      <a:endParaRPr sz="1600">
                        <a:solidFill>
                          <a:schemeClr val="dk1"/>
                        </a:solidFill>
                      </a:endParaRPr>
                    </a:p>
                    <a:p>
                      <a:pPr marL="0" lvl="0" indent="0" algn="ctr" rtl="0">
                        <a:spcBef>
                          <a:spcPts val="0"/>
                        </a:spcBef>
                        <a:spcAft>
                          <a:spcPts val="0"/>
                        </a:spcAft>
                        <a:buClr>
                          <a:schemeClr val="dk1"/>
                        </a:buClr>
                        <a:buSzPts val="1100"/>
                        <a:buFont typeface="Arial"/>
                        <a:buNone/>
                      </a:pPr>
                      <a:r>
                        <a:rPr lang="en-US" sz="1200">
                          <a:solidFill>
                            <a:schemeClr val="dk1"/>
                          </a:solidFill>
                        </a:rPr>
                        <a:t>*Any grant disbursed with Federal funding also requires Tribal Consultation.</a:t>
                      </a:r>
                      <a:endParaRPr sz="1200">
                        <a:solidFill>
                          <a:schemeClr val="dk1"/>
                        </a:solidFill>
                      </a:endParaRPr>
                    </a:p>
                  </a:txBody>
                  <a:tcPr marL="91425" marR="91425" marT="91425" marB="91425">
                    <a:solidFill>
                      <a:srgbClr val="B6D7A8"/>
                    </a:solidFill>
                  </a:tcPr>
                </a:tc>
                <a:tc>
                  <a:txBody>
                    <a:bodyPr/>
                    <a:lstStyle/>
                    <a:p>
                      <a:pPr marL="0" lvl="0" indent="0" algn="ctr" rtl="0">
                        <a:spcBef>
                          <a:spcPts val="0"/>
                        </a:spcBef>
                        <a:spcAft>
                          <a:spcPts val="0"/>
                        </a:spcAft>
                        <a:buClr>
                          <a:schemeClr val="dk1"/>
                        </a:buClr>
                        <a:buSzPts val="1100"/>
                        <a:buFont typeface="Arial"/>
                        <a:buNone/>
                      </a:pPr>
                      <a:r>
                        <a:rPr lang="en-US" sz="1600">
                          <a:solidFill>
                            <a:schemeClr val="dk1"/>
                          </a:solidFill>
                        </a:rPr>
                        <a:t>SEA Application</a:t>
                      </a:r>
                      <a:endParaRPr sz="1600">
                        <a:solidFill>
                          <a:schemeClr val="dk1"/>
                        </a:solidFill>
                      </a:endParaRPr>
                    </a:p>
                    <a:p>
                      <a:pPr marL="0" lvl="0" indent="0" algn="ctr" rtl="0">
                        <a:spcBef>
                          <a:spcPts val="0"/>
                        </a:spcBef>
                        <a:spcAft>
                          <a:spcPts val="0"/>
                        </a:spcAft>
                        <a:buClr>
                          <a:schemeClr val="dk1"/>
                        </a:buClr>
                        <a:buSzPts val="1100"/>
                        <a:buFont typeface="Arial"/>
                        <a:buNone/>
                      </a:pPr>
                      <a:r>
                        <a:rPr lang="en-US" sz="1600">
                          <a:solidFill>
                            <a:schemeClr val="dk1"/>
                          </a:solidFill>
                        </a:rPr>
                        <a:t>Integrated Guidance</a:t>
                      </a:r>
                      <a:endParaRPr sz="1600">
                        <a:solidFill>
                          <a:schemeClr val="dk1"/>
                        </a:solidFill>
                      </a:endParaRPr>
                    </a:p>
                    <a:p>
                      <a:pPr marL="0" lvl="0" indent="0" algn="ctr" rtl="0">
                        <a:spcBef>
                          <a:spcPts val="0"/>
                        </a:spcBef>
                        <a:spcAft>
                          <a:spcPts val="0"/>
                        </a:spcAft>
                        <a:buNone/>
                      </a:pPr>
                      <a:r>
                        <a:rPr lang="en-US" sz="1600">
                          <a:solidFill>
                            <a:schemeClr val="dk1"/>
                          </a:solidFill>
                        </a:rPr>
                        <a:t>(Spring, every odd year)</a:t>
                      </a:r>
                      <a:endParaRPr sz="1600">
                        <a:solidFill>
                          <a:schemeClr val="dk1"/>
                        </a:solidFill>
                      </a:endParaRPr>
                    </a:p>
                    <a:p>
                      <a:pPr marL="0" lvl="0" indent="0" algn="ctr" rtl="0">
                        <a:spcBef>
                          <a:spcPts val="0"/>
                        </a:spcBef>
                        <a:spcAft>
                          <a:spcPts val="0"/>
                        </a:spcAft>
                        <a:buClr>
                          <a:schemeClr val="dk1"/>
                        </a:buClr>
                        <a:buSzPts val="1100"/>
                        <a:buFont typeface="Arial"/>
                        <a:buNone/>
                      </a:pPr>
                      <a:r>
                        <a:rPr lang="en-US" sz="1200">
                          <a:solidFill>
                            <a:schemeClr val="dk1"/>
                          </a:solidFill>
                        </a:rPr>
                        <a:t>A state requirement</a:t>
                      </a:r>
                      <a:r>
                        <a:rPr lang="en-US" sz="1600">
                          <a:solidFill>
                            <a:schemeClr val="dk1"/>
                          </a:solidFill>
                        </a:rPr>
                        <a:t> </a:t>
                      </a:r>
                      <a:endParaRPr sz="1600">
                        <a:solidFill>
                          <a:schemeClr val="dk1"/>
                        </a:solidFill>
                      </a:endParaRPr>
                    </a:p>
                  </a:txBody>
                  <a:tcPr marL="91425" marR="91425" marT="91425" marB="91425">
                    <a:solidFill>
                      <a:srgbClr val="B6D7A8"/>
                    </a:solidFill>
                  </a:tcPr>
                </a:tc>
                <a:extLst>
                  <a:ext uri="{0D108BD9-81ED-4DB2-BD59-A6C34878D82A}">
                    <a16:rowId xmlns:a16="http://schemas.microsoft.com/office/drawing/2014/main" val="10001"/>
                  </a:ext>
                </a:extLst>
              </a:tr>
              <a:tr h="413850">
                <a:tc>
                  <a:txBody>
                    <a:bodyPr/>
                    <a:lstStyle/>
                    <a:p>
                      <a:pPr marL="0" lvl="0" indent="0" algn="ctr" rtl="0">
                        <a:spcBef>
                          <a:spcPts val="0"/>
                        </a:spcBef>
                        <a:spcAft>
                          <a:spcPts val="0"/>
                        </a:spcAft>
                        <a:buNone/>
                      </a:pPr>
                      <a:r>
                        <a:rPr lang="en-US" sz="1000">
                          <a:solidFill>
                            <a:schemeClr val="dk1"/>
                          </a:solidFill>
                        </a:rPr>
                        <a:t>Impacts LEAs and LEA-C’s</a:t>
                      </a:r>
                      <a:endParaRPr sz="1000">
                        <a:solidFill>
                          <a:schemeClr val="dk1"/>
                        </a:solidFill>
                      </a:endParaRPr>
                    </a:p>
                  </a:txBody>
                  <a:tcPr marL="91425" marR="91425" marT="91425" marB="91425">
                    <a:solidFill>
                      <a:srgbClr val="B6D7A8"/>
                    </a:solidFill>
                  </a:tcPr>
                </a:tc>
                <a:tc>
                  <a:txBody>
                    <a:bodyPr/>
                    <a:lstStyle/>
                    <a:p>
                      <a:pPr marL="0" lvl="0" indent="0" algn="ctr" rtl="0">
                        <a:spcBef>
                          <a:spcPts val="0"/>
                        </a:spcBef>
                        <a:spcAft>
                          <a:spcPts val="0"/>
                        </a:spcAft>
                        <a:buClr>
                          <a:schemeClr val="dk1"/>
                        </a:buClr>
                        <a:buSzPts val="1100"/>
                        <a:buFont typeface="Arial"/>
                        <a:buNone/>
                      </a:pPr>
                      <a:r>
                        <a:rPr lang="en-US" sz="1000">
                          <a:solidFill>
                            <a:schemeClr val="dk1"/>
                          </a:solidFill>
                        </a:rPr>
                        <a:t>Impacts LEAs and LEA-C’s</a:t>
                      </a:r>
                      <a:endParaRPr sz="1600">
                        <a:solidFill>
                          <a:schemeClr val="dk1"/>
                        </a:solidFill>
                      </a:endParaRPr>
                    </a:p>
                  </a:txBody>
                  <a:tcPr marL="91425" marR="91425" marT="91425" marB="91425">
                    <a:solidFill>
                      <a:srgbClr val="B6D7A8"/>
                    </a:solidFill>
                  </a:tcPr>
                </a:tc>
                <a:tc>
                  <a:txBody>
                    <a:bodyPr/>
                    <a:lstStyle/>
                    <a:p>
                      <a:pPr marL="0" lvl="0" indent="0" algn="ctr" rtl="0">
                        <a:spcBef>
                          <a:spcPts val="0"/>
                        </a:spcBef>
                        <a:spcAft>
                          <a:spcPts val="0"/>
                        </a:spcAft>
                        <a:buClr>
                          <a:schemeClr val="dk1"/>
                        </a:buClr>
                        <a:buSzPts val="1100"/>
                        <a:buFont typeface="Arial"/>
                        <a:buNone/>
                      </a:pPr>
                      <a:r>
                        <a:rPr lang="en-US" sz="1000">
                          <a:solidFill>
                            <a:schemeClr val="dk1"/>
                          </a:solidFill>
                        </a:rPr>
                        <a:t>Impacts LEAs ONLY</a:t>
                      </a:r>
                      <a:endParaRPr sz="1600">
                        <a:solidFill>
                          <a:schemeClr val="dk1"/>
                        </a:solidFill>
                      </a:endParaRPr>
                    </a:p>
                  </a:txBody>
                  <a:tcPr marL="91425" marR="91425" marT="91425" marB="91425">
                    <a:solidFill>
                      <a:srgbClr val="B6D7A8"/>
                    </a:solidFill>
                  </a:tcPr>
                </a:tc>
                <a:extLst>
                  <a:ext uri="{0D108BD9-81ED-4DB2-BD59-A6C34878D82A}">
                    <a16:rowId xmlns:a16="http://schemas.microsoft.com/office/drawing/2014/main" val="10002"/>
                  </a:ext>
                </a:extLst>
              </a:tr>
              <a:tr h="599125">
                <a:tc>
                  <a:txBody>
                    <a:bodyPr/>
                    <a:lstStyle/>
                    <a:p>
                      <a:pPr marL="0" lvl="0" indent="0" algn="ctr" rtl="0">
                        <a:spcBef>
                          <a:spcPts val="0"/>
                        </a:spcBef>
                        <a:spcAft>
                          <a:spcPts val="0"/>
                        </a:spcAft>
                        <a:buNone/>
                      </a:pPr>
                      <a:r>
                        <a:rPr lang="en-US">
                          <a:solidFill>
                            <a:schemeClr val="dk1"/>
                          </a:solidFill>
                        </a:rPr>
                        <a:t>US Department of Education</a:t>
                      </a:r>
                      <a:endParaRPr>
                        <a:solidFill>
                          <a:schemeClr val="dk1"/>
                        </a:solidFill>
                      </a:endParaRPr>
                    </a:p>
                  </a:txBody>
                  <a:tcPr marL="91425" marR="91425" marT="91425" marB="91425">
                    <a:solidFill>
                      <a:srgbClr val="B6D7A8"/>
                    </a:solidFill>
                  </a:tcPr>
                </a:tc>
                <a:tc>
                  <a:txBody>
                    <a:bodyPr/>
                    <a:lstStyle/>
                    <a:p>
                      <a:pPr marL="0" lvl="0" indent="0" algn="ctr" rtl="0">
                        <a:spcBef>
                          <a:spcPts val="0"/>
                        </a:spcBef>
                        <a:spcAft>
                          <a:spcPts val="0"/>
                        </a:spcAft>
                        <a:buNone/>
                      </a:pPr>
                      <a:r>
                        <a:rPr lang="en-US">
                          <a:solidFill>
                            <a:schemeClr val="dk1"/>
                          </a:solidFill>
                        </a:rPr>
                        <a:t>Oregon Department of Education</a:t>
                      </a:r>
                      <a:endParaRPr>
                        <a:solidFill>
                          <a:schemeClr val="dk1"/>
                        </a:solidFill>
                      </a:endParaRPr>
                    </a:p>
                  </a:txBody>
                  <a:tcPr marL="91425" marR="91425" marT="91425" marB="91425">
                    <a:solidFill>
                      <a:srgbClr val="B6D7A8"/>
                    </a:solidFill>
                  </a:tcPr>
                </a:tc>
                <a:tc>
                  <a:txBody>
                    <a:bodyPr/>
                    <a:lstStyle/>
                    <a:p>
                      <a:pPr marL="0" lvl="0" indent="0" algn="ctr" rtl="0">
                        <a:spcBef>
                          <a:spcPts val="0"/>
                        </a:spcBef>
                        <a:spcAft>
                          <a:spcPts val="0"/>
                        </a:spcAft>
                        <a:buClr>
                          <a:schemeClr val="dk1"/>
                        </a:buClr>
                        <a:buSzPts val="1100"/>
                        <a:buFont typeface="Arial"/>
                        <a:buNone/>
                      </a:pPr>
                      <a:r>
                        <a:rPr lang="en-US">
                          <a:solidFill>
                            <a:schemeClr val="dk1"/>
                          </a:solidFill>
                        </a:rPr>
                        <a:t>Oregon Department of Education</a:t>
                      </a:r>
                      <a:endParaRPr>
                        <a:solidFill>
                          <a:schemeClr val="dk1"/>
                        </a:solidFill>
                      </a:endParaRPr>
                    </a:p>
                  </a:txBody>
                  <a:tcPr marL="91425" marR="91425" marT="91425" marB="91425">
                    <a:solidFill>
                      <a:srgbClr val="B6D7A8"/>
                    </a:solidFill>
                  </a:tcPr>
                </a:tc>
                <a:extLst>
                  <a:ext uri="{0D108BD9-81ED-4DB2-BD59-A6C34878D82A}">
                    <a16:rowId xmlns:a16="http://schemas.microsoft.com/office/drawing/2014/main" val="10003"/>
                  </a:ext>
                </a:extLst>
              </a:tr>
            </a:tbl>
          </a:graphicData>
        </a:graphic>
      </p:graphicFrame>
      <p:sp>
        <p:nvSpPr>
          <p:cNvPr id="265" name="Google Shape;265;p31"/>
          <p:cNvSpPr/>
          <p:nvPr/>
        </p:nvSpPr>
        <p:spPr>
          <a:xfrm>
            <a:off x="5381900" y="3719150"/>
            <a:ext cx="1830600" cy="2733000"/>
          </a:xfrm>
          <a:prstGeom prst="rect">
            <a:avLst/>
          </a:prstGeom>
          <a:no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66" name="Google Shape;266;p31"/>
          <p:cNvSpPr/>
          <p:nvPr/>
        </p:nvSpPr>
        <p:spPr>
          <a:xfrm>
            <a:off x="7266950" y="3719150"/>
            <a:ext cx="2159100" cy="2733000"/>
          </a:xfrm>
          <a:prstGeom prst="rect">
            <a:avLst/>
          </a:prstGeom>
          <a:no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67" name="Google Shape;267;p31"/>
          <p:cNvSpPr/>
          <p:nvPr/>
        </p:nvSpPr>
        <p:spPr>
          <a:xfrm>
            <a:off x="9426050" y="3719150"/>
            <a:ext cx="1830600" cy="2733000"/>
          </a:xfrm>
          <a:prstGeom prst="rect">
            <a:avLst/>
          </a:prstGeom>
          <a:no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6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6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2"/>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
        <p:nvSpPr>
          <p:cNvPr id="274" name="Google Shape;274;p32"/>
          <p:cNvSpPr txBox="1">
            <a:spLocks noGrp="1"/>
          </p:cNvSpPr>
          <p:nvPr>
            <p:ph type="title"/>
          </p:nvPr>
        </p:nvSpPr>
        <p:spPr>
          <a:xfrm>
            <a:off x="703801" y="-233275"/>
            <a:ext cx="10784400" cy="1026600"/>
          </a:xfrm>
          <a:prstGeom prst="rect">
            <a:avLst/>
          </a:prstGeom>
        </p:spPr>
        <p:txBody>
          <a:bodyPr spcFirstLastPara="1" wrap="square" lIns="91425" tIns="45700" rIns="91425" bIns="45700" anchor="b" anchorCtr="0">
            <a:normAutofit/>
          </a:bodyPr>
          <a:lstStyle/>
          <a:p>
            <a:pPr marL="0" lvl="0" indent="0" algn="l" rtl="0">
              <a:lnSpc>
                <a:spcPct val="100000"/>
              </a:lnSpc>
              <a:spcBef>
                <a:spcPts val="0"/>
              </a:spcBef>
              <a:spcAft>
                <a:spcPts val="0"/>
              </a:spcAft>
              <a:buNone/>
            </a:pPr>
            <a:r>
              <a:rPr lang="en-US" sz="3600" b="1"/>
              <a:t>SY25-26 Affected School Districts*  </a:t>
            </a:r>
            <a:endParaRPr sz="3600" b="1"/>
          </a:p>
        </p:txBody>
      </p:sp>
      <p:graphicFrame>
        <p:nvGraphicFramePr>
          <p:cNvPr id="275" name="Google Shape;275;p32"/>
          <p:cNvGraphicFramePr/>
          <p:nvPr/>
        </p:nvGraphicFramePr>
        <p:xfrm>
          <a:off x="618625" y="751400"/>
          <a:ext cx="3000000" cy="3000000"/>
        </p:xfrm>
        <a:graphic>
          <a:graphicData uri="http://schemas.openxmlformats.org/drawingml/2006/table">
            <a:tbl>
              <a:tblPr>
                <a:noFill/>
                <a:tableStyleId>{A17D0B40-404E-4F13-8C7E-1D993578EE0F}</a:tableStyleId>
              </a:tblPr>
              <a:tblGrid>
                <a:gridCol w="3665625">
                  <a:extLst>
                    <a:ext uri="{9D8B030D-6E8A-4147-A177-3AD203B41FA5}">
                      <a16:colId xmlns:a16="http://schemas.microsoft.com/office/drawing/2014/main" val="20000"/>
                    </a:ext>
                  </a:extLst>
                </a:gridCol>
                <a:gridCol w="2790300">
                  <a:extLst>
                    <a:ext uri="{9D8B030D-6E8A-4147-A177-3AD203B41FA5}">
                      <a16:colId xmlns:a16="http://schemas.microsoft.com/office/drawing/2014/main" val="20001"/>
                    </a:ext>
                  </a:extLst>
                </a:gridCol>
              </a:tblGrid>
              <a:tr h="244300">
                <a:tc>
                  <a:txBody>
                    <a:bodyPr/>
                    <a:lstStyle/>
                    <a:p>
                      <a:pPr marL="0" lvl="0" indent="0" algn="l" rtl="0">
                        <a:lnSpc>
                          <a:spcPct val="115000"/>
                        </a:lnSpc>
                        <a:spcBef>
                          <a:spcPts val="0"/>
                        </a:spcBef>
                        <a:spcAft>
                          <a:spcPts val="0"/>
                        </a:spcAft>
                        <a:buNone/>
                      </a:pPr>
                      <a:r>
                        <a:rPr lang="en-US" sz="1200" b="1">
                          <a:solidFill>
                            <a:schemeClr val="dk1"/>
                          </a:solidFill>
                          <a:latin typeface="Calibri"/>
                          <a:ea typeface="Calibri"/>
                          <a:cs typeface="Calibri"/>
                          <a:sym typeface="Calibri"/>
                        </a:rPr>
                        <a:t>Title VI Awardee Name</a:t>
                      </a:r>
                      <a:endParaRPr sz="1200" b="1">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US" sz="1200" b="1">
                          <a:solidFill>
                            <a:schemeClr val="dk1"/>
                          </a:solidFill>
                          <a:latin typeface="Calibri"/>
                          <a:ea typeface="Calibri"/>
                          <a:cs typeface="Calibri"/>
                          <a:sym typeface="Calibri"/>
                        </a:rPr>
                        <a:t>Title VI 24/25 Allocation</a:t>
                      </a:r>
                      <a:endParaRPr sz="1200" b="1">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00"/>
                  </a:ext>
                </a:extLst>
              </a:tr>
              <a:tr h="300650">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Ashland - SOESD</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Based on LEA-C - $81,309.00</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r h="300650">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Beaverton SD</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$41,950.00</a:t>
                      </a:r>
                      <a:endParaRPr sz="18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300650">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Central Point 6 - SOESD</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Based on LEA-C - $81,309.00</a:t>
                      </a:r>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r h="300650">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Eagle Point School District 9 - SOESD</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Based on LEA-C - $81,309.00</a:t>
                      </a:r>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04"/>
                  </a:ext>
                </a:extLst>
              </a:tr>
              <a:tr h="300650">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Eugene School District-4J</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$230,424.00</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05"/>
                  </a:ext>
                </a:extLst>
              </a:tr>
              <a:tr h="300650">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Grants Pass 7 School District - SOESD</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Clr>
                          <a:schemeClr val="dk1"/>
                        </a:buClr>
                        <a:buSzPts val="1100"/>
                        <a:buFont typeface="Arial"/>
                        <a:buNone/>
                      </a:pPr>
                      <a:r>
                        <a:rPr lang="en-US" sz="1500">
                          <a:solidFill>
                            <a:schemeClr val="dk1"/>
                          </a:solidFill>
                          <a:latin typeface="Calibri"/>
                          <a:ea typeface="Calibri"/>
                          <a:cs typeface="Calibri"/>
                          <a:sym typeface="Calibri"/>
                        </a:rPr>
                        <a:t>Based on LEA-C - $81,309.00</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06"/>
                  </a:ext>
                </a:extLst>
              </a:tr>
              <a:tr h="300650">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Hillsboro SD</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$41,039.00</a:t>
                      </a:r>
                      <a:endParaRPr sz="18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07"/>
                  </a:ext>
                </a:extLst>
              </a:tr>
              <a:tr h="300650">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Klamath County School District</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$125,632.00</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08"/>
                  </a:ext>
                </a:extLst>
              </a:tr>
              <a:tr h="300650">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Klamath Falls City Schools</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$51,368.00</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09"/>
                  </a:ext>
                </a:extLst>
              </a:tr>
              <a:tr h="300650">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Lincoln County School DIstrict</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$122,697.00</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10"/>
                  </a:ext>
                </a:extLst>
              </a:tr>
              <a:tr h="300650">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Medford 549C School District - SOESD</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Clr>
                          <a:schemeClr val="dk1"/>
                        </a:buClr>
                        <a:buSzPts val="1100"/>
                        <a:buFont typeface="Arial"/>
                        <a:buNone/>
                      </a:pPr>
                      <a:r>
                        <a:rPr lang="en-US" sz="1500">
                          <a:solidFill>
                            <a:schemeClr val="dk1"/>
                          </a:solidFill>
                          <a:latin typeface="Calibri"/>
                          <a:ea typeface="Calibri"/>
                          <a:cs typeface="Calibri"/>
                          <a:sym typeface="Calibri"/>
                        </a:rPr>
                        <a:t>Based on LEA-C - $81,309.00</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11"/>
                  </a:ext>
                </a:extLst>
              </a:tr>
              <a:tr h="300650">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Multnomah School District No. 1</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$143,538.00</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12"/>
                  </a:ext>
                </a:extLst>
              </a:tr>
              <a:tr h="300650">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Phoenix-Talent 4 School District - SOESD</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Based on LEA-C - $81,309.00</a:t>
                      </a:r>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13"/>
                  </a:ext>
                </a:extLst>
              </a:tr>
              <a:tr h="300650">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Rogue River 35 School District - SOESD</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Based on LEA-C - $81,309.00</a:t>
                      </a:r>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14"/>
                  </a:ext>
                </a:extLst>
              </a:tr>
              <a:tr h="300650">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Salem Keizer Public Schools</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$191,090.00</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15"/>
                  </a:ext>
                </a:extLst>
              </a:tr>
              <a:tr h="300650">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Springfield School District</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$49,020.00</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16"/>
                  </a:ext>
                </a:extLst>
              </a:tr>
              <a:tr h="359450">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Three Rivers/Josephine County - SOESD</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Clr>
                          <a:schemeClr val="dk1"/>
                        </a:buClr>
                        <a:buSzPts val="1100"/>
                        <a:buFont typeface="Arial"/>
                        <a:buNone/>
                      </a:pPr>
                      <a:r>
                        <a:rPr lang="en-US" sz="1500">
                          <a:solidFill>
                            <a:schemeClr val="dk1"/>
                          </a:solidFill>
                          <a:latin typeface="Calibri"/>
                          <a:ea typeface="Calibri"/>
                          <a:cs typeface="Calibri"/>
                          <a:sym typeface="Calibri"/>
                        </a:rPr>
                        <a:t>Based on LEA-C - $81,309.00</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17"/>
                  </a:ext>
                </a:extLst>
              </a:tr>
              <a:tr h="300650">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Willamina School District 30 J</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US" sz="1500">
                          <a:solidFill>
                            <a:schemeClr val="dk1"/>
                          </a:solidFill>
                          <a:latin typeface="Calibri"/>
                          <a:ea typeface="Calibri"/>
                          <a:cs typeface="Calibri"/>
                          <a:sym typeface="Calibri"/>
                        </a:rPr>
                        <a:t>$69,567.00</a:t>
                      </a:r>
                      <a:endParaRPr sz="1500">
                        <a:solidFill>
                          <a:schemeClr val="dk1"/>
                        </a:solidFill>
                        <a:latin typeface="Calibri"/>
                        <a:ea typeface="Calibri"/>
                        <a:cs typeface="Calibri"/>
                        <a:sym typeface="Calibri"/>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18"/>
                  </a:ext>
                </a:extLst>
              </a:tr>
            </a:tbl>
          </a:graphicData>
        </a:graphic>
      </p:graphicFrame>
      <p:sp>
        <p:nvSpPr>
          <p:cNvPr id="276" name="Google Shape;276;p32"/>
          <p:cNvSpPr txBox="1"/>
          <p:nvPr/>
        </p:nvSpPr>
        <p:spPr>
          <a:xfrm>
            <a:off x="7455850" y="966050"/>
            <a:ext cx="3932100" cy="30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980000"/>
                </a:solidFill>
                <a:latin typeface="Calibri"/>
                <a:ea typeface="Calibri"/>
                <a:cs typeface="Calibri"/>
                <a:sym typeface="Calibri"/>
              </a:rPr>
              <a:t>Important -</a:t>
            </a:r>
            <a:r>
              <a:rPr lang="en-US" sz="1800">
                <a:solidFill>
                  <a:srgbClr val="980000"/>
                </a:solidFill>
                <a:latin typeface="Calibri"/>
                <a:ea typeface="Calibri"/>
                <a:cs typeface="Calibri"/>
                <a:sym typeface="Calibri"/>
              </a:rPr>
              <a:t> </a:t>
            </a:r>
            <a:endParaRPr sz="1800">
              <a:solidFill>
                <a:srgbClr val="980000"/>
              </a:solidFill>
              <a:latin typeface="Calibri"/>
              <a:ea typeface="Calibri"/>
              <a:cs typeface="Calibri"/>
              <a:sym typeface="Calibri"/>
            </a:endParaRPr>
          </a:p>
          <a:p>
            <a:pPr marL="0" lvl="0" indent="0" algn="l" rtl="0">
              <a:spcBef>
                <a:spcPts val="0"/>
              </a:spcBef>
              <a:spcAft>
                <a:spcPts val="0"/>
              </a:spcAft>
              <a:buNone/>
            </a:pPr>
            <a:r>
              <a:rPr lang="en-US" sz="1800">
                <a:solidFill>
                  <a:schemeClr val="dk1"/>
                </a:solidFill>
                <a:latin typeface="Calibri"/>
                <a:ea typeface="Calibri"/>
                <a:cs typeface="Calibri"/>
                <a:sym typeface="Calibri"/>
              </a:rPr>
              <a:t>LEAs required to engage in Tribal Consultation for SY25-26 will differ from those who were required to engage for SY24-25. This is because it is based on an awardee’s </a:t>
            </a:r>
            <a:r>
              <a:rPr lang="en-US" sz="1800" u="sng">
                <a:solidFill>
                  <a:schemeClr val="hlink"/>
                </a:solidFill>
                <a:latin typeface="Calibri"/>
                <a:ea typeface="Calibri"/>
                <a:cs typeface="Calibri"/>
                <a:sym typeface="Calibri"/>
                <a:hlinkClick r:id="rId3"/>
              </a:rPr>
              <a:t>Title VI award amount for the previous fiscal year</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r>
              <a:rPr lang="en-US" sz="1800">
                <a:solidFill>
                  <a:schemeClr val="dk1"/>
                </a:solidFill>
                <a:latin typeface="Calibri"/>
                <a:ea typeface="Calibri"/>
                <a:cs typeface="Calibri"/>
                <a:sym typeface="Calibri"/>
              </a:rPr>
              <a:t>*Affected Consortiums are not included in this list, because they do not completed an Integrated Guidance application.</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3"/>
          <p:cNvSpPr txBox="1">
            <a:spLocks noGrp="1"/>
          </p:cNvSpPr>
          <p:nvPr>
            <p:ph type="body" idx="1"/>
          </p:nvPr>
        </p:nvSpPr>
        <p:spPr>
          <a:xfrm>
            <a:off x="6224276" y="1846825"/>
            <a:ext cx="4840500" cy="4109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000" b="1">
                <a:solidFill>
                  <a:schemeClr val="accent2"/>
                </a:solidFill>
              </a:rPr>
              <a:t>Definition</a:t>
            </a:r>
            <a:r>
              <a:rPr lang="en-US" sz="2000"/>
              <a:t> -</a:t>
            </a:r>
            <a:endParaRPr sz="2000"/>
          </a:p>
          <a:p>
            <a:pPr marL="0" lvl="0" indent="0" algn="l" rtl="0">
              <a:spcBef>
                <a:spcPts val="1000"/>
              </a:spcBef>
              <a:spcAft>
                <a:spcPts val="0"/>
              </a:spcAft>
              <a:buNone/>
            </a:pPr>
            <a:r>
              <a:rPr lang="en-US" sz="2000"/>
              <a:t>Is a </a:t>
            </a:r>
            <a:r>
              <a:rPr lang="en-US" sz="2000" u="sng"/>
              <a:t>federally recognized tribe</a:t>
            </a:r>
            <a:r>
              <a:rPr lang="en-US" sz="2000"/>
              <a:t> that has a tribal reservation boundary, Indian Lands, ceded, unceded, </a:t>
            </a:r>
            <a:r>
              <a:rPr lang="en-US" sz="2000" u="sng"/>
              <a:t>and</a:t>
            </a:r>
            <a:r>
              <a:rPr lang="en-US" sz="2000"/>
              <a:t> aboriginal lands within 50 miles of the LEA or LEA-C. Consultation does not include state recognized tribes; Oregon has no state recognized tribes.</a:t>
            </a:r>
            <a:endParaRPr sz="2000"/>
          </a:p>
          <a:p>
            <a:pPr marL="0" lvl="0" indent="0" algn="l" rtl="0">
              <a:spcBef>
                <a:spcPts val="1000"/>
              </a:spcBef>
              <a:spcAft>
                <a:spcPts val="0"/>
              </a:spcAft>
              <a:buNone/>
            </a:pPr>
            <a:r>
              <a:rPr lang="en-US" sz="2000" b="1">
                <a:solidFill>
                  <a:schemeClr val="accent3"/>
                </a:solidFill>
              </a:rPr>
              <a:t>Important Note</a:t>
            </a:r>
            <a:r>
              <a:rPr lang="en-US" sz="2000"/>
              <a:t> -</a:t>
            </a:r>
            <a:endParaRPr sz="2000"/>
          </a:p>
          <a:p>
            <a:pPr marL="0" lvl="0" indent="0" algn="l" rtl="0">
              <a:spcBef>
                <a:spcPts val="1000"/>
              </a:spcBef>
              <a:spcAft>
                <a:spcPts val="0"/>
              </a:spcAft>
              <a:buNone/>
            </a:pPr>
            <a:r>
              <a:rPr lang="en-US" sz="2000"/>
              <a:t>An affected LEA should conduct Tribal Consultations with </a:t>
            </a:r>
            <a:r>
              <a:rPr lang="en-US" sz="2000" u="sng"/>
              <a:t>each</a:t>
            </a:r>
            <a:r>
              <a:rPr lang="en-US" sz="2000"/>
              <a:t> tribe that has a tribal reservation boundary, Indian Lands, ceded, unceded, and/or aboriginal lands within 50 miles of each LEA, LEA-C, and LEAs who are members of an affected consortium.</a:t>
            </a:r>
            <a:endParaRPr sz="2000"/>
          </a:p>
        </p:txBody>
      </p:sp>
      <p:sp>
        <p:nvSpPr>
          <p:cNvPr id="283" name="Google Shape;283;p33"/>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
        <p:nvSpPr>
          <p:cNvPr id="284" name="Google Shape;284;p33"/>
          <p:cNvSpPr txBox="1">
            <a:spLocks noGrp="1"/>
          </p:cNvSpPr>
          <p:nvPr>
            <p:ph type="title"/>
          </p:nvPr>
        </p:nvSpPr>
        <p:spPr>
          <a:xfrm>
            <a:off x="717176" y="457200"/>
            <a:ext cx="10784400" cy="1026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Unpacking the Term “Indian Tribes”</a:t>
            </a:r>
            <a:endParaRPr/>
          </a:p>
        </p:txBody>
      </p:sp>
      <p:sp>
        <p:nvSpPr>
          <p:cNvPr id="285" name="Google Shape;285;p33"/>
          <p:cNvSpPr txBox="1"/>
          <p:nvPr/>
        </p:nvSpPr>
        <p:spPr>
          <a:xfrm>
            <a:off x="775675" y="1810275"/>
            <a:ext cx="4840500" cy="4285800"/>
          </a:xfrm>
          <a:prstGeom prst="rect">
            <a:avLst/>
          </a:prstGeom>
          <a:solidFill>
            <a:srgbClr val="D3CBB9"/>
          </a:solidFill>
          <a:ln>
            <a:noFill/>
          </a:ln>
        </p:spPr>
        <p:txBody>
          <a:bodyPr spcFirstLastPara="1" wrap="square" lIns="91425" tIns="91425" rIns="91425" bIns="91425" anchor="t" anchorCtr="0">
            <a:spAutoFit/>
          </a:bodyPr>
          <a:lstStyle/>
          <a:p>
            <a:pPr marL="0" lvl="0" indent="0" algn="l" rtl="0">
              <a:lnSpc>
                <a:spcPct val="105000"/>
              </a:lnSpc>
              <a:spcBef>
                <a:spcPts val="0"/>
              </a:spcBef>
              <a:spcAft>
                <a:spcPts val="0"/>
              </a:spcAft>
              <a:buNone/>
            </a:pPr>
            <a:r>
              <a:rPr lang="en-US" sz="2115">
                <a:solidFill>
                  <a:schemeClr val="dk1"/>
                </a:solidFill>
                <a:latin typeface="Calibri"/>
                <a:ea typeface="Calibri"/>
                <a:cs typeface="Calibri"/>
                <a:sym typeface="Calibri"/>
              </a:rPr>
              <a:t>Consultation requirements under section 8538 of the ESEA, as amended by ESSA, require affected local education agencies (LEAs) </a:t>
            </a:r>
            <a:r>
              <a:rPr lang="en-US" sz="2115" b="1">
                <a:solidFill>
                  <a:schemeClr val="dk1"/>
                </a:solidFill>
                <a:highlight>
                  <a:srgbClr val="E6B8AF"/>
                </a:highlight>
                <a:latin typeface="Calibri"/>
                <a:ea typeface="Calibri"/>
                <a:cs typeface="Calibri"/>
                <a:sym typeface="Calibri"/>
              </a:rPr>
              <a:t>to consult with Indian tribes</a:t>
            </a:r>
            <a:r>
              <a:rPr lang="en-US" sz="2115">
                <a:solidFill>
                  <a:schemeClr val="dk1"/>
                </a:solidFill>
                <a:latin typeface="Calibri"/>
                <a:ea typeface="Calibri"/>
                <a:cs typeface="Calibri"/>
                <a:sym typeface="Calibri"/>
              </a:rPr>
              <a:t>, or those tribal organizations approved by the tribes located in the area served by the LEA, prior to submitting a plan or application for covered programs. This requirement is designed “to ensure timely and meaningful consultation on issues affecting American Indian and Alaska Native students.”</a:t>
            </a:r>
            <a:r>
              <a:rPr lang="en-US" sz="2215">
                <a:solidFill>
                  <a:srgbClr val="1F4E79"/>
                </a:solidFill>
                <a:latin typeface="Calibri"/>
                <a:ea typeface="Calibri"/>
                <a:cs typeface="Calibri"/>
                <a:sym typeface="Calibri"/>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021ODE">
  <a:themeElements>
    <a:clrScheme name="ODE2021">
      <a:dk1>
        <a:srgbClr val="000000"/>
      </a:dk1>
      <a:lt1>
        <a:srgbClr val="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21ODE">
  <a:themeElements>
    <a:clrScheme name="ODE2021">
      <a:dk1>
        <a:srgbClr val="000000"/>
      </a:dk1>
      <a:lt1>
        <a:srgbClr val="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07C023760E4B43B88CA40098E6CCFF" ma:contentTypeVersion="7" ma:contentTypeDescription="Create a new document." ma:contentTypeScope="" ma:versionID="932c66335bf254f2b214dd195c90a42f">
  <xsd:schema xmlns:xsd="http://www.w3.org/2001/XMLSchema" xmlns:xs="http://www.w3.org/2001/XMLSchema" xmlns:p="http://schemas.microsoft.com/office/2006/metadata/properties" xmlns:ns1="http://schemas.microsoft.com/sharepoint/v3" xmlns:ns2="34fb217e-71e5-45f5-ac12-57a9bc5aa8c7" xmlns:ns3="54031767-dd6d-417c-ab73-583408f47564" targetNamespace="http://schemas.microsoft.com/office/2006/metadata/properties" ma:root="true" ma:fieldsID="85307702f587d59a8b580de5524f7e2a" ns1:_="" ns2:_="" ns3:_="">
    <xsd:import namespace="http://schemas.microsoft.com/sharepoint/v3"/>
    <xsd:import namespace="34fb217e-71e5-45f5-ac12-57a9bc5aa8c7"/>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4fb217e-71e5-45f5-ac12-57a9bc5aa8c7"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mediation_x0020_Date xmlns="34fb217e-71e5-45f5-ac12-57a9bc5aa8c7">2025-06-04T07:00:00+00:00</Remediation_x0020_Date>
    <Priority xmlns="34fb217e-71e5-45f5-ac12-57a9bc5aa8c7">New</Priority>
    <PublishingExpirationDate xmlns="http://schemas.microsoft.com/sharepoint/v3" xsi:nil="true"/>
    <PublishingStartDate xmlns="http://schemas.microsoft.com/sharepoint/v3" xsi:nil="true"/>
    <Estimated_x0020_Creation_x0020_Date xmlns="34fb217e-71e5-45f5-ac12-57a9bc5aa8c7" xsi:nil="true"/>
  </documentManagement>
</p:properties>
</file>

<file path=customXml/itemProps1.xml><?xml version="1.0" encoding="utf-8"?>
<ds:datastoreItem xmlns:ds="http://schemas.openxmlformats.org/officeDocument/2006/customXml" ds:itemID="{F41AB9F7-24BD-4021-AC1B-33710639CEC1}"/>
</file>

<file path=customXml/itemProps2.xml><?xml version="1.0" encoding="utf-8"?>
<ds:datastoreItem xmlns:ds="http://schemas.openxmlformats.org/officeDocument/2006/customXml" ds:itemID="{071D560D-DF1C-426B-A5D3-68E385A4A164}"/>
</file>

<file path=customXml/itemProps3.xml><?xml version="1.0" encoding="utf-8"?>
<ds:datastoreItem xmlns:ds="http://schemas.openxmlformats.org/officeDocument/2006/customXml" ds:itemID="{5C8B923F-1FB9-4ADD-AA68-0D62DC49EE4A}"/>
</file>

<file path=docMetadata/LabelInfo.xml><?xml version="1.0" encoding="utf-8"?>
<clbl:labelList xmlns:clbl="http://schemas.microsoft.com/office/2020/mipLabelMetadata">
  <clbl:label id="{7730ea53-6f5e-4160-81a5-992a9105450a}" enabled="1" method="Standard" siteId="{b4f51418-b269-49a2-935a-fa54bf584fc8}" contentBits="0" removed="0"/>
</clbl:labelList>
</file>

<file path=docProps/app.xml><?xml version="1.0" encoding="utf-8"?>
<Properties xmlns="http://schemas.openxmlformats.org/officeDocument/2006/extended-properties" xmlns:vt="http://schemas.openxmlformats.org/officeDocument/2006/docPropsVTypes">
  <TotalTime>0</TotalTime>
  <Words>2910</Words>
  <Application>Microsoft Office PowerPoint</Application>
  <PresentationFormat>Widescreen</PresentationFormat>
  <Paragraphs>352</Paragraphs>
  <Slides>35</Slides>
  <Notes>35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35</vt:i4>
      </vt:variant>
    </vt:vector>
  </HeadingPairs>
  <TitlesOfParts>
    <vt:vector size="40" baseType="lpstr">
      <vt:lpstr>Roboto</vt:lpstr>
      <vt:lpstr>Arial</vt:lpstr>
      <vt:lpstr>Calibri</vt:lpstr>
      <vt:lpstr>2021ODE</vt:lpstr>
      <vt:lpstr>2021ODE</vt:lpstr>
      <vt:lpstr>EII - Tribal Consultation Annual Training</vt:lpstr>
      <vt:lpstr>Learning Arc for Our Time</vt:lpstr>
      <vt:lpstr>Key Terms to Track</vt:lpstr>
      <vt:lpstr>Refresher </vt:lpstr>
      <vt:lpstr>Two Types of Consultation</vt:lpstr>
      <vt:lpstr>ODE Tribal Consultation History </vt:lpstr>
      <vt:lpstr>What are the Requirements?</vt:lpstr>
      <vt:lpstr>SY25-26 Affected School Districts*  </vt:lpstr>
      <vt:lpstr>Unpacking the Term “Indian Tribes”</vt:lpstr>
      <vt:lpstr>PowerPoint Presentation</vt:lpstr>
      <vt:lpstr>Who Leads Consultation Efforts in an LEA?</vt:lpstr>
      <vt:lpstr>Checking In</vt:lpstr>
      <vt:lpstr>Tribal Consultation and the Work of EII</vt:lpstr>
      <vt:lpstr>Example of Consultation in Practice - EII</vt:lpstr>
      <vt:lpstr>EII Responsibilities - Overview</vt:lpstr>
      <vt:lpstr>How are LEAs and LEA-Cs Supported with Consultation for Integrated Guidance?</vt:lpstr>
      <vt:lpstr>How are LEAs and LEA-Cs Supported with Consultation for Integrated Guidance?</vt:lpstr>
      <vt:lpstr>How are Tribes Supported with Consultation for Integrated Guidance?</vt:lpstr>
      <vt:lpstr>How are LEAs and LEA-Cs Supported in Consultation?</vt:lpstr>
      <vt:lpstr>ODE - Your Role in This Work</vt:lpstr>
      <vt:lpstr>ODE - Your Role in This Work</vt:lpstr>
      <vt:lpstr>PowerPoint Presentation</vt:lpstr>
      <vt:lpstr>Review Key Updates in Version 2.1 and FAQs</vt:lpstr>
      <vt:lpstr>Key Updates in Version 2.1</vt:lpstr>
      <vt:lpstr>PowerPoint Presentation</vt:lpstr>
      <vt:lpstr>PowerPoint Presentation</vt:lpstr>
      <vt:lpstr>PowerPoint Presentation</vt:lpstr>
      <vt:lpstr>PowerPoint Presentation</vt:lpstr>
      <vt:lpstr>PowerPoint Presentation</vt:lpstr>
      <vt:lpstr>Most Powerful Update  Phases I-IV Have ALL Been Amended</vt:lpstr>
      <vt:lpstr>Most Powerful Update  Phases I-IV Have ALL Been Amended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REECE Raina * ODE</dc:creator>
  <cp:lastModifiedBy>REECE Raina * ODE</cp:lastModifiedBy>
  <cp:revision>1</cp:revision>
  <dcterms:modified xsi:type="dcterms:W3CDTF">2025-06-04T20:42:40Z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0x0101005007C023760E4B43B88CA40098E6CCFF</vt:lpwstr>
  </property>
</Properties>
</file>