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Metadata/LabelInfo.xml" ContentType="application/vnd.ms-office.classificationlabel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1" r:id="rId1"/>
    <p:sldMasterId id="2147483772" r:id="rId2"/>
    <p:sldMasterId id="2147483773" r:id="rId3"/>
    <p:sldMasterId id="2147483774" r:id="rId4"/>
    <p:sldMasterId id="2147483775" r:id="rId5"/>
    <p:sldMasterId id="2147483776" r:id="rId6"/>
  </p:sldMasterIdLst>
  <p:notesMasterIdLst>
    <p:notesMasterId r:id="rId30"/>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ustomXml" Target="../customXml/item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adlet.com/stacyparrish/indigenous-family-special-education-guides-imkut7wpzdth487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c627093751_0_10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3c627093751_0_10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g3c627093751_0_10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b2cd85c5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b2cd85c51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Say: These numbers don’t reflect deficits in our students.</a:t>
            </a:r>
            <a:endParaRPr/>
          </a:p>
          <a:p>
            <a:pPr marL="0" lvl="0" indent="0" algn="l" rtl="0">
              <a:spcBef>
                <a:spcPts val="0"/>
              </a:spcBef>
              <a:spcAft>
                <a:spcPts val="0"/>
              </a:spcAft>
              <a:buNone/>
            </a:pPr>
            <a:r>
              <a:rPr lang="en-US"/>
              <a:t>They reflect stress points in our systems.</a:t>
            </a:r>
            <a:endParaRPr/>
          </a:p>
        </p:txBody>
      </p:sp>
      <p:sp>
        <p:nvSpPr>
          <p:cNvPr id="1055" name="Google Shape;1055;g3b2cd85c51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c627093751_0_5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3c627093751_0_5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1065" name="Google Shape;1065;g3c627093751_0_5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3b4c5a7ef5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3b4c5a7ef5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Say: These guides were created because many Indigenous families enter special education spaces already carrying historical harm, mistrust, and real power imbalances.</a:t>
            </a:r>
            <a:endParaRPr/>
          </a:p>
          <a:p>
            <a:pPr marL="0" lvl="0" indent="0" algn="l" rtl="0">
              <a:lnSpc>
                <a:spcPct val="115000"/>
              </a:lnSpc>
              <a:spcBef>
                <a:spcPts val="1200"/>
              </a:spcBef>
              <a:spcAft>
                <a:spcPts val="0"/>
              </a:spcAft>
              <a:buClr>
                <a:schemeClr val="dk1"/>
              </a:buClr>
              <a:buSzPts val="1100"/>
              <a:buFont typeface="Arial"/>
              <a:buNone/>
            </a:pPr>
            <a:r>
              <a:rPr lang="en-US"/>
              <a:t>Not because they don’t care.</a:t>
            </a:r>
            <a:br>
              <a:rPr lang="en-US"/>
            </a:br>
            <a:r>
              <a:rPr lang="en-US"/>
              <a:t>Not because they aren’t engaged.</a:t>
            </a:r>
            <a:endParaRPr/>
          </a:p>
          <a:p>
            <a:pPr marL="0" lvl="0" indent="0" algn="l" rtl="0">
              <a:lnSpc>
                <a:spcPct val="115000"/>
              </a:lnSpc>
              <a:spcBef>
                <a:spcPts val="1200"/>
              </a:spcBef>
              <a:spcAft>
                <a:spcPts val="0"/>
              </a:spcAft>
              <a:buClr>
                <a:schemeClr val="dk1"/>
              </a:buClr>
              <a:buSzPts val="1100"/>
              <a:buFont typeface="Arial"/>
              <a:buNone/>
            </a:pPr>
            <a:r>
              <a:rPr lang="en-US"/>
              <a:t>But because the system was never designed with them in mind.</a:t>
            </a:r>
            <a:endParaRPr/>
          </a:p>
          <a:p>
            <a:pPr marL="0" lvl="0" indent="0" algn="l" rtl="0">
              <a:spcBef>
                <a:spcPts val="1200"/>
              </a:spcBef>
              <a:spcAft>
                <a:spcPts val="0"/>
              </a:spcAft>
              <a:buNone/>
            </a:pPr>
            <a:endParaRPr/>
          </a:p>
        </p:txBody>
      </p:sp>
      <p:sp>
        <p:nvSpPr>
          <p:cNvPr id="1083" name="Google Shape;1083;g3b4c5a7ef53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3c93ac0ce2c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3c93ac0ce2c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Say: </a:t>
            </a:r>
            <a:endParaRPr/>
          </a:p>
          <a:p>
            <a:pPr marL="0" lvl="0" indent="0" algn="l" rtl="0">
              <a:spcBef>
                <a:spcPts val="0"/>
              </a:spcBef>
              <a:spcAft>
                <a:spcPts val="0"/>
              </a:spcAft>
              <a:buNone/>
            </a:pPr>
            <a:r>
              <a:rPr lang="en-US"/>
              <a:t>These guides are one way we turn the Student Success Plan from a document into lived practice.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guides are not just informational.</a:t>
            </a:r>
            <a:endParaRPr/>
          </a:p>
          <a:p>
            <a:pPr marL="0" lvl="0" indent="0" algn="l" rtl="0">
              <a:spcBef>
                <a:spcPts val="0"/>
              </a:spcBef>
              <a:spcAft>
                <a:spcPts val="0"/>
              </a:spcAft>
              <a:buClr>
                <a:schemeClr val="dk1"/>
              </a:buClr>
              <a:buSzPts val="1100"/>
              <a:buFont typeface="Arial"/>
              <a:buNone/>
            </a:pPr>
            <a:r>
              <a:rPr lang="en-US"/>
              <a:t>They are relational tools.</a:t>
            </a:r>
            <a:endParaRPr/>
          </a:p>
          <a:p>
            <a:pPr marL="0" lvl="0" indent="0" algn="l" rtl="0">
              <a:spcBef>
                <a:spcPts val="0"/>
              </a:spcBef>
              <a:spcAft>
                <a:spcPts val="0"/>
              </a:spcAft>
              <a:buClr>
                <a:schemeClr val="dk1"/>
              </a:buClr>
              <a:buSzPts val="1100"/>
              <a:buFont typeface="Arial"/>
              <a:buNone/>
            </a:pPr>
            <a:r>
              <a:rPr lang="en-US"/>
              <a:t>They are designed to help families walk into meetings informed, confident, and respected.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Comprehensive Guide Content - “</a:t>
            </a:r>
            <a:r>
              <a:rPr lang="en-US" sz="1800"/>
              <a:t>This covers seven areas – </a:t>
            </a:r>
            <a:r>
              <a:rPr lang="en-US" sz="1800" b="1">
                <a:solidFill>
                  <a:srgbClr val="0F578A"/>
                </a:solidFill>
              </a:rPr>
              <a:t>Parent Involvement, Does my Child Have a Disability?, the Special Education Referral Process, Developing an IEP, Transition Services: Planning for Life After High School, Discipline and Student Protection and IEP vs. 504 Plans. It also contains rich appendices.”</a:t>
            </a:r>
            <a:endParaRPr sz="1800"/>
          </a:p>
          <a:p>
            <a:pPr marL="0" lvl="0" indent="0" algn="l" rtl="0">
              <a:spcBef>
                <a:spcPts val="0"/>
              </a:spcBef>
              <a:spcAft>
                <a:spcPts val="0"/>
              </a:spcAft>
              <a:buNone/>
            </a:pPr>
            <a:endParaRPr/>
          </a:p>
        </p:txBody>
      </p:sp>
      <p:sp>
        <p:nvSpPr>
          <p:cNvPr id="1094" name="Google Shape;1094;g3c93ac0ce2c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3c627093751_0_10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3c627093751_0_10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g3c627093751_0_10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b4c5a7ef53_0_1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3b4c5a7ef53_0_12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Say: Before you read bullets:</a:t>
            </a:r>
            <a:endParaRPr/>
          </a:p>
          <a:p>
            <a:pPr marL="381000" marR="381000" lvl="0" indent="0" algn="l" rtl="0">
              <a:lnSpc>
                <a:spcPct val="115000"/>
              </a:lnSpc>
              <a:spcBef>
                <a:spcPts val="1200"/>
              </a:spcBef>
              <a:spcAft>
                <a:spcPts val="0"/>
              </a:spcAft>
              <a:buClr>
                <a:schemeClr val="dk1"/>
              </a:buClr>
              <a:buSzPts val="1100"/>
              <a:buFont typeface="Arial"/>
              <a:buNone/>
            </a:pPr>
            <a:r>
              <a:rPr lang="en-US"/>
              <a:t>“Our goal is not compliance.</a:t>
            </a:r>
            <a:br>
              <a:rPr lang="en-US"/>
            </a:br>
            <a:r>
              <a:rPr lang="en-US"/>
              <a:t> Our goal is partnership.”</a:t>
            </a:r>
            <a:endParaRPr/>
          </a:p>
          <a:p>
            <a:pPr marL="0" lvl="0" indent="0" algn="l" rtl="0">
              <a:lnSpc>
                <a:spcPct val="115000"/>
              </a:lnSpc>
              <a:spcBef>
                <a:spcPts val="1200"/>
              </a:spcBef>
              <a:spcAft>
                <a:spcPts val="0"/>
              </a:spcAft>
              <a:buClr>
                <a:schemeClr val="dk1"/>
              </a:buClr>
              <a:buSzPts val="1100"/>
              <a:buFont typeface="Arial"/>
              <a:buNone/>
            </a:pPr>
            <a:r>
              <a:rPr lang="en-US"/>
              <a:t>Then:</a:t>
            </a:r>
            <a:endParaRPr/>
          </a:p>
          <a:p>
            <a:pPr marL="381000" marR="381000" lvl="0" indent="0" algn="l" rtl="0">
              <a:lnSpc>
                <a:spcPct val="115000"/>
              </a:lnSpc>
              <a:spcBef>
                <a:spcPts val="1200"/>
              </a:spcBef>
              <a:spcAft>
                <a:spcPts val="0"/>
              </a:spcAft>
              <a:buClr>
                <a:schemeClr val="dk1"/>
              </a:buClr>
              <a:buSzPts val="1100"/>
              <a:buFont typeface="Arial"/>
              <a:buNone/>
            </a:pPr>
            <a:r>
              <a:rPr lang="en-US"/>
              <a:t>“When families understand the system, they can advocate within it — and help transform it.”</a:t>
            </a:r>
            <a:endParaRPr/>
          </a:p>
          <a:p>
            <a:pPr marL="0" lvl="0" indent="0" algn="l" rtl="0">
              <a:spcBef>
                <a:spcPts val="1200"/>
              </a:spcBef>
              <a:spcAft>
                <a:spcPts val="0"/>
              </a:spcAft>
              <a:buNone/>
            </a:pPr>
            <a:endParaRPr/>
          </a:p>
        </p:txBody>
      </p:sp>
      <p:sp>
        <p:nvSpPr>
          <p:cNvPr id="1115" name="Google Shape;1115;g3b4c5a7ef53_0_12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3c93ac0ce2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3c93ac0ce2c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124" name="Google Shape;1124;g3c93ac0ce2c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3c627093751_0_1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3c627093751_0_1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https://padlet.com/stacyparrish/indigenous-family-special-education-guides-imkut7wpzdth487s</a:t>
            </a:r>
            <a:endParaRPr/>
          </a:p>
          <a:p>
            <a:pPr marL="0" lvl="0" indent="0" algn="l" rtl="0">
              <a:spcBef>
                <a:spcPts val="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US"/>
              <a:t>Before launching:</a:t>
            </a:r>
            <a:endParaRPr/>
          </a:p>
          <a:p>
            <a:pPr marL="381000" marR="381000" lvl="0" indent="0" algn="l" rtl="0">
              <a:lnSpc>
                <a:spcPct val="115000"/>
              </a:lnSpc>
              <a:spcBef>
                <a:spcPts val="1200"/>
              </a:spcBef>
              <a:spcAft>
                <a:spcPts val="0"/>
              </a:spcAft>
              <a:buClr>
                <a:schemeClr val="dk1"/>
              </a:buClr>
              <a:buSzPts val="1100"/>
              <a:buFont typeface="Arial"/>
              <a:buNone/>
            </a:pPr>
            <a:r>
              <a:rPr lang="en-US"/>
              <a:t>“We’re doing this reflection because equity work starts with noticing — noticing where systems unintentionally create barriers.”</a:t>
            </a:r>
            <a:endParaRPr/>
          </a:p>
          <a:p>
            <a:pPr marL="0" lvl="0" indent="0" algn="l" rtl="0">
              <a:lnSpc>
                <a:spcPct val="115000"/>
              </a:lnSpc>
              <a:spcBef>
                <a:spcPts val="1200"/>
              </a:spcBef>
              <a:spcAft>
                <a:spcPts val="0"/>
              </a:spcAft>
              <a:buClr>
                <a:schemeClr val="dk1"/>
              </a:buClr>
              <a:buSzPts val="1100"/>
              <a:buFont typeface="Arial"/>
              <a:buNone/>
            </a:pPr>
            <a:r>
              <a:rPr lang="en-US"/>
              <a:t>After:</a:t>
            </a:r>
            <a:endParaRPr/>
          </a:p>
          <a:p>
            <a:pPr marL="381000" marR="381000" lvl="0" indent="0" algn="l" rtl="0">
              <a:lnSpc>
                <a:spcPct val="115000"/>
              </a:lnSpc>
              <a:spcBef>
                <a:spcPts val="1200"/>
              </a:spcBef>
              <a:spcAft>
                <a:spcPts val="0"/>
              </a:spcAft>
              <a:buClr>
                <a:schemeClr val="dk1"/>
              </a:buClr>
              <a:buSzPts val="1100"/>
              <a:buFont typeface="Arial"/>
              <a:buNone/>
            </a:pPr>
            <a:r>
              <a:rPr lang="en-US"/>
              <a:t>“What we’re seeing here are not individual issues.</a:t>
            </a:r>
            <a:br>
              <a:rPr lang="en-US"/>
            </a:br>
            <a:r>
              <a:rPr lang="en-US"/>
              <a:t> These are patterns.”</a:t>
            </a:r>
            <a:endParaRPr/>
          </a:p>
          <a:p>
            <a:pPr marL="0" lvl="0" indent="0" algn="l" rtl="0">
              <a:spcBef>
                <a:spcPts val="1200"/>
              </a:spcBef>
              <a:spcAft>
                <a:spcPts val="0"/>
              </a:spcAft>
              <a:buNone/>
            </a:pPr>
            <a:endParaRPr/>
          </a:p>
        </p:txBody>
      </p:sp>
      <p:sp>
        <p:nvSpPr>
          <p:cNvPr id="1133" name="Google Shape;1133;g3c627093751_0_1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3c93ac0ce2c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3c93ac0ce2c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g3c93ac0ce2c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c627093751_0_1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400"/>
              <a:t>Say: Before sending them off:</a:t>
            </a:r>
            <a:endParaRPr sz="1400"/>
          </a:p>
          <a:p>
            <a:pPr marL="381000" marR="381000" lvl="0" indent="0" algn="l" rtl="0">
              <a:lnSpc>
                <a:spcPct val="115000"/>
              </a:lnSpc>
              <a:spcBef>
                <a:spcPts val="1200"/>
              </a:spcBef>
              <a:spcAft>
                <a:spcPts val="0"/>
              </a:spcAft>
              <a:buClr>
                <a:schemeClr val="dk1"/>
              </a:buClr>
              <a:buSzPts val="1100"/>
              <a:buFont typeface="Arial"/>
              <a:buNone/>
            </a:pPr>
            <a:r>
              <a:rPr lang="en-US" sz="1400"/>
              <a:t>“As you read, imagine sitting next to a parent who is entering their first IEP meeting.</a:t>
            </a:r>
            <a:br>
              <a:rPr lang="en-US" sz="1400"/>
            </a:br>
            <a:r>
              <a:rPr lang="en-US" sz="1400"/>
              <a:t> Ask yourself: Would this help them feel prepared and respected?”</a:t>
            </a:r>
            <a:endParaRPr sz="1400"/>
          </a:p>
          <a:p>
            <a:pPr marL="0" lvl="0" indent="0" algn="l" rtl="0">
              <a:lnSpc>
                <a:spcPct val="100000"/>
              </a:lnSpc>
              <a:spcBef>
                <a:spcPts val="1200"/>
              </a:spcBef>
              <a:spcAft>
                <a:spcPts val="0"/>
              </a:spcAft>
              <a:buSzPts val="1400"/>
              <a:buNone/>
            </a:pPr>
            <a:endParaRPr sz="1400"/>
          </a:p>
        </p:txBody>
      </p:sp>
      <p:sp>
        <p:nvSpPr>
          <p:cNvPr id="1148" name="Google Shape;1148;g3c627093751_0_1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c93ac0ce2c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3c93ac0ce2c_0_4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g3c93ac0ce2c_0_4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3b4c5a7ef53_0_1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3b4c5a7ef53_0_13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a:t>Say: </a:t>
            </a:r>
            <a:endParaRPr/>
          </a:p>
          <a:p>
            <a:pPr marL="0" lvl="0" indent="0" algn="l" rtl="0">
              <a:lnSpc>
                <a:spcPct val="115000"/>
              </a:lnSpc>
              <a:spcBef>
                <a:spcPts val="1200"/>
              </a:spcBef>
              <a:spcAft>
                <a:spcPts val="0"/>
              </a:spcAft>
              <a:buClr>
                <a:schemeClr val="dk1"/>
              </a:buClr>
              <a:buSzPts val="1100"/>
              <a:buFont typeface="Arial"/>
              <a:buNone/>
            </a:pPr>
            <a:r>
              <a:rPr lang="en-US"/>
              <a:t>After:</a:t>
            </a:r>
            <a:endParaRPr/>
          </a:p>
          <a:p>
            <a:pPr marL="381000" marR="381000" lvl="0" indent="0" algn="l" rtl="0">
              <a:lnSpc>
                <a:spcPct val="115000"/>
              </a:lnSpc>
              <a:spcBef>
                <a:spcPts val="1200"/>
              </a:spcBef>
              <a:spcAft>
                <a:spcPts val="0"/>
              </a:spcAft>
              <a:buClr>
                <a:schemeClr val="dk1"/>
              </a:buClr>
              <a:buSzPts val="1100"/>
              <a:buFont typeface="Arial"/>
              <a:buNone/>
            </a:pPr>
            <a:r>
              <a:rPr lang="en-US"/>
              <a:t>“Your feedback helps us make this a living resource.”</a:t>
            </a:r>
            <a:endParaRPr/>
          </a:p>
          <a:p>
            <a:pPr marL="0" lvl="0" indent="0" algn="l" rtl="0">
              <a:spcBef>
                <a:spcPts val="1200"/>
              </a:spcBef>
              <a:spcAft>
                <a:spcPts val="0"/>
              </a:spcAft>
              <a:buNone/>
            </a:pPr>
            <a:endParaRPr/>
          </a:p>
        </p:txBody>
      </p:sp>
      <p:sp>
        <p:nvSpPr>
          <p:cNvPr id="1159" name="Google Shape;1159;g3b4c5a7ef53_0_13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c93ac0ce2c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3c93ac0ce2c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Say: “Implementation isn’t about distribution.</a:t>
            </a:r>
            <a:endParaRPr/>
          </a:p>
          <a:p>
            <a:pPr marL="0" lvl="0" indent="0" algn="l" rtl="0">
              <a:spcBef>
                <a:spcPts val="0"/>
              </a:spcBef>
              <a:spcAft>
                <a:spcPts val="0"/>
              </a:spcAft>
              <a:buNone/>
            </a:pPr>
            <a:r>
              <a:rPr lang="en-US"/>
              <a:t>It’s about relationship.”</a:t>
            </a:r>
            <a:endParaRPr/>
          </a:p>
        </p:txBody>
      </p:sp>
      <p:sp>
        <p:nvSpPr>
          <p:cNvPr id="1167" name="Google Shape;1167;g3c93ac0ce2c_0_2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3b4c5a7ef53_0_1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3b4c5a7ef53_0_13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Say:</a:t>
            </a:r>
            <a:endParaRPr/>
          </a:p>
          <a:p>
            <a:pPr marL="0" lvl="0" indent="0" algn="l" rtl="0">
              <a:spcBef>
                <a:spcPts val="0"/>
              </a:spcBef>
              <a:spcAft>
                <a:spcPts val="0"/>
              </a:spcAft>
              <a:buNone/>
            </a:pPr>
            <a:r>
              <a:rPr lang="en-US"/>
              <a:t>Before the big question:</a:t>
            </a:r>
            <a:endParaRPr/>
          </a:p>
          <a:p>
            <a:pPr marL="381000" marR="381000" lvl="0" indent="0" algn="l" rtl="0">
              <a:lnSpc>
                <a:spcPct val="115000"/>
              </a:lnSpc>
              <a:spcBef>
                <a:spcPts val="1200"/>
              </a:spcBef>
              <a:spcAft>
                <a:spcPts val="0"/>
              </a:spcAft>
              <a:buClr>
                <a:schemeClr val="dk1"/>
              </a:buClr>
              <a:buSzPts val="1100"/>
              <a:buFont typeface="Arial"/>
              <a:buNone/>
            </a:pPr>
            <a:r>
              <a:rPr lang="en-US"/>
              <a:t>“This question invites us to think beyond ‘Did we share it?’ to ‘Did it shift power?’”</a:t>
            </a:r>
            <a:endParaRPr/>
          </a:p>
          <a:p>
            <a:pPr marL="0" lvl="0" indent="0" algn="l" rtl="0">
              <a:spcBef>
                <a:spcPts val="1200"/>
              </a:spcBef>
              <a:spcAft>
                <a:spcPts val="0"/>
              </a:spcAft>
              <a:buNone/>
            </a:pPr>
            <a:endParaRPr/>
          </a:p>
        </p:txBody>
      </p:sp>
      <p:sp>
        <p:nvSpPr>
          <p:cNvPr id="1177" name="Google Shape;1177;g3b4c5a7ef53_0_13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3c93ac0ce2c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3c93ac0ce2c_0_4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g3c93ac0ce2c_0_4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c93ac0ce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3c93ac0ce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Say: This space is about strengthening how we work together — across Title VI, special education, and tribal communities — so families don’t have to navigate these systems alone.</a:t>
            </a:r>
            <a:endParaRPr/>
          </a:p>
        </p:txBody>
      </p:sp>
      <p:sp>
        <p:nvSpPr>
          <p:cNvPr id="987" name="Google Shape;987;g3c93ac0ce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b4c5a7ef53_0_1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b4c5a7ef53_0_1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5" name="Google Shape;995;g3b4c5a7ef53_0_1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ba60c2e38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ba60c2e38f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g3ba60c2e38f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b4c5a7ef5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b4c5a7ef5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These guides exist so families are not guests in systems that serve their children</a:t>
            </a:r>
            <a:endParaRPr/>
          </a:p>
          <a:p>
            <a:pPr marL="0" lvl="0" indent="0" algn="l" rtl="0">
              <a:spcBef>
                <a:spcPts val="1200"/>
              </a:spcBef>
              <a:spcAft>
                <a:spcPts val="0"/>
              </a:spcAft>
              <a:buNone/>
            </a:pPr>
            <a:endParaRPr/>
          </a:p>
        </p:txBody>
      </p:sp>
      <p:sp>
        <p:nvSpPr>
          <p:cNvPr id="1014" name="Google Shape;1014;g3b4c5a7ef5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c93ac0ce2c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c93ac0ce2c_0_3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3c93ac0ce2c_0_3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c93ac0ce2c_0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c93ac0ce2c_0_4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
        <p:nvSpPr>
          <p:cNvPr id="1032" name="Google Shape;1032;g3c93ac0ce2c_0_4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b4c5a7ef53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g3b4c5a7ef53_0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a:p>
        </p:txBody>
      </p:sp>
      <p:sp>
        <p:nvSpPr>
          <p:cNvPr id="1041" name="Google Shape;1041;g3b4c5a7ef53_0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17"/>
        <p:cNvGrpSpPr/>
        <p:nvPr/>
      </p:nvGrpSpPr>
      <p:grpSpPr>
        <a:xfrm>
          <a:off x="0" y="0"/>
          <a:ext cx="0" cy="0"/>
          <a:chOff x="0" y="0"/>
          <a:chExt cx="0" cy="0"/>
        </a:xfrm>
      </p:grpSpPr>
      <p:sp>
        <p:nvSpPr>
          <p:cNvPr id="18" name="Google Shape;18;p2"/>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2"/>
          <p:cNvSpPr/>
          <p:nvPr/>
        </p:nvSpPr>
        <p:spPr>
          <a:xfrm>
            <a:off x="206188" y="5948082"/>
            <a:ext cx="11775141" cy="69924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 name="Google Shape;20;p2"/>
          <p:cNvPicPr preferRelativeResize="0"/>
          <p:nvPr/>
        </p:nvPicPr>
        <p:blipFill rotWithShape="1">
          <a:blip r:embed="rId2">
            <a:alphaModFix/>
          </a:blip>
          <a:srcRect/>
          <a:stretch/>
        </p:blipFill>
        <p:spPr>
          <a:xfrm>
            <a:off x="5452870" y="3472133"/>
            <a:ext cx="1286259" cy="24384"/>
          </a:xfrm>
          <a:prstGeom prst="rect">
            <a:avLst/>
          </a:prstGeom>
          <a:noFill/>
          <a:ln>
            <a:noFill/>
          </a:ln>
        </p:spPr>
      </p:pic>
      <p:pic>
        <p:nvPicPr>
          <p:cNvPr id="21" name="Google Shape;21;p2" descr="Oregon Department of Education Logo"/>
          <p:cNvPicPr preferRelativeResize="0"/>
          <p:nvPr/>
        </p:nvPicPr>
        <p:blipFill rotWithShape="1">
          <a:blip r:embed="rId3">
            <a:alphaModFix/>
          </a:blip>
          <a:srcRect/>
          <a:stretch/>
        </p:blipFill>
        <p:spPr>
          <a:xfrm>
            <a:off x="5033770" y="214049"/>
            <a:ext cx="2124460" cy="2167132"/>
          </a:xfrm>
          <a:prstGeom prst="rect">
            <a:avLst/>
          </a:prstGeom>
          <a:noFill/>
          <a:ln>
            <a:noFill/>
          </a:ln>
        </p:spPr>
      </p:pic>
      <p:sp>
        <p:nvSpPr>
          <p:cNvPr id="22" name="Google Shape;22;p2"/>
          <p:cNvSpPr txBox="1">
            <a:spLocks noGrp="1"/>
          </p:cNvSpPr>
          <p:nvPr>
            <p:ph type="ctrTitle"/>
          </p:nvPr>
        </p:nvSpPr>
        <p:spPr>
          <a:xfrm>
            <a:off x="1524000" y="2486701"/>
            <a:ext cx="9144000" cy="102326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90"/>
        <p:cNvGrpSpPr/>
        <p:nvPr/>
      </p:nvGrpSpPr>
      <p:grpSpPr>
        <a:xfrm>
          <a:off x="0" y="0"/>
          <a:ext cx="0" cy="0"/>
          <a:chOff x="0" y="0"/>
          <a:chExt cx="0" cy="0"/>
        </a:xfrm>
      </p:grpSpPr>
      <p:sp>
        <p:nvSpPr>
          <p:cNvPr id="91" name="Google Shape;91;p11"/>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92" name="Google Shape;92;p11"/>
          <p:cNvSpPr txBox="1">
            <a:spLocks noGrp="1"/>
          </p:cNvSpPr>
          <p:nvPr>
            <p:ph type="body" idx="1"/>
          </p:nvPr>
        </p:nvSpPr>
        <p:spPr>
          <a:xfrm>
            <a:off x="717176" y="659958"/>
            <a:ext cx="10784542" cy="53989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1"/>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1"/>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Teal_1-Title Slide">
  <p:cSld name="Teal_1-Title Slide">
    <p:bg>
      <p:bgPr>
        <a:solidFill>
          <a:schemeClr val="dk2"/>
        </a:solidFill>
        <a:effectLst/>
      </p:bgPr>
    </p:bg>
    <p:spTree>
      <p:nvGrpSpPr>
        <p:cNvPr id="1" name="Shape 777"/>
        <p:cNvGrpSpPr/>
        <p:nvPr/>
      </p:nvGrpSpPr>
      <p:grpSpPr>
        <a:xfrm>
          <a:off x="0" y="0"/>
          <a:ext cx="0" cy="0"/>
          <a:chOff x="0" y="0"/>
          <a:chExt cx="0" cy="0"/>
        </a:xfrm>
      </p:grpSpPr>
      <p:sp>
        <p:nvSpPr>
          <p:cNvPr id="778" name="Google Shape;778;p105"/>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105"/>
          <p:cNvSpPr/>
          <p:nvPr/>
        </p:nvSpPr>
        <p:spPr>
          <a:xfrm>
            <a:off x="206188" y="5948082"/>
            <a:ext cx="11775000" cy="699300"/>
          </a:xfrm>
          <a:prstGeom prst="rect">
            <a:avLst/>
          </a:prstGeom>
          <a:solidFill>
            <a:srgbClr val="E7F5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80" name="Google Shape;780;p105"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781" name="Google Shape;781;p105"/>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5400"/>
              <a:buFont typeface="Calibri"/>
              <a:buNone/>
              <a:defRPr sz="5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10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83" name="Google Shape;783;p105"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
        <p:nvSpPr>
          <p:cNvPr id="784" name="Google Shape;784;p10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85" name="Google Shape;785;p10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eal_2-Section Header">
  <p:cSld name="Teal_2-Section Header">
    <p:bg>
      <p:bgPr>
        <a:solidFill>
          <a:schemeClr val="dk2"/>
        </a:solidFill>
        <a:effectLst/>
      </p:bgPr>
    </p:bg>
    <p:spTree>
      <p:nvGrpSpPr>
        <p:cNvPr id="1" name="Shape 786"/>
        <p:cNvGrpSpPr/>
        <p:nvPr/>
      </p:nvGrpSpPr>
      <p:grpSpPr>
        <a:xfrm>
          <a:off x="0" y="0"/>
          <a:ext cx="0" cy="0"/>
          <a:chOff x="0" y="0"/>
          <a:chExt cx="0" cy="0"/>
        </a:xfrm>
      </p:grpSpPr>
      <p:sp>
        <p:nvSpPr>
          <p:cNvPr id="787" name="Google Shape;787;p106"/>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8" name="Google Shape;788;p106"/>
          <p:cNvSpPr/>
          <p:nvPr/>
        </p:nvSpPr>
        <p:spPr>
          <a:xfrm>
            <a:off x="206187" y="2488757"/>
            <a:ext cx="11775000" cy="1900500"/>
          </a:xfrm>
          <a:prstGeom prst="rect">
            <a:avLst/>
          </a:prstGeom>
          <a:solidFill>
            <a:srgbClr val="E7F5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789" name="Google Shape;789;p106"/>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2"/>
              </a:buClr>
              <a:buSzPts val="6800"/>
              <a:buFont typeface="Calibri"/>
              <a:buNone/>
              <a:defRPr sz="6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0" name="Google Shape;790;p106"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791" name="Google Shape;791;p106"/>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92" name="Google Shape;792;p10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eal_3-Title Bar and Content">
  <p:cSld name="Teal_3-Title Bar and Content">
    <p:bg>
      <p:bgPr>
        <a:solidFill>
          <a:schemeClr val="dk2"/>
        </a:solidFill>
        <a:effectLst/>
      </p:bgPr>
    </p:bg>
    <p:spTree>
      <p:nvGrpSpPr>
        <p:cNvPr id="1" name="Shape 793"/>
        <p:cNvGrpSpPr/>
        <p:nvPr/>
      </p:nvGrpSpPr>
      <p:grpSpPr>
        <a:xfrm>
          <a:off x="0" y="0"/>
          <a:ext cx="0" cy="0"/>
          <a:chOff x="0" y="0"/>
          <a:chExt cx="0" cy="0"/>
        </a:xfrm>
      </p:grpSpPr>
      <p:sp>
        <p:nvSpPr>
          <p:cNvPr id="794" name="Google Shape;794;p10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107"/>
          <p:cNvSpPr/>
          <p:nvPr/>
        </p:nvSpPr>
        <p:spPr>
          <a:xfrm>
            <a:off x="206188" y="215153"/>
            <a:ext cx="11775000" cy="1397400"/>
          </a:xfrm>
          <a:prstGeom prst="rect">
            <a:avLst/>
          </a:prstGeom>
          <a:solidFill>
            <a:srgbClr val="E7F5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107"/>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7" name="Google Shape;797;p10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107"/>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99" name="Google Shape;799;p10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eal_4-Content with Caption">
  <p:cSld name="Teal_4-Content with Caption">
    <p:bg>
      <p:bgPr>
        <a:solidFill>
          <a:schemeClr val="dk2"/>
        </a:solidFill>
        <a:effectLst/>
      </p:bgPr>
    </p:bg>
    <p:spTree>
      <p:nvGrpSpPr>
        <p:cNvPr id="1" name="Shape 800"/>
        <p:cNvGrpSpPr/>
        <p:nvPr/>
      </p:nvGrpSpPr>
      <p:grpSpPr>
        <a:xfrm>
          <a:off x="0" y="0"/>
          <a:ext cx="0" cy="0"/>
          <a:chOff x="0" y="0"/>
          <a:chExt cx="0" cy="0"/>
        </a:xfrm>
      </p:grpSpPr>
      <p:sp>
        <p:nvSpPr>
          <p:cNvPr id="801" name="Google Shape;801;p10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2" name="Google Shape;802;p108"/>
          <p:cNvSpPr/>
          <p:nvPr/>
        </p:nvSpPr>
        <p:spPr>
          <a:xfrm>
            <a:off x="206189" y="215153"/>
            <a:ext cx="4730400" cy="6432300"/>
          </a:xfrm>
          <a:prstGeom prst="rect">
            <a:avLst/>
          </a:prstGeom>
          <a:solidFill>
            <a:srgbClr val="E7F5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108"/>
          <p:cNvSpPr txBox="1">
            <a:spLocks noGrp="1"/>
          </p:cNvSpPr>
          <p:nvPr>
            <p:ph type="title"/>
          </p:nvPr>
        </p:nvSpPr>
        <p:spPr>
          <a:xfrm>
            <a:off x="717177" y="779646"/>
            <a:ext cx="3931800" cy="252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alibri"/>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08"/>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08"/>
          <p:cNvSpPr>
            <a:spLocks noGrp="1"/>
          </p:cNvSpPr>
          <p:nvPr>
            <p:ph type="pic" idx="2"/>
          </p:nvPr>
        </p:nvSpPr>
        <p:spPr>
          <a:xfrm>
            <a:off x="717177" y="3540125"/>
            <a:ext cx="3931800" cy="2320800"/>
          </a:xfrm>
          <a:prstGeom prst="rect">
            <a:avLst/>
          </a:prstGeom>
          <a:noFill/>
          <a:ln>
            <a:noFill/>
          </a:ln>
        </p:spPr>
      </p:sp>
      <p:sp>
        <p:nvSpPr>
          <p:cNvPr id="806" name="Google Shape;806;p108"/>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07" name="Google Shape;807;p10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al_5-Title and Content">
  <p:cSld name="Teal_5-Title and Content">
    <p:bg>
      <p:bgPr>
        <a:solidFill>
          <a:schemeClr val="dk2"/>
        </a:solidFill>
        <a:effectLst/>
      </p:bgPr>
    </p:bg>
    <p:spTree>
      <p:nvGrpSpPr>
        <p:cNvPr id="1" name="Shape 808"/>
        <p:cNvGrpSpPr/>
        <p:nvPr/>
      </p:nvGrpSpPr>
      <p:grpSpPr>
        <a:xfrm>
          <a:off x="0" y="0"/>
          <a:ext cx="0" cy="0"/>
          <a:chOff x="0" y="0"/>
          <a:chExt cx="0" cy="0"/>
        </a:xfrm>
      </p:grpSpPr>
      <p:sp>
        <p:nvSpPr>
          <p:cNvPr id="809" name="Google Shape;809;p109"/>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0" name="Google Shape;810;p109"/>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109"/>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12" name="Google Shape;812;p10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al_6-Two Content">
  <p:cSld name="Teal_6-Two Content">
    <p:bg>
      <p:bgPr>
        <a:solidFill>
          <a:schemeClr val="dk2"/>
        </a:solidFill>
        <a:effectLst/>
      </p:bgPr>
    </p:bg>
    <p:spTree>
      <p:nvGrpSpPr>
        <p:cNvPr id="1" name="Shape 813"/>
        <p:cNvGrpSpPr/>
        <p:nvPr/>
      </p:nvGrpSpPr>
      <p:grpSpPr>
        <a:xfrm>
          <a:off x="0" y="0"/>
          <a:ext cx="0" cy="0"/>
          <a:chOff x="0" y="0"/>
          <a:chExt cx="0" cy="0"/>
        </a:xfrm>
      </p:grpSpPr>
      <p:sp>
        <p:nvSpPr>
          <p:cNvPr id="814" name="Google Shape;814;p110"/>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5" name="Google Shape;815;p110"/>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6" name="Google Shape;816;p110"/>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7" name="Google Shape;817;p11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18" name="Google Shape;818;p11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al_7-Comparison">
  <p:cSld name="Teal_7-Comparison">
    <p:bg>
      <p:bgPr>
        <a:solidFill>
          <a:schemeClr val="dk2"/>
        </a:solidFill>
        <a:effectLst/>
      </p:bgPr>
    </p:bg>
    <p:spTree>
      <p:nvGrpSpPr>
        <p:cNvPr id="1" name="Shape 819"/>
        <p:cNvGrpSpPr/>
        <p:nvPr/>
      </p:nvGrpSpPr>
      <p:grpSpPr>
        <a:xfrm>
          <a:off x="0" y="0"/>
          <a:ext cx="0" cy="0"/>
          <a:chOff x="0" y="0"/>
          <a:chExt cx="0" cy="0"/>
        </a:xfrm>
      </p:grpSpPr>
      <p:sp>
        <p:nvSpPr>
          <p:cNvPr id="820" name="Google Shape;820;p111"/>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200"/>
              <a:buNone/>
              <a:defRPr sz="3200" b="0">
                <a:solidFill>
                  <a:schemeClr val="dk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1" name="Google Shape;821;p111"/>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2" name="Google Shape;822;p111"/>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3200"/>
              <a:buNone/>
              <a:defRPr sz="3200" b="0">
                <a:solidFill>
                  <a:schemeClr val="dk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3" name="Google Shape;823;p111"/>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4" name="Google Shape;824;p111"/>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Calibri"/>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5" name="Google Shape;825;p11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26" name="Google Shape;826;p11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eal_8-Title Only">
  <p:cSld name="Teal_8-Title Only">
    <p:bg>
      <p:bgPr>
        <a:solidFill>
          <a:schemeClr val="dk2"/>
        </a:solidFill>
        <a:effectLst/>
      </p:bgPr>
    </p:bg>
    <p:spTree>
      <p:nvGrpSpPr>
        <p:cNvPr id="1" name="Shape 827"/>
        <p:cNvGrpSpPr/>
        <p:nvPr/>
      </p:nvGrpSpPr>
      <p:grpSpPr>
        <a:xfrm>
          <a:off x="0" y="0"/>
          <a:ext cx="0" cy="0"/>
          <a:chOff x="0" y="0"/>
          <a:chExt cx="0" cy="0"/>
        </a:xfrm>
      </p:grpSpPr>
      <p:sp>
        <p:nvSpPr>
          <p:cNvPr id="828" name="Google Shape;828;p11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9" name="Google Shape;829;p112"/>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0" name="Google Shape;830;p11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31" name="Google Shape;831;p11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Teal_9-Blank">
  <p:cSld name="Teal_9-Blank">
    <p:bg>
      <p:bgPr>
        <a:solidFill>
          <a:schemeClr val="dk2"/>
        </a:solidFill>
        <a:effectLst/>
      </p:bgPr>
    </p:bg>
    <p:spTree>
      <p:nvGrpSpPr>
        <p:cNvPr id="1" name="Shape 832"/>
        <p:cNvGrpSpPr/>
        <p:nvPr/>
      </p:nvGrpSpPr>
      <p:grpSpPr>
        <a:xfrm>
          <a:off x="0" y="0"/>
          <a:ext cx="0" cy="0"/>
          <a:chOff x="0" y="0"/>
          <a:chExt cx="0" cy="0"/>
        </a:xfrm>
      </p:grpSpPr>
      <p:sp>
        <p:nvSpPr>
          <p:cNvPr id="833" name="Google Shape;833;p11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a:t>
            </a:r>
            <a:endParaRPr/>
          </a:p>
        </p:txBody>
      </p:sp>
      <p:sp>
        <p:nvSpPr>
          <p:cNvPr id="834" name="Google Shape;834;p113"/>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5" name="Google Shape;835;p11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36" name="Google Shape;836;p11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Teal_10-Large Type">
  <p:cSld name="Teal_10-Large Type">
    <p:bg>
      <p:bgPr>
        <a:solidFill>
          <a:schemeClr val="dk2"/>
        </a:solidFill>
        <a:effectLst/>
      </p:bgPr>
    </p:bg>
    <p:spTree>
      <p:nvGrpSpPr>
        <p:cNvPr id="1" name="Shape 837"/>
        <p:cNvGrpSpPr/>
        <p:nvPr/>
      </p:nvGrpSpPr>
      <p:grpSpPr>
        <a:xfrm>
          <a:off x="0" y="0"/>
          <a:ext cx="0" cy="0"/>
          <a:chOff x="0" y="0"/>
          <a:chExt cx="0" cy="0"/>
        </a:xfrm>
      </p:grpSpPr>
      <p:sp>
        <p:nvSpPr>
          <p:cNvPr id="838" name="Google Shape;838;p11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9" name="Google Shape;839;p114"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840" name="Google Shape;840;p114"/>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12000"/>
              <a:buFont typeface="Calibri"/>
              <a:buNone/>
              <a:defRPr sz="1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114"/>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42" name="Google Shape;842;p11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43" name="Google Shape;843;p11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1"/>
        </a:solidFill>
        <a:effectLst/>
      </p:bgPr>
    </p:bg>
    <p:spTree>
      <p:nvGrpSpPr>
        <p:cNvPr id="1" name="Shape 96"/>
        <p:cNvGrpSpPr/>
        <p:nvPr/>
      </p:nvGrpSpPr>
      <p:grpSpPr>
        <a:xfrm>
          <a:off x="0" y="0"/>
          <a:ext cx="0" cy="0"/>
          <a:chOff x="0" y="0"/>
          <a:chExt cx="0" cy="0"/>
        </a:xfrm>
      </p:grpSpPr>
      <p:sp>
        <p:nvSpPr>
          <p:cNvPr id="97" name="Google Shape;97;p12"/>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8" name="Google Shape;98;p12"/>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99" name="Google Shape;99;p12"/>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2"/>
          <p:cNvSpPr txBox="1">
            <a:spLocks noGrp="1"/>
          </p:cNvSpPr>
          <p:nvPr>
            <p:ph type="subTitle" idx="1"/>
          </p:nvPr>
        </p:nvSpPr>
        <p:spPr>
          <a:xfrm>
            <a:off x="1524000" y="4003184"/>
            <a:ext cx="9144000" cy="88060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12"/>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Teal_11-Follow Us">
  <p:cSld name="Teal_11-Follow Us">
    <p:bg>
      <p:bgPr>
        <a:solidFill>
          <a:schemeClr val="dk2"/>
        </a:solidFill>
        <a:effectLst/>
      </p:bgPr>
    </p:bg>
    <p:spTree>
      <p:nvGrpSpPr>
        <p:cNvPr id="1" name="Shape 844"/>
        <p:cNvGrpSpPr/>
        <p:nvPr/>
      </p:nvGrpSpPr>
      <p:grpSpPr>
        <a:xfrm>
          <a:off x="0" y="0"/>
          <a:ext cx="0" cy="0"/>
          <a:chOff x="0" y="0"/>
          <a:chExt cx="0" cy="0"/>
        </a:xfrm>
      </p:grpSpPr>
      <p:sp>
        <p:nvSpPr>
          <p:cNvPr id="845" name="Google Shape;845;p115"/>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6" name="Google Shape;846;p115"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847" name="Google Shape;847;p115"/>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12000"/>
              <a:buFont typeface="Calibri"/>
              <a:buNone/>
              <a:defRPr sz="12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48" name="Google Shape;848;p115"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849" name="Google Shape;849;p115"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850" name="Google Shape;850;p115"/>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a:solidFill>
                  <a:schemeClr val="accent1"/>
                </a:solidFill>
                <a:latin typeface="Calibri"/>
                <a:ea typeface="Calibri"/>
                <a:cs typeface="Calibri"/>
                <a:sym typeface="Calibri"/>
              </a:rPr>
              <a:t>twitter.com/ORDeptEd | fb.com/ORDeptEd</a:t>
            </a:r>
            <a:endParaRPr sz="2400">
              <a:solidFill>
                <a:schemeClr val="accent1"/>
              </a:solidFill>
              <a:latin typeface="Calibri"/>
              <a:ea typeface="Calibri"/>
              <a:cs typeface="Calibri"/>
              <a:sym typeface="Calibri"/>
            </a:endParaRPr>
          </a:p>
        </p:txBody>
      </p:sp>
      <p:sp>
        <p:nvSpPr>
          <p:cNvPr id="851" name="Google Shape;851;p11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852" name="Google Shape;852;p11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3"/>
        </a:solidFill>
        <a:effectLst/>
      </p:bgPr>
    </p:bg>
    <p:spTree>
      <p:nvGrpSpPr>
        <p:cNvPr id="1" name="Shape 853"/>
        <p:cNvGrpSpPr/>
        <p:nvPr/>
      </p:nvGrpSpPr>
      <p:grpSpPr>
        <a:xfrm>
          <a:off x="0" y="0"/>
          <a:ext cx="0" cy="0"/>
          <a:chOff x="0" y="0"/>
          <a:chExt cx="0" cy="0"/>
        </a:xfrm>
      </p:grpSpPr>
      <p:sp>
        <p:nvSpPr>
          <p:cNvPr id="854" name="Google Shape;854;p116"/>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5" name="Google Shape;855;p116"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856" name="Google Shape;856;p116"/>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7" name="Google Shape;857;p116"/>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8" name="Google Shape;858;p116"/>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p11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60" name="Google Shape;860;p116"/>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861"/>
        <p:cNvGrpSpPr/>
        <p:nvPr/>
      </p:nvGrpSpPr>
      <p:grpSpPr>
        <a:xfrm>
          <a:off x="0" y="0"/>
          <a:ext cx="0" cy="0"/>
          <a:chOff x="0" y="0"/>
          <a:chExt cx="0" cy="0"/>
        </a:xfrm>
      </p:grpSpPr>
      <p:sp>
        <p:nvSpPr>
          <p:cNvPr id="862" name="Google Shape;862;p11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3" name="Google Shape;863;p117"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864" name="Google Shape;864;p117"/>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5" name="Google Shape;865;p117"/>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6" name="Google Shape;866;p117"/>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7" name="Google Shape;867;p11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8" name="Google Shape;868;p117"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869" name="Google Shape;869;p117"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870" name="Google Shape;870;p117"/>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b="0" i="0" u="none" strike="noStrike" cap="none">
                <a:solidFill>
                  <a:schemeClr val="accent1"/>
                </a:solidFill>
                <a:latin typeface="Calibri"/>
                <a:ea typeface="Calibri"/>
                <a:cs typeface="Calibri"/>
                <a:sym typeface="Calibri"/>
              </a:rPr>
              <a:t>twitter.com/ORDeptEd | fb.com/ORDeptEd</a:t>
            </a:r>
            <a:endParaRPr sz="24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3"/>
        </a:solidFill>
        <a:effectLst/>
      </p:bgPr>
    </p:bg>
    <p:spTree>
      <p:nvGrpSpPr>
        <p:cNvPr id="1" name="Shape 879"/>
        <p:cNvGrpSpPr/>
        <p:nvPr/>
      </p:nvGrpSpPr>
      <p:grpSpPr>
        <a:xfrm>
          <a:off x="0" y="0"/>
          <a:ext cx="0" cy="0"/>
          <a:chOff x="0" y="0"/>
          <a:chExt cx="0" cy="0"/>
        </a:xfrm>
      </p:grpSpPr>
      <p:sp>
        <p:nvSpPr>
          <p:cNvPr id="880" name="Google Shape;880;p11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81" name="Google Shape;881;p119"/>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882" name="Google Shape;882;p119"/>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3" name="Google Shape;883;p119"/>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4" name="Google Shape;884;p119"/>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p119"/>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6" name="Google Shape;886;p11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3"/>
        </a:solidFill>
        <a:effectLst/>
      </p:bgPr>
    </p:bg>
    <p:spTree>
      <p:nvGrpSpPr>
        <p:cNvPr id="1" name="Shape 887"/>
        <p:cNvGrpSpPr/>
        <p:nvPr/>
      </p:nvGrpSpPr>
      <p:grpSpPr>
        <a:xfrm>
          <a:off x="0" y="0"/>
          <a:ext cx="0" cy="0"/>
          <a:chOff x="0" y="0"/>
          <a:chExt cx="0" cy="0"/>
        </a:xfrm>
      </p:grpSpPr>
      <p:sp>
        <p:nvSpPr>
          <p:cNvPr id="888" name="Google Shape;888;p12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9" name="Google Shape;889;p120"/>
          <p:cNvSpPr/>
          <p:nvPr/>
        </p:nvSpPr>
        <p:spPr>
          <a:xfrm>
            <a:off x="206188" y="5948082"/>
            <a:ext cx="11775000" cy="6993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90" name="Google Shape;890;p120"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891" name="Google Shape;891;p120"/>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3"/>
              </a:buClr>
              <a:buSzPts val="5400"/>
              <a:buFont typeface="Calibri"/>
              <a:buNone/>
              <a:defRPr sz="54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2" name="Google Shape;892;p12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93" name="Google Shape;893;p120"/>
          <p:cNvPicPr preferRelativeResize="0"/>
          <p:nvPr/>
        </p:nvPicPr>
        <p:blipFill rotWithShape="1">
          <a:blip r:embed="rId3">
            <a:alphaModFix/>
          </a:blip>
          <a:srcRect/>
          <a:stretch/>
        </p:blipFill>
        <p:spPr>
          <a:xfrm>
            <a:off x="5452870" y="3472133"/>
            <a:ext cx="1286259" cy="24384"/>
          </a:xfrm>
          <a:prstGeom prst="rect">
            <a:avLst/>
          </a:prstGeom>
          <a:noFill/>
          <a:ln>
            <a:noFill/>
          </a:ln>
        </p:spPr>
      </p:pic>
      <p:sp>
        <p:nvSpPr>
          <p:cNvPr id="894" name="Google Shape;894;p120"/>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5" name="Google Shape;895;p120"/>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6" name="Google Shape;896;p12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3"/>
        </a:solidFill>
        <a:effectLst/>
      </p:bgPr>
    </p:bg>
    <p:spTree>
      <p:nvGrpSpPr>
        <p:cNvPr id="1" name="Shape 897"/>
        <p:cNvGrpSpPr/>
        <p:nvPr/>
      </p:nvGrpSpPr>
      <p:grpSpPr>
        <a:xfrm>
          <a:off x="0" y="0"/>
          <a:ext cx="0" cy="0"/>
          <a:chOff x="0" y="0"/>
          <a:chExt cx="0" cy="0"/>
        </a:xfrm>
      </p:grpSpPr>
      <p:sp>
        <p:nvSpPr>
          <p:cNvPr id="898" name="Google Shape;898;p12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9" name="Google Shape;899;p121"/>
          <p:cNvSpPr/>
          <p:nvPr/>
        </p:nvSpPr>
        <p:spPr>
          <a:xfrm>
            <a:off x="206187" y="2488757"/>
            <a:ext cx="11775000" cy="19005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900" name="Google Shape;900;p121"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901" name="Google Shape;901;p121"/>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3"/>
              </a:buClr>
              <a:buSzPts val="6800"/>
              <a:buFont typeface="Calibri"/>
              <a:buNone/>
              <a:defRPr sz="68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 name="Google Shape;902;p121"/>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 name="Google Shape;903;p121"/>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 name="Google Shape;904;p12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3"/>
        </a:solidFill>
        <a:effectLst/>
      </p:bgPr>
    </p:bg>
    <p:spTree>
      <p:nvGrpSpPr>
        <p:cNvPr id="1" name="Shape 905"/>
        <p:cNvGrpSpPr/>
        <p:nvPr/>
      </p:nvGrpSpPr>
      <p:grpSpPr>
        <a:xfrm>
          <a:off x="0" y="0"/>
          <a:ext cx="0" cy="0"/>
          <a:chOff x="0" y="0"/>
          <a:chExt cx="0" cy="0"/>
        </a:xfrm>
      </p:grpSpPr>
      <p:sp>
        <p:nvSpPr>
          <p:cNvPr id="906" name="Google Shape;906;p12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7" name="Google Shape;907;p122"/>
          <p:cNvSpPr/>
          <p:nvPr/>
        </p:nvSpPr>
        <p:spPr>
          <a:xfrm>
            <a:off x="206188" y="215153"/>
            <a:ext cx="11775000" cy="13974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8" name="Google Shape;908;p122"/>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9" name="Google Shape;909;p122"/>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0" name="Google Shape;910;p122"/>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1" name="Google Shape;911;p122"/>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2" name="Google Shape;912;p12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3"/>
        </a:solidFill>
        <a:effectLst/>
      </p:bgPr>
    </p:bg>
    <p:spTree>
      <p:nvGrpSpPr>
        <p:cNvPr id="1" name="Shape 913"/>
        <p:cNvGrpSpPr/>
        <p:nvPr/>
      </p:nvGrpSpPr>
      <p:grpSpPr>
        <a:xfrm>
          <a:off x="0" y="0"/>
          <a:ext cx="0" cy="0"/>
          <a:chOff x="0" y="0"/>
          <a:chExt cx="0" cy="0"/>
        </a:xfrm>
      </p:grpSpPr>
      <p:sp>
        <p:nvSpPr>
          <p:cNvPr id="914" name="Google Shape;914;p12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5" name="Google Shape;915;p123"/>
          <p:cNvSpPr/>
          <p:nvPr/>
        </p:nvSpPr>
        <p:spPr>
          <a:xfrm>
            <a:off x="206189" y="215153"/>
            <a:ext cx="4730400" cy="64323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6" name="Google Shape;916;p123"/>
          <p:cNvSpPr txBox="1">
            <a:spLocks noGrp="1"/>
          </p:cNvSpPr>
          <p:nvPr>
            <p:ph type="title"/>
          </p:nvPr>
        </p:nvSpPr>
        <p:spPr>
          <a:xfrm>
            <a:off x="717177" y="779646"/>
            <a:ext cx="3931800" cy="25341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7" name="Google Shape;917;p123"/>
          <p:cNvSpPr>
            <a:spLocks noGrp="1"/>
          </p:cNvSpPr>
          <p:nvPr>
            <p:ph type="pic" idx="2"/>
          </p:nvPr>
        </p:nvSpPr>
        <p:spPr>
          <a:xfrm>
            <a:off x="717177" y="3540125"/>
            <a:ext cx="3931800" cy="2320800"/>
          </a:xfrm>
          <a:prstGeom prst="rect">
            <a:avLst/>
          </a:prstGeom>
          <a:noFill/>
          <a:ln>
            <a:noFill/>
          </a:ln>
        </p:spPr>
      </p:sp>
      <p:sp>
        <p:nvSpPr>
          <p:cNvPr id="918" name="Google Shape;918;p123"/>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9" name="Google Shape;919;p123"/>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0" name="Google Shape;920;p123"/>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1" name="Google Shape;921;p12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accent3"/>
        </a:solidFill>
        <a:effectLst/>
      </p:bgPr>
    </p:bg>
    <p:spTree>
      <p:nvGrpSpPr>
        <p:cNvPr id="1" name="Shape 922"/>
        <p:cNvGrpSpPr/>
        <p:nvPr/>
      </p:nvGrpSpPr>
      <p:grpSpPr>
        <a:xfrm>
          <a:off x="0" y="0"/>
          <a:ext cx="0" cy="0"/>
          <a:chOff x="0" y="0"/>
          <a:chExt cx="0" cy="0"/>
        </a:xfrm>
      </p:grpSpPr>
      <p:sp>
        <p:nvSpPr>
          <p:cNvPr id="923" name="Google Shape;923;p124"/>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4" name="Google Shape;924;p124"/>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5" name="Google Shape;925;p124"/>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p124"/>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7" name="Google Shape;927;p12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accent3"/>
        </a:solidFill>
        <a:effectLst/>
      </p:bgPr>
    </p:bg>
    <p:spTree>
      <p:nvGrpSpPr>
        <p:cNvPr id="1" name="Shape 928"/>
        <p:cNvGrpSpPr/>
        <p:nvPr/>
      </p:nvGrpSpPr>
      <p:grpSpPr>
        <a:xfrm>
          <a:off x="0" y="0"/>
          <a:ext cx="0" cy="0"/>
          <a:chOff x="0" y="0"/>
          <a:chExt cx="0" cy="0"/>
        </a:xfrm>
      </p:grpSpPr>
      <p:sp>
        <p:nvSpPr>
          <p:cNvPr id="929" name="Google Shape;929;p125"/>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0" name="Google Shape;930;p125"/>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1" name="Google Shape;931;p125"/>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2" name="Google Shape;932;p125"/>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3" name="Google Shape;933;p125"/>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4" name="Google Shape;934;p12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3"/>
        </a:solidFill>
        <a:effectLst/>
      </p:bgPr>
    </p:bg>
    <p:spTree>
      <p:nvGrpSpPr>
        <p:cNvPr id="1" name="Shape 112"/>
        <p:cNvGrpSpPr/>
        <p:nvPr/>
      </p:nvGrpSpPr>
      <p:grpSpPr>
        <a:xfrm>
          <a:off x="0" y="0"/>
          <a:ext cx="0" cy="0"/>
          <a:chOff x="0" y="0"/>
          <a:chExt cx="0" cy="0"/>
        </a:xfrm>
      </p:grpSpPr>
      <p:sp>
        <p:nvSpPr>
          <p:cNvPr id="113" name="Google Shape;113;p14"/>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4" name="Google Shape;114;p14"/>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115" name="Google Shape;115;p14"/>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4"/>
          <p:cNvSpPr txBox="1">
            <a:spLocks noGrp="1"/>
          </p:cNvSpPr>
          <p:nvPr>
            <p:ph type="subTitle" idx="1"/>
          </p:nvPr>
        </p:nvSpPr>
        <p:spPr>
          <a:xfrm>
            <a:off x="1524000" y="4003184"/>
            <a:ext cx="9144000" cy="88060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7" name="Google Shape;117;p14"/>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4"/>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4"/>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accent3"/>
        </a:solidFill>
        <a:effectLst/>
      </p:bgPr>
    </p:bg>
    <p:spTree>
      <p:nvGrpSpPr>
        <p:cNvPr id="1" name="Shape 935"/>
        <p:cNvGrpSpPr/>
        <p:nvPr/>
      </p:nvGrpSpPr>
      <p:grpSpPr>
        <a:xfrm>
          <a:off x="0" y="0"/>
          <a:ext cx="0" cy="0"/>
          <a:chOff x="0" y="0"/>
          <a:chExt cx="0" cy="0"/>
        </a:xfrm>
      </p:grpSpPr>
      <p:sp>
        <p:nvSpPr>
          <p:cNvPr id="936" name="Google Shape;936;p12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7" name="Google Shape;937;p126"/>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None/>
              <a:defRPr sz="3200" b="0">
                <a:solidFill>
                  <a:schemeClr val="accent3"/>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8" name="Google Shape;938;p126"/>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9" name="Google Shape;939;p126"/>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None/>
              <a:defRPr sz="3200" b="0">
                <a:solidFill>
                  <a:schemeClr val="accent3"/>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40" name="Google Shape;940;p126"/>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1" name="Google Shape;941;p126"/>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2" name="Google Shape;942;p126"/>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3" name="Google Shape;943;p12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accent3"/>
        </a:solidFill>
        <a:effectLst/>
      </p:bgPr>
    </p:bg>
    <p:spTree>
      <p:nvGrpSpPr>
        <p:cNvPr id="1" name="Shape 944"/>
        <p:cNvGrpSpPr/>
        <p:nvPr/>
      </p:nvGrpSpPr>
      <p:grpSpPr>
        <a:xfrm>
          <a:off x="0" y="0"/>
          <a:ext cx="0" cy="0"/>
          <a:chOff x="0" y="0"/>
          <a:chExt cx="0" cy="0"/>
        </a:xfrm>
      </p:grpSpPr>
      <p:sp>
        <p:nvSpPr>
          <p:cNvPr id="945" name="Google Shape;945;p12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6" name="Google Shape;946;p12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7" name="Google Shape;947;p127"/>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8" name="Google Shape;948;p127"/>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9" name="Google Shape;949;p12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accent3"/>
        </a:solidFill>
        <a:effectLst/>
      </p:bgPr>
    </p:bg>
    <p:spTree>
      <p:nvGrpSpPr>
        <p:cNvPr id="1" name="Shape 950"/>
        <p:cNvGrpSpPr/>
        <p:nvPr/>
      </p:nvGrpSpPr>
      <p:grpSpPr>
        <a:xfrm>
          <a:off x="0" y="0"/>
          <a:ext cx="0" cy="0"/>
          <a:chOff x="0" y="0"/>
          <a:chExt cx="0" cy="0"/>
        </a:xfrm>
      </p:grpSpPr>
      <p:sp>
        <p:nvSpPr>
          <p:cNvPr id="951" name="Google Shape;951;p12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952" name="Google Shape;952;p128"/>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3" name="Google Shape;953;p128"/>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28"/>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5" name="Google Shape;955;p12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3"/>
        </a:solidFill>
        <a:effectLst/>
      </p:bgPr>
    </p:bg>
    <p:spTree>
      <p:nvGrpSpPr>
        <p:cNvPr id="1" name="Shape 956"/>
        <p:cNvGrpSpPr/>
        <p:nvPr/>
      </p:nvGrpSpPr>
      <p:grpSpPr>
        <a:xfrm>
          <a:off x="0" y="0"/>
          <a:ext cx="0" cy="0"/>
          <a:chOff x="0" y="0"/>
          <a:chExt cx="0" cy="0"/>
        </a:xfrm>
      </p:grpSpPr>
      <p:sp>
        <p:nvSpPr>
          <p:cNvPr id="957" name="Google Shape;957;p12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58" name="Google Shape;958;p129"/>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959" name="Google Shape;959;p129"/>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0" name="Google Shape;960;p129"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sp>
        <p:nvSpPr>
          <p:cNvPr id="961" name="Google Shape;961;p129"/>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Arial"/>
              <a:buNone/>
            </a:pPr>
            <a:r>
              <a:rPr lang="en-US" sz="2400" b="0" i="0" u="none" strike="noStrike" cap="none">
                <a:solidFill>
                  <a:schemeClr val="accent1"/>
                </a:solidFill>
                <a:latin typeface="Arial"/>
                <a:ea typeface="Arial"/>
                <a:cs typeface="Arial"/>
                <a:sym typeface="Arial"/>
              </a:rPr>
              <a:t>twitter.com/ORDeptEd | fb.com/ORDeptEd</a:t>
            </a:r>
            <a:endParaRPr sz="2400" b="0" i="0" u="none" strike="noStrike" cap="none">
              <a:solidFill>
                <a:schemeClr val="accent1"/>
              </a:solidFill>
              <a:latin typeface="Arial"/>
              <a:ea typeface="Arial"/>
              <a:cs typeface="Arial"/>
              <a:sym typeface="Arial"/>
            </a:endParaRPr>
          </a:p>
        </p:txBody>
      </p:sp>
      <p:pic>
        <p:nvPicPr>
          <p:cNvPr id="962" name="Google Shape;962;p129"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963" name="Google Shape;963;p129"/>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4" name="Google Shape;964;p129"/>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2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3"/>
        </a:solidFill>
        <a:effectLst/>
      </p:bgPr>
    </p:bg>
    <p:spTree>
      <p:nvGrpSpPr>
        <p:cNvPr id="1" name="Shape 120"/>
        <p:cNvGrpSpPr/>
        <p:nvPr/>
      </p:nvGrpSpPr>
      <p:grpSpPr>
        <a:xfrm>
          <a:off x="0" y="0"/>
          <a:ext cx="0" cy="0"/>
          <a:chOff x="0" y="0"/>
          <a:chExt cx="0" cy="0"/>
        </a:xfrm>
      </p:grpSpPr>
      <p:sp>
        <p:nvSpPr>
          <p:cNvPr id="121" name="Google Shape;121;p15"/>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2" name="Google Shape;122;p15"/>
          <p:cNvSpPr/>
          <p:nvPr/>
        </p:nvSpPr>
        <p:spPr>
          <a:xfrm>
            <a:off x="206188" y="5948082"/>
            <a:ext cx="11775141" cy="699247"/>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3" name="Google Shape;123;p15" descr="Oregon Department of Education Logo"/>
          <p:cNvPicPr preferRelativeResize="0"/>
          <p:nvPr/>
        </p:nvPicPr>
        <p:blipFill rotWithShape="1">
          <a:blip r:embed="rId2">
            <a:alphaModFix/>
          </a:blip>
          <a:srcRect/>
          <a:stretch/>
        </p:blipFill>
        <p:spPr>
          <a:xfrm>
            <a:off x="5033770" y="214049"/>
            <a:ext cx="2124460" cy="2167132"/>
          </a:xfrm>
          <a:prstGeom prst="rect">
            <a:avLst/>
          </a:prstGeom>
          <a:noFill/>
          <a:ln>
            <a:noFill/>
          </a:ln>
        </p:spPr>
      </p:pic>
      <p:sp>
        <p:nvSpPr>
          <p:cNvPr id="124" name="Google Shape;124;p15"/>
          <p:cNvSpPr txBox="1">
            <a:spLocks noGrp="1"/>
          </p:cNvSpPr>
          <p:nvPr>
            <p:ph type="ctrTitle"/>
          </p:nvPr>
        </p:nvSpPr>
        <p:spPr>
          <a:xfrm>
            <a:off x="1524000" y="2486701"/>
            <a:ext cx="9144000" cy="102326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3"/>
              </a:buClr>
              <a:buSzPts val="5400"/>
              <a:buFont typeface="Calibri"/>
              <a:buNone/>
              <a:defRPr sz="54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6" name="Google Shape;126;p15"/>
          <p:cNvPicPr preferRelativeResize="0"/>
          <p:nvPr/>
        </p:nvPicPr>
        <p:blipFill rotWithShape="1">
          <a:blip r:embed="rId3">
            <a:alphaModFix/>
          </a:blip>
          <a:srcRect/>
          <a:stretch/>
        </p:blipFill>
        <p:spPr>
          <a:xfrm>
            <a:off x="5452870" y="3472133"/>
            <a:ext cx="1286259" cy="24384"/>
          </a:xfrm>
          <a:prstGeom prst="rect">
            <a:avLst/>
          </a:prstGeom>
          <a:noFill/>
          <a:ln>
            <a:noFill/>
          </a:ln>
        </p:spPr>
      </p:pic>
      <p:sp>
        <p:nvSpPr>
          <p:cNvPr id="127" name="Google Shape;127;p15"/>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5"/>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5"/>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3"/>
        </a:solidFill>
        <a:effectLst/>
      </p:bgPr>
    </p:bg>
    <p:spTree>
      <p:nvGrpSpPr>
        <p:cNvPr id="1" name="Shape 130"/>
        <p:cNvGrpSpPr/>
        <p:nvPr/>
      </p:nvGrpSpPr>
      <p:grpSpPr>
        <a:xfrm>
          <a:off x="0" y="0"/>
          <a:ext cx="0" cy="0"/>
          <a:chOff x="0" y="0"/>
          <a:chExt cx="0" cy="0"/>
        </a:xfrm>
      </p:grpSpPr>
      <p:sp>
        <p:nvSpPr>
          <p:cNvPr id="131" name="Google Shape;131;p16"/>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 name="Google Shape;132;p16"/>
          <p:cNvSpPr/>
          <p:nvPr/>
        </p:nvSpPr>
        <p:spPr>
          <a:xfrm>
            <a:off x="206187" y="2488757"/>
            <a:ext cx="11775141" cy="1900363"/>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133" name="Google Shape;133;p16" descr="Oregon Department of Education Logo"/>
          <p:cNvPicPr preferRelativeResize="0"/>
          <p:nvPr/>
        </p:nvPicPr>
        <p:blipFill rotWithShape="1">
          <a:blip r:embed="rId2">
            <a:alphaModFix/>
          </a:blip>
          <a:srcRect/>
          <a:stretch/>
        </p:blipFill>
        <p:spPr>
          <a:xfrm>
            <a:off x="5033770" y="214049"/>
            <a:ext cx="2124460" cy="2167132"/>
          </a:xfrm>
          <a:prstGeom prst="rect">
            <a:avLst/>
          </a:prstGeom>
          <a:noFill/>
          <a:ln>
            <a:noFill/>
          </a:ln>
        </p:spPr>
      </p:pic>
      <p:sp>
        <p:nvSpPr>
          <p:cNvPr id="134" name="Google Shape;134;p16"/>
          <p:cNvSpPr txBox="1">
            <a:spLocks noGrp="1"/>
          </p:cNvSpPr>
          <p:nvPr>
            <p:ph type="ctrTitle"/>
          </p:nvPr>
        </p:nvSpPr>
        <p:spPr>
          <a:xfrm>
            <a:off x="717177" y="2488757"/>
            <a:ext cx="10784542" cy="19003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3"/>
              </a:buClr>
              <a:buSzPts val="6800"/>
              <a:buFont typeface="Calibri"/>
              <a:buNone/>
              <a:defRPr sz="68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6"/>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6"/>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6"/>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3"/>
        </a:solidFill>
        <a:effectLst/>
      </p:bgPr>
    </p:bg>
    <p:spTree>
      <p:nvGrpSpPr>
        <p:cNvPr id="1" name="Shape 138"/>
        <p:cNvGrpSpPr/>
        <p:nvPr/>
      </p:nvGrpSpPr>
      <p:grpSpPr>
        <a:xfrm>
          <a:off x="0" y="0"/>
          <a:ext cx="0" cy="0"/>
          <a:chOff x="0" y="0"/>
          <a:chExt cx="0" cy="0"/>
        </a:xfrm>
      </p:grpSpPr>
      <p:sp>
        <p:nvSpPr>
          <p:cNvPr id="139" name="Google Shape;139;p17"/>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 name="Google Shape;140;p17"/>
          <p:cNvSpPr/>
          <p:nvPr/>
        </p:nvSpPr>
        <p:spPr>
          <a:xfrm>
            <a:off x="206188" y="215153"/>
            <a:ext cx="11775141" cy="1397364"/>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1" name="Google Shape;141;p17"/>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7"/>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7"/>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7"/>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7"/>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3"/>
        </a:solidFill>
        <a:effectLst/>
      </p:bgPr>
    </p:bg>
    <p:spTree>
      <p:nvGrpSpPr>
        <p:cNvPr id="1" name="Shape 146"/>
        <p:cNvGrpSpPr/>
        <p:nvPr/>
      </p:nvGrpSpPr>
      <p:grpSpPr>
        <a:xfrm>
          <a:off x="0" y="0"/>
          <a:ext cx="0" cy="0"/>
          <a:chOff x="0" y="0"/>
          <a:chExt cx="0" cy="0"/>
        </a:xfrm>
      </p:grpSpPr>
      <p:sp>
        <p:nvSpPr>
          <p:cNvPr id="147" name="Google Shape;147;p18"/>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8" name="Google Shape;148;p18"/>
          <p:cNvSpPr/>
          <p:nvPr/>
        </p:nvSpPr>
        <p:spPr>
          <a:xfrm>
            <a:off x="206189" y="215153"/>
            <a:ext cx="4730470" cy="6432176"/>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 name="Google Shape;149;p18"/>
          <p:cNvSpPr txBox="1">
            <a:spLocks noGrp="1"/>
          </p:cNvSpPr>
          <p:nvPr>
            <p:ph type="title"/>
          </p:nvPr>
        </p:nvSpPr>
        <p:spPr>
          <a:xfrm>
            <a:off x="717177" y="779646"/>
            <a:ext cx="3931826" cy="253400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18"/>
          <p:cNvSpPr>
            <a:spLocks noGrp="1"/>
          </p:cNvSpPr>
          <p:nvPr>
            <p:ph type="pic" idx="2"/>
          </p:nvPr>
        </p:nvSpPr>
        <p:spPr>
          <a:xfrm>
            <a:off x="717177" y="3540125"/>
            <a:ext cx="3931826" cy="2320926"/>
          </a:xfrm>
          <a:prstGeom prst="rect">
            <a:avLst/>
          </a:prstGeom>
          <a:noFill/>
          <a:ln>
            <a:noFill/>
          </a:ln>
        </p:spPr>
      </p:sp>
      <p:sp>
        <p:nvSpPr>
          <p:cNvPr id="151" name="Google Shape;151;p18"/>
          <p:cNvSpPr txBox="1">
            <a:spLocks noGrp="1"/>
          </p:cNvSpPr>
          <p:nvPr>
            <p:ph type="body" idx="1"/>
          </p:nvPr>
        </p:nvSpPr>
        <p:spPr>
          <a:xfrm>
            <a:off x="5183188" y="779647"/>
            <a:ext cx="6172200" cy="50814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2" name="Google Shape;152;p18"/>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8"/>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8"/>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accent3"/>
        </a:solidFill>
        <a:effectLst/>
      </p:bgPr>
    </p:bg>
    <p:spTree>
      <p:nvGrpSpPr>
        <p:cNvPr id="1" name="Shape 155"/>
        <p:cNvGrpSpPr/>
        <p:nvPr/>
      </p:nvGrpSpPr>
      <p:grpSpPr>
        <a:xfrm>
          <a:off x="0" y="0"/>
          <a:ext cx="0" cy="0"/>
          <a:chOff x="0" y="0"/>
          <a:chExt cx="0" cy="0"/>
        </a:xfrm>
      </p:grpSpPr>
      <p:sp>
        <p:nvSpPr>
          <p:cNvPr id="156" name="Google Shape;156;p19"/>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9"/>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9"/>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9"/>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19"/>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accent3"/>
        </a:solidFill>
        <a:effectLst/>
      </p:bgPr>
    </p:bg>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0"/>
          <p:cNvSpPr txBox="1">
            <a:spLocks noGrp="1"/>
          </p:cNvSpPr>
          <p:nvPr>
            <p:ph type="body" idx="1"/>
          </p:nvPr>
        </p:nvSpPr>
        <p:spPr>
          <a:xfrm>
            <a:off x="717176" y="1825625"/>
            <a:ext cx="5302624"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0"/>
          <p:cNvSpPr txBox="1">
            <a:spLocks noGrp="1"/>
          </p:cNvSpPr>
          <p:nvPr>
            <p:ph type="body" idx="2"/>
          </p:nvPr>
        </p:nvSpPr>
        <p:spPr>
          <a:xfrm>
            <a:off x="6172200" y="1825625"/>
            <a:ext cx="5329518"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0"/>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0"/>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0"/>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accent3"/>
        </a:solidFill>
        <a:effectLst/>
      </p:bgPr>
    </p:bg>
    <p:spTree>
      <p:nvGrpSpPr>
        <p:cNvPr id="1" name="Shape 168"/>
        <p:cNvGrpSpPr/>
        <p:nvPr/>
      </p:nvGrpSpPr>
      <p:grpSpPr>
        <a:xfrm>
          <a:off x="0" y="0"/>
          <a:ext cx="0" cy="0"/>
          <a:chOff x="0" y="0"/>
          <a:chExt cx="0" cy="0"/>
        </a:xfrm>
      </p:grpSpPr>
      <p:sp>
        <p:nvSpPr>
          <p:cNvPr id="169" name="Google Shape;169;p21"/>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1"/>
          <p:cNvSpPr txBox="1">
            <a:spLocks noGrp="1"/>
          </p:cNvSpPr>
          <p:nvPr>
            <p:ph type="body" idx="1"/>
          </p:nvPr>
        </p:nvSpPr>
        <p:spPr>
          <a:xfrm>
            <a:off x="717176" y="1681163"/>
            <a:ext cx="5280399"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None/>
              <a:defRPr sz="3200" b="0">
                <a:solidFill>
                  <a:schemeClr val="accent3"/>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21"/>
          <p:cNvSpPr txBox="1">
            <a:spLocks noGrp="1"/>
          </p:cNvSpPr>
          <p:nvPr>
            <p:ph type="body" idx="2"/>
          </p:nvPr>
        </p:nvSpPr>
        <p:spPr>
          <a:xfrm>
            <a:off x="717176" y="2505075"/>
            <a:ext cx="5280399"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1"/>
          <p:cNvSpPr txBox="1">
            <a:spLocks noGrp="1"/>
          </p:cNvSpPr>
          <p:nvPr>
            <p:ph type="body" idx="3"/>
          </p:nvPr>
        </p:nvSpPr>
        <p:spPr>
          <a:xfrm>
            <a:off x="6172200" y="1681163"/>
            <a:ext cx="5329518"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None/>
              <a:defRPr sz="3200" b="0">
                <a:solidFill>
                  <a:schemeClr val="accent3"/>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21"/>
          <p:cNvSpPr txBox="1">
            <a:spLocks noGrp="1"/>
          </p:cNvSpPr>
          <p:nvPr>
            <p:ph type="body" idx="4"/>
          </p:nvPr>
        </p:nvSpPr>
        <p:spPr>
          <a:xfrm>
            <a:off x="6172200" y="2505075"/>
            <a:ext cx="5329518"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1"/>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1"/>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1"/>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accent3"/>
        </a:solidFill>
        <a:effectLst/>
      </p:bgPr>
    </p:bg>
    <p:spTree>
      <p:nvGrpSpPr>
        <p:cNvPr id="1" name="Shape 177"/>
        <p:cNvGrpSpPr/>
        <p:nvPr/>
      </p:nvGrpSpPr>
      <p:grpSpPr>
        <a:xfrm>
          <a:off x="0" y="0"/>
          <a:ext cx="0" cy="0"/>
          <a:chOff x="0" y="0"/>
          <a:chExt cx="0" cy="0"/>
        </a:xfrm>
      </p:grpSpPr>
      <p:sp>
        <p:nvSpPr>
          <p:cNvPr id="178" name="Google Shape;178;p22"/>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 name="Google Shape;179;p22"/>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2"/>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2"/>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accent3"/>
        </a:solidFill>
        <a:effectLst/>
      </p:bgPr>
    </p:bg>
    <p:spTree>
      <p:nvGrpSpPr>
        <p:cNvPr id="1" name="Shape 183"/>
        <p:cNvGrpSpPr/>
        <p:nvPr/>
      </p:nvGrpSpPr>
      <p:grpSpPr>
        <a:xfrm>
          <a:off x="0" y="0"/>
          <a:ext cx="0" cy="0"/>
          <a:chOff x="0" y="0"/>
          <a:chExt cx="0" cy="0"/>
        </a:xfrm>
      </p:grpSpPr>
      <p:sp>
        <p:nvSpPr>
          <p:cNvPr id="184" name="Google Shape;184;p23"/>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185" name="Google Shape;185;p23"/>
          <p:cNvSpPr txBox="1">
            <a:spLocks noGrp="1"/>
          </p:cNvSpPr>
          <p:nvPr>
            <p:ph type="body" idx="1"/>
          </p:nvPr>
        </p:nvSpPr>
        <p:spPr>
          <a:xfrm>
            <a:off x="717176" y="659958"/>
            <a:ext cx="10784542" cy="53989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23"/>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3"/>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3"/>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3"/>
        </a:solidFill>
        <a:effectLst/>
      </p:bgPr>
    </p:bg>
    <p:spTree>
      <p:nvGrpSpPr>
        <p:cNvPr id="1" name="Shape 189"/>
        <p:cNvGrpSpPr/>
        <p:nvPr/>
      </p:nvGrpSpPr>
      <p:grpSpPr>
        <a:xfrm>
          <a:off x="0" y="0"/>
          <a:ext cx="0" cy="0"/>
          <a:chOff x="0" y="0"/>
          <a:chExt cx="0" cy="0"/>
        </a:xfrm>
      </p:grpSpPr>
      <p:sp>
        <p:nvSpPr>
          <p:cNvPr id="190" name="Google Shape;190;p24"/>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91" name="Google Shape;191;p24"/>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192" name="Google Shape;192;p24"/>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3" name="Google Shape;193;p24"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sp>
        <p:nvSpPr>
          <p:cNvPr id="194" name="Google Shape;194;p24"/>
          <p:cNvSpPr txBox="1"/>
          <p:nvPr/>
        </p:nvSpPr>
        <p:spPr>
          <a:xfrm>
            <a:off x="2718290" y="4043402"/>
            <a:ext cx="680670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Arial"/>
              <a:buNone/>
            </a:pPr>
            <a:r>
              <a:rPr lang="en-US" sz="2400" b="0" i="0" u="none" strike="noStrike" cap="none">
                <a:solidFill>
                  <a:schemeClr val="accent1"/>
                </a:solidFill>
                <a:latin typeface="Arial"/>
                <a:ea typeface="Arial"/>
                <a:cs typeface="Arial"/>
                <a:sym typeface="Arial"/>
              </a:rPr>
              <a:t>twitter.com/ORDeptEd | fb.com/ORDeptEd</a:t>
            </a:r>
            <a:endParaRPr sz="2400" b="0" i="0" u="none" strike="noStrike" cap="none">
              <a:solidFill>
                <a:schemeClr val="accent1"/>
              </a:solidFill>
              <a:latin typeface="Arial"/>
              <a:ea typeface="Arial"/>
              <a:cs typeface="Arial"/>
              <a:sym typeface="Arial"/>
            </a:endParaRPr>
          </a:p>
        </p:txBody>
      </p:sp>
      <p:pic>
        <p:nvPicPr>
          <p:cNvPr id="195" name="Google Shape;195;p24"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196" name="Google Shape;196;p24"/>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24"/>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24"/>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2"/>
        </a:solidFill>
        <a:effectLst/>
      </p:bgPr>
    </p:bg>
    <p:spTree>
      <p:nvGrpSpPr>
        <p:cNvPr id="1" name="Shape 207"/>
        <p:cNvGrpSpPr/>
        <p:nvPr/>
      </p:nvGrpSpPr>
      <p:grpSpPr>
        <a:xfrm>
          <a:off x="0" y="0"/>
          <a:ext cx="0" cy="0"/>
          <a:chOff x="0" y="0"/>
          <a:chExt cx="0" cy="0"/>
        </a:xfrm>
      </p:grpSpPr>
      <p:sp>
        <p:nvSpPr>
          <p:cNvPr id="208" name="Google Shape;208;p26"/>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9" name="Google Shape;209;p26"/>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12000"/>
              <a:buFont typeface="Calibri"/>
              <a:buNone/>
              <a:defRPr sz="12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0" name="Google Shape;210;p26"/>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211" name="Google Shape;211;p26"/>
          <p:cNvSpPr txBox="1">
            <a:spLocks noGrp="1"/>
          </p:cNvSpPr>
          <p:nvPr>
            <p:ph type="subTitle" idx="1"/>
          </p:nvPr>
        </p:nvSpPr>
        <p:spPr>
          <a:xfrm>
            <a:off x="1524000" y="4003184"/>
            <a:ext cx="9144000" cy="88060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2" name="Google Shape;212;p26"/>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6"/>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26"/>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215"/>
        <p:cNvGrpSpPr/>
        <p:nvPr/>
      </p:nvGrpSpPr>
      <p:grpSpPr>
        <a:xfrm>
          <a:off x="0" y="0"/>
          <a:ext cx="0" cy="0"/>
          <a:chOff x="0" y="0"/>
          <a:chExt cx="0" cy="0"/>
        </a:xfrm>
      </p:grpSpPr>
      <p:sp>
        <p:nvSpPr>
          <p:cNvPr id="216" name="Google Shape;216;p27"/>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p27"/>
          <p:cNvSpPr/>
          <p:nvPr/>
        </p:nvSpPr>
        <p:spPr>
          <a:xfrm>
            <a:off x="206188" y="5948082"/>
            <a:ext cx="11775141" cy="699247"/>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8" name="Google Shape;218;p27" descr="Oregon Department of Education Logo"/>
          <p:cNvPicPr preferRelativeResize="0"/>
          <p:nvPr/>
        </p:nvPicPr>
        <p:blipFill rotWithShape="1">
          <a:blip r:embed="rId2">
            <a:alphaModFix/>
          </a:blip>
          <a:srcRect/>
          <a:stretch/>
        </p:blipFill>
        <p:spPr>
          <a:xfrm>
            <a:off x="5033770" y="214049"/>
            <a:ext cx="2124460" cy="2167132"/>
          </a:xfrm>
          <a:prstGeom prst="rect">
            <a:avLst/>
          </a:prstGeom>
          <a:noFill/>
          <a:ln>
            <a:noFill/>
          </a:ln>
        </p:spPr>
      </p:pic>
      <p:pic>
        <p:nvPicPr>
          <p:cNvPr id="219" name="Google Shape;219;p27"/>
          <p:cNvPicPr preferRelativeResize="0"/>
          <p:nvPr/>
        </p:nvPicPr>
        <p:blipFill rotWithShape="1">
          <a:blip r:embed="rId3">
            <a:alphaModFix/>
          </a:blip>
          <a:srcRect/>
          <a:stretch/>
        </p:blipFill>
        <p:spPr>
          <a:xfrm>
            <a:off x="5452870" y="3472133"/>
            <a:ext cx="1286259" cy="24384"/>
          </a:xfrm>
          <a:prstGeom prst="rect">
            <a:avLst/>
          </a:prstGeom>
          <a:noFill/>
          <a:ln>
            <a:noFill/>
          </a:ln>
        </p:spPr>
      </p:pic>
      <p:sp>
        <p:nvSpPr>
          <p:cNvPr id="220" name="Google Shape;220;p27"/>
          <p:cNvSpPr txBox="1">
            <a:spLocks noGrp="1"/>
          </p:cNvSpPr>
          <p:nvPr>
            <p:ph type="ctrTitle"/>
          </p:nvPr>
        </p:nvSpPr>
        <p:spPr>
          <a:xfrm>
            <a:off x="1524000" y="2486701"/>
            <a:ext cx="9144000" cy="102326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2"/>
              </a:buClr>
              <a:buSzPts val="5400"/>
              <a:buFont typeface="Calibri"/>
              <a:buNone/>
              <a:defRPr sz="54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2" name="Google Shape;222;p27"/>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27"/>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27"/>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2"/>
        </a:solidFill>
        <a:effectLst/>
      </p:bgPr>
    </p:bg>
    <p:spTree>
      <p:nvGrpSpPr>
        <p:cNvPr id="1" name="Shape 225"/>
        <p:cNvGrpSpPr/>
        <p:nvPr/>
      </p:nvGrpSpPr>
      <p:grpSpPr>
        <a:xfrm>
          <a:off x="0" y="0"/>
          <a:ext cx="0" cy="0"/>
          <a:chOff x="0" y="0"/>
          <a:chExt cx="0" cy="0"/>
        </a:xfrm>
      </p:grpSpPr>
      <p:sp>
        <p:nvSpPr>
          <p:cNvPr id="226" name="Google Shape;226;p28"/>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7" name="Google Shape;227;p28"/>
          <p:cNvSpPr/>
          <p:nvPr/>
        </p:nvSpPr>
        <p:spPr>
          <a:xfrm>
            <a:off x="206187" y="2488757"/>
            <a:ext cx="11775141" cy="1900363"/>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228" name="Google Shape;228;p28" descr="Oregon Department of Education Logo"/>
          <p:cNvPicPr preferRelativeResize="0"/>
          <p:nvPr/>
        </p:nvPicPr>
        <p:blipFill rotWithShape="1">
          <a:blip r:embed="rId2">
            <a:alphaModFix/>
          </a:blip>
          <a:srcRect/>
          <a:stretch/>
        </p:blipFill>
        <p:spPr>
          <a:xfrm>
            <a:off x="5033770" y="214049"/>
            <a:ext cx="2124460" cy="2167132"/>
          </a:xfrm>
          <a:prstGeom prst="rect">
            <a:avLst/>
          </a:prstGeom>
          <a:noFill/>
          <a:ln>
            <a:noFill/>
          </a:ln>
        </p:spPr>
      </p:pic>
      <p:sp>
        <p:nvSpPr>
          <p:cNvPr id="229" name="Google Shape;229;p28"/>
          <p:cNvSpPr txBox="1">
            <a:spLocks noGrp="1"/>
          </p:cNvSpPr>
          <p:nvPr>
            <p:ph type="ctrTitle"/>
          </p:nvPr>
        </p:nvSpPr>
        <p:spPr>
          <a:xfrm>
            <a:off x="717177" y="2488757"/>
            <a:ext cx="10784542" cy="19003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6800"/>
              <a:buFont typeface="Calibri"/>
              <a:buNone/>
              <a:defRPr sz="68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28"/>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28"/>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28"/>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2"/>
        </a:solidFill>
        <a:effectLst/>
      </p:bgPr>
    </p:bg>
    <p:spTree>
      <p:nvGrpSpPr>
        <p:cNvPr id="1" name="Shape 233"/>
        <p:cNvGrpSpPr/>
        <p:nvPr/>
      </p:nvGrpSpPr>
      <p:grpSpPr>
        <a:xfrm>
          <a:off x="0" y="0"/>
          <a:ext cx="0" cy="0"/>
          <a:chOff x="0" y="0"/>
          <a:chExt cx="0" cy="0"/>
        </a:xfrm>
      </p:grpSpPr>
      <p:sp>
        <p:nvSpPr>
          <p:cNvPr id="234" name="Google Shape;234;p29"/>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5" name="Google Shape;235;p29"/>
          <p:cNvSpPr/>
          <p:nvPr/>
        </p:nvSpPr>
        <p:spPr>
          <a:xfrm>
            <a:off x="206188" y="215153"/>
            <a:ext cx="11775141" cy="1397364"/>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6" name="Google Shape;236;p29"/>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29"/>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9"/>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29"/>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29"/>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2"/>
        </a:solidFill>
        <a:effectLst/>
      </p:bgPr>
    </p:bg>
    <p:spTree>
      <p:nvGrpSpPr>
        <p:cNvPr id="1" name="Shape 241"/>
        <p:cNvGrpSpPr/>
        <p:nvPr/>
      </p:nvGrpSpPr>
      <p:grpSpPr>
        <a:xfrm>
          <a:off x="0" y="0"/>
          <a:ext cx="0" cy="0"/>
          <a:chOff x="0" y="0"/>
          <a:chExt cx="0" cy="0"/>
        </a:xfrm>
      </p:grpSpPr>
      <p:sp>
        <p:nvSpPr>
          <p:cNvPr id="242" name="Google Shape;242;p30"/>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3" name="Google Shape;243;p30"/>
          <p:cNvSpPr/>
          <p:nvPr/>
        </p:nvSpPr>
        <p:spPr>
          <a:xfrm>
            <a:off x="206189" y="215153"/>
            <a:ext cx="4730470" cy="6432176"/>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4" name="Google Shape;244;p30"/>
          <p:cNvSpPr txBox="1">
            <a:spLocks noGrp="1"/>
          </p:cNvSpPr>
          <p:nvPr>
            <p:ph type="title"/>
          </p:nvPr>
        </p:nvSpPr>
        <p:spPr>
          <a:xfrm>
            <a:off x="717177" y="779646"/>
            <a:ext cx="3931826" cy="252981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30"/>
          <p:cNvSpPr>
            <a:spLocks noGrp="1"/>
          </p:cNvSpPr>
          <p:nvPr>
            <p:ph type="pic" idx="2"/>
          </p:nvPr>
        </p:nvSpPr>
        <p:spPr>
          <a:xfrm>
            <a:off x="717177" y="3540125"/>
            <a:ext cx="3931826" cy="2320926"/>
          </a:xfrm>
          <a:prstGeom prst="rect">
            <a:avLst/>
          </a:prstGeom>
          <a:noFill/>
          <a:ln>
            <a:noFill/>
          </a:ln>
        </p:spPr>
        <p:txBody>
          <a:bodyPr/>
          <a:lstStyle/>
          <a:p>
            <a:endParaRPr lang="en-US"/>
          </a:p>
        </p:txBody>
      </p:sp>
      <p:sp>
        <p:nvSpPr>
          <p:cNvPr id="246" name="Google Shape;246;p30"/>
          <p:cNvSpPr txBox="1">
            <a:spLocks noGrp="1"/>
          </p:cNvSpPr>
          <p:nvPr>
            <p:ph type="body" idx="1"/>
          </p:nvPr>
        </p:nvSpPr>
        <p:spPr>
          <a:xfrm>
            <a:off x="5183188" y="779647"/>
            <a:ext cx="6172200" cy="50814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7" name="Google Shape;247;p30"/>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30"/>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30"/>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accent2"/>
        </a:solidFill>
        <a:effectLst/>
      </p:bgPr>
    </p:bg>
    <p:spTree>
      <p:nvGrpSpPr>
        <p:cNvPr id="1" name="Shape 250"/>
        <p:cNvGrpSpPr/>
        <p:nvPr/>
      </p:nvGrpSpPr>
      <p:grpSpPr>
        <a:xfrm>
          <a:off x="0" y="0"/>
          <a:ext cx="0" cy="0"/>
          <a:chOff x="0" y="0"/>
          <a:chExt cx="0" cy="0"/>
        </a:xfrm>
      </p:grpSpPr>
      <p:sp>
        <p:nvSpPr>
          <p:cNvPr id="251" name="Google Shape;251;p31"/>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31"/>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31"/>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1"/>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1"/>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accent2"/>
        </a:solidFill>
        <a:effectLst/>
      </p:bgPr>
    </p:bg>
    <p:spTree>
      <p:nvGrpSpPr>
        <p:cNvPr id="1" name="Shape 256"/>
        <p:cNvGrpSpPr/>
        <p:nvPr/>
      </p:nvGrpSpPr>
      <p:grpSpPr>
        <a:xfrm>
          <a:off x="0" y="0"/>
          <a:ext cx="0" cy="0"/>
          <a:chOff x="0" y="0"/>
          <a:chExt cx="0" cy="0"/>
        </a:xfrm>
      </p:grpSpPr>
      <p:sp>
        <p:nvSpPr>
          <p:cNvPr id="257" name="Google Shape;257;p32"/>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32"/>
          <p:cNvSpPr txBox="1">
            <a:spLocks noGrp="1"/>
          </p:cNvSpPr>
          <p:nvPr>
            <p:ph type="body" idx="1"/>
          </p:nvPr>
        </p:nvSpPr>
        <p:spPr>
          <a:xfrm>
            <a:off x="717176" y="1825625"/>
            <a:ext cx="5302624"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32"/>
          <p:cNvSpPr txBox="1">
            <a:spLocks noGrp="1"/>
          </p:cNvSpPr>
          <p:nvPr>
            <p:ph type="body" idx="2"/>
          </p:nvPr>
        </p:nvSpPr>
        <p:spPr>
          <a:xfrm>
            <a:off x="6172200" y="1825625"/>
            <a:ext cx="5329518"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32"/>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2"/>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2"/>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33"/>
        <p:cNvGrpSpPr/>
        <p:nvPr/>
      </p:nvGrpSpPr>
      <p:grpSpPr>
        <a:xfrm>
          <a:off x="0" y="0"/>
          <a:ext cx="0" cy="0"/>
          <a:chOff x="0" y="0"/>
          <a:chExt cx="0" cy="0"/>
        </a:xfrm>
      </p:grpSpPr>
      <p:sp>
        <p:nvSpPr>
          <p:cNvPr id="34" name="Google Shape;34;p4"/>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5" name="Google Shape;35;p4"/>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36" name="Google Shape;36;p4"/>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4"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sp>
        <p:nvSpPr>
          <p:cNvPr id="38" name="Google Shape;38;p4"/>
          <p:cNvSpPr txBox="1"/>
          <p:nvPr/>
        </p:nvSpPr>
        <p:spPr>
          <a:xfrm>
            <a:off x="2718290" y="4043402"/>
            <a:ext cx="680670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Arial"/>
              <a:buNone/>
            </a:pPr>
            <a:r>
              <a:rPr lang="en-US" sz="2400" b="0" i="0" u="none" strike="noStrike" cap="none">
                <a:solidFill>
                  <a:schemeClr val="accent1"/>
                </a:solidFill>
                <a:latin typeface="Arial"/>
                <a:ea typeface="Arial"/>
                <a:cs typeface="Arial"/>
                <a:sym typeface="Arial"/>
              </a:rPr>
              <a:t>twitter.com/ORDeptEd | fb.com/ORDeptEd</a:t>
            </a:r>
            <a:endParaRPr sz="2400" b="0" i="0" u="none" strike="noStrike" cap="none">
              <a:solidFill>
                <a:schemeClr val="accent1"/>
              </a:solidFill>
              <a:latin typeface="Arial"/>
              <a:ea typeface="Arial"/>
              <a:cs typeface="Arial"/>
              <a:sym typeface="Arial"/>
            </a:endParaRPr>
          </a:p>
        </p:txBody>
      </p:sp>
      <p:pic>
        <p:nvPicPr>
          <p:cNvPr id="39" name="Google Shape;39;p4"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40" name="Google Shape;40;p4"/>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accent2"/>
        </a:solidFill>
        <a:effectLst/>
      </p:bgPr>
    </p:bg>
    <p:spTree>
      <p:nvGrpSpPr>
        <p:cNvPr id="1" name="Shape 263"/>
        <p:cNvGrpSpPr/>
        <p:nvPr/>
      </p:nvGrpSpPr>
      <p:grpSpPr>
        <a:xfrm>
          <a:off x="0" y="0"/>
          <a:ext cx="0" cy="0"/>
          <a:chOff x="0" y="0"/>
          <a:chExt cx="0" cy="0"/>
        </a:xfrm>
      </p:grpSpPr>
      <p:sp>
        <p:nvSpPr>
          <p:cNvPr id="264" name="Google Shape;264;p33"/>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33"/>
          <p:cNvSpPr txBox="1">
            <a:spLocks noGrp="1"/>
          </p:cNvSpPr>
          <p:nvPr>
            <p:ph type="body" idx="1"/>
          </p:nvPr>
        </p:nvSpPr>
        <p:spPr>
          <a:xfrm>
            <a:off x="717176" y="1681163"/>
            <a:ext cx="5280399"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0">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 name="Google Shape;266;p33"/>
          <p:cNvSpPr txBox="1">
            <a:spLocks noGrp="1"/>
          </p:cNvSpPr>
          <p:nvPr>
            <p:ph type="body" idx="2"/>
          </p:nvPr>
        </p:nvSpPr>
        <p:spPr>
          <a:xfrm>
            <a:off x="717176" y="2505075"/>
            <a:ext cx="5280399"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33"/>
          <p:cNvSpPr txBox="1">
            <a:spLocks noGrp="1"/>
          </p:cNvSpPr>
          <p:nvPr>
            <p:ph type="body" idx="3"/>
          </p:nvPr>
        </p:nvSpPr>
        <p:spPr>
          <a:xfrm>
            <a:off x="6172200" y="1681163"/>
            <a:ext cx="5329518"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0">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8" name="Google Shape;268;p33"/>
          <p:cNvSpPr txBox="1">
            <a:spLocks noGrp="1"/>
          </p:cNvSpPr>
          <p:nvPr>
            <p:ph type="body" idx="4"/>
          </p:nvPr>
        </p:nvSpPr>
        <p:spPr>
          <a:xfrm>
            <a:off x="6172200" y="2505075"/>
            <a:ext cx="5329518"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3"/>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33"/>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33"/>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accent2"/>
        </a:solidFill>
        <a:effectLst/>
      </p:bgPr>
    </p:bg>
    <p:spTree>
      <p:nvGrpSpPr>
        <p:cNvPr id="1" name="Shape 272"/>
        <p:cNvGrpSpPr/>
        <p:nvPr/>
      </p:nvGrpSpPr>
      <p:grpSpPr>
        <a:xfrm>
          <a:off x="0" y="0"/>
          <a:ext cx="0" cy="0"/>
          <a:chOff x="0" y="0"/>
          <a:chExt cx="0" cy="0"/>
        </a:xfrm>
      </p:grpSpPr>
      <p:sp>
        <p:nvSpPr>
          <p:cNvPr id="273" name="Google Shape;273;p34"/>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4" name="Google Shape;274;p34"/>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34"/>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4"/>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34"/>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accent2"/>
        </a:solidFill>
        <a:effectLst/>
      </p:bgPr>
    </p:bg>
    <p:spTree>
      <p:nvGrpSpPr>
        <p:cNvPr id="1" name="Shape 278"/>
        <p:cNvGrpSpPr/>
        <p:nvPr/>
      </p:nvGrpSpPr>
      <p:grpSpPr>
        <a:xfrm>
          <a:off x="0" y="0"/>
          <a:ext cx="0" cy="0"/>
          <a:chOff x="0" y="0"/>
          <a:chExt cx="0" cy="0"/>
        </a:xfrm>
      </p:grpSpPr>
      <p:sp>
        <p:nvSpPr>
          <p:cNvPr id="279" name="Google Shape;279;p35"/>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v</a:t>
            </a:r>
            <a:endParaRPr sz="1400" b="0" i="0" u="none" strike="noStrike" cap="none">
              <a:solidFill>
                <a:srgbClr val="000000"/>
              </a:solidFill>
              <a:latin typeface="Arial"/>
              <a:ea typeface="Arial"/>
              <a:cs typeface="Arial"/>
              <a:sym typeface="Arial"/>
            </a:endParaRPr>
          </a:p>
        </p:txBody>
      </p:sp>
      <p:sp>
        <p:nvSpPr>
          <p:cNvPr id="280" name="Google Shape;280;p35"/>
          <p:cNvSpPr txBox="1">
            <a:spLocks noGrp="1"/>
          </p:cNvSpPr>
          <p:nvPr>
            <p:ph type="body" idx="1"/>
          </p:nvPr>
        </p:nvSpPr>
        <p:spPr>
          <a:xfrm>
            <a:off x="717176" y="659958"/>
            <a:ext cx="10784542" cy="53989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35"/>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35"/>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35"/>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2"/>
        </a:solidFill>
        <a:effectLst/>
      </p:bgPr>
    </p:bg>
    <p:spTree>
      <p:nvGrpSpPr>
        <p:cNvPr id="1" name="Shape 284"/>
        <p:cNvGrpSpPr/>
        <p:nvPr/>
      </p:nvGrpSpPr>
      <p:grpSpPr>
        <a:xfrm>
          <a:off x="0" y="0"/>
          <a:ext cx="0" cy="0"/>
          <a:chOff x="0" y="0"/>
          <a:chExt cx="0" cy="0"/>
        </a:xfrm>
      </p:grpSpPr>
      <p:sp>
        <p:nvSpPr>
          <p:cNvPr id="285" name="Google Shape;285;p36"/>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86" name="Google Shape;286;p36"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287" name="Google Shape;287;p36"/>
          <p:cNvSpPr txBox="1">
            <a:spLocks noGrp="1"/>
          </p:cNvSpPr>
          <p:nvPr>
            <p:ph type="ctrTitle"/>
          </p:nvPr>
        </p:nvSpPr>
        <p:spPr>
          <a:xfrm>
            <a:off x="1524000" y="1499125"/>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12000"/>
              <a:buFont typeface="Calibri"/>
              <a:buNone/>
              <a:defRPr sz="12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36"/>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36"/>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36"/>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1" name="Google Shape;291;p36"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292" name="Google Shape;292;p36"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293" name="Google Shape;293;p36"/>
          <p:cNvSpPr txBox="1"/>
          <p:nvPr/>
        </p:nvSpPr>
        <p:spPr>
          <a:xfrm>
            <a:off x="2718290" y="4043402"/>
            <a:ext cx="680670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Arial"/>
              <a:buNone/>
            </a:pPr>
            <a:r>
              <a:rPr lang="en-US" sz="2400" b="0" i="0" u="none" strike="noStrike" cap="none">
                <a:solidFill>
                  <a:schemeClr val="accent1"/>
                </a:solidFill>
                <a:latin typeface="Arial"/>
                <a:ea typeface="Arial"/>
                <a:cs typeface="Arial"/>
                <a:sym typeface="Arial"/>
              </a:rPr>
              <a:t>twitter.com/ORDeptEd | fb.com/ORDeptEd</a:t>
            </a:r>
            <a:endParaRPr sz="2400" b="0" i="0" u="none" strike="noStrike" cap="none">
              <a:solidFill>
                <a:schemeClr val="accen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2"/>
        <p:cNvGrpSpPr/>
        <p:nvPr/>
      </p:nvGrpSpPr>
      <p:grpSpPr>
        <a:xfrm>
          <a:off x="0" y="0"/>
          <a:ext cx="0" cy="0"/>
          <a:chOff x="0" y="0"/>
          <a:chExt cx="0" cy="0"/>
        </a:xfrm>
      </p:grpSpPr>
      <p:sp>
        <p:nvSpPr>
          <p:cNvPr id="303" name="Google Shape;303;p38"/>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38"/>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38"/>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6" name="Google Shape;306;p38"/>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7" name="Google Shape;307;p3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Follow Us">
  <p:cSld name="Follow Us">
    <p:bg>
      <p:bgPr>
        <a:solidFill>
          <a:schemeClr val="accent1"/>
        </a:solidFill>
        <a:effectLst/>
      </p:bgPr>
    </p:bg>
    <p:spTree>
      <p:nvGrpSpPr>
        <p:cNvPr id="1" name="Shape 308"/>
        <p:cNvGrpSpPr/>
        <p:nvPr/>
      </p:nvGrpSpPr>
      <p:grpSpPr>
        <a:xfrm>
          <a:off x="0" y="0"/>
          <a:ext cx="0" cy="0"/>
          <a:chOff x="0" y="0"/>
          <a:chExt cx="0" cy="0"/>
        </a:xfrm>
      </p:grpSpPr>
      <p:sp>
        <p:nvSpPr>
          <p:cNvPr id="309" name="Google Shape;309;p3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0" name="Google Shape;310;p39"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311" name="Google Shape;311;p39"/>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9"/>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3" name="Google Shape;313;p39"/>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4" name="Google Shape;314;p3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15" name="Google Shape;315;p39"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316" name="Google Shape;316;p39"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317" name="Google Shape;317;p39"/>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b="0" i="0" u="none" strike="noStrike" cap="none">
                <a:solidFill>
                  <a:schemeClr val="accent1"/>
                </a:solidFill>
                <a:latin typeface="Calibri"/>
                <a:ea typeface="Calibri"/>
                <a:cs typeface="Calibri"/>
                <a:sym typeface="Calibri"/>
              </a:rPr>
              <a:t>twitter.com/ORDeptEd | fb.com/ORDeptEd</a:t>
            </a:r>
            <a:endParaRPr sz="2400" b="0" i="0" u="none" strike="noStrike" cap="none">
              <a:solidFill>
                <a:schemeClr val="accen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0"/>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40"/>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40"/>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3" name="Google Shape;323;p40"/>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4" name="Google Shape;324;p4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325"/>
        <p:cNvGrpSpPr/>
        <p:nvPr/>
      </p:nvGrpSpPr>
      <p:grpSpPr>
        <a:xfrm>
          <a:off x="0" y="0"/>
          <a:ext cx="0" cy="0"/>
          <a:chOff x="0" y="0"/>
          <a:chExt cx="0" cy="0"/>
        </a:xfrm>
      </p:grpSpPr>
      <p:sp>
        <p:nvSpPr>
          <p:cNvPr id="326" name="Google Shape;326;p4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p41"/>
          <p:cNvSpPr/>
          <p:nvPr/>
        </p:nvSpPr>
        <p:spPr>
          <a:xfrm>
            <a:off x="206188" y="5948082"/>
            <a:ext cx="11775000" cy="699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8" name="Google Shape;328;p41"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329" name="Google Shape;329;p41"/>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1" name="Google Shape;331;p41"/>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32" name="Google Shape;332;p41"/>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33" name="Google Shape;333;p4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34" name="Google Shape;334;p41"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335"/>
        <p:cNvGrpSpPr/>
        <p:nvPr/>
      </p:nvGrpSpPr>
      <p:grpSpPr>
        <a:xfrm>
          <a:off x="0" y="0"/>
          <a:ext cx="0" cy="0"/>
          <a:chOff x="0" y="0"/>
          <a:chExt cx="0" cy="0"/>
        </a:xfrm>
      </p:grpSpPr>
      <p:sp>
        <p:nvSpPr>
          <p:cNvPr id="336" name="Google Shape;336;p4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 name="Google Shape;337;p42"/>
          <p:cNvSpPr/>
          <p:nvPr/>
        </p:nvSpPr>
        <p:spPr>
          <a:xfrm>
            <a:off x="206187" y="2488757"/>
            <a:ext cx="11775000" cy="1900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8" name="Google Shape;338;p42"/>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800"/>
              <a:buFont typeface="Calibri"/>
              <a:buNone/>
              <a:defRPr sz="6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2"/>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40" name="Google Shape;340;p42"/>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41" name="Google Shape;341;p4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42" name="Google Shape;342;p42"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1"/>
        </a:solidFill>
        <a:effectLst/>
      </p:bgPr>
    </p:bg>
    <p:spTree>
      <p:nvGrpSpPr>
        <p:cNvPr id="1" name="Shape 343"/>
        <p:cNvGrpSpPr/>
        <p:nvPr/>
      </p:nvGrpSpPr>
      <p:grpSpPr>
        <a:xfrm>
          <a:off x="0" y="0"/>
          <a:ext cx="0" cy="0"/>
          <a:chOff x="0" y="0"/>
          <a:chExt cx="0" cy="0"/>
        </a:xfrm>
      </p:grpSpPr>
      <p:sp>
        <p:nvSpPr>
          <p:cNvPr id="344" name="Google Shape;344;p4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p43"/>
          <p:cNvSpPr/>
          <p:nvPr/>
        </p:nvSpPr>
        <p:spPr>
          <a:xfrm>
            <a:off x="206188" y="215153"/>
            <a:ext cx="11775000" cy="1397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3"/>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43"/>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48" name="Google Shape;348;p43"/>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49" name="Google Shape;349;p4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50" name="Google Shape;350;p43"/>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txBox="1">
            <a:spLocks noGrp="1"/>
          </p:cNvSpPr>
          <p:nvPr>
            <p:ph type="body" idx="1"/>
          </p:nvPr>
        </p:nvSpPr>
        <p:spPr>
          <a:xfrm>
            <a:off x="717176" y="1825625"/>
            <a:ext cx="5302624"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body" idx="2"/>
          </p:nvPr>
        </p:nvSpPr>
        <p:spPr>
          <a:xfrm>
            <a:off x="6172200" y="1825625"/>
            <a:ext cx="5329518" cy="41060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1"/>
        </a:solidFill>
        <a:effectLst/>
      </p:bgPr>
    </p:bg>
    <p:spTree>
      <p:nvGrpSpPr>
        <p:cNvPr id="1" name="Shape 351"/>
        <p:cNvGrpSpPr/>
        <p:nvPr/>
      </p:nvGrpSpPr>
      <p:grpSpPr>
        <a:xfrm>
          <a:off x="0" y="0"/>
          <a:ext cx="0" cy="0"/>
          <a:chOff x="0" y="0"/>
          <a:chExt cx="0" cy="0"/>
        </a:xfrm>
      </p:grpSpPr>
      <p:sp>
        <p:nvSpPr>
          <p:cNvPr id="352" name="Google Shape;352;p4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 name="Google Shape;353;p44"/>
          <p:cNvSpPr/>
          <p:nvPr/>
        </p:nvSpPr>
        <p:spPr>
          <a:xfrm>
            <a:off x="206189" y="215153"/>
            <a:ext cx="4730400" cy="64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44"/>
          <p:cNvSpPr txBox="1">
            <a:spLocks noGrp="1"/>
          </p:cNvSpPr>
          <p:nvPr>
            <p:ph type="title"/>
          </p:nvPr>
        </p:nvSpPr>
        <p:spPr>
          <a:xfrm>
            <a:off x="717177" y="779645"/>
            <a:ext cx="3931800" cy="25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44"/>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6" name="Google Shape;356;p44"/>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7" name="Google Shape;357;p44"/>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8" name="Google Shape;358;p4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p44"/>
          <p:cNvSpPr>
            <a:spLocks noGrp="1"/>
          </p:cNvSpPr>
          <p:nvPr>
            <p:ph type="pic" idx="2"/>
          </p:nvPr>
        </p:nvSpPr>
        <p:spPr>
          <a:xfrm>
            <a:off x="717177" y="3540125"/>
            <a:ext cx="3931800" cy="23208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60"/>
        <p:cNvGrpSpPr/>
        <p:nvPr/>
      </p:nvGrpSpPr>
      <p:grpSpPr>
        <a:xfrm>
          <a:off x="0" y="0"/>
          <a:ext cx="0" cy="0"/>
          <a:chOff x="0" y="0"/>
          <a:chExt cx="0" cy="0"/>
        </a:xfrm>
      </p:grpSpPr>
      <p:sp>
        <p:nvSpPr>
          <p:cNvPr id="361" name="Google Shape;361;p45"/>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2" name="Google Shape;362;p45"/>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45"/>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4" name="Google Shape;364;p45"/>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45"/>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6" name="Google Shape;366;p45"/>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7" name="Google Shape;367;p4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p45"/>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369"/>
        <p:cNvGrpSpPr/>
        <p:nvPr/>
      </p:nvGrpSpPr>
      <p:grpSpPr>
        <a:xfrm>
          <a:off x="0" y="0"/>
          <a:ext cx="0" cy="0"/>
          <a:chOff x="0" y="0"/>
          <a:chExt cx="0" cy="0"/>
        </a:xfrm>
      </p:grpSpPr>
      <p:sp>
        <p:nvSpPr>
          <p:cNvPr id="370" name="Google Shape;370;p46"/>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p46"/>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2" name="Google Shape;372;p46"/>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3" name="Google Shape;373;p4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74" name="Google Shape;374;p4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75"/>
        <p:cNvGrpSpPr/>
        <p:nvPr/>
      </p:nvGrpSpPr>
      <p:grpSpPr>
        <a:xfrm>
          <a:off x="0" y="0"/>
          <a:ext cx="0" cy="0"/>
          <a:chOff x="0" y="0"/>
          <a:chExt cx="0" cy="0"/>
        </a:xfrm>
      </p:grpSpPr>
      <p:sp>
        <p:nvSpPr>
          <p:cNvPr id="376" name="Google Shape;376;p4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377" name="Google Shape;377;p47"/>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8" name="Google Shape;378;p47"/>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9" name="Google Shape;379;p4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p47"/>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Large Type">
  <p:cSld name="Large Type">
    <p:bg>
      <p:bgPr>
        <a:solidFill>
          <a:schemeClr val="accent1"/>
        </a:solidFill>
        <a:effectLst/>
      </p:bgPr>
    </p:bg>
    <p:spTree>
      <p:nvGrpSpPr>
        <p:cNvPr id="1" name="Shape 381"/>
        <p:cNvGrpSpPr/>
        <p:nvPr/>
      </p:nvGrpSpPr>
      <p:grpSpPr>
        <a:xfrm>
          <a:off x="0" y="0"/>
          <a:ext cx="0" cy="0"/>
          <a:chOff x="0" y="0"/>
          <a:chExt cx="0" cy="0"/>
        </a:xfrm>
      </p:grpSpPr>
      <p:sp>
        <p:nvSpPr>
          <p:cNvPr id="382" name="Google Shape;382;p4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3" name="Google Shape;383;p48"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384" name="Google Shape;384;p48"/>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48"/>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86" name="Google Shape;386;p48"/>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95959"/>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87" name="Google Shape;387;p4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8" name="Google Shape;388;p48"/>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ue_1-Title Slide" type="title">
  <p:cSld name="TITLE">
    <p:bg>
      <p:bgPr>
        <a:solidFill>
          <a:schemeClr val="accent1"/>
        </a:solidFill>
        <a:effectLst/>
      </p:bgPr>
    </p:bg>
    <p:spTree>
      <p:nvGrpSpPr>
        <p:cNvPr id="1" name="Shape 395"/>
        <p:cNvGrpSpPr/>
        <p:nvPr/>
      </p:nvGrpSpPr>
      <p:grpSpPr>
        <a:xfrm>
          <a:off x="0" y="0"/>
          <a:ext cx="0" cy="0"/>
          <a:chOff x="0" y="0"/>
          <a:chExt cx="0" cy="0"/>
        </a:xfrm>
      </p:grpSpPr>
      <p:sp>
        <p:nvSpPr>
          <p:cNvPr id="396" name="Google Shape;396;p5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7" name="Google Shape;397;p50"/>
          <p:cNvSpPr/>
          <p:nvPr/>
        </p:nvSpPr>
        <p:spPr>
          <a:xfrm>
            <a:off x="206188" y="5948082"/>
            <a:ext cx="11775000" cy="699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8" name="Google Shape;398;p50"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399" name="Google Shape;399;p50"/>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5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01" name="Google Shape;401;p50"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
        <p:nvSpPr>
          <p:cNvPr id="402" name="Google Shape;402;p5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595959"/>
                </a:solidFill>
                <a:latin typeface="Calibri"/>
                <a:ea typeface="Calibri"/>
                <a:cs typeface="Calibri"/>
                <a:sym typeface="Calibri"/>
              </a:rPr>
              <a:t>Oregon Department of Education</a:t>
            </a:r>
            <a:endParaRPr/>
          </a:p>
        </p:txBody>
      </p:sp>
      <p:sp>
        <p:nvSpPr>
          <p:cNvPr id="403" name="Google Shape;403;p5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ue_2-Section Header">
  <p:cSld name="Blue_2-Section Header">
    <p:bg>
      <p:bgPr>
        <a:solidFill>
          <a:schemeClr val="accent1"/>
        </a:solidFill>
        <a:effectLst/>
      </p:bgPr>
    </p:bg>
    <p:spTree>
      <p:nvGrpSpPr>
        <p:cNvPr id="1" name="Shape 404"/>
        <p:cNvGrpSpPr/>
        <p:nvPr/>
      </p:nvGrpSpPr>
      <p:grpSpPr>
        <a:xfrm>
          <a:off x="0" y="0"/>
          <a:ext cx="0" cy="0"/>
          <a:chOff x="0" y="0"/>
          <a:chExt cx="0" cy="0"/>
        </a:xfrm>
      </p:grpSpPr>
      <p:sp>
        <p:nvSpPr>
          <p:cNvPr id="405" name="Google Shape;405;p5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51"/>
          <p:cNvSpPr/>
          <p:nvPr/>
        </p:nvSpPr>
        <p:spPr>
          <a:xfrm>
            <a:off x="206187" y="2488757"/>
            <a:ext cx="11775000" cy="1900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407" name="Google Shape;407;p51"/>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800"/>
              <a:buFont typeface="Calibri"/>
              <a:buNone/>
              <a:defRPr sz="68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8" name="Google Shape;408;p51"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409" name="Google Shape;409;p5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10" name="Google Shape;410;p5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ue_3-Title Bar and Content">
  <p:cSld name="Blue_3-Title Bar and Content">
    <p:bg>
      <p:bgPr>
        <a:solidFill>
          <a:schemeClr val="accent1"/>
        </a:solidFill>
        <a:effectLst/>
      </p:bgPr>
    </p:bg>
    <p:spTree>
      <p:nvGrpSpPr>
        <p:cNvPr id="1" name="Shape 411"/>
        <p:cNvGrpSpPr/>
        <p:nvPr/>
      </p:nvGrpSpPr>
      <p:grpSpPr>
        <a:xfrm>
          <a:off x="0" y="0"/>
          <a:ext cx="0" cy="0"/>
          <a:chOff x="0" y="0"/>
          <a:chExt cx="0" cy="0"/>
        </a:xfrm>
      </p:grpSpPr>
      <p:sp>
        <p:nvSpPr>
          <p:cNvPr id="412" name="Google Shape;412;p5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52"/>
          <p:cNvSpPr/>
          <p:nvPr/>
        </p:nvSpPr>
        <p:spPr>
          <a:xfrm>
            <a:off x="206188" y="215153"/>
            <a:ext cx="11775000" cy="1397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52"/>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52"/>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5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17" name="Google Shape;417;p5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ue_4-Content with Caption">
  <p:cSld name="Blue_4-Content with Caption">
    <p:bg>
      <p:bgPr>
        <a:solidFill>
          <a:schemeClr val="accent1"/>
        </a:solidFill>
        <a:effectLst/>
      </p:bgPr>
    </p:bg>
    <p:spTree>
      <p:nvGrpSpPr>
        <p:cNvPr id="1" name="Shape 418"/>
        <p:cNvGrpSpPr/>
        <p:nvPr/>
      </p:nvGrpSpPr>
      <p:grpSpPr>
        <a:xfrm>
          <a:off x="0" y="0"/>
          <a:ext cx="0" cy="0"/>
          <a:chOff x="0" y="0"/>
          <a:chExt cx="0" cy="0"/>
        </a:xfrm>
      </p:grpSpPr>
      <p:sp>
        <p:nvSpPr>
          <p:cNvPr id="419" name="Google Shape;419;p5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53"/>
          <p:cNvSpPr/>
          <p:nvPr/>
        </p:nvSpPr>
        <p:spPr>
          <a:xfrm>
            <a:off x="206189" y="215153"/>
            <a:ext cx="4730400" cy="643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53"/>
          <p:cNvSpPr txBox="1">
            <a:spLocks noGrp="1"/>
          </p:cNvSpPr>
          <p:nvPr>
            <p:ph type="title"/>
          </p:nvPr>
        </p:nvSpPr>
        <p:spPr>
          <a:xfrm>
            <a:off x="717177" y="779645"/>
            <a:ext cx="3931800" cy="252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53"/>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3" name="Google Shape;423;p53"/>
          <p:cNvSpPr>
            <a:spLocks noGrp="1"/>
          </p:cNvSpPr>
          <p:nvPr>
            <p:ph type="pic" idx="2"/>
          </p:nvPr>
        </p:nvSpPr>
        <p:spPr>
          <a:xfrm>
            <a:off x="717177" y="3540125"/>
            <a:ext cx="3931800" cy="2320800"/>
          </a:xfrm>
          <a:prstGeom prst="rect">
            <a:avLst/>
          </a:prstGeom>
          <a:noFill/>
          <a:ln>
            <a:noFill/>
          </a:ln>
        </p:spPr>
      </p:sp>
      <p:sp>
        <p:nvSpPr>
          <p:cNvPr id="424" name="Google Shape;424;p5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25" name="Google Shape;425;p5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ue_5-Title and Content" type="obj">
  <p:cSld name="OBJECT">
    <p:spTree>
      <p:nvGrpSpPr>
        <p:cNvPr id="1" name="Shape 426"/>
        <p:cNvGrpSpPr/>
        <p:nvPr/>
      </p:nvGrpSpPr>
      <p:grpSpPr>
        <a:xfrm>
          <a:off x="0" y="0"/>
          <a:ext cx="0" cy="0"/>
          <a:chOff x="0" y="0"/>
          <a:chExt cx="0" cy="0"/>
        </a:xfrm>
      </p:grpSpPr>
      <p:sp>
        <p:nvSpPr>
          <p:cNvPr id="427" name="Google Shape;427;p54"/>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54"/>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5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30" name="Google Shape;430;p5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50"/>
        <p:cNvGrpSpPr/>
        <p:nvPr/>
      </p:nvGrpSpPr>
      <p:grpSpPr>
        <a:xfrm>
          <a:off x="0" y="0"/>
          <a:ext cx="0" cy="0"/>
          <a:chOff x="0" y="0"/>
          <a:chExt cx="0" cy="0"/>
        </a:xfrm>
      </p:grpSpPr>
      <p:sp>
        <p:nvSpPr>
          <p:cNvPr id="51" name="Google Shape;51;p6"/>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p6"/>
          <p:cNvSpPr/>
          <p:nvPr/>
        </p:nvSpPr>
        <p:spPr>
          <a:xfrm>
            <a:off x="206187" y="2488757"/>
            <a:ext cx="11775141" cy="190036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53" name="Google Shape;53;p6" descr="Oregon Department of Education Logo"/>
          <p:cNvPicPr preferRelativeResize="0"/>
          <p:nvPr/>
        </p:nvPicPr>
        <p:blipFill rotWithShape="1">
          <a:blip r:embed="rId2">
            <a:alphaModFix/>
          </a:blip>
          <a:srcRect/>
          <a:stretch/>
        </p:blipFill>
        <p:spPr>
          <a:xfrm>
            <a:off x="5033770" y="214049"/>
            <a:ext cx="2124460" cy="2167132"/>
          </a:xfrm>
          <a:prstGeom prst="rect">
            <a:avLst/>
          </a:prstGeom>
          <a:noFill/>
          <a:ln>
            <a:noFill/>
          </a:ln>
        </p:spPr>
      </p:pic>
      <p:sp>
        <p:nvSpPr>
          <p:cNvPr id="54" name="Google Shape;54;p6"/>
          <p:cNvSpPr txBox="1">
            <a:spLocks noGrp="1"/>
          </p:cNvSpPr>
          <p:nvPr>
            <p:ph type="ctrTitle"/>
          </p:nvPr>
        </p:nvSpPr>
        <p:spPr>
          <a:xfrm>
            <a:off x="717177" y="2488757"/>
            <a:ext cx="10784542" cy="19003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6800"/>
              <a:buFont typeface="Calibri"/>
              <a:buNone/>
              <a:defRPr sz="6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ue_6-Two Content" type="twoObj">
  <p:cSld name="TWO_OBJECTS">
    <p:spTree>
      <p:nvGrpSpPr>
        <p:cNvPr id="1" name="Shape 431"/>
        <p:cNvGrpSpPr/>
        <p:nvPr/>
      </p:nvGrpSpPr>
      <p:grpSpPr>
        <a:xfrm>
          <a:off x="0" y="0"/>
          <a:ext cx="0" cy="0"/>
          <a:chOff x="0" y="0"/>
          <a:chExt cx="0" cy="0"/>
        </a:xfrm>
      </p:grpSpPr>
      <p:sp>
        <p:nvSpPr>
          <p:cNvPr id="432" name="Google Shape;432;p55"/>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3" name="Google Shape;433;p55"/>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55"/>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5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36" name="Google Shape;436;p5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ue_7-Comparison">
  <p:cSld name="Blue_7-Comparison">
    <p:spTree>
      <p:nvGrpSpPr>
        <p:cNvPr id="1" name="Shape 437"/>
        <p:cNvGrpSpPr/>
        <p:nvPr/>
      </p:nvGrpSpPr>
      <p:grpSpPr>
        <a:xfrm>
          <a:off x="0" y="0"/>
          <a:ext cx="0" cy="0"/>
          <a:chOff x="0" y="0"/>
          <a:chExt cx="0" cy="0"/>
        </a:xfrm>
      </p:grpSpPr>
      <p:sp>
        <p:nvSpPr>
          <p:cNvPr id="438" name="Google Shape;438;p56"/>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9" name="Google Shape;439;p56"/>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0" name="Google Shape;440;p56"/>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1" name="Google Shape;441;p56"/>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5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3" name="Google Shape;443;p56"/>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44" name="Google Shape;444;p5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ue_8-Title Only">
  <p:cSld name="Blue_8-Title Only">
    <p:spTree>
      <p:nvGrpSpPr>
        <p:cNvPr id="1" name="Shape 445"/>
        <p:cNvGrpSpPr/>
        <p:nvPr/>
      </p:nvGrpSpPr>
      <p:grpSpPr>
        <a:xfrm>
          <a:off x="0" y="0"/>
          <a:ext cx="0" cy="0"/>
          <a:chOff x="0" y="0"/>
          <a:chExt cx="0" cy="0"/>
        </a:xfrm>
      </p:grpSpPr>
      <p:sp>
        <p:nvSpPr>
          <p:cNvPr id="446" name="Google Shape;446;p5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5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8" name="Google Shape;448;p57"/>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49" name="Google Shape;449;p5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Blue_9-Blank">
  <p:cSld name="Blue_9-Blank">
    <p:spTree>
      <p:nvGrpSpPr>
        <p:cNvPr id="1" name="Shape 450"/>
        <p:cNvGrpSpPr/>
        <p:nvPr/>
      </p:nvGrpSpPr>
      <p:grpSpPr>
        <a:xfrm>
          <a:off x="0" y="0"/>
          <a:ext cx="0" cy="0"/>
          <a:chOff x="0" y="0"/>
          <a:chExt cx="0" cy="0"/>
        </a:xfrm>
      </p:grpSpPr>
      <p:sp>
        <p:nvSpPr>
          <p:cNvPr id="451" name="Google Shape;451;p5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a:t>
            </a:r>
            <a:endParaRPr/>
          </a:p>
        </p:txBody>
      </p:sp>
      <p:sp>
        <p:nvSpPr>
          <p:cNvPr id="452" name="Google Shape;452;p58"/>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58"/>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54" name="Google Shape;454;p5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lue_10-Large Type">
  <p:cSld name="Blue_10-Large Type">
    <p:bg>
      <p:bgPr>
        <a:solidFill>
          <a:schemeClr val="accent1"/>
        </a:solidFill>
        <a:effectLst/>
      </p:bgPr>
    </p:bg>
    <p:spTree>
      <p:nvGrpSpPr>
        <p:cNvPr id="1" name="Shape 455"/>
        <p:cNvGrpSpPr/>
        <p:nvPr/>
      </p:nvGrpSpPr>
      <p:grpSpPr>
        <a:xfrm>
          <a:off x="0" y="0"/>
          <a:ext cx="0" cy="0"/>
          <a:chOff x="0" y="0"/>
          <a:chExt cx="0" cy="0"/>
        </a:xfrm>
      </p:grpSpPr>
      <p:sp>
        <p:nvSpPr>
          <p:cNvPr id="456" name="Google Shape;456;p5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7" name="Google Shape;457;p59"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458" name="Google Shape;458;p59"/>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9" name="Google Shape;459;p59"/>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0" name="Google Shape;460;p59"/>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61" name="Google Shape;461;p5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ue_11-Follow Us">
  <p:cSld name="Blue_11-Follow Us">
    <p:bg>
      <p:bgPr>
        <a:solidFill>
          <a:schemeClr val="accent1"/>
        </a:solidFill>
        <a:effectLst/>
      </p:bgPr>
    </p:bg>
    <p:spTree>
      <p:nvGrpSpPr>
        <p:cNvPr id="1" name="Shape 462"/>
        <p:cNvGrpSpPr/>
        <p:nvPr/>
      </p:nvGrpSpPr>
      <p:grpSpPr>
        <a:xfrm>
          <a:off x="0" y="0"/>
          <a:ext cx="0" cy="0"/>
          <a:chOff x="0" y="0"/>
          <a:chExt cx="0" cy="0"/>
        </a:xfrm>
      </p:grpSpPr>
      <p:sp>
        <p:nvSpPr>
          <p:cNvPr id="463" name="Google Shape;463;p6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4" name="Google Shape;464;p60"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465" name="Google Shape;465;p60"/>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6" name="Google Shape;466;p60"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467" name="Google Shape;467;p60"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468" name="Google Shape;468;p60"/>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a:solidFill>
                  <a:schemeClr val="accent1"/>
                </a:solidFill>
                <a:latin typeface="Calibri"/>
                <a:ea typeface="Calibri"/>
                <a:cs typeface="Calibri"/>
                <a:sym typeface="Calibri"/>
              </a:rPr>
              <a:t>twitter.com/ORDeptEd | fb.com/ORDeptEd</a:t>
            </a:r>
            <a:endParaRPr sz="2400">
              <a:solidFill>
                <a:schemeClr val="accent1"/>
              </a:solidFill>
              <a:latin typeface="Calibri"/>
              <a:ea typeface="Calibri"/>
              <a:cs typeface="Calibri"/>
              <a:sym typeface="Calibri"/>
            </a:endParaRPr>
          </a:p>
        </p:txBody>
      </p:sp>
      <p:sp>
        <p:nvSpPr>
          <p:cNvPr id="469" name="Google Shape;469;p6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70" name="Google Shape;470;p6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Green_1-Title Slide">
  <p:cSld name="Green_1-Title Slide">
    <p:bg>
      <p:bgPr>
        <a:solidFill>
          <a:schemeClr val="accent5"/>
        </a:solidFill>
        <a:effectLst/>
      </p:bgPr>
    </p:bg>
    <p:spTree>
      <p:nvGrpSpPr>
        <p:cNvPr id="1" name="Shape 471"/>
        <p:cNvGrpSpPr/>
        <p:nvPr/>
      </p:nvGrpSpPr>
      <p:grpSpPr>
        <a:xfrm>
          <a:off x="0" y="0"/>
          <a:ext cx="0" cy="0"/>
          <a:chOff x="0" y="0"/>
          <a:chExt cx="0" cy="0"/>
        </a:xfrm>
      </p:grpSpPr>
      <p:sp>
        <p:nvSpPr>
          <p:cNvPr id="472" name="Google Shape;472;p6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61"/>
          <p:cNvSpPr/>
          <p:nvPr/>
        </p:nvSpPr>
        <p:spPr>
          <a:xfrm>
            <a:off x="206188" y="5948082"/>
            <a:ext cx="11775000" cy="699300"/>
          </a:xfrm>
          <a:prstGeom prst="rect">
            <a:avLst/>
          </a:prstGeom>
          <a:solidFill>
            <a:srgbClr val="F0F4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4" name="Google Shape;474;p61"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475" name="Google Shape;475;p61"/>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5"/>
              </a:buClr>
              <a:buSzPts val="5400"/>
              <a:buFont typeface="Calibri"/>
              <a:buNone/>
              <a:defRPr sz="5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6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5"/>
              </a:buClr>
              <a:buSzPts val="2400"/>
              <a:buNone/>
              <a:defRPr sz="2400">
                <a:solidFill>
                  <a:schemeClr val="accent5"/>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7" name="Google Shape;477;p61"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
        <p:nvSpPr>
          <p:cNvPr id="478" name="Google Shape;478;p6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79" name="Google Shape;479;p6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Green_2-Section Header">
  <p:cSld name="Green_2-Section Header">
    <p:bg>
      <p:bgPr>
        <a:solidFill>
          <a:schemeClr val="accent5"/>
        </a:solidFill>
        <a:effectLst/>
      </p:bgPr>
    </p:bg>
    <p:spTree>
      <p:nvGrpSpPr>
        <p:cNvPr id="1" name="Shape 480"/>
        <p:cNvGrpSpPr/>
        <p:nvPr/>
      </p:nvGrpSpPr>
      <p:grpSpPr>
        <a:xfrm>
          <a:off x="0" y="0"/>
          <a:ext cx="0" cy="0"/>
          <a:chOff x="0" y="0"/>
          <a:chExt cx="0" cy="0"/>
        </a:xfrm>
      </p:grpSpPr>
      <p:sp>
        <p:nvSpPr>
          <p:cNvPr id="481" name="Google Shape;481;p6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2" name="Google Shape;482;p62"/>
          <p:cNvSpPr/>
          <p:nvPr/>
        </p:nvSpPr>
        <p:spPr>
          <a:xfrm>
            <a:off x="206187" y="2488757"/>
            <a:ext cx="11775000" cy="1900500"/>
          </a:xfrm>
          <a:prstGeom prst="rect">
            <a:avLst/>
          </a:prstGeom>
          <a:solidFill>
            <a:srgbClr val="F0F4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483" name="Google Shape;483;p62"/>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5"/>
              </a:buClr>
              <a:buSzPts val="6800"/>
              <a:buFont typeface="Calibri"/>
              <a:buNone/>
              <a:defRPr sz="68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4" name="Google Shape;484;p62"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485" name="Google Shape;485;p6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86" name="Google Shape;486;p6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Green_3-Title Bar and Content">
  <p:cSld name="Green_3-Title Bar and Content">
    <p:bg>
      <p:bgPr>
        <a:solidFill>
          <a:schemeClr val="accent5"/>
        </a:solidFill>
        <a:effectLst/>
      </p:bgPr>
    </p:bg>
    <p:spTree>
      <p:nvGrpSpPr>
        <p:cNvPr id="1" name="Shape 487"/>
        <p:cNvGrpSpPr/>
        <p:nvPr/>
      </p:nvGrpSpPr>
      <p:grpSpPr>
        <a:xfrm>
          <a:off x="0" y="0"/>
          <a:ext cx="0" cy="0"/>
          <a:chOff x="0" y="0"/>
          <a:chExt cx="0" cy="0"/>
        </a:xfrm>
      </p:grpSpPr>
      <p:sp>
        <p:nvSpPr>
          <p:cNvPr id="488" name="Google Shape;488;p6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63"/>
          <p:cNvSpPr/>
          <p:nvPr/>
        </p:nvSpPr>
        <p:spPr>
          <a:xfrm>
            <a:off x="206188" y="215153"/>
            <a:ext cx="11775000" cy="1397400"/>
          </a:xfrm>
          <a:prstGeom prst="rect">
            <a:avLst/>
          </a:prstGeom>
          <a:solidFill>
            <a:srgbClr val="F0F4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63"/>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63"/>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Calibri"/>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2" name="Google Shape;492;p6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493" name="Google Shape;493;p6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Green_4-Content with Caption">
  <p:cSld name="Green_4-Content with Caption">
    <p:bg>
      <p:bgPr>
        <a:solidFill>
          <a:schemeClr val="accent5"/>
        </a:solidFill>
        <a:effectLst/>
      </p:bgPr>
    </p:bg>
    <p:spTree>
      <p:nvGrpSpPr>
        <p:cNvPr id="1" name="Shape 494"/>
        <p:cNvGrpSpPr/>
        <p:nvPr/>
      </p:nvGrpSpPr>
      <p:grpSpPr>
        <a:xfrm>
          <a:off x="0" y="0"/>
          <a:ext cx="0" cy="0"/>
          <a:chOff x="0" y="0"/>
          <a:chExt cx="0" cy="0"/>
        </a:xfrm>
      </p:grpSpPr>
      <p:sp>
        <p:nvSpPr>
          <p:cNvPr id="495" name="Google Shape;495;p6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64"/>
          <p:cNvSpPr/>
          <p:nvPr/>
        </p:nvSpPr>
        <p:spPr>
          <a:xfrm>
            <a:off x="206189" y="215153"/>
            <a:ext cx="4730400" cy="6432300"/>
          </a:xfrm>
          <a:prstGeom prst="rect">
            <a:avLst/>
          </a:prstGeom>
          <a:solidFill>
            <a:srgbClr val="F0F4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64"/>
          <p:cNvSpPr txBox="1">
            <a:spLocks noGrp="1"/>
          </p:cNvSpPr>
          <p:nvPr>
            <p:ph type="title"/>
          </p:nvPr>
        </p:nvSpPr>
        <p:spPr>
          <a:xfrm>
            <a:off x="717177" y="779645"/>
            <a:ext cx="3931800" cy="2542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5"/>
              </a:buClr>
              <a:buSzPts val="4400"/>
              <a:buFont typeface="Calibri"/>
              <a:buNone/>
              <a:defRPr sz="44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64"/>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9" name="Google Shape;499;p64"/>
          <p:cNvSpPr>
            <a:spLocks noGrp="1"/>
          </p:cNvSpPr>
          <p:nvPr>
            <p:ph type="pic" idx="2"/>
          </p:nvPr>
        </p:nvSpPr>
        <p:spPr>
          <a:xfrm>
            <a:off x="717177" y="3540125"/>
            <a:ext cx="3931800" cy="2320800"/>
          </a:xfrm>
          <a:prstGeom prst="rect">
            <a:avLst/>
          </a:prstGeom>
          <a:noFill/>
          <a:ln>
            <a:noFill/>
          </a:ln>
        </p:spPr>
      </p:sp>
      <p:sp>
        <p:nvSpPr>
          <p:cNvPr id="500" name="Google Shape;500;p6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01" name="Google Shape;501;p6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Bar and Content">
  <p:cSld name="Title Bar and Content">
    <p:bg>
      <p:bgPr>
        <a:solidFill>
          <a:schemeClr val="accent1"/>
        </a:solidFill>
        <a:effectLst/>
      </p:bgPr>
    </p:bg>
    <p:spTree>
      <p:nvGrpSpPr>
        <p:cNvPr id="1" name="Shape 58"/>
        <p:cNvGrpSpPr/>
        <p:nvPr/>
      </p:nvGrpSpPr>
      <p:grpSpPr>
        <a:xfrm>
          <a:off x="0" y="0"/>
          <a:ext cx="0" cy="0"/>
          <a:chOff x="0" y="0"/>
          <a:chExt cx="0" cy="0"/>
        </a:xfrm>
      </p:grpSpPr>
      <p:sp>
        <p:nvSpPr>
          <p:cNvPr id="59" name="Google Shape;59;p7"/>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 name="Google Shape;60;p7"/>
          <p:cNvSpPr/>
          <p:nvPr/>
        </p:nvSpPr>
        <p:spPr>
          <a:xfrm>
            <a:off x="206188" y="215153"/>
            <a:ext cx="11775141" cy="139736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 name="Google Shape;61;p7"/>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7"/>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Green_5-Title and Content">
  <p:cSld name="Green_5-Title and Content">
    <p:bg>
      <p:bgPr>
        <a:solidFill>
          <a:schemeClr val="accent5"/>
        </a:solidFill>
        <a:effectLst/>
      </p:bgPr>
    </p:bg>
    <p:spTree>
      <p:nvGrpSpPr>
        <p:cNvPr id="1" name="Shape 502"/>
        <p:cNvGrpSpPr/>
        <p:nvPr/>
      </p:nvGrpSpPr>
      <p:grpSpPr>
        <a:xfrm>
          <a:off x="0" y="0"/>
          <a:ext cx="0" cy="0"/>
          <a:chOff x="0" y="0"/>
          <a:chExt cx="0" cy="0"/>
        </a:xfrm>
      </p:grpSpPr>
      <p:sp>
        <p:nvSpPr>
          <p:cNvPr id="503" name="Google Shape;503;p65"/>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Calibri"/>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4" name="Google Shape;504;p65"/>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6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06" name="Google Shape;506;p6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Green_6-Two Content">
  <p:cSld name="Green_6-Two Content">
    <p:bg>
      <p:bgPr>
        <a:solidFill>
          <a:schemeClr val="accent5"/>
        </a:solidFill>
        <a:effectLst/>
      </p:bgPr>
    </p:bg>
    <p:spTree>
      <p:nvGrpSpPr>
        <p:cNvPr id="1" name="Shape 507"/>
        <p:cNvGrpSpPr/>
        <p:nvPr/>
      </p:nvGrpSpPr>
      <p:grpSpPr>
        <a:xfrm>
          <a:off x="0" y="0"/>
          <a:ext cx="0" cy="0"/>
          <a:chOff x="0" y="0"/>
          <a:chExt cx="0" cy="0"/>
        </a:xfrm>
      </p:grpSpPr>
      <p:sp>
        <p:nvSpPr>
          <p:cNvPr id="508" name="Google Shape;508;p6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Calibri"/>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9" name="Google Shape;509;p66"/>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0" name="Google Shape;510;p66"/>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1" name="Google Shape;511;p66"/>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12" name="Google Shape;512;p6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Green_7-Comparison">
  <p:cSld name="Green_7-Comparison">
    <p:bg>
      <p:bgPr>
        <a:solidFill>
          <a:schemeClr val="accent5"/>
        </a:solidFill>
        <a:effectLst/>
      </p:bgPr>
    </p:bg>
    <p:spTree>
      <p:nvGrpSpPr>
        <p:cNvPr id="1" name="Shape 513"/>
        <p:cNvGrpSpPr/>
        <p:nvPr/>
      </p:nvGrpSpPr>
      <p:grpSpPr>
        <a:xfrm>
          <a:off x="0" y="0"/>
          <a:ext cx="0" cy="0"/>
          <a:chOff x="0" y="0"/>
          <a:chExt cx="0" cy="0"/>
        </a:xfrm>
      </p:grpSpPr>
      <p:sp>
        <p:nvSpPr>
          <p:cNvPr id="514" name="Google Shape;514;p67"/>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3200"/>
              <a:buNone/>
              <a:defRPr sz="3200" b="0">
                <a:solidFill>
                  <a:schemeClr val="accent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5" name="Google Shape;515;p67"/>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6" name="Google Shape;516;p67"/>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3200"/>
              <a:buNone/>
              <a:defRPr sz="3200" b="0">
                <a:solidFill>
                  <a:schemeClr val="accent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7" name="Google Shape;517;p67"/>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6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3200"/>
              <a:buFont typeface="Calibri"/>
              <a:buNone/>
              <a:defRPr sz="32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67"/>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20" name="Google Shape;520;p6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Green_8-Title Only">
  <p:cSld name="Green_8-Title Only">
    <p:bg>
      <p:bgPr>
        <a:solidFill>
          <a:schemeClr val="accent5"/>
        </a:solidFill>
        <a:effectLst/>
      </p:bgPr>
    </p:bg>
    <p:spTree>
      <p:nvGrpSpPr>
        <p:cNvPr id="1" name="Shape 521"/>
        <p:cNvGrpSpPr/>
        <p:nvPr/>
      </p:nvGrpSpPr>
      <p:grpSpPr>
        <a:xfrm>
          <a:off x="0" y="0"/>
          <a:ext cx="0" cy="0"/>
          <a:chOff x="0" y="0"/>
          <a:chExt cx="0" cy="0"/>
        </a:xfrm>
      </p:grpSpPr>
      <p:sp>
        <p:nvSpPr>
          <p:cNvPr id="522" name="Google Shape;522;p6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68"/>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4400"/>
              <a:buFont typeface="Calibri"/>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68"/>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25" name="Google Shape;525;p6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Green_9-Blank">
  <p:cSld name="Green_9-Blank">
    <p:bg>
      <p:bgPr>
        <a:solidFill>
          <a:schemeClr val="accent5"/>
        </a:solidFill>
        <a:effectLst/>
      </p:bgPr>
    </p:bg>
    <p:spTree>
      <p:nvGrpSpPr>
        <p:cNvPr id="1" name="Shape 526"/>
        <p:cNvGrpSpPr/>
        <p:nvPr/>
      </p:nvGrpSpPr>
      <p:grpSpPr>
        <a:xfrm>
          <a:off x="0" y="0"/>
          <a:ext cx="0" cy="0"/>
          <a:chOff x="0" y="0"/>
          <a:chExt cx="0" cy="0"/>
        </a:xfrm>
      </p:grpSpPr>
      <p:sp>
        <p:nvSpPr>
          <p:cNvPr id="527" name="Google Shape;527;p6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a:t>
            </a:r>
            <a:endParaRPr/>
          </a:p>
        </p:txBody>
      </p:sp>
      <p:sp>
        <p:nvSpPr>
          <p:cNvPr id="528" name="Google Shape;528;p69"/>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9" name="Google Shape;529;p69"/>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30" name="Google Shape;530;p6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Green_10-Large Type">
  <p:cSld name="Green_10-Large Type">
    <p:bg>
      <p:bgPr>
        <a:solidFill>
          <a:schemeClr val="accent5"/>
        </a:solidFill>
        <a:effectLst/>
      </p:bgPr>
    </p:bg>
    <p:spTree>
      <p:nvGrpSpPr>
        <p:cNvPr id="1" name="Shape 531"/>
        <p:cNvGrpSpPr/>
        <p:nvPr/>
      </p:nvGrpSpPr>
      <p:grpSpPr>
        <a:xfrm>
          <a:off x="0" y="0"/>
          <a:ext cx="0" cy="0"/>
          <a:chOff x="0" y="0"/>
          <a:chExt cx="0" cy="0"/>
        </a:xfrm>
      </p:grpSpPr>
      <p:sp>
        <p:nvSpPr>
          <p:cNvPr id="532" name="Google Shape;532;p7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3" name="Google Shape;533;p70"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534" name="Google Shape;534;p70"/>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5"/>
              </a:buClr>
              <a:buSzPts val="12000"/>
              <a:buFont typeface="Calibri"/>
              <a:buNone/>
              <a:defRPr sz="12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5" name="Google Shape;535;p70"/>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5"/>
              </a:buClr>
              <a:buSzPts val="2400"/>
              <a:buNone/>
              <a:defRPr sz="2400">
                <a:solidFill>
                  <a:schemeClr val="accent5"/>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6" name="Google Shape;536;p7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37" name="Google Shape;537;p7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Green_11-Follow Us">
  <p:cSld name="Green_11-Follow Us">
    <p:bg>
      <p:bgPr>
        <a:solidFill>
          <a:schemeClr val="accent5"/>
        </a:solidFill>
        <a:effectLst/>
      </p:bgPr>
    </p:bg>
    <p:spTree>
      <p:nvGrpSpPr>
        <p:cNvPr id="1" name="Shape 538"/>
        <p:cNvGrpSpPr/>
        <p:nvPr/>
      </p:nvGrpSpPr>
      <p:grpSpPr>
        <a:xfrm>
          <a:off x="0" y="0"/>
          <a:ext cx="0" cy="0"/>
          <a:chOff x="0" y="0"/>
          <a:chExt cx="0" cy="0"/>
        </a:xfrm>
      </p:grpSpPr>
      <p:sp>
        <p:nvSpPr>
          <p:cNvPr id="539" name="Google Shape;539;p7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0" name="Google Shape;540;p71"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541" name="Google Shape;541;p71"/>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5"/>
              </a:buClr>
              <a:buSzPts val="12000"/>
              <a:buFont typeface="Calibri"/>
              <a:buNone/>
              <a:defRPr sz="12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2" name="Google Shape;542;p71"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543" name="Google Shape;543;p71"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544" name="Google Shape;544;p71"/>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a:solidFill>
                  <a:schemeClr val="accent1"/>
                </a:solidFill>
                <a:latin typeface="Calibri"/>
                <a:ea typeface="Calibri"/>
                <a:cs typeface="Calibri"/>
                <a:sym typeface="Calibri"/>
              </a:rPr>
              <a:t>twitter.com/ORDeptEd | fb.com/ORDeptEd</a:t>
            </a:r>
            <a:endParaRPr sz="2400">
              <a:solidFill>
                <a:schemeClr val="accent1"/>
              </a:solidFill>
              <a:latin typeface="Calibri"/>
              <a:ea typeface="Calibri"/>
              <a:cs typeface="Calibri"/>
              <a:sym typeface="Calibri"/>
            </a:endParaRPr>
          </a:p>
        </p:txBody>
      </p:sp>
      <p:sp>
        <p:nvSpPr>
          <p:cNvPr id="545" name="Google Shape;545;p7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46" name="Google Shape;546;p7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Gold_1-Title Slide">
  <p:cSld name="Gold_1-Title Slide">
    <p:bg>
      <p:bgPr>
        <a:solidFill>
          <a:schemeClr val="accent4"/>
        </a:solidFill>
        <a:effectLst/>
      </p:bgPr>
    </p:bg>
    <p:spTree>
      <p:nvGrpSpPr>
        <p:cNvPr id="1" name="Shape 547"/>
        <p:cNvGrpSpPr/>
        <p:nvPr/>
      </p:nvGrpSpPr>
      <p:grpSpPr>
        <a:xfrm>
          <a:off x="0" y="0"/>
          <a:ext cx="0" cy="0"/>
          <a:chOff x="0" y="0"/>
          <a:chExt cx="0" cy="0"/>
        </a:xfrm>
      </p:grpSpPr>
      <p:sp>
        <p:nvSpPr>
          <p:cNvPr id="548" name="Google Shape;548;p7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72"/>
          <p:cNvSpPr/>
          <p:nvPr/>
        </p:nvSpPr>
        <p:spPr>
          <a:xfrm>
            <a:off x="206188" y="5948082"/>
            <a:ext cx="11775000" cy="699300"/>
          </a:xfrm>
          <a:prstGeom prst="rect">
            <a:avLst/>
          </a:prstGeom>
          <a:solidFill>
            <a:srgbClr val="FAF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0" name="Google Shape;550;p72"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551" name="Google Shape;551;p72"/>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5400"/>
              <a:buFont typeface="Calibri"/>
              <a:buNone/>
              <a:defRPr sz="54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2" name="Google Shape;552;p7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4"/>
              </a:buClr>
              <a:buSzPts val="2400"/>
              <a:buNone/>
              <a:defRPr sz="2400">
                <a:solidFill>
                  <a:schemeClr val="accent4"/>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53" name="Google Shape;553;p72"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
        <p:nvSpPr>
          <p:cNvPr id="554" name="Google Shape;554;p7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55" name="Google Shape;555;p7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Gold_2-Section Header">
  <p:cSld name="Gold_2-Section Header">
    <p:bg>
      <p:bgPr>
        <a:solidFill>
          <a:schemeClr val="accent4"/>
        </a:solidFill>
        <a:effectLst/>
      </p:bgPr>
    </p:bg>
    <p:spTree>
      <p:nvGrpSpPr>
        <p:cNvPr id="1" name="Shape 556"/>
        <p:cNvGrpSpPr/>
        <p:nvPr/>
      </p:nvGrpSpPr>
      <p:grpSpPr>
        <a:xfrm>
          <a:off x="0" y="0"/>
          <a:ext cx="0" cy="0"/>
          <a:chOff x="0" y="0"/>
          <a:chExt cx="0" cy="0"/>
        </a:xfrm>
      </p:grpSpPr>
      <p:sp>
        <p:nvSpPr>
          <p:cNvPr id="557" name="Google Shape;557;p7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73"/>
          <p:cNvSpPr/>
          <p:nvPr/>
        </p:nvSpPr>
        <p:spPr>
          <a:xfrm>
            <a:off x="206187" y="2488757"/>
            <a:ext cx="11775000" cy="1900500"/>
          </a:xfrm>
          <a:prstGeom prst="rect">
            <a:avLst/>
          </a:prstGeom>
          <a:solidFill>
            <a:srgbClr val="FAF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559" name="Google Shape;559;p73"/>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4"/>
              </a:buClr>
              <a:buSzPts val="6800"/>
              <a:buFont typeface="Calibri"/>
              <a:buNone/>
              <a:defRPr sz="68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73"/>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800">
                <a:solidFill>
                  <a:schemeClr val="dk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1" name="Google Shape;561;p73"/>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800">
                <a:solidFill>
                  <a:schemeClr val="dk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2" name="Google Shape;562;p7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63" name="Google Shape;563;p73"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564" name="Google Shape;564;p7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Gold_3-Title Bar and Content">
  <p:cSld name="Gold_3-Title Bar and Content">
    <p:bg>
      <p:bgPr>
        <a:solidFill>
          <a:schemeClr val="accent4"/>
        </a:solidFill>
        <a:effectLst/>
      </p:bgPr>
    </p:bg>
    <p:spTree>
      <p:nvGrpSpPr>
        <p:cNvPr id="1" name="Shape 565"/>
        <p:cNvGrpSpPr/>
        <p:nvPr/>
      </p:nvGrpSpPr>
      <p:grpSpPr>
        <a:xfrm>
          <a:off x="0" y="0"/>
          <a:ext cx="0" cy="0"/>
          <a:chOff x="0" y="0"/>
          <a:chExt cx="0" cy="0"/>
        </a:xfrm>
      </p:grpSpPr>
      <p:sp>
        <p:nvSpPr>
          <p:cNvPr id="566" name="Google Shape;566;p7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74"/>
          <p:cNvSpPr/>
          <p:nvPr/>
        </p:nvSpPr>
        <p:spPr>
          <a:xfrm>
            <a:off x="206188" y="215153"/>
            <a:ext cx="11775000" cy="1397400"/>
          </a:xfrm>
          <a:prstGeom prst="rect">
            <a:avLst/>
          </a:prstGeom>
          <a:solidFill>
            <a:srgbClr val="FAF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74"/>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p74"/>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44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7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71" name="Google Shape;571;p7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solidFill>
          <a:schemeClr val="accent1"/>
        </a:solidFill>
        <a:effectLst/>
      </p:bgPr>
    </p:bg>
    <p:spTree>
      <p:nvGrpSpPr>
        <p:cNvPr id="1" name="Shape 66"/>
        <p:cNvGrpSpPr/>
        <p:nvPr/>
      </p:nvGrpSpPr>
      <p:grpSpPr>
        <a:xfrm>
          <a:off x="0" y="0"/>
          <a:ext cx="0" cy="0"/>
          <a:chOff x="0" y="0"/>
          <a:chExt cx="0" cy="0"/>
        </a:xfrm>
      </p:grpSpPr>
      <p:sp>
        <p:nvSpPr>
          <p:cNvPr id="67" name="Google Shape;67;p8"/>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8" name="Google Shape;68;p8"/>
          <p:cNvSpPr/>
          <p:nvPr/>
        </p:nvSpPr>
        <p:spPr>
          <a:xfrm>
            <a:off x="206189" y="215153"/>
            <a:ext cx="4730470" cy="643217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8"/>
          <p:cNvSpPr txBox="1">
            <a:spLocks noGrp="1"/>
          </p:cNvSpPr>
          <p:nvPr>
            <p:ph type="title"/>
          </p:nvPr>
        </p:nvSpPr>
        <p:spPr>
          <a:xfrm>
            <a:off x="717177" y="779645"/>
            <a:ext cx="3931826" cy="252561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
          <p:cNvSpPr>
            <a:spLocks noGrp="1"/>
          </p:cNvSpPr>
          <p:nvPr>
            <p:ph type="pic" idx="2"/>
          </p:nvPr>
        </p:nvSpPr>
        <p:spPr>
          <a:xfrm>
            <a:off x="717177" y="3540125"/>
            <a:ext cx="3931826" cy="2320926"/>
          </a:xfrm>
          <a:prstGeom prst="rect">
            <a:avLst/>
          </a:prstGeom>
          <a:noFill/>
          <a:ln>
            <a:noFill/>
          </a:ln>
        </p:spPr>
      </p:sp>
      <p:sp>
        <p:nvSpPr>
          <p:cNvPr id="71" name="Google Shape;71;p8"/>
          <p:cNvSpPr txBox="1">
            <a:spLocks noGrp="1"/>
          </p:cNvSpPr>
          <p:nvPr>
            <p:ph type="body" idx="1"/>
          </p:nvPr>
        </p:nvSpPr>
        <p:spPr>
          <a:xfrm>
            <a:off x="5183188" y="779647"/>
            <a:ext cx="6172200" cy="50814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8"/>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Gold_4-Content with Caption">
  <p:cSld name="Gold_4-Content with Caption">
    <p:bg>
      <p:bgPr>
        <a:solidFill>
          <a:schemeClr val="accent4"/>
        </a:solidFill>
        <a:effectLst/>
      </p:bgPr>
    </p:bg>
    <p:spTree>
      <p:nvGrpSpPr>
        <p:cNvPr id="1" name="Shape 572"/>
        <p:cNvGrpSpPr/>
        <p:nvPr/>
      </p:nvGrpSpPr>
      <p:grpSpPr>
        <a:xfrm>
          <a:off x="0" y="0"/>
          <a:ext cx="0" cy="0"/>
          <a:chOff x="0" y="0"/>
          <a:chExt cx="0" cy="0"/>
        </a:xfrm>
      </p:grpSpPr>
      <p:sp>
        <p:nvSpPr>
          <p:cNvPr id="573" name="Google Shape;573;p75"/>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75"/>
          <p:cNvSpPr/>
          <p:nvPr/>
        </p:nvSpPr>
        <p:spPr>
          <a:xfrm>
            <a:off x="206189" y="215153"/>
            <a:ext cx="4730400" cy="6432300"/>
          </a:xfrm>
          <a:prstGeom prst="rect">
            <a:avLst/>
          </a:prstGeom>
          <a:solidFill>
            <a:srgbClr val="FAF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75"/>
          <p:cNvSpPr txBox="1">
            <a:spLocks noGrp="1"/>
          </p:cNvSpPr>
          <p:nvPr>
            <p:ph type="title"/>
          </p:nvPr>
        </p:nvSpPr>
        <p:spPr>
          <a:xfrm>
            <a:off x="717177" y="779645"/>
            <a:ext cx="3931800" cy="25383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4"/>
              </a:buClr>
              <a:buSzPts val="4400"/>
              <a:buFont typeface="Calibri"/>
              <a:buNone/>
              <a:defRPr sz="44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6" name="Google Shape;576;p75"/>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7" name="Google Shape;577;p75"/>
          <p:cNvSpPr>
            <a:spLocks noGrp="1"/>
          </p:cNvSpPr>
          <p:nvPr>
            <p:ph type="pic" idx="2"/>
          </p:nvPr>
        </p:nvSpPr>
        <p:spPr>
          <a:xfrm>
            <a:off x="717177" y="3540125"/>
            <a:ext cx="3931800" cy="2320800"/>
          </a:xfrm>
          <a:prstGeom prst="rect">
            <a:avLst/>
          </a:prstGeom>
          <a:noFill/>
          <a:ln>
            <a:noFill/>
          </a:ln>
        </p:spPr>
      </p:sp>
      <p:sp>
        <p:nvSpPr>
          <p:cNvPr id="578" name="Google Shape;578;p7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79" name="Google Shape;579;p7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Gold_5-Title and Content">
  <p:cSld name="Gold_5-Title and Content">
    <p:bg>
      <p:bgPr>
        <a:solidFill>
          <a:schemeClr val="accent4"/>
        </a:solidFill>
        <a:effectLst/>
      </p:bgPr>
    </p:bg>
    <p:spTree>
      <p:nvGrpSpPr>
        <p:cNvPr id="1" name="Shape 580"/>
        <p:cNvGrpSpPr/>
        <p:nvPr/>
      </p:nvGrpSpPr>
      <p:grpSpPr>
        <a:xfrm>
          <a:off x="0" y="0"/>
          <a:ext cx="0" cy="0"/>
          <a:chOff x="0" y="0"/>
          <a:chExt cx="0" cy="0"/>
        </a:xfrm>
      </p:grpSpPr>
      <p:sp>
        <p:nvSpPr>
          <p:cNvPr id="581" name="Google Shape;581;p7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44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76"/>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3" name="Google Shape;583;p76"/>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84" name="Google Shape;584;p7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Gold_6-Two Content">
  <p:cSld name="Gold_6-Two Content">
    <p:bg>
      <p:bgPr>
        <a:solidFill>
          <a:schemeClr val="accent4"/>
        </a:solidFill>
        <a:effectLst/>
      </p:bgPr>
    </p:bg>
    <p:spTree>
      <p:nvGrpSpPr>
        <p:cNvPr id="1" name="Shape 585"/>
        <p:cNvGrpSpPr/>
        <p:nvPr/>
      </p:nvGrpSpPr>
      <p:grpSpPr>
        <a:xfrm>
          <a:off x="0" y="0"/>
          <a:ext cx="0" cy="0"/>
          <a:chOff x="0" y="0"/>
          <a:chExt cx="0" cy="0"/>
        </a:xfrm>
      </p:grpSpPr>
      <p:sp>
        <p:nvSpPr>
          <p:cNvPr id="586" name="Google Shape;586;p7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44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77"/>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8" name="Google Shape;588;p77"/>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9" name="Google Shape;589;p77"/>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90" name="Google Shape;590;p7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old_7-Comparison">
  <p:cSld name="Gold_7-Comparison">
    <p:bg>
      <p:bgPr>
        <a:solidFill>
          <a:schemeClr val="accent4"/>
        </a:solidFill>
        <a:effectLst/>
      </p:bgPr>
    </p:bg>
    <p:spTree>
      <p:nvGrpSpPr>
        <p:cNvPr id="1" name="Shape 591"/>
        <p:cNvGrpSpPr/>
        <p:nvPr/>
      </p:nvGrpSpPr>
      <p:grpSpPr>
        <a:xfrm>
          <a:off x="0" y="0"/>
          <a:ext cx="0" cy="0"/>
          <a:chOff x="0" y="0"/>
          <a:chExt cx="0" cy="0"/>
        </a:xfrm>
      </p:grpSpPr>
      <p:sp>
        <p:nvSpPr>
          <p:cNvPr id="592" name="Google Shape;592;p78"/>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3200"/>
              <a:buNone/>
              <a:defRPr sz="3200" b="0">
                <a:solidFill>
                  <a:schemeClr val="accent4"/>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3" name="Google Shape;593;p78"/>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4" name="Google Shape;594;p78"/>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3200"/>
              <a:buNone/>
              <a:defRPr sz="3200" b="0">
                <a:solidFill>
                  <a:schemeClr val="accent4"/>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5" name="Google Shape;595;p78"/>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6" name="Google Shape;596;p78"/>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3200"/>
              <a:buFont typeface="Calibri"/>
              <a:buNone/>
              <a:defRPr sz="32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7" name="Google Shape;597;p78"/>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598" name="Google Shape;598;p7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Gold_8-Title Only">
  <p:cSld name="Gold_8-Title Only">
    <p:bg>
      <p:bgPr>
        <a:solidFill>
          <a:schemeClr val="accent4"/>
        </a:solidFill>
        <a:effectLst/>
      </p:bgPr>
    </p:bg>
    <p:spTree>
      <p:nvGrpSpPr>
        <p:cNvPr id="1" name="Shape 599"/>
        <p:cNvGrpSpPr/>
        <p:nvPr/>
      </p:nvGrpSpPr>
      <p:grpSpPr>
        <a:xfrm>
          <a:off x="0" y="0"/>
          <a:ext cx="0" cy="0"/>
          <a:chOff x="0" y="0"/>
          <a:chExt cx="0" cy="0"/>
        </a:xfrm>
      </p:grpSpPr>
      <p:sp>
        <p:nvSpPr>
          <p:cNvPr id="600" name="Google Shape;600;p7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79"/>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4"/>
              </a:buClr>
              <a:buSzPts val="4400"/>
              <a:buFont typeface="Calibri"/>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2" name="Google Shape;602;p79"/>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03" name="Google Shape;603;p7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Gold_9-Blank">
  <p:cSld name="Gold_9-Blank">
    <p:bg>
      <p:bgPr>
        <a:solidFill>
          <a:schemeClr val="accent4"/>
        </a:solidFill>
        <a:effectLst/>
      </p:bgPr>
    </p:bg>
    <p:spTree>
      <p:nvGrpSpPr>
        <p:cNvPr id="1" name="Shape 604"/>
        <p:cNvGrpSpPr/>
        <p:nvPr/>
      </p:nvGrpSpPr>
      <p:grpSpPr>
        <a:xfrm>
          <a:off x="0" y="0"/>
          <a:ext cx="0" cy="0"/>
          <a:chOff x="0" y="0"/>
          <a:chExt cx="0" cy="0"/>
        </a:xfrm>
      </p:grpSpPr>
      <p:sp>
        <p:nvSpPr>
          <p:cNvPr id="605" name="Google Shape;605;p8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a:t>
            </a:r>
            <a:endParaRPr/>
          </a:p>
        </p:txBody>
      </p:sp>
      <p:sp>
        <p:nvSpPr>
          <p:cNvPr id="606" name="Google Shape;606;p80"/>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7" name="Google Shape;607;p8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08" name="Google Shape;608;p8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Gold_10-Large Type">
  <p:cSld name="Gold_10-Large Type">
    <p:bg>
      <p:bgPr>
        <a:solidFill>
          <a:schemeClr val="accent4"/>
        </a:solidFill>
        <a:effectLst/>
      </p:bgPr>
    </p:bg>
    <p:spTree>
      <p:nvGrpSpPr>
        <p:cNvPr id="1" name="Shape 609"/>
        <p:cNvGrpSpPr/>
        <p:nvPr/>
      </p:nvGrpSpPr>
      <p:grpSpPr>
        <a:xfrm>
          <a:off x="0" y="0"/>
          <a:ext cx="0" cy="0"/>
          <a:chOff x="0" y="0"/>
          <a:chExt cx="0" cy="0"/>
        </a:xfrm>
      </p:grpSpPr>
      <p:sp>
        <p:nvSpPr>
          <p:cNvPr id="610" name="Google Shape;610;p8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1" name="Google Shape;611;p81"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612" name="Google Shape;612;p81"/>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4"/>
              </a:buClr>
              <a:buSzPts val="12000"/>
              <a:buFont typeface="Calibri"/>
              <a:buNone/>
              <a:defRPr sz="120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3" name="Google Shape;613;p81"/>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4"/>
              </a:buClr>
              <a:buSzPts val="2400"/>
              <a:buNone/>
              <a:defRPr sz="2400">
                <a:solidFill>
                  <a:schemeClr val="accent4"/>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4" name="Google Shape;614;p8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15" name="Google Shape;615;p8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Gold_11-Follow Us">
  <p:cSld name="Gold_11-Follow Us">
    <p:bg>
      <p:bgPr>
        <a:solidFill>
          <a:schemeClr val="accent4"/>
        </a:solidFill>
        <a:effectLst/>
      </p:bgPr>
    </p:bg>
    <p:spTree>
      <p:nvGrpSpPr>
        <p:cNvPr id="1" name="Shape 616"/>
        <p:cNvGrpSpPr/>
        <p:nvPr/>
      </p:nvGrpSpPr>
      <p:grpSpPr>
        <a:xfrm>
          <a:off x="0" y="0"/>
          <a:ext cx="0" cy="0"/>
          <a:chOff x="0" y="0"/>
          <a:chExt cx="0" cy="0"/>
        </a:xfrm>
      </p:grpSpPr>
      <p:sp>
        <p:nvSpPr>
          <p:cNvPr id="617" name="Google Shape;617;p8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8" name="Google Shape;618;p82"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619" name="Google Shape;619;p82"/>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4"/>
              </a:buClr>
              <a:buSzPts val="12000"/>
              <a:buFont typeface="Calibri"/>
              <a:buNone/>
              <a:defRPr sz="12000">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0" name="Google Shape;620;p82"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621" name="Google Shape;621;p82"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622" name="Google Shape;622;p82"/>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a:solidFill>
                  <a:schemeClr val="accent1"/>
                </a:solidFill>
                <a:latin typeface="Calibri"/>
                <a:ea typeface="Calibri"/>
                <a:cs typeface="Calibri"/>
                <a:sym typeface="Calibri"/>
              </a:rPr>
              <a:t>twitter.com/ORDeptEd | fb.com/ORDeptEd</a:t>
            </a:r>
            <a:endParaRPr sz="2400">
              <a:solidFill>
                <a:schemeClr val="accent1"/>
              </a:solidFill>
              <a:latin typeface="Calibri"/>
              <a:ea typeface="Calibri"/>
              <a:cs typeface="Calibri"/>
              <a:sym typeface="Calibri"/>
            </a:endParaRPr>
          </a:p>
        </p:txBody>
      </p:sp>
      <p:sp>
        <p:nvSpPr>
          <p:cNvPr id="623" name="Google Shape;623;p8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24" name="Google Shape;624;p8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Orange_1-Title Slide">
  <p:cSld name="Orange_1-Title Slide">
    <p:bg>
      <p:bgPr>
        <a:solidFill>
          <a:schemeClr val="accent3"/>
        </a:solidFill>
        <a:effectLst/>
      </p:bgPr>
    </p:bg>
    <p:spTree>
      <p:nvGrpSpPr>
        <p:cNvPr id="1" name="Shape 625"/>
        <p:cNvGrpSpPr/>
        <p:nvPr/>
      </p:nvGrpSpPr>
      <p:grpSpPr>
        <a:xfrm>
          <a:off x="0" y="0"/>
          <a:ext cx="0" cy="0"/>
          <a:chOff x="0" y="0"/>
          <a:chExt cx="0" cy="0"/>
        </a:xfrm>
      </p:grpSpPr>
      <p:sp>
        <p:nvSpPr>
          <p:cNvPr id="626" name="Google Shape;626;p8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83"/>
          <p:cNvSpPr/>
          <p:nvPr/>
        </p:nvSpPr>
        <p:spPr>
          <a:xfrm>
            <a:off x="206188" y="5948082"/>
            <a:ext cx="11775000" cy="6993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8" name="Google Shape;628;p83"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629" name="Google Shape;629;p83"/>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3"/>
              </a:buClr>
              <a:buSzPts val="5400"/>
              <a:buFont typeface="Calibri"/>
              <a:buNone/>
              <a:defRPr sz="54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8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31" name="Google Shape;631;p83"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
        <p:nvSpPr>
          <p:cNvPr id="632" name="Google Shape;632;p8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33" name="Google Shape;633;p8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Orange_2-Section Header">
  <p:cSld name="Orange_2-Section Header">
    <p:bg>
      <p:bgPr>
        <a:solidFill>
          <a:schemeClr val="accent3"/>
        </a:solidFill>
        <a:effectLst/>
      </p:bgPr>
    </p:bg>
    <p:spTree>
      <p:nvGrpSpPr>
        <p:cNvPr id="1" name="Shape 634"/>
        <p:cNvGrpSpPr/>
        <p:nvPr/>
      </p:nvGrpSpPr>
      <p:grpSpPr>
        <a:xfrm>
          <a:off x="0" y="0"/>
          <a:ext cx="0" cy="0"/>
          <a:chOff x="0" y="0"/>
          <a:chExt cx="0" cy="0"/>
        </a:xfrm>
      </p:grpSpPr>
      <p:sp>
        <p:nvSpPr>
          <p:cNvPr id="635" name="Google Shape;635;p8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84"/>
          <p:cNvSpPr/>
          <p:nvPr/>
        </p:nvSpPr>
        <p:spPr>
          <a:xfrm>
            <a:off x="206187" y="2488757"/>
            <a:ext cx="11775000" cy="19005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637" name="Google Shape;637;p84"/>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3"/>
              </a:buClr>
              <a:buSzPts val="6800"/>
              <a:buFont typeface="Calibri"/>
              <a:buNone/>
              <a:defRPr sz="68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38" name="Google Shape;638;p84"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639" name="Google Shape;639;p8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40" name="Google Shape;640;p8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
          <p:cNvSpPr txBox="1">
            <a:spLocks noGrp="1"/>
          </p:cNvSpPr>
          <p:nvPr>
            <p:ph type="body" idx="1"/>
          </p:nvPr>
        </p:nvSpPr>
        <p:spPr>
          <a:xfrm>
            <a:off x="717176" y="1681163"/>
            <a:ext cx="5280399"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 name="Google Shape;78;p9"/>
          <p:cNvSpPr txBox="1">
            <a:spLocks noGrp="1"/>
          </p:cNvSpPr>
          <p:nvPr>
            <p:ph type="body" idx="2"/>
          </p:nvPr>
        </p:nvSpPr>
        <p:spPr>
          <a:xfrm>
            <a:off x="717176" y="2505075"/>
            <a:ext cx="5280399"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3"/>
          </p:nvPr>
        </p:nvSpPr>
        <p:spPr>
          <a:xfrm>
            <a:off x="6172200" y="1681163"/>
            <a:ext cx="5329518" cy="8239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3200"/>
              <a:buNone/>
              <a:defRPr sz="3200" b="0">
                <a:solidFill>
                  <a:schemeClr val="accen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9"/>
          <p:cNvSpPr txBox="1">
            <a:spLocks noGrp="1"/>
          </p:cNvSpPr>
          <p:nvPr>
            <p:ph type="body" idx="4"/>
          </p:nvPr>
        </p:nvSpPr>
        <p:spPr>
          <a:xfrm>
            <a:off x="6172200" y="2505075"/>
            <a:ext cx="5329518" cy="343454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Orange_3-Title Bar and Content">
  <p:cSld name="Orange_3-Title Bar and Content">
    <p:bg>
      <p:bgPr>
        <a:solidFill>
          <a:schemeClr val="accent3"/>
        </a:solidFill>
        <a:effectLst/>
      </p:bgPr>
    </p:bg>
    <p:spTree>
      <p:nvGrpSpPr>
        <p:cNvPr id="1" name="Shape 641"/>
        <p:cNvGrpSpPr/>
        <p:nvPr/>
      </p:nvGrpSpPr>
      <p:grpSpPr>
        <a:xfrm>
          <a:off x="0" y="0"/>
          <a:ext cx="0" cy="0"/>
          <a:chOff x="0" y="0"/>
          <a:chExt cx="0" cy="0"/>
        </a:xfrm>
      </p:grpSpPr>
      <p:sp>
        <p:nvSpPr>
          <p:cNvPr id="642" name="Google Shape;642;p85"/>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85"/>
          <p:cNvSpPr/>
          <p:nvPr/>
        </p:nvSpPr>
        <p:spPr>
          <a:xfrm>
            <a:off x="206188" y="215153"/>
            <a:ext cx="11775000" cy="13974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85"/>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p85"/>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4400"/>
              <a:buFont typeface="Calibri"/>
              <a:buNone/>
              <a:defRPr>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6" name="Google Shape;646;p8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47" name="Google Shape;647;p8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Orange_4-Content with Caption">
  <p:cSld name="Orange_4-Content with Caption">
    <p:bg>
      <p:bgPr>
        <a:solidFill>
          <a:schemeClr val="accent3"/>
        </a:solidFill>
        <a:effectLst/>
      </p:bgPr>
    </p:bg>
    <p:spTree>
      <p:nvGrpSpPr>
        <p:cNvPr id="1" name="Shape 648"/>
        <p:cNvGrpSpPr/>
        <p:nvPr/>
      </p:nvGrpSpPr>
      <p:grpSpPr>
        <a:xfrm>
          <a:off x="0" y="0"/>
          <a:ext cx="0" cy="0"/>
          <a:chOff x="0" y="0"/>
          <a:chExt cx="0" cy="0"/>
        </a:xfrm>
      </p:grpSpPr>
      <p:sp>
        <p:nvSpPr>
          <p:cNvPr id="649" name="Google Shape;649;p86"/>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86"/>
          <p:cNvSpPr/>
          <p:nvPr/>
        </p:nvSpPr>
        <p:spPr>
          <a:xfrm>
            <a:off x="206189" y="215153"/>
            <a:ext cx="4730400" cy="6432300"/>
          </a:xfrm>
          <a:prstGeom prst="rect">
            <a:avLst/>
          </a:prstGeom>
          <a:solidFill>
            <a:srgbClr val="FCED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86"/>
          <p:cNvSpPr txBox="1">
            <a:spLocks noGrp="1"/>
          </p:cNvSpPr>
          <p:nvPr>
            <p:ph type="title"/>
          </p:nvPr>
        </p:nvSpPr>
        <p:spPr>
          <a:xfrm>
            <a:off x="717177" y="779646"/>
            <a:ext cx="3931800" cy="25341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3"/>
              </a:buClr>
              <a:buSzPts val="4400"/>
              <a:buFont typeface="Calibri"/>
              <a:buNone/>
              <a:defRPr sz="44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2" name="Google Shape;652;p86"/>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3" name="Google Shape;653;p86"/>
          <p:cNvSpPr>
            <a:spLocks noGrp="1"/>
          </p:cNvSpPr>
          <p:nvPr>
            <p:ph type="pic" idx="2"/>
          </p:nvPr>
        </p:nvSpPr>
        <p:spPr>
          <a:xfrm>
            <a:off x="717177" y="3540125"/>
            <a:ext cx="3931800" cy="2320800"/>
          </a:xfrm>
          <a:prstGeom prst="rect">
            <a:avLst/>
          </a:prstGeom>
          <a:noFill/>
          <a:ln>
            <a:noFill/>
          </a:ln>
        </p:spPr>
      </p:sp>
      <p:sp>
        <p:nvSpPr>
          <p:cNvPr id="654" name="Google Shape;654;p86"/>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55" name="Google Shape;655;p8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range_5-Title and Content">
  <p:cSld name="Orange_5-Title and Content">
    <p:bg>
      <p:bgPr>
        <a:solidFill>
          <a:schemeClr val="accent3"/>
        </a:solidFill>
        <a:effectLst/>
      </p:bgPr>
    </p:bg>
    <p:spTree>
      <p:nvGrpSpPr>
        <p:cNvPr id="1" name="Shape 656"/>
        <p:cNvGrpSpPr/>
        <p:nvPr/>
      </p:nvGrpSpPr>
      <p:grpSpPr>
        <a:xfrm>
          <a:off x="0" y="0"/>
          <a:ext cx="0" cy="0"/>
          <a:chOff x="0" y="0"/>
          <a:chExt cx="0" cy="0"/>
        </a:xfrm>
      </p:grpSpPr>
      <p:sp>
        <p:nvSpPr>
          <p:cNvPr id="657" name="Google Shape;657;p8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4400"/>
              <a:buFont typeface="Calibri"/>
              <a:buNone/>
              <a:defRPr>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8" name="Google Shape;658;p87"/>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9" name="Google Shape;659;p87"/>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60" name="Google Shape;660;p8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range_6-Two Content">
  <p:cSld name="Orange_6-Two Content">
    <p:bg>
      <p:bgPr>
        <a:solidFill>
          <a:schemeClr val="accent3"/>
        </a:solidFill>
        <a:effectLst/>
      </p:bgPr>
    </p:bg>
    <p:spTree>
      <p:nvGrpSpPr>
        <p:cNvPr id="1" name="Shape 661"/>
        <p:cNvGrpSpPr/>
        <p:nvPr/>
      </p:nvGrpSpPr>
      <p:grpSpPr>
        <a:xfrm>
          <a:off x="0" y="0"/>
          <a:ext cx="0" cy="0"/>
          <a:chOff x="0" y="0"/>
          <a:chExt cx="0" cy="0"/>
        </a:xfrm>
      </p:grpSpPr>
      <p:sp>
        <p:nvSpPr>
          <p:cNvPr id="662" name="Google Shape;662;p88"/>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4400"/>
              <a:buFont typeface="Calibri"/>
              <a:buNone/>
              <a:defRPr>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3" name="Google Shape;663;p88"/>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4" name="Google Shape;664;p88"/>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5" name="Google Shape;665;p88"/>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66" name="Google Shape;666;p8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range_7-Comparison">
  <p:cSld name="Orange_7-Comparison">
    <p:bg>
      <p:bgPr>
        <a:solidFill>
          <a:schemeClr val="accent3"/>
        </a:solidFill>
        <a:effectLst/>
      </p:bgPr>
    </p:bg>
    <p:spTree>
      <p:nvGrpSpPr>
        <p:cNvPr id="1" name="Shape 667"/>
        <p:cNvGrpSpPr/>
        <p:nvPr/>
      </p:nvGrpSpPr>
      <p:grpSpPr>
        <a:xfrm>
          <a:off x="0" y="0"/>
          <a:ext cx="0" cy="0"/>
          <a:chOff x="0" y="0"/>
          <a:chExt cx="0" cy="0"/>
        </a:xfrm>
      </p:grpSpPr>
      <p:sp>
        <p:nvSpPr>
          <p:cNvPr id="668" name="Google Shape;668;p89"/>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None/>
              <a:defRPr sz="3200" b="0">
                <a:solidFill>
                  <a:schemeClr val="accent3"/>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9" name="Google Shape;669;p89"/>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0" name="Google Shape;670;p89"/>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3200"/>
              <a:buNone/>
              <a:defRPr sz="3200" b="0">
                <a:solidFill>
                  <a:schemeClr val="accent3"/>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1" name="Google Shape;671;p89"/>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2" name="Google Shape;672;p89"/>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3200"/>
              <a:buFont typeface="Calibri"/>
              <a:buNone/>
              <a:defRPr sz="32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3" name="Google Shape;673;p89"/>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74" name="Google Shape;674;p8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Orange_8-Title Only">
  <p:cSld name="Orange_8-Title Only">
    <p:bg>
      <p:bgPr>
        <a:solidFill>
          <a:schemeClr val="accent3"/>
        </a:solidFill>
        <a:effectLst/>
      </p:bgPr>
    </p:bg>
    <p:spTree>
      <p:nvGrpSpPr>
        <p:cNvPr id="1" name="Shape 675"/>
        <p:cNvGrpSpPr/>
        <p:nvPr/>
      </p:nvGrpSpPr>
      <p:grpSpPr>
        <a:xfrm>
          <a:off x="0" y="0"/>
          <a:ext cx="0" cy="0"/>
          <a:chOff x="0" y="0"/>
          <a:chExt cx="0" cy="0"/>
        </a:xfrm>
      </p:grpSpPr>
      <p:sp>
        <p:nvSpPr>
          <p:cNvPr id="676" name="Google Shape;676;p90"/>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90"/>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3"/>
              </a:buClr>
              <a:buSzPts val="4400"/>
              <a:buFont typeface="Calibri"/>
              <a:buNone/>
              <a:defRPr>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9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79" name="Google Shape;679;p9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Orange_9-Blank">
  <p:cSld name="Orange_9-Blank">
    <p:bg>
      <p:bgPr>
        <a:solidFill>
          <a:schemeClr val="accent3"/>
        </a:solidFill>
        <a:effectLst/>
      </p:bgPr>
    </p:bg>
    <p:spTree>
      <p:nvGrpSpPr>
        <p:cNvPr id="1" name="Shape 680"/>
        <p:cNvGrpSpPr/>
        <p:nvPr/>
      </p:nvGrpSpPr>
      <p:grpSpPr>
        <a:xfrm>
          <a:off x="0" y="0"/>
          <a:ext cx="0" cy="0"/>
          <a:chOff x="0" y="0"/>
          <a:chExt cx="0" cy="0"/>
        </a:xfrm>
      </p:grpSpPr>
      <p:sp>
        <p:nvSpPr>
          <p:cNvPr id="681" name="Google Shape;681;p9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a:t>
            </a:r>
            <a:endParaRPr/>
          </a:p>
        </p:txBody>
      </p:sp>
      <p:sp>
        <p:nvSpPr>
          <p:cNvPr id="682" name="Google Shape;682;p91"/>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3" name="Google Shape;683;p9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684" name="Google Shape;684;p9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Orange_10-Large Type">
  <p:cSld name="Orange_10-Large Type">
    <p:bg>
      <p:bgPr>
        <a:solidFill>
          <a:schemeClr val="accent3"/>
        </a:solidFill>
        <a:effectLst/>
      </p:bgPr>
    </p:bg>
    <p:spTree>
      <p:nvGrpSpPr>
        <p:cNvPr id="1" name="Shape 685"/>
        <p:cNvGrpSpPr/>
        <p:nvPr/>
      </p:nvGrpSpPr>
      <p:grpSpPr>
        <a:xfrm>
          <a:off x="0" y="0"/>
          <a:ext cx="0" cy="0"/>
          <a:chOff x="0" y="0"/>
          <a:chExt cx="0" cy="0"/>
        </a:xfrm>
      </p:grpSpPr>
      <p:sp>
        <p:nvSpPr>
          <p:cNvPr id="686" name="Google Shape;686;p9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7" name="Google Shape;687;p92"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688" name="Google Shape;688;p92"/>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9" name="Google Shape;689;p92"/>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0" name="Google Shape;690;p9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91" name="Google Shape;691;p9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Orange_11-Follow Us">
  <p:cSld name="Orange_11-Follow Us">
    <p:bg>
      <p:bgPr>
        <a:solidFill>
          <a:schemeClr val="accent3"/>
        </a:solidFill>
        <a:effectLst/>
      </p:bgPr>
    </p:bg>
    <p:spTree>
      <p:nvGrpSpPr>
        <p:cNvPr id="1" name="Shape 692"/>
        <p:cNvGrpSpPr/>
        <p:nvPr/>
      </p:nvGrpSpPr>
      <p:grpSpPr>
        <a:xfrm>
          <a:off x="0" y="0"/>
          <a:ext cx="0" cy="0"/>
          <a:chOff x="0" y="0"/>
          <a:chExt cx="0" cy="0"/>
        </a:xfrm>
      </p:grpSpPr>
      <p:sp>
        <p:nvSpPr>
          <p:cNvPr id="693" name="Google Shape;693;p9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4" name="Google Shape;694;p93"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695" name="Google Shape;695;p93"/>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96" name="Google Shape;696;p93"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697" name="Google Shape;697;p93"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698" name="Google Shape;698;p93"/>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a:solidFill>
                  <a:schemeClr val="accent1"/>
                </a:solidFill>
                <a:latin typeface="Calibri"/>
                <a:ea typeface="Calibri"/>
                <a:cs typeface="Calibri"/>
                <a:sym typeface="Calibri"/>
              </a:rPr>
              <a:t>twitter.com/ORDeptEd | fb.com/ORDeptEd</a:t>
            </a:r>
            <a:endParaRPr sz="2400">
              <a:solidFill>
                <a:schemeClr val="accent1"/>
              </a:solidFill>
              <a:latin typeface="Calibri"/>
              <a:ea typeface="Calibri"/>
              <a:cs typeface="Calibri"/>
              <a:sym typeface="Calibri"/>
            </a:endParaRPr>
          </a:p>
        </p:txBody>
      </p:sp>
      <p:sp>
        <p:nvSpPr>
          <p:cNvPr id="699" name="Google Shape;699;p9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00" name="Google Shape;700;p9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Red_1-Title Slide">
  <p:cSld name="Red_1-Title Slide">
    <p:bg>
      <p:bgPr>
        <a:solidFill>
          <a:schemeClr val="accent2"/>
        </a:solidFill>
        <a:effectLst/>
      </p:bgPr>
    </p:bg>
    <p:spTree>
      <p:nvGrpSpPr>
        <p:cNvPr id="1" name="Shape 701"/>
        <p:cNvGrpSpPr/>
        <p:nvPr/>
      </p:nvGrpSpPr>
      <p:grpSpPr>
        <a:xfrm>
          <a:off x="0" y="0"/>
          <a:ext cx="0" cy="0"/>
          <a:chOff x="0" y="0"/>
          <a:chExt cx="0" cy="0"/>
        </a:xfrm>
      </p:grpSpPr>
      <p:sp>
        <p:nvSpPr>
          <p:cNvPr id="702" name="Google Shape;702;p9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3" name="Google Shape;703;p94"/>
          <p:cNvSpPr/>
          <p:nvPr/>
        </p:nvSpPr>
        <p:spPr>
          <a:xfrm>
            <a:off x="206188" y="5948082"/>
            <a:ext cx="11775000" cy="699300"/>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4" name="Google Shape;704;p94" descr="Decorative line break"/>
          <p:cNvPicPr preferRelativeResize="0"/>
          <p:nvPr/>
        </p:nvPicPr>
        <p:blipFill rotWithShape="1">
          <a:blip r:embed="rId2">
            <a:alphaModFix/>
          </a:blip>
          <a:srcRect/>
          <a:stretch/>
        </p:blipFill>
        <p:spPr>
          <a:xfrm>
            <a:off x="5452870" y="3472133"/>
            <a:ext cx="1286259" cy="24384"/>
          </a:xfrm>
          <a:prstGeom prst="rect">
            <a:avLst/>
          </a:prstGeom>
          <a:noFill/>
          <a:ln>
            <a:noFill/>
          </a:ln>
        </p:spPr>
      </p:pic>
      <p:sp>
        <p:nvSpPr>
          <p:cNvPr id="705" name="Google Shape;705;p94"/>
          <p:cNvSpPr txBox="1">
            <a:spLocks noGrp="1"/>
          </p:cNvSpPr>
          <p:nvPr>
            <p:ph type="ctrTitle"/>
          </p:nvPr>
        </p:nvSpPr>
        <p:spPr>
          <a:xfrm>
            <a:off x="1524000" y="2486701"/>
            <a:ext cx="9144000" cy="10233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2"/>
              </a:buClr>
              <a:buSzPts val="5400"/>
              <a:buFont typeface="Calibri"/>
              <a:buNone/>
              <a:defRPr sz="54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6" name="Google Shape;706;p9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07" name="Google Shape;707;p94" descr="Oregon Department of Education Logo"/>
          <p:cNvPicPr preferRelativeResize="0"/>
          <p:nvPr/>
        </p:nvPicPr>
        <p:blipFill rotWithShape="1">
          <a:blip r:embed="rId3">
            <a:alphaModFix/>
          </a:blip>
          <a:srcRect/>
          <a:stretch/>
        </p:blipFill>
        <p:spPr>
          <a:xfrm>
            <a:off x="5033770" y="214049"/>
            <a:ext cx="2124459" cy="2167132"/>
          </a:xfrm>
          <a:prstGeom prst="rect">
            <a:avLst/>
          </a:prstGeom>
          <a:noFill/>
          <a:ln>
            <a:noFill/>
          </a:ln>
        </p:spPr>
      </p:pic>
      <p:sp>
        <p:nvSpPr>
          <p:cNvPr id="708" name="Google Shape;708;p9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09" name="Google Shape;709;p9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84"/>
        <p:cNvGrpSpPr/>
        <p:nvPr/>
      </p:nvGrpSpPr>
      <p:grpSpPr>
        <a:xfrm>
          <a:off x="0" y="0"/>
          <a:ext cx="0" cy="0"/>
          <a:chOff x="0" y="0"/>
          <a:chExt cx="0" cy="0"/>
        </a:xfrm>
      </p:grpSpPr>
      <p:sp>
        <p:nvSpPr>
          <p:cNvPr id="85" name="Google Shape;85;p10"/>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 name="Google Shape;86;p10"/>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0"/>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0"/>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Red_2-Section Header">
  <p:cSld name="Red_2-Section Header">
    <p:bg>
      <p:bgPr>
        <a:solidFill>
          <a:schemeClr val="accent2"/>
        </a:solidFill>
        <a:effectLst/>
      </p:bgPr>
    </p:bg>
    <p:spTree>
      <p:nvGrpSpPr>
        <p:cNvPr id="1" name="Shape 710"/>
        <p:cNvGrpSpPr/>
        <p:nvPr/>
      </p:nvGrpSpPr>
      <p:grpSpPr>
        <a:xfrm>
          <a:off x="0" y="0"/>
          <a:ext cx="0" cy="0"/>
          <a:chOff x="0" y="0"/>
          <a:chExt cx="0" cy="0"/>
        </a:xfrm>
      </p:grpSpPr>
      <p:sp>
        <p:nvSpPr>
          <p:cNvPr id="711" name="Google Shape;711;p95"/>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2" name="Google Shape;712;p95"/>
          <p:cNvSpPr/>
          <p:nvPr/>
        </p:nvSpPr>
        <p:spPr>
          <a:xfrm>
            <a:off x="206187" y="2488757"/>
            <a:ext cx="11775000" cy="1900500"/>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713" name="Google Shape;713;p95"/>
          <p:cNvSpPr txBox="1">
            <a:spLocks noGrp="1"/>
          </p:cNvSpPr>
          <p:nvPr>
            <p:ph type="ctrTitle"/>
          </p:nvPr>
        </p:nvSpPr>
        <p:spPr>
          <a:xfrm>
            <a:off x="717177" y="2488757"/>
            <a:ext cx="10784400" cy="19005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6800"/>
              <a:buFont typeface="Calibri"/>
              <a:buNone/>
              <a:defRPr sz="68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14" name="Google Shape;714;p95" descr="Oregon Department of Education Logo"/>
          <p:cNvPicPr preferRelativeResize="0"/>
          <p:nvPr/>
        </p:nvPicPr>
        <p:blipFill rotWithShape="1">
          <a:blip r:embed="rId2">
            <a:alphaModFix/>
          </a:blip>
          <a:srcRect/>
          <a:stretch/>
        </p:blipFill>
        <p:spPr>
          <a:xfrm>
            <a:off x="5033770" y="214049"/>
            <a:ext cx="2124459" cy="2167132"/>
          </a:xfrm>
          <a:prstGeom prst="rect">
            <a:avLst/>
          </a:prstGeom>
          <a:noFill/>
          <a:ln>
            <a:noFill/>
          </a:ln>
        </p:spPr>
      </p:pic>
      <p:sp>
        <p:nvSpPr>
          <p:cNvPr id="715" name="Google Shape;715;p95"/>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16" name="Google Shape;716;p95"/>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Red_3-Title Bar and Content">
  <p:cSld name="Red_3-Title Bar and Content">
    <p:bg>
      <p:bgPr>
        <a:solidFill>
          <a:schemeClr val="accent2"/>
        </a:solidFill>
        <a:effectLst/>
      </p:bgPr>
    </p:bg>
    <p:spTree>
      <p:nvGrpSpPr>
        <p:cNvPr id="1" name="Shape 717"/>
        <p:cNvGrpSpPr/>
        <p:nvPr/>
      </p:nvGrpSpPr>
      <p:grpSpPr>
        <a:xfrm>
          <a:off x="0" y="0"/>
          <a:ext cx="0" cy="0"/>
          <a:chOff x="0" y="0"/>
          <a:chExt cx="0" cy="0"/>
        </a:xfrm>
      </p:grpSpPr>
      <p:sp>
        <p:nvSpPr>
          <p:cNvPr id="718" name="Google Shape;718;p96"/>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p96"/>
          <p:cNvSpPr/>
          <p:nvPr/>
        </p:nvSpPr>
        <p:spPr>
          <a:xfrm>
            <a:off x="206188" y="215153"/>
            <a:ext cx="11775000" cy="1397400"/>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96"/>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96"/>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Calibri"/>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2" name="Google Shape;722;p96"/>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23" name="Google Shape;723;p96"/>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Red_4-Content with Caption">
  <p:cSld name="Red_4-Content with Caption">
    <p:bg>
      <p:bgPr>
        <a:solidFill>
          <a:schemeClr val="accent2"/>
        </a:solidFill>
        <a:effectLst/>
      </p:bgPr>
    </p:bg>
    <p:spTree>
      <p:nvGrpSpPr>
        <p:cNvPr id="1" name="Shape 724"/>
        <p:cNvGrpSpPr/>
        <p:nvPr/>
      </p:nvGrpSpPr>
      <p:grpSpPr>
        <a:xfrm>
          <a:off x="0" y="0"/>
          <a:ext cx="0" cy="0"/>
          <a:chOff x="0" y="0"/>
          <a:chExt cx="0" cy="0"/>
        </a:xfrm>
      </p:grpSpPr>
      <p:sp>
        <p:nvSpPr>
          <p:cNvPr id="725" name="Google Shape;725;p9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6" name="Google Shape;726;p97"/>
          <p:cNvSpPr/>
          <p:nvPr/>
        </p:nvSpPr>
        <p:spPr>
          <a:xfrm>
            <a:off x="206189" y="215153"/>
            <a:ext cx="4730400" cy="6432300"/>
          </a:xfrm>
          <a:prstGeom prst="rect">
            <a:avLst/>
          </a:prstGeom>
          <a:solidFill>
            <a:srgbClr val="FCF4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97"/>
          <p:cNvSpPr txBox="1">
            <a:spLocks noGrp="1"/>
          </p:cNvSpPr>
          <p:nvPr>
            <p:ph type="title"/>
          </p:nvPr>
        </p:nvSpPr>
        <p:spPr>
          <a:xfrm>
            <a:off x="717177" y="779646"/>
            <a:ext cx="3931800" cy="2529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Calibri"/>
              <a:buNone/>
              <a:defRPr sz="44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97"/>
          <p:cNvSpPr txBox="1">
            <a:spLocks noGrp="1"/>
          </p:cNvSpPr>
          <p:nvPr>
            <p:ph type="body" idx="1"/>
          </p:nvPr>
        </p:nvSpPr>
        <p:spPr>
          <a:xfrm>
            <a:off x="5183188" y="779647"/>
            <a:ext cx="6172200" cy="5081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9" name="Google Shape;729;p97"/>
          <p:cNvSpPr>
            <a:spLocks noGrp="1"/>
          </p:cNvSpPr>
          <p:nvPr>
            <p:ph type="pic" idx="2"/>
          </p:nvPr>
        </p:nvSpPr>
        <p:spPr>
          <a:xfrm>
            <a:off x="717177" y="3540125"/>
            <a:ext cx="3931800" cy="2320800"/>
          </a:xfrm>
          <a:prstGeom prst="rect">
            <a:avLst/>
          </a:prstGeom>
          <a:noFill/>
          <a:ln>
            <a:noFill/>
          </a:ln>
        </p:spPr>
      </p:sp>
      <p:sp>
        <p:nvSpPr>
          <p:cNvPr id="730" name="Google Shape;730;p97"/>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31" name="Google Shape;731;p9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ed_5-Title and Content">
  <p:cSld name="Red_5-Title and Content">
    <p:bg>
      <p:bgPr>
        <a:solidFill>
          <a:schemeClr val="accent2"/>
        </a:solidFill>
        <a:effectLst/>
      </p:bgPr>
    </p:bg>
    <p:spTree>
      <p:nvGrpSpPr>
        <p:cNvPr id="1" name="Shape 732"/>
        <p:cNvGrpSpPr/>
        <p:nvPr/>
      </p:nvGrpSpPr>
      <p:grpSpPr>
        <a:xfrm>
          <a:off x="0" y="0"/>
          <a:ext cx="0" cy="0"/>
          <a:chOff x="0" y="0"/>
          <a:chExt cx="0" cy="0"/>
        </a:xfrm>
      </p:grpSpPr>
      <p:sp>
        <p:nvSpPr>
          <p:cNvPr id="733" name="Google Shape;733;p98"/>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Calibri"/>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4" name="Google Shape;734;p98"/>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5" name="Google Shape;735;p98"/>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36" name="Google Shape;736;p9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Red_6-Two Content">
  <p:cSld name="Red_6-Two Content">
    <p:bg>
      <p:bgPr>
        <a:solidFill>
          <a:schemeClr val="accent2"/>
        </a:solidFill>
        <a:effectLst/>
      </p:bgPr>
    </p:bg>
    <p:spTree>
      <p:nvGrpSpPr>
        <p:cNvPr id="1" name="Shape 737"/>
        <p:cNvGrpSpPr/>
        <p:nvPr/>
      </p:nvGrpSpPr>
      <p:grpSpPr>
        <a:xfrm>
          <a:off x="0" y="0"/>
          <a:ext cx="0" cy="0"/>
          <a:chOff x="0" y="0"/>
          <a:chExt cx="0" cy="0"/>
        </a:xfrm>
      </p:grpSpPr>
      <p:sp>
        <p:nvSpPr>
          <p:cNvPr id="738" name="Google Shape;738;p99"/>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Calibri"/>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9" name="Google Shape;739;p99"/>
          <p:cNvSpPr txBox="1">
            <a:spLocks noGrp="1"/>
          </p:cNvSpPr>
          <p:nvPr>
            <p:ph type="body" idx="1"/>
          </p:nvPr>
        </p:nvSpPr>
        <p:spPr>
          <a:xfrm>
            <a:off x="717176" y="1825625"/>
            <a:ext cx="5302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0" name="Google Shape;740;p99"/>
          <p:cNvSpPr txBox="1">
            <a:spLocks noGrp="1"/>
          </p:cNvSpPr>
          <p:nvPr>
            <p:ph type="body" idx="2"/>
          </p:nvPr>
        </p:nvSpPr>
        <p:spPr>
          <a:xfrm>
            <a:off x="6172200" y="1825625"/>
            <a:ext cx="5329500" cy="41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1" name="Google Shape;741;p99"/>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42" name="Google Shape;742;p9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Red_7-Comparison">
  <p:cSld name="Red_7-Comparison">
    <p:bg>
      <p:bgPr>
        <a:solidFill>
          <a:schemeClr val="accent2"/>
        </a:solidFill>
        <a:effectLst/>
      </p:bgPr>
    </p:bg>
    <p:spTree>
      <p:nvGrpSpPr>
        <p:cNvPr id="1" name="Shape 743"/>
        <p:cNvGrpSpPr/>
        <p:nvPr/>
      </p:nvGrpSpPr>
      <p:grpSpPr>
        <a:xfrm>
          <a:off x="0" y="0"/>
          <a:ext cx="0" cy="0"/>
          <a:chOff x="0" y="0"/>
          <a:chExt cx="0" cy="0"/>
        </a:xfrm>
      </p:grpSpPr>
      <p:sp>
        <p:nvSpPr>
          <p:cNvPr id="744" name="Google Shape;744;p100"/>
          <p:cNvSpPr txBox="1">
            <a:spLocks noGrp="1"/>
          </p:cNvSpPr>
          <p:nvPr>
            <p:ph type="body" idx="1"/>
          </p:nvPr>
        </p:nvSpPr>
        <p:spPr>
          <a:xfrm>
            <a:off x="717176" y="1681163"/>
            <a:ext cx="52803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0">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5" name="Google Shape;745;p100"/>
          <p:cNvSpPr txBox="1">
            <a:spLocks noGrp="1"/>
          </p:cNvSpPr>
          <p:nvPr>
            <p:ph type="body" idx="2"/>
          </p:nvPr>
        </p:nvSpPr>
        <p:spPr>
          <a:xfrm>
            <a:off x="717176" y="2505075"/>
            <a:ext cx="52803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6" name="Google Shape;746;p100"/>
          <p:cNvSpPr txBox="1">
            <a:spLocks noGrp="1"/>
          </p:cNvSpPr>
          <p:nvPr>
            <p:ph type="body" idx="3"/>
          </p:nvPr>
        </p:nvSpPr>
        <p:spPr>
          <a:xfrm>
            <a:off x="6172200" y="1681163"/>
            <a:ext cx="5329500" cy="823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0">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7" name="Google Shape;747;p100"/>
          <p:cNvSpPr txBox="1">
            <a:spLocks noGrp="1"/>
          </p:cNvSpPr>
          <p:nvPr>
            <p:ph type="body" idx="4"/>
          </p:nvPr>
        </p:nvSpPr>
        <p:spPr>
          <a:xfrm>
            <a:off x="6172200" y="2505075"/>
            <a:ext cx="5329500" cy="3434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8" name="Google Shape;748;p100"/>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3200"/>
              <a:buFont typeface="Calibri"/>
              <a:buNone/>
              <a:defRPr sz="32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9" name="Google Shape;749;p100"/>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50" name="Google Shape;750;p100"/>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Red_8-Title Only">
  <p:cSld name="Red_8-Title Only">
    <p:bg>
      <p:bgPr>
        <a:solidFill>
          <a:schemeClr val="accent2"/>
        </a:solidFill>
        <a:effectLst/>
      </p:bgPr>
    </p:bg>
    <p:spTree>
      <p:nvGrpSpPr>
        <p:cNvPr id="1" name="Shape 751"/>
        <p:cNvGrpSpPr/>
        <p:nvPr/>
      </p:nvGrpSpPr>
      <p:grpSpPr>
        <a:xfrm>
          <a:off x="0" y="0"/>
          <a:ext cx="0" cy="0"/>
          <a:chOff x="0" y="0"/>
          <a:chExt cx="0" cy="0"/>
        </a:xfrm>
      </p:grpSpPr>
      <p:sp>
        <p:nvSpPr>
          <p:cNvPr id="752" name="Google Shape;752;p101"/>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101"/>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400"/>
              <a:buFont typeface="Calibri"/>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4" name="Google Shape;754;p101"/>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55" name="Google Shape;755;p101"/>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Red_9-Blank">
  <p:cSld name="Red_9-Blank">
    <p:bg>
      <p:bgPr>
        <a:solidFill>
          <a:schemeClr val="accent2"/>
        </a:solidFill>
        <a:effectLst/>
      </p:bgPr>
    </p:bg>
    <p:spTree>
      <p:nvGrpSpPr>
        <p:cNvPr id="1" name="Shape 756"/>
        <p:cNvGrpSpPr/>
        <p:nvPr/>
      </p:nvGrpSpPr>
      <p:grpSpPr>
        <a:xfrm>
          <a:off x="0" y="0"/>
          <a:ext cx="0" cy="0"/>
          <a:chOff x="0" y="0"/>
          <a:chExt cx="0" cy="0"/>
        </a:xfrm>
      </p:grpSpPr>
      <p:sp>
        <p:nvSpPr>
          <p:cNvPr id="757" name="Google Shape;757;p102"/>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v</a:t>
            </a:r>
            <a:endParaRPr/>
          </a:p>
        </p:txBody>
      </p:sp>
      <p:sp>
        <p:nvSpPr>
          <p:cNvPr id="758" name="Google Shape;758;p102"/>
          <p:cNvSpPr txBox="1">
            <a:spLocks noGrp="1"/>
          </p:cNvSpPr>
          <p:nvPr>
            <p:ph type="body" idx="1"/>
          </p:nvPr>
        </p:nvSpPr>
        <p:spPr>
          <a:xfrm>
            <a:off x="717176" y="659958"/>
            <a:ext cx="10784400" cy="5398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9" name="Google Shape;759;p102"/>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60" name="Google Shape;760;p102"/>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Red_10-Large Type">
  <p:cSld name="Red_10-Large Type">
    <p:bg>
      <p:bgPr>
        <a:solidFill>
          <a:schemeClr val="accent2"/>
        </a:solidFill>
        <a:effectLst/>
      </p:bgPr>
    </p:bg>
    <p:spTree>
      <p:nvGrpSpPr>
        <p:cNvPr id="1" name="Shape 761"/>
        <p:cNvGrpSpPr/>
        <p:nvPr/>
      </p:nvGrpSpPr>
      <p:grpSpPr>
        <a:xfrm>
          <a:off x="0" y="0"/>
          <a:ext cx="0" cy="0"/>
          <a:chOff x="0" y="0"/>
          <a:chExt cx="0" cy="0"/>
        </a:xfrm>
      </p:grpSpPr>
      <p:sp>
        <p:nvSpPr>
          <p:cNvPr id="762" name="Google Shape;762;p103"/>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3" name="Google Shape;763;p103"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764" name="Google Shape;764;p103"/>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12000"/>
              <a:buFont typeface="Calibri"/>
              <a:buNone/>
              <a:defRPr sz="12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5" name="Google Shape;765;p103"/>
          <p:cNvSpPr txBox="1">
            <a:spLocks noGrp="1"/>
          </p:cNvSpPr>
          <p:nvPr>
            <p:ph type="subTitle" idx="1"/>
          </p:nvPr>
        </p:nvSpPr>
        <p:spPr>
          <a:xfrm>
            <a:off x="1524000" y="4003184"/>
            <a:ext cx="9144000" cy="8805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6" name="Google Shape;766;p103"/>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67" name="Google Shape;767;p103"/>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Red_11-Follow Us">
  <p:cSld name="Red_11-Follow Us">
    <p:bg>
      <p:bgPr>
        <a:solidFill>
          <a:schemeClr val="accent2"/>
        </a:solidFill>
        <a:effectLst/>
      </p:bgPr>
    </p:bg>
    <p:spTree>
      <p:nvGrpSpPr>
        <p:cNvPr id="1" name="Shape 768"/>
        <p:cNvGrpSpPr/>
        <p:nvPr/>
      </p:nvGrpSpPr>
      <p:grpSpPr>
        <a:xfrm>
          <a:off x="0" y="0"/>
          <a:ext cx="0" cy="0"/>
          <a:chOff x="0" y="0"/>
          <a:chExt cx="0" cy="0"/>
        </a:xfrm>
      </p:grpSpPr>
      <p:sp>
        <p:nvSpPr>
          <p:cNvPr id="769" name="Google Shape;769;p104"/>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0" name="Google Shape;770;p104" descr="Decorative line break"/>
          <p:cNvPicPr preferRelativeResize="0"/>
          <p:nvPr/>
        </p:nvPicPr>
        <p:blipFill rotWithShape="1">
          <a:blip r:embed="rId2">
            <a:alphaModFix/>
          </a:blip>
          <a:srcRect/>
          <a:stretch/>
        </p:blipFill>
        <p:spPr>
          <a:xfrm>
            <a:off x="5452870" y="3848895"/>
            <a:ext cx="1286259" cy="24384"/>
          </a:xfrm>
          <a:prstGeom prst="rect">
            <a:avLst/>
          </a:prstGeom>
          <a:noFill/>
          <a:ln>
            <a:noFill/>
          </a:ln>
        </p:spPr>
      </p:pic>
      <p:sp>
        <p:nvSpPr>
          <p:cNvPr id="771" name="Google Shape;771;p104"/>
          <p:cNvSpPr txBox="1">
            <a:spLocks noGrp="1"/>
          </p:cNvSpPr>
          <p:nvPr>
            <p:ph type="ctrTitle"/>
          </p:nvPr>
        </p:nvSpPr>
        <p:spPr>
          <a:xfrm>
            <a:off x="1524000" y="1499125"/>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12000"/>
              <a:buFont typeface="Calibri"/>
              <a:buNone/>
              <a:defRPr sz="12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72" name="Google Shape;772;p104" descr="Twitter icon"/>
          <p:cNvPicPr preferRelativeResize="0"/>
          <p:nvPr/>
        </p:nvPicPr>
        <p:blipFill rotWithShape="1">
          <a:blip r:embed="rId3">
            <a:alphaModFix/>
          </a:blip>
          <a:srcRect/>
          <a:stretch/>
        </p:blipFill>
        <p:spPr>
          <a:xfrm>
            <a:off x="2718290" y="4043402"/>
            <a:ext cx="500040" cy="500040"/>
          </a:xfrm>
          <a:prstGeom prst="rect">
            <a:avLst/>
          </a:prstGeom>
          <a:noFill/>
          <a:ln>
            <a:noFill/>
          </a:ln>
        </p:spPr>
      </p:pic>
      <p:pic>
        <p:nvPicPr>
          <p:cNvPr id="773" name="Google Shape;773;p104" descr="Facebook icon"/>
          <p:cNvPicPr preferRelativeResize="0"/>
          <p:nvPr/>
        </p:nvPicPr>
        <p:blipFill rotWithShape="1">
          <a:blip r:embed="rId4">
            <a:alphaModFix/>
          </a:blip>
          <a:srcRect/>
          <a:stretch/>
        </p:blipFill>
        <p:spPr>
          <a:xfrm>
            <a:off x="9024960" y="4043402"/>
            <a:ext cx="500040" cy="500040"/>
          </a:xfrm>
          <a:prstGeom prst="rect">
            <a:avLst/>
          </a:prstGeom>
          <a:noFill/>
          <a:ln>
            <a:noFill/>
          </a:ln>
        </p:spPr>
      </p:pic>
      <p:sp>
        <p:nvSpPr>
          <p:cNvPr id="774" name="Google Shape;774;p104"/>
          <p:cNvSpPr txBox="1"/>
          <p:nvPr/>
        </p:nvSpPr>
        <p:spPr>
          <a:xfrm>
            <a:off x="2718290" y="4043402"/>
            <a:ext cx="6806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alibri"/>
              <a:buNone/>
            </a:pPr>
            <a:r>
              <a:rPr lang="en-US" sz="2400">
                <a:solidFill>
                  <a:schemeClr val="accent1"/>
                </a:solidFill>
                <a:latin typeface="Calibri"/>
                <a:ea typeface="Calibri"/>
                <a:cs typeface="Calibri"/>
                <a:sym typeface="Calibri"/>
              </a:rPr>
              <a:t>twitter.com/ORDeptEd | fb.com/ORDeptEd</a:t>
            </a:r>
            <a:endParaRPr sz="2400">
              <a:solidFill>
                <a:schemeClr val="accent1"/>
              </a:solidFill>
              <a:latin typeface="Calibri"/>
              <a:ea typeface="Calibri"/>
              <a:cs typeface="Calibri"/>
              <a:sym typeface="Calibri"/>
            </a:endParaRPr>
          </a:p>
        </p:txBody>
      </p:sp>
      <p:sp>
        <p:nvSpPr>
          <p:cNvPr id="775" name="Google Shape;775;p104"/>
          <p:cNvSpPr txBox="1"/>
          <p:nvPr/>
        </p:nvSpPr>
        <p:spPr>
          <a:xfrm>
            <a:off x="717176" y="6188049"/>
            <a:ext cx="7647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595959"/>
                </a:solidFill>
                <a:latin typeface="Calibri"/>
                <a:ea typeface="Calibri"/>
                <a:cs typeface="Calibri"/>
                <a:sym typeface="Calibri"/>
              </a:rPr>
              <a:t>Oregon Department of Education</a:t>
            </a:r>
            <a:endParaRPr/>
          </a:p>
        </p:txBody>
      </p:sp>
      <p:sp>
        <p:nvSpPr>
          <p:cNvPr id="776" name="Google Shape;776;p104"/>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63" Type="http://schemas.openxmlformats.org/officeDocument/2006/relationships/slideLayout" Target="../slideLayouts/slideLayout107.xml"/><Relationship Id="rId68" Type="http://schemas.openxmlformats.org/officeDocument/2006/relationships/slideLayout" Target="../slideLayouts/slideLayout112.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66" Type="http://schemas.openxmlformats.org/officeDocument/2006/relationships/slideLayout" Target="../slideLayouts/slideLayout110.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61" Type="http://schemas.openxmlformats.org/officeDocument/2006/relationships/slideLayout" Target="../slideLayouts/slideLayout10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65" Type="http://schemas.openxmlformats.org/officeDocument/2006/relationships/slideLayout" Target="../slideLayouts/slideLayout109.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64" Type="http://schemas.openxmlformats.org/officeDocument/2006/relationships/slideLayout" Target="../slideLayouts/slideLayout108.xml"/><Relationship Id="rId69" Type="http://schemas.openxmlformats.org/officeDocument/2006/relationships/theme" Target="../theme/theme5.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 Id="rId67" Type="http://schemas.openxmlformats.org/officeDocument/2006/relationships/slideLayout" Target="../slideLayouts/slideLayout111.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slideLayout" Target="../slideLayouts/slideLayout106.xml"/><Relationship Id="rId7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6.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 name="Google Shape;11;p1"/>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1" descr="Decorative line break"/>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4"/>
        <p:cNvGrpSpPr/>
        <p:nvPr/>
      </p:nvGrpSpPr>
      <p:grpSpPr>
        <a:xfrm>
          <a:off x="0" y="0"/>
          <a:ext cx="0" cy="0"/>
          <a:chOff x="0" y="0"/>
          <a:chExt cx="0" cy="0"/>
        </a:xfrm>
      </p:grpSpPr>
      <p:sp>
        <p:nvSpPr>
          <p:cNvPr id="105" name="Google Shape;105;p13"/>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 name="Google Shape;106;p13"/>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3"/>
              </a:buClr>
              <a:buSzPts val="4400"/>
              <a:buFont typeface="Calibri"/>
              <a:buNone/>
              <a:defRPr sz="4400" b="0" i="0" u="none" strike="noStrike" cap="none">
                <a:solidFill>
                  <a:schemeClr val="accent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p13"/>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3"/>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13"/>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13"/>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1" name="Google Shape;111;p13"/>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9"/>
        <p:cNvGrpSpPr/>
        <p:nvPr/>
      </p:nvGrpSpPr>
      <p:grpSpPr>
        <a:xfrm>
          <a:off x="0" y="0"/>
          <a:ext cx="0" cy="0"/>
          <a:chOff x="0" y="0"/>
          <a:chExt cx="0" cy="0"/>
        </a:xfrm>
      </p:grpSpPr>
      <p:sp>
        <p:nvSpPr>
          <p:cNvPr id="200" name="Google Shape;200;p25"/>
          <p:cNvSpPr/>
          <p:nvPr/>
        </p:nvSpPr>
        <p:spPr>
          <a:xfrm>
            <a:off x="206188" y="215153"/>
            <a:ext cx="11775141" cy="6432176"/>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1" name="Google Shape;201;p25"/>
          <p:cNvSpPr txBox="1">
            <a:spLocks noGrp="1"/>
          </p:cNvSpPr>
          <p:nvPr>
            <p:ph type="title"/>
          </p:nvPr>
        </p:nvSpPr>
        <p:spPr>
          <a:xfrm>
            <a:off x="717176" y="457200"/>
            <a:ext cx="10784542" cy="102646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accent2"/>
              </a:buClr>
              <a:buSzPts val="4400"/>
              <a:buFont typeface="Calibri"/>
              <a:buNone/>
              <a:defRPr sz="44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2" name="Google Shape;202;p25"/>
          <p:cNvSpPr txBox="1">
            <a:spLocks noGrp="1"/>
          </p:cNvSpPr>
          <p:nvPr>
            <p:ph type="body" idx="1"/>
          </p:nvPr>
        </p:nvSpPr>
        <p:spPr>
          <a:xfrm>
            <a:off x="717176" y="1825625"/>
            <a:ext cx="10784542" cy="410901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5"/>
          <p:cNvSpPr txBox="1">
            <a:spLocks noGrp="1"/>
          </p:cNvSpPr>
          <p:nvPr>
            <p:ph type="ftr" idx="11"/>
          </p:nvPr>
        </p:nvSpPr>
        <p:spPr>
          <a:xfrm>
            <a:off x="717176" y="6139793"/>
            <a:ext cx="286422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4" name="Google Shape;204;p25"/>
          <p:cNvSpPr txBox="1">
            <a:spLocks noGrp="1"/>
          </p:cNvSpPr>
          <p:nvPr>
            <p:ph type="dt" idx="10"/>
          </p:nvPr>
        </p:nvSpPr>
        <p:spPr>
          <a:xfrm>
            <a:off x="3854824" y="6139793"/>
            <a:ext cx="4509246"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5" name="Google Shape;205;p25"/>
          <p:cNvSpPr txBox="1">
            <a:spLocks noGrp="1"/>
          </p:cNvSpPr>
          <p:nvPr>
            <p:ph type="sldNum" idx="12"/>
          </p:nvPr>
        </p:nvSpPr>
        <p:spPr>
          <a:xfrm>
            <a:off x="8610600" y="6139793"/>
            <a:ext cx="289111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6" name="Google Shape;206;p25"/>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4"/>
        <p:cNvGrpSpPr/>
        <p:nvPr/>
      </p:nvGrpSpPr>
      <p:grpSpPr>
        <a:xfrm>
          <a:off x="0" y="0"/>
          <a:ext cx="0" cy="0"/>
          <a:chOff x="0" y="0"/>
          <a:chExt cx="0" cy="0"/>
        </a:xfrm>
      </p:grpSpPr>
      <p:sp>
        <p:nvSpPr>
          <p:cNvPr id="295" name="Google Shape;295;p37"/>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595959"/>
              </a:solidFill>
              <a:latin typeface="Calibri"/>
              <a:ea typeface="Calibri"/>
              <a:cs typeface="Calibri"/>
              <a:sym typeface="Calibri"/>
            </a:endParaRPr>
          </a:p>
        </p:txBody>
      </p:sp>
      <p:sp>
        <p:nvSpPr>
          <p:cNvPr id="296" name="Google Shape;296;p37"/>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7" name="Google Shape;297;p37"/>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37"/>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Clr>
                <a:srgbClr val="595959"/>
              </a:buClr>
              <a:buSzPts val="1400"/>
              <a:buFont typeface="Calibri"/>
              <a:buNone/>
              <a:defRPr sz="1200" b="0" i="0" u="none" strike="noStrike" cap="none">
                <a:solidFill>
                  <a:srgbClr val="595959"/>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9" name="Google Shape;299;p37"/>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Clr>
                <a:srgbClr val="595959"/>
              </a:buClr>
              <a:buSzPts val="1400"/>
              <a:buFont typeface="Calibri"/>
              <a:buNone/>
              <a:defRPr sz="1200" b="0" i="0" u="none" strike="noStrike" cap="none">
                <a:solidFill>
                  <a:srgbClr val="595959"/>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0" name="Google Shape;300;p37"/>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1" name="Google Shape;301;p37" descr="Decorative line break"/>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9"/>
        <p:cNvGrpSpPr/>
        <p:nvPr/>
      </p:nvGrpSpPr>
      <p:grpSpPr>
        <a:xfrm>
          <a:off x="0" y="0"/>
          <a:ext cx="0" cy="0"/>
          <a:chOff x="0" y="0"/>
          <a:chExt cx="0" cy="0"/>
        </a:xfrm>
      </p:grpSpPr>
      <p:sp>
        <p:nvSpPr>
          <p:cNvPr id="390" name="Google Shape;390;p49"/>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Calibri"/>
              <a:ea typeface="Calibri"/>
              <a:cs typeface="Calibri"/>
              <a:sym typeface="Calibri"/>
            </a:endParaRPr>
          </a:p>
        </p:txBody>
      </p:sp>
      <p:sp>
        <p:nvSpPr>
          <p:cNvPr id="391" name="Google Shape;391;p49"/>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2" name="Google Shape;392;p49"/>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49"/>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595959"/>
                </a:solidFill>
                <a:latin typeface="Calibri"/>
                <a:ea typeface="Calibri"/>
                <a:cs typeface="Calibri"/>
                <a:sym typeface="Calibri"/>
              </a:defRPr>
            </a:lvl1pPr>
            <a:lvl2pPr marL="0" marR="0" lvl="1" indent="0" algn="r">
              <a:spcBef>
                <a:spcPts val="0"/>
              </a:spcBef>
              <a:buNone/>
              <a:defRPr sz="1200" b="0" i="0" u="none" strike="noStrike" cap="none">
                <a:solidFill>
                  <a:srgbClr val="595959"/>
                </a:solidFill>
                <a:latin typeface="Calibri"/>
                <a:ea typeface="Calibri"/>
                <a:cs typeface="Calibri"/>
                <a:sym typeface="Calibri"/>
              </a:defRPr>
            </a:lvl2pPr>
            <a:lvl3pPr marL="0" marR="0" lvl="2" indent="0" algn="r">
              <a:spcBef>
                <a:spcPts val="0"/>
              </a:spcBef>
              <a:buNone/>
              <a:defRPr sz="1200" b="0" i="0" u="none" strike="noStrike" cap="none">
                <a:solidFill>
                  <a:srgbClr val="595959"/>
                </a:solidFill>
                <a:latin typeface="Calibri"/>
                <a:ea typeface="Calibri"/>
                <a:cs typeface="Calibri"/>
                <a:sym typeface="Calibri"/>
              </a:defRPr>
            </a:lvl3pPr>
            <a:lvl4pPr marL="0" marR="0" lvl="3" indent="0" algn="r">
              <a:spcBef>
                <a:spcPts val="0"/>
              </a:spcBef>
              <a:buNone/>
              <a:defRPr sz="1200" b="0" i="0" u="none" strike="noStrike" cap="none">
                <a:solidFill>
                  <a:srgbClr val="595959"/>
                </a:solidFill>
                <a:latin typeface="Calibri"/>
                <a:ea typeface="Calibri"/>
                <a:cs typeface="Calibri"/>
                <a:sym typeface="Calibri"/>
              </a:defRPr>
            </a:lvl4pPr>
            <a:lvl5pPr marL="0" marR="0" lvl="4" indent="0" algn="r">
              <a:spcBef>
                <a:spcPts val="0"/>
              </a:spcBef>
              <a:buNone/>
              <a:defRPr sz="1200" b="0" i="0" u="none" strike="noStrike" cap="none">
                <a:solidFill>
                  <a:srgbClr val="595959"/>
                </a:solidFill>
                <a:latin typeface="Calibri"/>
                <a:ea typeface="Calibri"/>
                <a:cs typeface="Calibri"/>
                <a:sym typeface="Calibri"/>
              </a:defRPr>
            </a:lvl5pPr>
            <a:lvl6pPr marL="0" marR="0" lvl="5" indent="0" algn="r">
              <a:spcBef>
                <a:spcPts val="0"/>
              </a:spcBef>
              <a:buNone/>
              <a:defRPr sz="1200" b="0" i="0" u="none" strike="noStrike" cap="none">
                <a:solidFill>
                  <a:srgbClr val="595959"/>
                </a:solidFill>
                <a:latin typeface="Calibri"/>
                <a:ea typeface="Calibri"/>
                <a:cs typeface="Calibri"/>
                <a:sym typeface="Calibri"/>
              </a:defRPr>
            </a:lvl6pPr>
            <a:lvl7pPr marL="0" marR="0" lvl="6" indent="0" algn="r">
              <a:spcBef>
                <a:spcPts val="0"/>
              </a:spcBef>
              <a:buNone/>
              <a:defRPr sz="1200" b="0" i="0" u="none" strike="noStrike" cap="none">
                <a:solidFill>
                  <a:srgbClr val="595959"/>
                </a:solidFill>
                <a:latin typeface="Calibri"/>
                <a:ea typeface="Calibri"/>
                <a:cs typeface="Calibri"/>
                <a:sym typeface="Calibri"/>
              </a:defRPr>
            </a:lvl7pPr>
            <a:lvl8pPr marL="0" marR="0" lvl="7" indent="0" algn="r">
              <a:spcBef>
                <a:spcPts val="0"/>
              </a:spcBef>
              <a:buNone/>
              <a:defRPr sz="1200" b="0" i="0" u="none" strike="noStrike" cap="none">
                <a:solidFill>
                  <a:srgbClr val="595959"/>
                </a:solidFill>
                <a:latin typeface="Calibri"/>
                <a:ea typeface="Calibri"/>
                <a:cs typeface="Calibri"/>
                <a:sym typeface="Calibri"/>
              </a:defRPr>
            </a:lvl8pPr>
            <a:lvl9pPr marL="0" marR="0" lvl="8" indent="0" algn="r">
              <a:spcBef>
                <a:spcPts val="0"/>
              </a:spcBef>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94" name="Google Shape;394;p49" descr="Decorative line break"/>
          <p:cNvPicPr preferRelativeResize="0"/>
          <p:nvPr/>
        </p:nvPicPr>
        <p:blipFill rotWithShape="1">
          <a:blip r:embed="rId70">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 id="2147483747" r:id="rId56"/>
    <p:sldLayoutId id="2147483748" r:id="rId57"/>
    <p:sldLayoutId id="2147483749" r:id="rId58"/>
    <p:sldLayoutId id="2147483750" r:id="rId59"/>
    <p:sldLayoutId id="2147483751" r:id="rId60"/>
    <p:sldLayoutId id="2147483752" r:id="rId61"/>
    <p:sldLayoutId id="2147483753" r:id="rId62"/>
    <p:sldLayoutId id="2147483754" r:id="rId63"/>
    <p:sldLayoutId id="2147483755" r:id="rId64"/>
    <p:sldLayoutId id="2147483756" r:id="rId65"/>
    <p:sldLayoutId id="2147483757" r:id="rId66"/>
    <p:sldLayoutId id="2147483758" r:id="rId67"/>
    <p:sldLayoutId id="2147483759" r:id="rId6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71"/>
        <p:cNvGrpSpPr/>
        <p:nvPr/>
      </p:nvGrpSpPr>
      <p:grpSpPr>
        <a:xfrm>
          <a:off x="0" y="0"/>
          <a:ext cx="0" cy="0"/>
          <a:chOff x="0" y="0"/>
          <a:chExt cx="0" cy="0"/>
        </a:xfrm>
      </p:grpSpPr>
      <p:sp>
        <p:nvSpPr>
          <p:cNvPr id="872" name="Google Shape;872;p118"/>
          <p:cNvSpPr/>
          <p:nvPr/>
        </p:nvSpPr>
        <p:spPr>
          <a:xfrm>
            <a:off x="206188" y="215153"/>
            <a:ext cx="11775000" cy="6432300"/>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3" name="Google Shape;873;p118"/>
          <p:cNvSpPr txBox="1">
            <a:spLocks noGrp="1"/>
          </p:cNvSpPr>
          <p:nvPr>
            <p:ph type="title"/>
          </p:nvPr>
        </p:nvSpPr>
        <p:spPr>
          <a:xfrm>
            <a:off x="717176" y="457200"/>
            <a:ext cx="10784400" cy="1026600"/>
          </a:xfrm>
          <a:prstGeom prst="rect">
            <a:avLst/>
          </a:prstGeom>
          <a:noFill/>
          <a:ln>
            <a:noFill/>
          </a:ln>
        </p:spPr>
        <p:txBody>
          <a:bodyPr spcFirstLastPara="1" wrap="square" lIns="91425" tIns="45700" rIns="91425" bIns="45700" anchor="b" anchorCtr="0">
            <a:normAutofit/>
          </a:bodyPr>
          <a:lstStyle>
            <a:lvl1pPr marR="0" lvl="0" algn="l">
              <a:lnSpc>
                <a:spcPct val="90000"/>
              </a:lnSpc>
              <a:spcBef>
                <a:spcPts val="0"/>
              </a:spcBef>
              <a:spcAft>
                <a:spcPts val="0"/>
              </a:spcAft>
              <a:buClr>
                <a:schemeClr val="accent3"/>
              </a:buClr>
              <a:buSzPts val="4400"/>
              <a:buFont typeface="Calibri"/>
              <a:buNone/>
              <a:defRPr sz="4400" b="0" i="0" u="none" strike="noStrike" cap="none">
                <a:solidFill>
                  <a:schemeClr val="accent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4" name="Google Shape;874;p118"/>
          <p:cNvSpPr txBox="1">
            <a:spLocks noGrp="1"/>
          </p:cNvSpPr>
          <p:nvPr>
            <p:ph type="body" idx="1"/>
          </p:nvPr>
        </p:nvSpPr>
        <p:spPr>
          <a:xfrm>
            <a:off x="717176" y="1825625"/>
            <a:ext cx="10784400" cy="41091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118"/>
          <p:cNvSpPr txBox="1">
            <a:spLocks noGrp="1"/>
          </p:cNvSpPr>
          <p:nvPr>
            <p:ph type="ftr" idx="11"/>
          </p:nvPr>
        </p:nvSpPr>
        <p:spPr>
          <a:xfrm>
            <a:off x="717176" y="6139793"/>
            <a:ext cx="28641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6" name="Google Shape;876;p118"/>
          <p:cNvSpPr txBox="1">
            <a:spLocks noGrp="1"/>
          </p:cNvSpPr>
          <p:nvPr>
            <p:ph type="dt" idx="10"/>
          </p:nvPr>
        </p:nvSpPr>
        <p:spPr>
          <a:xfrm>
            <a:off x="3854824" y="6139793"/>
            <a:ext cx="45093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595959"/>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7" name="Google Shape;877;p11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78" name="Google Shape;878;p118"/>
          <p:cNvPicPr preferRelativeResize="0"/>
          <p:nvPr/>
        </p:nvPicPr>
        <p:blipFill rotWithShape="1">
          <a:blip r:embed="rId13">
            <a:alphaModFix/>
          </a:blip>
          <a:srcRect/>
          <a:stretch/>
        </p:blipFill>
        <p:spPr>
          <a:xfrm>
            <a:off x="804670" y="1558360"/>
            <a:ext cx="1286259" cy="24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sites.ed.gov/idea/osep-fast-facts-looks-at-race-and-ethnicity-of-children-with-disabilities-served-under-idea/?utm_source=chatgp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hyperlink" Target="https://www.oregon.gov/ode/students-and-family/equity/NativeAmericanEducation/Documents/SB13%20Curriculum/FINAL%20AIAN%20Student%20Success%20Plan%202025%20-%202030.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oregon.gov/ode/students-and-family/equity/NativeAmericanEducation/Documents/SB13%20Curriculum/Indigenous_SPED_Guide_2025_508c_.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www.oregon.gov/ode/students-and-family/equity/NativeAmericanEducation/Documents/SB13%20Curriculum/Implementation_Districts_ESDs_Indigenous_SPED_Guide_.pdf" TargetMode="External"/><Relationship Id="rId4" Type="http://schemas.openxmlformats.org/officeDocument/2006/relationships/hyperlink" Target="https://nam02.safelinks.protection.outlook.com/?url=https%3A%2F%2Flinks-2.govdelivery.com%2FCL0%2Fhttps%3A%252F%252Fwww.oregon.gov%252Fode%252Fstudents-and-family%252Fequity%252FNativeAmericanEducation%252FPages%252F-Special-Education-Comprehensive-Guides.aspx%253Futm_medium%3Demail%2526utm_source%3Dgovdelivery%2F1%2F0101019c72e0b24c-68393e22-f818-4b4a-9723-07c88114467e-000000%2FeVHdyRUrzuaCFysNgZnHevt6RCmV9o3D93WqGdiFrlM%3D445&amp;data=05%7C02%7CStacy.Parrish%40ode.oregon.gov%7Cc4ab6920fe8f48788af808de6f3dad82%7Cb4f51418b26949a2935afa54bf584fc8%7C0%7C0%7C639070507876863950%7CUnknown%7CTWFpbGZsb3d8eyJFbXB0eU1hcGkiOnRydWUsIlYiOiIwLjAuMDAwMCIsIlAiOiJXaW4zMiIsIkFOIjoiTWFpbCIsIldUIjoyfQ%3D%3D%7C0%7C%7C%7C&amp;sdata=A6tkHoABWjk2qil43%2FRZE6sy49NprJb20guwfpC7avg%3D&amp;reserved=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padlet.com/stacyparrish/indigenous-family-special-education-guides-imkut7wpzdth487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hyperlink" Target="https://nam02.safelinks.protection.outlook.com/?url=https%3A%2F%2Flinks-2.govdelivery.com%2FCL0%2Fhttps%3A%252F%252Fwww.oregon.gov%252Fode%252Fstudents-and-family%252Fequity%252FNativeAmericanEducation%252FPages%252F-Special-Education-Comprehensive-Guides.aspx%253Futm_medium%3Demail%2526utm_source%3Dgovdelivery%2F1%2F0101019c72e0b24c-68393e22-f818-4b4a-9723-07c88114467e-000000%2FeVHdyRUrzuaCFysNgZnHevt6RCmV9o3D93WqGdiFrlM%3D445&amp;data=05%7C02%7CStacy.Parrish%40ode.oregon.gov%7Cc4ab6920fe8f48788af808de6f3dad82%7Cb4f51418b26949a2935afa54bf584fc8%7C0%7C0%7C639070507876863950%7CUnknown%7CTWFpbGZsb3d8eyJFbXB0eU1hcGkiOnRydWUsIlYiOiIwLjAuMDAwMCIsIlAiOiJXaW4zMiIsIkFOIjoiTWFpbCIsIldUIjoyfQ%3D%3D%7C0%7C%7C%7C&amp;sdata=A6tkHoABWjk2qil43%2FRZE6sy49NprJb20guwfpC7avg%3D&amp;reserved=0" TargetMode="External"/><Relationship Id="rId5" Type="http://schemas.openxmlformats.org/officeDocument/2006/relationships/hyperlink" Target="https://nam02.safelinks.protection.outlook.com/?url=https%3A%2F%2Flinks-2.govdelivery.com%2FCL0%2Fhttps%3A%252F%252Fwww.oregon.gov%252Fode%252Fstudents-and-family%252Fequity%252FNativeAmericanEducation%252FDocuments%252FSB13%252520Curriculum%252FIndigenous_SPED_Guide_2025_508c_.pdf%253Futm_medium%3Demail%2526utm_source%3Dgovdelivery%2F1%2F0101019c72e0b24c-68393e22-f818-4b4a-9723-07c88114467e-000000%2Fd7ny7Aw3H9z3zyjGTfxvszHXLUftILmatTZBxhnrJ4w%3D445&amp;data=05%7C02%7CStacy.Parrish%40ode.oregon.gov%7Cc4ab6920fe8f48788af808de6f3dad82%7Cb4f51418b26949a2935afa54bf584fc8%7C0%7C0%7C639070507876815762%7CUnknown%7CTWFpbGZsb3d8eyJFbXB0eU1hcGkiOnRydWUsIlYiOiIwLjAuMDAwMCIsIlAiOiJXaW4zMiIsIkFOIjoiTWFpbCIsIldUIjoyfQ%3D%3D%7C0%7C%7C%7C&amp;sdata=5P8Zl8Dn83Z8EGvgBO0boy0k13jLHKCDND7HuJ5y4M8%3D&amp;reserved=0"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7.xml"/><Relationship Id="rId5" Type="http://schemas.openxmlformats.org/officeDocument/2006/relationships/image" Target="../media/image22.png"/><Relationship Id="rId4" Type="http://schemas.openxmlformats.org/officeDocument/2006/relationships/hyperlink" Target="https://www.oregon.gov/ode/students-and-family/equity/NativeAmericanEducation/Documents/SB13%20Curriculum/Implementation_Districts_ESDs_Indigenous_SPED_Guide_.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gle/1ubh4DYaQgpVX7Mk9"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130"/>
          <p:cNvPicPr preferRelativeResize="0"/>
          <p:nvPr/>
        </p:nvPicPr>
        <p:blipFill>
          <a:blip r:embed="rId3">
            <a:alphaModFix/>
          </a:blip>
          <a:stretch>
            <a:fillRect/>
          </a:stretch>
        </p:blipFill>
        <p:spPr>
          <a:xfrm>
            <a:off x="196913" y="196775"/>
            <a:ext cx="11798174" cy="6464426"/>
          </a:xfrm>
          <a:prstGeom prst="rect">
            <a:avLst/>
          </a:prstGeom>
          <a:noFill/>
          <a:ln>
            <a:noFill/>
          </a:ln>
        </p:spPr>
      </p:pic>
      <p:sp>
        <p:nvSpPr>
          <p:cNvPr id="972" name="Google Shape;972;p130"/>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solidFill>
                  <a:schemeClr val="lt1"/>
                </a:solidFill>
              </a:rPr>
              <a:t>1</a:t>
            </a:fld>
            <a:endParaRPr>
              <a:solidFill>
                <a:schemeClr val="lt1"/>
              </a:solidFill>
            </a:endParaRPr>
          </a:p>
        </p:txBody>
      </p:sp>
      <p:sp>
        <p:nvSpPr>
          <p:cNvPr id="973" name="Google Shape;973;p130"/>
          <p:cNvSpPr txBox="1"/>
          <p:nvPr/>
        </p:nvSpPr>
        <p:spPr>
          <a:xfrm>
            <a:off x="827013" y="3972500"/>
            <a:ext cx="10763700" cy="766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200">
                <a:solidFill>
                  <a:schemeClr val="hlink"/>
                </a:solidFill>
                <a:latin typeface="Calibri"/>
                <a:ea typeface="Calibri"/>
                <a:cs typeface="Calibri"/>
                <a:sym typeface="Calibri"/>
              </a:rPr>
              <a:t>Title VI Indian Education Community of Practice</a:t>
            </a:r>
            <a:endParaRPr sz="200"/>
          </a:p>
        </p:txBody>
      </p:sp>
      <p:sp>
        <p:nvSpPr>
          <p:cNvPr id="974" name="Google Shape;974;p130"/>
          <p:cNvSpPr txBox="1">
            <a:spLocks noGrp="1"/>
          </p:cNvSpPr>
          <p:nvPr>
            <p:ph type="subTitle" idx="4294967295"/>
          </p:nvPr>
        </p:nvSpPr>
        <p:spPr>
          <a:xfrm>
            <a:off x="1705800" y="4914944"/>
            <a:ext cx="9144000" cy="877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400"/>
              <a:buNone/>
            </a:pPr>
            <a:r>
              <a:rPr lang="en-US">
                <a:solidFill>
                  <a:schemeClr val="lt1"/>
                </a:solidFill>
              </a:rPr>
              <a:t>Indigenous Family Special Education Guides</a:t>
            </a:r>
            <a:endParaRPr>
              <a:solidFill>
                <a:schemeClr val="lt1"/>
              </a:solidFill>
            </a:endParaRPr>
          </a:p>
          <a:p>
            <a:pPr marL="0" lvl="0" indent="0" algn="ctr" rtl="0">
              <a:lnSpc>
                <a:spcPct val="90000"/>
              </a:lnSpc>
              <a:spcBef>
                <a:spcPts val="0"/>
              </a:spcBef>
              <a:spcAft>
                <a:spcPts val="0"/>
              </a:spcAft>
              <a:buClr>
                <a:schemeClr val="accent1"/>
              </a:buClr>
              <a:buSzPts val="2400"/>
              <a:buNone/>
            </a:pPr>
            <a:r>
              <a:rPr lang="en-US">
                <a:solidFill>
                  <a:schemeClr val="lt1"/>
                </a:solidFill>
              </a:rPr>
              <a:t>February 19, 2026</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39"/>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Data Snapshot</a:t>
            </a:r>
            <a:endParaRPr/>
          </a:p>
        </p:txBody>
      </p:sp>
      <p:sp>
        <p:nvSpPr>
          <p:cNvPr id="1058" name="Google Shape;1058;p139"/>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pic>
        <p:nvPicPr>
          <p:cNvPr id="1059" name="Google Shape;1059;p139"/>
          <p:cNvPicPr preferRelativeResize="0"/>
          <p:nvPr/>
        </p:nvPicPr>
        <p:blipFill>
          <a:blip r:embed="rId3">
            <a:alphaModFix/>
          </a:blip>
          <a:stretch>
            <a:fillRect/>
          </a:stretch>
        </p:blipFill>
        <p:spPr>
          <a:xfrm rot="10800000">
            <a:off x="185750" y="5560300"/>
            <a:ext cx="5701425" cy="1057125"/>
          </a:xfrm>
          <a:prstGeom prst="rect">
            <a:avLst/>
          </a:prstGeom>
          <a:noFill/>
          <a:ln>
            <a:noFill/>
          </a:ln>
        </p:spPr>
      </p:pic>
      <p:sp>
        <p:nvSpPr>
          <p:cNvPr id="1060" name="Google Shape;1060;p139"/>
          <p:cNvSpPr txBox="1"/>
          <p:nvPr/>
        </p:nvSpPr>
        <p:spPr>
          <a:xfrm>
            <a:off x="6482750" y="1905450"/>
            <a:ext cx="4844700" cy="3812700"/>
          </a:xfrm>
          <a:prstGeom prst="rect">
            <a:avLst/>
          </a:prstGeom>
          <a:noFill/>
          <a:ln w="38100" cap="flat" cmpd="sng">
            <a:solidFill>
              <a:srgbClr val="0F75BC"/>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50">
                <a:solidFill>
                  <a:schemeClr val="dk1"/>
                </a:solidFill>
                <a:highlight>
                  <a:srgbClr val="FFFFFF"/>
                </a:highlight>
                <a:latin typeface="Calibri"/>
                <a:ea typeface="Calibri"/>
                <a:cs typeface="Calibri"/>
                <a:sym typeface="Calibri"/>
              </a:rPr>
              <a:t>American Indian or Alaska Native students with disabilities are more likely to drop out than all students with disabilities and less likely to be inside regular class less than 40% of the day than all students with disabilities. </a:t>
            </a:r>
            <a:endParaRPr sz="2050">
              <a:solidFill>
                <a:schemeClr val="dk1"/>
              </a:solidFill>
              <a:highlight>
                <a:srgbClr val="FFFFFF"/>
              </a:highlight>
              <a:latin typeface="Calibri"/>
              <a:ea typeface="Calibri"/>
              <a:cs typeface="Calibri"/>
              <a:sym typeface="Calibri"/>
            </a:endParaRPr>
          </a:p>
          <a:p>
            <a:pPr marL="0" lvl="0" indent="0" algn="l" rtl="0">
              <a:lnSpc>
                <a:spcPct val="115000"/>
              </a:lnSpc>
              <a:spcBef>
                <a:spcPts val="2400"/>
              </a:spcBef>
              <a:spcAft>
                <a:spcPts val="2400"/>
              </a:spcAft>
              <a:buNone/>
            </a:pPr>
            <a:r>
              <a:rPr lang="en-US" sz="1100">
                <a:solidFill>
                  <a:schemeClr val="dk1"/>
                </a:solidFill>
                <a:latin typeface="Calibri"/>
                <a:ea typeface="Calibri"/>
                <a:cs typeface="Calibri"/>
                <a:sym typeface="Calibri"/>
              </a:rPr>
              <a:t>U.S. Department of Education, Office of Special Education and Rehabilitative Services. (2021, August 13). </a:t>
            </a:r>
            <a:r>
              <a:rPr lang="en-US" sz="1100" i="1">
                <a:solidFill>
                  <a:schemeClr val="dk1"/>
                </a:solidFill>
                <a:latin typeface="Calibri"/>
                <a:ea typeface="Calibri"/>
                <a:cs typeface="Calibri"/>
                <a:sym typeface="Calibri"/>
              </a:rPr>
              <a:t>OSEP Fast Facts looks at race and ethnicity of children with disabilities served under IDEA.</a:t>
            </a:r>
            <a:r>
              <a:rPr lang="en-US" sz="1100">
                <a:solidFill>
                  <a:schemeClr val="dk1"/>
                </a:solidFill>
                <a:latin typeface="Calibri"/>
                <a:ea typeface="Calibri"/>
                <a:cs typeface="Calibri"/>
                <a:sym typeface="Calibri"/>
              </a:rPr>
              <a:t> Individuals with Disabilities Education Act (IDEA).</a:t>
            </a:r>
            <a:r>
              <a:rPr lang="en-US" sz="11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100" u="sng">
                <a:solidFill>
                  <a:schemeClr val="hlink"/>
                </a:solidFill>
                <a:latin typeface="Calibri"/>
                <a:ea typeface="Calibri"/>
                <a:cs typeface="Calibri"/>
                <a:sym typeface="Calibri"/>
                <a:hlinkClick r:id="rId4"/>
              </a:rPr>
              <a:t>https://sites.ed.gov/idea/osep-fast-facts-looks-at-race-and-ethnicity-of-children-with-disabilities-served-under-idea</a:t>
            </a:r>
            <a:endParaRPr sz="1350">
              <a:solidFill>
                <a:srgbClr val="2D3748"/>
              </a:solidFill>
              <a:highlight>
                <a:srgbClr val="FFFFFF"/>
              </a:highlight>
              <a:latin typeface="Calibri"/>
              <a:ea typeface="Calibri"/>
              <a:cs typeface="Calibri"/>
              <a:sym typeface="Calibri"/>
            </a:endParaRPr>
          </a:p>
        </p:txBody>
      </p:sp>
      <p:sp>
        <p:nvSpPr>
          <p:cNvPr id="1061" name="Google Shape;1061;p139"/>
          <p:cNvSpPr txBox="1"/>
          <p:nvPr/>
        </p:nvSpPr>
        <p:spPr>
          <a:xfrm>
            <a:off x="907775" y="2567750"/>
            <a:ext cx="4979400" cy="19086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Calibri"/>
              <a:buChar char="●"/>
            </a:pPr>
            <a:r>
              <a:rPr lang="en-US" sz="2200" b="1">
                <a:solidFill>
                  <a:srgbClr val="DC5626"/>
                </a:solidFill>
                <a:latin typeface="Calibri"/>
                <a:ea typeface="Calibri"/>
                <a:cs typeface="Calibri"/>
                <a:sym typeface="Calibri"/>
              </a:rPr>
              <a:t>20% of AI/AN Students </a:t>
            </a:r>
            <a:r>
              <a:rPr lang="en-US" sz="2200">
                <a:solidFill>
                  <a:schemeClr val="dk1"/>
                </a:solidFill>
                <a:latin typeface="Calibri"/>
                <a:ea typeface="Calibri"/>
                <a:cs typeface="Calibri"/>
                <a:sym typeface="Calibri"/>
              </a:rPr>
              <a:t>receive Special Education Services, this is in comparison to 15.4% statewide.</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b="1">
                <a:solidFill>
                  <a:schemeClr val="accent2"/>
                </a:solidFill>
                <a:latin typeface="Calibri"/>
                <a:ea typeface="Calibri"/>
                <a:cs typeface="Calibri"/>
                <a:sym typeface="Calibri"/>
              </a:rPr>
              <a:t>10.3% of AI/AN Students</a:t>
            </a:r>
            <a:r>
              <a:rPr lang="en-US" sz="2200" b="1">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received a Modified Diploma in SY24-25.</a:t>
            </a:r>
            <a:endParaRPr sz="2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140"/>
          <p:cNvPicPr preferRelativeResize="0"/>
          <p:nvPr/>
        </p:nvPicPr>
        <p:blipFill rotWithShape="1">
          <a:blip r:embed="rId3">
            <a:alphaModFix amt="79000"/>
          </a:blip>
          <a:srcRect b="56563"/>
          <a:stretch/>
        </p:blipFill>
        <p:spPr>
          <a:xfrm>
            <a:off x="4767625" y="5555350"/>
            <a:ext cx="5504102" cy="949550"/>
          </a:xfrm>
          <a:prstGeom prst="rect">
            <a:avLst/>
          </a:prstGeom>
          <a:noFill/>
          <a:ln>
            <a:noFill/>
          </a:ln>
        </p:spPr>
      </p:pic>
      <p:sp>
        <p:nvSpPr>
          <p:cNvPr id="1068" name="Google Shape;1068;p140"/>
          <p:cNvSpPr txBox="1"/>
          <p:nvPr/>
        </p:nvSpPr>
        <p:spPr>
          <a:xfrm>
            <a:off x="4767625" y="5555350"/>
            <a:ext cx="5504100" cy="911100"/>
          </a:xfrm>
          <a:prstGeom prst="rect">
            <a:avLst/>
          </a:prstGeom>
          <a:noFill/>
          <a:ln>
            <a:noFill/>
          </a:ln>
          <a:effectLst>
            <a:outerShdw blurRad="57150" dist="19050" dir="1200000" algn="bl" rotWithShape="0">
              <a:srgbClr val="000000">
                <a:alpha val="6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674521"/>
                </a:solidFill>
                <a:latin typeface="Calibri"/>
                <a:ea typeface="Calibri"/>
                <a:cs typeface="Calibri"/>
                <a:sym typeface="Calibri"/>
              </a:rPr>
              <a:t>Center Culturally Responsive Approaches</a:t>
            </a:r>
            <a:endParaRPr sz="2400">
              <a:solidFill>
                <a:srgbClr val="674521"/>
              </a:solidFill>
              <a:latin typeface="Calibri"/>
              <a:ea typeface="Calibri"/>
              <a:cs typeface="Calibri"/>
              <a:sym typeface="Calibri"/>
            </a:endParaRPr>
          </a:p>
        </p:txBody>
      </p:sp>
      <p:pic>
        <p:nvPicPr>
          <p:cNvPr id="1069" name="Google Shape;1069;p140"/>
          <p:cNvPicPr preferRelativeResize="0"/>
          <p:nvPr/>
        </p:nvPicPr>
        <p:blipFill rotWithShape="1">
          <a:blip r:embed="rId4">
            <a:alphaModFix amt="45000"/>
          </a:blip>
          <a:srcRect b="56599"/>
          <a:stretch/>
        </p:blipFill>
        <p:spPr>
          <a:xfrm>
            <a:off x="4008525" y="4593150"/>
            <a:ext cx="5504102" cy="911099"/>
          </a:xfrm>
          <a:prstGeom prst="rect">
            <a:avLst/>
          </a:prstGeom>
          <a:noFill/>
          <a:ln>
            <a:noFill/>
          </a:ln>
        </p:spPr>
      </p:pic>
      <p:sp>
        <p:nvSpPr>
          <p:cNvPr id="1070" name="Google Shape;1070;p140"/>
          <p:cNvSpPr txBox="1"/>
          <p:nvPr/>
        </p:nvSpPr>
        <p:spPr>
          <a:xfrm>
            <a:off x="4008525" y="4593150"/>
            <a:ext cx="5504100" cy="911100"/>
          </a:xfrm>
          <a:prstGeom prst="rect">
            <a:avLst/>
          </a:prstGeom>
          <a:noFill/>
          <a:ln>
            <a:noFill/>
          </a:ln>
          <a:effectLst>
            <a:outerShdw blurRad="57150" dist="19050" dir="3300000" algn="bl" rotWithShape="0">
              <a:srgbClr val="000000">
                <a:alpha val="7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007F43"/>
                </a:solidFill>
                <a:latin typeface="Calibri"/>
                <a:ea typeface="Calibri"/>
                <a:cs typeface="Calibri"/>
                <a:sym typeface="Calibri"/>
              </a:rPr>
              <a:t>Cultivate Holistic Systems of Support</a:t>
            </a:r>
            <a:endParaRPr sz="2400">
              <a:solidFill>
                <a:srgbClr val="007F43"/>
              </a:solidFill>
              <a:latin typeface="Calibri"/>
              <a:ea typeface="Calibri"/>
              <a:cs typeface="Calibri"/>
              <a:sym typeface="Calibri"/>
            </a:endParaRPr>
          </a:p>
        </p:txBody>
      </p:sp>
      <p:pic>
        <p:nvPicPr>
          <p:cNvPr id="1071" name="Google Shape;1071;p140"/>
          <p:cNvPicPr preferRelativeResize="0"/>
          <p:nvPr/>
        </p:nvPicPr>
        <p:blipFill>
          <a:blip r:embed="rId5">
            <a:alphaModFix amt="44000"/>
          </a:blip>
          <a:stretch>
            <a:fillRect/>
          </a:stretch>
        </p:blipFill>
        <p:spPr>
          <a:xfrm>
            <a:off x="2258150" y="2668163"/>
            <a:ext cx="5504102" cy="911100"/>
          </a:xfrm>
          <a:prstGeom prst="rect">
            <a:avLst/>
          </a:prstGeom>
          <a:noFill/>
          <a:ln>
            <a:noFill/>
          </a:ln>
        </p:spPr>
      </p:pic>
      <p:sp>
        <p:nvSpPr>
          <p:cNvPr id="1072" name="Google Shape;1072;p140"/>
          <p:cNvSpPr txBox="1"/>
          <p:nvPr/>
        </p:nvSpPr>
        <p:spPr>
          <a:xfrm>
            <a:off x="2258150" y="2668750"/>
            <a:ext cx="5504100" cy="911100"/>
          </a:xfrm>
          <a:prstGeom prst="rect">
            <a:avLst/>
          </a:prstGeom>
          <a:noFill/>
          <a:ln>
            <a:noFill/>
          </a:ln>
          <a:effectLst>
            <a:outerShdw algn="bl" rotWithShape="0">
              <a:schemeClr val="dk1">
                <a:alpha val="7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DC5626"/>
                </a:solidFill>
                <a:latin typeface="Calibri"/>
                <a:ea typeface="Calibri"/>
                <a:cs typeface="Calibri"/>
                <a:sym typeface="Calibri"/>
              </a:rPr>
              <a:t>Address Inequity in Native Student Data</a:t>
            </a:r>
            <a:endParaRPr sz="2400">
              <a:solidFill>
                <a:srgbClr val="DC5626"/>
              </a:solidFill>
              <a:latin typeface="Calibri"/>
              <a:ea typeface="Calibri"/>
              <a:cs typeface="Calibri"/>
              <a:sym typeface="Calibri"/>
            </a:endParaRPr>
          </a:p>
        </p:txBody>
      </p:sp>
      <p:pic>
        <p:nvPicPr>
          <p:cNvPr id="1073" name="Google Shape;1073;p140"/>
          <p:cNvPicPr preferRelativeResize="0"/>
          <p:nvPr/>
        </p:nvPicPr>
        <p:blipFill>
          <a:blip r:embed="rId6">
            <a:alphaModFix amt="61000"/>
          </a:blip>
          <a:stretch>
            <a:fillRect/>
          </a:stretch>
        </p:blipFill>
        <p:spPr>
          <a:xfrm>
            <a:off x="3109575" y="3660300"/>
            <a:ext cx="5504102" cy="881750"/>
          </a:xfrm>
          <a:prstGeom prst="rect">
            <a:avLst/>
          </a:prstGeom>
          <a:noFill/>
          <a:ln>
            <a:noFill/>
          </a:ln>
        </p:spPr>
      </p:pic>
      <p:sp>
        <p:nvSpPr>
          <p:cNvPr id="1074" name="Google Shape;1074;p140"/>
          <p:cNvSpPr txBox="1"/>
          <p:nvPr/>
        </p:nvSpPr>
        <p:spPr>
          <a:xfrm>
            <a:off x="3109575" y="3630950"/>
            <a:ext cx="5504100" cy="911100"/>
          </a:xfrm>
          <a:prstGeom prst="rect">
            <a:avLst/>
          </a:prstGeom>
          <a:noFill/>
          <a:ln>
            <a:noFill/>
          </a:ln>
          <a:effectLst>
            <a:outerShdw blurRad="57150" dist="19050" dir="1620000" algn="bl" rotWithShape="0">
              <a:srgbClr val="000000">
                <a:alpha val="5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098987"/>
                </a:solidFill>
                <a:latin typeface="Calibri"/>
                <a:ea typeface="Calibri"/>
                <a:cs typeface="Calibri"/>
                <a:sym typeface="Calibri"/>
              </a:rPr>
              <a:t>      Pursue Native Excellence</a:t>
            </a:r>
            <a:endParaRPr sz="2400">
              <a:solidFill>
                <a:srgbClr val="098987"/>
              </a:solidFill>
              <a:latin typeface="Calibri"/>
              <a:ea typeface="Calibri"/>
              <a:cs typeface="Calibri"/>
              <a:sym typeface="Calibri"/>
            </a:endParaRPr>
          </a:p>
        </p:txBody>
      </p:sp>
      <p:sp>
        <p:nvSpPr>
          <p:cNvPr id="1075" name="Google Shape;1075;p140"/>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1076" name="Google Shape;1076;p140"/>
          <p:cNvSpPr txBox="1">
            <a:spLocks noGrp="1"/>
          </p:cNvSpPr>
          <p:nvPr>
            <p:ph type="title"/>
          </p:nvPr>
        </p:nvSpPr>
        <p:spPr>
          <a:xfrm>
            <a:off x="703801" y="440875"/>
            <a:ext cx="10784400" cy="1026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a:t>Goals in our 2025-2030 AI/AN Student Success Plan</a:t>
            </a:r>
            <a:endParaRPr/>
          </a:p>
        </p:txBody>
      </p:sp>
      <p:pic>
        <p:nvPicPr>
          <p:cNvPr id="1077" name="Google Shape;1077;p140"/>
          <p:cNvPicPr preferRelativeResize="0"/>
          <p:nvPr/>
        </p:nvPicPr>
        <p:blipFill>
          <a:blip r:embed="rId7">
            <a:alphaModFix/>
          </a:blip>
          <a:stretch>
            <a:fillRect/>
          </a:stretch>
        </p:blipFill>
        <p:spPr>
          <a:xfrm>
            <a:off x="1247850" y="1738902"/>
            <a:ext cx="5773200" cy="866666"/>
          </a:xfrm>
          <a:prstGeom prst="rect">
            <a:avLst/>
          </a:prstGeom>
          <a:noFill/>
          <a:ln>
            <a:noFill/>
          </a:ln>
        </p:spPr>
      </p:pic>
      <p:sp>
        <p:nvSpPr>
          <p:cNvPr id="1078" name="Google Shape;1078;p140"/>
          <p:cNvSpPr txBox="1"/>
          <p:nvPr/>
        </p:nvSpPr>
        <p:spPr>
          <a:xfrm>
            <a:off x="1384776" y="1666974"/>
            <a:ext cx="5773200" cy="949500"/>
          </a:xfrm>
          <a:prstGeom prst="rect">
            <a:avLst/>
          </a:prstGeom>
          <a:noFill/>
          <a:ln>
            <a:noFill/>
          </a:ln>
          <a:effectLst>
            <a:outerShdw dist="9525" dir="7740000" algn="bl" rotWithShape="0">
              <a:srgbClr val="000000">
                <a:alpha val="4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chemeClr val="accent2"/>
                </a:solidFill>
                <a:latin typeface="Calibri"/>
                <a:ea typeface="Calibri"/>
                <a:cs typeface="Calibri"/>
                <a:sym typeface="Calibri"/>
              </a:rPr>
              <a:t>Champion Tribal Languages</a:t>
            </a:r>
            <a:endParaRPr sz="2400">
              <a:solidFill>
                <a:schemeClr val="accent2"/>
              </a:solidFill>
              <a:latin typeface="Calibri"/>
              <a:ea typeface="Calibri"/>
              <a:cs typeface="Calibri"/>
              <a:sym typeface="Calibri"/>
            </a:endParaRPr>
          </a:p>
        </p:txBody>
      </p:sp>
      <p:sp>
        <p:nvSpPr>
          <p:cNvPr id="1079" name="Google Shape;1079;p140"/>
          <p:cNvSpPr txBox="1"/>
          <p:nvPr/>
        </p:nvSpPr>
        <p:spPr>
          <a:xfrm>
            <a:off x="482450" y="4988950"/>
            <a:ext cx="3295800" cy="1477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Source: https://www.oregon.gov/ode/students-and-family/equity/NativeAmericanEducation/Documents/SB13%20Curriculum/FINAL%20AIAN%20Student%20Success%20Plan%202025%20-%202030.pdf</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41"/>
          <p:cNvSpPr txBox="1">
            <a:spLocks noGrp="1"/>
          </p:cNvSpPr>
          <p:nvPr>
            <p:ph type="body" idx="1"/>
          </p:nvPr>
        </p:nvSpPr>
        <p:spPr>
          <a:xfrm>
            <a:off x="795425" y="1870775"/>
            <a:ext cx="6549600" cy="4109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300" b="1">
                <a:solidFill>
                  <a:srgbClr val="DC5626"/>
                </a:solidFill>
              </a:rPr>
              <a:t>OBJECTIVE 2B:</a:t>
            </a:r>
            <a:r>
              <a:rPr lang="en-US" sz="2300"/>
              <a:t> Address Disparate Identification of Native Students in Special Education </a:t>
            </a:r>
            <a:endParaRPr sz="2300"/>
          </a:p>
          <a:p>
            <a:pPr marL="0" lvl="0" indent="0" algn="l" rtl="0">
              <a:spcBef>
                <a:spcPts val="1000"/>
              </a:spcBef>
              <a:spcAft>
                <a:spcPts val="0"/>
              </a:spcAft>
              <a:buNone/>
            </a:pPr>
            <a:r>
              <a:rPr lang="en-US" sz="2300"/>
              <a:t>▪ Ensure accurate identification of Native students in special education by providing additional guidance to school districts and ESDs on the analysis of data to identify disproportionalities beyond federal requirements, by promoting culturally responsive assessments and tools, </a:t>
            </a:r>
            <a:r>
              <a:rPr lang="en-US" sz="2300" i="1"/>
              <a:t>and advocating for the use of informational resources to empower Native families with their rights and responsibilities in Special Education.</a:t>
            </a:r>
            <a:endParaRPr sz="2300" i="1"/>
          </a:p>
        </p:txBody>
      </p:sp>
      <p:sp>
        <p:nvSpPr>
          <p:cNvPr id="1086" name="Google Shape;1086;p141"/>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pic>
        <p:nvPicPr>
          <p:cNvPr id="1087" name="Google Shape;1087;p141"/>
          <p:cNvPicPr preferRelativeResize="0"/>
          <p:nvPr/>
        </p:nvPicPr>
        <p:blipFill>
          <a:blip r:embed="rId3">
            <a:alphaModFix/>
          </a:blip>
          <a:stretch>
            <a:fillRect/>
          </a:stretch>
        </p:blipFill>
        <p:spPr>
          <a:xfrm rot="10800000">
            <a:off x="185750" y="5580750"/>
            <a:ext cx="5701425" cy="1057125"/>
          </a:xfrm>
          <a:prstGeom prst="rect">
            <a:avLst/>
          </a:prstGeom>
          <a:noFill/>
          <a:ln>
            <a:noFill/>
          </a:ln>
        </p:spPr>
      </p:pic>
      <p:pic>
        <p:nvPicPr>
          <p:cNvPr id="1088" name="Google Shape;1088;p141">
            <a:hlinkClick r:id="rId4"/>
          </p:cNvPr>
          <p:cNvPicPr preferRelativeResize="0"/>
          <p:nvPr/>
        </p:nvPicPr>
        <p:blipFill>
          <a:blip r:embed="rId5">
            <a:alphaModFix/>
          </a:blip>
          <a:stretch>
            <a:fillRect/>
          </a:stretch>
        </p:blipFill>
        <p:spPr>
          <a:xfrm>
            <a:off x="8142850" y="2109400"/>
            <a:ext cx="2891100" cy="3753065"/>
          </a:xfrm>
          <a:prstGeom prst="rect">
            <a:avLst/>
          </a:prstGeom>
          <a:noFill/>
          <a:ln>
            <a:noFill/>
          </a:ln>
          <a:effectLst>
            <a:outerShdw blurRad="100013" dist="152400" dir="8460000" algn="bl" rotWithShape="0">
              <a:srgbClr val="000000">
                <a:alpha val="50000"/>
              </a:srgbClr>
            </a:outerShdw>
          </a:effectLst>
        </p:spPr>
      </p:pic>
      <p:pic>
        <p:nvPicPr>
          <p:cNvPr id="1089" name="Google Shape;1089;p141"/>
          <p:cNvPicPr preferRelativeResize="0"/>
          <p:nvPr/>
        </p:nvPicPr>
        <p:blipFill>
          <a:blip r:embed="rId6">
            <a:alphaModFix amt="44000"/>
          </a:blip>
          <a:stretch>
            <a:fillRect/>
          </a:stretch>
        </p:blipFill>
        <p:spPr>
          <a:xfrm>
            <a:off x="687700" y="311150"/>
            <a:ext cx="10987126" cy="1166399"/>
          </a:xfrm>
          <a:prstGeom prst="rect">
            <a:avLst/>
          </a:prstGeom>
          <a:noFill/>
          <a:ln>
            <a:noFill/>
          </a:ln>
        </p:spPr>
      </p:pic>
      <p:sp>
        <p:nvSpPr>
          <p:cNvPr id="1090" name="Google Shape;1090;p141"/>
          <p:cNvSpPr txBox="1"/>
          <p:nvPr/>
        </p:nvSpPr>
        <p:spPr>
          <a:xfrm>
            <a:off x="949900" y="438800"/>
            <a:ext cx="6789900" cy="911100"/>
          </a:xfrm>
          <a:prstGeom prst="rect">
            <a:avLst/>
          </a:prstGeom>
          <a:noFill/>
          <a:ln>
            <a:noFill/>
          </a:ln>
          <a:effectLst>
            <a:outerShdw algn="bl" rotWithShape="0">
              <a:schemeClr val="dk1">
                <a:alpha val="7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DC5626"/>
                </a:solidFill>
                <a:latin typeface="Calibri"/>
                <a:ea typeface="Calibri"/>
                <a:cs typeface="Calibri"/>
                <a:sym typeface="Calibri"/>
              </a:rPr>
              <a:t>Address Inequity in Native Student Data</a:t>
            </a:r>
            <a:endParaRPr sz="3000">
              <a:solidFill>
                <a:srgbClr val="DC562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42"/>
          <p:cNvSpPr txBox="1">
            <a:spLocks noGrp="1"/>
          </p:cNvSpPr>
          <p:nvPr>
            <p:ph type="body" idx="1"/>
          </p:nvPr>
        </p:nvSpPr>
        <p:spPr>
          <a:xfrm>
            <a:off x="5185450" y="484400"/>
            <a:ext cx="6620700" cy="50814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000" b="1">
                <a:solidFill>
                  <a:schemeClr val="accent2"/>
                </a:solidFill>
              </a:rPr>
              <a:t>The Guides</a:t>
            </a:r>
            <a:r>
              <a:rPr lang="en-US" sz="2000"/>
              <a:t> -</a:t>
            </a:r>
            <a:r>
              <a:rPr lang="en-US" sz="1900"/>
              <a:t> </a:t>
            </a:r>
            <a:endParaRPr sz="1900"/>
          </a:p>
          <a:p>
            <a:pPr marL="457200" lvl="0" indent="-349250" algn="l" rtl="0">
              <a:lnSpc>
                <a:spcPct val="115000"/>
              </a:lnSpc>
              <a:spcBef>
                <a:spcPts val="1200"/>
              </a:spcBef>
              <a:spcAft>
                <a:spcPts val="0"/>
              </a:spcAft>
              <a:buSzPts val="1900"/>
              <a:buFont typeface="Calibri"/>
              <a:buChar char="●"/>
            </a:pPr>
            <a:r>
              <a:rPr lang="en-US" sz="1900"/>
              <a:t>Comprehensive Guide: “The Journey to Ensure a Free and Appropriate Public Education for Students with Disabilities: A Guide for Indigenous Families” (pictured left)</a:t>
            </a:r>
            <a:endParaRPr sz="1900"/>
          </a:p>
          <a:p>
            <a:pPr marL="457200" lvl="0" indent="0" algn="l" rtl="0">
              <a:lnSpc>
                <a:spcPct val="115000"/>
              </a:lnSpc>
              <a:spcBef>
                <a:spcPts val="1200"/>
              </a:spcBef>
              <a:spcAft>
                <a:spcPts val="0"/>
              </a:spcAft>
              <a:buNone/>
            </a:pPr>
            <a:endParaRPr sz="700"/>
          </a:p>
          <a:p>
            <a:pPr marL="457200" lvl="0" indent="-349250" algn="l" rtl="0">
              <a:lnSpc>
                <a:spcPct val="115000"/>
              </a:lnSpc>
              <a:spcBef>
                <a:spcPts val="1200"/>
              </a:spcBef>
              <a:spcAft>
                <a:spcPts val="0"/>
              </a:spcAft>
              <a:buSzPts val="1900"/>
              <a:buFont typeface="Calibri"/>
              <a:buChar char="●"/>
            </a:pPr>
            <a:r>
              <a:rPr lang="en-US" sz="1900"/>
              <a:t>Mini Guide 1 - “Getting Started with Special Education - Navigating the Special Education Referral Process”</a:t>
            </a:r>
            <a:endParaRPr sz="1900"/>
          </a:p>
          <a:p>
            <a:pPr marL="457200" lvl="0" indent="-349250" algn="l" rtl="0">
              <a:lnSpc>
                <a:spcPct val="115000"/>
              </a:lnSpc>
              <a:spcBef>
                <a:spcPts val="0"/>
              </a:spcBef>
              <a:spcAft>
                <a:spcPts val="0"/>
              </a:spcAft>
              <a:buSzPts val="1900"/>
              <a:buFont typeface="Calibri"/>
              <a:buChar char="●"/>
            </a:pPr>
            <a:r>
              <a:rPr lang="en-US" sz="1900"/>
              <a:t>Mini Guide 2 - “Parent/Caregiver Rights in Special Education”</a:t>
            </a:r>
            <a:endParaRPr sz="1900"/>
          </a:p>
          <a:p>
            <a:pPr marL="457200" lvl="0" indent="-349250" algn="l" rtl="0">
              <a:lnSpc>
                <a:spcPct val="115000"/>
              </a:lnSpc>
              <a:spcBef>
                <a:spcPts val="0"/>
              </a:spcBef>
              <a:spcAft>
                <a:spcPts val="0"/>
              </a:spcAft>
              <a:buSzPts val="1900"/>
              <a:buFont typeface="Calibri"/>
              <a:buChar char="●"/>
            </a:pPr>
            <a:r>
              <a:rPr lang="en-US" sz="1900"/>
              <a:t>Mini Guide 3 - “Individualized Education Programs (IEPs)”</a:t>
            </a:r>
            <a:endParaRPr sz="1900"/>
          </a:p>
          <a:p>
            <a:pPr marL="457200" lvl="0" indent="-349250" algn="l" rtl="0">
              <a:lnSpc>
                <a:spcPct val="115000"/>
              </a:lnSpc>
              <a:spcBef>
                <a:spcPts val="0"/>
              </a:spcBef>
              <a:spcAft>
                <a:spcPts val="0"/>
              </a:spcAft>
              <a:buSzPts val="1900"/>
              <a:buFont typeface="Calibri"/>
              <a:buChar char="●"/>
            </a:pPr>
            <a:r>
              <a:rPr lang="en-US" sz="1900"/>
              <a:t>Mini Guide 4 - “Discipline for Students in Special Education”</a:t>
            </a:r>
            <a:endParaRPr sz="1900"/>
          </a:p>
          <a:p>
            <a:pPr marL="457200" lvl="0" indent="-349250" algn="l" rtl="0">
              <a:lnSpc>
                <a:spcPct val="115000"/>
              </a:lnSpc>
              <a:spcBef>
                <a:spcPts val="0"/>
              </a:spcBef>
              <a:spcAft>
                <a:spcPts val="0"/>
              </a:spcAft>
              <a:buSzPts val="1900"/>
              <a:buFont typeface="Calibri"/>
              <a:buChar char="●"/>
            </a:pPr>
            <a:r>
              <a:rPr lang="en-US" sz="1900"/>
              <a:t>Mini Guide 5 - “Choosing an IEP or a 504 Plan”</a:t>
            </a:r>
            <a:endParaRPr sz="1900"/>
          </a:p>
          <a:p>
            <a:pPr marL="0" lvl="0" indent="0" algn="l" rtl="0">
              <a:lnSpc>
                <a:spcPct val="115000"/>
              </a:lnSpc>
              <a:spcBef>
                <a:spcPts val="1200"/>
              </a:spcBef>
              <a:spcAft>
                <a:spcPts val="0"/>
              </a:spcAft>
              <a:buNone/>
            </a:pPr>
            <a:r>
              <a:rPr lang="en-US" sz="2000" b="1">
                <a:solidFill>
                  <a:schemeClr val="accent3"/>
                </a:solidFill>
              </a:rPr>
              <a:t>Infographic Quick Summaries -</a:t>
            </a:r>
            <a:endParaRPr sz="2000" b="1">
              <a:solidFill>
                <a:schemeClr val="accent3"/>
              </a:solidFill>
            </a:endParaRPr>
          </a:p>
          <a:p>
            <a:pPr marL="457200" lvl="0" indent="-349250" algn="l" rtl="0">
              <a:lnSpc>
                <a:spcPct val="115000"/>
              </a:lnSpc>
              <a:spcBef>
                <a:spcPts val="1200"/>
              </a:spcBef>
              <a:spcAft>
                <a:spcPts val="0"/>
              </a:spcAft>
              <a:buSzPts val="1900"/>
              <a:buFont typeface="Calibri"/>
              <a:buChar char="●"/>
            </a:pPr>
            <a:r>
              <a:rPr lang="en-US" sz="1900"/>
              <a:t>“Centering Indigenous Ways of Knowing in Special Education”</a:t>
            </a:r>
            <a:endParaRPr sz="1900"/>
          </a:p>
          <a:p>
            <a:pPr marL="457200" lvl="0" indent="-349250" algn="l" rtl="0">
              <a:lnSpc>
                <a:spcPct val="115000"/>
              </a:lnSpc>
              <a:spcBef>
                <a:spcPts val="0"/>
              </a:spcBef>
              <a:spcAft>
                <a:spcPts val="0"/>
              </a:spcAft>
              <a:buSzPts val="1900"/>
              <a:buFont typeface="Calibri"/>
              <a:buChar char="●"/>
            </a:pPr>
            <a:r>
              <a:rPr lang="en-US" sz="1900"/>
              <a:t>“IEP At-a-Glance”</a:t>
            </a:r>
            <a:endParaRPr sz="1900"/>
          </a:p>
          <a:p>
            <a:pPr marL="457200" lvl="0" indent="-349250" algn="l" rtl="0">
              <a:lnSpc>
                <a:spcPct val="115000"/>
              </a:lnSpc>
              <a:spcBef>
                <a:spcPts val="0"/>
              </a:spcBef>
              <a:spcAft>
                <a:spcPts val="0"/>
              </a:spcAft>
              <a:buSzPts val="1900"/>
              <a:buFont typeface="Calibri"/>
              <a:buChar char="●"/>
            </a:pPr>
            <a:r>
              <a:rPr lang="en-US" sz="1900"/>
              <a:t>“Parents Rights in Special Education: At-a-Glance”</a:t>
            </a:r>
            <a:endParaRPr sz="1900"/>
          </a:p>
        </p:txBody>
      </p:sp>
      <p:sp>
        <p:nvSpPr>
          <p:cNvPr id="1097" name="Google Shape;1097;p142"/>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pic>
        <p:nvPicPr>
          <p:cNvPr id="1098" name="Google Shape;1098;p142">
            <a:hlinkClick r:id="rId3"/>
          </p:cNvPr>
          <p:cNvPicPr preferRelativeResize="0"/>
          <p:nvPr/>
        </p:nvPicPr>
        <p:blipFill>
          <a:blip r:embed="rId4">
            <a:alphaModFix/>
          </a:blip>
          <a:stretch>
            <a:fillRect/>
          </a:stretch>
        </p:blipFill>
        <p:spPr>
          <a:xfrm>
            <a:off x="938027" y="779650"/>
            <a:ext cx="3458349" cy="4490901"/>
          </a:xfrm>
          <a:prstGeom prst="rect">
            <a:avLst/>
          </a:prstGeom>
          <a:noFill/>
          <a:ln>
            <a:noFill/>
          </a:ln>
          <a:effectLst>
            <a:outerShdw blurRad="57150" dist="114300" dir="8640000" algn="bl" rotWithShape="0">
              <a:srgbClr val="000000">
                <a:alpha val="50000"/>
              </a:srgbClr>
            </a:outerShdw>
          </a:effectLst>
        </p:spPr>
      </p:pic>
      <p:cxnSp>
        <p:nvCxnSpPr>
          <p:cNvPr id="1099" name="Google Shape;1099;p142"/>
          <p:cNvCxnSpPr/>
          <p:nvPr/>
        </p:nvCxnSpPr>
        <p:spPr>
          <a:xfrm>
            <a:off x="6231675" y="2228325"/>
            <a:ext cx="4742700" cy="22500"/>
          </a:xfrm>
          <a:prstGeom prst="straightConnector1">
            <a:avLst/>
          </a:prstGeom>
          <a:noFill/>
          <a:ln w="19050" cap="flat" cmpd="sng">
            <a:solidFill>
              <a:srgbClr val="0F578A"/>
            </a:solidFill>
            <a:prstDash val="solid"/>
            <a:round/>
            <a:headEnd type="none" w="med" len="med"/>
            <a:tailEnd type="none" w="med" len="med"/>
          </a:ln>
        </p:spPr>
      </p:cxnSp>
      <p:sp>
        <p:nvSpPr>
          <p:cNvPr id="1100" name="Google Shape;1100;p142"/>
          <p:cNvSpPr txBox="1"/>
          <p:nvPr/>
        </p:nvSpPr>
        <p:spPr>
          <a:xfrm>
            <a:off x="751850" y="5324425"/>
            <a:ext cx="3945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Source: https://www.oregon.gov/ode/students-and-family/equity/NativeAmericanEducation/Documents/SB13%20Curriculum/Indigenous_SPED_Guide_2025_508c_.pdf</a:t>
            </a:r>
            <a:endParaRPr>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43"/>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Statewide Rollout of the Guides</a:t>
            </a:r>
            <a:endParaRPr/>
          </a:p>
        </p:txBody>
      </p:sp>
      <p:sp>
        <p:nvSpPr>
          <p:cNvPr id="1107" name="Google Shape;1107;p143"/>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pic>
        <p:nvPicPr>
          <p:cNvPr id="1108" name="Google Shape;1108;p143"/>
          <p:cNvPicPr preferRelativeResize="0"/>
          <p:nvPr/>
        </p:nvPicPr>
        <p:blipFill>
          <a:blip r:embed="rId3">
            <a:alphaModFix/>
          </a:blip>
          <a:stretch>
            <a:fillRect/>
          </a:stretch>
        </p:blipFill>
        <p:spPr>
          <a:xfrm rot="10800000">
            <a:off x="185750" y="5580750"/>
            <a:ext cx="5701425" cy="1057125"/>
          </a:xfrm>
          <a:prstGeom prst="rect">
            <a:avLst/>
          </a:prstGeom>
          <a:noFill/>
          <a:ln>
            <a:noFill/>
          </a:ln>
        </p:spPr>
      </p:pic>
      <p:sp>
        <p:nvSpPr>
          <p:cNvPr id="1109" name="Google Shape;1109;p143"/>
          <p:cNvSpPr txBox="1">
            <a:spLocks noGrp="1"/>
          </p:cNvSpPr>
          <p:nvPr>
            <p:ph type="body" idx="1"/>
          </p:nvPr>
        </p:nvSpPr>
        <p:spPr>
          <a:xfrm>
            <a:off x="4536925" y="1886775"/>
            <a:ext cx="3272100" cy="4253100"/>
          </a:xfrm>
          <a:prstGeom prst="rect">
            <a:avLst/>
          </a:prstGeom>
          <a:solidFill>
            <a:srgbClr val="FCF4F8"/>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1000"/>
              </a:spcBef>
              <a:spcAft>
                <a:spcPts val="0"/>
              </a:spcAft>
              <a:buNone/>
            </a:pPr>
            <a:r>
              <a:rPr lang="en-US" b="1"/>
              <a:t>New Website</a:t>
            </a:r>
            <a:endParaRPr sz="2100">
              <a:solidFill>
                <a:schemeClr val="accent2"/>
              </a:solidFill>
            </a:endParaRPr>
          </a:p>
          <a:p>
            <a:pPr marL="457200" lvl="0" indent="-342900" algn="l" rtl="0">
              <a:spcBef>
                <a:spcPts val="1000"/>
              </a:spcBef>
              <a:spcAft>
                <a:spcPts val="0"/>
              </a:spcAft>
              <a:buSzPts val="1800"/>
              <a:buChar char="-"/>
            </a:pPr>
            <a:r>
              <a:rPr lang="en-US" u="sng">
                <a:solidFill>
                  <a:schemeClr val="hlink"/>
                </a:solidFill>
                <a:hlinkClick r:id="rId4"/>
              </a:rPr>
              <a:t>OIE Special Education website</a:t>
            </a:r>
            <a:endParaRPr/>
          </a:p>
          <a:p>
            <a:pPr marL="457200" lvl="0" indent="-342900" algn="l" rtl="0">
              <a:spcBef>
                <a:spcPts val="0"/>
              </a:spcBef>
              <a:spcAft>
                <a:spcPts val="0"/>
              </a:spcAft>
              <a:buSzPts val="1800"/>
              <a:buChar char="-"/>
            </a:pPr>
            <a:r>
              <a:rPr lang="en-US"/>
              <a:t>Addition to ODE SPED sites (coming soon!)</a:t>
            </a:r>
            <a:endParaRPr sz="2100">
              <a:solidFill>
                <a:schemeClr val="accent2"/>
              </a:solidFill>
            </a:endParaRPr>
          </a:p>
          <a:p>
            <a:pPr marL="457200" lvl="0" indent="-342900" algn="l" rtl="0">
              <a:spcBef>
                <a:spcPts val="0"/>
              </a:spcBef>
              <a:spcAft>
                <a:spcPts val="0"/>
              </a:spcAft>
              <a:buSzPts val="1800"/>
              <a:buChar char="-"/>
            </a:pPr>
            <a:r>
              <a:rPr lang="en-US" u="sng">
                <a:solidFill>
                  <a:schemeClr val="hlink"/>
                </a:solidFill>
                <a:hlinkClick r:id="rId5"/>
              </a:rPr>
              <a:t>Implementation Considerations for Districts and ESDs</a:t>
            </a:r>
            <a:endParaRPr/>
          </a:p>
          <a:p>
            <a:pPr marL="0" lvl="0" indent="0" algn="l" rtl="0">
              <a:spcBef>
                <a:spcPts val="1000"/>
              </a:spcBef>
              <a:spcAft>
                <a:spcPts val="0"/>
              </a:spcAft>
              <a:buNone/>
            </a:pPr>
            <a:endParaRPr/>
          </a:p>
        </p:txBody>
      </p:sp>
      <p:sp>
        <p:nvSpPr>
          <p:cNvPr id="1110" name="Google Shape;1110;p143"/>
          <p:cNvSpPr txBox="1">
            <a:spLocks noGrp="1"/>
          </p:cNvSpPr>
          <p:nvPr>
            <p:ph type="body" idx="1"/>
          </p:nvPr>
        </p:nvSpPr>
        <p:spPr>
          <a:xfrm>
            <a:off x="657150" y="1886775"/>
            <a:ext cx="3272100" cy="4253100"/>
          </a:xfrm>
          <a:prstGeom prst="rect">
            <a:avLst/>
          </a:prstGeom>
          <a:solidFill>
            <a:srgbClr val="FAF5E3"/>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US" b="1"/>
              <a:t>Communication</a:t>
            </a:r>
            <a:endParaRPr b="1"/>
          </a:p>
          <a:p>
            <a:pPr marL="0" lvl="0" indent="0" algn="l" rtl="0">
              <a:spcBef>
                <a:spcPts val="1000"/>
              </a:spcBef>
              <a:spcAft>
                <a:spcPts val="0"/>
              </a:spcAft>
              <a:buNone/>
            </a:pPr>
            <a:r>
              <a:rPr lang="en-US" sz="2100">
                <a:solidFill>
                  <a:srgbClr val="DC5626"/>
                </a:solidFill>
              </a:rPr>
              <a:t>February</a:t>
            </a:r>
            <a:endParaRPr/>
          </a:p>
          <a:p>
            <a:pPr marL="0" lvl="0" indent="0" algn="l" rtl="0">
              <a:spcBef>
                <a:spcPts val="1000"/>
              </a:spcBef>
              <a:spcAft>
                <a:spcPts val="0"/>
              </a:spcAft>
              <a:buNone/>
            </a:pPr>
            <a:r>
              <a:rPr lang="en-US"/>
              <a:t>Universal - GovDelivery to District and ESD Superintendents, Tribal Partners, SPED Directors</a:t>
            </a:r>
            <a:endParaRPr/>
          </a:p>
          <a:p>
            <a:pPr marL="0" lvl="0" indent="0" algn="l" rtl="0">
              <a:spcBef>
                <a:spcPts val="1000"/>
              </a:spcBef>
              <a:spcAft>
                <a:spcPts val="0"/>
              </a:spcAft>
              <a:buNone/>
            </a:pPr>
            <a:r>
              <a:rPr lang="en-US" sz="2100">
                <a:solidFill>
                  <a:srgbClr val="DC5626"/>
                </a:solidFill>
              </a:rPr>
              <a:t>March - April</a:t>
            </a:r>
            <a:endParaRPr sz="2100">
              <a:solidFill>
                <a:srgbClr val="DC5626"/>
              </a:solidFill>
            </a:endParaRPr>
          </a:p>
          <a:p>
            <a:pPr marL="0" lvl="0" indent="0" algn="l" rtl="0">
              <a:spcBef>
                <a:spcPts val="1000"/>
              </a:spcBef>
              <a:spcAft>
                <a:spcPts val="0"/>
              </a:spcAft>
              <a:buNone/>
            </a:pPr>
            <a:r>
              <a:rPr lang="en-US"/>
              <a:t>Targeted - Title VI grantees + TAPP; post-Discipline data published</a:t>
            </a:r>
            <a:endParaRPr/>
          </a:p>
          <a:p>
            <a:pPr marL="0" lvl="0" indent="0" algn="l" rtl="0">
              <a:spcBef>
                <a:spcPts val="1000"/>
              </a:spcBef>
              <a:spcAft>
                <a:spcPts val="0"/>
              </a:spcAft>
              <a:buNone/>
            </a:pPr>
            <a:r>
              <a:rPr lang="en-US"/>
              <a:t>Strategic - High AI/AN or tribal students</a:t>
            </a:r>
            <a:endParaRPr/>
          </a:p>
        </p:txBody>
      </p:sp>
      <p:sp>
        <p:nvSpPr>
          <p:cNvPr id="1111" name="Google Shape;1111;p143"/>
          <p:cNvSpPr txBox="1">
            <a:spLocks noGrp="1"/>
          </p:cNvSpPr>
          <p:nvPr>
            <p:ph type="body" idx="1"/>
          </p:nvPr>
        </p:nvSpPr>
        <p:spPr>
          <a:xfrm>
            <a:off x="8289525" y="1886775"/>
            <a:ext cx="3272100" cy="4253100"/>
          </a:xfrm>
          <a:prstGeom prst="rect">
            <a:avLst/>
          </a:prstGeom>
          <a:solidFill>
            <a:srgbClr val="E7F5F3"/>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0" lvl="0" indent="0" algn="l" rtl="0">
              <a:spcBef>
                <a:spcPts val="1000"/>
              </a:spcBef>
              <a:spcAft>
                <a:spcPts val="0"/>
              </a:spcAft>
              <a:buNone/>
            </a:pPr>
            <a:r>
              <a:rPr lang="en-US" b="1"/>
              <a:t>Intentional Trainings</a:t>
            </a:r>
            <a:endParaRPr b="1"/>
          </a:p>
          <a:p>
            <a:pPr marL="0" lvl="0" indent="0" algn="l" rtl="0">
              <a:spcBef>
                <a:spcPts val="1000"/>
              </a:spcBef>
              <a:spcAft>
                <a:spcPts val="0"/>
              </a:spcAft>
              <a:buNone/>
            </a:pPr>
            <a:r>
              <a:rPr lang="en-US">
                <a:solidFill>
                  <a:schemeClr val="accent1"/>
                </a:solidFill>
              </a:rPr>
              <a:t>March </a:t>
            </a:r>
            <a:endParaRPr>
              <a:solidFill>
                <a:schemeClr val="accent1"/>
              </a:solidFill>
            </a:endParaRPr>
          </a:p>
          <a:p>
            <a:pPr marL="457200" lvl="0" indent="-317182" algn="l" rtl="0">
              <a:spcBef>
                <a:spcPts val="1000"/>
              </a:spcBef>
              <a:spcAft>
                <a:spcPts val="0"/>
              </a:spcAft>
              <a:buSzPct val="75000"/>
              <a:buChar char="-"/>
            </a:pPr>
            <a:r>
              <a:rPr lang="en-US"/>
              <a:t>March 3 - General Information Session for Tribal Partners</a:t>
            </a:r>
            <a:endParaRPr/>
          </a:p>
          <a:p>
            <a:pPr marL="457200" lvl="0" indent="-317182" algn="l" rtl="0">
              <a:spcBef>
                <a:spcPts val="0"/>
              </a:spcBef>
              <a:spcAft>
                <a:spcPts val="0"/>
              </a:spcAft>
              <a:buSzPct val="75000"/>
              <a:buChar char="-"/>
            </a:pPr>
            <a:r>
              <a:rPr lang="en-US"/>
              <a:t>March 4 - General Information Session for Districts and ESDs</a:t>
            </a:r>
            <a:endParaRPr/>
          </a:p>
          <a:p>
            <a:pPr marL="0" lvl="0" indent="0" algn="l" rtl="0">
              <a:spcBef>
                <a:spcPts val="1000"/>
              </a:spcBef>
              <a:spcAft>
                <a:spcPts val="0"/>
              </a:spcAft>
              <a:buNone/>
            </a:pPr>
            <a:r>
              <a:rPr lang="en-US">
                <a:solidFill>
                  <a:schemeClr val="accent1"/>
                </a:solidFill>
              </a:rPr>
              <a:t>Spring</a:t>
            </a:r>
            <a:endParaRPr>
              <a:solidFill>
                <a:schemeClr val="accent1"/>
              </a:solidFill>
            </a:endParaRPr>
          </a:p>
          <a:p>
            <a:pPr marL="457200" lvl="0" indent="-317182" algn="l" rtl="0">
              <a:spcBef>
                <a:spcPts val="1000"/>
              </a:spcBef>
              <a:spcAft>
                <a:spcPts val="0"/>
              </a:spcAft>
              <a:buSzPct val="75000"/>
              <a:buChar char="-"/>
            </a:pPr>
            <a:r>
              <a:rPr lang="en-US"/>
              <a:t>Partner with 1-2 TAPP Districts for Phase 3 &amp; 4 support for local communities</a:t>
            </a:r>
            <a:endParaRPr/>
          </a:p>
          <a:p>
            <a:pPr marL="457200" lvl="0" indent="-317182" algn="l" rtl="0">
              <a:spcBef>
                <a:spcPts val="0"/>
              </a:spcBef>
              <a:spcAft>
                <a:spcPts val="0"/>
              </a:spcAft>
              <a:buSzPct val="75000"/>
              <a:buChar char="-"/>
            </a:pPr>
            <a:r>
              <a:rPr lang="en-US"/>
              <a:t>Partner with 1-2 Title VI Indian Ed grantees for Phase 3 &amp; 4 support (ESD’s emphasized)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44"/>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3622"/>
              <a:t>Our Intended Purpose</a:t>
            </a:r>
            <a:r>
              <a:rPr lang="en-US"/>
              <a:t> –</a:t>
            </a:r>
            <a:endParaRPr/>
          </a:p>
          <a:p>
            <a:pPr marL="0" lvl="0" indent="0" algn="l" rtl="0">
              <a:spcBef>
                <a:spcPts val="0"/>
              </a:spcBef>
              <a:spcAft>
                <a:spcPts val="0"/>
              </a:spcAft>
              <a:buNone/>
            </a:pPr>
            <a:r>
              <a:rPr lang="en-US"/>
              <a:t>District Level Impact </a:t>
            </a:r>
            <a:endParaRPr/>
          </a:p>
        </p:txBody>
      </p:sp>
      <p:sp>
        <p:nvSpPr>
          <p:cNvPr id="1118" name="Google Shape;1118;p144"/>
          <p:cNvSpPr txBox="1">
            <a:spLocks noGrp="1"/>
          </p:cNvSpPr>
          <p:nvPr>
            <p:ph type="body" idx="1"/>
          </p:nvPr>
        </p:nvSpPr>
        <p:spPr>
          <a:xfrm>
            <a:off x="935400" y="2101325"/>
            <a:ext cx="10321200" cy="2649900"/>
          </a:xfrm>
          <a:prstGeom prst="rect">
            <a:avLst/>
          </a:prstGeom>
        </p:spPr>
        <p:txBody>
          <a:bodyPr spcFirstLastPara="1" wrap="square" lIns="91425" tIns="45700" rIns="91425" bIns="45700" anchor="t" anchorCtr="0">
            <a:normAutofit/>
          </a:bodyPr>
          <a:lstStyle/>
          <a:p>
            <a:pPr marL="457200" lvl="0" indent="-387350" algn="l" rtl="0">
              <a:spcBef>
                <a:spcPts val="1000"/>
              </a:spcBef>
              <a:spcAft>
                <a:spcPts val="0"/>
              </a:spcAft>
              <a:buSzPts val="2500"/>
              <a:buChar char="●"/>
            </a:pPr>
            <a:r>
              <a:rPr lang="en-US" sz="2500"/>
              <a:t>Districts select a phased implementation approach based on their context.</a:t>
            </a:r>
            <a:endParaRPr sz="2500"/>
          </a:p>
          <a:p>
            <a:pPr marL="457200" lvl="0" indent="-387350" algn="l" rtl="0">
              <a:spcBef>
                <a:spcPts val="0"/>
              </a:spcBef>
              <a:spcAft>
                <a:spcPts val="0"/>
              </a:spcAft>
              <a:buSzPts val="2500"/>
              <a:buChar char="●"/>
            </a:pPr>
            <a:r>
              <a:rPr lang="en-US" sz="2500"/>
              <a:t>These guides will increase awareness that Indigenous families need different and additional support in navigating Special Education.</a:t>
            </a:r>
            <a:endParaRPr sz="2500"/>
          </a:p>
          <a:p>
            <a:pPr marL="457200" lvl="0" indent="-387350" algn="l" rtl="0">
              <a:spcBef>
                <a:spcPts val="0"/>
              </a:spcBef>
              <a:spcAft>
                <a:spcPts val="0"/>
              </a:spcAft>
              <a:buSzPts val="2500"/>
              <a:buChar char="●"/>
            </a:pPr>
            <a:r>
              <a:rPr lang="en-US" sz="2500"/>
              <a:t>Districts and their respective schools will have an additional, culturally responsive resource to utilize with their staff and families.</a:t>
            </a:r>
            <a:endParaRPr sz="2500"/>
          </a:p>
          <a:p>
            <a:pPr marL="457200" lvl="0" indent="-387350" algn="l" rtl="0">
              <a:spcBef>
                <a:spcPts val="0"/>
              </a:spcBef>
              <a:spcAft>
                <a:spcPts val="0"/>
              </a:spcAft>
              <a:buSzPts val="2500"/>
              <a:buChar char="●"/>
            </a:pPr>
            <a:r>
              <a:rPr lang="en-US" sz="2500"/>
              <a:t>Intentional opportunities to empower families with information which can help elevate their voices.</a:t>
            </a:r>
            <a:endParaRPr sz="2500"/>
          </a:p>
        </p:txBody>
      </p:sp>
      <p:sp>
        <p:nvSpPr>
          <p:cNvPr id="1119" name="Google Shape;1119;p144"/>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pic>
        <p:nvPicPr>
          <p:cNvPr id="1120" name="Google Shape;1120;p144"/>
          <p:cNvPicPr preferRelativeResize="0"/>
          <p:nvPr/>
        </p:nvPicPr>
        <p:blipFill>
          <a:blip r:embed="rId3">
            <a:alphaModFix/>
          </a:blip>
          <a:stretch>
            <a:fillRect/>
          </a:stretch>
        </p:blipFill>
        <p:spPr>
          <a:xfrm>
            <a:off x="6435636" y="221925"/>
            <a:ext cx="5536814" cy="1026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45"/>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pic>
        <p:nvPicPr>
          <p:cNvPr id="1127" name="Google Shape;1127;p145"/>
          <p:cNvPicPr preferRelativeResize="0"/>
          <p:nvPr/>
        </p:nvPicPr>
        <p:blipFill>
          <a:blip r:embed="rId3">
            <a:alphaModFix/>
          </a:blip>
          <a:stretch>
            <a:fillRect/>
          </a:stretch>
        </p:blipFill>
        <p:spPr>
          <a:xfrm>
            <a:off x="6435636" y="221925"/>
            <a:ext cx="5536814" cy="1026600"/>
          </a:xfrm>
          <a:prstGeom prst="rect">
            <a:avLst/>
          </a:prstGeom>
          <a:noFill/>
          <a:ln>
            <a:noFill/>
          </a:ln>
        </p:spPr>
      </p:pic>
      <p:sp>
        <p:nvSpPr>
          <p:cNvPr id="1128" name="Google Shape;1128;p145"/>
          <p:cNvSpPr txBox="1">
            <a:spLocks noGrp="1"/>
          </p:cNvSpPr>
          <p:nvPr>
            <p:ph type="body" idx="2"/>
          </p:nvPr>
        </p:nvSpPr>
        <p:spPr>
          <a:xfrm>
            <a:off x="924750" y="2101325"/>
            <a:ext cx="10342500" cy="4106100"/>
          </a:xfrm>
          <a:prstGeom prst="rect">
            <a:avLst/>
          </a:prstGeom>
        </p:spPr>
        <p:txBody>
          <a:bodyPr spcFirstLastPara="1" wrap="square" lIns="91425" tIns="45700" rIns="91425" bIns="45700" anchor="t" anchorCtr="0">
            <a:normAutofit/>
          </a:bodyPr>
          <a:lstStyle/>
          <a:p>
            <a:pPr marL="457200" lvl="0" indent="-349250" algn="l" rtl="0">
              <a:spcBef>
                <a:spcPts val="1000"/>
              </a:spcBef>
              <a:spcAft>
                <a:spcPts val="0"/>
              </a:spcAft>
              <a:buSzPts val="1900"/>
              <a:buChar char="●"/>
            </a:pPr>
            <a:r>
              <a:rPr lang="en-US" sz="2500"/>
              <a:t>Families see the guides as a “good first/next step” their district is taking to value their lived experience(s) with Special Education.</a:t>
            </a:r>
            <a:endParaRPr sz="2500"/>
          </a:p>
          <a:p>
            <a:pPr marL="457200" lvl="0" indent="-349250" algn="l" rtl="0">
              <a:spcBef>
                <a:spcPts val="0"/>
              </a:spcBef>
              <a:spcAft>
                <a:spcPts val="0"/>
              </a:spcAft>
              <a:buSzPts val="1900"/>
              <a:buChar char="●"/>
            </a:pPr>
            <a:r>
              <a:rPr lang="en-US" sz="2500"/>
              <a:t>These culturally responsive resources increase Native visibility in a district and school</a:t>
            </a:r>
            <a:endParaRPr sz="2500"/>
          </a:p>
          <a:p>
            <a:pPr marL="457200" lvl="0" indent="-349250" algn="l" rtl="0">
              <a:spcBef>
                <a:spcPts val="0"/>
              </a:spcBef>
              <a:spcAft>
                <a:spcPts val="0"/>
              </a:spcAft>
              <a:buSzPts val="1900"/>
              <a:buChar char="●"/>
            </a:pPr>
            <a:r>
              <a:rPr lang="en-US" sz="2500"/>
              <a:t>Improved communication and partnership between families and Special Education providers</a:t>
            </a:r>
            <a:endParaRPr sz="2500"/>
          </a:p>
          <a:p>
            <a:pPr marL="457200" lvl="0" indent="-349250" algn="l" rtl="0">
              <a:spcBef>
                <a:spcPts val="0"/>
              </a:spcBef>
              <a:spcAft>
                <a:spcPts val="0"/>
              </a:spcAft>
              <a:buSzPts val="1900"/>
              <a:buChar char="●"/>
            </a:pPr>
            <a:r>
              <a:rPr lang="en-US" sz="2500"/>
              <a:t>Intentional opportunities to empower families with information which can help elevate their voices.</a:t>
            </a:r>
            <a:endParaRPr sz="2500"/>
          </a:p>
        </p:txBody>
      </p:sp>
      <p:sp>
        <p:nvSpPr>
          <p:cNvPr id="1129" name="Google Shape;1129;p145"/>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sz="3622"/>
              <a:t>Our Intended Purpose</a:t>
            </a:r>
            <a:r>
              <a:rPr lang="en-US"/>
              <a:t> –</a:t>
            </a:r>
            <a:endParaRPr/>
          </a:p>
          <a:p>
            <a:pPr marL="0" lvl="0" indent="0" algn="l" rtl="0">
              <a:spcBef>
                <a:spcPts val="0"/>
              </a:spcBef>
              <a:spcAft>
                <a:spcPts val="0"/>
              </a:spcAft>
              <a:buNone/>
            </a:pPr>
            <a:r>
              <a:rPr lang="en-US"/>
              <a:t>Student and Family Impact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146"/>
          <p:cNvPicPr preferRelativeResize="0"/>
          <p:nvPr/>
        </p:nvPicPr>
        <p:blipFill>
          <a:blip r:embed="rId3">
            <a:alphaModFix amt="19000"/>
          </a:blip>
          <a:stretch>
            <a:fillRect/>
          </a:stretch>
        </p:blipFill>
        <p:spPr>
          <a:xfrm>
            <a:off x="210261" y="0"/>
            <a:ext cx="11771478" cy="6858000"/>
          </a:xfrm>
          <a:prstGeom prst="rect">
            <a:avLst/>
          </a:prstGeom>
          <a:noFill/>
          <a:ln>
            <a:noFill/>
          </a:ln>
        </p:spPr>
      </p:pic>
      <p:sp>
        <p:nvSpPr>
          <p:cNvPr id="1136" name="Google Shape;1136;p146"/>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
        <p:nvSpPr>
          <p:cNvPr id="1137" name="Google Shape;1137;p146"/>
          <p:cNvSpPr txBox="1"/>
          <p:nvPr/>
        </p:nvSpPr>
        <p:spPr>
          <a:xfrm>
            <a:off x="1434825" y="1265125"/>
            <a:ext cx="9615000" cy="4060500"/>
          </a:xfrm>
          <a:prstGeom prst="rect">
            <a:avLst/>
          </a:prstGeom>
          <a:solidFill>
            <a:srgbClr val="E7F5F3"/>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3000">
                <a:solidFill>
                  <a:srgbClr val="000000"/>
                </a:solidFill>
                <a:latin typeface="Calibri"/>
                <a:ea typeface="Calibri"/>
                <a:cs typeface="Calibri"/>
                <a:sym typeface="Calibri"/>
              </a:rPr>
              <a:t>In the </a:t>
            </a:r>
            <a:r>
              <a:rPr lang="en-US" sz="3000" u="sng">
                <a:solidFill>
                  <a:srgbClr val="1B75B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Padlet</a:t>
            </a:r>
            <a:r>
              <a:rPr lang="en-US" sz="3000">
                <a:solidFill>
                  <a:srgbClr val="000000"/>
                </a:solidFill>
                <a:latin typeface="Calibri"/>
                <a:ea typeface="Calibri"/>
                <a:cs typeface="Calibri"/>
                <a:sym typeface="Calibri"/>
              </a:rPr>
              <a:t> – </a:t>
            </a:r>
            <a:endParaRPr sz="3000">
              <a:solidFill>
                <a:srgbClr val="000000"/>
              </a:solidFill>
              <a:latin typeface="Calibri"/>
              <a:ea typeface="Calibri"/>
              <a:cs typeface="Calibri"/>
              <a:sym typeface="Calibri"/>
            </a:endParaRPr>
          </a:p>
          <a:p>
            <a:pPr marL="457200" lvl="0" indent="-400050" algn="l" rtl="0">
              <a:lnSpc>
                <a:spcPct val="90000"/>
              </a:lnSpc>
              <a:spcBef>
                <a:spcPts val="1000"/>
              </a:spcBef>
              <a:spcAft>
                <a:spcPts val="0"/>
              </a:spcAft>
              <a:buClr>
                <a:srgbClr val="000000"/>
              </a:buClr>
              <a:buSzPts val="2700"/>
              <a:buChar char="●"/>
            </a:pPr>
            <a:r>
              <a:rPr lang="en-US" sz="2700">
                <a:latin typeface="Calibri"/>
                <a:ea typeface="Calibri"/>
                <a:cs typeface="Calibri"/>
                <a:sym typeface="Calibri"/>
              </a:rPr>
              <a:t>As you reflect, explicitly name:</a:t>
            </a:r>
            <a:endParaRPr sz="2700">
              <a:latin typeface="Calibri"/>
              <a:ea typeface="Calibri"/>
              <a:cs typeface="Calibri"/>
              <a:sym typeface="Calibri"/>
            </a:endParaRPr>
          </a:p>
          <a:p>
            <a:pPr marL="914400" lvl="1" indent="-400050" algn="l" rtl="0">
              <a:lnSpc>
                <a:spcPct val="90000"/>
              </a:lnSpc>
              <a:spcBef>
                <a:spcPts val="0"/>
              </a:spcBef>
              <a:spcAft>
                <a:spcPts val="0"/>
              </a:spcAft>
              <a:buClr>
                <a:srgbClr val="000000"/>
              </a:buClr>
              <a:buSzPts val="2700"/>
              <a:buChar char="○"/>
            </a:pPr>
            <a:r>
              <a:rPr lang="en-US" sz="2700">
                <a:latin typeface="Calibri"/>
                <a:ea typeface="Calibri"/>
                <a:cs typeface="Calibri"/>
                <a:sym typeface="Calibri"/>
              </a:rPr>
              <a:t>SYSTEMS - Policies, timelines, funding, eligibility</a:t>
            </a:r>
            <a:endParaRPr sz="2700">
              <a:latin typeface="Calibri"/>
              <a:ea typeface="Calibri"/>
              <a:cs typeface="Calibri"/>
              <a:sym typeface="Calibri"/>
            </a:endParaRPr>
          </a:p>
          <a:p>
            <a:pPr marL="914400" lvl="1" indent="-400050" algn="l" rtl="0">
              <a:lnSpc>
                <a:spcPct val="90000"/>
              </a:lnSpc>
              <a:spcBef>
                <a:spcPts val="0"/>
              </a:spcBef>
              <a:spcAft>
                <a:spcPts val="0"/>
              </a:spcAft>
              <a:buClr>
                <a:srgbClr val="000000"/>
              </a:buClr>
              <a:buSzPts val="2700"/>
              <a:buChar char="○"/>
            </a:pPr>
            <a:r>
              <a:rPr lang="en-US" sz="2700">
                <a:latin typeface="Calibri"/>
                <a:ea typeface="Calibri"/>
                <a:cs typeface="Calibri"/>
                <a:sym typeface="Calibri"/>
              </a:rPr>
              <a:t>PRACTICES - Meetings, communication, discipline, referrals</a:t>
            </a:r>
            <a:endParaRPr sz="2700">
              <a:latin typeface="Calibri"/>
              <a:ea typeface="Calibri"/>
              <a:cs typeface="Calibri"/>
              <a:sym typeface="Calibri"/>
            </a:endParaRPr>
          </a:p>
          <a:p>
            <a:pPr marL="914400" lvl="1" indent="-400050" algn="l" rtl="0">
              <a:lnSpc>
                <a:spcPct val="90000"/>
              </a:lnSpc>
              <a:spcBef>
                <a:spcPts val="0"/>
              </a:spcBef>
              <a:spcAft>
                <a:spcPts val="0"/>
              </a:spcAft>
              <a:buClr>
                <a:srgbClr val="000000"/>
              </a:buClr>
              <a:buSzPts val="2700"/>
              <a:buFont typeface="Calibri"/>
              <a:buChar char="○"/>
            </a:pPr>
            <a:r>
              <a:rPr lang="en-US" sz="2700">
                <a:latin typeface="Calibri"/>
                <a:ea typeface="Calibri"/>
                <a:cs typeface="Calibri"/>
                <a:sym typeface="Calibri"/>
              </a:rPr>
              <a:t>RELATIONSHIPS - Trust, advocacy, cultural safety</a:t>
            </a:r>
            <a:endParaRPr sz="2700">
              <a:latin typeface="Calibri"/>
              <a:ea typeface="Calibri"/>
              <a:cs typeface="Calibri"/>
              <a:sym typeface="Calibri"/>
            </a:endParaRPr>
          </a:p>
          <a:p>
            <a:pPr marL="914400" lvl="0" indent="0" algn="l" rtl="0">
              <a:lnSpc>
                <a:spcPct val="90000"/>
              </a:lnSpc>
              <a:spcBef>
                <a:spcPts val="1000"/>
              </a:spcBef>
              <a:spcAft>
                <a:spcPts val="0"/>
              </a:spcAft>
              <a:buNone/>
            </a:pPr>
            <a:r>
              <a:rPr lang="en-US" sz="2700">
                <a:latin typeface="Calibri"/>
                <a:ea typeface="Calibri"/>
                <a:cs typeface="Calibri"/>
                <a:sym typeface="Calibri"/>
              </a:rPr>
              <a:t>which </a:t>
            </a:r>
            <a:r>
              <a:rPr lang="en-US" sz="2700">
                <a:solidFill>
                  <a:srgbClr val="000000"/>
                </a:solidFill>
                <a:latin typeface="Calibri"/>
                <a:ea typeface="Calibri"/>
                <a:cs typeface="Calibri"/>
                <a:sym typeface="Calibri"/>
              </a:rPr>
              <a:t>influence </a:t>
            </a:r>
            <a:r>
              <a:rPr lang="en-US" sz="2700" b="1">
                <a:solidFill>
                  <a:srgbClr val="000000"/>
                </a:solidFill>
                <a:latin typeface="Calibri"/>
                <a:ea typeface="Calibri"/>
                <a:cs typeface="Calibri"/>
                <a:sym typeface="Calibri"/>
              </a:rPr>
              <a:t>a student with disabilities’</a:t>
            </a:r>
            <a:r>
              <a:rPr lang="en-US" sz="2700">
                <a:solidFill>
                  <a:srgbClr val="000000"/>
                </a:solidFill>
                <a:latin typeface="Calibri"/>
                <a:ea typeface="Calibri"/>
                <a:cs typeface="Calibri"/>
                <a:sym typeface="Calibri"/>
              </a:rPr>
              <a:t> success in the public education system. </a:t>
            </a:r>
            <a:endParaRPr sz="2700">
              <a:latin typeface="Calibri"/>
              <a:ea typeface="Calibri"/>
              <a:cs typeface="Calibri"/>
              <a:sym typeface="Calibri"/>
            </a:endParaRPr>
          </a:p>
          <a:p>
            <a:pPr marL="0" lvl="0" indent="0" algn="l" rtl="0">
              <a:lnSpc>
                <a:spcPct val="90000"/>
              </a:lnSpc>
              <a:spcBef>
                <a:spcPts val="1000"/>
              </a:spcBef>
              <a:spcAft>
                <a:spcPts val="0"/>
              </a:spcAft>
              <a:buNone/>
            </a:pPr>
            <a:r>
              <a:rPr lang="en-US" sz="2700">
                <a:latin typeface="Calibri"/>
                <a:ea typeface="Calibri"/>
                <a:cs typeface="Calibri"/>
                <a:sym typeface="Calibri"/>
              </a:rPr>
              <a:t>One idea per post. Add at least three.</a:t>
            </a:r>
            <a:endParaRPr sz="27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147"/>
          <p:cNvPicPr preferRelativeResize="0"/>
          <p:nvPr/>
        </p:nvPicPr>
        <p:blipFill>
          <a:blip r:embed="rId3">
            <a:alphaModFix amt="19000"/>
          </a:blip>
          <a:stretch>
            <a:fillRect/>
          </a:stretch>
        </p:blipFill>
        <p:spPr>
          <a:xfrm>
            <a:off x="210261" y="0"/>
            <a:ext cx="11771478" cy="6858000"/>
          </a:xfrm>
          <a:prstGeom prst="rect">
            <a:avLst/>
          </a:prstGeom>
          <a:noFill/>
          <a:ln>
            <a:noFill/>
          </a:ln>
        </p:spPr>
      </p:pic>
      <p:sp>
        <p:nvSpPr>
          <p:cNvPr id="1144" name="Google Shape;1144;p147"/>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
        <p:nvSpPr>
          <p:cNvPr id="1145" name="Google Shape;1145;p147"/>
          <p:cNvSpPr txBox="1"/>
          <p:nvPr/>
        </p:nvSpPr>
        <p:spPr>
          <a:xfrm>
            <a:off x="1621475" y="1190100"/>
            <a:ext cx="8847900" cy="4388100"/>
          </a:xfrm>
          <a:prstGeom prst="rect">
            <a:avLst/>
          </a:prstGeom>
          <a:solidFill>
            <a:srgbClr val="FDF4EC"/>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3100" b="1">
                <a:solidFill>
                  <a:srgbClr val="000000"/>
                </a:solidFill>
                <a:latin typeface="Calibri"/>
                <a:ea typeface="Calibri"/>
                <a:cs typeface="Calibri"/>
                <a:sym typeface="Calibri"/>
              </a:rPr>
              <a:t>Whole Group Discussion</a:t>
            </a:r>
            <a:r>
              <a:rPr lang="en-US" sz="3100">
                <a:solidFill>
                  <a:srgbClr val="000000"/>
                </a:solidFill>
                <a:latin typeface="Calibri"/>
                <a:ea typeface="Calibri"/>
                <a:cs typeface="Calibri"/>
                <a:sym typeface="Calibri"/>
              </a:rPr>
              <a:t> - </a:t>
            </a:r>
            <a:endParaRPr sz="3100">
              <a:solidFill>
                <a:srgbClr val="000000"/>
              </a:solidFill>
              <a:latin typeface="Calibri"/>
              <a:ea typeface="Calibri"/>
              <a:cs typeface="Calibri"/>
              <a:sym typeface="Calibri"/>
            </a:endParaRPr>
          </a:p>
          <a:p>
            <a:pPr marL="0" lvl="0" indent="0" algn="l" rtl="0">
              <a:lnSpc>
                <a:spcPct val="90000"/>
              </a:lnSpc>
              <a:spcBef>
                <a:spcPts val="1000"/>
              </a:spcBef>
              <a:spcAft>
                <a:spcPts val="0"/>
              </a:spcAft>
              <a:buNone/>
            </a:pPr>
            <a:r>
              <a:rPr lang="en-US" sz="3100">
                <a:solidFill>
                  <a:srgbClr val="000000"/>
                </a:solidFill>
                <a:latin typeface="Calibri"/>
                <a:ea typeface="Calibri"/>
                <a:cs typeface="Calibri"/>
                <a:sym typeface="Calibri"/>
              </a:rPr>
              <a:t>Please unmute or drop in the chat.</a:t>
            </a:r>
            <a:endParaRPr sz="3100">
              <a:solidFill>
                <a:srgbClr val="000000"/>
              </a:solidFill>
              <a:latin typeface="Calibri"/>
              <a:ea typeface="Calibri"/>
              <a:cs typeface="Calibri"/>
              <a:sym typeface="Calibri"/>
            </a:endParaRPr>
          </a:p>
          <a:p>
            <a:pPr marL="0" lvl="0" indent="0" algn="l" rtl="0">
              <a:lnSpc>
                <a:spcPct val="90000"/>
              </a:lnSpc>
              <a:spcBef>
                <a:spcPts val="1000"/>
              </a:spcBef>
              <a:spcAft>
                <a:spcPts val="0"/>
              </a:spcAft>
              <a:buNone/>
            </a:pPr>
            <a:r>
              <a:rPr lang="en-US" sz="3100">
                <a:latin typeface="Calibri"/>
                <a:ea typeface="Calibri"/>
                <a:cs typeface="Calibri"/>
                <a:sym typeface="Calibri"/>
              </a:rPr>
              <a:t>Consider your Native students supported by Special Education.</a:t>
            </a:r>
            <a:endParaRPr sz="3100">
              <a:latin typeface="Calibri"/>
              <a:ea typeface="Calibri"/>
              <a:cs typeface="Calibri"/>
              <a:sym typeface="Calibri"/>
            </a:endParaRPr>
          </a:p>
          <a:p>
            <a:pPr marL="457200" lvl="0" indent="-419100" algn="l" rtl="0">
              <a:lnSpc>
                <a:spcPct val="90000"/>
              </a:lnSpc>
              <a:spcBef>
                <a:spcPts val="1000"/>
              </a:spcBef>
              <a:spcAft>
                <a:spcPts val="0"/>
              </a:spcAft>
              <a:buClr>
                <a:srgbClr val="000000"/>
              </a:buClr>
              <a:buSzPts val="3000"/>
              <a:buChar char="●"/>
            </a:pPr>
            <a:r>
              <a:rPr lang="en-US" sz="3000">
                <a:latin typeface="Calibri"/>
                <a:ea typeface="Calibri"/>
                <a:cs typeface="Calibri"/>
                <a:sym typeface="Calibri"/>
              </a:rPr>
              <a:t>Which system or practice feels most urgent to address or change in your context?</a:t>
            </a:r>
            <a:endParaRPr sz="3000">
              <a:latin typeface="Calibri"/>
              <a:ea typeface="Calibri"/>
              <a:cs typeface="Calibri"/>
              <a:sym typeface="Calibri"/>
            </a:endParaRPr>
          </a:p>
          <a:p>
            <a:pPr marL="457200" lvl="0" indent="-419100" algn="l" rtl="0">
              <a:lnSpc>
                <a:spcPct val="90000"/>
              </a:lnSpc>
              <a:spcBef>
                <a:spcPts val="0"/>
              </a:spcBef>
              <a:spcAft>
                <a:spcPts val="0"/>
              </a:spcAft>
              <a:buClr>
                <a:srgbClr val="000000"/>
              </a:buClr>
              <a:buSzPts val="3000"/>
              <a:buFont typeface="Calibri"/>
              <a:buChar char="●"/>
            </a:pPr>
            <a:r>
              <a:rPr lang="en-US" sz="3000">
                <a:latin typeface="Calibri"/>
                <a:ea typeface="Calibri"/>
                <a:cs typeface="Calibri"/>
                <a:sym typeface="Calibri"/>
              </a:rPr>
              <a:t>Who currently holds power in that space?</a:t>
            </a:r>
            <a:endParaRPr sz="3000">
              <a:latin typeface="Calibri"/>
              <a:ea typeface="Calibri"/>
              <a:cs typeface="Calibri"/>
              <a:sym typeface="Calibri"/>
            </a:endParaRPr>
          </a:p>
          <a:p>
            <a:pPr marL="457200" lvl="0" indent="-419100" algn="l" rtl="0">
              <a:lnSpc>
                <a:spcPct val="90000"/>
              </a:lnSpc>
              <a:spcBef>
                <a:spcPts val="0"/>
              </a:spcBef>
              <a:spcAft>
                <a:spcPts val="0"/>
              </a:spcAft>
              <a:buClr>
                <a:srgbClr val="000000"/>
              </a:buClr>
              <a:buSzPts val="3000"/>
              <a:buFont typeface="Calibri"/>
              <a:buChar char="●"/>
            </a:pPr>
            <a:r>
              <a:rPr lang="en-US" sz="3000">
                <a:latin typeface="Calibri"/>
                <a:ea typeface="Calibri"/>
                <a:cs typeface="Calibri"/>
                <a:sym typeface="Calibri"/>
              </a:rPr>
              <a:t>Where could families be better positioned as partners in Special Education?</a:t>
            </a:r>
            <a:endParaRPr sz="3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148"/>
          <p:cNvPicPr preferRelativeResize="0"/>
          <p:nvPr/>
        </p:nvPicPr>
        <p:blipFill>
          <a:blip r:embed="rId3">
            <a:alphaModFix/>
          </a:blip>
          <a:stretch>
            <a:fillRect/>
          </a:stretch>
        </p:blipFill>
        <p:spPr>
          <a:xfrm>
            <a:off x="205975" y="3632750"/>
            <a:ext cx="11780050" cy="3046675"/>
          </a:xfrm>
          <a:prstGeom prst="rect">
            <a:avLst/>
          </a:prstGeom>
          <a:noFill/>
          <a:ln>
            <a:noFill/>
          </a:ln>
          <a:effectLst>
            <a:outerShdw blurRad="57150" dist="19050" dir="5400000" algn="bl" rotWithShape="0">
              <a:schemeClr val="lt2">
                <a:alpha val="0"/>
              </a:schemeClr>
            </a:outerShdw>
          </a:effectLst>
        </p:spPr>
      </p:pic>
      <p:sp>
        <p:nvSpPr>
          <p:cNvPr id="1151" name="Google Shape;1151;p148"/>
          <p:cNvSpPr txBox="1">
            <a:spLocks noGrp="1"/>
          </p:cNvSpPr>
          <p:nvPr>
            <p:ph type="sldNum" idx="12"/>
          </p:nvPr>
        </p:nvSpPr>
        <p:spPr>
          <a:xfrm>
            <a:off x="8610475" y="6070868"/>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1152" name="Google Shape;1152;p148"/>
          <p:cNvPicPr preferRelativeResize="0"/>
          <p:nvPr/>
        </p:nvPicPr>
        <p:blipFill>
          <a:blip r:embed="rId4">
            <a:alphaModFix/>
          </a:blip>
          <a:stretch>
            <a:fillRect/>
          </a:stretch>
        </p:blipFill>
        <p:spPr>
          <a:xfrm>
            <a:off x="7239100" y="225150"/>
            <a:ext cx="4746925" cy="731100"/>
          </a:xfrm>
          <a:prstGeom prst="rect">
            <a:avLst/>
          </a:prstGeom>
          <a:noFill/>
          <a:ln>
            <a:noFill/>
          </a:ln>
        </p:spPr>
      </p:pic>
      <p:sp>
        <p:nvSpPr>
          <p:cNvPr id="1153" name="Google Shape;1153;p148"/>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a:t>Diving into the Comprehensive </a:t>
            </a:r>
            <a:endParaRPr/>
          </a:p>
          <a:p>
            <a:pPr marL="0" lvl="0" indent="0" algn="l" rtl="0">
              <a:spcBef>
                <a:spcPts val="0"/>
              </a:spcBef>
              <a:spcAft>
                <a:spcPts val="0"/>
              </a:spcAft>
              <a:buNone/>
            </a:pPr>
            <a:r>
              <a:rPr lang="en-US"/>
              <a:t>Guide and Mini Guide(s) of Your Choice</a:t>
            </a:r>
            <a:endParaRPr/>
          </a:p>
        </p:txBody>
      </p:sp>
      <p:sp>
        <p:nvSpPr>
          <p:cNvPr id="1154" name="Google Shape;1154;p148"/>
          <p:cNvSpPr txBox="1">
            <a:spLocks noGrp="1"/>
          </p:cNvSpPr>
          <p:nvPr>
            <p:ph type="body" idx="1"/>
          </p:nvPr>
        </p:nvSpPr>
        <p:spPr>
          <a:xfrm>
            <a:off x="717175" y="2044425"/>
            <a:ext cx="5190300" cy="4109100"/>
          </a:xfrm>
          <a:prstGeom prst="rect">
            <a:avLst/>
          </a:prstGeom>
        </p:spPr>
        <p:txBody>
          <a:bodyPr spcFirstLastPara="1" wrap="square" lIns="91425" tIns="45700" rIns="91425" bIns="45700" anchor="t" anchorCtr="0">
            <a:noAutofit/>
          </a:bodyPr>
          <a:lstStyle/>
          <a:p>
            <a:pPr marL="457200" lvl="0" indent="-336550" algn="l" rtl="0">
              <a:spcBef>
                <a:spcPts val="1000"/>
              </a:spcBef>
              <a:spcAft>
                <a:spcPts val="0"/>
              </a:spcAft>
              <a:buSzPts val="1700"/>
              <a:buAutoNum type="arabicPeriod"/>
            </a:pPr>
            <a:r>
              <a:rPr lang="en-US" sz="2300"/>
              <a:t>Read the Introduction: A Message for Indigenous Families and Chapter 1 in </a:t>
            </a:r>
            <a:r>
              <a:rPr lang="en-US" sz="2300" u="sng">
                <a:solidFill>
                  <a:schemeClr val="hlink"/>
                </a:solidFill>
                <a:hlinkClick r:id="rId5"/>
              </a:rPr>
              <a:t>The Journey to Ensure a Free and Appropriate Public Education for Students with Disabilities - A Guide for Indigenous Families</a:t>
            </a:r>
            <a:r>
              <a:rPr lang="en-US" sz="2300"/>
              <a:t>”</a:t>
            </a:r>
            <a:endParaRPr sz="2300"/>
          </a:p>
          <a:p>
            <a:pPr marL="457200" lvl="0" indent="-336550" algn="l" rtl="0">
              <a:spcBef>
                <a:spcPts val="0"/>
              </a:spcBef>
              <a:spcAft>
                <a:spcPts val="0"/>
              </a:spcAft>
              <a:buSzPts val="1700"/>
              <a:buAutoNum type="arabicPeriod"/>
            </a:pPr>
            <a:r>
              <a:rPr lang="en-US" sz="2300"/>
              <a:t>Next, review the Table of Contents to take a deeper dive into any additional section of interest to you. </a:t>
            </a:r>
            <a:endParaRPr sz="2300"/>
          </a:p>
          <a:p>
            <a:pPr marL="457200" lvl="0" indent="-336550" algn="l" rtl="0">
              <a:spcBef>
                <a:spcPts val="0"/>
              </a:spcBef>
              <a:spcAft>
                <a:spcPts val="0"/>
              </a:spcAft>
              <a:buSzPts val="1700"/>
              <a:buAutoNum type="arabicPeriod"/>
            </a:pPr>
            <a:r>
              <a:rPr lang="en-US" sz="2300"/>
              <a:t>Select a </a:t>
            </a:r>
            <a:r>
              <a:rPr lang="en-US" sz="2300" b="1"/>
              <a:t>Mini Guide</a:t>
            </a:r>
            <a:r>
              <a:rPr lang="en-US" sz="2300"/>
              <a:t> of a topic of high-interest to your Native families.</a:t>
            </a:r>
            <a:endParaRPr sz="2300"/>
          </a:p>
          <a:p>
            <a:pPr marL="0" lvl="0" indent="0" algn="l" rtl="0">
              <a:spcBef>
                <a:spcPts val="1000"/>
              </a:spcBef>
              <a:spcAft>
                <a:spcPts val="0"/>
              </a:spcAft>
              <a:buNone/>
            </a:pPr>
            <a:r>
              <a:rPr lang="en-US" sz="2300"/>
              <a:t>Resource: </a:t>
            </a:r>
            <a:r>
              <a:rPr lang="en-US" sz="2300" u="sng">
                <a:solidFill>
                  <a:srgbClr val="1D5782"/>
                </a:solidFill>
                <a:hlinkClick r:id="rId6">
                  <a:extLst>
                    <a:ext uri="{A12FA001-AC4F-418D-AE19-62706E023703}">
                      <ahyp:hlinkClr xmlns:ahyp="http://schemas.microsoft.com/office/drawing/2018/hyperlinkcolor" val="tx"/>
                    </a:ext>
                  </a:extLst>
                </a:hlinkClick>
              </a:rPr>
              <a:t>OIE Special Education Guides webpage</a:t>
            </a:r>
            <a:endParaRPr sz="2300"/>
          </a:p>
        </p:txBody>
      </p:sp>
      <p:sp>
        <p:nvSpPr>
          <p:cNvPr id="1155" name="Google Shape;1155;p148"/>
          <p:cNvSpPr txBox="1">
            <a:spLocks noGrp="1"/>
          </p:cNvSpPr>
          <p:nvPr>
            <p:ph type="body" idx="1"/>
          </p:nvPr>
        </p:nvSpPr>
        <p:spPr>
          <a:xfrm>
            <a:off x="6391100" y="2421275"/>
            <a:ext cx="5190300" cy="2318400"/>
          </a:xfrm>
          <a:prstGeom prst="rect">
            <a:avLst/>
          </a:prstGeom>
          <a:solidFill>
            <a:srgbClr val="FCEDE1"/>
          </a:solidFill>
        </p:spPr>
        <p:txBody>
          <a:bodyPr spcFirstLastPara="1" wrap="square" lIns="91425" tIns="45700" rIns="91425" bIns="45700" anchor="t" anchorCtr="0">
            <a:noAutofit/>
          </a:bodyPr>
          <a:lstStyle/>
          <a:p>
            <a:pPr marL="0" lvl="0" indent="0" algn="l" rtl="0">
              <a:spcBef>
                <a:spcPts val="1000"/>
              </a:spcBef>
              <a:spcAft>
                <a:spcPts val="0"/>
              </a:spcAft>
              <a:buNone/>
            </a:pPr>
            <a:r>
              <a:rPr lang="en-US"/>
              <a:t>As you review, notice:</a:t>
            </a:r>
            <a:endParaRPr/>
          </a:p>
          <a:p>
            <a:pPr marL="457200" lvl="0" indent="-342900" algn="l" rtl="0">
              <a:spcBef>
                <a:spcPts val="1000"/>
              </a:spcBef>
              <a:spcAft>
                <a:spcPts val="0"/>
              </a:spcAft>
              <a:buSzPts val="1800"/>
              <a:buChar char="●"/>
            </a:pPr>
            <a:r>
              <a:rPr lang="en-US"/>
              <a:t>A section you’d use immediately</a:t>
            </a:r>
            <a:endParaRPr/>
          </a:p>
          <a:p>
            <a:pPr marL="457200" lvl="0" indent="-342900" algn="l" rtl="0">
              <a:spcBef>
                <a:spcPts val="0"/>
              </a:spcBef>
              <a:spcAft>
                <a:spcPts val="0"/>
              </a:spcAft>
              <a:buSzPts val="1800"/>
              <a:buChar char="●"/>
            </a:pPr>
            <a:r>
              <a:rPr lang="en-US"/>
              <a:t>A mindset shift the guide(s) encouraged</a:t>
            </a:r>
            <a:endParaRPr/>
          </a:p>
          <a:p>
            <a:pPr marL="457200" lvl="0" indent="-342900" algn="l" rtl="0">
              <a:spcBef>
                <a:spcPts val="0"/>
              </a:spcBef>
              <a:spcAft>
                <a:spcPts val="0"/>
              </a:spcAft>
              <a:buSzPts val="1800"/>
              <a:buChar char="●"/>
            </a:pPr>
            <a:r>
              <a:rPr lang="en-US"/>
              <a:t>A barrier you anticipate in using it</a:t>
            </a:r>
            <a:endParaRPr/>
          </a:p>
          <a:p>
            <a:pPr marL="457200" lvl="0" indent="-342900" algn="l" rtl="0">
              <a:spcBef>
                <a:spcPts val="0"/>
              </a:spcBef>
              <a:spcAft>
                <a:spcPts val="0"/>
              </a:spcAft>
              <a:buSzPts val="1800"/>
              <a:buChar char="●"/>
            </a:pPr>
            <a:r>
              <a:rPr lang="en-US"/>
              <a:t>A support you’ll need.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31"/>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Happy Black History Month</a:t>
            </a:r>
            <a:endParaRPr/>
          </a:p>
        </p:txBody>
      </p:sp>
      <p:sp>
        <p:nvSpPr>
          <p:cNvPr id="981" name="Google Shape;981;p131"/>
          <p:cNvSpPr txBox="1">
            <a:spLocks noGrp="1"/>
          </p:cNvSpPr>
          <p:nvPr>
            <p:ph type="body" idx="1"/>
          </p:nvPr>
        </p:nvSpPr>
        <p:spPr>
          <a:xfrm>
            <a:off x="5172100" y="1988575"/>
            <a:ext cx="6203100" cy="4123800"/>
          </a:xfrm>
          <a:prstGeom prst="rect">
            <a:avLst/>
          </a:prstGeom>
        </p:spPr>
        <p:txBody>
          <a:bodyPr spcFirstLastPara="1" wrap="square" lIns="91425" tIns="45700" rIns="91425" bIns="45700" anchor="t" anchorCtr="0">
            <a:noAutofit/>
          </a:bodyPr>
          <a:lstStyle/>
          <a:p>
            <a:pPr marL="0" lvl="0" indent="0" algn="l" rtl="0">
              <a:lnSpc>
                <a:spcPct val="115000"/>
              </a:lnSpc>
              <a:spcBef>
                <a:spcPts val="800"/>
              </a:spcBef>
              <a:spcAft>
                <a:spcPts val="800"/>
              </a:spcAft>
              <a:buNone/>
            </a:pPr>
            <a:r>
              <a:rPr lang="en-US" sz="2250"/>
              <a:t>The book, “Stronger Than” by Nikki Grimes and Stacy Wells (Choctaw), illustrated by E.B. Lewis, was just released in January. This book follows Dante, a Black Choctaw boy who finds strength in the example and history of his ancestors who survived both the Trail of Tears and the Tulsa Race Massacre. This picture book introduces these topics to young readers in an accessible way and includes historical references and a glossary.</a:t>
            </a:r>
            <a:endParaRPr sz="3600"/>
          </a:p>
        </p:txBody>
      </p:sp>
      <p:sp>
        <p:nvSpPr>
          <p:cNvPr id="982" name="Google Shape;982;p131"/>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pic>
        <p:nvPicPr>
          <p:cNvPr id="983" name="Google Shape;983;p131"/>
          <p:cNvPicPr preferRelativeResize="0"/>
          <p:nvPr/>
        </p:nvPicPr>
        <p:blipFill>
          <a:blip r:embed="rId3">
            <a:alphaModFix/>
          </a:blip>
          <a:stretch>
            <a:fillRect/>
          </a:stretch>
        </p:blipFill>
        <p:spPr>
          <a:xfrm>
            <a:off x="1128850" y="1988575"/>
            <a:ext cx="3132700" cy="3783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49"/>
          <p:cNvPicPr preferRelativeResize="0"/>
          <p:nvPr/>
        </p:nvPicPr>
        <p:blipFill>
          <a:blip r:embed="rId3">
            <a:alphaModFix amt="31000"/>
          </a:blip>
          <a:stretch>
            <a:fillRect/>
          </a:stretch>
        </p:blipFill>
        <p:spPr>
          <a:xfrm>
            <a:off x="210261" y="0"/>
            <a:ext cx="11771478" cy="6858000"/>
          </a:xfrm>
          <a:prstGeom prst="rect">
            <a:avLst/>
          </a:prstGeom>
          <a:noFill/>
          <a:ln>
            <a:noFill/>
          </a:ln>
        </p:spPr>
      </p:pic>
      <p:sp>
        <p:nvSpPr>
          <p:cNvPr id="1162" name="Google Shape;1162;p149"/>
          <p:cNvSpPr txBox="1">
            <a:spLocks noGrp="1"/>
          </p:cNvSpPr>
          <p:nvPr>
            <p:ph type="body" idx="1"/>
          </p:nvPr>
        </p:nvSpPr>
        <p:spPr>
          <a:xfrm>
            <a:off x="1228050" y="2017200"/>
            <a:ext cx="9982500" cy="2699700"/>
          </a:xfrm>
          <a:prstGeom prst="rect">
            <a:avLst/>
          </a:prstGeom>
          <a:solidFill>
            <a:srgbClr val="E7F5F3"/>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spcBef>
                <a:spcPts val="1000"/>
              </a:spcBef>
              <a:spcAft>
                <a:spcPts val="0"/>
              </a:spcAft>
              <a:buNone/>
            </a:pPr>
            <a:r>
              <a:rPr lang="en-US" sz="3100" b="1"/>
              <a:t>Whole Group Share Out</a:t>
            </a:r>
            <a:endParaRPr sz="3100" b="1"/>
          </a:p>
          <a:p>
            <a:pPr marL="457200" lvl="0" indent="-368300" algn="l" rtl="0">
              <a:spcBef>
                <a:spcPts val="1000"/>
              </a:spcBef>
              <a:spcAft>
                <a:spcPts val="0"/>
              </a:spcAft>
              <a:buSzPts val="2200"/>
              <a:buChar char="●"/>
            </a:pPr>
            <a:r>
              <a:rPr lang="en-US" sz="2800"/>
              <a:t>Reactions, comments, or…</a:t>
            </a:r>
            <a:endParaRPr sz="2800"/>
          </a:p>
          <a:p>
            <a:pPr marL="457200" lvl="0" indent="-368300" algn="l" rtl="0">
              <a:spcBef>
                <a:spcPts val="0"/>
              </a:spcBef>
              <a:spcAft>
                <a:spcPts val="0"/>
              </a:spcAft>
              <a:buSzPts val="2200"/>
              <a:buChar char="●"/>
            </a:pPr>
            <a:r>
              <a:rPr lang="en-US" sz="2800"/>
              <a:t>A section you’d use immediately</a:t>
            </a:r>
            <a:endParaRPr sz="2800"/>
          </a:p>
          <a:p>
            <a:pPr marL="457200" lvl="0" indent="-368300" algn="l" rtl="0">
              <a:spcBef>
                <a:spcPts val="0"/>
              </a:spcBef>
              <a:spcAft>
                <a:spcPts val="0"/>
              </a:spcAft>
              <a:buSzPts val="2200"/>
              <a:buChar char="●"/>
            </a:pPr>
            <a:r>
              <a:rPr lang="en-US" sz="2800"/>
              <a:t>A mindset shift the guide(s) encouraged</a:t>
            </a:r>
            <a:endParaRPr sz="2800"/>
          </a:p>
          <a:p>
            <a:pPr marL="457200" lvl="0" indent="-368300" algn="l" rtl="0">
              <a:spcBef>
                <a:spcPts val="0"/>
              </a:spcBef>
              <a:spcAft>
                <a:spcPts val="0"/>
              </a:spcAft>
              <a:buSzPts val="2200"/>
              <a:buChar char="●"/>
            </a:pPr>
            <a:r>
              <a:rPr lang="en-US" sz="2800"/>
              <a:t>A barrier you anticipate in using it</a:t>
            </a:r>
            <a:endParaRPr sz="2800"/>
          </a:p>
          <a:p>
            <a:pPr marL="457200" lvl="0" indent="-368300" algn="l" rtl="0">
              <a:spcBef>
                <a:spcPts val="0"/>
              </a:spcBef>
              <a:spcAft>
                <a:spcPts val="0"/>
              </a:spcAft>
              <a:buSzPts val="2200"/>
              <a:buChar char="●"/>
            </a:pPr>
            <a:r>
              <a:rPr lang="en-US" sz="2800"/>
              <a:t>A support you’ll need</a:t>
            </a:r>
            <a:endParaRPr sz="2800"/>
          </a:p>
        </p:txBody>
      </p:sp>
      <p:sp>
        <p:nvSpPr>
          <p:cNvPr id="1163" name="Google Shape;1163;p149"/>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50"/>
          <p:cNvSpPr txBox="1">
            <a:spLocks noGrp="1"/>
          </p:cNvSpPr>
          <p:nvPr>
            <p:ph type="body" idx="1"/>
          </p:nvPr>
        </p:nvSpPr>
        <p:spPr>
          <a:xfrm>
            <a:off x="5234350" y="743800"/>
            <a:ext cx="6459900" cy="11592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US" b="1"/>
              <a:t>Prompt: </a:t>
            </a:r>
            <a:r>
              <a:rPr lang="en-US"/>
              <a:t>Based on your District’s perceived context, skim through that phase in the “Implementations Considerations for School Districts and ESDs guide”</a:t>
            </a:r>
            <a:endParaRPr/>
          </a:p>
        </p:txBody>
      </p:sp>
      <p:sp>
        <p:nvSpPr>
          <p:cNvPr id="1170" name="Google Shape;1170;p150"/>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1171" name="Google Shape;1171;p150"/>
          <p:cNvPicPr preferRelativeResize="0"/>
          <p:nvPr/>
        </p:nvPicPr>
        <p:blipFill>
          <a:blip r:embed="rId3">
            <a:alphaModFix/>
          </a:blip>
          <a:stretch>
            <a:fillRect/>
          </a:stretch>
        </p:blipFill>
        <p:spPr>
          <a:xfrm>
            <a:off x="5081150" y="1960462"/>
            <a:ext cx="6789274" cy="3989450"/>
          </a:xfrm>
          <a:prstGeom prst="rect">
            <a:avLst/>
          </a:prstGeom>
          <a:noFill/>
          <a:ln>
            <a:noFill/>
          </a:ln>
        </p:spPr>
      </p:pic>
      <p:pic>
        <p:nvPicPr>
          <p:cNvPr id="1172" name="Google Shape;1172;p150">
            <a:hlinkClick r:id="rId4"/>
          </p:cNvPr>
          <p:cNvPicPr preferRelativeResize="0"/>
          <p:nvPr/>
        </p:nvPicPr>
        <p:blipFill>
          <a:blip r:embed="rId5">
            <a:alphaModFix/>
          </a:blip>
          <a:stretch>
            <a:fillRect/>
          </a:stretch>
        </p:blipFill>
        <p:spPr>
          <a:xfrm>
            <a:off x="812350" y="664575"/>
            <a:ext cx="3562600" cy="4600274"/>
          </a:xfrm>
          <a:prstGeom prst="rect">
            <a:avLst/>
          </a:prstGeom>
          <a:noFill/>
          <a:ln>
            <a:noFill/>
          </a:ln>
          <a:effectLst>
            <a:outerShdw blurRad="57150" dist="171450" dir="8220000" algn="bl" rotWithShape="0">
              <a:srgbClr val="000000">
                <a:alpha val="50000"/>
              </a:srgbClr>
            </a:outerShdw>
          </a:effectLst>
        </p:spPr>
      </p:pic>
      <p:sp>
        <p:nvSpPr>
          <p:cNvPr id="1173" name="Google Shape;1173;p150"/>
          <p:cNvSpPr txBox="1"/>
          <p:nvPr/>
        </p:nvSpPr>
        <p:spPr>
          <a:xfrm>
            <a:off x="678300" y="5396700"/>
            <a:ext cx="3830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Source: https://www.oregon.gov/ode/students-and-family/equity/NativeAmericanEducation/Documents/SB13%20Curriculum/Implementation_Districts_ESDs_Indigenous_SPED_Guide_.pdf</a:t>
            </a:r>
            <a:endParaRPr sz="12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51"/>
          <p:cNvSpPr txBox="1">
            <a:spLocks noGrp="1"/>
          </p:cNvSpPr>
          <p:nvPr>
            <p:ph type="body" idx="1"/>
          </p:nvPr>
        </p:nvSpPr>
        <p:spPr>
          <a:xfrm>
            <a:off x="717176" y="659958"/>
            <a:ext cx="10784400" cy="5398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1180" name="Google Shape;1180;p151"/>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pic>
        <p:nvPicPr>
          <p:cNvPr id="1181" name="Google Shape;1181;p151"/>
          <p:cNvPicPr preferRelativeResize="0"/>
          <p:nvPr/>
        </p:nvPicPr>
        <p:blipFill>
          <a:blip r:embed="rId3">
            <a:alphaModFix/>
          </a:blip>
          <a:stretch>
            <a:fillRect/>
          </a:stretch>
        </p:blipFill>
        <p:spPr>
          <a:xfrm>
            <a:off x="196913" y="196788"/>
            <a:ext cx="11798174" cy="6464426"/>
          </a:xfrm>
          <a:prstGeom prst="rect">
            <a:avLst/>
          </a:prstGeom>
          <a:noFill/>
          <a:ln>
            <a:noFill/>
          </a:ln>
        </p:spPr>
      </p:pic>
      <p:sp>
        <p:nvSpPr>
          <p:cNvPr id="1182" name="Google Shape;1182;p151"/>
          <p:cNvSpPr txBox="1"/>
          <p:nvPr/>
        </p:nvSpPr>
        <p:spPr>
          <a:xfrm>
            <a:off x="1260475" y="1823088"/>
            <a:ext cx="10241100" cy="3717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100" b="1">
                <a:solidFill>
                  <a:srgbClr val="0067BE"/>
                </a:solidFill>
                <a:latin typeface="Calibri"/>
                <a:ea typeface="Calibri"/>
                <a:cs typeface="Calibri"/>
                <a:sym typeface="Calibri"/>
              </a:rPr>
              <a:t>Whole Group Discussion Invitation</a:t>
            </a:r>
            <a:endParaRPr sz="3100" b="1">
              <a:solidFill>
                <a:srgbClr val="0067BE"/>
              </a:solidFill>
              <a:latin typeface="Calibri"/>
              <a:ea typeface="Calibri"/>
              <a:cs typeface="Calibri"/>
              <a:sym typeface="Calibri"/>
            </a:endParaRPr>
          </a:p>
          <a:p>
            <a:pPr marL="0" lvl="0" indent="0" algn="l" rtl="0">
              <a:lnSpc>
                <a:spcPct val="90000"/>
              </a:lnSpc>
              <a:spcBef>
                <a:spcPts val="0"/>
              </a:spcBef>
              <a:spcAft>
                <a:spcPts val="0"/>
              </a:spcAft>
              <a:buNone/>
            </a:pPr>
            <a:endParaRPr sz="1200" b="1">
              <a:solidFill>
                <a:srgbClr val="0067BE"/>
              </a:solidFill>
              <a:latin typeface="Calibri"/>
              <a:ea typeface="Calibri"/>
              <a:cs typeface="Calibri"/>
              <a:sym typeface="Calibri"/>
            </a:endParaRPr>
          </a:p>
          <a:p>
            <a:pPr marL="0" lvl="0" indent="0" algn="l" rtl="0">
              <a:lnSpc>
                <a:spcPct val="90000"/>
              </a:lnSpc>
              <a:spcBef>
                <a:spcPts val="0"/>
              </a:spcBef>
              <a:spcAft>
                <a:spcPts val="0"/>
              </a:spcAft>
              <a:buNone/>
            </a:pPr>
            <a:r>
              <a:rPr lang="en-US" sz="3100">
                <a:solidFill>
                  <a:srgbClr val="0067BE"/>
                </a:solidFill>
                <a:latin typeface="Calibri"/>
                <a:ea typeface="Calibri"/>
                <a:cs typeface="Calibri"/>
                <a:sym typeface="Calibri"/>
              </a:rPr>
              <a:t>For these guides to shift from information to shared power, consider:</a:t>
            </a:r>
            <a:endParaRPr sz="3100">
              <a:solidFill>
                <a:srgbClr val="0067BE"/>
              </a:solidFill>
              <a:latin typeface="Calibri"/>
              <a:ea typeface="Calibri"/>
              <a:cs typeface="Calibri"/>
              <a:sym typeface="Calibri"/>
            </a:endParaRPr>
          </a:p>
          <a:p>
            <a:pPr marL="457200" lvl="0" indent="0" algn="l" rtl="0">
              <a:lnSpc>
                <a:spcPct val="90000"/>
              </a:lnSpc>
              <a:spcBef>
                <a:spcPts val="0"/>
              </a:spcBef>
              <a:spcAft>
                <a:spcPts val="0"/>
              </a:spcAft>
              <a:buNone/>
            </a:pPr>
            <a:r>
              <a:rPr lang="en-US" sz="3000">
                <a:solidFill>
                  <a:schemeClr val="accent1"/>
                </a:solidFill>
                <a:latin typeface="Calibri"/>
                <a:ea typeface="Calibri"/>
                <a:cs typeface="Calibri"/>
                <a:sym typeface="Calibri"/>
              </a:rPr>
              <a:t>🟢 What must change in </a:t>
            </a:r>
            <a:r>
              <a:rPr lang="en-US" sz="3000" b="1">
                <a:solidFill>
                  <a:schemeClr val="accent1"/>
                </a:solidFill>
                <a:latin typeface="Calibri"/>
                <a:ea typeface="Calibri"/>
                <a:cs typeface="Calibri"/>
                <a:sym typeface="Calibri"/>
              </a:rPr>
              <a:t>relationships</a:t>
            </a:r>
            <a:r>
              <a:rPr lang="en-US" sz="3000">
                <a:solidFill>
                  <a:schemeClr val="accent1"/>
                </a:solidFill>
                <a:latin typeface="Calibri"/>
                <a:ea typeface="Calibri"/>
                <a:cs typeface="Calibri"/>
                <a:sym typeface="Calibri"/>
              </a:rPr>
              <a:t>?</a:t>
            </a:r>
            <a:endParaRPr sz="3000">
              <a:solidFill>
                <a:schemeClr val="accent1"/>
              </a:solidFill>
              <a:latin typeface="Calibri"/>
              <a:ea typeface="Calibri"/>
              <a:cs typeface="Calibri"/>
              <a:sym typeface="Calibri"/>
            </a:endParaRPr>
          </a:p>
          <a:p>
            <a:pPr marL="457200" lvl="0" indent="0" algn="l" rtl="0">
              <a:lnSpc>
                <a:spcPct val="90000"/>
              </a:lnSpc>
              <a:spcBef>
                <a:spcPts val="0"/>
              </a:spcBef>
              <a:spcAft>
                <a:spcPts val="0"/>
              </a:spcAft>
              <a:buNone/>
            </a:pPr>
            <a:r>
              <a:rPr lang="en-US" sz="3000">
                <a:solidFill>
                  <a:schemeClr val="accent1"/>
                </a:solidFill>
                <a:latin typeface="Calibri"/>
                <a:ea typeface="Calibri"/>
                <a:cs typeface="Calibri"/>
                <a:sym typeface="Calibri"/>
              </a:rPr>
              <a:t>🟡 What must change in </a:t>
            </a:r>
            <a:r>
              <a:rPr lang="en-US" sz="3000" b="1">
                <a:solidFill>
                  <a:schemeClr val="accent1"/>
                </a:solidFill>
                <a:latin typeface="Calibri"/>
                <a:ea typeface="Calibri"/>
                <a:cs typeface="Calibri"/>
                <a:sym typeface="Calibri"/>
              </a:rPr>
              <a:t>systems</a:t>
            </a:r>
            <a:r>
              <a:rPr lang="en-US" sz="3000">
                <a:solidFill>
                  <a:schemeClr val="accent1"/>
                </a:solidFill>
                <a:latin typeface="Calibri"/>
                <a:ea typeface="Calibri"/>
                <a:cs typeface="Calibri"/>
                <a:sym typeface="Calibri"/>
              </a:rPr>
              <a:t>?</a:t>
            </a:r>
            <a:endParaRPr sz="3000">
              <a:solidFill>
                <a:schemeClr val="accent1"/>
              </a:solidFill>
              <a:latin typeface="Calibri"/>
              <a:ea typeface="Calibri"/>
              <a:cs typeface="Calibri"/>
              <a:sym typeface="Calibri"/>
            </a:endParaRPr>
          </a:p>
          <a:p>
            <a:pPr marL="457200" lvl="0" indent="0" algn="l" rtl="0">
              <a:lnSpc>
                <a:spcPct val="90000"/>
              </a:lnSpc>
              <a:spcBef>
                <a:spcPts val="0"/>
              </a:spcBef>
              <a:spcAft>
                <a:spcPts val="0"/>
              </a:spcAft>
              <a:buNone/>
            </a:pPr>
            <a:r>
              <a:rPr lang="en-US" sz="3000">
                <a:solidFill>
                  <a:schemeClr val="accent1"/>
                </a:solidFill>
                <a:latin typeface="Calibri"/>
                <a:ea typeface="Calibri"/>
                <a:cs typeface="Calibri"/>
                <a:sym typeface="Calibri"/>
              </a:rPr>
              <a:t>🔵 What must change in </a:t>
            </a:r>
            <a:r>
              <a:rPr lang="en-US" sz="3000" b="1">
                <a:solidFill>
                  <a:schemeClr val="accent1"/>
                </a:solidFill>
                <a:latin typeface="Calibri"/>
                <a:ea typeface="Calibri"/>
                <a:cs typeface="Calibri"/>
                <a:sym typeface="Calibri"/>
              </a:rPr>
              <a:t>mindsets</a:t>
            </a:r>
            <a:r>
              <a:rPr lang="en-US" sz="3000">
                <a:solidFill>
                  <a:schemeClr val="accent1"/>
                </a:solidFill>
                <a:latin typeface="Calibri"/>
                <a:ea typeface="Calibri"/>
                <a:cs typeface="Calibri"/>
                <a:sym typeface="Calibri"/>
              </a:rPr>
              <a:t>?</a:t>
            </a:r>
            <a:endParaRPr sz="3000">
              <a:solidFill>
                <a:schemeClr val="accent1"/>
              </a:solidFill>
              <a:latin typeface="Calibri"/>
              <a:ea typeface="Calibri"/>
              <a:cs typeface="Calibri"/>
              <a:sym typeface="Calibri"/>
            </a:endParaRPr>
          </a:p>
          <a:p>
            <a:pPr marL="457200" lvl="0" indent="0" algn="l" rtl="0">
              <a:lnSpc>
                <a:spcPct val="90000"/>
              </a:lnSpc>
              <a:spcBef>
                <a:spcPts val="0"/>
              </a:spcBef>
              <a:spcAft>
                <a:spcPts val="0"/>
              </a:spcAft>
              <a:buNone/>
            </a:pPr>
            <a:endParaRPr sz="3000">
              <a:solidFill>
                <a:schemeClr val="accent1"/>
              </a:solidFill>
              <a:latin typeface="Calibri"/>
              <a:ea typeface="Calibri"/>
              <a:cs typeface="Calibri"/>
              <a:sym typeface="Calibri"/>
            </a:endParaRPr>
          </a:p>
          <a:p>
            <a:pPr marL="0" lvl="0" indent="0" algn="l" rtl="0">
              <a:lnSpc>
                <a:spcPct val="90000"/>
              </a:lnSpc>
              <a:spcBef>
                <a:spcPts val="0"/>
              </a:spcBef>
              <a:spcAft>
                <a:spcPts val="0"/>
              </a:spcAft>
              <a:buNone/>
            </a:pPr>
            <a:r>
              <a:rPr lang="en-US" sz="3000">
                <a:solidFill>
                  <a:schemeClr val="accent1"/>
                </a:solidFill>
                <a:latin typeface="Calibri"/>
                <a:ea typeface="Calibri"/>
                <a:cs typeface="Calibri"/>
                <a:sym typeface="Calibri"/>
              </a:rPr>
              <a:t>so these guides become tools for advocacy – not just handouts.</a:t>
            </a:r>
            <a:endParaRPr sz="3000">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52"/>
          <p:cNvSpPr txBox="1">
            <a:spLocks noGrp="1"/>
          </p:cNvSpPr>
          <p:nvPr>
            <p:ph type="body" idx="1"/>
          </p:nvPr>
        </p:nvSpPr>
        <p:spPr>
          <a:xfrm>
            <a:off x="5183188" y="779647"/>
            <a:ext cx="6172200" cy="5081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Link - </a:t>
            </a:r>
            <a:r>
              <a:rPr lang="en-US" u="sng">
                <a:solidFill>
                  <a:schemeClr val="hlink"/>
                </a:solidFill>
                <a:hlinkClick r:id="rId3"/>
              </a:rPr>
              <a:t>https://forms.gle/1ubh4DYaQgpVX7Mk9</a:t>
            </a:r>
            <a:endParaRPr/>
          </a:p>
          <a:p>
            <a:pPr marL="0" lvl="0" indent="0" algn="l" rtl="0">
              <a:spcBef>
                <a:spcPts val="1000"/>
              </a:spcBef>
              <a:spcAft>
                <a:spcPts val="0"/>
              </a:spcAft>
              <a:buNone/>
            </a:pPr>
            <a:endParaRPr/>
          </a:p>
          <a:p>
            <a:pPr marL="0" lvl="0" indent="0" algn="l" rtl="0">
              <a:spcBef>
                <a:spcPts val="1000"/>
              </a:spcBef>
              <a:spcAft>
                <a:spcPts val="0"/>
              </a:spcAft>
              <a:buNone/>
            </a:pPr>
            <a:r>
              <a:rPr lang="en-US"/>
              <a:t>Your feedback will help us better meet your needs, as well as advocate for additional resources our office needs to implement these guides in a good way.</a:t>
            </a:r>
            <a:endParaRPr/>
          </a:p>
        </p:txBody>
      </p:sp>
      <p:sp>
        <p:nvSpPr>
          <p:cNvPr id="1189" name="Google Shape;1189;p152"/>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
        <p:nvSpPr>
          <p:cNvPr id="1190" name="Google Shape;1190;p152"/>
          <p:cNvSpPr txBox="1">
            <a:spLocks noGrp="1"/>
          </p:cNvSpPr>
          <p:nvPr>
            <p:ph type="title"/>
          </p:nvPr>
        </p:nvSpPr>
        <p:spPr>
          <a:xfrm>
            <a:off x="717177" y="779646"/>
            <a:ext cx="3931800" cy="25341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Please Take this Brief Survey</a:t>
            </a:r>
            <a:endParaRPr/>
          </a:p>
        </p:txBody>
      </p:sp>
      <p:pic>
        <p:nvPicPr>
          <p:cNvPr id="1191" name="Google Shape;1191;p152"/>
          <p:cNvPicPr preferRelativeResize="0"/>
          <p:nvPr/>
        </p:nvPicPr>
        <p:blipFill>
          <a:blip r:embed="rId4">
            <a:alphaModFix/>
          </a:blip>
          <a:stretch>
            <a:fillRect/>
          </a:stretch>
        </p:blipFill>
        <p:spPr>
          <a:xfrm>
            <a:off x="382150" y="2662024"/>
            <a:ext cx="4200013" cy="2394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32"/>
          <p:cNvSpPr txBox="1">
            <a:spLocks noGrp="1"/>
          </p:cNvSpPr>
          <p:nvPr>
            <p:ph type="body" idx="1"/>
          </p:nvPr>
        </p:nvSpPr>
        <p:spPr>
          <a:xfrm>
            <a:off x="8683250" y="1780650"/>
            <a:ext cx="3179100" cy="3296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A big WELCOME to Special Educators joining us in the space today. </a:t>
            </a:r>
            <a:endParaRPr/>
          </a:p>
          <a:p>
            <a:pPr marL="0" lvl="0" indent="0" algn="l" rtl="0">
              <a:spcBef>
                <a:spcPts val="1000"/>
              </a:spcBef>
              <a:spcAft>
                <a:spcPts val="0"/>
              </a:spcAft>
              <a:buNone/>
            </a:pPr>
            <a:r>
              <a:rPr lang="en-US"/>
              <a:t>💛💙💚🧡💜🩵🤎</a:t>
            </a:r>
            <a:endParaRPr/>
          </a:p>
          <a:p>
            <a:pPr marL="0" lvl="0" indent="0" algn="ctr" rtl="0">
              <a:spcBef>
                <a:spcPts val="1000"/>
              </a:spcBef>
              <a:spcAft>
                <a:spcPts val="0"/>
              </a:spcAft>
              <a:buNone/>
            </a:pPr>
            <a:r>
              <a:rPr lang="en-US"/>
              <a:t>THANK YOU for all you do to support our students.</a:t>
            </a:r>
            <a:endParaRPr/>
          </a:p>
        </p:txBody>
      </p:sp>
      <p:sp>
        <p:nvSpPr>
          <p:cNvPr id="990" name="Google Shape;990;p132"/>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pic>
        <p:nvPicPr>
          <p:cNvPr id="991" name="Google Shape;991;p132"/>
          <p:cNvPicPr preferRelativeResize="0"/>
          <p:nvPr/>
        </p:nvPicPr>
        <p:blipFill>
          <a:blip r:embed="rId3">
            <a:alphaModFix/>
          </a:blip>
          <a:stretch>
            <a:fillRect/>
          </a:stretch>
        </p:blipFill>
        <p:spPr>
          <a:xfrm>
            <a:off x="717175" y="803375"/>
            <a:ext cx="7810500" cy="502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133"/>
          <p:cNvPicPr preferRelativeResize="0"/>
          <p:nvPr/>
        </p:nvPicPr>
        <p:blipFill>
          <a:blip r:embed="rId3">
            <a:alphaModFix amt="20000"/>
          </a:blip>
          <a:stretch>
            <a:fillRect/>
          </a:stretch>
        </p:blipFill>
        <p:spPr>
          <a:xfrm>
            <a:off x="210261" y="-40900"/>
            <a:ext cx="11771478" cy="6858000"/>
          </a:xfrm>
          <a:prstGeom prst="rect">
            <a:avLst/>
          </a:prstGeom>
          <a:noFill/>
          <a:ln>
            <a:noFill/>
          </a:ln>
        </p:spPr>
      </p:pic>
      <p:sp>
        <p:nvSpPr>
          <p:cNvPr id="998" name="Google Shape;998;p133"/>
          <p:cNvSpPr txBox="1">
            <a:spLocks noGrp="1"/>
          </p:cNvSpPr>
          <p:nvPr>
            <p:ph type="body" idx="4294967295"/>
          </p:nvPr>
        </p:nvSpPr>
        <p:spPr>
          <a:xfrm>
            <a:off x="834925" y="1886150"/>
            <a:ext cx="4612800" cy="3516600"/>
          </a:xfrm>
          <a:prstGeom prst="rect">
            <a:avLst/>
          </a:prstGeom>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1000"/>
              </a:spcBef>
              <a:spcAft>
                <a:spcPts val="0"/>
              </a:spcAft>
              <a:buNone/>
            </a:pPr>
            <a:r>
              <a:rPr lang="en-US" sz="2800" b="1"/>
              <a:t>First – </a:t>
            </a:r>
            <a:endParaRPr sz="2800" b="1"/>
          </a:p>
          <a:p>
            <a:pPr marL="0" lvl="0" indent="0" algn="l" rtl="0">
              <a:spcBef>
                <a:spcPts val="1000"/>
              </a:spcBef>
              <a:spcAft>
                <a:spcPts val="0"/>
              </a:spcAft>
              <a:buNone/>
            </a:pPr>
            <a:r>
              <a:rPr lang="en-US" sz="2800" b="1"/>
              <a:t>Zoom Names:</a:t>
            </a:r>
            <a:endParaRPr sz="2800" b="1"/>
          </a:p>
          <a:p>
            <a:pPr marL="457200" lvl="0" indent="-406400" algn="l" rtl="0">
              <a:spcBef>
                <a:spcPts val="1000"/>
              </a:spcBef>
              <a:spcAft>
                <a:spcPts val="0"/>
              </a:spcAft>
              <a:buSzPts val="2800"/>
              <a:buChar char="●"/>
            </a:pPr>
            <a:r>
              <a:rPr lang="en-US" sz="2800"/>
              <a:t>Please rename yourselves to your first and last name</a:t>
            </a:r>
            <a:endParaRPr sz="2800"/>
          </a:p>
          <a:p>
            <a:pPr marL="457200" lvl="0" indent="-406400" algn="l" rtl="0">
              <a:spcBef>
                <a:spcPts val="0"/>
              </a:spcBef>
              <a:spcAft>
                <a:spcPts val="0"/>
              </a:spcAft>
              <a:buSzPts val="2800"/>
              <a:buChar char="●"/>
            </a:pPr>
            <a:r>
              <a:rPr lang="en-US" sz="2800"/>
              <a:t>School District, ESD, or Tribe Initials</a:t>
            </a:r>
            <a:endParaRPr sz="2800"/>
          </a:p>
          <a:p>
            <a:pPr marL="457200" lvl="0" indent="-406400" algn="l" rtl="0">
              <a:spcBef>
                <a:spcPts val="0"/>
              </a:spcBef>
              <a:spcAft>
                <a:spcPts val="0"/>
              </a:spcAft>
              <a:buSzPts val="2800"/>
              <a:buChar char="●"/>
            </a:pPr>
            <a:r>
              <a:rPr lang="en-US" sz="2800"/>
              <a:t>Professional Role</a:t>
            </a:r>
            <a:endParaRPr sz="2800"/>
          </a:p>
          <a:p>
            <a:pPr marL="457200" lvl="0" indent="-406400" algn="l" rtl="0">
              <a:spcBef>
                <a:spcPts val="0"/>
              </a:spcBef>
              <a:spcAft>
                <a:spcPts val="0"/>
              </a:spcAft>
              <a:buSzPts val="2800"/>
              <a:buChar char="●"/>
            </a:pPr>
            <a:r>
              <a:rPr lang="en-US" sz="2800"/>
              <a:t>Pronouns</a:t>
            </a:r>
            <a:endParaRPr sz="2800"/>
          </a:p>
        </p:txBody>
      </p:sp>
      <p:sp>
        <p:nvSpPr>
          <p:cNvPr id="999" name="Google Shape;999;p133"/>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1000" name="Google Shape;1000;p133"/>
          <p:cNvSpPr txBox="1">
            <a:spLocks noGrp="1"/>
          </p:cNvSpPr>
          <p:nvPr>
            <p:ph type="title"/>
          </p:nvPr>
        </p:nvSpPr>
        <p:spPr>
          <a:xfrm>
            <a:off x="703801" y="439675"/>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Building Virtual Relations</a:t>
            </a:r>
            <a:endParaRPr/>
          </a:p>
        </p:txBody>
      </p:sp>
      <p:sp>
        <p:nvSpPr>
          <p:cNvPr id="1001" name="Google Shape;1001;p133"/>
          <p:cNvSpPr txBox="1">
            <a:spLocks noGrp="1"/>
          </p:cNvSpPr>
          <p:nvPr>
            <p:ph type="body" idx="4294967295"/>
          </p:nvPr>
        </p:nvSpPr>
        <p:spPr>
          <a:xfrm>
            <a:off x="6283500" y="1886150"/>
            <a:ext cx="4612800" cy="3516600"/>
          </a:xfrm>
          <a:prstGeom prst="rect">
            <a:avLst/>
          </a:prstGeom>
          <a:ln w="9525"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lvl="0" indent="0" algn="l" rtl="0">
              <a:spcBef>
                <a:spcPts val="1000"/>
              </a:spcBef>
              <a:spcAft>
                <a:spcPts val="0"/>
              </a:spcAft>
              <a:buNone/>
            </a:pPr>
            <a:r>
              <a:rPr lang="en-US" sz="2800" b="1"/>
              <a:t>Then –</a:t>
            </a:r>
            <a:endParaRPr sz="2800" b="1"/>
          </a:p>
          <a:p>
            <a:pPr marL="0" lvl="0" indent="0" algn="l" rtl="0">
              <a:spcBef>
                <a:spcPts val="1000"/>
              </a:spcBef>
              <a:spcAft>
                <a:spcPts val="0"/>
              </a:spcAft>
              <a:buNone/>
            </a:pPr>
            <a:r>
              <a:rPr lang="en-US" sz="2800" b="1"/>
              <a:t>Building Relations</a:t>
            </a:r>
            <a:endParaRPr sz="2800" b="1"/>
          </a:p>
          <a:p>
            <a:pPr marL="457200" lvl="0" indent="-406400" algn="l" rtl="0">
              <a:spcBef>
                <a:spcPts val="1000"/>
              </a:spcBef>
              <a:spcAft>
                <a:spcPts val="0"/>
              </a:spcAft>
              <a:buSzPts val="2800"/>
              <a:buChar char="●"/>
            </a:pPr>
            <a:r>
              <a:rPr lang="en-US" sz="2800"/>
              <a:t>Drop in the Chat how your role intersects with supporting or ensuring the success of American Indian and Alaska Native students’ with IEPs or 504 plans.</a:t>
            </a: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34"/>
          <p:cNvSpPr txBox="1">
            <a:spLocks noGrp="1"/>
          </p:cNvSpPr>
          <p:nvPr>
            <p:ph type="title"/>
          </p:nvPr>
        </p:nvSpPr>
        <p:spPr>
          <a:xfrm>
            <a:off x="717175" y="779648"/>
            <a:ext cx="3931800" cy="1436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Presenter Introduction</a:t>
            </a:r>
            <a:endParaRPr/>
          </a:p>
        </p:txBody>
      </p:sp>
      <p:sp>
        <p:nvSpPr>
          <p:cNvPr id="1008" name="Google Shape;1008;p134"/>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
        <p:nvSpPr>
          <p:cNvPr id="1009" name="Google Shape;1009;p134"/>
          <p:cNvSpPr txBox="1">
            <a:spLocks noGrp="1"/>
          </p:cNvSpPr>
          <p:nvPr>
            <p:ph type="body" idx="1"/>
          </p:nvPr>
        </p:nvSpPr>
        <p:spPr>
          <a:xfrm>
            <a:off x="5246775" y="688825"/>
            <a:ext cx="6255000" cy="53376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b="1"/>
              <a:t>Stacy Parrish, Indian Education Specialist</a:t>
            </a:r>
            <a:endParaRPr b="1"/>
          </a:p>
          <a:p>
            <a:pPr marL="0" lvl="0" indent="0" algn="l" rtl="0">
              <a:spcBef>
                <a:spcPts val="1000"/>
              </a:spcBef>
              <a:spcAft>
                <a:spcPts val="0"/>
              </a:spcAft>
              <a:buNone/>
            </a:pPr>
            <a:r>
              <a:rPr lang="en-US"/>
              <a:t>Office of Indian Education</a:t>
            </a:r>
            <a:endParaRPr/>
          </a:p>
          <a:p>
            <a:pPr marL="0" lvl="0" indent="0" algn="l" rtl="0">
              <a:spcBef>
                <a:spcPts val="1000"/>
              </a:spcBef>
              <a:spcAft>
                <a:spcPts val="0"/>
              </a:spcAft>
              <a:buNone/>
            </a:pPr>
            <a:r>
              <a:rPr lang="en-US"/>
              <a:t>Proud member of the Klamath Tribes (Yahooskin)</a:t>
            </a:r>
            <a:endParaRPr/>
          </a:p>
          <a:p>
            <a:pPr marL="0" lvl="0" indent="0" algn="l" rtl="0">
              <a:spcBef>
                <a:spcPts val="1000"/>
              </a:spcBef>
              <a:spcAft>
                <a:spcPts val="0"/>
              </a:spcAft>
              <a:buNone/>
            </a:pPr>
            <a:endParaRPr/>
          </a:p>
          <a:p>
            <a:pPr marL="0" lvl="0" indent="0" algn="l" rtl="0">
              <a:spcBef>
                <a:spcPts val="1000"/>
              </a:spcBef>
              <a:spcAft>
                <a:spcPts val="0"/>
              </a:spcAft>
              <a:buNone/>
            </a:pPr>
            <a:r>
              <a:rPr lang="en-US"/>
              <a:t>I help support -</a:t>
            </a:r>
            <a:endParaRPr/>
          </a:p>
          <a:p>
            <a:pPr marL="457200" lvl="0" indent="-381000" algn="l" rtl="0">
              <a:spcBef>
                <a:spcPts val="1000"/>
              </a:spcBef>
              <a:spcAft>
                <a:spcPts val="0"/>
              </a:spcAft>
              <a:buSzPts val="2400"/>
              <a:buChar char="•"/>
            </a:pPr>
            <a:r>
              <a:rPr lang="en-US"/>
              <a:t>this Title VI Indian Education monthly Community of Practice</a:t>
            </a:r>
            <a:endParaRPr/>
          </a:p>
          <a:p>
            <a:pPr marL="457200" lvl="0" indent="-381000" algn="l" rtl="0">
              <a:spcBef>
                <a:spcPts val="0"/>
              </a:spcBef>
              <a:spcAft>
                <a:spcPts val="0"/>
              </a:spcAft>
              <a:buSzPts val="2400"/>
              <a:buChar char="•"/>
            </a:pPr>
            <a:r>
              <a:rPr lang="en-US"/>
              <a:t>the Tribal Attendance Promising Practices grant</a:t>
            </a:r>
            <a:endParaRPr/>
          </a:p>
          <a:p>
            <a:pPr marL="457200" lvl="0" indent="-381000" algn="l" rtl="0">
              <a:spcBef>
                <a:spcPts val="0"/>
              </a:spcBef>
              <a:spcAft>
                <a:spcPts val="0"/>
              </a:spcAft>
              <a:buSzPts val="2400"/>
              <a:buChar char="•"/>
            </a:pPr>
            <a:r>
              <a:rPr lang="en-US"/>
              <a:t>Tribal Consultation between affected LEAs and ESDs and the nine federally recognized tribes</a:t>
            </a:r>
            <a:endParaRPr/>
          </a:p>
          <a:p>
            <a:pPr marL="457200" lvl="0" indent="-381000" algn="l" rtl="0">
              <a:spcBef>
                <a:spcPts val="0"/>
              </a:spcBef>
              <a:spcAft>
                <a:spcPts val="0"/>
              </a:spcAft>
              <a:buSzPts val="2400"/>
              <a:buChar char="•"/>
            </a:pPr>
            <a:r>
              <a:rPr lang="en-US"/>
              <a:t>Substance Use Disorder and Prevention work</a:t>
            </a:r>
            <a:endParaRPr/>
          </a:p>
          <a:p>
            <a:pPr marL="457200" lvl="0" indent="-381000" algn="l" rtl="0">
              <a:spcBef>
                <a:spcPts val="0"/>
              </a:spcBef>
              <a:spcAft>
                <a:spcPts val="0"/>
              </a:spcAft>
              <a:buSzPts val="2400"/>
              <a:buChar char="•"/>
            </a:pPr>
            <a:r>
              <a:rPr lang="en-US"/>
              <a:t>the Indigenous Family Special Education Guides</a:t>
            </a:r>
            <a:endParaRPr/>
          </a:p>
        </p:txBody>
      </p:sp>
      <p:pic>
        <p:nvPicPr>
          <p:cNvPr id="1010" name="Google Shape;1010;p134"/>
          <p:cNvPicPr preferRelativeResize="0"/>
          <p:nvPr/>
        </p:nvPicPr>
        <p:blipFill>
          <a:blip r:embed="rId3">
            <a:alphaModFix/>
          </a:blip>
          <a:stretch>
            <a:fillRect/>
          </a:stretch>
        </p:blipFill>
        <p:spPr>
          <a:xfrm>
            <a:off x="461250" y="2376250"/>
            <a:ext cx="4187725" cy="3393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35"/>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Learning Arc of our Time </a:t>
            </a:r>
            <a:endParaRPr/>
          </a:p>
        </p:txBody>
      </p:sp>
      <p:sp>
        <p:nvSpPr>
          <p:cNvPr id="1017" name="Google Shape;1017;p135"/>
          <p:cNvSpPr txBox="1">
            <a:spLocks noGrp="1"/>
          </p:cNvSpPr>
          <p:nvPr>
            <p:ph type="body" idx="1"/>
          </p:nvPr>
        </p:nvSpPr>
        <p:spPr>
          <a:xfrm>
            <a:off x="1044250" y="1856725"/>
            <a:ext cx="9982500" cy="41091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Learn about the intended purpose of the </a:t>
            </a:r>
            <a:r>
              <a:rPr lang="en-US" b="1"/>
              <a:t>Indigenous Family Special Education Guides</a:t>
            </a:r>
            <a:endParaRPr b="1"/>
          </a:p>
          <a:p>
            <a:pPr marL="457200" lvl="0" indent="-342900" algn="l" rtl="0">
              <a:spcBef>
                <a:spcPts val="0"/>
              </a:spcBef>
              <a:spcAft>
                <a:spcPts val="0"/>
              </a:spcAft>
              <a:buSzPts val="1800"/>
              <a:buChar char="●"/>
            </a:pPr>
            <a:r>
              <a:rPr lang="en-US"/>
              <a:t>Preview the resources, familiarizing yourselves with the content</a:t>
            </a:r>
            <a:endParaRPr/>
          </a:p>
          <a:p>
            <a:pPr marL="457200" lvl="0" indent="-342900" algn="l" rtl="0">
              <a:spcBef>
                <a:spcPts val="0"/>
              </a:spcBef>
              <a:spcAft>
                <a:spcPts val="0"/>
              </a:spcAft>
              <a:buSzPts val="1800"/>
              <a:buChar char="●"/>
            </a:pPr>
            <a:r>
              <a:rPr lang="en-US"/>
              <a:t>Review the “Implementation Considerations for School Districts and ESDs” to see how these guides can be utilized in your district or ESD</a:t>
            </a:r>
            <a:endParaRPr/>
          </a:p>
          <a:p>
            <a:pPr marL="457200" lvl="0" indent="-342900" algn="l" rtl="0">
              <a:spcBef>
                <a:spcPts val="0"/>
              </a:spcBef>
              <a:spcAft>
                <a:spcPts val="0"/>
              </a:spcAft>
              <a:buSzPts val="1800"/>
              <a:buChar char="●"/>
            </a:pPr>
            <a:r>
              <a:rPr lang="en-US"/>
              <a:t>Complete a brief survey to share feedback, questions, and requests for support for our team</a:t>
            </a:r>
            <a:endParaRPr/>
          </a:p>
        </p:txBody>
      </p:sp>
      <p:sp>
        <p:nvSpPr>
          <p:cNvPr id="1018" name="Google Shape;1018;p135"/>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pic>
        <p:nvPicPr>
          <p:cNvPr id="1019" name="Google Shape;1019;p135"/>
          <p:cNvPicPr preferRelativeResize="0"/>
          <p:nvPr/>
        </p:nvPicPr>
        <p:blipFill>
          <a:blip r:embed="rId3">
            <a:alphaModFix/>
          </a:blip>
          <a:stretch>
            <a:fillRect/>
          </a:stretch>
        </p:blipFill>
        <p:spPr>
          <a:xfrm>
            <a:off x="6435636" y="221925"/>
            <a:ext cx="5536814" cy="102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36"/>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Why These Guides Exist</a:t>
            </a:r>
            <a:endParaRPr/>
          </a:p>
        </p:txBody>
      </p:sp>
      <p:sp>
        <p:nvSpPr>
          <p:cNvPr id="1026" name="Google Shape;1026;p136"/>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pic>
        <p:nvPicPr>
          <p:cNvPr id="1027" name="Google Shape;1027;p136"/>
          <p:cNvPicPr preferRelativeResize="0"/>
          <p:nvPr/>
        </p:nvPicPr>
        <p:blipFill>
          <a:blip r:embed="rId3">
            <a:alphaModFix/>
          </a:blip>
          <a:stretch>
            <a:fillRect/>
          </a:stretch>
        </p:blipFill>
        <p:spPr>
          <a:xfrm rot="10800000">
            <a:off x="185750" y="5560300"/>
            <a:ext cx="5701425" cy="1057125"/>
          </a:xfrm>
          <a:prstGeom prst="rect">
            <a:avLst/>
          </a:prstGeom>
          <a:noFill/>
          <a:ln>
            <a:noFill/>
          </a:ln>
        </p:spPr>
      </p:pic>
      <p:sp>
        <p:nvSpPr>
          <p:cNvPr id="1028" name="Google Shape;1028;p136"/>
          <p:cNvSpPr txBox="1"/>
          <p:nvPr/>
        </p:nvSpPr>
        <p:spPr>
          <a:xfrm>
            <a:off x="1424700" y="1924450"/>
            <a:ext cx="95331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Indigenous families have always advocated for their children.</a:t>
            </a: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Yet too often, Special Education systems are:</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Complex</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Legalistic</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Culturally disconnected</a:t>
            </a:r>
            <a:endParaRPr sz="260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Built without Indigenous voices</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These guides exist to restore access, dignity, and shared power.</a:t>
            </a:r>
            <a:endParaRPr sz="2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37"/>
          <p:cNvSpPr txBox="1">
            <a:spLocks noGrp="1"/>
          </p:cNvSpPr>
          <p:nvPr>
            <p:ph type="title"/>
          </p:nvPr>
        </p:nvSpPr>
        <p:spPr>
          <a:xfrm>
            <a:off x="717176" y="457200"/>
            <a:ext cx="10784400" cy="10266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Remember…</a:t>
            </a:r>
            <a:endParaRPr/>
          </a:p>
        </p:txBody>
      </p:sp>
      <p:sp>
        <p:nvSpPr>
          <p:cNvPr id="1035" name="Google Shape;1035;p137"/>
          <p:cNvSpPr txBox="1">
            <a:spLocks noGrp="1"/>
          </p:cNvSpPr>
          <p:nvPr>
            <p:ph type="sldNum" idx="12"/>
          </p:nvPr>
        </p:nvSpPr>
        <p:spPr>
          <a:xfrm>
            <a:off x="8610600" y="6139793"/>
            <a:ext cx="2891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pic>
        <p:nvPicPr>
          <p:cNvPr id="1036" name="Google Shape;1036;p137"/>
          <p:cNvPicPr preferRelativeResize="0"/>
          <p:nvPr/>
        </p:nvPicPr>
        <p:blipFill>
          <a:blip r:embed="rId3">
            <a:alphaModFix/>
          </a:blip>
          <a:stretch>
            <a:fillRect/>
          </a:stretch>
        </p:blipFill>
        <p:spPr>
          <a:xfrm rot="10800000">
            <a:off x="185750" y="5560300"/>
            <a:ext cx="5701425" cy="1057125"/>
          </a:xfrm>
          <a:prstGeom prst="rect">
            <a:avLst/>
          </a:prstGeom>
          <a:noFill/>
          <a:ln>
            <a:noFill/>
          </a:ln>
        </p:spPr>
      </p:pic>
      <p:sp>
        <p:nvSpPr>
          <p:cNvPr id="1037" name="Google Shape;1037;p137"/>
          <p:cNvSpPr txBox="1"/>
          <p:nvPr/>
        </p:nvSpPr>
        <p:spPr>
          <a:xfrm>
            <a:off x="1424700" y="1924450"/>
            <a:ext cx="95331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For many Indigenous families, special education is not just a technical process.</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It intersects with histories of removal, misidentification, silencing, and exclusion.</a:t>
            </a:r>
            <a:endParaRPr sz="2600">
              <a:solidFill>
                <a:schemeClr val="dk1"/>
              </a:solidFill>
              <a:latin typeface="Calibri"/>
              <a:ea typeface="Calibri"/>
              <a:cs typeface="Calibri"/>
              <a:sym typeface="Calibri"/>
            </a:endParaRPr>
          </a:p>
          <a:p>
            <a:pPr marL="0" lvl="0" indent="0" algn="l" rtl="0">
              <a:spcBef>
                <a:spcPts val="0"/>
              </a:spcBef>
              <a:spcAft>
                <a:spcPts val="0"/>
              </a:spcAft>
              <a:buNone/>
            </a:pPr>
            <a:endParaRPr sz="2600">
              <a:solidFill>
                <a:schemeClr val="dk1"/>
              </a:solidFill>
              <a:latin typeface="Calibri"/>
              <a:ea typeface="Calibri"/>
              <a:cs typeface="Calibri"/>
              <a:sym typeface="Calibri"/>
            </a:endParaRPr>
          </a:p>
          <a:p>
            <a:pPr marL="0" lvl="0" indent="0" algn="l" rtl="0">
              <a:spcBef>
                <a:spcPts val="0"/>
              </a:spcBef>
              <a:spcAft>
                <a:spcPts val="0"/>
              </a:spcAft>
              <a:buNone/>
            </a:pPr>
            <a:r>
              <a:rPr lang="en-US" sz="2600">
                <a:solidFill>
                  <a:schemeClr val="dk1"/>
                </a:solidFill>
                <a:latin typeface="Calibri"/>
                <a:ea typeface="Calibri"/>
                <a:cs typeface="Calibri"/>
                <a:sym typeface="Calibri"/>
              </a:rPr>
              <a:t>So when families ask question, hesitate, or push back, that is often advocacy shaped by experience – not resistance.</a:t>
            </a:r>
            <a:endParaRPr sz="2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138" descr="Image result for oregon outline"/>
          <p:cNvPicPr preferRelativeResize="0"/>
          <p:nvPr/>
        </p:nvPicPr>
        <p:blipFill rotWithShape="1">
          <a:blip r:embed="rId3">
            <a:alphaModFix/>
          </a:blip>
          <a:srcRect/>
          <a:stretch/>
        </p:blipFill>
        <p:spPr>
          <a:xfrm>
            <a:off x="2921400" y="378775"/>
            <a:ext cx="7905375" cy="6100450"/>
          </a:xfrm>
          <a:prstGeom prst="rect">
            <a:avLst/>
          </a:prstGeom>
          <a:noFill/>
          <a:ln>
            <a:noFill/>
          </a:ln>
        </p:spPr>
      </p:pic>
      <p:sp>
        <p:nvSpPr>
          <p:cNvPr id="1044" name="Google Shape;1044;p138"/>
          <p:cNvSpPr txBox="1">
            <a:spLocks noGrp="1"/>
          </p:cNvSpPr>
          <p:nvPr>
            <p:ph type="sldNum" idx="12"/>
          </p:nvPr>
        </p:nvSpPr>
        <p:spPr>
          <a:xfrm>
            <a:off x="8610600" y="6139793"/>
            <a:ext cx="28911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9</a:t>
            </a:fld>
            <a:endParaRPr sz="1200" b="0" i="0" u="none" strike="noStrike" cap="none">
              <a:solidFill>
                <a:srgbClr val="595959"/>
              </a:solidFill>
              <a:latin typeface="Calibri"/>
              <a:ea typeface="Calibri"/>
              <a:cs typeface="Calibri"/>
              <a:sym typeface="Calibri"/>
            </a:endParaRPr>
          </a:p>
        </p:txBody>
      </p:sp>
      <p:sp>
        <p:nvSpPr>
          <p:cNvPr id="1045" name="Google Shape;1045;p138"/>
          <p:cNvSpPr txBox="1">
            <a:spLocks noGrp="1"/>
          </p:cNvSpPr>
          <p:nvPr>
            <p:ph type="title"/>
          </p:nvPr>
        </p:nvSpPr>
        <p:spPr>
          <a:xfrm>
            <a:off x="452401" y="552900"/>
            <a:ext cx="3838500" cy="1026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1620"/>
              <a:buNone/>
            </a:pPr>
            <a:r>
              <a:rPr lang="en-US" sz="3359"/>
              <a:t>Native Student </a:t>
            </a:r>
            <a:endParaRPr sz="3359"/>
          </a:p>
          <a:p>
            <a:pPr marL="0" lvl="0" indent="0" algn="l" rtl="0">
              <a:lnSpc>
                <a:spcPct val="90000"/>
              </a:lnSpc>
              <a:spcBef>
                <a:spcPts val="0"/>
              </a:spcBef>
              <a:spcAft>
                <a:spcPts val="0"/>
              </a:spcAft>
              <a:buSzPts val="1620"/>
              <a:buNone/>
            </a:pPr>
            <a:r>
              <a:rPr lang="en-US" sz="3359"/>
              <a:t>Representation</a:t>
            </a:r>
            <a:endParaRPr sz="3359"/>
          </a:p>
        </p:txBody>
      </p:sp>
      <p:sp>
        <p:nvSpPr>
          <p:cNvPr id="1046" name="Google Shape;1046;p138"/>
          <p:cNvSpPr txBox="1">
            <a:spLocks noGrp="1"/>
          </p:cNvSpPr>
          <p:nvPr>
            <p:ph type="ftr" idx="11"/>
          </p:nvPr>
        </p:nvSpPr>
        <p:spPr>
          <a:xfrm>
            <a:off x="452400" y="6127550"/>
            <a:ext cx="3685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595959"/>
                </a:solidFill>
                <a:latin typeface="Calibri"/>
                <a:ea typeface="Calibri"/>
                <a:cs typeface="Calibri"/>
                <a:sym typeface="Calibri"/>
              </a:rPr>
              <a:t>Oregon Department of Education</a:t>
            </a:r>
            <a:endParaRPr sz="1200" b="0" i="0" u="none" strike="noStrike" cap="none">
              <a:solidFill>
                <a:srgbClr val="595959"/>
              </a:solidFill>
              <a:latin typeface="Calibri"/>
              <a:ea typeface="Calibri"/>
              <a:cs typeface="Calibri"/>
              <a:sym typeface="Calibri"/>
            </a:endParaRPr>
          </a:p>
        </p:txBody>
      </p:sp>
      <p:sp>
        <p:nvSpPr>
          <p:cNvPr id="1047" name="Google Shape;1047;p138"/>
          <p:cNvSpPr txBox="1"/>
          <p:nvPr/>
        </p:nvSpPr>
        <p:spPr>
          <a:xfrm>
            <a:off x="3571700" y="4024888"/>
            <a:ext cx="67389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75BC"/>
              </a:buClr>
              <a:buSzPts val="3600"/>
              <a:buFont typeface="Arial"/>
              <a:buNone/>
            </a:pPr>
            <a:r>
              <a:rPr lang="en-US" sz="2700" b="1">
                <a:solidFill>
                  <a:srgbClr val="006CAD"/>
                </a:solidFill>
                <a:latin typeface="Calibri"/>
                <a:ea typeface="Calibri"/>
                <a:cs typeface="Calibri"/>
                <a:sym typeface="Calibri"/>
              </a:rPr>
              <a:t>7,770 Self-Disclosed Tribally Affiliated Students from Federally Recognized Tribes*</a:t>
            </a:r>
            <a:endParaRPr sz="2700" b="0" i="0" u="none" strike="noStrike" cap="none">
              <a:solidFill>
                <a:srgbClr val="006CA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700">
                <a:solidFill>
                  <a:schemeClr val="dk1"/>
                </a:solidFill>
                <a:latin typeface="Calibri"/>
                <a:ea typeface="Calibri"/>
                <a:cs typeface="Calibri"/>
                <a:sym typeface="Calibri"/>
              </a:rPr>
              <a:t>263 Unique Federal Tribal Affiliations</a:t>
            </a:r>
            <a:endParaRPr sz="27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F75BC"/>
              </a:buClr>
              <a:buSzPts val="1400"/>
              <a:buFont typeface="Arial"/>
              <a:buNone/>
            </a:pPr>
            <a:r>
              <a:rPr lang="en-US" sz="2700" b="1">
                <a:solidFill>
                  <a:schemeClr val="accent5"/>
                </a:solidFill>
                <a:latin typeface="Calibri"/>
                <a:ea typeface="Calibri"/>
                <a:cs typeface="Calibri"/>
                <a:sym typeface="Calibri"/>
              </a:rPr>
              <a:t>5,902 Title VI Indian Education Student Count</a:t>
            </a:r>
            <a:endParaRPr sz="27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F75BC"/>
              </a:buClr>
              <a:buSzPts val="1400"/>
              <a:buFont typeface="Arial"/>
              <a:buNone/>
            </a:pPr>
            <a:endParaRPr sz="3000" b="1">
              <a:solidFill>
                <a:schemeClr val="accent3"/>
              </a:solidFill>
              <a:latin typeface="Calibri"/>
              <a:ea typeface="Calibri"/>
              <a:cs typeface="Calibri"/>
              <a:sym typeface="Calibri"/>
            </a:endParaRPr>
          </a:p>
        </p:txBody>
      </p:sp>
      <p:sp>
        <p:nvSpPr>
          <p:cNvPr id="1048" name="Google Shape;1048;p138"/>
          <p:cNvSpPr txBox="1"/>
          <p:nvPr/>
        </p:nvSpPr>
        <p:spPr>
          <a:xfrm>
            <a:off x="3916100" y="2371675"/>
            <a:ext cx="6247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75BC"/>
              </a:buClr>
              <a:buSzPts val="2800"/>
              <a:buFont typeface="Arial"/>
              <a:buNone/>
            </a:pPr>
            <a:r>
              <a:rPr lang="en-US" sz="2700" b="1">
                <a:solidFill>
                  <a:srgbClr val="9F2065"/>
                </a:solidFill>
                <a:latin typeface="Calibri"/>
                <a:ea typeface="Calibri"/>
                <a:cs typeface="Calibri"/>
                <a:sym typeface="Calibri"/>
              </a:rPr>
              <a:t>40,853</a:t>
            </a:r>
            <a:r>
              <a:rPr lang="en-US" sz="2700" b="1" i="0" u="none" strike="noStrike" cap="none">
                <a:solidFill>
                  <a:srgbClr val="9F2065"/>
                </a:solidFill>
                <a:latin typeface="Calibri"/>
                <a:ea typeface="Calibri"/>
                <a:cs typeface="Calibri"/>
                <a:sym typeface="Calibri"/>
              </a:rPr>
              <a:t> </a:t>
            </a:r>
            <a:r>
              <a:rPr lang="en-US" sz="2700" b="1">
                <a:solidFill>
                  <a:srgbClr val="9F2065"/>
                </a:solidFill>
                <a:latin typeface="Calibri"/>
                <a:ea typeface="Calibri"/>
                <a:cs typeface="Calibri"/>
                <a:sym typeface="Calibri"/>
              </a:rPr>
              <a:t>AI/AN+ Students (7.5%)</a:t>
            </a:r>
            <a:endParaRPr sz="2700" b="0" i="0" u="none" strike="noStrike" cap="none">
              <a:solidFill>
                <a:srgbClr val="9F2065"/>
              </a:solidFill>
              <a:latin typeface="Calibri"/>
              <a:ea typeface="Calibri"/>
              <a:cs typeface="Calibri"/>
              <a:sym typeface="Calibri"/>
            </a:endParaRPr>
          </a:p>
          <a:p>
            <a:pPr marL="457200" marR="0" lvl="0" indent="0" algn="ctr" rtl="0">
              <a:lnSpc>
                <a:spcPct val="100000"/>
              </a:lnSpc>
              <a:spcBef>
                <a:spcPts val="0"/>
              </a:spcBef>
              <a:spcAft>
                <a:spcPts val="0"/>
              </a:spcAft>
              <a:buNone/>
            </a:pPr>
            <a:r>
              <a:rPr lang="en-US" sz="2700">
                <a:latin typeface="Calibri"/>
                <a:ea typeface="Calibri"/>
                <a:cs typeface="Calibri"/>
                <a:sym typeface="Calibri"/>
              </a:rPr>
              <a:t>Students identifying as AI/AN and one or more other races, and/or and Hispanic/Latino</a:t>
            </a:r>
            <a:endParaRPr sz="2700" b="0" i="0" u="none" strike="noStrike" cap="none">
              <a:solidFill>
                <a:srgbClr val="000000"/>
              </a:solidFill>
              <a:latin typeface="Calibri"/>
              <a:ea typeface="Calibri"/>
              <a:cs typeface="Calibri"/>
              <a:sym typeface="Calibri"/>
            </a:endParaRPr>
          </a:p>
        </p:txBody>
      </p:sp>
      <p:sp>
        <p:nvSpPr>
          <p:cNvPr id="1049" name="Google Shape;1049;p138"/>
          <p:cNvSpPr txBox="1"/>
          <p:nvPr/>
        </p:nvSpPr>
        <p:spPr>
          <a:xfrm>
            <a:off x="4062800" y="1407500"/>
            <a:ext cx="6247800" cy="772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75BC"/>
              </a:buClr>
              <a:buSzPts val="5400"/>
              <a:buFont typeface="Arial"/>
              <a:buNone/>
            </a:pPr>
            <a:r>
              <a:rPr lang="en-US" sz="2700" b="1">
                <a:solidFill>
                  <a:srgbClr val="980000"/>
                </a:solidFill>
                <a:latin typeface="Calibri"/>
                <a:ea typeface="Calibri"/>
                <a:cs typeface="Calibri"/>
                <a:sym typeface="Calibri"/>
              </a:rPr>
              <a:t>5,951 Federal</a:t>
            </a:r>
            <a:r>
              <a:rPr lang="en-US" sz="2700" b="1" i="0" u="none" strike="noStrike" cap="none">
                <a:solidFill>
                  <a:srgbClr val="980000"/>
                </a:solidFill>
                <a:latin typeface="Calibri"/>
                <a:ea typeface="Calibri"/>
                <a:cs typeface="Calibri"/>
                <a:sym typeface="Calibri"/>
              </a:rPr>
              <a:t> </a:t>
            </a:r>
            <a:r>
              <a:rPr lang="en-US" sz="2700" b="1">
                <a:solidFill>
                  <a:srgbClr val="980000"/>
                </a:solidFill>
                <a:latin typeface="Calibri"/>
                <a:ea typeface="Calibri"/>
                <a:cs typeface="Calibri"/>
                <a:sym typeface="Calibri"/>
              </a:rPr>
              <a:t>AI/AN Students (1.2%)</a:t>
            </a:r>
            <a:endParaRPr sz="2700" b="0" i="0" u="none" strike="noStrike" cap="none">
              <a:solidFill>
                <a:srgbClr val="980000"/>
              </a:solidFill>
              <a:latin typeface="Calibri"/>
              <a:ea typeface="Calibri"/>
              <a:cs typeface="Calibri"/>
              <a:sym typeface="Calibri"/>
            </a:endParaRPr>
          </a:p>
        </p:txBody>
      </p:sp>
      <p:sp>
        <p:nvSpPr>
          <p:cNvPr id="1050" name="Google Shape;1050;p138"/>
          <p:cNvSpPr txBox="1"/>
          <p:nvPr/>
        </p:nvSpPr>
        <p:spPr>
          <a:xfrm>
            <a:off x="4137600" y="1771375"/>
            <a:ext cx="60735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F75BC"/>
              </a:buClr>
              <a:buSzPts val="5400"/>
              <a:buFont typeface="Arial"/>
              <a:buNone/>
            </a:pPr>
            <a:r>
              <a:rPr lang="en-US" sz="2700">
                <a:latin typeface="Calibri"/>
                <a:ea typeface="Calibri"/>
                <a:cs typeface="Calibri"/>
                <a:sym typeface="Calibri"/>
              </a:rPr>
              <a:t>Family or Guardian </a:t>
            </a:r>
            <a:r>
              <a:rPr lang="en-US" sz="2700" u="sng">
                <a:latin typeface="Calibri"/>
                <a:ea typeface="Calibri"/>
                <a:cs typeface="Calibri"/>
                <a:sym typeface="Calibri"/>
              </a:rPr>
              <a:t>only</a:t>
            </a:r>
            <a:r>
              <a:rPr lang="en-US" sz="2700">
                <a:latin typeface="Calibri"/>
                <a:ea typeface="Calibri"/>
                <a:cs typeface="Calibri"/>
                <a:sym typeface="Calibri"/>
              </a:rPr>
              <a:t> selects AI/AN</a:t>
            </a:r>
            <a:endParaRPr sz="2700" b="0" i="0" u="none" strike="noStrike" cap="none">
              <a:solidFill>
                <a:srgbClr val="000000"/>
              </a:solidFill>
              <a:latin typeface="Calibri"/>
              <a:ea typeface="Calibri"/>
              <a:cs typeface="Calibri"/>
              <a:sym typeface="Calibri"/>
            </a:endParaRPr>
          </a:p>
        </p:txBody>
      </p:sp>
      <p:sp>
        <p:nvSpPr>
          <p:cNvPr id="1051" name="Google Shape;1051;p138"/>
          <p:cNvSpPr txBox="1"/>
          <p:nvPr/>
        </p:nvSpPr>
        <p:spPr>
          <a:xfrm>
            <a:off x="357300" y="5723150"/>
            <a:ext cx="2564100" cy="769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200"/>
              <a:buFont typeface="Arial"/>
              <a:buNone/>
            </a:pPr>
            <a:r>
              <a:rPr lang="en-US" sz="1200">
                <a:solidFill>
                  <a:schemeClr val="dk1"/>
                </a:solidFill>
                <a:latin typeface="Calibri"/>
                <a:ea typeface="Calibri"/>
                <a:cs typeface="Calibri"/>
                <a:sym typeface="Calibri"/>
              </a:rPr>
              <a:t>*This data is incomplete and preliminary. It comprises a new data collection required by ODE in SY24-25.</a:t>
            </a:r>
            <a:r>
              <a:rPr lang="en-US">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2021ODE">
  <a:themeElements>
    <a:clrScheme name="ODE 2025">
      <a:dk1>
        <a:srgbClr val="000000"/>
      </a:dk1>
      <a:lt1>
        <a:srgbClr val="FFFFFF"/>
      </a:lt1>
      <a:dk2>
        <a:srgbClr val="007A78"/>
      </a:dk2>
      <a:lt2>
        <a:srgbClr val="F2FAFE"/>
      </a:lt2>
      <a:accent1>
        <a:srgbClr val="1B75BC"/>
      </a:accent1>
      <a:accent2>
        <a:srgbClr val="9F2065"/>
      </a:accent2>
      <a:accent3>
        <a:srgbClr val="C14B1F"/>
      </a:accent3>
      <a:accent4>
        <a:srgbClr val="916600"/>
      </a:accent4>
      <a:accent5>
        <a:srgbClr val="007F43"/>
      </a:accent5>
      <a:accent6>
        <a:srgbClr val="D34F9A"/>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ange_2021ODE">
  <a:themeElements>
    <a:clrScheme name="ODE_2024">
      <a:dk1>
        <a:srgbClr val="000000"/>
      </a:dk1>
      <a:lt1>
        <a:srgbClr val="FFFFFF"/>
      </a:lt1>
      <a:dk2>
        <a:srgbClr val="007A78"/>
      </a:dk2>
      <a:lt2>
        <a:srgbClr val="F2FAFE"/>
      </a:lt2>
      <a:accent1>
        <a:srgbClr val="006CAD"/>
      </a:accent1>
      <a:accent2>
        <a:srgbClr val="9F2065"/>
      </a:accent2>
      <a:accent3>
        <a:srgbClr val="C14B1F"/>
      </a:accent3>
      <a:accent4>
        <a:srgbClr val="916600"/>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d_2021ODE">
  <a:themeElements>
    <a:clrScheme name="ODE_2024">
      <a:dk1>
        <a:srgbClr val="000000"/>
      </a:dk1>
      <a:lt1>
        <a:srgbClr val="FFFFFF"/>
      </a:lt1>
      <a:dk2>
        <a:srgbClr val="007A78"/>
      </a:dk2>
      <a:lt2>
        <a:srgbClr val="F2FAFE"/>
      </a:lt2>
      <a:accent1>
        <a:srgbClr val="006CAD"/>
      </a:accent1>
      <a:accent2>
        <a:srgbClr val="9F2065"/>
      </a:accent2>
      <a:accent3>
        <a:srgbClr val="C14B1F"/>
      </a:accent3>
      <a:accent4>
        <a:srgbClr val="916600"/>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2021ODE">
  <a:themeElements>
    <a:clrScheme name="ODE2021">
      <a:dk1>
        <a:srgbClr val="000000"/>
      </a:dk1>
      <a:lt1>
        <a:srgbClr val="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ue_2021ODE">
  <a:themeElements>
    <a:clrScheme name="ODE2021">
      <a:dk1>
        <a:srgbClr val="000000"/>
      </a:dk1>
      <a:lt1>
        <a:srgbClr val="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ange_2021ODE">
  <a:themeElements>
    <a:clrScheme name="ODE_2024">
      <a:dk1>
        <a:srgbClr val="000000"/>
      </a:dk1>
      <a:lt1>
        <a:srgbClr val="FFFFFF"/>
      </a:lt1>
      <a:dk2>
        <a:srgbClr val="007A78"/>
      </a:dk2>
      <a:lt2>
        <a:srgbClr val="F2FAFE"/>
      </a:lt2>
      <a:accent1>
        <a:srgbClr val="006CAD"/>
      </a:accent1>
      <a:accent2>
        <a:srgbClr val="9F2065"/>
      </a:accent2>
      <a:accent3>
        <a:srgbClr val="C14B1F"/>
      </a:accent3>
      <a:accent4>
        <a:srgbClr val="916600"/>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2026-04-02T07:00:00+00:00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190FB2C7-48DA-4A3F-A048-3DE53AA32642}"/>
</file>

<file path=customXml/itemProps2.xml><?xml version="1.0" encoding="utf-8"?>
<ds:datastoreItem xmlns:ds="http://schemas.openxmlformats.org/officeDocument/2006/customXml" ds:itemID="{1912EA6A-5B20-4798-A8B2-FC3FC8920DAB}"/>
</file>

<file path=customXml/itemProps3.xml><?xml version="1.0" encoding="utf-8"?>
<ds:datastoreItem xmlns:ds="http://schemas.openxmlformats.org/officeDocument/2006/customXml" ds:itemID="{687B3B48-934F-46F9-BFFC-47247E238F7C}"/>
</file>

<file path=docMetadata/LabelInfo.xml><?xml version="1.0" encoding="utf-8"?>
<clbl:labelList xmlns:clbl="http://schemas.microsoft.com/office/2020/mipLabelMetadata">
  <clbl:label id="{7730ea53-6f5e-4160-81a5-992a9105450a}" enabled="1" method="Standard" siteId="{b4f51418-b269-49a2-935a-fa54bf584fc8}" contentBits="0" removed="0"/>
</clbl:labelList>
</file>

<file path=docProps/app.xml><?xml version="1.0" encoding="utf-8"?>
<Properties xmlns="http://schemas.openxmlformats.org/officeDocument/2006/extended-properties" xmlns:vt="http://schemas.openxmlformats.org/officeDocument/2006/docPropsVTypes">
  <TotalTime>0</TotalTime>
  <Words>2093</Words>
  <Application>Microsoft Office PowerPoint</Application>
  <PresentationFormat>Widescreen</PresentationFormat>
  <Paragraphs>243</Paragraphs>
  <Slides>23</Slides>
  <Notes>23</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23</vt:i4>
      </vt:variant>
    </vt:vector>
  </HeadingPairs>
  <TitlesOfParts>
    <vt:vector size="31" baseType="lpstr">
      <vt:lpstr>Arial</vt:lpstr>
      <vt:lpstr>Calibri</vt:lpstr>
      <vt:lpstr>1_2021ODE</vt:lpstr>
      <vt:lpstr>Orange_2021ODE</vt:lpstr>
      <vt:lpstr>Red_2021ODE</vt:lpstr>
      <vt:lpstr>1_2021ODE</vt:lpstr>
      <vt:lpstr>Blue_2021ODE</vt:lpstr>
      <vt:lpstr>Orange_2021ODE</vt:lpstr>
      <vt:lpstr>PowerPoint Presentation</vt:lpstr>
      <vt:lpstr>Happy Black History Month</vt:lpstr>
      <vt:lpstr>PowerPoint Presentation</vt:lpstr>
      <vt:lpstr>Building Virtual Relations</vt:lpstr>
      <vt:lpstr>Presenter Introduction</vt:lpstr>
      <vt:lpstr>Learning Arc of our Time </vt:lpstr>
      <vt:lpstr>Why These Guides Exist</vt:lpstr>
      <vt:lpstr>Remember…</vt:lpstr>
      <vt:lpstr>Native Student  Representation</vt:lpstr>
      <vt:lpstr>Data Snapshot</vt:lpstr>
      <vt:lpstr>Goals in our 2025-2030 AI/AN Student Success Plan</vt:lpstr>
      <vt:lpstr>PowerPoint Presentation</vt:lpstr>
      <vt:lpstr>PowerPoint Presentation</vt:lpstr>
      <vt:lpstr>Statewide Rollout of the Guides</vt:lpstr>
      <vt:lpstr>Our Intended Purpose – District Level Impact </vt:lpstr>
      <vt:lpstr>Our Intended Purpose – Student and Family Impact </vt:lpstr>
      <vt:lpstr>PowerPoint Presentation</vt:lpstr>
      <vt:lpstr>PowerPoint Presentation</vt:lpstr>
      <vt:lpstr>Diving into the Comprehensive  Guide and Mini Guide(s) of Your Choice</vt:lpstr>
      <vt:lpstr>PowerPoint Presentation</vt:lpstr>
      <vt:lpstr>PowerPoint Presentation</vt:lpstr>
      <vt:lpstr>PowerPoint Presentation</vt:lpstr>
      <vt:lpstr>Please Take this Brief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REECE Raina * ODE</dc:creator>
  <cp:lastModifiedBy>REECE Raina * ODE</cp:lastModifiedBy>
  <cp:revision>1</cp:revision>
  <dcterms:modified xsi:type="dcterms:W3CDTF">2026-04-02T23:21:39Z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