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0" r:id="rId5"/>
    <p:sldMasterId id="214748373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9A626F-ACE6-478B-9416-93E4EA5C1C79}">
  <a:tblStyle styleId="{099A626F-ACE6-478B-9416-93E4EA5C1C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presProps" Target="presProps.xml"/><Relationship Id="rId21" Type="http://schemas.openxmlformats.org/officeDocument/2006/relationships/slide" Target="slides/slide14.xml"/><Relationship Id="rId7" Type="http://schemas.openxmlformats.org/officeDocument/2006/relationships/notesMaster" Target="notesMasters/notesMaster1.xml"/><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customXml" Target="../customXml/item3.xml"/><Relationship Id="rId2" Type="http://schemas.openxmlformats.org/officeDocument/2006/relationships/viewProps" Target="viewProps.xml"/><Relationship Id="rId20" Type="http://schemas.openxmlformats.org/officeDocument/2006/relationships/slide" Target="slides/slide13.xml"/><Relationship Id="rId29" Type="http://schemas.openxmlformats.org/officeDocument/2006/relationships/slide" Target="slides/slide22.xml"/><Relationship Id="rId16" Type="http://schemas.openxmlformats.org/officeDocument/2006/relationships/slide" Target="slides/slide9.xml"/><Relationship Id="rId1" Type="http://schemas.openxmlformats.org/officeDocument/2006/relationships/theme" Target="theme/theme2.xml"/><Relationship Id="rId6" Type="http://schemas.openxmlformats.org/officeDocument/2006/relationships/slideMaster" Target="slideMasters/slideMaster2.xml"/><Relationship Id="rId24" Type="http://schemas.openxmlformats.org/officeDocument/2006/relationships/slide" Target="slides/slide17.xml"/><Relationship Id="rId11" Type="http://schemas.openxmlformats.org/officeDocument/2006/relationships/slide" Target="slides/slide4.xml"/><Relationship Id="rId32" Type="http://schemas.openxmlformats.org/officeDocument/2006/relationships/customXml" Target="../customXml/item2.xml"/><Relationship Id="rId5" Type="http://schemas.openxmlformats.org/officeDocument/2006/relationships/slideMaster" Target="slideMasters/slideMaster1.xml"/><Relationship Id="rId23" Type="http://schemas.openxmlformats.org/officeDocument/2006/relationships/slide" Target="slides/slide16.xml"/><Relationship Id="rId28" Type="http://schemas.openxmlformats.org/officeDocument/2006/relationships/slide" Target="slides/slide2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1.xml"/><Relationship Id="rId4" Type="http://schemas.openxmlformats.org/officeDocument/2006/relationships/tableStyles" Target="tableStyles.xml"/><Relationship Id="rId9" Type="http://schemas.openxmlformats.org/officeDocument/2006/relationships/slide" Target="slides/slide2.xml"/><Relationship Id="rId30" Type="http://schemas.openxmlformats.org/officeDocument/2006/relationships/slide" Target="slides/slide23.xml"/><Relationship Id="rId22" Type="http://schemas.openxmlformats.org/officeDocument/2006/relationships/slide" Target="slides/slide15.xml"/><Relationship Id="rId27" Type="http://schemas.openxmlformats.org/officeDocument/2006/relationships/slide" Target="slides/slide20.xml"/><Relationship Id="rId14" Type="http://schemas.openxmlformats.org/officeDocument/2006/relationships/slide" Target="slides/slide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8eb09d4d37_0_5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18eb09d4d37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c8d22c69b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c8d22c69b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c8d22c69b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c8d22c69b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c8d22c69b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c8d22c69b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c8d22c69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c8d22c69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c8d22c69b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c8d22c69b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c8d22c69b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3c8d22c69b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896780a8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896780a8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a6770ddea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a6770ddeaa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3a6770ddeaa_2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a4b8e1f9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a4b8e1f9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a4b8e1f94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a4b8e1f94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8a6a2c57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8a6a2c57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c8d22c69b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c8d22c69b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Then ask:</a:t>
            </a:r>
            <a:endParaRPr/>
          </a:p>
          <a:p>
            <a:pPr indent="-298450" lvl="0" marL="457200" rtl="0" algn="l">
              <a:lnSpc>
                <a:spcPct val="115000"/>
              </a:lnSpc>
              <a:spcBef>
                <a:spcPts val="1200"/>
              </a:spcBef>
              <a:spcAft>
                <a:spcPts val="0"/>
              </a:spcAft>
              <a:buClr>
                <a:schemeClr val="dk1"/>
              </a:buClr>
              <a:buSzPts val="1100"/>
              <a:buChar char="●"/>
            </a:pPr>
            <a:r>
              <a:rPr lang="en"/>
              <a:t>What are we treating as Tier 2 that is actually Tier 3 complexity?</a:t>
            </a:r>
            <a:br>
              <a:rPr lang="en"/>
            </a:br>
            <a:endParaRPr/>
          </a:p>
          <a:p>
            <a:pPr indent="-298450" lvl="0" marL="457200" rtl="0" algn="l">
              <a:lnSpc>
                <a:spcPct val="115000"/>
              </a:lnSpc>
              <a:spcBef>
                <a:spcPts val="0"/>
              </a:spcBef>
              <a:spcAft>
                <a:spcPts val="0"/>
              </a:spcAft>
              <a:buClr>
                <a:schemeClr val="dk1"/>
              </a:buClr>
              <a:buSzPts val="1100"/>
              <a:buChar char="●"/>
            </a:pPr>
            <a:r>
              <a:rPr lang="en"/>
              <a:t>Where are we responding behaviorally to what is actually structural?</a:t>
            </a:r>
            <a:br>
              <a:rPr lang="en"/>
            </a:br>
            <a:endParaRPr/>
          </a:p>
          <a:p>
            <a:pPr indent="-298450" lvl="0" marL="457200" rtl="0" algn="l">
              <a:lnSpc>
                <a:spcPct val="115000"/>
              </a:lnSpc>
              <a:spcBef>
                <a:spcPts val="0"/>
              </a:spcBef>
              <a:spcAft>
                <a:spcPts val="0"/>
              </a:spcAft>
              <a:buClr>
                <a:schemeClr val="dk1"/>
              </a:buClr>
              <a:buSzPts val="1100"/>
              <a:buChar char="●"/>
            </a:pPr>
            <a:r>
              <a:rPr lang="en"/>
              <a:t>What would a belonging-centered Tier 2 system look like?</a:t>
            </a:r>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a55383ac4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3a55383ac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3a55383ac4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3a55383ac4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bring our voices together. Please share boldly — your insight may be exactly what another district needs to hear.”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a55383ac4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a55383ac4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c8d22c69b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c8d22c69b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8a6a2c57e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8a6a2c57e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423de36c4d_0_1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423de36c4d_0_1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7e7748b6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7e7748b6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c8d22c69b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c8d22c69b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c8d22c69b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c8d22c69b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a55383ac4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a55383ac4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Title Slide" showMasterSp="0" type="title">
  <p:cSld name="TITLE">
    <p:bg>
      <p:bgPr>
        <a:solidFill>
          <a:schemeClr val="accent1"/>
        </a:solidFill>
      </p:bgPr>
    </p:bg>
    <p:spTree>
      <p:nvGrpSpPr>
        <p:cNvPr id="56"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9" name="Google Shape;59;p14"/>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60" name="Google Shape;60;p14"/>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 name="Google Shape;61;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1800"/>
              <a:buNone/>
              <a:defRPr sz="1800">
                <a:solidFill>
                  <a:schemeClr val="accen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62" name="Google Shape;62;p14"/>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u="none" cap="none" strike="noStrike">
                <a:solidFill>
                  <a:srgbClr val="595959"/>
                </a:solidFill>
                <a:latin typeface="Calibri"/>
                <a:ea typeface="Calibri"/>
                <a:cs typeface="Calibri"/>
                <a:sym typeface="Calibri"/>
              </a:rPr>
              <a:t>Oregon Department of Education</a:t>
            </a:r>
            <a:endParaRPr sz="1100"/>
          </a:p>
        </p:txBody>
      </p:sp>
      <p:sp>
        <p:nvSpPr>
          <p:cNvPr id="64" name="Google Shape;64;p1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2-Section Header" showMasterSp="0">
  <p:cSld name="Blue_2-Section Header">
    <p:bg>
      <p:bgPr>
        <a:solidFill>
          <a:schemeClr val="accent1"/>
        </a:solidFill>
      </p:bgPr>
    </p:bg>
    <p:spTree>
      <p:nvGrpSpPr>
        <p:cNvPr id="65"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 name="Google Shape;68;p15"/>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69" name="Google Shape;69;p15"/>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3-Title Bar and Content" showMasterSp="0">
  <p:cSld name="Blue_3-Title Bar and Content">
    <p:bg>
      <p:bgPr>
        <a:solidFill>
          <a:schemeClr val="accent1"/>
        </a:solidFill>
      </p:bgPr>
    </p:bg>
    <p:spTree>
      <p:nvGrpSpPr>
        <p:cNvPr id="72"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 name="Google Shape;75;p16"/>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4-Content with Caption" showMasterSp="0">
  <p:cSld name="Blue_4-Content with Caption">
    <p:bg>
      <p:bgPr>
        <a:solidFill>
          <a:schemeClr val="accent1"/>
        </a:solidFill>
      </p:bgPr>
    </p:bg>
    <p:spTree>
      <p:nvGrpSpPr>
        <p:cNvPr id="79"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 name="Google Shape;82;p17"/>
          <p:cNvSpPr txBox="1"/>
          <p:nvPr>
            <p:ph type="title"/>
          </p:nvPr>
        </p:nvSpPr>
        <p:spPr>
          <a:xfrm>
            <a:off x="537883" y="584734"/>
            <a:ext cx="2949000" cy="1894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7"/>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7"/>
          <p:cNvSpPr/>
          <p:nvPr>
            <p:ph idx="2" type="pic"/>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5-Title and Content" type="obj">
  <p:cSld name="OBJECT">
    <p:spTree>
      <p:nvGrpSpPr>
        <p:cNvPr id="87" name="Shape 87"/>
        <p:cNvGrpSpPr/>
        <p:nvPr/>
      </p:nvGrpSpPr>
      <p:grpSpPr>
        <a:xfrm>
          <a:off x="0" y="0"/>
          <a:ext cx="0" cy="0"/>
          <a:chOff x="0" y="0"/>
          <a:chExt cx="0" cy="0"/>
        </a:xfrm>
      </p:grpSpPr>
      <p:sp>
        <p:nvSpPr>
          <p:cNvPr id="88" name="Google Shape;88;p1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1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6-Two Content" type="twoObj">
  <p:cSld name="TWO_OBJECTS">
    <p:spTree>
      <p:nvGrpSpPr>
        <p:cNvPr id="92" name="Shape 92"/>
        <p:cNvGrpSpPr/>
        <p:nvPr/>
      </p:nvGrpSpPr>
      <p:grpSpPr>
        <a:xfrm>
          <a:off x="0" y="0"/>
          <a:ext cx="0" cy="0"/>
          <a:chOff x="0" y="0"/>
          <a:chExt cx="0" cy="0"/>
        </a:xfrm>
      </p:grpSpPr>
      <p:sp>
        <p:nvSpPr>
          <p:cNvPr id="93" name="Google Shape;93;p1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19"/>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9"/>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1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98" name="Shape 98"/>
        <p:cNvGrpSpPr/>
        <p:nvPr/>
      </p:nvGrpSpPr>
      <p:grpSpPr>
        <a:xfrm>
          <a:off x="0" y="0"/>
          <a:ext cx="0" cy="0"/>
          <a:chOff x="0" y="0"/>
          <a:chExt cx="0" cy="0"/>
        </a:xfrm>
      </p:grpSpPr>
      <p:sp>
        <p:nvSpPr>
          <p:cNvPr id="99" name="Google Shape;99;p20"/>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2400"/>
              <a:buNone/>
              <a:defRPr b="0" sz="2400">
                <a:solidFill>
                  <a:schemeClr val="accen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0" name="Google Shape;100;p20"/>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0"/>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2400"/>
              <a:buNone/>
              <a:defRPr b="0" sz="2400">
                <a:solidFill>
                  <a:schemeClr val="accen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2" name="Google Shape;102;p20"/>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2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8-Title Only" showMasterSp="0">
  <p:cSld name="Blue_8-Title Only">
    <p:spTree>
      <p:nvGrpSpPr>
        <p:cNvPr id="106"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 name="Google Shape;108;p2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11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0-Large Type" showMasterSp="0">
  <p:cSld name="Blue_10-Large Type">
    <p:bg>
      <p:bgPr>
        <a:solidFill>
          <a:schemeClr val="accent1"/>
        </a:solidFill>
      </p:bgPr>
    </p:bg>
    <p:spTree>
      <p:nvGrpSpPr>
        <p:cNvPr id="116"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18" name="Google Shape;118;p23"/>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19" name="Google Shape;119;p23"/>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3"/>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1800"/>
              <a:buNone/>
              <a:defRPr sz="1800">
                <a:solidFill>
                  <a:schemeClr val="accen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1" name="Google Shape;121;p2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1-Follow Us" showMasterSp="0">
  <p:cSld name="Blue_11-Follow Us">
    <p:bg>
      <p:bgPr>
        <a:solidFill>
          <a:schemeClr val="accent1"/>
        </a:solidFill>
      </p:bgPr>
    </p:bg>
    <p:spTree>
      <p:nvGrpSpPr>
        <p:cNvPr id="123"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25" name="Google Shape;125;p2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26" name="Google Shape;126;p2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127" name="Google Shape;127;p24"/>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128" name="Google Shape;128;p24"/>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Title Slide" showMasterSp="0">
  <p:cSld name="Green_1-Title Slide">
    <p:bg>
      <p:bgPr>
        <a:solidFill>
          <a:schemeClr val="accent5"/>
        </a:solidFill>
      </p:bgPr>
    </p:bg>
    <p:spTree>
      <p:nvGrpSpPr>
        <p:cNvPr id="132"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35" name="Google Shape;135;p25"/>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136" name="Google Shape;136;p25"/>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138" name="Google Shape;138;p25"/>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2-Section Header" showMasterSp="0">
  <p:cSld name="Green_2-Section Header">
    <p:bg>
      <p:bgPr>
        <a:solidFill>
          <a:schemeClr val="accent5"/>
        </a:solidFill>
      </p:bgPr>
    </p:bg>
    <p:spTree>
      <p:nvGrpSpPr>
        <p:cNvPr id="14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4" name="Google Shape;144;p26"/>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145" name="Google Shape;145;p26"/>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3-Title Bar and Content" showMasterSp="0">
  <p:cSld name="Green_3-Title Bar and Content">
    <p:bg>
      <p:bgPr>
        <a:solidFill>
          <a:schemeClr val="accent5"/>
        </a:solidFill>
      </p:bgPr>
    </p:bg>
    <p:spTree>
      <p:nvGrpSpPr>
        <p:cNvPr id="148"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1" name="Google Shape;151;p27"/>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27"/>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4-Content with Caption" showMasterSp="0">
  <p:cSld name="Green_4-Content with Caption">
    <p:bg>
      <p:bgPr>
        <a:solidFill>
          <a:schemeClr val="accent5"/>
        </a:solidFill>
      </p:bgPr>
    </p:bg>
    <p:spTree>
      <p:nvGrpSpPr>
        <p:cNvPr id="155"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8" name="Google Shape;158;p28"/>
          <p:cNvSpPr txBox="1"/>
          <p:nvPr>
            <p:ph type="title"/>
          </p:nvPr>
        </p:nvSpPr>
        <p:spPr>
          <a:xfrm>
            <a:off x="537883" y="584734"/>
            <a:ext cx="2949000" cy="1906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28"/>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60" name="Google Shape;160;p28"/>
          <p:cNvSpPr/>
          <p:nvPr>
            <p:ph idx="2" type="pic"/>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5-Title and Content">
  <p:cSld name="Green_5-Title and Content">
    <p:bg>
      <p:bgPr>
        <a:solidFill>
          <a:schemeClr val="accent5"/>
        </a:solid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2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6-Two Content">
  <p:cSld name="Green_6-Two Content">
    <p:bg>
      <p:bgPr>
        <a:solidFill>
          <a:schemeClr val="accent5"/>
        </a:solidFill>
      </p:bgPr>
    </p:bg>
    <p:spTree>
      <p:nvGrpSpPr>
        <p:cNvPr id="168" name="Shape 168"/>
        <p:cNvGrpSpPr/>
        <p:nvPr/>
      </p:nvGrpSpPr>
      <p:grpSpPr>
        <a:xfrm>
          <a:off x="0" y="0"/>
          <a:ext cx="0" cy="0"/>
          <a:chOff x="0" y="0"/>
          <a:chExt cx="0" cy="0"/>
        </a:xfrm>
      </p:grpSpPr>
      <p:sp>
        <p:nvSpPr>
          <p:cNvPr id="169" name="Google Shape;169;p3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0"/>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 name="Google Shape;171;p30"/>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 name="Google Shape;172;p3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7-Comparison">
  <p:cSld name="Green_7-Comparison">
    <p:bg>
      <p:bgPr>
        <a:solidFill>
          <a:schemeClr val="accent5"/>
        </a:solidFill>
      </p:bgPr>
    </p:bg>
    <p:spTree>
      <p:nvGrpSpPr>
        <p:cNvPr id="174" name="Shape 174"/>
        <p:cNvGrpSpPr/>
        <p:nvPr/>
      </p:nvGrpSpPr>
      <p:grpSpPr>
        <a:xfrm>
          <a:off x="0" y="0"/>
          <a:ext cx="0" cy="0"/>
          <a:chOff x="0" y="0"/>
          <a:chExt cx="0" cy="0"/>
        </a:xfrm>
      </p:grpSpPr>
      <p:sp>
        <p:nvSpPr>
          <p:cNvPr id="175" name="Google Shape;175;p31"/>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5"/>
              </a:buClr>
              <a:buSzPts val="2400"/>
              <a:buNone/>
              <a:defRPr b="0" sz="2400">
                <a:solidFill>
                  <a:schemeClr val="accent5"/>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6" name="Google Shape;176;p31"/>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31"/>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5"/>
              </a:buClr>
              <a:buSzPts val="2400"/>
              <a:buNone/>
              <a:defRPr b="0" sz="2400">
                <a:solidFill>
                  <a:schemeClr val="accent5"/>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8" name="Google Shape;178;p31"/>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 name="Google Shape;179;p3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3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8-Title Only" showMasterSp="0">
  <p:cSld name="Green_8-Title Only">
    <p:bg>
      <p:bgPr>
        <a:solidFill>
          <a:schemeClr val="accent5"/>
        </a:solidFill>
      </p:bgPr>
    </p:bg>
    <p:spTree>
      <p:nvGrpSpPr>
        <p:cNvPr id="182"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 name="Google Shape;184;p3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5" name="Google Shape;185;p3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9-Blank" showMasterSp="0">
  <p:cSld name="Green_9-Blank">
    <p:bg>
      <p:bgPr>
        <a:solidFill>
          <a:schemeClr val="accent5"/>
        </a:solidFill>
      </p:bgPr>
    </p:bg>
    <p:spTree>
      <p:nvGrpSpPr>
        <p:cNvPr id="187"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0" name="Google Shape;190;p3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0-Large Type" showMasterSp="0">
  <p:cSld name="Green_10-Large Type">
    <p:bg>
      <p:bgPr>
        <a:solidFill>
          <a:schemeClr val="accent5"/>
        </a:solidFill>
      </p:bgPr>
    </p:bg>
    <p:spTree>
      <p:nvGrpSpPr>
        <p:cNvPr id="192"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94" name="Google Shape;194;p3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95" name="Google Shape;195;p3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4"/>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7" name="Google Shape;197;p3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1-Follow Us" showMasterSp="0">
  <p:cSld name="Green_11-Follow Us">
    <p:bg>
      <p:bgPr>
        <a:solidFill>
          <a:schemeClr val="accent5"/>
        </a:solidFill>
      </p:bgPr>
    </p:bg>
    <p:spTree>
      <p:nvGrpSpPr>
        <p:cNvPr id="199"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01" name="Google Shape;201;p3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02" name="Google Shape;202;p3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203" name="Google Shape;203;p35"/>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204" name="Google Shape;204;p35"/>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Title Slide" showMasterSp="0">
  <p:cSld name="Gold_1-Title Slide">
    <p:bg>
      <p:bgPr>
        <a:solidFill>
          <a:schemeClr val="accent4"/>
        </a:solidFill>
      </p:bgPr>
    </p:bg>
    <p:spTree>
      <p:nvGrpSpPr>
        <p:cNvPr id="208"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11" name="Google Shape;211;p36"/>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212" name="Google Shape;212;p36"/>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3" name="Google Shape;213;p3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4"/>
              </a:buClr>
              <a:buSzPts val="1800"/>
              <a:buNone/>
              <a:defRPr sz="1800">
                <a:solidFill>
                  <a:schemeClr val="accent4"/>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214" name="Google Shape;214;p36"/>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2-Section Header" showMasterSp="0">
  <p:cSld name="Gold_2-Section Header">
    <p:bg>
      <p:bgPr>
        <a:solidFill>
          <a:schemeClr val="accent4"/>
        </a:solidFill>
      </p:bgPr>
    </p:bg>
    <p:spTree>
      <p:nvGrpSpPr>
        <p:cNvPr id="217"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20" name="Google Shape;220;p37"/>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1" name="Google Shape;221;p37"/>
          <p:cNvSpPr txBox="1"/>
          <p:nvPr>
            <p:ph idx="10" type="dt"/>
          </p:nvPr>
        </p:nvSpPr>
        <p:spPr>
          <a:xfrm>
            <a:off x="2891118" y="4604845"/>
            <a:ext cx="33819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2" name="Google Shape;222;p37"/>
          <p:cNvSpPr txBox="1"/>
          <p:nvPr>
            <p:ph idx="11" type="ftr"/>
          </p:nvPr>
        </p:nvSpPr>
        <p:spPr>
          <a:xfrm>
            <a:off x="537882" y="4604845"/>
            <a:ext cx="21480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3" name="Google Shape;223;p3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Oregon Department of Education Logo" id="224" name="Google Shape;224;p37"/>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3-Title Bar and Content" showMasterSp="0">
  <p:cSld name="Gold_3-Title Bar and Content">
    <p:bg>
      <p:bgPr>
        <a:solidFill>
          <a:schemeClr val="accent4"/>
        </a:solidFill>
      </p:bgPr>
    </p:bg>
    <p:spTree>
      <p:nvGrpSpPr>
        <p:cNvPr id="226"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9" name="Google Shape;229;p3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3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3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4-Content with Caption" showMasterSp="0">
  <p:cSld name="Gold_4-Content with Caption">
    <p:bg>
      <p:bgPr>
        <a:solidFill>
          <a:schemeClr val="accent4"/>
        </a:solidFill>
      </p:bgPr>
    </p:bg>
    <p:spTree>
      <p:nvGrpSpPr>
        <p:cNvPr id="233"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6" name="Google Shape;236;p39"/>
          <p:cNvSpPr txBox="1"/>
          <p:nvPr>
            <p:ph type="title"/>
          </p:nvPr>
        </p:nvSpPr>
        <p:spPr>
          <a:xfrm>
            <a:off x="537883" y="584734"/>
            <a:ext cx="2949000" cy="1903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39"/>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38" name="Google Shape;238;p39"/>
          <p:cNvSpPr/>
          <p:nvPr>
            <p:ph idx="2" type="pic"/>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5-Title and Content">
  <p:cSld name="Gold_5-Title and Content">
    <p:bg>
      <p:bgPr>
        <a:solidFill>
          <a:schemeClr val="accent4"/>
        </a:solidFill>
      </p:bgPr>
    </p:bg>
    <p:spTree>
      <p:nvGrpSpPr>
        <p:cNvPr id="241" name="Shape 241"/>
        <p:cNvGrpSpPr/>
        <p:nvPr/>
      </p:nvGrpSpPr>
      <p:grpSpPr>
        <a:xfrm>
          <a:off x="0" y="0"/>
          <a:ext cx="0" cy="0"/>
          <a:chOff x="0" y="0"/>
          <a:chExt cx="0" cy="0"/>
        </a:xfrm>
      </p:grpSpPr>
      <p:sp>
        <p:nvSpPr>
          <p:cNvPr id="242" name="Google Shape;242;p4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3" name="Google Shape;243;p4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6-Two Content">
  <p:cSld name="Gold_6-Two Content">
    <p:bg>
      <p:bgPr>
        <a:solidFill>
          <a:schemeClr val="accent4"/>
        </a:solidFill>
      </p:bgPr>
    </p:bg>
    <p:spTree>
      <p:nvGrpSpPr>
        <p:cNvPr id="246" name="Shape 246"/>
        <p:cNvGrpSpPr/>
        <p:nvPr/>
      </p:nvGrpSpPr>
      <p:grpSpPr>
        <a:xfrm>
          <a:off x="0" y="0"/>
          <a:ext cx="0" cy="0"/>
          <a:chOff x="0" y="0"/>
          <a:chExt cx="0" cy="0"/>
        </a:xfrm>
      </p:grpSpPr>
      <p:sp>
        <p:nvSpPr>
          <p:cNvPr id="247" name="Google Shape;247;p4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8" name="Google Shape;248;p41"/>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41"/>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 name="Google Shape;250;p4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7-Comparison">
  <p:cSld name="Gold_7-Comparison">
    <p:bg>
      <p:bgPr>
        <a:solidFill>
          <a:schemeClr val="accent4"/>
        </a:solidFill>
      </p:bgPr>
    </p:bg>
    <p:spTree>
      <p:nvGrpSpPr>
        <p:cNvPr id="252" name="Shape 252"/>
        <p:cNvGrpSpPr/>
        <p:nvPr/>
      </p:nvGrpSpPr>
      <p:grpSpPr>
        <a:xfrm>
          <a:off x="0" y="0"/>
          <a:ext cx="0" cy="0"/>
          <a:chOff x="0" y="0"/>
          <a:chExt cx="0" cy="0"/>
        </a:xfrm>
      </p:grpSpPr>
      <p:sp>
        <p:nvSpPr>
          <p:cNvPr id="253" name="Google Shape;253;p42"/>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4"/>
              </a:buClr>
              <a:buSzPts val="2400"/>
              <a:buNone/>
              <a:defRPr b="0" sz="2400">
                <a:solidFill>
                  <a:schemeClr val="accent4"/>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4" name="Google Shape;254;p42"/>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 name="Google Shape;255;p42"/>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4"/>
              </a:buClr>
              <a:buSzPts val="2400"/>
              <a:buNone/>
              <a:defRPr b="0" sz="2400">
                <a:solidFill>
                  <a:schemeClr val="accent4"/>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6" name="Google Shape;256;p42"/>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4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8-Title Only" showMasterSp="0">
  <p:cSld name="Gold_8-Title Only">
    <p:bg>
      <p:bgPr>
        <a:solidFill>
          <a:schemeClr val="accent4"/>
        </a:solidFill>
      </p:bgPr>
    </p:bg>
    <p:spTree>
      <p:nvGrpSpPr>
        <p:cNvPr id="260"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2" name="Google Shape;262;p4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4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9-Blank" showMasterSp="0">
  <p:cSld name="Gold_9-Blank">
    <p:bg>
      <p:bgPr>
        <a:solidFill>
          <a:schemeClr val="accent4"/>
        </a:solidFill>
      </p:bgPr>
    </p:bg>
    <p:spTree>
      <p:nvGrpSpPr>
        <p:cNvPr id="265"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8" name="Google Shape;268;p4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0-Large Type" showMasterSp="0">
  <p:cSld name="Gold_10-Large Type">
    <p:bg>
      <p:bgPr>
        <a:solidFill>
          <a:schemeClr val="accent4"/>
        </a:solidFill>
      </p:bgPr>
    </p:bg>
    <p:spTree>
      <p:nvGrpSpPr>
        <p:cNvPr id="270"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72" name="Google Shape;272;p4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73" name="Google Shape;273;p4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4" name="Google Shape;274;p45"/>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4"/>
              </a:buClr>
              <a:buSzPts val="1800"/>
              <a:buNone/>
              <a:defRPr sz="1800">
                <a:solidFill>
                  <a:schemeClr val="accent4"/>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1-Follow Us" showMasterSp="0">
  <p:cSld name="Gold_11-Follow Us">
    <p:bg>
      <p:bgPr>
        <a:solidFill>
          <a:schemeClr val="accent4"/>
        </a:solidFill>
      </p:bgPr>
    </p:bg>
    <p:spTree>
      <p:nvGrpSpPr>
        <p:cNvPr id="277"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79" name="Google Shape;279;p46"/>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80" name="Google Shape;280;p46"/>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281" name="Google Shape;281;p46"/>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282" name="Google Shape;282;p46"/>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Title Slide" showMasterSp="0">
  <p:cSld name="Orange_1-Title Slide">
    <p:bg>
      <p:bgPr>
        <a:solidFill>
          <a:schemeClr val="accent3"/>
        </a:solidFill>
      </p:bgPr>
    </p:bg>
    <p:spTree>
      <p:nvGrpSpPr>
        <p:cNvPr id="286"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89" name="Google Shape;289;p47"/>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290" name="Google Shape;290;p47"/>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4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292" name="Google Shape;292;p47"/>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2-Section Header" showMasterSp="0">
  <p:cSld name="Orange_2-Section Header">
    <p:bg>
      <p:bgPr>
        <a:solidFill>
          <a:schemeClr val="accent3"/>
        </a:solidFill>
      </p:bgPr>
    </p:bg>
    <p:spTree>
      <p:nvGrpSpPr>
        <p:cNvPr id="295"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98" name="Google Shape;298;p48"/>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299" name="Google Shape;299;p48"/>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3-Title Bar and Content" showMasterSp="0">
  <p:cSld name="Orange_3-Title Bar and Content">
    <p:bg>
      <p:bgPr>
        <a:solidFill>
          <a:schemeClr val="accent3"/>
        </a:solidFill>
      </p:bgPr>
    </p:bg>
    <p:spTree>
      <p:nvGrpSpPr>
        <p:cNvPr id="302"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5" name="Google Shape;305;p4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7" name="Google Shape;307;p4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4-Content with Caption" showMasterSp="0">
  <p:cSld name="Orange_4-Content with Caption">
    <p:bg>
      <p:bgPr>
        <a:solidFill>
          <a:schemeClr val="accent3"/>
        </a:solidFill>
      </p:bgPr>
    </p:bg>
    <p:spTree>
      <p:nvGrpSpPr>
        <p:cNvPr id="309"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2" name="Google Shape;312;p50"/>
          <p:cNvSpPr txBox="1"/>
          <p:nvPr>
            <p:ph type="title"/>
          </p:nvPr>
        </p:nvSpPr>
        <p:spPr>
          <a:xfrm>
            <a:off x="537883" y="584734"/>
            <a:ext cx="2949000" cy="1900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3" name="Google Shape;313;p50"/>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14" name="Google Shape;314;p50"/>
          <p:cNvSpPr/>
          <p:nvPr>
            <p:ph idx="2" type="pic"/>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5-Title and Content">
  <p:cSld name="Orange_5-Title and Content">
    <p:bg>
      <p:bgPr>
        <a:solidFill>
          <a:schemeClr val="accent3"/>
        </a:solidFill>
      </p:bgPr>
    </p:bg>
    <p:spTree>
      <p:nvGrpSpPr>
        <p:cNvPr id="317" name="Shape 317"/>
        <p:cNvGrpSpPr/>
        <p:nvPr/>
      </p:nvGrpSpPr>
      <p:grpSpPr>
        <a:xfrm>
          <a:off x="0" y="0"/>
          <a:ext cx="0" cy="0"/>
          <a:chOff x="0" y="0"/>
          <a:chExt cx="0" cy="0"/>
        </a:xfrm>
      </p:grpSpPr>
      <p:sp>
        <p:nvSpPr>
          <p:cNvPr id="318" name="Google Shape;318;p5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9" name="Google Shape;319;p51"/>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5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6-Two Content">
  <p:cSld name="Orange_6-Two Content">
    <p:bg>
      <p:bgPr>
        <a:solidFill>
          <a:schemeClr val="accent3"/>
        </a:solidFill>
      </p:bgPr>
    </p:bg>
    <p:spTree>
      <p:nvGrpSpPr>
        <p:cNvPr id="322" name="Shape 322"/>
        <p:cNvGrpSpPr/>
        <p:nvPr/>
      </p:nvGrpSpPr>
      <p:grpSpPr>
        <a:xfrm>
          <a:off x="0" y="0"/>
          <a:ext cx="0" cy="0"/>
          <a:chOff x="0" y="0"/>
          <a:chExt cx="0" cy="0"/>
        </a:xfrm>
      </p:grpSpPr>
      <p:sp>
        <p:nvSpPr>
          <p:cNvPr id="323" name="Google Shape;323;p5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4" name="Google Shape;324;p52"/>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52"/>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5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7-Comparison">
  <p:cSld name="Orange_7-Comparison">
    <p:bg>
      <p:bgPr>
        <a:solidFill>
          <a:schemeClr val="accent3"/>
        </a:solidFill>
      </p:bgPr>
    </p:bg>
    <p:spTree>
      <p:nvGrpSpPr>
        <p:cNvPr id="328" name="Shape 328"/>
        <p:cNvGrpSpPr/>
        <p:nvPr/>
      </p:nvGrpSpPr>
      <p:grpSpPr>
        <a:xfrm>
          <a:off x="0" y="0"/>
          <a:ext cx="0" cy="0"/>
          <a:chOff x="0" y="0"/>
          <a:chExt cx="0" cy="0"/>
        </a:xfrm>
      </p:grpSpPr>
      <p:sp>
        <p:nvSpPr>
          <p:cNvPr id="329" name="Google Shape;329;p53"/>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3"/>
              </a:buClr>
              <a:buSzPts val="2400"/>
              <a:buNone/>
              <a:defRPr b="0" sz="2400">
                <a:solidFill>
                  <a:schemeClr val="accent3"/>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0" name="Google Shape;330;p53"/>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1" name="Google Shape;331;p53"/>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3"/>
              </a:buClr>
              <a:buSzPts val="2400"/>
              <a:buNone/>
              <a:defRPr b="0" sz="2400">
                <a:solidFill>
                  <a:schemeClr val="accent3"/>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2" name="Google Shape;332;p53"/>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 name="Google Shape;333;p5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4" name="Google Shape;334;p5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8-Title Only" showMasterSp="0">
  <p:cSld name="Orange_8-Title Only">
    <p:bg>
      <p:bgPr>
        <a:solidFill>
          <a:schemeClr val="accent3"/>
        </a:solidFill>
      </p:bgPr>
    </p:bg>
    <p:spTree>
      <p:nvGrpSpPr>
        <p:cNvPr id="336"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8" name="Google Shape;338;p5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9" name="Google Shape;339;p5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9-Blank" showMasterSp="0">
  <p:cSld name="Orange_9-Blank">
    <p:bg>
      <p:bgPr>
        <a:solidFill>
          <a:schemeClr val="accent3"/>
        </a:solidFill>
      </p:bgPr>
    </p:bg>
    <p:spTree>
      <p:nvGrpSpPr>
        <p:cNvPr id="34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5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0-Large Type" showMasterSp="0">
  <p:cSld name="Orange_10-Large Type">
    <p:bg>
      <p:bgPr>
        <a:solidFill>
          <a:schemeClr val="accent3"/>
        </a:solidFill>
      </p:bgPr>
    </p:bg>
    <p:spTree>
      <p:nvGrpSpPr>
        <p:cNvPr id="346"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48" name="Google Shape;348;p56"/>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49" name="Google Shape;349;p56"/>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0" name="Google Shape;350;p56"/>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51" name="Google Shape;351;p5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1-Follow Us" showMasterSp="0">
  <p:cSld name="Orange_11-Follow Us">
    <p:bg>
      <p:bgPr>
        <a:solidFill>
          <a:schemeClr val="accent3"/>
        </a:solidFill>
      </p:bgPr>
    </p:bg>
    <p:spTree>
      <p:nvGrpSpPr>
        <p:cNvPr id="353"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55" name="Google Shape;355;p57"/>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56" name="Google Shape;356;p57"/>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357" name="Google Shape;357;p57"/>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358" name="Google Shape;358;p57"/>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Title Slide" showMasterSp="0">
  <p:cSld name="Red_1-Title Slide">
    <p:bg>
      <p:bgPr>
        <a:solidFill>
          <a:schemeClr val="accent2"/>
        </a:solidFill>
      </p:bgPr>
    </p:bg>
    <p:spTree>
      <p:nvGrpSpPr>
        <p:cNvPr id="362"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65" name="Google Shape;365;p58"/>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366" name="Google Shape;366;p58"/>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7" name="Google Shape;367;p5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2"/>
              </a:buClr>
              <a:buSzPts val="1800"/>
              <a:buNone/>
              <a:defRPr sz="1800">
                <a:solidFill>
                  <a:schemeClr val="accent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368" name="Google Shape;368;p58"/>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2-Section Header" showMasterSp="0">
  <p:cSld name="Red_2-Section Header">
    <p:bg>
      <p:bgPr>
        <a:solidFill>
          <a:schemeClr val="accent2"/>
        </a:solidFill>
      </p:bgPr>
    </p:bg>
    <p:spTree>
      <p:nvGrpSpPr>
        <p:cNvPr id="37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74" name="Google Shape;374;p59"/>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375" name="Google Shape;375;p59"/>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3-Title Bar and Content" showMasterSp="0">
  <p:cSld name="Red_3-Title Bar and Content">
    <p:bg>
      <p:bgPr>
        <a:solidFill>
          <a:schemeClr val="accent2"/>
        </a:solidFill>
      </p:bgPr>
    </p:bg>
    <p:spTree>
      <p:nvGrpSpPr>
        <p:cNvPr id="378"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1" name="Google Shape;381;p6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 name="Google Shape;382;p6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3" name="Google Shape;383;p6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4-Content with Caption" showMasterSp="0">
  <p:cSld name="Red_4-Content with Caption">
    <p:bg>
      <p:bgPr>
        <a:solidFill>
          <a:schemeClr val="accent2"/>
        </a:solidFill>
      </p:bgPr>
    </p:bg>
    <p:spTree>
      <p:nvGrpSpPr>
        <p:cNvPr id="385"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8" name="Google Shape;388;p61"/>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9" name="Google Shape;389;p61"/>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90" name="Google Shape;390;p61"/>
          <p:cNvSpPr/>
          <p:nvPr>
            <p:ph idx="2" type="pic"/>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5-Title and Content">
  <p:cSld name="Red_5-Title and Content">
    <p:bg>
      <p:bgPr>
        <a:solidFill>
          <a:schemeClr val="accent2"/>
        </a:solidFill>
      </p:bgPr>
    </p:bg>
    <p:spTree>
      <p:nvGrpSpPr>
        <p:cNvPr id="393" name="Shape 393"/>
        <p:cNvGrpSpPr/>
        <p:nvPr/>
      </p:nvGrpSpPr>
      <p:grpSpPr>
        <a:xfrm>
          <a:off x="0" y="0"/>
          <a:ext cx="0" cy="0"/>
          <a:chOff x="0" y="0"/>
          <a:chExt cx="0" cy="0"/>
        </a:xfrm>
      </p:grpSpPr>
      <p:sp>
        <p:nvSpPr>
          <p:cNvPr id="394" name="Google Shape;394;p6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5" name="Google Shape;395;p62"/>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6" name="Google Shape;396;p6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6-Two Content">
  <p:cSld name="Red_6-Two Content">
    <p:bg>
      <p:bgPr>
        <a:solidFill>
          <a:schemeClr val="accent2"/>
        </a:solidFill>
      </p:bgPr>
    </p:bg>
    <p:spTree>
      <p:nvGrpSpPr>
        <p:cNvPr id="398" name="Shape 398"/>
        <p:cNvGrpSpPr/>
        <p:nvPr/>
      </p:nvGrpSpPr>
      <p:grpSpPr>
        <a:xfrm>
          <a:off x="0" y="0"/>
          <a:ext cx="0" cy="0"/>
          <a:chOff x="0" y="0"/>
          <a:chExt cx="0" cy="0"/>
        </a:xfrm>
      </p:grpSpPr>
      <p:sp>
        <p:nvSpPr>
          <p:cNvPr id="399" name="Google Shape;399;p6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0" name="Google Shape;400;p63"/>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1" name="Google Shape;401;p63"/>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2" name="Google Shape;402;p6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7-Comparison">
  <p:cSld name="Red_7-Comparison">
    <p:bg>
      <p:bgPr>
        <a:solidFill>
          <a:schemeClr val="accent2"/>
        </a:solidFill>
      </p:bgPr>
    </p:bg>
    <p:spTree>
      <p:nvGrpSpPr>
        <p:cNvPr id="404" name="Shape 404"/>
        <p:cNvGrpSpPr/>
        <p:nvPr/>
      </p:nvGrpSpPr>
      <p:grpSpPr>
        <a:xfrm>
          <a:off x="0" y="0"/>
          <a:ext cx="0" cy="0"/>
          <a:chOff x="0" y="0"/>
          <a:chExt cx="0" cy="0"/>
        </a:xfrm>
      </p:grpSpPr>
      <p:sp>
        <p:nvSpPr>
          <p:cNvPr id="405" name="Google Shape;405;p64"/>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2"/>
              </a:buClr>
              <a:buSzPts val="2400"/>
              <a:buNone/>
              <a:defRPr b="0" sz="2400">
                <a:solidFill>
                  <a:schemeClr val="accent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6" name="Google Shape;406;p64"/>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7" name="Google Shape;407;p64"/>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2"/>
              </a:buClr>
              <a:buSzPts val="2400"/>
              <a:buNone/>
              <a:defRPr b="0" sz="2400">
                <a:solidFill>
                  <a:schemeClr val="accent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8" name="Google Shape;408;p64"/>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9" name="Google Shape;409;p6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0" name="Google Shape;410;p6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8-Title Only" showMasterSp="0">
  <p:cSld name="Red_8-Title Only">
    <p:bg>
      <p:bgPr>
        <a:solidFill>
          <a:schemeClr val="accent2"/>
        </a:solidFill>
      </p:bgPr>
    </p:bg>
    <p:spTree>
      <p:nvGrpSpPr>
        <p:cNvPr id="412"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4" name="Google Shape;414;p65"/>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5" name="Google Shape;415;p6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9-Blank" showMasterSp="0">
  <p:cSld name="Red_9-Blank">
    <p:bg>
      <p:bgPr>
        <a:solidFill>
          <a:schemeClr val="accent2"/>
        </a:solidFill>
      </p:bgPr>
    </p:bg>
    <p:spTree>
      <p:nvGrpSpPr>
        <p:cNvPr id="417"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0" name="Google Shape;420;p6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0-Large Type" showMasterSp="0">
  <p:cSld name="Red_10-Large Type">
    <p:bg>
      <p:bgPr>
        <a:solidFill>
          <a:schemeClr val="accent2"/>
        </a:solidFill>
      </p:bgPr>
    </p:bg>
    <p:spTree>
      <p:nvGrpSpPr>
        <p:cNvPr id="422"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24" name="Google Shape;424;p67"/>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25" name="Google Shape;425;p67"/>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6" name="Google Shape;426;p67"/>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2"/>
              </a:buClr>
              <a:buSzPts val="1800"/>
              <a:buNone/>
              <a:defRPr sz="1800">
                <a:solidFill>
                  <a:schemeClr val="accent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27" name="Google Shape;427;p6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1-Follow Us" showMasterSp="0">
  <p:cSld name="Red_11-Follow Us">
    <p:bg>
      <p:bgPr>
        <a:solidFill>
          <a:schemeClr val="accent2"/>
        </a:solidFill>
      </p:bgPr>
    </p:bg>
    <p:spTree>
      <p:nvGrpSpPr>
        <p:cNvPr id="429"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31" name="Google Shape;431;p6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32" name="Google Shape;432;p6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433" name="Google Shape;433;p68"/>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434" name="Google Shape;434;p68"/>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Title Slide" showMasterSp="0">
  <p:cSld name="Teal_1-Title Slide">
    <p:bg>
      <p:bgPr>
        <a:solidFill>
          <a:schemeClr val="dk2"/>
        </a:solidFill>
      </p:bgPr>
    </p:bg>
    <p:spTree>
      <p:nvGrpSpPr>
        <p:cNvPr id="438"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41" name="Google Shape;441;p69"/>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442" name="Google Shape;442;p69"/>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3" name="Google Shape;443;p6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444" name="Google Shape;444;p69"/>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2-Section Header" showMasterSp="0">
  <p:cSld name="Teal_2-Section Header">
    <p:bg>
      <p:bgPr>
        <a:solidFill>
          <a:schemeClr val="dk2"/>
        </a:solidFill>
      </p:bgPr>
    </p:bg>
    <p:spTree>
      <p:nvGrpSpPr>
        <p:cNvPr id="447"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450" name="Google Shape;450;p70"/>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451" name="Google Shape;451;p70"/>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3-Title Bar and Content" showMasterSp="0">
  <p:cSld name="Teal_3-Title Bar and Content">
    <p:bg>
      <p:bgPr>
        <a:solidFill>
          <a:schemeClr val="dk2"/>
        </a:solidFill>
      </p:bgPr>
    </p:bg>
    <p:spTree>
      <p:nvGrpSpPr>
        <p:cNvPr id="454"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7" name="Google Shape;457;p71"/>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 name="Google Shape;458;p7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9" name="Google Shape;459;p7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4-Content with Caption" showMasterSp="0">
  <p:cSld name="Teal_4-Content with Caption">
    <p:bg>
      <p:bgPr>
        <a:solidFill>
          <a:schemeClr val="dk2"/>
        </a:solidFill>
      </p:bgPr>
    </p:bg>
    <p:spTree>
      <p:nvGrpSpPr>
        <p:cNvPr id="46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4" name="Google Shape;464;p72"/>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5" name="Google Shape;465;p72"/>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66" name="Google Shape;466;p72"/>
          <p:cNvSpPr/>
          <p:nvPr>
            <p:ph idx="2" type="pic"/>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5-Title and Content">
  <p:cSld name="Teal_5-Title and Content">
    <p:bg>
      <p:bgPr>
        <a:solidFill>
          <a:schemeClr val="dk2"/>
        </a:solidFill>
      </p:bgPr>
    </p:bg>
    <p:spTree>
      <p:nvGrpSpPr>
        <p:cNvPr id="469" name="Shape 469"/>
        <p:cNvGrpSpPr/>
        <p:nvPr/>
      </p:nvGrpSpPr>
      <p:grpSpPr>
        <a:xfrm>
          <a:off x="0" y="0"/>
          <a:ext cx="0" cy="0"/>
          <a:chOff x="0" y="0"/>
          <a:chExt cx="0" cy="0"/>
        </a:xfrm>
      </p:grpSpPr>
      <p:sp>
        <p:nvSpPr>
          <p:cNvPr id="470" name="Google Shape;470;p7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1" name="Google Shape;471;p7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2" name="Google Shape;472;p7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6-Two Content">
  <p:cSld name="Teal_6-Two Content">
    <p:bg>
      <p:bgPr>
        <a:solidFill>
          <a:schemeClr val="dk2"/>
        </a:solidFill>
      </p:bgPr>
    </p:bg>
    <p:spTree>
      <p:nvGrpSpPr>
        <p:cNvPr id="474" name="Shape 474"/>
        <p:cNvGrpSpPr/>
        <p:nvPr/>
      </p:nvGrpSpPr>
      <p:grpSpPr>
        <a:xfrm>
          <a:off x="0" y="0"/>
          <a:ext cx="0" cy="0"/>
          <a:chOff x="0" y="0"/>
          <a:chExt cx="0" cy="0"/>
        </a:xfrm>
      </p:grpSpPr>
      <p:sp>
        <p:nvSpPr>
          <p:cNvPr id="475" name="Google Shape;475;p7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6" name="Google Shape;476;p74"/>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7" name="Google Shape;477;p74"/>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8" name="Google Shape;478;p7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7-Comparison">
  <p:cSld name="Teal_7-Comparison">
    <p:bg>
      <p:bgPr>
        <a:solidFill>
          <a:schemeClr val="dk2"/>
        </a:solidFill>
      </p:bgPr>
    </p:bg>
    <p:spTree>
      <p:nvGrpSpPr>
        <p:cNvPr id="480" name="Shape 480"/>
        <p:cNvGrpSpPr/>
        <p:nvPr/>
      </p:nvGrpSpPr>
      <p:grpSpPr>
        <a:xfrm>
          <a:off x="0" y="0"/>
          <a:ext cx="0" cy="0"/>
          <a:chOff x="0" y="0"/>
          <a:chExt cx="0" cy="0"/>
        </a:xfrm>
      </p:grpSpPr>
      <p:sp>
        <p:nvSpPr>
          <p:cNvPr id="481" name="Google Shape;481;p75"/>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2"/>
              </a:buClr>
              <a:buSzPts val="2400"/>
              <a:buNone/>
              <a:defRPr b="0" sz="2400">
                <a:solidFill>
                  <a:schemeClr val="dk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2" name="Google Shape;482;p75"/>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 name="Google Shape;483;p75"/>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2"/>
              </a:buClr>
              <a:buSzPts val="2400"/>
              <a:buNone/>
              <a:defRPr b="0" sz="2400">
                <a:solidFill>
                  <a:schemeClr val="dk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4" name="Google Shape;484;p75"/>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 name="Google Shape;485;p75"/>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6" name="Google Shape;486;p7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8-Title Only" showMasterSp="0">
  <p:cSld name="Teal_8-Title Only">
    <p:bg>
      <p:bgPr>
        <a:solidFill>
          <a:schemeClr val="dk2"/>
        </a:solidFill>
      </p:bgPr>
    </p:bg>
    <p:spTree>
      <p:nvGrpSpPr>
        <p:cNvPr id="488"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0" name="Google Shape;490;p7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1" name="Google Shape;491;p7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9-Blank" showMasterSp="0">
  <p:cSld name="Teal_9-Blank">
    <p:bg>
      <p:bgPr>
        <a:solidFill>
          <a:schemeClr val="dk2"/>
        </a:solidFill>
      </p:bgPr>
    </p:bg>
    <p:spTree>
      <p:nvGrpSpPr>
        <p:cNvPr id="493"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 name="Google Shape;496;p7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0-Large Type" showMasterSp="0">
  <p:cSld name="Teal_10-Large Type">
    <p:bg>
      <p:bgPr>
        <a:solidFill>
          <a:schemeClr val="dk2"/>
        </a:solidFill>
      </p:bgPr>
    </p:bg>
    <p:spTree>
      <p:nvGrpSpPr>
        <p:cNvPr id="498"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500" name="Google Shape;500;p7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01" name="Google Shape;501;p7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2" name="Google Shape;502;p78"/>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03" name="Google Shape;503;p7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1-Follow Us" showMasterSp="0">
  <p:cSld name="Teal_11-Follow Us">
    <p:bg>
      <p:bgPr>
        <a:solidFill>
          <a:schemeClr val="dk2"/>
        </a:solidFill>
      </p:bgPr>
    </p:bg>
    <p:spTree>
      <p:nvGrpSpPr>
        <p:cNvPr id="505"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507" name="Google Shape;507;p79"/>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08" name="Google Shape;508;p79"/>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509" name="Google Shape;509;p79"/>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510" name="Google Shape;510;p79"/>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3"/>
        </a:solidFill>
      </p:bgPr>
    </p:bg>
    <p:spTree>
      <p:nvGrpSpPr>
        <p:cNvPr id="514"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16" name="Google Shape;516;p80"/>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17" name="Google Shape;517;p80"/>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8" name="Google Shape;518;p80"/>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19" name="Google Shape;519;p80"/>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20" name="Google Shape;520;p8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21" name="Google Shape;521;p80"/>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1" showMasterSp="0">
  <p:cSld name="Large Type_1">
    <p:bg>
      <p:bgPr>
        <a:solidFill>
          <a:schemeClr val="dk2"/>
        </a:solidFill>
      </p:bgPr>
    </p:bg>
    <p:spTree>
      <p:nvGrpSpPr>
        <p:cNvPr id="522"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524" name="Google Shape;524;p81"/>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25" name="Google Shape;525;p81"/>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6" name="Google Shape;526;p81"/>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chemeClr val="dk2"/>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527" name="Google Shape;527;p81"/>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dk2"/>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528" name="Google Shape;528;p8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1pPr>
            <a:lvl2pPr indent="0" lvl="1"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2pPr>
            <a:lvl3pPr indent="0" lvl="2"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3pPr>
            <a:lvl4pPr indent="0" lvl="3"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4pPr>
            <a:lvl5pPr indent="0" lvl="4"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5pPr>
            <a:lvl6pPr indent="0" lvl="5"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6pPr>
            <a:lvl7pPr indent="0" lvl="6"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7pPr>
            <a:lvl8pPr indent="0" lvl="7"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8pPr>
            <a:lvl9pPr indent="0" lvl="8"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29" name="Google Shape;529;p81"/>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2" showMasterSp="0">
  <p:cSld name="Large Type_2">
    <p:bg>
      <p:bgPr>
        <a:solidFill>
          <a:schemeClr val="dk2"/>
        </a:solidFill>
      </p:bgPr>
    </p:bg>
    <p:spTree>
      <p:nvGrpSpPr>
        <p:cNvPr id="530"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32" name="Google Shape;532;p82"/>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33" name="Google Shape;533;p82"/>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4" name="Google Shape;534;p82"/>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5" name="Google Shape;535;p82"/>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6" name="Google Shape;536;p8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37" name="Google Shape;537;p82"/>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3" showMasterSp="0">
  <p:cSld name="Large Type_3">
    <p:bg>
      <p:bgPr>
        <a:solidFill>
          <a:schemeClr val="accent5"/>
        </a:solidFill>
      </p:bgPr>
    </p:bg>
    <p:spTree>
      <p:nvGrpSpPr>
        <p:cNvPr id="538"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40" name="Google Shape;540;p83"/>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41" name="Google Shape;541;p83"/>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42" name="Google Shape;542;p83"/>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3" name="Google Shape;543;p83"/>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4" name="Google Shape;544;p8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45" name="Google Shape;545;p83"/>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1"/>
        </a:solidFill>
      </p:bgPr>
    </p:bg>
    <p:spTree>
      <p:nvGrpSpPr>
        <p:cNvPr id="546"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48" name="Google Shape;548;p8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49" name="Google Shape;549;p8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0" name="Google Shape;550;p84"/>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1" name="Google Shape;551;p84"/>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2" name="Google Shape;552;p8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Twitter icon" id="553" name="Google Shape;553;p84"/>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554" name="Google Shape;554;p84"/>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9" Type="http://schemas.openxmlformats.org/officeDocument/2006/relationships/slideLayout" Target="../slideLayouts/slideLayout5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73" Type="http://schemas.openxmlformats.org/officeDocument/2006/relationships/theme" Target="../theme/theme3.xml"/><Relationship Id="rId72" Type="http://schemas.openxmlformats.org/officeDocument/2006/relationships/slideLayout" Target="../slideLayouts/slideLayout8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71" Type="http://schemas.openxmlformats.org/officeDocument/2006/relationships/slideLayout" Target="../slideLayouts/slideLayout81.xml"/><Relationship Id="rId70" Type="http://schemas.openxmlformats.org/officeDocument/2006/relationships/slideLayout" Target="../slideLayouts/slideLayout80.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62" Type="http://schemas.openxmlformats.org/officeDocument/2006/relationships/slideLayout" Target="../slideLayouts/slideLayout72.xml"/><Relationship Id="rId61" Type="http://schemas.openxmlformats.org/officeDocument/2006/relationships/slideLayout" Target="../slideLayouts/slideLayout71.xml"/><Relationship Id="rId20" Type="http://schemas.openxmlformats.org/officeDocument/2006/relationships/slideLayout" Target="../slideLayouts/slideLayout30.xml"/><Relationship Id="rId64" Type="http://schemas.openxmlformats.org/officeDocument/2006/relationships/slideLayout" Target="../slideLayouts/slideLayout74.xml"/><Relationship Id="rId63" Type="http://schemas.openxmlformats.org/officeDocument/2006/relationships/slideLayout" Target="../slideLayouts/slideLayout73.xml"/><Relationship Id="rId22" Type="http://schemas.openxmlformats.org/officeDocument/2006/relationships/slideLayout" Target="../slideLayouts/slideLayout32.xml"/><Relationship Id="rId66" Type="http://schemas.openxmlformats.org/officeDocument/2006/relationships/slideLayout" Target="../slideLayouts/slideLayout76.xml"/><Relationship Id="rId21" Type="http://schemas.openxmlformats.org/officeDocument/2006/relationships/slideLayout" Target="../slideLayouts/slideLayout31.xml"/><Relationship Id="rId65" Type="http://schemas.openxmlformats.org/officeDocument/2006/relationships/slideLayout" Target="../slideLayouts/slideLayout75.xml"/><Relationship Id="rId24" Type="http://schemas.openxmlformats.org/officeDocument/2006/relationships/slideLayout" Target="../slideLayouts/slideLayout34.xml"/><Relationship Id="rId68" Type="http://schemas.openxmlformats.org/officeDocument/2006/relationships/slideLayout" Target="../slideLayouts/slideLayout78.xml"/><Relationship Id="rId23" Type="http://schemas.openxmlformats.org/officeDocument/2006/relationships/slideLayout" Target="../slideLayouts/slideLayout33.xml"/><Relationship Id="rId67" Type="http://schemas.openxmlformats.org/officeDocument/2006/relationships/slideLayout" Target="../slideLayouts/slideLayout77.xml"/><Relationship Id="rId60" Type="http://schemas.openxmlformats.org/officeDocument/2006/relationships/slideLayout" Target="../slideLayouts/slideLayout70.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69" Type="http://schemas.openxmlformats.org/officeDocument/2006/relationships/slideLayout" Target="../slideLayouts/slideLayout7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9" Type="http://schemas.openxmlformats.org/officeDocument/2006/relationships/slideLayout" Target="../slideLayouts/slideLayout39.xml"/><Relationship Id="rId51" Type="http://schemas.openxmlformats.org/officeDocument/2006/relationships/slideLayout" Target="../slideLayouts/slideLayout61.xml"/><Relationship Id="rId50" Type="http://schemas.openxmlformats.org/officeDocument/2006/relationships/slideLayout" Target="../slideLayouts/slideLayout60.xml"/><Relationship Id="rId53" Type="http://schemas.openxmlformats.org/officeDocument/2006/relationships/slideLayout" Target="../slideLayouts/slideLayout63.xml"/><Relationship Id="rId52" Type="http://schemas.openxmlformats.org/officeDocument/2006/relationships/slideLayout" Target="../slideLayouts/slideLayout62.xml"/><Relationship Id="rId11" Type="http://schemas.openxmlformats.org/officeDocument/2006/relationships/slideLayout" Target="../slideLayouts/slideLayout21.xml"/><Relationship Id="rId55" Type="http://schemas.openxmlformats.org/officeDocument/2006/relationships/slideLayout" Target="../slideLayouts/slideLayout65.xml"/><Relationship Id="rId10" Type="http://schemas.openxmlformats.org/officeDocument/2006/relationships/slideLayout" Target="../slideLayouts/slideLayout20.xml"/><Relationship Id="rId54" Type="http://schemas.openxmlformats.org/officeDocument/2006/relationships/slideLayout" Target="../slideLayouts/slideLayout64.xml"/><Relationship Id="rId13" Type="http://schemas.openxmlformats.org/officeDocument/2006/relationships/slideLayout" Target="../slideLayouts/slideLayout23.xml"/><Relationship Id="rId57" Type="http://schemas.openxmlformats.org/officeDocument/2006/relationships/slideLayout" Target="../slideLayouts/slideLayout67.xml"/><Relationship Id="rId12" Type="http://schemas.openxmlformats.org/officeDocument/2006/relationships/slideLayout" Target="../slideLayouts/slideLayout22.xml"/><Relationship Id="rId56" Type="http://schemas.openxmlformats.org/officeDocument/2006/relationships/slideLayout" Target="../slideLayouts/slideLayout66.xml"/><Relationship Id="rId15" Type="http://schemas.openxmlformats.org/officeDocument/2006/relationships/slideLayout" Target="../slideLayouts/slideLayout25.xml"/><Relationship Id="rId59" Type="http://schemas.openxmlformats.org/officeDocument/2006/relationships/slideLayout" Target="../slideLayouts/slideLayout69.xml"/><Relationship Id="rId14" Type="http://schemas.openxmlformats.org/officeDocument/2006/relationships/slideLayout" Target="../slideLayouts/slideLayout24.xml"/><Relationship Id="rId58" Type="http://schemas.openxmlformats.org/officeDocument/2006/relationships/slideLayout" Target="../slideLayouts/slideLayout6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0"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595959"/>
              </a:solidFill>
              <a:latin typeface="Calibri"/>
              <a:ea typeface="Calibri"/>
              <a:cs typeface="Calibri"/>
              <a:sym typeface="Calibri"/>
            </a:endParaRPr>
          </a:p>
        </p:txBody>
      </p:sp>
      <p:sp>
        <p:nvSpPr>
          <p:cNvPr id="52" name="Google Shape;52;p1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3" name="Google Shape;53;p1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libri"/>
                <a:ea typeface="Calibri"/>
                <a:cs typeface="Calibri"/>
                <a:sym typeface="Calibri"/>
              </a:defRPr>
            </a:lvl1pPr>
            <a:lvl2pPr indent="0" lvl="1" marL="0" marR="0" rtl="0" algn="r">
              <a:spcBef>
                <a:spcPts val="0"/>
              </a:spcBef>
              <a:buNone/>
              <a:defRPr b="0" i="0" sz="900" u="none" cap="none" strike="noStrike">
                <a:solidFill>
                  <a:srgbClr val="595959"/>
                </a:solidFill>
                <a:latin typeface="Calibri"/>
                <a:ea typeface="Calibri"/>
                <a:cs typeface="Calibri"/>
                <a:sym typeface="Calibri"/>
              </a:defRPr>
            </a:lvl2pPr>
            <a:lvl3pPr indent="0" lvl="2" marL="0" marR="0" rtl="0" algn="r">
              <a:spcBef>
                <a:spcPts val="0"/>
              </a:spcBef>
              <a:buNone/>
              <a:defRPr b="0" i="0" sz="900" u="none" cap="none" strike="noStrike">
                <a:solidFill>
                  <a:srgbClr val="595959"/>
                </a:solidFill>
                <a:latin typeface="Calibri"/>
                <a:ea typeface="Calibri"/>
                <a:cs typeface="Calibri"/>
                <a:sym typeface="Calibri"/>
              </a:defRPr>
            </a:lvl3pPr>
            <a:lvl4pPr indent="0" lvl="3" marL="0" marR="0" rtl="0" algn="r">
              <a:spcBef>
                <a:spcPts val="0"/>
              </a:spcBef>
              <a:buNone/>
              <a:defRPr b="0" i="0" sz="900" u="none" cap="none" strike="noStrike">
                <a:solidFill>
                  <a:srgbClr val="595959"/>
                </a:solidFill>
                <a:latin typeface="Calibri"/>
                <a:ea typeface="Calibri"/>
                <a:cs typeface="Calibri"/>
                <a:sym typeface="Calibri"/>
              </a:defRPr>
            </a:lvl4pPr>
            <a:lvl5pPr indent="0" lvl="4" marL="0" marR="0" rtl="0" algn="r">
              <a:spcBef>
                <a:spcPts val="0"/>
              </a:spcBef>
              <a:buNone/>
              <a:defRPr b="0" i="0" sz="900" u="none" cap="none" strike="noStrike">
                <a:solidFill>
                  <a:srgbClr val="595959"/>
                </a:solidFill>
                <a:latin typeface="Calibri"/>
                <a:ea typeface="Calibri"/>
                <a:cs typeface="Calibri"/>
                <a:sym typeface="Calibri"/>
              </a:defRPr>
            </a:lvl5pPr>
            <a:lvl6pPr indent="0" lvl="5" marL="0" marR="0" rtl="0" algn="r">
              <a:spcBef>
                <a:spcPts val="0"/>
              </a:spcBef>
              <a:buNone/>
              <a:defRPr b="0" i="0" sz="900" u="none" cap="none" strike="noStrike">
                <a:solidFill>
                  <a:srgbClr val="595959"/>
                </a:solidFill>
                <a:latin typeface="Calibri"/>
                <a:ea typeface="Calibri"/>
                <a:cs typeface="Calibri"/>
                <a:sym typeface="Calibri"/>
              </a:defRPr>
            </a:lvl6pPr>
            <a:lvl7pPr indent="0" lvl="6" marL="0" marR="0" rtl="0" algn="r">
              <a:spcBef>
                <a:spcPts val="0"/>
              </a:spcBef>
              <a:buNone/>
              <a:defRPr b="0" i="0" sz="900" u="none" cap="none" strike="noStrike">
                <a:solidFill>
                  <a:srgbClr val="595959"/>
                </a:solidFill>
                <a:latin typeface="Calibri"/>
                <a:ea typeface="Calibri"/>
                <a:cs typeface="Calibri"/>
                <a:sym typeface="Calibri"/>
              </a:defRPr>
            </a:lvl7pPr>
            <a:lvl8pPr indent="0" lvl="7" marL="0" marR="0" rtl="0" algn="r">
              <a:spcBef>
                <a:spcPts val="0"/>
              </a:spcBef>
              <a:buNone/>
              <a:defRPr b="0" i="0" sz="900" u="none" cap="none" strike="noStrike">
                <a:solidFill>
                  <a:srgbClr val="595959"/>
                </a:solidFill>
                <a:latin typeface="Calibri"/>
                <a:ea typeface="Calibri"/>
                <a:cs typeface="Calibri"/>
                <a:sym typeface="Calibri"/>
              </a:defRPr>
            </a:lvl8pPr>
            <a:lvl9pPr indent="0" lvl="8" marL="0" marR="0" rtl="0" algn="r">
              <a:spcBef>
                <a:spcPts val="0"/>
              </a:spcBef>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Decorative line break" id="55" name="Google Shape;55;p13"/>
          <p:cNvPicPr preferRelativeResize="0"/>
          <p:nvPr/>
        </p:nvPicPr>
        <p:blipFill rotWithShape="1">
          <a:blip r:embed="rId1">
            <a:alphaModFix/>
          </a:blip>
          <a:srcRect b="0" l="0" r="0" t="0"/>
          <a:stretch/>
        </p:blipFill>
        <p:spPr>
          <a:xfrm>
            <a:off x="603503" y="1168770"/>
            <a:ext cx="964694" cy="182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 Id="rId3" Type="http://schemas.openxmlformats.org/officeDocument/2006/relationships/hyperlink" Target="https://www.oregon.gov/ode/students-and-family/equity/NativeAmericanEducation/Documents/SB13%20Curriculum/Indigenous_SPED_Guide_2025_508c_.pdf" TargetMode="External"/><Relationship Id="rId4" Type="http://schemas.openxmlformats.org/officeDocument/2006/relationships/hyperlink" Target="https://www.oregon.gov/ode/students-and-family/equity/NativeAmericanEducation/Documents/SB13%20Curriculum/Implementation_Districts_ESDs_Indigenous_SPED_Guide_.pdf" TargetMode="External"/><Relationship Id="rId5" Type="http://schemas.openxmlformats.org/officeDocument/2006/relationships/hyperlink" Target="https://www.oregon.gov/ode/students-and-family/equity/NativeAmericanEducation/Pages/-Special-Education-Comprehensive-Guides.aspx" TargetMode="External"/><Relationship Id="rId6" Type="http://schemas.openxmlformats.org/officeDocument/2006/relationships/hyperlink" Target="https://www.zoomgov.com/meeting/register/z-u2jRFISBWKhC37V60NwA" TargetMode="External"/><Relationship Id="rId7" Type="http://schemas.openxmlformats.org/officeDocument/2006/relationships/hyperlink" Target="https://www.zoomgov.com/meeting/register/2-2xTJJrSSCno9Mx8XPHGQ" TargetMode="External"/><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 Id="rId3" Type="http://schemas.openxmlformats.org/officeDocument/2006/relationships/hyperlink" Target="https://drive.google.com/file/d/1SbcGCv329cxeDss1aVDRci_8Mqwg4MY5/view?usp=sharing"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hyperlink" Target="https://docs.google.com/spreadsheets/d/149E0j_KUEPWAla7YIiTy4IvEKHw_JnZ7QoHD4sRGHgU/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5"/>
          <p:cNvSpPr txBox="1"/>
          <p:nvPr>
            <p:ph type="ctrTitle"/>
          </p:nvPr>
        </p:nvSpPr>
        <p:spPr>
          <a:xfrm>
            <a:off x="762275" y="1865025"/>
            <a:ext cx="7494000" cy="767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Calibri"/>
              <a:buNone/>
            </a:pPr>
            <a:r>
              <a:rPr b="1" lang="en" sz="3800"/>
              <a:t>TAPP Quarterly Learning Series #3</a:t>
            </a:r>
            <a:endParaRPr b="1" sz="3800"/>
          </a:p>
        </p:txBody>
      </p:sp>
      <p:sp>
        <p:nvSpPr>
          <p:cNvPr id="561" name="Google Shape;561;p8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ctr">
              <a:lnSpc>
                <a:spcPct val="90000"/>
              </a:lnSpc>
              <a:spcBef>
                <a:spcPts val="0"/>
              </a:spcBef>
              <a:spcAft>
                <a:spcPts val="0"/>
              </a:spcAft>
              <a:buClr>
                <a:schemeClr val="accent1"/>
              </a:buClr>
              <a:buSzPct val="94736"/>
              <a:buNone/>
            </a:pPr>
            <a:r>
              <a:rPr b="1" lang="en" sz="1900"/>
              <a:t>February 19,</a:t>
            </a:r>
            <a:r>
              <a:rPr b="1" lang="en" sz="1900"/>
              <a:t> 2026   12PM-2PM</a:t>
            </a:r>
            <a:endParaRPr b="1" sz="1900"/>
          </a:p>
          <a:p>
            <a:pPr indent="0" lvl="0" marL="0" rtl="0" algn="ctr">
              <a:lnSpc>
                <a:spcPct val="90000"/>
              </a:lnSpc>
              <a:spcBef>
                <a:spcPts val="0"/>
              </a:spcBef>
              <a:spcAft>
                <a:spcPts val="0"/>
              </a:spcAft>
              <a:buClr>
                <a:schemeClr val="accent1"/>
              </a:buClr>
              <a:buSzPct val="100000"/>
              <a:buNone/>
            </a:pPr>
            <a:r>
              <a:t/>
            </a:r>
            <a:endParaRPr/>
          </a:p>
          <a:p>
            <a:pPr indent="0" lvl="0" marL="0" rtl="0" algn="l">
              <a:lnSpc>
                <a:spcPct val="90000"/>
              </a:lnSpc>
              <a:spcBef>
                <a:spcPts val="0"/>
              </a:spcBef>
              <a:spcAft>
                <a:spcPts val="0"/>
              </a:spcAft>
              <a:buClr>
                <a:schemeClr val="accent1"/>
              </a:buClr>
              <a:buSzPct val="90000"/>
              <a:buNone/>
            </a:pPr>
            <a:r>
              <a:rPr b="1" lang="en" sz="2000"/>
              <a:t>✅ </a:t>
            </a:r>
            <a:r>
              <a:rPr lang="en" sz="2108"/>
              <a:t>Click on the three dots by your name in the Zoom to rename yourself to your preferred name, school district or tribe initials, role, and pronouns.</a:t>
            </a:r>
            <a:endParaRPr sz="2108"/>
          </a:p>
          <a:p>
            <a:pPr indent="0" lvl="0" marL="0" rtl="0" algn="l">
              <a:lnSpc>
                <a:spcPct val="90000"/>
              </a:lnSpc>
              <a:spcBef>
                <a:spcPts val="0"/>
              </a:spcBef>
              <a:spcAft>
                <a:spcPts val="0"/>
              </a:spcAft>
              <a:buClr>
                <a:schemeClr val="accent1"/>
              </a:buClr>
              <a:buSzPct val="85384"/>
              <a:buNone/>
            </a:pPr>
            <a:r>
              <a:rPr lang="en" sz="2108"/>
              <a:t>📓✍ Materials - Notebook/Journal, writing utensil, drinks, snacks, and your lived experience (i.e. your personal “street data”).</a:t>
            </a:r>
            <a:endParaRPr sz="2108"/>
          </a:p>
          <a:p>
            <a:pPr indent="0" lvl="0" marL="0" rtl="0" algn="l">
              <a:lnSpc>
                <a:spcPct val="90000"/>
              </a:lnSpc>
              <a:spcBef>
                <a:spcPts val="0"/>
              </a:spcBef>
              <a:spcAft>
                <a:spcPts val="0"/>
              </a:spcAft>
              <a:buClr>
                <a:schemeClr val="accent1"/>
              </a:buClr>
              <a:buSzPct val="81818"/>
              <a:buNone/>
            </a:pPr>
            <a:r>
              <a:t/>
            </a:r>
            <a:endParaRPr b="1" sz="2200"/>
          </a:p>
        </p:txBody>
      </p:sp>
      <p:sp>
        <p:nvSpPr>
          <p:cNvPr id="562" name="Google Shape;562;p8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4"/>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Announcements - TAPP Visits - April 13 - 24 </a:t>
            </a:r>
            <a:endParaRPr/>
          </a:p>
        </p:txBody>
      </p:sp>
      <p:sp>
        <p:nvSpPr>
          <p:cNvPr id="622" name="Google Shape;622;p94"/>
          <p:cNvSpPr txBox="1"/>
          <p:nvPr>
            <p:ph idx="1" type="body"/>
          </p:nvPr>
        </p:nvSpPr>
        <p:spPr>
          <a:xfrm>
            <a:off x="619625" y="1294300"/>
            <a:ext cx="3733800" cy="3274200"/>
          </a:xfrm>
          <a:prstGeom prst="rect">
            <a:avLst/>
          </a:prstGeom>
        </p:spPr>
        <p:txBody>
          <a:bodyPr anchorCtr="0" anchor="t" bIns="34275" lIns="68575" spcFirstLastPara="1" rIns="68575" wrap="square" tIns="34275">
            <a:normAutofit fontScale="85000" lnSpcReduction="20000"/>
          </a:bodyPr>
          <a:lstStyle/>
          <a:p>
            <a:pPr indent="0" lvl="0" marL="0" rtl="0" algn="l">
              <a:spcBef>
                <a:spcPts val="800"/>
              </a:spcBef>
              <a:spcAft>
                <a:spcPts val="0"/>
              </a:spcAft>
              <a:buClr>
                <a:schemeClr val="dk1"/>
              </a:buClr>
              <a:buSzPct val="51944"/>
              <a:buFont typeface="Arial"/>
              <a:buNone/>
            </a:pPr>
            <a:r>
              <a:rPr b="1" lang="en" sz="2117">
                <a:solidFill>
                  <a:schemeClr val="accent1"/>
                </a:solidFill>
              </a:rPr>
              <a:t>Format Shifts this School Year</a:t>
            </a:r>
            <a:endParaRPr b="1" sz="2117">
              <a:solidFill>
                <a:schemeClr val="accent1"/>
              </a:solidFill>
            </a:endParaRPr>
          </a:p>
          <a:p>
            <a:pPr indent="-342900" lvl="0" marL="457200" rtl="0" algn="l">
              <a:spcBef>
                <a:spcPts val="800"/>
              </a:spcBef>
              <a:spcAft>
                <a:spcPts val="0"/>
              </a:spcAft>
              <a:buSzPct val="100000"/>
              <a:buChar char="●"/>
            </a:pPr>
            <a:r>
              <a:rPr lang="en" sz="2117"/>
              <a:t>Pre-planning meeting with TAPP Site Team, school leadership, and teacher-leaders (if applicable)</a:t>
            </a:r>
            <a:endParaRPr sz="2117"/>
          </a:p>
          <a:p>
            <a:pPr indent="-342900" lvl="0" marL="457200" rtl="0" algn="l">
              <a:spcBef>
                <a:spcPts val="0"/>
              </a:spcBef>
              <a:spcAft>
                <a:spcPts val="0"/>
              </a:spcAft>
              <a:buSzPct val="100000"/>
              <a:buChar char="●"/>
            </a:pPr>
            <a:r>
              <a:rPr lang="en" sz="2117"/>
              <a:t>Site will identify their focus for the visit based on their needs and/or an area of growth from the TAPP Frameworks. Examples -</a:t>
            </a:r>
            <a:endParaRPr sz="2117"/>
          </a:p>
          <a:p>
            <a:pPr indent="-342900" lvl="1" marL="914400" rtl="0" algn="l">
              <a:spcBef>
                <a:spcPts val="0"/>
              </a:spcBef>
              <a:spcAft>
                <a:spcPts val="0"/>
              </a:spcAft>
              <a:buSzPct val="100000"/>
              <a:buChar char="○"/>
            </a:pPr>
            <a:r>
              <a:rPr lang="en" sz="2117"/>
              <a:t>Classroom Observations w/teacher leaders with a more intentional debrief</a:t>
            </a:r>
            <a:endParaRPr sz="2117"/>
          </a:p>
          <a:p>
            <a:pPr indent="-342900" lvl="1" marL="914400" rtl="0" algn="l">
              <a:spcBef>
                <a:spcPts val="0"/>
              </a:spcBef>
              <a:spcAft>
                <a:spcPts val="0"/>
              </a:spcAft>
              <a:buSzPct val="100000"/>
              <a:buChar char="○"/>
            </a:pPr>
            <a:r>
              <a:rPr lang="en" sz="2117"/>
              <a:t>Observing a team meeting (TAPP meeting, site data, MTSS or attendance meeting, etc) and providing coaching and feedback</a:t>
            </a:r>
            <a:endParaRPr sz="1917"/>
          </a:p>
        </p:txBody>
      </p:sp>
      <p:sp>
        <p:nvSpPr>
          <p:cNvPr id="623" name="Google Shape;623;p94"/>
          <p:cNvSpPr txBox="1"/>
          <p:nvPr>
            <p:ph idx="1" type="body"/>
          </p:nvPr>
        </p:nvSpPr>
        <p:spPr>
          <a:xfrm>
            <a:off x="4708079" y="1390450"/>
            <a:ext cx="3582900" cy="3081900"/>
          </a:xfrm>
          <a:prstGeom prst="rect">
            <a:avLst/>
          </a:prstGeom>
        </p:spPr>
        <p:txBody>
          <a:bodyPr anchorCtr="0" anchor="t" bIns="34275" lIns="68575" spcFirstLastPara="1" rIns="68575" wrap="square" tIns="34275">
            <a:normAutofit fontScale="92500" lnSpcReduction="20000"/>
          </a:bodyPr>
          <a:lstStyle/>
          <a:p>
            <a:pPr indent="-346075" lvl="0" marL="457200" rtl="0" algn="l">
              <a:spcBef>
                <a:spcPts val="800"/>
              </a:spcBef>
              <a:spcAft>
                <a:spcPts val="0"/>
              </a:spcAft>
              <a:buSzPct val="100000"/>
              <a:buChar char="●"/>
            </a:pPr>
            <a:r>
              <a:rPr lang="en" sz="2000"/>
              <a:t>Engaging school leadership, teacher-leaders, </a:t>
            </a:r>
            <a:r>
              <a:rPr lang="en" sz="2000"/>
              <a:t>students</a:t>
            </a:r>
            <a:r>
              <a:rPr lang="en" sz="2000"/>
              <a:t>, families, etc, in a half-day workshop around a problem of practice or topic of interest to the TAPP Site</a:t>
            </a:r>
            <a:endParaRPr sz="2000"/>
          </a:p>
          <a:p>
            <a:pPr indent="0" lvl="0" marL="0" rtl="0" algn="l">
              <a:spcBef>
                <a:spcPts val="800"/>
              </a:spcBef>
              <a:spcAft>
                <a:spcPts val="0"/>
              </a:spcAft>
              <a:buNone/>
            </a:pPr>
            <a:r>
              <a:rPr lang="en" sz="2000"/>
              <a:t>*Evening Activity - This Spring there is an opportunity for me to support a District’s Implementation phase of the new Indigenous Family Special Education Guides or other tribally-specific support to share the guides with families and the community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5"/>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Announcements - TAPP Learning Visits</a:t>
            </a:r>
            <a:endParaRPr/>
          </a:p>
        </p:txBody>
      </p:sp>
      <p:sp>
        <p:nvSpPr>
          <p:cNvPr id="629" name="Google Shape;629;p95"/>
          <p:cNvSpPr txBox="1"/>
          <p:nvPr>
            <p:ph idx="1" type="body"/>
          </p:nvPr>
        </p:nvSpPr>
        <p:spPr>
          <a:xfrm>
            <a:off x="697054" y="1355600"/>
            <a:ext cx="3582900" cy="3081900"/>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 sz="2000"/>
              <a:t>Tentative Host Site</a:t>
            </a:r>
            <a:endParaRPr sz="2000"/>
          </a:p>
          <a:p>
            <a:pPr indent="0" lvl="0" marL="0" rtl="0" algn="l">
              <a:spcBef>
                <a:spcPts val="800"/>
              </a:spcBef>
              <a:spcAft>
                <a:spcPts val="0"/>
              </a:spcAft>
              <a:buNone/>
            </a:pPr>
            <a:r>
              <a:rPr lang="en" sz="2000"/>
              <a:t>Warm Springs K-8, Jefferson County 509J</a:t>
            </a:r>
            <a:endParaRPr sz="2000"/>
          </a:p>
          <a:p>
            <a:pPr indent="-346075" lvl="0" marL="457200" rtl="0" algn="l">
              <a:spcBef>
                <a:spcPts val="800"/>
              </a:spcBef>
              <a:spcAft>
                <a:spcPts val="0"/>
              </a:spcAft>
              <a:buSzPct val="100000"/>
              <a:buChar char="•"/>
            </a:pPr>
            <a:r>
              <a:rPr lang="en" sz="2000"/>
              <a:t>Cultural Integration into Every Day School-Wide Culture</a:t>
            </a:r>
            <a:endParaRPr sz="2000"/>
          </a:p>
          <a:p>
            <a:pPr indent="-346075" lvl="0" marL="457200" rtl="0" algn="l">
              <a:spcBef>
                <a:spcPts val="0"/>
              </a:spcBef>
              <a:spcAft>
                <a:spcPts val="0"/>
              </a:spcAft>
              <a:buSzPct val="100000"/>
              <a:buChar char="•"/>
            </a:pPr>
            <a:r>
              <a:rPr lang="en" sz="2000"/>
              <a:t>Tribal Language programs incorporated throughout the school day</a:t>
            </a:r>
            <a:endParaRPr sz="2000"/>
          </a:p>
          <a:p>
            <a:pPr indent="-346075" lvl="0" marL="457200" rtl="0" algn="l">
              <a:spcBef>
                <a:spcPts val="0"/>
              </a:spcBef>
              <a:spcAft>
                <a:spcPts val="0"/>
              </a:spcAft>
              <a:buSzPct val="100000"/>
              <a:buChar char="•"/>
            </a:pPr>
            <a:r>
              <a:rPr lang="en" sz="2000"/>
              <a:t>Early Literacy Practices</a:t>
            </a:r>
            <a:endParaRPr sz="2000"/>
          </a:p>
          <a:p>
            <a:pPr indent="-346075" lvl="0" marL="457200" rtl="0" algn="l">
              <a:spcBef>
                <a:spcPts val="0"/>
              </a:spcBef>
              <a:spcAft>
                <a:spcPts val="0"/>
              </a:spcAft>
              <a:buSzPct val="100000"/>
              <a:buChar char="•"/>
            </a:pPr>
            <a:r>
              <a:rPr lang="en" sz="2000"/>
              <a:t>Increasing the number of Native Educators through relationality and district investments</a:t>
            </a:r>
            <a:endParaRPr/>
          </a:p>
        </p:txBody>
      </p:sp>
      <p:sp>
        <p:nvSpPr>
          <p:cNvPr id="630" name="Google Shape;630;p95"/>
          <p:cNvSpPr txBox="1"/>
          <p:nvPr>
            <p:ph idx="1" type="body"/>
          </p:nvPr>
        </p:nvSpPr>
        <p:spPr>
          <a:xfrm>
            <a:off x="4780329" y="1355600"/>
            <a:ext cx="3582900" cy="3081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en" sz="1850"/>
              <a:t>Tentative Host Site</a:t>
            </a:r>
            <a:endParaRPr b="1" sz="1850">
              <a:solidFill>
                <a:schemeClr val="accent1"/>
              </a:solidFill>
            </a:endParaRPr>
          </a:p>
          <a:p>
            <a:pPr indent="0" lvl="0" marL="0" rtl="0" algn="l">
              <a:spcBef>
                <a:spcPts val="800"/>
              </a:spcBef>
              <a:spcAft>
                <a:spcPts val="0"/>
              </a:spcAft>
              <a:buNone/>
            </a:pPr>
            <a:r>
              <a:rPr lang="en" sz="1850"/>
              <a:t>Washington Elementary, Pendleton</a:t>
            </a:r>
            <a:endParaRPr sz="1850"/>
          </a:p>
          <a:p>
            <a:pPr indent="-346075" lvl="0" marL="457200" rtl="0" algn="l">
              <a:spcBef>
                <a:spcPts val="800"/>
              </a:spcBef>
              <a:spcAft>
                <a:spcPts val="0"/>
              </a:spcAft>
              <a:buSzPts val="1850"/>
              <a:buChar char="•"/>
            </a:pPr>
            <a:r>
              <a:rPr lang="en" sz="1850"/>
              <a:t>Cultural Integration into Every Day School-Wide Culture</a:t>
            </a:r>
            <a:endParaRPr sz="1850"/>
          </a:p>
          <a:p>
            <a:pPr indent="-346075" lvl="0" marL="457200" rtl="0" algn="l">
              <a:spcBef>
                <a:spcPts val="0"/>
              </a:spcBef>
              <a:spcAft>
                <a:spcPts val="0"/>
              </a:spcAft>
              <a:buSzPts val="1850"/>
              <a:buChar char="•"/>
            </a:pPr>
            <a:r>
              <a:rPr lang="en" sz="1850"/>
              <a:t>Tribal Language programs incorporated throughout the day</a:t>
            </a:r>
            <a:endParaRPr sz="1850"/>
          </a:p>
          <a:p>
            <a:pPr indent="-346075" lvl="0" marL="457200" rtl="0" algn="l">
              <a:spcBef>
                <a:spcPts val="0"/>
              </a:spcBef>
              <a:spcAft>
                <a:spcPts val="0"/>
              </a:spcAft>
              <a:buSzPts val="1850"/>
              <a:buChar char="•"/>
            </a:pPr>
            <a:r>
              <a:rPr lang="en" sz="1850"/>
              <a:t>Reading Intervention Program</a:t>
            </a:r>
            <a:endParaRPr sz="1850"/>
          </a:p>
          <a:p>
            <a:pPr indent="-346075" lvl="0" marL="457200" rtl="0" algn="l">
              <a:spcBef>
                <a:spcPts val="0"/>
              </a:spcBef>
              <a:spcAft>
                <a:spcPts val="0"/>
              </a:spcAft>
              <a:buSzPts val="1850"/>
              <a:buChar char="•"/>
            </a:pPr>
            <a:r>
              <a:rPr lang="en" sz="1850"/>
              <a:t>School-wide rigorous classroom instruction</a:t>
            </a:r>
            <a:endParaRPr sz="1850"/>
          </a:p>
        </p:txBody>
      </p:sp>
      <p:pic>
        <p:nvPicPr>
          <p:cNvPr id="631" name="Google Shape;631;p95"/>
          <p:cNvPicPr preferRelativeResize="0"/>
          <p:nvPr/>
        </p:nvPicPr>
        <p:blipFill>
          <a:blip r:embed="rId3">
            <a:alphaModFix/>
          </a:blip>
          <a:stretch>
            <a:fillRect/>
          </a:stretch>
        </p:blipFill>
        <p:spPr>
          <a:xfrm>
            <a:off x="7230200" y="342900"/>
            <a:ext cx="1607525" cy="109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6"/>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Announcements - TAPP Site Visits</a:t>
            </a:r>
            <a:endParaRPr/>
          </a:p>
        </p:txBody>
      </p:sp>
      <p:graphicFrame>
        <p:nvGraphicFramePr>
          <p:cNvPr id="637" name="Google Shape;637;p96"/>
          <p:cNvGraphicFramePr/>
          <p:nvPr/>
        </p:nvGraphicFramePr>
        <p:xfrm>
          <a:off x="1503700" y="1352575"/>
          <a:ext cx="3000000" cy="3000000"/>
        </p:xfrm>
        <a:graphic>
          <a:graphicData uri="http://schemas.openxmlformats.org/drawingml/2006/table">
            <a:tbl>
              <a:tblPr>
                <a:noFill/>
                <a:tableStyleId>{099A626F-ACE6-478B-9416-93E4EA5C1C79}</a:tableStyleId>
              </a:tblPr>
              <a:tblGrid>
                <a:gridCol w="1168850"/>
                <a:gridCol w="1168850"/>
                <a:gridCol w="1288525"/>
                <a:gridCol w="982750"/>
                <a:gridCol w="1235300"/>
              </a:tblGrid>
              <a:tr h="516750">
                <a:tc gridSpan="5">
                  <a:txBody>
                    <a:bodyPr/>
                    <a:lstStyle/>
                    <a:p>
                      <a:pPr indent="0" lvl="0" marL="0" rtl="0" algn="ctr">
                        <a:spcBef>
                          <a:spcPts val="0"/>
                        </a:spcBef>
                        <a:spcAft>
                          <a:spcPts val="0"/>
                        </a:spcAft>
                        <a:buNone/>
                      </a:pPr>
                      <a:r>
                        <a:rPr b="1" lang="en"/>
                        <a:t>April</a:t>
                      </a:r>
                      <a:endParaRPr b="1"/>
                    </a:p>
                  </a:txBody>
                  <a:tcPr marT="91425" marB="91425" marR="91425" marL="91425"/>
                </a:tc>
                <a:tc hMerge="1"/>
                <a:tc hMerge="1"/>
                <a:tc hMerge="1"/>
                <a:tc hMerge="1"/>
              </a:tr>
              <a:tr h="1232325">
                <a:tc>
                  <a:txBody>
                    <a:bodyPr/>
                    <a:lstStyle/>
                    <a:p>
                      <a:pPr indent="0" lvl="0" marL="0" rtl="0" algn="l">
                        <a:spcBef>
                          <a:spcPts val="0"/>
                        </a:spcBef>
                        <a:spcAft>
                          <a:spcPts val="0"/>
                        </a:spcAft>
                        <a:buNone/>
                      </a:pPr>
                      <a:r>
                        <a:rPr lang="en" sz="1000"/>
                        <a:t>13</a:t>
                      </a:r>
                      <a:endParaRPr sz="1000"/>
                    </a:p>
                    <a:p>
                      <a:pPr indent="0" lvl="0" marL="0" rtl="0" algn="l">
                        <a:spcBef>
                          <a:spcPts val="0"/>
                        </a:spcBef>
                        <a:spcAft>
                          <a:spcPts val="0"/>
                        </a:spcAft>
                        <a:buNone/>
                      </a:pPr>
                      <a:r>
                        <a:rPr lang="en" sz="1000"/>
                        <a:t>Can be in the Klamath Homelands</a:t>
                      </a:r>
                      <a:endParaRPr sz="1000"/>
                    </a:p>
                  </a:txBody>
                  <a:tcPr marT="91425" marB="91425" marR="91425" marL="91425"/>
                </a:tc>
                <a:tc>
                  <a:txBody>
                    <a:bodyPr/>
                    <a:lstStyle/>
                    <a:p>
                      <a:pPr indent="0" lvl="0" marL="0" rtl="0" algn="l">
                        <a:spcBef>
                          <a:spcPts val="0"/>
                        </a:spcBef>
                        <a:spcAft>
                          <a:spcPts val="0"/>
                        </a:spcAft>
                        <a:buNone/>
                      </a:pPr>
                      <a:r>
                        <a:rPr lang="en" sz="1000"/>
                        <a:t>14</a:t>
                      </a:r>
                      <a:endParaRPr sz="1000"/>
                    </a:p>
                    <a:p>
                      <a:pPr indent="0" lvl="0" marL="0" rtl="0" algn="l">
                        <a:spcBef>
                          <a:spcPts val="0"/>
                        </a:spcBef>
                        <a:spcAft>
                          <a:spcPts val="0"/>
                        </a:spcAft>
                        <a:buNone/>
                      </a:pPr>
                      <a:r>
                        <a:rPr lang="en" sz="1000"/>
                        <a:t>Can be in the CCBUTI area and the coast</a:t>
                      </a:r>
                      <a:endParaRPr sz="1000"/>
                    </a:p>
                  </a:txBody>
                  <a:tcPr marT="91425" marB="91425" marR="91425" marL="91425"/>
                </a:tc>
                <a:tc>
                  <a:txBody>
                    <a:bodyPr/>
                    <a:lstStyle/>
                    <a:p>
                      <a:pPr indent="0" lvl="0" marL="0" rtl="0" algn="l">
                        <a:spcBef>
                          <a:spcPts val="0"/>
                        </a:spcBef>
                        <a:spcAft>
                          <a:spcPts val="0"/>
                        </a:spcAft>
                        <a:buNone/>
                      </a:pPr>
                      <a:r>
                        <a:rPr lang="en" sz="1000"/>
                        <a:t>15</a:t>
                      </a:r>
                      <a:endParaRPr sz="1000"/>
                    </a:p>
                    <a:p>
                      <a:pPr indent="0" lvl="0" marL="0" rtl="0" algn="l">
                        <a:spcBef>
                          <a:spcPts val="0"/>
                        </a:spcBef>
                        <a:spcAft>
                          <a:spcPts val="0"/>
                        </a:spcAft>
                        <a:buClr>
                          <a:schemeClr val="dk1"/>
                        </a:buClr>
                        <a:buSzPts val="1100"/>
                        <a:buFont typeface="Arial"/>
                        <a:buNone/>
                      </a:pPr>
                      <a:r>
                        <a:rPr lang="en" sz="1000">
                          <a:solidFill>
                            <a:schemeClr val="dk1"/>
                          </a:solidFill>
                        </a:rPr>
                        <a:t>Can be in the CCBUTI area and the coast</a:t>
                      </a:r>
                      <a:endParaRPr sz="1000"/>
                    </a:p>
                  </a:txBody>
                  <a:tcPr marT="91425" marB="91425" marR="91425" marL="91425"/>
                </a:tc>
                <a:tc>
                  <a:txBody>
                    <a:bodyPr/>
                    <a:lstStyle/>
                    <a:p>
                      <a:pPr indent="0" lvl="0" marL="0" rtl="0" algn="l">
                        <a:spcBef>
                          <a:spcPts val="0"/>
                        </a:spcBef>
                        <a:spcAft>
                          <a:spcPts val="0"/>
                        </a:spcAft>
                        <a:buNone/>
                      </a:pPr>
                      <a:r>
                        <a:rPr lang="en" sz="1000"/>
                        <a:t>16</a:t>
                      </a:r>
                      <a:endParaRPr sz="1000"/>
                    </a:p>
                    <a:p>
                      <a:pPr indent="0" lvl="0" marL="0" rtl="0" algn="l">
                        <a:spcBef>
                          <a:spcPts val="0"/>
                        </a:spcBef>
                        <a:spcAft>
                          <a:spcPts val="0"/>
                        </a:spcAft>
                        <a:buNone/>
                      </a:pPr>
                      <a:r>
                        <a:rPr lang="en" sz="1000"/>
                        <a:t>Can be in the Willamette Valley</a:t>
                      </a:r>
                      <a:endParaRPr sz="1000"/>
                    </a:p>
                  </a:txBody>
                  <a:tcPr marT="91425" marB="91425" marR="91425" marL="91425"/>
                </a:tc>
                <a:tc>
                  <a:txBody>
                    <a:bodyPr/>
                    <a:lstStyle/>
                    <a:p>
                      <a:pPr indent="0" lvl="0" marL="0" rtl="0" algn="l">
                        <a:spcBef>
                          <a:spcPts val="0"/>
                        </a:spcBef>
                        <a:spcAft>
                          <a:spcPts val="0"/>
                        </a:spcAft>
                        <a:buNone/>
                      </a:pPr>
                      <a:r>
                        <a:rPr lang="en" sz="1000"/>
                        <a:t>17 </a:t>
                      </a:r>
                      <a:endParaRPr sz="1000"/>
                    </a:p>
                    <a:p>
                      <a:pPr indent="0" lvl="0" marL="0" rtl="0" algn="l">
                        <a:spcBef>
                          <a:spcPts val="0"/>
                        </a:spcBef>
                        <a:spcAft>
                          <a:spcPts val="0"/>
                        </a:spcAft>
                        <a:buNone/>
                      </a:pPr>
                      <a:r>
                        <a:rPr lang="en" sz="1000"/>
                        <a:t>In-Person AI/AN Advisory Committee in Salem</a:t>
                      </a:r>
                      <a:endParaRPr sz="1000"/>
                    </a:p>
                  </a:txBody>
                  <a:tcPr marT="91425" marB="91425" marR="91425" marL="91425"/>
                </a:tc>
              </a:tr>
              <a:tr h="1431125">
                <a:tc>
                  <a:txBody>
                    <a:bodyPr/>
                    <a:lstStyle/>
                    <a:p>
                      <a:pPr indent="0" lvl="0" marL="0" rtl="0" algn="l">
                        <a:spcBef>
                          <a:spcPts val="0"/>
                        </a:spcBef>
                        <a:spcAft>
                          <a:spcPts val="0"/>
                        </a:spcAft>
                        <a:buNone/>
                      </a:pPr>
                      <a:r>
                        <a:rPr lang="en" sz="1000"/>
                        <a:t>20</a:t>
                      </a:r>
                      <a:endParaRPr sz="1000"/>
                    </a:p>
                    <a:p>
                      <a:pPr indent="0" lvl="0" marL="0" rtl="0" algn="l">
                        <a:spcBef>
                          <a:spcPts val="0"/>
                        </a:spcBef>
                        <a:spcAft>
                          <a:spcPts val="0"/>
                        </a:spcAft>
                        <a:buClr>
                          <a:schemeClr val="dk1"/>
                        </a:buClr>
                        <a:buSzPts val="1100"/>
                        <a:buFont typeface="Arial"/>
                        <a:buNone/>
                      </a:pPr>
                      <a:r>
                        <a:rPr lang="en" sz="1000">
                          <a:solidFill>
                            <a:schemeClr val="dk1"/>
                          </a:solidFill>
                        </a:rPr>
                        <a:t>Can be in the Willamette Valley</a:t>
                      </a:r>
                      <a:endParaRPr sz="1000">
                        <a:solidFill>
                          <a:schemeClr val="dk1"/>
                        </a:solidFill>
                      </a:endParaRPr>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a:t>21</a:t>
                      </a:r>
                      <a:endParaRPr sz="1000"/>
                    </a:p>
                    <a:p>
                      <a:pPr indent="0" lvl="0" marL="0" rtl="0" algn="l">
                        <a:spcBef>
                          <a:spcPts val="0"/>
                        </a:spcBef>
                        <a:spcAft>
                          <a:spcPts val="0"/>
                        </a:spcAft>
                        <a:buClr>
                          <a:schemeClr val="dk1"/>
                        </a:buClr>
                        <a:buSzPts val="1100"/>
                        <a:buFont typeface="Arial"/>
                        <a:buNone/>
                      </a:pPr>
                      <a:r>
                        <a:rPr lang="en" sz="1000">
                          <a:solidFill>
                            <a:schemeClr val="dk1"/>
                          </a:solidFill>
                        </a:rPr>
                        <a:t>Can start heading to central and eastern Oregon</a:t>
                      </a:r>
                      <a:endParaRPr sz="1000"/>
                    </a:p>
                  </a:txBody>
                  <a:tcPr marT="91425" marB="91425" marR="91425" marL="91425"/>
                </a:tc>
                <a:tc>
                  <a:txBody>
                    <a:bodyPr/>
                    <a:lstStyle/>
                    <a:p>
                      <a:pPr indent="0" lvl="0" marL="0" rtl="0" algn="l">
                        <a:spcBef>
                          <a:spcPts val="0"/>
                        </a:spcBef>
                        <a:spcAft>
                          <a:spcPts val="0"/>
                        </a:spcAft>
                        <a:buNone/>
                      </a:pPr>
                      <a:r>
                        <a:rPr lang="en" sz="1000"/>
                        <a:t>22</a:t>
                      </a:r>
                      <a:endParaRPr sz="1000"/>
                    </a:p>
                    <a:p>
                      <a:pPr indent="0" lvl="0" marL="0" rtl="0" algn="l">
                        <a:spcBef>
                          <a:spcPts val="0"/>
                        </a:spcBef>
                        <a:spcAft>
                          <a:spcPts val="0"/>
                        </a:spcAft>
                        <a:buNone/>
                      </a:pPr>
                      <a:r>
                        <a:rPr lang="en" sz="1000"/>
                        <a:t>Evening - ODE Community Conversations with Burns Paiute Tribe</a:t>
                      </a:r>
                      <a:endParaRPr sz="1000"/>
                    </a:p>
                  </a:txBody>
                  <a:tcPr marT="91425" marB="91425" marR="91425" marL="91425"/>
                </a:tc>
                <a:tc>
                  <a:txBody>
                    <a:bodyPr/>
                    <a:lstStyle/>
                    <a:p>
                      <a:pPr indent="0" lvl="0" marL="0" rtl="0" algn="l">
                        <a:spcBef>
                          <a:spcPts val="0"/>
                        </a:spcBef>
                        <a:spcAft>
                          <a:spcPts val="0"/>
                        </a:spcAft>
                        <a:buNone/>
                      </a:pPr>
                      <a:r>
                        <a:rPr lang="en" sz="1000"/>
                        <a:t>23</a:t>
                      </a:r>
                      <a:endParaRPr sz="1000"/>
                    </a:p>
                    <a:p>
                      <a:pPr indent="0" lvl="0" marL="0" rtl="0" algn="l">
                        <a:spcBef>
                          <a:spcPts val="0"/>
                        </a:spcBef>
                        <a:spcAft>
                          <a:spcPts val="0"/>
                        </a:spcAft>
                        <a:buClr>
                          <a:schemeClr val="dk1"/>
                        </a:buClr>
                        <a:buSzPts val="1100"/>
                        <a:buFont typeface="Arial"/>
                        <a:buNone/>
                      </a:pPr>
                      <a:r>
                        <a:rPr lang="en" sz="1000">
                          <a:solidFill>
                            <a:schemeClr val="dk1"/>
                          </a:solidFill>
                        </a:rPr>
                        <a:t>Can be in eastern Oregon or the CTUIR homelands</a:t>
                      </a:r>
                      <a:endParaRPr sz="1000"/>
                    </a:p>
                  </a:txBody>
                  <a:tcPr marT="91425" marB="91425" marR="91425" marL="91425"/>
                </a:tc>
                <a:tc>
                  <a:txBody>
                    <a:bodyPr/>
                    <a:lstStyle/>
                    <a:p>
                      <a:pPr indent="0" lvl="0" marL="0" rtl="0" algn="l">
                        <a:spcBef>
                          <a:spcPts val="0"/>
                        </a:spcBef>
                        <a:spcAft>
                          <a:spcPts val="0"/>
                        </a:spcAft>
                        <a:buNone/>
                      </a:pPr>
                      <a:r>
                        <a:rPr lang="en" sz="1000"/>
                        <a:t>24</a:t>
                      </a:r>
                      <a:endParaRPr sz="1000"/>
                    </a:p>
                    <a:p>
                      <a:pPr indent="0" lvl="0" marL="0" rtl="0" algn="l">
                        <a:spcBef>
                          <a:spcPts val="0"/>
                        </a:spcBef>
                        <a:spcAft>
                          <a:spcPts val="0"/>
                        </a:spcAft>
                        <a:buClr>
                          <a:schemeClr val="dk1"/>
                        </a:buClr>
                        <a:buSzPts val="1100"/>
                        <a:buFont typeface="Arial"/>
                        <a:buNone/>
                      </a:pPr>
                      <a:r>
                        <a:rPr lang="en" sz="1000">
                          <a:solidFill>
                            <a:schemeClr val="dk1"/>
                          </a:solidFill>
                        </a:rPr>
                        <a:t>Can be in eastern Oregon or the CTUIR homelands</a:t>
                      </a:r>
                      <a:endParaRPr sz="1000"/>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7"/>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Exciting Updates</a:t>
            </a:r>
            <a:endParaRPr/>
          </a:p>
        </p:txBody>
      </p:sp>
      <p:sp>
        <p:nvSpPr>
          <p:cNvPr id="643" name="Google Shape;643;p97"/>
          <p:cNvSpPr txBox="1"/>
          <p:nvPr>
            <p:ph idx="1" type="body"/>
          </p:nvPr>
        </p:nvSpPr>
        <p:spPr>
          <a:xfrm>
            <a:off x="537875" y="1369225"/>
            <a:ext cx="4666200" cy="3081900"/>
          </a:xfrm>
          <a:prstGeom prst="rect">
            <a:avLst/>
          </a:prstGeom>
        </p:spPr>
        <p:txBody>
          <a:bodyPr anchorCtr="0" anchor="t" bIns="34275" lIns="68575" spcFirstLastPara="1" rIns="68575" wrap="square" tIns="34275">
            <a:normAutofit fontScale="62500" lnSpcReduction="20000"/>
          </a:bodyPr>
          <a:lstStyle/>
          <a:p>
            <a:pPr indent="0" lvl="0" marL="0" rtl="0" algn="l">
              <a:spcBef>
                <a:spcPts val="800"/>
              </a:spcBef>
              <a:spcAft>
                <a:spcPts val="0"/>
              </a:spcAft>
              <a:buNone/>
            </a:pPr>
            <a:r>
              <a:rPr b="1" lang="en" sz="2000">
                <a:solidFill>
                  <a:schemeClr val="accent1"/>
                </a:solidFill>
              </a:rPr>
              <a:t>🙌 Indigenous Family Special Education Guides Published</a:t>
            </a:r>
            <a:endParaRPr sz="1929">
              <a:highlight>
                <a:srgbClr val="FFFFFF"/>
              </a:highlight>
            </a:endParaRPr>
          </a:p>
          <a:p>
            <a:pPr indent="0" lvl="0" marL="0" rtl="0" algn="l">
              <a:lnSpc>
                <a:spcPct val="115000"/>
              </a:lnSpc>
              <a:spcBef>
                <a:spcPts val="0"/>
              </a:spcBef>
              <a:spcAft>
                <a:spcPts val="0"/>
              </a:spcAft>
              <a:buNone/>
            </a:pPr>
            <a:r>
              <a:rPr lang="en" sz="1929">
                <a:highlight>
                  <a:srgbClr val="FFFFFF"/>
                </a:highlight>
              </a:rPr>
              <a:t>The Office of Indian Education is excited to share the </a:t>
            </a:r>
            <a:r>
              <a:rPr b="1" lang="en" sz="1929" u="sng">
                <a:solidFill>
                  <a:srgbClr val="3344DD"/>
                </a:solidFill>
                <a:highlight>
                  <a:srgbClr val="FFFFFF"/>
                </a:highlight>
                <a:hlinkClick r:id="rId3">
                  <a:extLst>
                    <a:ext uri="{A12FA001-AC4F-418D-AE19-62706E023703}">
                      <ahyp:hlinkClr val="tx"/>
                    </a:ext>
                  </a:extLst>
                </a:hlinkClick>
              </a:rPr>
              <a:t>Indigenous Family Special Education Comprehensive Guide</a:t>
            </a:r>
            <a:r>
              <a:rPr b="1" lang="en" sz="1929">
                <a:highlight>
                  <a:srgbClr val="FFFFFF"/>
                </a:highlight>
              </a:rPr>
              <a:t>, </a:t>
            </a:r>
            <a:r>
              <a:rPr lang="en" sz="1929">
                <a:highlight>
                  <a:srgbClr val="FFFFFF"/>
                </a:highlight>
              </a:rPr>
              <a:t>the full Mini-Guide Series</a:t>
            </a:r>
            <a:r>
              <a:rPr b="1" lang="en" sz="1929">
                <a:highlight>
                  <a:srgbClr val="FFFFFF"/>
                </a:highlight>
              </a:rPr>
              <a:t>,</a:t>
            </a:r>
            <a:r>
              <a:rPr lang="en" sz="1929">
                <a:highlight>
                  <a:srgbClr val="FFFFFF"/>
                </a:highlight>
              </a:rPr>
              <a:t> and the </a:t>
            </a:r>
            <a:r>
              <a:rPr lang="en" sz="1929" u="sng">
                <a:solidFill>
                  <a:srgbClr val="3344DD"/>
                </a:solidFill>
                <a:highlight>
                  <a:srgbClr val="FFFFFF"/>
                </a:highlight>
                <a:hlinkClick r:id="rId4">
                  <a:extLst>
                    <a:ext uri="{A12FA001-AC4F-418D-AE19-62706E023703}">
                      <ahyp:hlinkClr val="tx"/>
                    </a:ext>
                  </a:extLst>
                </a:hlinkClick>
              </a:rPr>
              <a:t>District and ESD Implementation Guide</a:t>
            </a:r>
            <a:r>
              <a:rPr lang="en" sz="1929">
                <a:highlight>
                  <a:srgbClr val="FFFFFF"/>
                </a:highlight>
              </a:rPr>
              <a:t> are now complete and ready to share with tribal partners, districts, ESDs, and most importantly – our Native families.</a:t>
            </a:r>
            <a:endParaRPr sz="1929">
              <a:highlight>
                <a:srgbClr val="FFFFFF"/>
              </a:highlight>
            </a:endParaRPr>
          </a:p>
          <a:p>
            <a:pPr indent="0" lvl="0" marL="0" rtl="0" algn="l">
              <a:lnSpc>
                <a:spcPct val="115000"/>
              </a:lnSpc>
              <a:spcBef>
                <a:spcPts val="800"/>
              </a:spcBef>
              <a:spcAft>
                <a:spcPts val="0"/>
              </a:spcAft>
              <a:buNone/>
            </a:pPr>
            <a:r>
              <a:rPr lang="en" sz="1929">
                <a:highlight>
                  <a:srgbClr val="FFFFFF"/>
                </a:highlight>
              </a:rPr>
              <a:t>This has been a significant lift for the Office of Indian Education, representing years of work to ensure Indigenous families have clear, culturally grounded, and legally accurate information about their students’ special education rights and services. These resources are the first of their kind in our State and reflect OIE’s collective effort to bring visibility, understanding, and advocacy support to Native families navigating complex systems.</a:t>
            </a:r>
            <a:endParaRPr sz="1929">
              <a:highlight>
                <a:srgbClr val="FFFFFF"/>
              </a:highlight>
            </a:endParaRPr>
          </a:p>
          <a:p>
            <a:pPr indent="0" lvl="0" marL="0" rtl="0" algn="l">
              <a:lnSpc>
                <a:spcPct val="115000"/>
              </a:lnSpc>
              <a:spcBef>
                <a:spcPts val="800"/>
              </a:spcBef>
              <a:spcAft>
                <a:spcPts val="800"/>
              </a:spcAft>
              <a:buNone/>
            </a:pPr>
            <a:r>
              <a:rPr lang="en" sz="1929">
                <a:highlight>
                  <a:srgbClr val="FFFFFF"/>
                </a:highlight>
              </a:rPr>
              <a:t>Check out the new website -</a:t>
            </a:r>
            <a:r>
              <a:rPr lang="en">
                <a:highlight>
                  <a:srgbClr val="FFFFFF"/>
                </a:highlight>
              </a:rPr>
              <a:t> </a:t>
            </a:r>
            <a:r>
              <a:rPr lang="en" u="sng">
                <a:solidFill>
                  <a:schemeClr val="hlink"/>
                </a:solidFill>
                <a:hlinkClick r:id="rId5"/>
              </a:rPr>
              <a:t>Oregon Department of Education : Special Education Comprehensive Guides : American Indian/Alaska Native Education : State of Oregon</a:t>
            </a:r>
            <a:endParaRPr>
              <a:highlight>
                <a:srgbClr val="FFFFFF"/>
              </a:highlight>
            </a:endParaRPr>
          </a:p>
        </p:txBody>
      </p:sp>
      <p:sp>
        <p:nvSpPr>
          <p:cNvPr id="644" name="Google Shape;644;p97"/>
          <p:cNvSpPr txBox="1"/>
          <p:nvPr/>
        </p:nvSpPr>
        <p:spPr>
          <a:xfrm>
            <a:off x="5490625" y="342900"/>
            <a:ext cx="2970300" cy="1739100"/>
          </a:xfrm>
          <a:prstGeom prst="rect">
            <a:avLst/>
          </a:prstGeom>
          <a:solidFill>
            <a:schemeClr val="lt2"/>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Calibri"/>
                <a:ea typeface="Calibri"/>
                <a:cs typeface="Calibri"/>
                <a:sym typeface="Calibri"/>
              </a:rPr>
              <a:t>Important Dates to Track</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 March 3, 11AM-12PM - Information Session for </a:t>
            </a:r>
            <a:r>
              <a:rPr b="1" lang="en" sz="1300">
                <a:solidFill>
                  <a:schemeClr val="accent2"/>
                </a:solidFill>
                <a:latin typeface="Calibri"/>
                <a:ea typeface="Calibri"/>
                <a:cs typeface="Calibri"/>
                <a:sym typeface="Calibri"/>
              </a:rPr>
              <a:t>Tribal Partners</a:t>
            </a:r>
            <a:r>
              <a:rPr lang="en" sz="1300">
                <a:solidFill>
                  <a:schemeClr val="dk1"/>
                </a:solidFill>
                <a:latin typeface="Calibri"/>
                <a:ea typeface="Calibri"/>
                <a:cs typeface="Calibri"/>
                <a:sym typeface="Calibri"/>
              </a:rPr>
              <a:t>, register </a:t>
            </a:r>
            <a:r>
              <a:rPr lang="en" sz="1300" u="sng">
                <a:solidFill>
                  <a:schemeClr val="dk1"/>
                </a:solidFill>
                <a:latin typeface="Calibri"/>
                <a:ea typeface="Calibri"/>
                <a:cs typeface="Calibri"/>
                <a:sym typeface="Calibri"/>
                <a:hlinkClick r:id="rId6">
                  <a:extLst>
                    <a:ext uri="{A12FA001-AC4F-418D-AE19-62706E023703}">
                      <ahyp:hlinkClr val="tx"/>
                    </a:ext>
                  </a:extLst>
                </a:hlinkClick>
              </a:rPr>
              <a:t>here</a:t>
            </a:r>
            <a:r>
              <a:rPr lang="en" sz="1300">
                <a:solidFill>
                  <a:schemeClr val="dk1"/>
                </a:solidFill>
                <a:latin typeface="Calibri"/>
                <a:ea typeface="Calibri"/>
                <a:cs typeface="Calibri"/>
                <a:sym typeface="Calibri"/>
              </a:rPr>
              <a:t> on Zoom.</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 </a:t>
            </a:r>
            <a:r>
              <a:rPr lang="en" sz="1300">
                <a:solidFill>
                  <a:schemeClr val="dk1"/>
                </a:solidFill>
                <a:latin typeface="Calibri"/>
                <a:ea typeface="Calibri"/>
                <a:cs typeface="Calibri"/>
                <a:sym typeface="Calibri"/>
              </a:rPr>
              <a:t>March 4, 11AM-12PM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Information Session for </a:t>
            </a:r>
            <a:r>
              <a:rPr b="1" lang="en" sz="1300">
                <a:solidFill>
                  <a:schemeClr val="accent2"/>
                </a:solidFill>
                <a:latin typeface="Calibri"/>
                <a:ea typeface="Calibri"/>
                <a:cs typeface="Calibri"/>
                <a:sym typeface="Calibri"/>
              </a:rPr>
              <a:t>Districts and ESDs</a:t>
            </a:r>
            <a:r>
              <a:rPr lang="en" sz="1300">
                <a:solidFill>
                  <a:schemeClr val="dk1"/>
                </a:solidFill>
                <a:latin typeface="Calibri"/>
                <a:ea typeface="Calibri"/>
                <a:cs typeface="Calibri"/>
                <a:sym typeface="Calibri"/>
              </a:rPr>
              <a:t>, register </a:t>
            </a:r>
            <a:r>
              <a:rPr lang="en" sz="1300" u="sng">
                <a:solidFill>
                  <a:schemeClr val="dk1"/>
                </a:solidFill>
                <a:latin typeface="Calibri"/>
                <a:ea typeface="Calibri"/>
                <a:cs typeface="Calibri"/>
                <a:sym typeface="Calibri"/>
                <a:hlinkClick r:id="rId7">
                  <a:extLst>
                    <a:ext uri="{A12FA001-AC4F-418D-AE19-62706E023703}">
                      <ahyp:hlinkClr val="tx"/>
                    </a:ext>
                  </a:extLst>
                </a:hlinkClick>
              </a:rPr>
              <a:t>here</a:t>
            </a:r>
            <a:r>
              <a:rPr lang="en" sz="1300">
                <a:solidFill>
                  <a:schemeClr val="dk1"/>
                </a:solidFill>
                <a:latin typeface="Calibri"/>
                <a:ea typeface="Calibri"/>
                <a:cs typeface="Calibri"/>
                <a:sym typeface="Calibri"/>
              </a:rPr>
              <a:t> on Zoom.</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pic>
        <p:nvPicPr>
          <p:cNvPr id="645" name="Google Shape;645;p97"/>
          <p:cNvPicPr preferRelativeResize="0"/>
          <p:nvPr/>
        </p:nvPicPr>
        <p:blipFill>
          <a:blip r:embed="rId8">
            <a:alphaModFix/>
          </a:blip>
          <a:stretch>
            <a:fillRect/>
          </a:stretch>
        </p:blipFill>
        <p:spPr>
          <a:xfrm>
            <a:off x="5466150" y="2225000"/>
            <a:ext cx="3160024" cy="2339425"/>
          </a:xfrm>
          <a:prstGeom prst="rect">
            <a:avLst/>
          </a:prstGeom>
          <a:noFill/>
          <a:ln>
            <a:noFill/>
          </a:ln>
        </p:spPr>
      </p:pic>
      <p:sp>
        <p:nvSpPr>
          <p:cNvPr id="646" name="Google Shape;646;p97"/>
          <p:cNvSpPr/>
          <p:nvPr/>
        </p:nvSpPr>
        <p:spPr>
          <a:xfrm>
            <a:off x="5851275" y="3315000"/>
            <a:ext cx="2609700" cy="5109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8"/>
          <p:cNvSpPr txBox="1"/>
          <p:nvPr>
            <p:ph type="title"/>
          </p:nvPr>
        </p:nvSpPr>
        <p:spPr>
          <a:xfrm>
            <a:off x="537882" y="342900"/>
            <a:ext cx="8088300" cy="7701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rPr lang="en" sz="2770"/>
              <a:t>Exciting Updates - Bringing NIEA’s 2.5 Day Prevention Core Competencies Training to Indian Country</a:t>
            </a:r>
            <a:endParaRPr sz="2770"/>
          </a:p>
        </p:txBody>
      </p:sp>
      <p:sp>
        <p:nvSpPr>
          <p:cNvPr id="652" name="Google Shape;652;p98"/>
          <p:cNvSpPr txBox="1"/>
          <p:nvPr>
            <p:ph idx="1" type="body"/>
          </p:nvPr>
        </p:nvSpPr>
        <p:spPr>
          <a:xfrm>
            <a:off x="421650" y="1250775"/>
            <a:ext cx="5177400" cy="3719700"/>
          </a:xfrm>
          <a:prstGeom prst="rect">
            <a:avLst/>
          </a:prstGeom>
          <a:solidFill>
            <a:schemeClr val="lt1"/>
          </a:solidFill>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605"/>
              <a:buNone/>
            </a:pPr>
            <a:r>
              <a:rPr b="1" lang="en" sz="950">
                <a:solidFill>
                  <a:schemeClr val="accent1"/>
                </a:solidFill>
              </a:rPr>
              <a:t>🙌 Interagency and Interdepartmental Partnership</a:t>
            </a:r>
            <a:endParaRPr b="1" sz="950">
              <a:solidFill>
                <a:schemeClr val="accent1"/>
              </a:solidFill>
            </a:endParaRPr>
          </a:p>
          <a:p>
            <a:pPr indent="0" lvl="0" marL="0" rtl="0" algn="l">
              <a:lnSpc>
                <a:spcPct val="95000"/>
              </a:lnSpc>
              <a:spcBef>
                <a:spcPts val="1200"/>
              </a:spcBef>
              <a:spcAft>
                <a:spcPts val="0"/>
              </a:spcAft>
              <a:buSzPts val="605"/>
              <a:buNone/>
            </a:pPr>
            <a:r>
              <a:rPr lang="en" sz="950">
                <a:solidFill>
                  <a:srgbClr val="0A0A0A"/>
                </a:solidFill>
                <a:highlight>
                  <a:srgbClr val="FFFFFF"/>
                </a:highlight>
              </a:rPr>
              <a:t>The Office of Indian Education, in partnership with ODE’s School Wellness, Inclusion, Safety and Health Unit, and OHA are bringing culturally grounded, evidence-informed substance use prevention training to school districts and ESDs serving Indian Country through regional offerings.</a:t>
            </a:r>
            <a:endParaRPr sz="950">
              <a:solidFill>
                <a:srgbClr val="0A0A0A"/>
              </a:solidFill>
              <a:highlight>
                <a:srgbClr val="FFFFFF"/>
              </a:highlight>
            </a:endParaRPr>
          </a:p>
          <a:p>
            <a:pPr indent="0" lvl="0" marL="0" rtl="0" algn="l">
              <a:lnSpc>
                <a:spcPct val="95000"/>
              </a:lnSpc>
              <a:spcBef>
                <a:spcPts val="1200"/>
              </a:spcBef>
              <a:spcAft>
                <a:spcPts val="0"/>
              </a:spcAft>
              <a:buClr>
                <a:schemeClr val="dk1"/>
              </a:buClr>
              <a:buSzPts val="605"/>
              <a:buFont typeface="Arial"/>
              <a:buNone/>
            </a:pPr>
            <a:r>
              <a:rPr b="1" lang="en" sz="950">
                <a:solidFill>
                  <a:srgbClr val="0A0A0A"/>
                </a:solidFill>
                <a:highlight>
                  <a:srgbClr val="FFFFFF"/>
                </a:highlight>
              </a:rPr>
              <a:t>Why Training Is the Right Lever</a:t>
            </a:r>
            <a:br>
              <a:rPr b="1" lang="en" sz="950">
                <a:solidFill>
                  <a:srgbClr val="0A0A0A"/>
                </a:solidFill>
                <a:highlight>
                  <a:srgbClr val="FFFFFF"/>
                </a:highlight>
              </a:rPr>
            </a:br>
            <a:r>
              <a:rPr lang="en" sz="950">
                <a:solidFill>
                  <a:srgbClr val="0A0A0A"/>
                </a:solidFill>
                <a:highlight>
                  <a:srgbClr val="FFFFFF"/>
                </a:highlight>
              </a:rPr>
              <a:t>While statutory change is a longer-term effort, district and school-level decision-making can shift immediately when educators and support staff have shared, culturally responsive prevention competencies. Oregon law explicitly allows districts to employ prevention and intervention-based strategies that are proportional, trauma-informed, and developmentally appropriate. The gap is not authority—it is capacity and coherence.</a:t>
            </a:r>
            <a:endParaRPr sz="950">
              <a:solidFill>
                <a:srgbClr val="0A0A0A"/>
              </a:solidFill>
              <a:highlight>
                <a:srgbClr val="FFFFFF"/>
              </a:highlight>
            </a:endParaRPr>
          </a:p>
          <a:p>
            <a:pPr indent="0" lvl="0" marL="0" rtl="0" algn="l">
              <a:lnSpc>
                <a:spcPct val="95000"/>
              </a:lnSpc>
              <a:spcBef>
                <a:spcPts val="1200"/>
              </a:spcBef>
              <a:spcAft>
                <a:spcPts val="0"/>
              </a:spcAft>
              <a:buClr>
                <a:schemeClr val="dk1"/>
              </a:buClr>
              <a:buSzPts val="605"/>
              <a:buFont typeface="Arial"/>
              <a:buNone/>
            </a:pPr>
            <a:r>
              <a:rPr lang="en" sz="950">
                <a:solidFill>
                  <a:srgbClr val="0A0A0A"/>
                </a:solidFill>
                <a:highlight>
                  <a:srgbClr val="FFFFFF"/>
                </a:highlight>
              </a:rPr>
              <a:t>The </a:t>
            </a:r>
            <a:r>
              <a:rPr b="1" lang="en" sz="950">
                <a:solidFill>
                  <a:srgbClr val="0A0A0A"/>
                </a:solidFill>
                <a:highlight>
                  <a:srgbClr val="FFFFFF"/>
                </a:highlight>
              </a:rPr>
              <a:t>Prevention Core Competencies training</a:t>
            </a:r>
            <a:r>
              <a:rPr lang="en" sz="950">
                <a:solidFill>
                  <a:srgbClr val="0A0A0A"/>
                </a:solidFill>
                <a:highlight>
                  <a:srgbClr val="FFFFFF"/>
                </a:highlight>
              </a:rPr>
              <a:t>, delivered in partnership with the National Indian Education Association, provides that missing bridge. It equips educators, tribal programs, and prevention practitioners with:</a:t>
            </a:r>
            <a:endParaRPr sz="950">
              <a:solidFill>
                <a:srgbClr val="0A0A0A"/>
              </a:solidFill>
              <a:highlight>
                <a:srgbClr val="FFFFFF"/>
              </a:highlight>
            </a:endParaRPr>
          </a:p>
          <a:p>
            <a:pPr indent="-288925" lvl="0" marL="457200" rtl="0" algn="l">
              <a:lnSpc>
                <a:spcPct val="95000"/>
              </a:lnSpc>
              <a:spcBef>
                <a:spcPts val="1200"/>
              </a:spcBef>
              <a:spcAft>
                <a:spcPts val="0"/>
              </a:spcAft>
              <a:buClr>
                <a:srgbClr val="0A0A0A"/>
              </a:buClr>
              <a:buSzPts val="950"/>
              <a:buFont typeface="Calibri"/>
              <a:buChar char="●"/>
            </a:pPr>
            <a:r>
              <a:rPr lang="en" sz="950">
                <a:solidFill>
                  <a:srgbClr val="0A0A0A"/>
                </a:solidFill>
                <a:highlight>
                  <a:srgbClr val="FFFFFF"/>
                </a:highlight>
              </a:rPr>
              <a:t>Foundational prevention knowledge aligned to evidence-informed practice,</a:t>
            </a:r>
            <a:endParaRPr sz="950">
              <a:solidFill>
                <a:srgbClr val="0A0A0A"/>
              </a:solidFill>
              <a:highlight>
                <a:srgbClr val="FFFFFF"/>
              </a:highlight>
            </a:endParaRPr>
          </a:p>
          <a:p>
            <a:pPr indent="-288925" lvl="0" marL="457200" rtl="0" algn="l">
              <a:lnSpc>
                <a:spcPct val="95000"/>
              </a:lnSpc>
              <a:spcBef>
                <a:spcPts val="0"/>
              </a:spcBef>
              <a:spcAft>
                <a:spcPts val="0"/>
              </a:spcAft>
              <a:buClr>
                <a:srgbClr val="0A0A0A"/>
              </a:buClr>
              <a:buSzPts val="950"/>
              <a:buFont typeface="Calibri"/>
              <a:buChar char="●"/>
            </a:pPr>
            <a:r>
              <a:rPr lang="en" sz="950">
                <a:solidFill>
                  <a:srgbClr val="0A0A0A"/>
                </a:solidFill>
                <a:highlight>
                  <a:srgbClr val="FFFFFF"/>
                </a:highlight>
              </a:rPr>
              <a:t>Skills across assessment, planning, implementation, and evaluation,</a:t>
            </a:r>
            <a:endParaRPr sz="950">
              <a:solidFill>
                <a:srgbClr val="0A0A0A"/>
              </a:solidFill>
              <a:highlight>
                <a:srgbClr val="FFFFFF"/>
              </a:highlight>
            </a:endParaRPr>
          </a:p>
          <a:p>
            <a:pPr indent="-288925" lvl="0" marL="457200" rtl="0" algn="l">
              <a:lnSpc>
                <a:spcPct val="95000"/>
              </a:lnSpc>
              <a:spcBef>
                <a:spcPts val="0"/>
              </a:spcBef>
              <a:spcAft>
                <a:spcPts val="0"/>
              </a:spcAft>
              <a:buClr>
                <a:srgbClr val="0A0A0A"/>
              </a:buClr>
              <a:buSzPts val="950"/>
              <a:buFont typeface="Calibri"/>
              <a:buChar char="●"/>
            </a:pPr>
            <a:r>
              <a:rPr lang="en" sz="950">
                <a:solidFill>
                  <a:srgbClr val="0A0A0A"/>
                </a:solidFill>
                <a:highlight>
                  <a:srgbClr val="FFFFFF"/>
                </a:highlight>
              </a:rPr>
              <a:t>Culturally grounded strategies that honor Tribal context, relational accountability, and community wellness.</a:t>
            </a:r>
            <a:endParaRPr sz="950">
              <a:solidFill>
                <a:srgbClr val="0A0A0A"/>
              </a:solidFill>
              <a:highlight>
                <a:srgbClr val="FFFFFF"/>
              </a:highlight>
            </a:endParaRPr>
          </a:p>
          <a:p>
            <a:pPr indent="0" lvl="0" marL="0" rtl="0" algn="l">
              <a:lnSpc>
                <a:spcPct val="95000"/>
              </a:lnSpc>
              <a:spcBef>
                <a:spcPts val="1200"/>
              </a:spcBef>
              <a:spcAft>
                <a:spcPts val="1200"/>
              </a:spcAft>
              <a:buSzPts val="605"/>
              <a:buNone/>
            </a:pPr>
            <a:r>
              <a:rPr lang="en" sz="950">
                <a:solidFill>
                  <a:srgbClr val="0A0A0A"/>
                </a:solidFill>
                <a:highlight>
                  <a:srgbClr val="FFFFFF"/>
                </a:highlight>
              </a:rPr>
              <a:t>This training supports consistent interpretation of discipline law, strengthens Tier 2 and Tier 3 supports, and aligns directly with existing ODE substance use prevention guidance—without adding new mandates. Preview the content here - </a:t>
            </a:r>
            <a:r>
              <a:rPr lang="en" sz="950" u="sng">
                <a:solidFill>
                  <a:srgbClr val="1155CC"/>
                </a:solidFill>
                <a:hlinkClick r:id="rId3">
                  <a:extLst>
                    <a:ext uri="{A12FA001-AC4F-418D-AE19-62706E023703}">
                      <ahyp:hlinkClr val="tx"/>
                    </a:ext>
                  </a:extLst>
                </a:hlinkClick>
              </a:rPr>
              <a:t>NIEA Core Competencies Companion Guide </a:t>
            </a:r>
            <a:endParaRPr sz="950">
              <a:highlight>
                <a:srgbClr val="FFFFFF"/>
              </a:highlight>
            </a:endParaRPr>
          </a:p>
        </p:txBody>
      </p:sp>
      <p:pic>
        <p:nvPicPr>
          <p:cNvPr id="653" name="Google Shape;653;p98"/>
          <p:cNvPicPr preferRelativeResize="0"/>
          <p:nvPr/>
        </p:nvPicPr>
        <p:blipFill>
          <a:blip r:embed="rId4">
            <a:alphaModFix/>
          </a:blip>
          <a:stretch>
            <a:fillRect/>
          </a:stretch>
        </p:blipFill>
        <p:spPr>
          <a:xfrm>
            <a:off x="5554725" y="1445500"/>
            <a:ext cx="3160024" cy="2339425"/>
          </a:xfrm>
          <a:prstGeom prst="rect">
            <a:avLst/>
          </a:prstGeom>
          <a:noFill/>
          <a:ln>
            <a:noFill/>
          </a:ln>
        </p:spPr>
      </p:pic>
      <p:sp>
        <p:nvSpPr>
          <p:cNvPr id="654" name="Google Shape;654;p98"/>
          <p:cNvSpPr/>
          <p:nvPr/>
        </p:nvSpPr>
        <p:spPr>
          <a:xfrm>
            <a:off x="6048825" y="1445500"/>
            <a:ext cx="2384400" cy="12360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9"/>
          <p:cNvSpPr txBox="1"/>
          <p:nvPr>
            <p:ph type="title"/>
          </p:nvPr>
        </p:nvSpPr>
        <p:spPr>
          <a:xfrm>
            <a:off x="527857" y="274775"/>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SzPts val="990"/>
              <a:buNone/>
            </a:pPr>
            <a:r>
              <a:rPr lang="en" sz="2870"/>
              <a:t>Exciting Updates - English 10 with AP Seminar for All</a:t>
            </a:r>
            <a:endParaRPr sz="2870"/>
          </a:p>
        </p:txBody>
      </p:sp>
      <p:sp>
        <p:nvSpPr>
          <p:cNvPr id="660" name="Google Shape;660;p99"/>
          <p:cNvSpPr txBox="1"/>
          <p:nvPr>
            <p:ph idx="1" type="body"/>
          </p:nvPr>
        </p:nvSpPr>
        <p:spPr>
          <a:xfrm>
            <a:off x="527850" y="1339475"/>
            <a:ext cx="5034600" cy="3270000"/>
          </a:xfrm>
          <a:prstGeom prst="rect">
            <a:avLst/>
          </a:prstGeom>
          <a:solidFill>
            <a:schemeClr val="lt1"/>
          </a:solidFill>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605"/>
              <a:buNone/>
            </a:pPr>
            <a:r>
              <a:rPr b="1" lang="en" sz="1500">
                <a:solidFill>
                  <a:schemeClr val="accent1"/>
                </a:solidFill>
              </a:rPr>
              <a:t>🙌 Looking for Interested TAPP Sites for SY27-28</a:t>
            </a:r>
            <a:endParaRPr b="1" sz="1500">
              <a:solidFill>
                <a:schemeClr val="accent1"/>
              </a:solidFill>
            </a:endParaRPr>
          </a:p>
          <a:p>
            <a:pPr indent="0" lvl="0" marL="0" rtl="0" algn="l">
              <a:lnSpc>
                <a:spcPct val="70000"/>
              </a:lnSpc>
              <a:spcBef>
                <a:spcPts val="800"/>
              </a:spcBef>
              <a:spcAft>
                <a:spcPts val="0"/>
              </a:spcAft>
              <a:buSzPts val="605"/>
              <a:buNone/>
            </a:pPr>
            <a:r>
              <a:rPr lang="en" sz="1500"/>
              <a:t>I am looking for TAPP school districts interested in bringing English 10 with Advanced Placement (AP) Seminar for all to high schools located in tribal communities.</a:t>
            </a:r>
            <a:endParaRPr sz="1500"/>
          </a:p>
          <a:p>
            <a:pPr indent="0" lvl="0" marL="0" rtl="0" algn="l">
              <a:lnSpc>
                <a:spcPct val="70000"/>
              </a:lnSpc>
              <a:spcBef>
                <a:spcPts val="800"/>
              </a:spcBef>
              <a:spcAft>
                <a:spcPts val="0"/>
              </a:spcAft>
              <a:buNone/>
            </a:pPr>
            <a:r>
              <a:rPr lang="en" sz="1500"/>
              <a:t>The components for an Indigenized approach -</a:t>
            </a:r>
            <a:endParaRPr sz="1500"/>
          </a:p>
          <a:p>
            <a:pPr indent="-298450" lvl="0" marL="457200" rtl="0" algn="l">
              <a:lnSpc>
                <a:spcPct val="70000"/>
              </a:lnSpc>
              <a:spcBef>
                <a:spcPts val="800"/>
              </a:spcBef>
              <a:spcAft>
                <a:spcPts val="0"/>
              </a:spcAft>
              <a:buSzPts val="1100"/>
              <a:buChar char="●"/>
            </a:pPr>
            <a:r>
              <a:rPr lang="en" sz="1500"/>
              <a:t>Interested educators would join a cohort to learn from one another</a:t>
            </a:r>
            <a:endParaRPr sz="1500"/>
          </a:p>
          <a:p>
            <a:pPr indent="-298450" lvl="0" marL="457200" rtl="0" algn="l">
              <a:lnSpc>
                <a:spcPct val="70000"/>
              </a:lnSpc>
              <a:spcBef>
                <a:spcPts val="0"/>
              </a:spcBef>
              <a:spcAft>
                <a:spcPts val="0"/>
              </a:spcAft>
              <a:buSzPts val="1100"/>
              <a:buChar char="●"/>
            </a:pPr>
            <a:r>
              <a:rPr lang="en" sz="1500"/>
              <a:t>Educators and students would come together for a summer session to build relationships and prepare for their first AP course, using trauma-informed practices</a:t>
            </a:r>
            <a:endParaRPr sz="1500"/>
          </a:p>
          <a:p>
            <a:pPr indent="-298450" lvl="0" marL="457200" rtl="0" algn="l">
              <a:lnSpc>
                <a:spcPct val="70000"/>
              </a:lnSpc>
              <a:spcBef>
                <a:spcPts val="0"/>
              </a:spcBef>
              <a:spcAft>
                <a:spcPts val="0"/>
              </a:spcAft>
              <a:buSzPts val="1100"/>
              <a:buChar char="●"/>
            </a:pPr>
            <a:r>
              <a:rPr lang="en" sz="1500"/>
              <a:t>We would partner with Miranda Snider in Bernalillo, New Mexico, who has experienced significant success bringing this to Navajo Nation.</a:t>
            </a:r>
            <a:endParaRPr sz="1500"/>
          </a:p>
          <a:p>
            <a:pPr indent="-323850" lvl="0" marL="457200" rtl="0" algn="l">
              <a:lnSpc>
                <a:spcPct val="70000"/>
              </a:lnSpc>
              <a:spcBef>
                <a:spcPts val="0"/>
              </a:spcBef>
              <a:spcAft>
                <a:spcPts val="0"/>
              </a:spcAft>
              <a:buSzPts val="1500"/>
              <a:buChar char="●"/>
            </a:pPr>
            <a:r>
              <a:rPr lang="en" sz="1500"/>
              <a:t>We would look to recruit “Native Aunties” in regions implementing the program to offer support – social-emotional and academic – to students engaged in the program.</a:t>
            </a:r>
            <a:endParaRPr/>
          </a:p>
        </p:txBody>
      </p:sp>
      <p:pic>
        <p:nvPicPr>
          <p:cNvPr id="661" name="Google Shape;661;p99"/>
          <p:cNvPicPr preferRelativeResize="0"/>
          <p:nvPr/>
        </p:nvPicPr>
        <p:blipFill>
          <a:blip r:embed="rId3">
            <a:alphaModFix/>
          </a:blip>
          <a:stretch>
            <a:fillRect/>
          </a:stretch>
        </p:blipFill>
        <p:spPr>
          <a:xfrm>
            <a:off x="5642450" y="1448362"/>
            <a:ext cx="3191800" cy="2915976"/>
          </a:xfrm>
          <a:prstGeom prst="rect">
            <a:avLst/>
          </a:prstGeom>
          <a:noFill/>
          <a:ln>
            <a:noFill/>
          </a:ln>
        </p:spPr>
      </p:pic>
      <p:sp>
        <p:nvSpPr>
          <p:cNvPr id="662" name="Google Shape;662;p99"/>
          <p:cNvSpPr/>
          <p:nvPr/>
        </p:nvSpPr>
        <p:spPr>
          <a:xfrm>
            <a:off x="6784625" y="2695075"/>
            <a:ext cx="1151400" cy="11241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0"/>
          <p:cNvSpPr txBox="1"/>
          <p:nvPr>
            <p:ph type="ctrTitle"/>
          </p:nvPr>
        </p:nvSpPr>
        <p:spPr>
          <a:xfrm>
            <a:off x="537883" y="1866568"/>
            <a:ext cx="8088300" cy="1425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5000"/>
              <a:t>Data Reflection: Semester 1 Check In</a:t>
            </a:r>
            <a:endParaRPr sz="5000"/>
          </a:p>
        </p:txBody>
      </p:sp>
      <p:pic>
        <p:nvPicPr>
          <p:cNvPr id="668" name="Google Shape;668;p100"/>
          <p:cNvPicPr preferRelativeResize="0"/>
          <p:nvPr/>
        </p:nvPicPr>
        <p:blipFill>
          <a:blip r:embed="rId3">
            <a:alphaModFix/>
          </a:blip>
          <a:stretch>
            <a:fillRect/>
          </a:stretch>
        </p:blipFill>
        <p:spPr>
          <a:xfrm>
            <a:off x="3602674" y="358375"/>
            <a:ext cx="2048641" cy="1425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1"/>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lang="en"/>
              <a:t>Calling Students into Our Space</a:t>
            </a:r>
            <a:endParaRPr/>
          </a:p>
        </p:txBody>
      </p:sp>
      <p:sp>
        <p:nvSpPr>
          <p:cNvPr id="675" name="Google Shape;675;p101"/>
          <p:cNvSpPr txBox="1"/>
          <p:nvPr>
            <p:ph idx="1" type="body"/>
          </p:nvPr>
        </p:nvSpPr>
        <p:spPr>
          <a:xfrm>
            <a:off x="537877" y="1369225"/>
            <a:ext cx="6056100" cy="3081900"/>
          </a:xfrm>
          <a:prstGeom prst="rect">
            <a:avLst/>
          </a:prstGeom>
        </p:spPr>
        <p:txBody>
          <a:bodyPr anchorCtr="0" anchor="t" bIns="34275" lIns="68575" spcFirstLastPara="1" rIns="68575" wrap="square" tIns="34275">
            <a:normAutofit/>
          </a:bodyPr>
          <a:lstStyle/>
          <a:p>
            <a:pPr indent="-279400" lvl="0" marL="342900" rtl="0" algn="l">
              <a:spcBef>
                <a:spcPts val="800"/>
              </a:spcBef>
              <a:spcAft>
                <a:spcPts val="0"/>
              </a:spcAft>
              <a:buSzPts val="1800"/>
              <a:buChar char="•"/>
            </a:pPr>
            <a:r>
              <a:rPr lang="en" sz="2200"/>
              <a:t>Think of one Native student from this school year whose experience continues to inspire you to improve education systems.</a:t>
            </a:r>
            <a:endParaRPr sz="2200"/>
          </a:p>
          <a:p>
            <a:pPr indent="-279400" lvl="0" marL="342900" rtl="0" algn="l">
              <a:spcBef>
                <a:spcPts val="800"/>
              </a:spcBef>
              <a:spcAft>
                <a:spcPts val="800"/>
              </a:spcAft>
              <a:buSzPts val="1800"/>
              <a:buChar char="•"/>
            </a:pPr>
            <a:r>
              <a:rPr lang="en" sz="2200"/>
              <a:t>Write the student’s name somewhere where you can see it throughout our time together today. </a:t>
            </a:r>
            <a:endParaRPr sz="2200"/>
          </a:p>
        </p:txBody>
      </p:sp>
      <p:sp>
        <p:nvSpPr>
          <p:cNvPr id="676" name="Google Shape;676;p101"/>
          <p:cNvSpPr txBox="1"/>
          <p:nvPr>
            <p:ph idx="12" type="sldNum"/>
          </p:nvPr>
        </p:nvSpPr>
        <p:spPr>
          <a:xfrm>
            <a:off x="6457950" y="4604845"/>
            <a:ext cx="2168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77" name="Google Shape;677;p101"/>
          <p:cNvPicPr preferRelativeResize="0"/>
          <p:nvPr/>
        </p:nvPicPr>
        <p:blipFill>
          <a:blip r:embed="rId3">
            <a:alphaModFix/>
          </a:blip>
          <a:stretch>
            <a:fillRect/>
          </a:stretch>
        </p:blipFill>
        <p:spPr>
          <a:xfrm>
            <a:off x="6633700" y="1293625"/>
            <a:ext cx="1992656" cy="2556244"/>
          </a:xfrm>
          <a:prstGeom prst="rect">
            <a:avLst/>
          </a:prstGeom>
          <a:noFill/>
          <a:ln>
            <a:noFill/>
          </a:ln>
        </p:spPr>
      </p:pic>
      <p:sp>
        <p:nvSpPr>
          <p:cNvPr id="678" name="Google Shape;678;p101"/>
          <p:cNvSpPr txBox="1"/>
          <p:nvPr/>
        </p:nvSpPr>
        <p:spPr>
          <a:xfrm>
            <a:off x="1843525" y="4093275"/>
            <a:ext cx="60975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Calibri"/>
                <a:ea typeface="Calibri"/>
                <a:cs typeface="Calibri"/>
                <a:sym typeface="Calibri"/>
              </a:rPr>
              <a:t>Slide borrowed from a colleague Andrea Lockard from the Office of RADAR</a:t>
            </a:r>
            <a:endParaRPr i="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2"/>
          <p:cNvSpPr txBox="1"/>
          <p:nvPr>
            <p:ph idx="1" type="body"/>
          </p:nvPr>
        </p:nvSpPr>
        <p:spPr>
          <a:xfrm>
            <a:off x="537875" y="1369225"/>
            <a:ext cx="4182600" cy="3081900"/>
          </a:xfrm>
          <a:prstGeom prst="rect">
            <a:avLst/>
          </a:prstGeom>
        </p:spPr>
        <p:txBody>
          <a:bodyPr anchorCtr="0" anchor="t" bIns="34275" lIns="68575" spcFirstLastPara="1" rIns="68575" wrap="square" tIns="34275">
            <a:normAutofit fontScale="85000"/>
          </a:bodyPr>
          <a:lstStyle/>
          <a:p>
            <a:pPr indent="0" lvl="0" marL="0" rtl="0" algn="l">
              <a:lnSpc>
                <a:spcPct val="115000"/>
              </a:lnSpc>
              <a:spcBef>
                <a:spcPts val="1200"/>
              </a:spcBef>
              <a:spcAft>
                <a:spcPts val="0"/>
              </a:spcAft>
              <a:buClr>
                <a:schemeClr val="dk1"/>
              </a:buClr>
              <a:buSzPct val="61111"/>
              <a:buFont typeface="Arial"/>
              <a:buNone/>
            </a:pPr>
            <a:r>
              <a:rPr b="1" lang="en"/>
              <a:t>Root causes</a:t>
            </a:r>
            <a:r>
              <a:rPr lang="en"/>
              <a:t> live in stories, patterns, relationships, and conditions — not in children.</a:t>
            </a:r>
            <a:endParaRPr/>
          </a:p>
          <a:p>
            <a:pPr indent="0" lvl="0" marL="0" rtl="0" algn="l">
              <a:lnSpc>
                <a:spcPct val="115000"/>
              </a:lnSpc>
              <a:spcBef>
                <a:spcPts val="1200"/>
              </a:spcBef>
              <a:spcAft>
                <a:spcPts val="0"/>
              </a:spcAft>
              <a:buNone/>
            </a:pPr>
            <a:r>
              <a:rPr b="1" lang="en"/>
              <a:t>Street Data</a:t>
            </a:r>
            <a:r>
              <a:rPr lang="en"/>
              <a:t> teaches us to look close-up, at student experiences.</a:t>
            </a:r>
            <a:endParaRPr/>
          </a:p>
          <a:p>
            <a:pPr indent="0" lvl="0" marL="0" rtl="0" algn="l">
              <a:lnSpc>
                <a:spcPct val="115000"/>
              </a:lnSpc>
              <a:spcBef>
                <a:spcPts val="1200"/>
              </a:spcBef>
              <a:spcAft>
                <a:spcPts val="0"/>
              </a:spcAft>
              <a:buClr>
                <a:schemeClr val="dk1"/>
              </a:buClr>
              <a:buSzPct val="61111"/>
              <a:buFont typeface="Arial"/>
              <a:buNone/>
            </a:pPr>
            <a:r>
              <a:rPr b="1" lang="en"/>
              <a:t>Pedagogies of Voice</a:t>
            </a:r>
            <a:r>
              <a:rPr lang="en"/>
              <a:t> teach us to listen deeply to students, to make space for truth and truth-telling.</a:t>
            </a:r>
            <a:endParaRPr/>
          </a:p>
          <a:p>
            <a:pPr indent="0" lvl="0" marL="0" rtl="0" algn="l">
              <a:lnSpc>
                <a:spcPct val="115000"/>
              </a:lnSpc>
              <a:spcBef>
                <a:spcPts val="1200"/>
              </a:spcBef>
              <a:spcAft>
                <a:spcPts val="1200"/>
              </a:spcAft>
              <a:buNone/>
            </a:pPr>
            <a:r>
              <a:rPr lang="en"/>
              <a:t>And </a:t>
            </a:r>
            <a:r>
              <a:rPr b="1" lang="en"/>
              <a:t>Indigenous ways of knowing</a:t>
            </a:r>
            <a:r>
              <a:rPr lang="en"/>
              <a:t> teach us that data is not numbers — it is story, memory, land, and responsibility.</a:t>
            </a:r>
            <a:endParaRPr/>
          </a:p>
        </p:txBody>
      </p:sp>
      <p:sp>
        <p:nvSpPr>
          <p:cNvPr id="684" name="Google Shape;684;p102"/>
          <p:cNvSpPr txBox="1"/>
          <p:nvPr>
            <p:ph type="title"/>
          </p:nvPr>
        </p:nvSpPr>
        <p:spPr>
          <a:xfrm>
            <a:off x="537882" y="342900"/>
            <a:ext cx="8088300" cy="7701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b="1" lang="en"/>
              <a:t>Our </a:t>
            </a:r>
            <a:r>
              <a:rPr b="1" lang="en"/>
              <a:t>Anchor: </a:t>
            </a:r>
            <a:endParaRPr b="1"/>
          </a:p>
          <a:p>
            <a:pPr indent="0" lvl="0" marL="0" rtl="0" algn="l">
              <a:spcBef>
                <a:spcPts val="0"/>
              </a:spcBef>
              <a:spcAft>
                <a:spcPts val="0"/>
              </a:spcAft>
              <a:buNone/>
            </a:pPr>
            <a:r>
              <a:rPr lang="en"/>
              <a:t>Analyzing</a:t>
            </a:r>
            <a:r>
              <a:rPr lang="en"/>
              <a:t> Data in an Indigenous Way</a:t>
            </a:r>
            <a:endParaRPr/>
          </a:p>
        </p:txBody>
      </p:sp>
      <p:pic>
        <p:nvPicPr>
          <p:cNvPr id="685" name="Google Shape;685;p102"/>
          <p:cNvPicPr preferRelativeResize="0"/>
          <p:nvPr/>
        </p:nvPicPr>
        <p:blipFill>
          <a:blip r:embed="rId3">
            <a:alphaModFix/>
          </a:blip>
          <a:stretch>
            <a:fillRect/>
          </a:stretch>
        </p:blipFill>
        <p:spPr>
          <a:xfrm>
            <a:off x="4720475" y="1576770"/>
            <a:ext cx="4029325" cy="2800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03"/>
          <p:cNvSpPr txBox="1"/>
          <p:nvPr>
            <p:ph idx="1" type="body"/>
          </p:nvPr>
        </p:nvSpPr>
        <p:spPr>
          <a:xfrm>
            <a:off x="792475" y="2061500"/>
            <a:ext cx="7357500" cy="2294400"/>
          </a:xfrm>
          <a:prstGeom prst="rect">
            <a:avLst/>
          </a:prstGeom>
        </p:spPr>
        <p:txBody>
          <a:bodyPr anchorCtr="0" anchor="t" bIns="34275" lIns="68575" spcFirstLastPara="1" rIns="68575" wrap="square" tIns="34275">
            <a:normAutofit/>
          </a:bodyPr>
          <a:lstStyle/>
          <a:p>
            <a:pPr indent="0" lvl="0" marL="0" rtl="0" algn="l">
              <a:lnSpc>
                <a:spcPct val="80000"/>
              </a:lnSpc>
              <a:spcBef>
                <a:spcPts val="800"/>
              </a:spcBef>
              <a:spcAft>
                <a:spcPts val="0"/>
              </a:spcAft>
              <a:buNone/>
            </a:pPr>
            <a:r>
              <a:rPr lang="en" sz="1900"/>
              <a:t>Take 5 minutes to review the tab titled, “Semester 1 Attendance Snapshot” in the </a:t>
            </a:r>
            <a:r>
              <a:rPr lang="en" sz="1900" u="sng">
                <a:solidFill>
                  <a:schemeClr val="hlink"/>
                </a:solidFill>
                <a:hlinkClick r:id="rId3"/>
              </a:rPr>
              <a:t>2025-2026 TAPP Dashboard</a:t>
            </a:r>
            <a:r>
              <a:rPr lang="en" sz="1900"/>
              <a:t>.</a:t>
            </a:r>
            <a:endParaRPr sz="1900"/>
          </a:p>
          <a:p>
            <a:pPr indent="0" lvl="0" marL="0" rtl="0" algn="l">
              <a:lnSpc>
                <a:spcPct val="80000"/>
              </a:lnSpc>
              <a:spcBef>
                <a:spcPts val="800"/>
              </a:spcBef>
              <a:spcAft>
                <a:spcPts val="0"/>
              </a:spcAft>
              <a:buNone/>
            </a:pPr>
            <a:r>
              <a:rPr lang="en" sz="1900"/>
              <a:t>Please take notes on the following prompts and be ready to share out –</a:t>
            </a:r>
            <a:endParaRPr sz="1900"/>
          </a:p>
          <a:p>
            <a:pPr indent="-349250" lvl="0" marL="457200" rtl="0" algn="l">
              <a:lnSpc>
                <a:spcPct val="80000"/>
              </a:lnSpc>
              <a:spcBef>
                <a:spcPts val="800"/>
              </a:spcBef>
              <a:spcAft>
                <a:spcPts val="0"/>
              </a:spcAft>
              <a:buSzPts val="1900"/>
              <a:buChar char="•"/>
            </a:pPr>
            <a:r>
              <a:rPr lang="en" sz="1900"/>
              <a:t>What are you noticing?</a:t>
            </a:r>
            <a:endParaRPr sz="1900"/>
          </a:p>
          <a:p>
            <a:pPr indent="-349250" lvl="0" marL="457200" rtl="0" algn="l">
              <a:lnSpc>
                <a:spcPct val="80000"/>
              </a:lnSpc>
              <a:spcBef>
                <a:spcPts val="0"/>
              </a:spcBef>
              <a:spcAft>
                <a:spcPts val="0"/>
              </a:spcAft>
              <a:buSzPts val="1900"/>
              <a:buChar char="•"/>
            </a:pPr>
            <a:r>
              <a:rPr lang="en" sz="1900"/>
              <a:t>What concerns you?</a:t>
            </a:r>
            <a:endParaRPr sz="1900"/>
          </a:p>
          <a:p>
            <a:pPr indent="-349250" lvl="0" marL="457200" rtl="0" algn="l">
              <a:lnSpc>
                <a:spcPct val="80000"/>
              </a:lnSpc>
              <a:spcBef>
                <a:spcPts val="0"/>
              </a:spcBef>
              <a:spcAft>
                <a:spcPts val="0"/>
              </a:spcAft>
              <a:buSzPts val="1900"/>
              <a:buChar char="•"/>
            </a:pPr>
            <a:r>
              <a:rPr lang="en" sz="1900"/>
              <a:t>What gives you hope?</a:t>
            </a:r>
            <a:endParaRPr sz="1900"/>
          </a:p>
        </p:txBody>
      </p:sp>
      <p:sp>
        <p:nvSpPr>
          <p:cNvPr id="691" name="Google Shape;691;p103"/>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Whole Group - All TAPP District </a:t>
            </a:r>
            <a:r>
              <a:rPr lang="en"/>
              <a:t>Compilation</a:t>
            </a:r>
            <a:endParaRPr/>
          </a:p>
        </p:txBody>
      </p:sp>
      <p:sp>
        <p:nvSpPr>
          <p:cNvPr id="692" name="Google Shape;692;p103"/>
          <p:cNvSpPr txBox="1"/>
          <p:nvPr/>
        </p:nvSpPr>
        <p:spPr>
          <a:xfrm>
            <a:off x="870325" y="1356400"/>
            <a:ext cx="7201800" cy="461700"/>
          </a:xfrm>
          <a:prstGeom prst="rect">
            <a:avLst/>
          </a:prstGeom>
          <a:solidFill>
            <a:schemeClr val="lt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chemeClr val="dk1"/>
                </a:solidFill>
                <a:latin typeface="Calibri"/>
                <a:ea typeface="Calibri"/>
                <a:cs typeface="Calibri"/>
                <a:sym typeface="Calibri"/>
              </a:rPr>
              <a:t>Patterns are not student problems - they are system signals.</a:t>
            </a:r>
            <a:endParaRPr b="1"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6"/>
          <p:cNvSpPr txBox="1"/>
          <p:nvPr>
            <p:ph idx="1" type="body"/>
          </p:nvPr>
        </p:nvSpPr>
        <p:spPr>
          <a:xfrm>
            <a:off x="4125816" y="584735"/>
            <a:ext cx="4629300" cy="3811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t>Stacy Parrish, Klamath Tribes (Yahooskin)</a:t>
            </a:r>
            <a:endParaRPr b="1"/>
          </a:p>
          <a:p>
            <a:pPr indent="0" lvl="0" marL="0" rtl="0" algn="l">
              <a:spcBef>
                <a:spcPts val="800"/>
              </a:spcBef>
              <a:spcAft>
                <a:spcPts val="0"/>
              </a:spcAft>
              <a:buNone/>
            </a:pPr>
            <a:r>
              <a:rPr lang="en"/>
              <a:t>Education Program Specialist II in the Office of Indian Education</a:t>
            </a:r>
            <a:endParaRPr/>
          </a:p>
          <a:p>
            <a:pPr indent="0" lvl="0" marL="0" rtl="0" algn="l">
              <a:spcBef>
                <a:spcPts val="800"/>
              </a:spcBef>
              <a:spcAft>
                <a:spcPts val="0"/>
              </a:spcAft>
              <a:buNone/>
            </a:pPr>
            <a:r>
              <a:t/>
            </a:r>
            <a:endParaRPr sz="400"/>
          </a:p>
          <a:p>
            <a:pPr indent="0" lvl="0" marL="0" rtl="0" algn="l">
              <a:spcBef>
                <a:spcPts val="800"/>
              </a:spcBef>
              <a:spcAft>
                <a:spcPts val="0"/>
              </a:spcAft>
              <a:buNone/>
            </a:pPr>
            <a:r>
              <a:rPr b="1" lang="en">
                <a:solidFill>
                  <a:schemeClr val="accent1"/>
                </a:solidFill>
                <a:highlight>
                  <a:srgbClr val="FFFF00"/>
                </a:highlight>
              </a:rPr>
              <a:t>Everyone – Please take time to further introduce yourself in the chat!</a:t>
            </a:r>
            <a:endParaRPr b="1">
              <a:solidFill>
                <a:schemeClr val="accent1"/>
              </a:solidFill>
              <a:highlight>
                <a:srgbClr val="FFFF00"/>
              </a:highlight>
            </a:endParaRPr>
          </a:p>
          <a:p>
            <a:pPr indent="-342900" lvl="0" marL="457200" rtl="0" algn="l">
              <a:spcBef>
                <a:spcPts val="800"/>
              </a:spcBef>
              <a:spcAft>
                <a:spcPts val="0"/>
              </a:spcAft>
              <a:buClr>
                <a:schemeClr val="accent1"/>
              </a:buClr>
              <a:buSzPts val="1800"/>
              <a:buChar char="•"/>
            </a:pPr>
            <a:r>
              <a:rPr b="1" lang="en">
                <a:solidFill>
                  <a:schemeClr val="accent1"/>
                </a:solidFill>
                <a:highlight>
                  <a:srgbClr val="FFFF00"/>
                </a:highlight>
              </a:rPr>
              <a:t>Name</a:t>
            </a:r>
            <a:endParaRPr b="1">
              <a:solidFill>
                <a:schemeClr val="accent1"/>
              </a:solidFill>
              <a:highlight>
                <a:srgbClr val="FFFF00"/>
              </a:highlight>
            </a:endParaRPr>
          </a:p>
          <a:p>
            <a:pPr indent="-342900" lvl="0" marL="457200" rtl="0" algn="l">
              <a:spcBef>
                <a:spcPts val="0"/>
              </a:spcBef>
              <a:spcAft>
                <a:spcPts val="0"/>
              </a:spcAft>
              <a:buClr>
                <a:schemeClr val="accent1"/>
              </a:buClr>
              <a:buSzPts val="1800"/>
              <a:buChar char="•"/>
            </a:pPr>
            <a:r>
              <a:rPr b="1" lang="en">
                <a:solidFill>
                  <a:schemeClr val="accent1"/>
                </a:solidFill>
                <a:highlight>
                  <a:srgbClr val="FFFF00"/>
                </a:highlight>
              </a:rPr>
              <a:t>Role</a:t>
            </a:r>
            <a:endParaRPr b="1">
              <a:solidFill>
                <a:schemeClr val="accent1"/>
              </a:solidFill>
              <a:highlight>
                <a:srgbClr val="FFFF00"/>
              </a:highlight>
            </a:endParaRPr>
          </a:p>
          <a:p>
            <a:pPr indent="-342900" lvl="0" marL="457200" rtl="0" algn="l">
              <a:spcBef>
                <a:spcPts val="0"/>
              </a:spcBef>
              <a:spcAft>
                <a:spcPts val="0"/>
              </a:spcAft>
              <a:buClr>
                <a:schemeClr val="accent1"/>
              </a:buClr>
              <a:buSzPts val="1800"/>
              <a:buChar char="•"/>
            </a:pPr>
            <a:r>
              <a:rPr b="1" lang="en">
                <a:solidFill>
                  <a:schemeClr val="accent1"/>
                </a:solidFill>
                <a:highlight>
                  <a:srgbClr val="FFFF00"/>
                </a:highlight>
              </a:rPr>
              <a:t>School District or Tribe</a:t>
            </a:r>
            <a:endParaRPr b="1">
              <a:solidFill>
                <a:schemeClr val="accent1"/>
              </a:solidFill>
              <a:highlight>
                <a:srgbClr val="FFFF00"/>
              </a:highlight>
            </a:endParaRPr>
          </a:p>
          <a:p>
            <a:pPr indent="-342900" lvl="0" marL="457200" rtl="0" algn="l">
              <a:spcBef>
                <a:spcPts val="0"/>
              </a:spcBef>
              <a:spcAft>
                <a:spcPts val="0"/>
              </a:spcAft>
              <a:buClr>
                <a:schemeClr val="accent1"/>
              </a:buClr>
              <a:buSzPts val="1800"/>
              <a:buChar char="•"/>
            </a:pPr>
            <a:r>
              <a:rPr b="1" lang="en">
                <a:solidFill>
                  <a:schemeClr val="accent1"/>
                </a:solidFill>
                <a:highlight>
                  <a:srgbClr val="FFFF00"/>
                </a:highlight>
              </a:rPr>
              <a:t>Pronouns</a:t>
            </a:r>
            <a:endParaRPr b="1">
              <a:solidFill>
                <a:schemeClr val="accent1"/>
              </a:solidFill>
              <a:highlight>
                <a:srgbClr val="FFFF00"/>
              </a:highlight>
            </a:endParaRPr>
          </a:p>
          <a:p>
            <a:pPr indent="0" lvl="0" marL="0" rtl="0" algn="l">
              <a:spcBef>
                <a:spcPts val="800"/>
              </a:spcBef>
              <a:spcAft>
                <a:spcPts val="0"/>
              </a:spcAft>
              <a:buNone/>
            </a:pPr>
            <a:r>
              <a:t/>
            </a:r>
            <a:endParaRPr b="1">
              <a:solidFill>
                <a:schemeClr val="accent1"/>
              </a:solidFill>
              <a:highlight>
                <a:srgbClr val="FFFF00"/>
              </a:highlight>
            </a:endParaRPr>
          </a:p>
        </p:txBody>
      </p:sp>
      <p:sp>
        <p:nvSpPr>
          <p:cNvPr id="568" name="Google Shape;568;p86"/>
          <p:cNvSpPr txBox="1"/>
          <p:nvPr>
            <p:ph type="title"/>
          </p:nvPr>
        </p:nvSpPr>
        <p:spPr>
          <a:xfrm>
            <a:off x="537883" y="584734"/>
            <a:ext cx="2949000" cy="1906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Meet Your Host</a:t>
            </a:r>
            <a:endParaRPr/>
          </a:p>
        </p:txBody>
      </p:sp>
      <p:sp>
        <p:nvSpPr>
          <p:cNvPr id="569" name="Google Shape;569;p86"/>
          <p:cNvSpPr txBox="1"/>
          <p:nvPr/>
        </p:nvSpPr>
        <p:spPr>
          <a:xfrm>
            <a:off x="564125" y="3608775"/>
            <a:ext cx="3076500" cy="7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Picture of Blue Parrish, 11YO, his first time ice fishing. Hosted by our local Indian Education program. Got skunk’ed.</a:t>
            </a:r>
            <a:endParaRPr sz="1100">
              <a:solidFill>
                <a:schemeClr val="dk1"/>
              </a:solidFill>
              <a:latin typeface="Calibri"/>
              <a:ea typeface="Calibri"/>
              <a:cs typeface="Calibri"/>
              <a:sym typeface="Calibri"/>
            </a:endParaRPr>
          </a:p>
        </p:txBody>
      </p:sp>
      <p:pic>
        <p:nvPicPr>
          <p:cNvPr id="570" name="Google Shape;570;p86"/>
          <p:cNvPicPr preferRelativeResize="0"/>
          <p:nvPr/>
        </p:nvPicPr>
        <p:blipFill>
          <a:blip r:embed="rId3">
            <a:alphaModFix/>
          </a:blip>
          <a:stretch>
            <a:fillRect/>
          </a:stretch>
        </p:blipFill>
        <p:spPr>
          <a:xfrm>
            <a:off x="564125" y="1441188"/>
            <a:ext cx="2787874" cy="2098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4"/>
          <p:cNvSpPr txBox="1"/>
          <p:nvPr>
            <p:ph idx="1" type="body"/>
          </p:nvPr>
        </p:nvSpPr>
        <p:spPr>
          <a:xfrm>
            <a:off x="486775" y="1225100"/>
            <a:ext cx="8088300" cy="3687300"/>
          </a:xfrm>
          <a:prstGeom prst="rect">
            <a:avLst/>
          </a:prstGeom>
          <a:solidFill>
            <a:schemeClr val="lt1"/>
          </a:solidFill>
        </p:spPr>
        <p:txBody>
          <a:bodyPr anchorCtr="0" anchor="t" bIns="34275" lIns="68575" spcFirstLastPara="1" rIns="68575" wrap="square" tIns="34275">
            <a:noAutofit/>
          </a:bodyPr>
          <a:lstStyle/>
          <a:p>
            <a:pPr indent="0" lvl="0" marL="0" rtl="0" algn="l">
              <a:lnSpc>
                <a:spcPct val="115000"/>
              </a:lnSpc>
              <a:spcBef>
                <a:spcPts val="1400"/>
              </a:spcBef>
              <a:spcAft>
                <a:spcPts val="0"/>
              </a:spcAft>
              <a:buNone/>
            </a:pPr>
            <a:r>
              <a:rPr b="1" lang="en" sz="1400"/>
              <a:t>Tier 2 root causes lean relational. Tier 3 leans structural and survival-based.</a:t>
            </a:r>
            <a:endParaRPr b="1" sz="1400"/>
          </a:p>
          <a:p>
            <a:pPr indent="0" lvl="0" marL="0" rtl="0" algn="l">
              <a:lnSpc>
                <a:spcPct val="115000"/>
              </a:lnSpc>
              <a:spcBef>
                <a:spcPts val="1200"/>
              </a:spcBef>
              <a:spcAft>
                <a:spcPts val="0"/>
              </a:spcAft>
              <a:buNone/>
            </a:pPr>
            <a:r>
              <a:rPr lang="en" sz="1600"/>
              <a:t>When students move from 80–89% to Tier 3 levels:</a:t>
            </a:r>
            <a:endParaRPr sz="1600"/>
          </a:p>
          <a:p>
            <a:pPr indent="-330200" lvl="0" marL="457200" rtl="0" algn="l">
              <a:lnSpc>
                <a:spcPct val="115000"/>
              </a:lnSpc>
              <a:spcBef>
                <a:spcPts val="1200"/>
              </a:spcBef>
              <a:spcAft>
                <a:spcPts val="0"/>
              </a:spcAft>
              <a:buSzPts val="1600"/>
              <a:buFont typeface="Calibri"/>
              <a:buChar char="●"/>
            </a:pPr>
            <a:r>
              <a:rPr lang="en" sz="1600"/>
              <a:t>Health becomes chronic.</a:t>
            </a:r>
            <a:endParaRPr sz="1600"/>
          </a:p>
          <a:p>
            <a:pPr indent="-330200" lvl="0" marL="457200" rtl="0" algn="l">
              <a:lnSpc>
                <a:spcPct val="115000"/>
              </a:lnSpc>
              <a:spcBef>
                <a:spcPts val="0"/>
              </a:spcBef>
              <a:spcAft>
                <a:spcPts val="0"/>
              </a:spcAft>
              <a:buSzPts val="1600"/>
              <a:buFont typeface="Calibri"/>
              <a:buChar char="●"/>
            </a:pPr>
            <a:r>
              <a:rPr lang="en" sz="1600"/>
              <a:t>Instability becomes acute.</a:t>
            </a:r>
            <a:endParaRPr sz="1600"/>
          </a:p>
          <a:p>
            <a:pPr indent="-330200" lvl="0" marL="457200" rtl="0" algn="l">
              <a:lnSpc>
                <a:spcPct val="115000"/>
              </a:lnSpc>
              <a:spcBef>
                <a:spcPts val="0"/>
              </a:spcBef>
              <a:spcAft>
                <a:spcPts val="0"/>
              </a:spcAft>
              <a:buSzPts val="1600"/>
              <a:buFont typeface="Calibri"/>
              <a:buChar char="●"/>
            </a:pPr>
            <a:r>
              <a:rPr lang="en" sz="1600"/>
              <a:t>Socioeconomic pressures increase.</a:t>
            </a:r>
            <a:endParaRPr sz="1600"/>
          </a:p>
          <a:p>
            <a:pPr indent="-330200" lvl="0" marL="457200" rtl="0" algn="l">
              <a:lnSpc>
                <a:spcPct val="115000"/>
              </a:lnSpc>
              <a:spcBef>
                <a:spcPts val="0"/>
              </a:spcBef>
              <a:spcAft>
                <a:spcPts val="0"/>
              </a:spcAft>
              <a:buSzPts val="1600"/>
              <a:buFont typeface="Calibri"/>
              <a:buChar char="●"/>
            </a:pPr>
            <a:r>
              <a:rPr lang="en" sz="1600"/>
              <a:t>Trauma compounds.</a:t>
            </a:r>
            <a:br>
              <a:rPr lang="en" sz="1600"/>
            </a:br>
            <a:r>
              <a:rPr lang="en" sz="1600"/>
              <a:t>Belonging erodes.</a:t>
            </a:r>
            <a:endParaRPr sz="1600"/>
          </a:p>
          <a:p>
            <a:pPr indent="0" lvl="0" marL="0" rtl="0" algn="l">
              <a:lnSpc>
                <a:spcPct val="115000"/>
              </a:lnSpc>
              <a:spcBef>
                <a:spcPts val="1200"/>
              </a:spcBef>
              <a:spcAft>
                <a:spcPts val="0"/>
              </a:spcAft>
              <a:buNone/>
            </a:pPr>
            <a:r>
              <a:rPr b="1" lang="en" sz="1600"/>
              <a:t>This is not a motivation problem.</a:t>
            </a:r>
            <a:r>
              <a:rPr lang="en" sz="1600"/>
              <a:t> This is:</a:t>
            </a:r>
            <a:endParaRPr sz="1600"/>
          </a:p>
          <a:p>
            <a:pPr indent="0" lvl="0" marL="457200" rtl="0" algn="l">
              <a:lnSpc>
                <a:spcPct val="115000"/>
              </a:lnSpc>
              <a:spcBef>
                <a:spcPts val="1200"/>
              </a:spcBef>
              <a:spcAft>
                <a:spcPts val="0"/>
              </a:spcAft>
              <a:buNone/>
            </a:pPr>
            <a:r>
              <a:rPr lang="en" sz="1600"/>
              <a:t>Health equity              </a:t>
            </a:r>
            <a:r>
              <a:rPr lang="en" sz="1600"/>
              <a:t>Housing equity                 </a:t>
            </a:r>
            <a:r>
              <a:rPr lang="en" sz="1600"/>
              <a:t>Relational trust                 Systems design</a:t>
            </a:r>
            <a:endParaRPr sz="1600"/>
          </a:p>
          <a:p>
            <a:pPr indent="0" lvl="0" marL="457200" rtl="0" algn="l">
              <a:lnSpc>
                <a:spcPct val="115000"/>
              </a:lnSpc>
              <a:spcBef>
                <a:spcPts val="1200"/>
              </a:spcBef>
              <a:spcAft>
                <a:spcPts val="0"/>
              </a:spcAft>
              <a:buNone/>
            </a:pPr>
            <a:r>
              <a:rPr lang="en" sz="1600"/>
              <a:t>and Historical trauma intersecting with poverty</a:t>
            </a:r>
            <a:endParaRPr sz="1600"/>
          </a:p>
          <a:p>
            <a:pPr indent="0" lvl="0" marL="0" rtl="0" algn="l">
              <a:lnSpc>
                <a:spcPct val="115000"/>
              </a:lnSpc>
              <a:spcBef>
                <a:spcPts val="1200"/>
              </a:spcBef>
              <a:spcAft>
                <a:spcPts val="0"/>
              </a:spcAft>
              <a:buNone/>
            </a:pPr>
            <a:r>
              <a:t/>
            </a:r>
            <a:endParaRPr sz="1400"/>
          </a:p>
          <a:p>
            <a:pPr indent="0" lvl="0" marL="0" rtl="0" algn="l">
              <a:lnSpc>
                <a:spcPct val="115000"/>
              </a:lnSpc>
              <a:spcBef>
                <a:spcPts val="1200"/>
              </a:spcBef>
              <a:spcAft>
                <a:spcPts val="1200"/>
              </a:spcAft>
              <a:buNone/>
            </a:pPr>
            <a:r>
              <a:t/>
            </a:r>
            <a:endParaRPr sz="1400"/>
          </a:p>
        </p:txBody>
      </p:sp>
      <p:sp>
        <p:nvSpPr>
          <p:cNvPr id="698" name="Google Shape;698;p104"/>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Deeper Patterns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5"/>
          <p:cNvSpPr txBox="1"/>
          <p:nvPr>
            <p:ph type="title"/>
          </p:nvPr>
        </p:nvSpPr>
        <p:spPr>
          <a:xfrm>
            <a:off x="527857" y="20155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Breakout Rooms: Dilemmas of Practice</a:t>
            </a:r>
            <a:endParaRPr sz="2633"/>
          </a:p>
        </p:txBody>
      </p:sp>
      <p:sp>
        <p:nvSpPr>
          <p:cNvPr id="704" name="Google Shape;704;p105"/>
          <p:cNvSpPr txBox="1"/>
          <p:nvPr>
            <p:ph idx="1" type="body"/>
          </p:nvPr>
        </p:nvSpPr>
        <p:spPr>
          <a:xfrm>
            <a:off x="669200" y="2827525"/>
            <a:ext cx="3832200" cy="1721400"/>
          </a:xfrm>
          <a:prstGeom prst="rect">
            <a:avLst/>
          </a:prstGeom>
          <a:solidFill>
            <a:srgbClr val="FCF4F8"/>
          </a:solidFill>
          <a:ln cap="flat" cmpd="sng" w="9525">
            <a:solidFill>
              <a:srgbClr val="000000"/>
            </a:solidFill>
            <a:prstDash val="dot"/>
            <a:round/>
            <a:headEnd len="sm" w="sm" type="none"/>
            <a:tailEnd len="sm" w="sm" type="none"/>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b="1" lang="en" sz="1200"/>
              <a:t>Breakout Room Options</a:t>
            </a:r>
            <a:r>
              <a:rPr b="1" lang="en" sz="1200"/>
              <a:t>:</a:t>
            </a:r>
            <a:endParaRPr b="1" sz="1200"/>
          </a:p>
          <a:p>
            <a:pPr indent="-304800" lvl="0" marL="457200" rtl="0" algn="l">
              <a:lnSpc>
                <a:spcPct val="115000"/>
              </a:lnSpc>
              <a:spcBef>
                <a:spcPts val="0"/>
              </a:spcBef>
              <a:spcAft>
                <a:spcPts val="0"/>
              </a:spcAft>
              <a:buSzPts val="1200"/>
              <a:buAutoNum type="arabicPeriod"/>
            </a:pPr>
            <a:r>
              <a:rPr lang="en" sz="1200"/>
              <a:t>Health (Physical &amp; Mental – Student and Family)</a:t>
            </a:r>
            <a:endParaRPr sz="1200"/>
          </a:p>
          <a:p>
            <a:pPr indent="-304800" lvl="0" marL="457200" rtl="0" algn="l">
              <a:lnSpc>
                <a:spcPct val="115000"/>
              </a:lnSpc>
              <a:spcBef>
                <a:spcPts val="0"/>
              </a:spcBef>
              <a:spcAft>
                <a:spcPts val="0"/>
              </a:spcAft>
              <a:buSzPts val="1200"/>
              <a:buAutoNum type="arabicPeriod"/>
            </a:pPr>
            <a:r>
              <a:rPr lang="en" sz="1200"/>
              <a:t>Belonging, Connection &amp; Relationships</a:t>
            </a:r>
            <a:endParaRPr sz="1200"/>
          </a:p>
          <a:p>
            <a:pPr indent="-304800" lvl="0" marL="457200" rtl="0" algn="l">
              <a:lnSpc>
                <a:spcPct val="115000"/>
              </a:lnSpc>
              <a:spcBef>
                <a:spcPts val="0"/>
              </a:spcBef>
              <a:spcAft>
                <a:spcPts val="0"/>
              </a:spcAft>
              <a:buSzPts val="1200"/>
              <a:buAutoNum type="arabicPeriod"/>
            </a:pPr>
            <a:r>
              <a:rPr lang="en" sz="1200"/>
              <a:t>Family Instability, Crisis &amp; Trauma</a:t>
            </a:r>
            <a:endParaRPr sz="1200"/>
          </a:p>
          <a:p>
            <a:pPr indent="-304800" lvl="0" marL="457200" rtl="0" algn="l">
              <a:lnSpc>
                <a:spcPct val="115000"/>
              </a:lnSpc>
              <a:spcBef>
                <a:spcPts val="0"/>
              </a:spcBef>
              <a:spcAft>
                <a:spcPts val="0"/>
              </a:spcAft>
              <a:buSzPts val="1200"/>
              <a:buAutoNum type="arabicPeriod"/>
            </a:pPr>
            <a:r>
              <a:rPr lang="en" sz="1200"/>
              <a:t>Socioeconomic &amp; Housing Instability</a:t>
            </a:r>
            <a:endParaRPr sz="1200"/>
          </a:p>
          <a:p>
            <a:pPr indent="-304800" lvl="0" marL="457200" rtl="0" algn="l">
              <a:lnSpc>
                <a:spcPct val="115000"/>
              </a:lnSpc>
              <a:spcBef>
                <a:spcPts val="0"/>
              </a:spcBef>
              <a:spcAft>
                <a:spcPts val="0"/>
              </a:spcAft>
              <a:buSzPts val="1200"/>
              <a:buAutoNum type="arabicPeriod"/>
            </a:pPr>
            <a:r>
              <a:rPr lang="en" sz="1200"/>
              <a:t>Disengagement, Motivation &amp; Academic Struggles</a:t>
            </a:r>
            <a:endParaRPr sz="1200"/>
          </a:p>
          <a:p>
            <a:pPr indent="-304800" lvl="0" marL="457200" rtl="0" algn="l">
              <a:lnSpc>
                <a:spcPct val="115000"/>
              </a:lnSpc>
              <a:spcBef>
                <a:spcPts val="0"/>
              </a:spcBef>
              <a:spcAft>
                <a:spcPts val="0"/>
              </a:spcAft>
              <a:buSzPts val="1200"/>
              <a:buAutoNum type="arabicPeriod"/>
            </a:pPr>
            <a:r>
              <a:rPr lang="en" sz="1200"/>
              <a:t>Transportation Barriers</a:t>
            </a:r>
            <a:endParaRPr sz="1200"/>
          </a:p>
          <a:p>
            <a:pPr indent="-304800" lvl="0" marL="457200" rtl="0" algn="l">
              <a:lnSpc>
                <a:spcPct val="115000"/>
              </a:lnSpc>
              <a:spcBef>
                <a:spcPts val="0"/>
              </a:spcBef>
              <a:spcAft>
                <a:spcPts val="0"/>
              </a:spcAft>
              <a:buSzPts val="1200"/>
              <a:buAutoNum type="arabicPeriod"/>
            </a:pPr>
            <a:r>
              <a:rPr lang="en" sz="1200"/>
              <a:t>School Systems &amp; Institutional Practices</a:t>
            </a:r>
            <a:endParaRPr sz="1200"/>
          </a:p>
          <a:p>
            <a:pPr indent="0" lvl="0" marL="0" rtl="0" algn="l">
              <a:lnSpc>
                <a:spcPct val="115000"/>
              </a:lnSpc>
              <a:spcBef>
                <a:spcPts val="0"/>
              </a:spcBef>
              <a:spcAft>
                <a:spcPts val="0"/>
              </a:spcAft>
              <a:buNone/>
            </a:pPr>
            <a:r>
              <a:t/>
            </a:r>
            <a:endParaRPr sz="1200"/>
          </a:p>
        </p:txBody>
      </p:sp>
      <p:sp>
        <p:nvSpPr>
          <p:cNvPr id="705" name="Google Shape;705;p105"/>
          <p:cNvSpPr txBox="1"/>
          <p:nvPr/>
        </p:nvSpPr>
        <p:spPr>
          <a:xfrm>
            <a:off x="4861425" y="1430900"/>
            <a:ext cx="3916500" cy="3300000"/>
          </a:xfrm>
          <a:prstGeom prst="rect">
            <a:avLst/>
          </a:prstGeom>
          <a:noFill/>
          <a:ln cap="flat" cmpd="sng" w="762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300">
                <a:solidFill>
                  <a:schemeClr val="dk1"/>
                </a:solidFill>
              </a:rPr>
              <a:t>Dilemma Protocol</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 sz="1300">
                <a:solidFill>
                  <a:schemeClr val="dk1"/>
                </a:solidFill>
              </a:rPr>
              <a:t>How does this show up in our community?</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How do our systems currently respond?</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What are we already trying through TAPP and school efforts? [</a:t>
            </a:r>
            <a:r>
              <a:rPr i="1" lang="en" sz="1300">
                <a:solidFill>
                  <a:schemeClr val="dk1"/>
                </a:solidFill>
              </a:rPr>
              <a:t>This is a different question than the one above.</a:t>
            </a:r>
            <a:r>
              <a:rPr lang="en" sz="1300">
                <a:solidFill>
                  <a:schemeClr val="dk1"/>
                </a:solidFill>
              </a:rPr>
              <a: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What barriers do we still face </a:t>
            </a:r>
            <a:r>
              <a:rPr lang="en" sz="1300" u="sng">
                <a:solidFill>
                  <a:schemeClr val="dk1"/>
                </a:solidFill>
              </a:rPr>
              <a:t>within our control</a:t>
            </a:r>
            <a:r>
              <a:rPr lang="en" sz="1300">
                <a:solidFill>
                  <a:schemeClr val="dk1"/>
                </a:solidFill>
              </a:rPr>
              <a: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What support do we need from tribal partners? | What support do we need from the school district (if you are a tribal partner)?</a:t>
            </a:r>
            <a:br>
              <a:rPr lang="en" sz="1300">
                <a:solidFill>
                  <a:schemeClr val="dk1"/>
                </a:solidFill>
              </a:rPr>
            </a:br>
            <a:endParaRPr sz="1300">
              <a:solidFill>
                <a:schemeClr val="dk1"/>
              </a:solidFill>
            </a:endParaRPr>
          </a:p>
        </p:txBody>
      </p:sp>
      <p:sp>
        <p:nvSpPr>
          <p:cNvPr id="706" name="Google Shape;706;p105"/>
          <p:cNvSpPr txBox="1"/>
          <p:nvPr>
            <p:ph idx="1" type="body"/>
          </p:nvPr>
        </p:nvSpPr>
        <p:spPr>
          <a:xfrm>
            <a:off x="342575" y="1301775"/>
            <a:ext cx="4229400" cy="770100"/>
          </a:xfrm>
          <a:prstGeom prst="rect">
            <a:avLst/>
          </a:prstGeom>
          <a:solidFill>
            <a:schemeClr val="lt1"/>
          </a:solidFill>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300"/>
              <a:t>Each room will need a </a:t>
            </a:r>
            <a:endParaRPr b="1" sz="1300"/>
          </a:p>
          <a:p>
            <a:pPr indent="-311150" lvl="0" marL="457200" rtl="0" algn="l">
              <a:lnSpc>
                <a:spcPct val="100000"/>
              </a:lnSpc>
              <a:spcBef>
                <a:spcPts val="0"/>
              </a:spcBef>
              <a:spcAft>
                <a:spcPts val="0"/>
              </a:spcAft>
              <a:buSzPts val="1300"/>
              <a:buFont typeface="Arial"/>
              <a:buChar char="-"/>
            </a:pPr>
            <a:r>
              <a:rPr b="1" lang="en" sz="1300"/>
              <a:t>Timekeeper</a:t>
            </a:r>
            <a:r>
              <a:rPr lang="en" sz="1300"/>
              <a:t> – keeps flow moving</a:t>
            </a:r>
            <a:endParaRPr sz="1300"/>
          </a:p>
          <a:p>
            <a:pPr indent="-311150" lvl="0" marL="457200" rtl="0" algn="l">
              <a:lnSpc>
                <a:spcPct val="100000"/>
              </a:lnSpc>
              <a:spcBef>
                <a:spcPts val="0"/>
              </a:spcBef>
              <a:spcAft>
                <a:spcPts val="0"/>
              </a:spcAft>
              <a:buSzPts val="1300"/>
              <a:buFont typeface="Arial"/>
              <a:buChar char="-"/>
            </a:pPr>
            <a:r>
              <a:rPr b="1" lang="en" sz="1300"/>
              <a:t>Note-taker</a:t>
            </a:r>
            <a:r>
              <a:rPr lang="en" sz="1300"/>
              <a:t> – captures themes</a:t>
            </a:r>
            <a:endParaRPr sz="1300"/>
          </a:p>
          <a:p>
            <a:pPr indent="-311150" lvl="0" marL="457200" rtl="0" algn="l">
              <a:lnSpc>
                <a:spcPct val="100000"/>
              </a:lnSpc>
              <a:spcBef>
                <a:spcPts val="0"/>
              </a:spcBef>
              <a:spcAft>
                <a:spcPts val="0"/>
              </a:spcAft>
              <a:buSzPts val="1300"/>
              <a:buFont typeface="Arial"/>
              <a:buChar char="-"/>
            </a:pPr>
            <a:r>
              <a:rPr b="1" lang="en" sz="1300"/>
              <a:t>Share-back person</a:t>
            </a:r>
            <a:r>
              <a:rPr lang="en" sz="1300"/>
              <a:t> – synthesizes, not reports everything</a:t>
            </a:r>
            <a:endParaRPr sz="1300"/>
          </a:p>
          <a:p>
            <a:pPr indent="0" lvl="0" marL="0" rtl="0" algn="l">
              <a:lnSpc>
                <a:spcPct val="100000"/>
              </a:lnSpc>
              <a:spcBef>
                <a:spcPts val="0"/>
              </a:spcBef>
              <a:spcAft>
                <a:spcPts val="0"/>
              </a:spcAft>
              <a:buNone/>
            </a:pPr>
            <a:r>
              <a:rPr lang="en" sz="1300"/>
              <a:t>Optional Role - “Relationship Keeper” — watches tone and supports inclusion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06"/>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Decompress in TAPP Districts</a:t>
            </a:r>
            <a:endParaRPr/>
          </a:p>
        </p:txBody>
      </p:sp>
      <p:sp>
        <p:nvSpPr>
          <p:cNvPr id="712" name="Google Shape;712;p106"/>
          <p:cNvSpPr txBox="1"/>
          <p:nvPr>
            <p:ph idx="1" type="body"/>
          </p:nvPr>
        </p:nvSpPr>
        <p:spPr>
          <a:xfrm>
            <a:off x="749275" y="1743775"/>
            <a:ext cx="7296000" cy="2444400"/>
          </a:xfrm>
          <a:prstGeom prst="rect">
            <a:avLst/>
          </a:prstGeom>
          <a:solidFill>
            <a:srgbClr val="E7F5F3"/>
          </a:solidFill>
        </p:spPr>
        <p:txBody>
          <a:bodyPr anchorCtr="0" anchor="t" bIns="34275" lIns="68575" spcFirstLastPara="1" rIns="68575" wrap="square" tIns="34275">
            <a:noAutofit/>
          </a:bodyPr>
          <a:lstStyle/>
          <a:p>
            <a:pPr indent="0" lvl="0" marL="0" rtl="0" algn="l">
              <a:spcBef>
                <a:spcPts val="800"/>
              </a:spcBef>
              <a:spcAft>
                <a:spcPts val="0"/>
              </a:spcAft>
              <a:buNone/>
            </a:pPr>
            <a:r>
              <a:rPr b="1" lang="en" sz="2100"/>
              <a:t>Return to your TAPP District + Tribal Partner Breakout Room</a:t>
            </a:r>
            <a:endParaRPr b="1" sz="2100"/>
          </a:p>
          <a:p>
            <a:pPr indent="0" lvl="0" marL="0" rtl="0" algn="l">
              <a:spcBef>
                <a:spcPts val="800"/>
              </a:spcBef>
              <a:spcAft>
                <a:spcPts val="0"/>
              </a:spcAft>
              <a:buNone/>
            </a:pPr>
            <a:r>
              <a:t/>
            </a:r>
            <a:endParaRPr b="1" sz="900"/>
          </a:p>
          <a:p>
            <a:pPr indent="0" lvl="0" marL="0" rtl="0" algn="l">
              <a:lnSpc>
                <a:spcPct val="100000"/>
              </a:lnSpc>
              <a:spcBef>
                <a:spcPts val="0"/>
              </a:spcBef>
              <a:spcAft>
                <a:spcPts val="0"/>
              </a:spcAft>
              <a:buNone/>
            </a:pPr>
            <a:r>
              <a:rPr i="1" lang="en" sz="2100"/>
              <a:t>Take turns sharing out – what are you sitting with after today’s conversations? What do you want to make sure the TAPP Site Team is tracking?</a:t>
            </a:r>
            <a:endParaRPr i="1" sz="3100"/>
          </a:p>
          <a:p>
            <a:pPr indent="0" lvl="0" marL="0" rtl="0" algn="l">
              <a:spcBef>
                <a:spcPts val="8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07"/>
          <p:cNvSpPr txBox="1"/>
          <p:nvPr/>
        </p:nvSpPr>
        <p:spPr>
          <a:xfrm>
            <a:off x="461000" y="4396750"/>
            <a:ext cx="2903100" cy="45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18" name="Google Shape;718;p107"/>
          <p:cNvPicPr preferRelativeResize="0"/>
          <p:nvPr/>
        </p:nvPicPr>
        <p:blipFill>
          <a:blip r:embed="rId3">
            <a:alphaModFix/>
          </a:blip>
          <a:stretch>
            <a:fillRect/>
          </a:stretch>
        </p:blipFill>
        <p:spPr>
          <a:xfrm>
            <a:off x="1329200" y="137775"/>
            <a:ext cx="6795374" cy="4867949"/>
          </a:xfrm>
          <a:prstGeom prst="rect">
            <a:avLst/>
          </a:prstGeom>
          <a:noFill/>
          <a:ln>
            <a:noFill/>
          </a:ln>
        </p:spPr>
      </p:pic>
      <p:sp>
        <p:nvSpPr>
          <p:cNvPr id="719" name="Google Shape;719;p107"/>
          <p:cNvSpPr/>
          <p:nvPr/>
        </p:nvSpPr>
        <p:spPr>
          <a:xfrm>
            <a:off x="2289800" y="1357275"/>
            <a:ext cx="5132100" cy="1051500"/>
          </a:xfrm>
          <a:prstGeom prst="roundRect">
            <a:avLst>
              <a:gd fmla="val 250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700">
                <a:solidFill>
                  <a:schemeClr val="dk1"/>
                </a:solidFill>
              </a:rPr>
              <a:t>Drop a final</a:t>
            </a:r>
            <a:r>
              <a:rPr lang="en" sz="1700">
                <a:solidFill>
                  <a:schemeClr val="dk1"/>
                </a:solidFill>
              </a:rPr>
              <a:t> word in the chat:</a:t>
            </a:r>
            <a:endParaRPr sz="17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700">
                <a:solidFill>
                  <a:schemeClr val="dk1"/>
                </a:solidFill>
              </a:rPr>
              <a:t>“What are you taking with you?</a:t>
            </a:r>
            <a:endParaRPr b="1" sz="1700">
              <a:solidFill>
                <a:schemeClr val="dk1"/>
              </a:solidFill>
            </a:endParaRPr>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7"/>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Unmute or Drop in the Chat and Tell Us….</a:t>
            </a:r>
            <a:endParaRPr/>
          </a:p>
        </p:txBody>
      </p:sp>
      <p:sp>
        <p:nvSpPr>
          <p:cNvPr id="576" name="Google Shape;576;p87"/>
          <p:cNvSpPr txBox="1"/>
          <p:nvPr>
            <p:ph idx="1" type="body"/>
          </p:nvPr>
        </p:nvSpPr>
        <p:spPr>
          <a:xfrm>
            <a:off x="1747925" y="1880150"/>
            <a:ext cx="5668200" cy="1516500"/>
          </a:xfrm>
          <a:prstGeom prst="rect">
            <a:avLst/>
          </a:prstGeom>
          <a:solidFill>
            <a:srgbClr val="D9EAD3"/>
          </a:solidFill>
        </p:spPr>
        <p:txBody>
          <a:bodyPr anchorCtr="0" anchor="t" bIns="34275" lIns="68575" spcFirstLastPara="1" rIns="68575" wrap="square" tIns="34275">
            <a:normAutofit/>
          </a:bodyPr>
          <a:lstStyle/>
          <a:p>
            <a:pPr indent="0" lvl="0" marL="0" rtl="0" algn="l">
              <a:spcBef>
                <a:spcPts val="800"/>
              </a:spcBef>
              <a:spcAft>
                <a:spcPts val="0"/>
              </a:spcAft>
              <a:buNone/>
            </a:pPr>
            <a:r>
              <a:rPr b="1" lang="en" sz="2200">
                <a:solidFill>
                  <a:schemeClr val="accent2"/>
                </a:solidFill>
              </a:rPr>
              <a:t>Humor is Medicine</a:t>
            </a:r>
            <a:r>
              <a:rPr lang="en" sz="2200"/>
              <a:t> -</a:t>
            </a:r>
            <a:endParaRPr sz="2200"/>
          </a:p>
          <a:p>
            <a:pPr indent="0" lvl="0" marL="0" rtl="0" algn="l">
              <a:spcBef>
                <a:spcPts val="800"/>
              </a:spcBef>
              <a:spcAft>
                <a:spcPts val="0"/>
              </a:spcAft>
              <a:buNone/>
            </a:pPr>
            <a:r>
              <a:rPr lang="en" sz="2200"/>
              <a:t>Since we last met, what’s something that made you laugh out loud? Tell us about it.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8"/>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Ways to Engage Today </a:t>
            </a:r>
            <a:endParaRPr/>
          </a:p>
        </p:txBody>
      </p:sp>
      <p:sp>
        <p:nvSpPr>
          <p:cNvPr id="582" name="Google Shape;582;p88"/>
          <p:cNvSpPr txBox="1"/>
          <p:nvPr>
            <p:ph idx="1" type="body"/>
          </p:nvPr>
        </p:nvSpPr>
        <p:spPr>
          <a:xfrm>
            <a:off x="537882" y="1369219"/>
            <a:ext cx="8088300" cy="3081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en" sz="2000"/>
              <a:t>📷 </a:t>
            </a:r>
            <a:r>
              <a:rPr b="1" lang="en" sz="2000"/>
              <a:t>Camera</a:t>
            </a:r>
            <a:r>
              <a:rPr lang="en" sz="2000"/>
              <a:t> – We’d love to see your face if you’re comfortable</a:t>
            </a:r>
            <a:endParaRPr sz="2000"/>
          </a:p>
          <a:p>
            <a:pPr indent="0" lvl="0" marL="0" rtl="0" algn="l">
              <a:spcBef>
                <a:spcPts val="800"/>
              </a:spcBef>
              <a:spcAft>
                <a:spcPts val="0"/>
              </a:spcAft>
              <a:buClr>
                <a:schemeClr val="dk1"/>
              </a:buClr>
              <a:buSzPts val="1100"/>
              <a:buFont typeface="Arial"/>
              <a:buNone/>
            </a:pPr>
            <a:r>
              <a:rPr lang="en" sz="2000"/>
              <a:t>🎤 </a:t>
            </a:r>
            <a:r>
              <a:rPr b="1" lang="en" sz="2000"/>
              <a:t>Voice</a:t>
            </a:r>
            <a:r>
              <a:rPr lang="en" sz="2000"/>
              <a:t> – Unmute and jump into the conversation</a:t>
            </a:r>
            <a:endParaRPr sz="2000"/>
          </a:p>
          <a:p>
            <a:pPr indent="0" lvl="0" marL="0" rtl="0" algn="l">
              <a:spcBef>
                <a:spcPts val="800"/>
              </a:spcBef>
              <a:spcAft>
                <a:spcPts val="0"/>
              </a:spcAft>
              <a:buNone/>
            </a:pPr>
            <a:r>
              <a:rPr lang="en" sz="2000"/>
              <a:t>💬 </a:t>
            </a:r>
            <a:r>
              <a:rPr b="1" lang="en" sz="2000"/>
              <a:t>Chat</a:t>
            </a:r>
            <a:r>
              <a:rPr lang="en" sz="2000"/>
              <a:t> – Share responses, thoughts, links, or questions</a:t>
            </a:r>
            <a:endParaRPr sz="2000"/>
          </a:p>
          <a:p>
            <a:pPr indent="0" lvl="0" marL="0" rtl="0" algn="l">
              <a:spcBef>
                <a:spcPts val="800"/>
              </a:spcBef>
              <a:spcAft>
                <a:spcPts val="0"/>
              </a:spcAft>
              <a:buNone/>
            </a:pPr>
            <a:r>
              <a:rPr b="1" lang="en" sz="2000"/>
              <a:t>Reactions - </a:t>
            </a:r>
            <a:r>
              <a:rPr lang="en" sz="2000"/>
              <a:t>Use the button to interact with the content or the </a:t>
            </a:r>
            <a:endParaRPr sz="2000"/>
          </a:p>
          <a:p>
            <a:pPr indent="0" lvl="0" marL="0" rtl="0" algn="l">
              <a:spcBef>
                <a:spcPts val="800"/>
              </a:spcBef>
              <a:spcAft>
                <a:spcPts val="0"/>
              </a:spcAft>
              <a:buNone/>
            </a:pPr>
            <a:r>
              <a:rPr lang="en" sz="2000"/>
              <a:t>conversation in real-time. </a:t>
            </a:r>
            <a:endParaRPr sz="2000"/>
          </a:p>
          <a:p>
            <a:pPr indent="0" lvl="0" marL="0" rtl="0" algn="l">
              <a:spcBef>
                <a:spcPts val="800"/>
              </a:spcBef>
              <a:spcAft>
                <a:spcPts val="0"/>
              </a:spcAft>
              <a:buNone/>
            </a:pPr>
            <a:r>
              <a:rPr b="1" lang="en" sz="2000">
                <a:highlight>
                  <a:srgbClr val="E3BE72"/>
                </a:highlight>
              </a:rPr>
              <a:t>Need to take a break?</a:t>
            </a:r>
            <a:r>
              <a:rPr b="1" lang="en" sz="2000"/>
              <a:t> </a:t>
            </a:r>
            <a:r>
              <a:rPr lang="en" sz="2000"/>
              <a:t>- Click the “coffee icon” from the Reactions button OR just drop a note in the chat that </a:t>
            </a:r>
            <a:r>
              <a:rPr lang="en" sz="2000"/>
              <a:t>lets</a:t>
            </a:r>
            <a:r>
              <a:rPr lang="en" sz="2000"/>
              <a:t> us know you have stepped away.</a:t>
            </a:r>
            <a:endParaRPr sz="2400"/>
          </a:p>
        </p:txBody>
      </p:sp>
      <p:sp>
        <p:nvSpPr>
          <p:cNvPr id="583" name="Google Shape;583;p88"/>
          <p:cNvSpPr txBox="1"/>
          <p:nvPr/>
        </p:nvSpPr>
        <p:spPr>
          <a:xfrm>
            <a:off x="623775" y="3957325"/>
            <a:ext cx="7853400" cy="5172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1100"/>
              <a:buFont typeface="Arial"/>
              <a:buNone/>
            </a:pPr>
            <a:r>
              <a:rPr lang="en" sz="2400">
                <a:solidFill>
                  <a:schemeClr val="dk1"/>
                </a:solidFill>
                <a:latin typeface="Calibri"/>
                <a:ea typeface="Calibri"/>
                <a:cs typeface="Calibri"/>
                <a:sym typeface="Calibri"/>
              </a:rPr>
              <a:t>✨ </a:t>
            </a:r>
            <a:r>
              <a:rPr i="1" lang="en" sz="2400">
                <a:solidFill>
                  <a:schemeClr val="dk1"/>
                </a:solidFill>
                <a:latin typeface="Calibri"/>
                <a:ea typeface="Calibri"/>
                <a:cs typeface="Calibri"/>
                <a:sym typeface="Calibri"/>
              </a:rPr>
              <a:t>All forms of participation are valued and appreciated.</a:t>
            </a:r>
            <a:r>
              <a:rPr lang="en" sz="24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584" name="Google Shape;584;p88"/>
          <p:cNvPicPr preferRelativeResize="0"/>
          <p:nvPr/>
        </p:nvPicPr>
        <p:blipFill>
          <a:blip r:embed="rId3">
            <a:alphaModFix/>
          </a:blip>
          <a:stretch>
            <a:fillRect/>
          </a:stretch>
        </p:blipFill>
        <p:spPr>
          <a:xfrm>
            <a:off x="7128250" y="949475"/>
            <a:ext cx="1608075" cy="170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89"/>
          <p:cNvPicPr preferRelativeResize="0"/>
          <p:nvPr/>
        </p:nvPicPr>
        <p:blipFill>
          <a:blip r:embed="rId3">
            <a:alphaModFix/>
          </a:blip>
          <a:stretch>
            <a:fillRect/>
          </a:stretch>
        </p:blipFill>
        <p:spPr>
          <a:xfrm>
            <a:off x="519800" y="195200"/>
            <a:ext cx="6498326" cy="475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0"/>
          <p:cNvSpPr txBox="1"/>
          <p:nvPr>
            <p:ph idx="4294967295" type="title"/>
          </p:nvPr>
        </p:nvSpPr>
        <p:spPr>
          <a:xfrm>
            <a:off x="617550" y="349675"/>
            <a:ext cx="7908900" cy="586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Things in our TAPP Basket Today –</a:t>
            </a:r>
            <a:endParaRPr/>
          </a:p>
        </p:txBody>
      </p:sp>
      <p:sp>
        <p:nvSpPr>
          <p:cNvPr id="595" name="Google Shape;595;p90"/>
          <p:cNvSpPr txBox="1"/>
          <p:nvPr/>
        </p:nvSpPr>
        <p:spPr>
          <a:xfrm>
            <a:off x="287700" y="4215575"/>
            <a:ext cx="8568600" cy="446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Calibri"/>
                <a:ea typeface="Calibri"/>
                <a:cs typeface="Calibri"/>
                <a:sym typeface="Calibri"/>
              </a:rPr>
              <a:t>🙾Anticipate reflection time, whole group discussion, and breakout rooms with your teams.</a:t>
            </a:r>
            <a:r>
              <a:rPr lang="en"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p:txBody>
      </p:sp>
      <p:pic>
        <p:nvPicPr>
          <p:cNvPr id="596" name="Google Shape;596;p90"/>
          <p:cNvPicPr preferRelativeResize="0"/>
          <p:nvPr/>
        </p:nvPicPr>
        <p:blipFill>
          <a:blip r:embed="rId3">
            <a:alphaModFix/>
          </a:blip>
          <a:stretch>
            <a:fillRect/>
          </a:stretch>
        </p:blipFill>
        <p:spPr>
          <a:xfrm>
            <a:off x="820525" y="1088875"/>
            <a:ext cx="7705925" cy="312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1"/>
          <p:cNvSpPr txBox="1"/>
          <p:nvPr>
            <p:ph type="ctrTitle"/>
          </p:nvPr>
        </p:nvSpPr>
        <p:spPr>
          <a:xfrm>
            <a:off x="537883" y="1866568"/>
            <a:ext cx="8088300" cy="1425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Announcements and Updates</a:t>
            </a:r>
            <a:endParaRPr/>
          </a:p>
        </p:txBody>
      </p:sp>
      <p:pic>
        <p:nvPicPr>
          <p:cNvPr id="602" name="Google Shape;602;p91"/>
          <p:cNvPicPr preferRelativeResize="0"/>
          <p:nvPr/>
        </p:nvPicPr>
        <p:blipFill>
          <a:blip r:embed="rId3">
            <a:alphaModFix/>
          </a:blip>
          <a:stretch>
            <a:fillRect/>
          </a:stretch>
        </p:blipFill>
        <p:spPr>
          <a:xfrm>
            <a:off x="3539038" y="288650"/>
            <a:ext cx="2085975" cy="140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2"/>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Announcements</a:t>
            </a:r>
            <a:endParaRPr/>
          </a:p>
        </p:txBody>
      </p:sp>
      <p:sp>
        <p:nvSpPr>
          <p:cNvPr id="608" name="Google Shape;608;p92"/>
          <p:cNvSpPr txBox="1"/>
          <p:nvPr>
            <p:ph idx="1" type="body"/>
          </p:nvPr>
        </p:nvSpPr>
        <p:spPr>
          <a:xfrm>
            <a:off x="743125" y="1501125"/>
            <a:ext cx="7474500" cy="30819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b="1" lang="en" sz="2200">
                <a:solidFill>
                  <a:schemeClr val="accent1"/>
                </a:solidFill>
              </a:rPr>
              <a:t>TAPP Agreements and Funding Updates</a:t>
            </a:r>
            <a:endParaRPr b="1" sz="2200">
              <a:solidFill>
                <a:schemeClr val="accent1"/>
              </a:solidFill>
            </a:endParaRPr>
          </a:p>
          <a:p>
            <a:pPr indent="-368300" lvl="0" marL="457200" rtl="0" algn="l">
              <a:spcBef>
                <a:spcPts val="800"/>
              </a:spcBef>
              <a:spcAft>
                <a:spcPts val="0"/>
              </a:spcAft>
              <a:buSzPts val="2200"/>
              <a:buChar char="•"/>
            </a:pPr>
            <a:r>
              <a:rPr lang="en" sz="2200"/>
              <a:t>To date, all TAPP Agreements are signed and EGMS notices have been sent.</a:t>
            </a:r>
            <a:endParaRPr sz="2200"/>
          </a:p>
          <a:p>
            <a:pPr indent="-368300" lvl="0" marL="457200" rtl="0" algn="l">
              <a:spcBef>
                <a:spcPts val="0"/>
              </a:spcBef>
              <a:spcAft>
                <a:spcPts val="0"/>
              </a:spcAft>
              <a:buSzPts val="2200"/>
              <a:buChar char="•"/>
            </a:pPr>
            <a:r>
              <a:rPr lang="en" sz="2200"/>
              <a:t>The SIF was deleted from the e-approval system, likely due to the high turnover at ODE within key positions. </a:t>
            </a:r>
            <a:endParaRPr sz="2200"/>
          </a:p>
          <a:p>
            <a:pPr indent="-368300" lvl="0" marL="457200" rtl="0" algn="l">
              <a:spcBef>
                <a:spcPts val="0"/>
              </a:spcBef>
              <a:spcAft>
                <a:spcPts val="0"/>
              </a:spcAft>
              <a:buSzPts val="2200"/>
              <a:buChar char="•"/>
            </a:pPr>
            <a:r>
              <a:rPr lang="en" sz="2200"/>
              <a:t>Just received approval again from ODE leadership to make all grant funds available. </a:t>
            </a:r>
            <a:endParaRPr sz="2200"/>
          </a:p>
          <a:p>
            <a:pPr indent="-368300" lvl="0" marL="457200" rtl="0" algn="l">
              <a:spcBef>
                <a:spcPts val="0"/>
              </a:spcBef>
              <a:spcAft>
                <a:spcPts val="0"/>
              </a:spcAft>
              <a:buSzPts val="2200"/>
              <a:buChar char="•"/>
            </a:pPr>
            <a:r>
              <a:rPr lang="en" sz="2200"/>
              <a:t>ETA is 1-2 weeks at this point.</a:t>
            </a:r>
            <a:endParaRPr sz="2200"/>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93"/>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Announcements</a:t>
            </a:r>
            <a:endParaRPr/>
          </a:p>
        </p:txBody>
      </p:sp>
      <p:sp>
        <p:nvSpPr>
          <p:cNvPr id="614" name="Google Shape;614;p93"/>
          <p:cNvSpPr txBox="1"/>
          <p:nvPr>
            <p:ph idx="1" type="body"/>
          </p:nvPr>
        </p:nvSpPr>
        <p:spPr>
          <a:xfrm>
            <a:off x="718475" y="1327100"/>
            <a:ext cx="7776000" cy="993300"/>
          </a:xfrm>
          <a:prstGeom prst="rect">
            <a:avLst/>
          </a:prstGeom>
          <a:solidFill>
            <a:schemeClr val="lt2"/>
          </a:solidFill>
          <a:ln cap="flat" cmpd="sng" w="9525">
            <a:solidFill>
              <a:srgbClr val="000000"/>
            </a:solidFill>
            <a:prstDash val="dot"/>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rPr b="1" lang="en" sz="2000">
                <a:solidFill>
                  <a:schemeClr val="accent1"/>
                </a:solidFill>
              </a:rPr>
              <a:t>📣Attention TAPP Project Directors and Tribal Partners</a:t>
            </a:r>
            <a:endParaRPr b="1" sz="2000">
              <a:solidFill>
                <a:schemeClr val="accent1"/>
              </a:solidFill>
            </a:endParaRPr>
          </a:p>
          <a:p>
            <a:pPr indent="0" lvl="0" marL="0" rtl="0" algn="l">
              <a:spcBef>
                <a:spcPts val="800"/>
              </a:spcBef>
              <a:spcAft>
                <a:spcPts val="0"/>
              </a:spcAft>
              <a:buNone/>
            </a:pPr>
            <a:r>
              <a:rPr lang="en" sz="2000"/>
              <a:t>Please take the TAPP Survey Monkey regarding HB3218 by February 28, known as the “TAPP Expansion Study”. See the email sent February 4.</a:t>
            </a:r>
            <a:endParaRPr/>
          </a:p>
        </p:txBody>
      </p:sp>
      <p:sp>
        <p:nvSpPr>
          <p:cNvPr id="615" name="Google Shape;615;p93"/>
          <p:cNvSpPr txBox="1"/>
          <p:nvPr/>
        </p:nvSpPr>
        <p:spPr>
          <a:xfrm>
            <a:off x="758050" y="2374350"/>
            <a:ext cx="3558900" cy="226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Calibri"/>
                <a:ea typeface="Calibri"/>
                <a:cs typeface="Calibri"/>
                <a:sym typeface="Calibri"/>
              </a:rPr>
              <a:t>This survey is </a:t>
            </a:r>
            <a:r>
              <a:rPr lang="en" sz="1300" u="sng">
                <a:solidFill>
                  <a:schemeClr val="dk1"/>
                </a:solidFill>
                <a:latin typeface="Calibri"/>
                <a:ea typeface="Calibri"/>
                <a:cs typeface="Calibri"/>
                <a:sym typeface="Calibri"/>
              </a:rPr>
              <a:t>one</a:t>
            </a:r>
            <a:r>
              <a:rPr lang="en" sz="1300">
                <a:solidFill>
                  <a:schemeClr val="dk1"/>
                </a:solidFill>
                <a:latin typeface="Calibri"/>
                <a:ea typeface="Calibri"/>
                <a:cs typeface="Calibri"/>
                <a:sym typeface="Calibri"/>
              </a:rPr>
              <a:t> critical component of our holistic TAPP Expansion study and will help us identify - </a:t>
            </a:r>
            <a:endParaRPr sz="13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Opportunities to expand the program, including increases in funding to enable the program to serve more students at existing program locations, and </a:t>
            </a:r>
            <a:endParaRPr sz="12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latin typeface="Calibri"/>
                <a:ea typeface="Calibri"/>
                <a:cs typeface="Calibri"/>
                <a:sym typeface="Calibri"/>
              </a:rPr>
              <a:t>Increases in funding to facilitate the establishment of additional program locations</a:t>
            </a:r>
            <a:r>
              <a:rPr b="1" lang="en" sz="1300">
                <a:solidFill>
                  <a:schemeClr val="dk1"/>
                </a:solidFill>
                <a:latin typeface="Calibri"/>
                <a:ea typeface="Calibri"/>
                <a:cs typeface="Calibri"/>
                <a:sym typeface="Calibri"/>
              </a:rPr>
              <a:t> </a:t>
            </a:r>
            <a:r>
              <a:rPr lang="en" sz="1300">
                <a:solidFill>
                  <a:schemeClr val="dk1"/>
                </a:solidFill>
                <a:latin typeface="Calibri"/>
                <a:ea typeface="Calibri"/>
                <a:cs typeface="Calibri"/>
                <a:sym typeface="Calibri"/>
              </a:rPr>
              <a:t>throughout this state.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93"/>
          <p:cNvSpPr txBox="1"/>
          <p:nvPr/>
        </p:nvSpPr>
        <p:spPr>
          <a:xfrm>
            <a:off x="4734350" y="2374350"/>
            <a:ext cx="3683100" cy="226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300">
                <a:solidFill>
                  <a:schemeClr val="dk1"/>
                </a:solidFill>
                <a:latin typeface="Calibri"/>
                <a:ea typeface="Calibri"/>
                <a:cs typeface="Calibri"/>
                <a:sym typeface="Calibri"/>
              </a:rPr>
              <a:t>It should be completed by Tribal Partners and TAPP District Leaders </a:t>
            </a:r>
            <a:r>
              <a:rPr lang="en" sz="1300" u="sng">
                <a:solidFill>
                  <a:schemeClr val="dk1"/>
                </a:solidFill>
                <a:latin typeface="Calibri"/>
                <a:ea typeface="Calibri"/>
                <a:cs typeface="Calibri"/>
                <a:sym typeface="Calibri"/>
              </a:rPr>
              <a:t>only</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Tribal Partners are defined as the Tribal Education Director and/or any other official tribal representative designated to have an opinion on such matters as TAPP Expansion.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TAPP District Leaders are defined as Superintendents, TAPP Project Directors, and/or their official designees.</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2026-04-03T07:00:00+00:00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003F65C7-39E7-4B52-8914-68333F0EFC4E}"/>
</file>

<file path=customXml/itemProps2.xml><?xml version="1.0" encoding="utf-8"?>
<ds:datastoreItem xmlns:ds="http://schemas.openxmlformats.org/officeDocument/2006/customXml" ds:itemID="{05AC4E5A-B8A1-4BE2-8689-0BFF3D731687}"/>
</file>

<file path=customXml/itemProps3.xml><?xml version="1.0" encoding="utf-8"?>
<ds:datastoreItem xmlns:ds="http://schemas.openxmlformats.org/officeDocument/2006/customXml" ds:itemID="{C93F18BE-292A-45E6-B19A-D192C3990AD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