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7772400" cy="10058400"/>
  <p:notesSz cx="7772400" cy="10058400"/>
  <p:embeddedFontLst>
    <p:embeddedFont>
      <p:font typeface="Helvetica Neue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iN7k8GV29O9BWBNqg7+z7SYtx2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9"/>
  </p:normalViewPr>
  <p:slideViewPr>
    <p:cSldViewPr snapToGrid="0">
      <p:cViewPr varScale="1">
        <p:scale>
          <a:sx n="66" d="100"/>
          <a:sy n="66" d="100"/>
        </p:scale>
        <p:origin x="2132" y="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7019" y="1971667"/>
            <a:ext cx="7238999" cy="434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3"/>
          <p:cNvSpPr txBox="1">
            <a:spLocks noGrp="1"/>
          </p:cNvSpPr>
          <p:nvPr>
            <p:ph type="title"/>
          </p:nvPr>
        </p:nvSpPr>
        <p:spPr>
          <a:xfrm>
            <a:off x="1715715" y="270306"/>
            <a:ext cx="422656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ubTitle" idx="1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1715715" y="270306"/>
            <a:ext cx="422656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2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1715715" y="270306"/>
            <a:ext cx="422656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5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ftr" idx="11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715715" y="270306"/>
            <a:ext cx="422656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ftr" idx="11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dt" idx="10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av"/><Relationship Id="rId7" Type="http://schemas.openxmlformats.org/officeDocument/2006/relationships/image" Target="../media/image1.jp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openxmlformats.org/officeDocument/2006/relationships/image" Target="../media/image3.png"/><Relationship Id="rId3" Type="http://schemas.microsoft.com/office/2007/relationships/media" Target="../media/media13.wav"/><Relationship Id="rId7" Type="http://schemas.microsoft.com/office/2007/relationships/media" Target="../media/media15.wav"/><Relationship Id="rId12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9.jpg"/><Relationship Id="rId5" Type="http://schemas.microsoft.com/office/2007/relationships/media" Target="../media/media14.wav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13.wav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av"/><Relationship Id="rId7" Type="http://schemas.openxmlformats.org/officeDocument/2006/relationships/image" Target="../media/image4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>
            <a:spLocks noGrp="1"/>
          </p:cNvSpPr>
          <p:nvPr>
            <p:ph type="title"/>
          </p:nvPr>
        </p:nvSpPr>
        <p:spPr>
          <a:xfrm>
            <a:off x="1715715" y="270306"/>
            <a:ext cx="422656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856614" algn="l" rtl="0">
              <a:lnSpc>
                <a:spcPct val="116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Grade Tribal Government</a:t>
            </a:r>
            <a:endParaRPr/>
          </a:p>
        </p:txBody>
      </p:sp>
      <p:sp>
        <p:nvSpPr>
          <p:cNvPr id="45" name="Google Shape;45;p1"/>
          <p:cNvSpPr txBox="1"/>
          <p:nvPr/>
        </p:nvSpPr>
        <p:spPr>
          <a:xfrm>
            <a:off x="2091283" y="6577288"/>
            <a:ext cx="347535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519430" marR="5080" lvl="0" indent="-507365" algn="l" rtl="0">
              <a:lnSpc>
                <a:spcPct val="116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0">
                <a:latin typeface="Arial"/>
                <a:ea typeface="Arial"/>
                <a:cs typeface="Arial"/>
                <a:sym typeface="Arial"/>
              </a:rPr>
              <a:t>Treaty and Flag Lesson Set</a:t>
            </a:r>
            <a:endParaRPr sz="36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"/>
          <p:cNvSpPr txBox="1"/>
          <p:nvPr/>
        </p:nvSpPr>
        <p:spPr>
          <a:xfrm>
            <a:off x="228600" y="8017313"/>
            <a:ext cx="7315200" cy="1421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697989" marR="5080" lvl="0" indent="-1685925" algn="ctr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>
                <a:latin typeface="Arial"/>
                <a:ea typeface="Arial"/>
                <a:cs typeface="Arial"/>
                <a:sym typeface="Arial"/>
              </a:rPr>
              <a:t>Click on the audio recording to hear and repeat the </a:t>
            </a:r>
            <a:endParaRPr sz="1550" dirty="0">
              <a:latin typeface="Arial"/>
              <a:ea typeface="Arial"/>
              <a:cs typeface="Arial"/>
              <a:sym typeface="Arial"/>
            </a:endParaRPr>
          </a:p>
          <a:p>
            <a:pPr marL="1697989" marR="5080" lvl="0" indent="-1685925" algn="ctr" rtl="0">
              <a:lnSpc>
                <a:spcPct val="1169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1550" dirty="0" err="1">
                <a:latin typeface="Arial"/>
                <a:ea typeface="Arial"/>
                <a:cs typeface="Arial"/>
                <a:sym typeface="Arial"/>
              </a:rPr>
              <a:t>Kiksht</a:t>
            </a:r>
            <a:r>
              <a:rPr lang="en-US" sz="1550" dirty="0">
                <a:latin typeface="Arial"/>
                <a:ea typeface="Arial"/>
                <a:cs typeface="Arial"/>
                <a:sym typeface="Arial"/>
              </a:rPr>
              <a:t> word for ‘</a:t>
            </a:r>
            <a:r>
              <a:rPr lang="en-US" sz="1550" dirty="0" err="1">
                <a:latin typeface="Arial"/>
                <a:ea typeface="Arial"/>
                <a:cs typeface="Arial"/>
                <a:sym typeface="Arial"/>
              </a:rPr>
              <a:t>IŁsandi</a:t>
            </a:r>
            <a:r>
              <a:rPr lang="en-US" sz="1550" dirty="0">
                <a:latin typeface="Arial"/>
                <a:ea typeface="Arial"/>
                <a:cs typeface="Arial"/>
                <a:sym typeface="Arial"/>
              </a:rPr>
              <a:t>: Flag’  </a:t>
            </a:r>
            <a:endParaRPr dirty="0"/>
          </a:p>
          <a:p>
            <a:pPr marL="1697989" marR="5080" lvl="0" indent="-1685925" algn="l" rtl="0">
              <a:lnSpc>
                <a:spcPct val="116900"/>
              </a:lnSpc>
              <a:spcBef>
                <a:spcPts val="95"/>
              </a:spcBef>
              <a:spcAft>
                <a:spcPts val="0"/>
              </a:spcAft>
              <a:buNone/>
            </a:pPr>
            <a:endParaRPr sz="1550" dirty="0">
              <a:latin typeface="Arial"/>
              <a:ea typeface="Arial"/>
              <a:cs typeface="Arial"/>
              <a:sym typeface="Arial"/>
            </a:endParaRPr>
          </a:p>
          <a:p>
            <a:pPr marL="1697989" marR="5080" lvl="0" indent="-1685925" algn="l" rtl="0">
              <a:lnSpc>
                <a:spcPct val="116900"/>
              </a:lnSpc>
              <a:spcBef>
                <a:spcPts val="95"/>
              </a:spcBef>
              <a:spcAft>
                <a:spcPts val="0"/>
              </a:spcAft>
              <a:buNone/>
            </a:pPr>
            <a:endParaRPr sz="1550" dirty="0">
              <a:latin typeface="Arial"/>
              <a:ea typeface="Arial"/>
              <a:cs typeface="Arial"/>
              <a:sym typeface="Arial"/>
            </a:endParaRPr>
          </a:p>
          <a:p>
            <a:pPr marL="1697989" marR="5080" lvl="0" indent="-1685925" algn="l" rtl="0">
              <a:lnSpc>
                <a:spcPct val="116900"/>
              </a:lnSpc>
              <a:spcBef>
                <a:spcPts val="95"/>
              </a:spcBef>
              <a:spcAft>
                <a:spcPts val="0"/>
              </a:spcAft>
              <a:buNone/>
            </a:pPr>
            <a:endParaRPr sz="15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"/>
          <p:cNvSpPr txBox="1"/>
          <p:nvPr/>
        </p:nvSpPr>
        <p:spPr>
          <a:xfrm>
            <a:off x="0" y="853412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Source: CTWS, </a:t>
            </a:r>
            <a:r>
              <a:rPr lang="en-US" sz="11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Kiksht</a:t>
            </a:r>
            <a:r>
              <a:rPr lang="en-US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Flag Lesson, June 8th 2011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 Program &amp; Consultants: 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Gladys Thompson, Madeline </a:t>
            </a:r>
            <a:r>
              <a:rPr lang="en-US" sz="11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Mcinturff</a:t>
            </a:r>
            <a:r>
              <a:rPr lang="en-US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Warren “Rudy” Clements, Joann Smith &amp; Alice Harmon. </a:t>
            </a: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flagKIK.wav">
            <a:hlinkClick r:id="" action="ppaction://media"/>
            <a:extLst>
              <a:ext uri="{FF2B5EF4-FFF2-40B4-BE49-F238E27FC236}">
                <a16:creationId xmlns:a16="http://schemas.microsoft.com/office/drawing/2014/main" id="{EECE4E33-3F1C-3601-50A7-EF543FA9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5319" y="832162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820092-229C-BE9D-92F5-90F82D8E0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019" y="2246614"/>
            <a:ext cx="7238999" cy="434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 txBox="1"/>
          <p:nvPr/>
        </p:nvSpPr>
        <p:spPr>
          <a:xfrm>
            <a:off x="356544" y="696593"/>
            <a:ext cx="711073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635" algn="ctr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color blue represents the land of the Great Spirit without whom, our people’s way of life, the fish, roots, birds and other animals cannot survive.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0"/>
          <p:cNvSpPr txBox="1"/>
          <p:nvPr/>
        </p:nvSpPr>
        <p:spPr>
          <a:xfrm>
            <a:off x="1105818" y="6749674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490345" marR="5080" lvl="0" indent="-147828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‘IŁla’luba: Ribbon’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0"/>
          <p:cNvSpPr txBox="1"/>
          <p:nvPr/>
        </p:nvSpPr>
        <p:spPr>
          <a:xfrm>
            <a:off x="1131418" y="8331574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47445" marR="5080" lvl="0" indent="-113538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‘Daptchäx: Blue/Blueish’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ibbonKIK.wav">
            <a:hlinkClick r:id="" action="ppaction://media"/>
            <a:extLst>
              <a:ext uri="{FF2B5EF4-FFF2-40B4-BE49-F238E27FC236}">
                <a16:creationId xmlns:a16="http://schemas.microsoft.com/office/drawing/2014/main" id="{28F44978-0E4A-9C17-CF3E-90E112846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97400" y="7054393"/>
            <a:ext cx="812800" cy="812800"/>
          </a:xfrm>
          <a:prstGeom prst="rect">
            <a:avLst/>
          </a:prstGeom>
        </p:spPr>
      </p:pic>
      <p:pic>
        <p:nvPicPr>
          <p:cNvPr id="3" name="blueKIK.wav">
            <a:hlinkClick r:id="" action="ppaction://media"/>
            <a:extLst>
              <a:ext uri="{FF2B5EF4-FFF2-40B4-BE49-F238E27FC236}">
                <a16:creationId xmlns:a16="http://schemas.microsoft.com/office/drawing/2014/main" id="{83678305-7C2F-FF04-7E90-3C2BA291AD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8969" y="8620499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96829-D4B0-6845-4214-77BF1AA0C5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6424" y="1539961"/>
            <a:ext cx="6943724" cy="1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1"/>
          <p:cNvSpPr txBox="1"/>
          <p:nvPr/>
        </p:nvSpPr>
        <p:spPr>
          <a:xfrm>
            <a:off x="506151" y="334638"/>
            <a:ext cx="6760209" cy="80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334010" algn="l" rtl="0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The color green represents our Warm Springs Reservation “for as long as the grass should grow”.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1"/>
          <p:cNvSpPr txBox="1"/>
          <p:nvPr/>
        </p:nvSpPr>
        <p:spPr>
          <a:xfrm>
            <a:off x="1235381" y="3606031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553845" marR="5080" lvl="0" indent="-154178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‘Daptcäx: Green’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1"/>
          <p:cNvSpPr txBox="1"/>
          <p:nvPr/>
        </p:nvSpPr>
        <p:spPr>
          <a:xfrm>
            <a:off x="1235381" y="6902167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335405" marR="5080" lvl="0" indent="-132334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>
                <a:latin typeface="Arial"/>
                <a:ea typeface="Arial"/>
                <a:cs typeface="Arial"/>
                <a:sym typeface="Arial"/>
              </a:rPr>
              <a:t>Click on the audio recording to hear and repeat the </a:t>
            </a:r>
            <a:r>
              <a:rPr lang="en-US" sz="1550" dirty="0" err="1">
                <a:latin typeface="Arial"/>
                <a:ea typeface="Arial"/>
                <a:cs typeface="Arial"/>
                <a:sym typeface="Arial"/>
              </a:rPr>
              <a:t>Kiksht</a:t>
            </a:r>
            <a:r>
              <a:rPr lang="en-US" sz="1550" dirty="0">
                <a:latin typeface="Arial"/>
                <a:ea typeface="Arial"/>
                <a:cs typeface="Arial"/>
                <a:sym typeface="Arial"/>
              </a:rPr>
              <a:t> word for ‘</a:t>
            </a:r>
            <a:r>
              <a:rPr lang="en-US" sz="1550" dirty="0" err="1">
                <a:latin typeface="Arial"/>
                <a:ea typeface="Arial"/>
                <a:cs typeface="Arial"/>
                <a:sym typeface="Arial"/>
              </a:rPr>
              <a:t>Idagashumit</a:t>
            </a:r>
            <a:r>
              <a:rPr lang="en-US" sz="1550" dirty="0">
                <a:latin typeface="Arial"/>
                <a:ea typeface="Arial"/>
                <a:cs typeface="Arial"/>
                <a:sym typeface="Arial"/>
              </a:rPr>
              <a:t>: Yellow’</a:t>
            </a:r>
            <a:endParaRPr sz="15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1"/>
          <p:cNvSpPr txBox="1"/>
          <p:nvPr/>
        </p:nvSpPr>
        <p:spPr>
          <a:xfrm>
            <a:off x="1235381" y="5201332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607820" marR="5080" lvl="0" indent="-1595755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‘Datgúp: White’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1"/>
          <p:cNvSpPr txBox="1"/>
          <p:nvPr/>
        </p:nvSpPr>
        <p:spPr>
          <a:xfrm>
            <a:off x="1235381" y="8603003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744345" marR="5080" lvl="0" indent="-173228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‘Dałbäl: Red’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reenKIK.wav">
            <a:hlinkClick r:id="" action="ppaction://media"/>
            <a:extLst>
              <a:ext uri="{FF2B5EF4-FFF2-40B4-BE49-F238E27FC236}">
                <a16:creationId xmlns:a16="http://schemas.microsoft.com/office/drawing/2014/main" id="{F5E0E60D-5258-1E29-24B9-2E62FC9D9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79800" y="4216400"/>
            <a:ext cx="812800" cy="812800"/>
          </a:xfrm>
          <a:prstGeom prst="rect">
            <a:avLst/>
          </a:prstGeom>
        </p:spPr>
      </p:pic>
      <p:pic>
        <p:nvPicPr>
          <p:cNvPr id="3" name="whiteKIK.wav">
            <a:hlinkClick r:id="" action="ppaction://media"/>
            <a:extLst>
              <a:ext uri="{FF2B5EF4-FFF2-40B4-BE49-F238E27FC236}">
                <a16:creationId xmlns:a16="http://schemas.microsoft.com/office/drawing/2014/main" id="{60707A72-EB85-78C1-64BE-0E0F64A518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79800" y="5983833"/>
            <a:ext cx="812800" cy="812800"/>
          </a:xfrm>
          <a:prstGeom prst="rect">
            <a:avLst/>
          </a:prstGeom>
        </p:spPr>
      </p:pic>
      <p:pic>
        <p:nvPicPr>
          <p:cNvPr id="4" name="yellowKIK.wav">
            <a:hlinkClick r:id="" action="ppaction://media"/>
            <a:extLst>
              <a:ext uri="{FF2B5EF4-FFF2-40B4-BE49-F238E27FC236}">
                <a16:creationId xmlns:a16="http://schemas.microsoft.com/office/drawing/2014/main" id="{14F2DF08-441F-FC13-D862-68C1FA7DC1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9328" y="7635110"/>
            <a:ext cx="812800" cy="812800"/>
          </a:xfrm>
          <a:prstGeom prst="rect">
            <a:avLst/>
          </a:prstGeom>
        </p:spPr>
      </p:pic>
      <p:pic>
        <p:nvPicPr>
          <p:cNvPr id="5" name="redKIK.wav">
            <a:hlinkClick r:id="" action="ppaction://media"/>
            <a:extLst>
              <a:ext uri="{FF2B5EF4-FFF2-40B4-BE49-F238E27FC236}">
                <a16:creationId xmlns:a16="http://schemas.microsoft.com/office/drawing/2014/main" id="{53D6EE14-002A-0CEC-16EB-52CF81787F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22128" y="8774453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D3854-5BA5-4A33-451C-ADA0209288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4781" y="1302490"/>
            <a:ext cx="6067424" cy="60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"/>
          <p:cNvSpPr txBox="1"/>
          <p:nvPr/>
        </p:nvSpPr>
        <p:spPr>
          <a:xfrm>
            <a:off x="14684" y="77059"/>
            <a:ext cx="755523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065" marR="5080" lvl="0" indent="0" algn="ctr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outline of the reservation represents the boundaries of the Confederated Tribes of Warm Springs Indian Reservation boundaries.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 txBox="1"/>
          <p:nvPr/>
        </p:nvSpPr>
        <p:spPr>
          <a:xfrm>
            <a:off x="1406614" y="7581382"/>
            <a:ext cx="5346700" cy="54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135255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recordings to hear and repeat the Kiksht words for ‘IgmqiqwŁimat: line, border’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 txBox="1"/>
          <p:nvPr/>
        </p:nvSpPr>
        <p:spPr>
          <a:xfrm>
            <a:off x="1940331" y="8342125"/>
            <a:ext cx="427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4889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and</a:t>
            </a:r>
            <a:endParaRPr sz="155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‘IgmqiqwŁit ilxax: Our reservation border’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lineborderKIK.wav">
            <a:hlinkClick r:id="" action="ppaction://media"/>
            <a:extLst>
              <a:ext uri="{FF2B5EF4-FFF2-40B4-BE49-F238E27FC236}">
                <a16:creationId xmlns:a16="http://schemas.microsoft.com/office/drawing/2014/main" id="{DD63749F-E339-AE08-22B1-F3C633BA0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0657" y="7314372"/>
            <a:ext cx="812800" cy="812800"/>
          </a:xfrm>
          <a:prstGeom prst="rect">
            <a:avLst/>
          </a:prstGeom>
        </p:spPr>
      </p:pic>
      <p:pic>
        <p:nvPicPr>
          <p:cNvPr id="5" name="ourrezborderKIK.wav">
            <a:hlinkClick r:id="" action="ppaction://media"/>
            <a:extLst>
              <a:ext uri="{FF2B5EF4-FFF2-40B4-BE49-F238E27FC236}">
                <a16:creationId xmlns:a16="http://schemas.microsoft.com/office/drawing/2014/main" id="{7667F2B2-EA6A-582C-D2D7-3A697BED66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514" y="834951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50778-9D52-21CD-BCE8-D84D46BB44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4191" y="1654889"/>
            <a:ext cx="5143499" cy="59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 txBox="1"/>
          <p:nvPr/>
        </p:nvSpPr>
        <p:spPr>
          <a:xfrm>
            <a:off x="95646" y="162636"/>
            <a:ext cx="758126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ctr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pair of eagles represents our reservation’s freedom for our people, wildlife and courage for all people as long as the mountains stand.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1105818" y="8101202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355725" marR="5080" lvl="0" indent="-134366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‘Ich’inun: Bald Eagle’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aldeagleKIK.wav">
            <a:hlinkClick r:id="" action="ppaction://media"/>
            <a:extLst>
              <a:ext uri="{FF2B5EF4-FFF2-40B4-BE49-F238E27FC236}">
                <a16:creationId xmlns:a16="http://schemas.microsoft.com/office/drawing/2014/main" id="{F85B7395-2E3E-0CDF-80CA-24140B758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6085" y="837849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5605A9-A8F8-AD21-D20E-DB39BA32F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092" y="2316282"/>
            <a:ext cx="7191374" cy="532447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"/>
          <p:cNvSpPr txBox="1"/>
          <p:nvPr/>
        </p:nvSpPr>
        <p:spPr>
          <a:xfrm>
            <a:off x="560903" y="353136"/>
            <a:ext cx="665035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065" marR="5080" lvl="0" indent="0" algn="ctr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3 teepees represent our old Indian way of life, rejoicing, singing, dancing and happy Indian celebrations.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"/>
          <p:cNvSpPr txBox="1"/>
          <p:nvPr/>
        </p:nvSpPr>
        <p:spPr>
          <a:xfrm>
            <a:off x="1001854" y="8374106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155065" marR="5080" lvl="0" indent="-114300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‘Itc’uxwili: Tipis/Teepees’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tipisKIK.wav">
            <a:hlinkClick r:id="" action="ppaction://media"/>
            <a:extLst>
              <a:ext uri="{FF2B5EF4-FFF2-40B4-BE49-F238E27FC236}">
                <a16:creationId xmlns:a16="http://schemas.microsoft.com/office/drawing/2014/main" id="{F34E1003-93BA-56BE-2700-538153AFD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9391" y="8663031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CA813-33FE-909A-AC25-18D391F3E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848" y="2289730"/>
            <a:ext cx="6953249" cy="699134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"/>
          <p:cNvSpPr txBox="1"/>
          <p:nvPr/>
        </p:nvSpPr>
        <p:spPr>
          <a:xfrm>
            <a:off x="78680" y="543636"/>
            <a:ext cx="7614920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976630" marR="5080" lvl="0" indent="-964565" algn="l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round lone Warshield represents the Sacred Circle of Life, the Gift of Life and the Rebirth of Life.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B87A2-4088-E19E-E4AB-68C19E26C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818" y="2366267"/>
            <a:ext cx="7115174" cy="37623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"/>
          <p:cNvSpPr txBox="1"/>
          <p:nvPr/>
        </p:nvSpPr>
        <p:spPr>
          <a:xfrm>
            <a:off x="151509" y="838399"/>
            <a:ext cx="746950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078865" marR="5080" lvl="0" indent="-1066800" algn="l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mountain represents Mt. Jefferson and signifies our beautiful Mother Earth and Indian Land.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6"/>
          <p:cNvSpPr txBox="1"/>
          <p:nvPr/>
        </p:nvSpPr>
        <p:spPr>
          <a:xfrm>
            <a:off x="1105818" y="7020204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448435" marR="5080" lvl="0" indent="-143637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‘Akakan: Mountain’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mountainKIK.wav">
            <a:hlinkClick r:id="" action="ppaction://media"/>
            <a:extLst>
              <a:ext uri="{FF2B5EF4-FFF2-40B4-BE49-F238E27FC236}">
                <a16:creationId xmlns:a16="http://schemas.microsoft.com/office/drawing/2014/main" id="{0BB5EB1B-8B5C-EC80-0FF5-680BEC1DA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2151" y="7309129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D63AB-619E-1875-6DCA-6639993CA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818" y="2876647"/>
            <a:ext cx="7115174" cy="376237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 txBox="1"/>
          <p:nvPr/>
        </p:nvSpPr>
        <p:spPr>
          <a:xfrm>
            <a:off x="423506" y="872954"/>
            <a:ext cx="6925309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065" marR="5080" lvl="0" indent="0" algn="ctr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three stars above Mt. Jefferson represents the people of the Confederated Tribes of Warm Springs; The Warm Springs, The Wasq’u and Paiute Tribes.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7"/>
          <p:cNvSpPr txBox="1"/>
          <p:nvPr/>
        </p:nvSpPr>
        <p:spPr>
          <a:xfrm>
            <a:off x="1105818" y="7243502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488440" marR="5080" lvl="0" indent="-1476375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‘Itq’xanaba: Stars’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starsKIK.wav">
            <a:hlinkClick r:id="" action="ppaction://media"/>
            <a:extLst>
              <a:ext uri="{FF2B5EF4-FFF2-40B4-BE49-F238E27FC236}">
                <a16:creationId xmlns:a16="http://schemas.microsoft.com/office/drawing/2014/main" id="{4CCB4B18-36E7-00AC-8337-CF7712A8E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8845" y="7613033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68F5E-F514-DBE4-359C-D1231374A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338" y="2848128"/>
            <a:ext cx="7181849" cy="364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8"/>
          <p:cNvSpPr txBox="1"/>
          <p:nvPr/>
        </p:nvSpPr>
        <p:spPr>
          <a:xfrm>
            <a:off x="536773" y="802096"/>
            <a:ext cx="65659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The seven eagle feathers represent Tribal religion, praising the Great Spirit, praying for peace and forgiveness and the cleansing of our souls.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8"/>
          <p:cNvSpPr txBox="1"/>
          <p:nvPr/>
        </p:nvSpPr>
        <p:spPr>
          <a:xfrm>
            <a:off x="1105818" y="7152533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97940" marR="5080" lvl="0" indent="-1285875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‘Itpiq: Feather (Eagle)’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featherKIK.wav">
            <a:hlinkClick r:id="" action="ppaction://media"/>
            <a:extLst>
              <a:ext uri="{FF2B5EF4-FFF2-40B4-BE49-F238E27FC236}">
                <a16:creationId xmlns:a16="http://schemas.microsoft.com/office/drawing/2014/main" id="{04372E34-1C64-D4C4-C471-29DC81ED1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8135" y="7495132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F92BB0-B8A3-AB14-D420-99898171E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705" y="2368209"/>
            <a:ext cx="7191374" cy="532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9"/>
          <p:cNvSpPr txBox="1"/>
          <p:nvPr/>
        </p:nvSpPr>
        <p:spPr>
          <a:xfrm>
            <a:off x="670019" y="153569"/>
            <a:ext cx="6601459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ctr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The number 1855 represents the year of our treaty with the United States government and our sovereign powers reserved through this treaty.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/>
          <p:nvPr/>
        </p:nvSpPr>
        <p:spPr>
          <a:xfrm>
            <a:off x="1105818" y="7984242"/>
            <a:ext cx="556069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797685" marR="5080" lvl="0" indent="-1785620" algn="l" rtl="0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Arial"/>
                <a:ea typeface="Arial"/>
                <a:cs typeface="Arial"/>
                <a:sym typeface="Arial"/>
              </a:rPr>
              <a:t>Click on the audio recording to hear and repeat the Kiksht word for ‘WiŁx: Year’</a:t>
            </a:r>
            <a:endParaRPr sz="15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yearKIK.wav">
            <a:hlinkClick r:id="" action="ppaction://media"/>
            <a:extLst>
              <a:ext uri="{FF2B5EF4-FFF2-40B4-BE49-F238E27FC236}">
                <a16:creationId xmlns:a16="http://schemas.microsoft.com/office/drawing/2014/main" id="{AC2E5026-D3C4-90A3-D9DE-E5E1FDF38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7506" y="8361098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32EF06-6400-030F-E969-7C8AB611C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3" y="9651227"/>
            <a:ext cx="77724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07C023760E4B43B88CA40098E6CCFF" ma:contentTypeVersion="7" ma:contentTypeDescription="Create a new document." ma:contentTypeScope="" ma:versionID="932c66335bf254f2b214dd195c90a42f">
  <xsd:schema xmlns:xsd="http://www.w3.org/2001/XMLSchema" xmlns:xs="http://www.w3.org/2001/XMLSchema" xmlns:p="http://schemas.microsoft.com/office/2006/metadata/properties" xmlns:ns1="http://schemas.microsoft.com/sharepoint/v3" xmlns:ns2="34fb217e-71e5-45f5-ac12-57a9bc5aa8c7" xmlns:ns3="54031767-dd6d-417c-ab73-583408f47564" targetNamespace="http://schemas.microsoft.com/office/2006/metadata/properties" ma:root="true" ma:fieldsID="85307702f587d59a8b580de5524f7e2a" ns1:_="" ns2:_="" ns3:_="">
    <xsd:import namespace="http://schemas.microsoft.com/sharepoint/v3"/>
    <xsd:import namespace="34fb217e-71e5-45f5-ac12-57a9bc5aa8c7"/>
    <xsd:import namespace="54031767-dd6d-417c-ab73-583408f4756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Estimated_x0020_Creation_x0020_Date" minOccurs="0"/>
                <xsd:element ref="ns2:Remediation_x0020_Date" minOccurs="0"/>
                <xsd:element ref="ns2:Priorit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217e-71e5-45f5-ac12-57a9bc5aa8c7" elementFormDefault="qualified">
    <xsd:import namespace="http://schemas.microsoft.com/office/2006/documentManagement/types"/>
    <xsd:import namespace="http://schemas.microsoft.com/office/infopath/2007/PartnerControls"/>
    <xsd:element name="Estimated_x0020_Creation_x0020_Date" ma:index="6" nillable="true" ma:displayName="Estimated Creation Date" ma:format="DateOnly" ma:internalName="Estimated_x0020_Creation_x0020_Date" ma:readOnly="false">
      <xsd:simpleType>
        <xsd:restriction base="dms:DateTime"/>
      </xsd:simpleType>
    </xsd:element>
    <xsd:element name="Remediation_x0020_Date" ma:index="7" nillable="true" ma:displayName="Remediation Date" ma:default="[today]" ma:format="DateOnly" ma:internalName="Remediation_x0020_Date" ma:readOnly="false">
      <xsd:simpleType>
        <xsd:restriction base="dms:DateTime"/>
      </xsd:simpleType>
    </xsd:element>
    <xsd:element name="Priority" ma:index="8" nillable="true" ma:displayName="Priority" ma:default="New" ma:description="What Priority Level Is This Document?" ma:format="RadioButtons" ma:internalName="Priority" ma:readOnly="false">
      <xsd:simpleType>
        <xsd:restriction base="dms:Choice">
          <xsd:enumeration value="New"/>
          <xsd:enumeration value="Legacy"/>
          <xsd:enumeration value="Tier 1"/>
          <xsd:enumeration value="Tier 2"/>
          <xsd:enumeration value="Tier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31767-dd6d-417c-ab73-583408f47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mediation_x0020_Date xmlns="34fb217e-71e5-45f5-ac12-57a9bc5aa8c7">2025-11-19T08:00:00+00:00</Remediation_x0020_Date>
    <Priority xmlns="34fb217e-71e5-45f5-ac12-57a9bc5aa8c7">New</Priority>
    <PublishingExpirationDate xmlns="http://schemas.microsoft.com/sharepoint/v3" xsi:nil="true"/>
    <PublishingStartDate xmlns="http://schemas.microsoft.com/sharepoint/v3" xsi:nil="true"/>
    <Estimated_x0020_Creation_x0020_Date xmlns="34fb217e-71e5-45f5-ac12-57a9bc5aa8c7" xsi:nil="true"/>
  </documentManagement>
</p:properties>
</file>

<file path=customXml/itemProps1.xml><?xml version="1.0" encoding="utf-8"?>
<ds:datastoreItem xmlns:ds="http://schemas.openxmlformats.org/officeDocument/2006/customXml" ds:itemID="{92864B00-3CA9-4C1B-ABD9-21F7AD9F26AC}"/>
</file>

<file path=customXml/itemProps2.xml><?xml version="1.0" encoding="utf-8"?>
<ds:datastoreItem xmlns:ds="http://schemas.openxmlformats.org/officeDocument/2006/customXml" ds:itemID="{CA6D6A7D-D47C-4F0A-916F-C07C57A77844}"/>
</file>

<file path=customXml/itemProps3.xml><?xml version="1.0" encoding="utf-8"?>
<ds:datastoreItem xmlns:ds="http://schemas.openxmlformats.org/officeDocument/2006/customXml" ds:itemID="{A99D476E-CAB7-46DF-A40B-F8309D8309D9}"/>
</file>

<file path=docMetadata/LabelInfo.xml><?xml version="1.0" encoding="utf-8"?>
<clbl:labelList xmlns:clbl="http://schemas.microsoft.com/office/2020/mipLabelMetadata">
  <clbl:label id="{7730ea53-6f5e-4160-81a5-992a9105450a}" enabled="1" method="Standard" siteId="{b4f51418-b269-49a2-935a-fa54bf584fc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Custom</PresentationFormat>
  <Paragraphs>33</Paragraphs>
  <Slides>11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Helvetica Neue</vt:lpstr>
      <vt:lpstr>Office Theme</vt:lpstr>
      <vt:lpstr>First Grade Tribal Government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Nhung Luong</dc:creator>
  <cp:lastModifiedBy>REECE Raina * ODE</cp:lastModifiedBy>
  <cp:revision>1</cp:revision>
  <dcterms:created xsi:type="dcterms:W3CDTF">2025-06-24T14:00:51Z</dcterms:created>
  <dcterms:modified xsi:type="dcterms:W3CDTF">2025-11-19T00:35:54Z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2025-06-20T00:00:00Z</vt:filetime>
  </property>
  <property fmtid="{D5CDD505-2E9C-101B-9397-08002B2CF9AE}" pid="3" name="Creator">
    <vt:lpwstr>Canva</vt:lpwstr>
  </property>
  <property fmtid="{D5CDD505-2E9C-101B-9397-08002B2CF9AE}" pid="4" name="LastSaved">
    <vt:filetime>2025-06-24T00:00:00Z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0x0101005007C023760E4B43B88CA40098E6CCFF</vt:lpwstr>
  </property>
</Properties>
</file>