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5" orient="horz" pos="312" userDrawn="1">
          <p15:clr>
            <a:srgbClr val="A4A3A4"/>
          </p15:clr>
        </p15:guide>
        <p15:guide id="6" orient="horz" pos="105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87"/>
  </p:normalViewPr>
  <p:slideViewPr>
    <p:cSldViewPr snapToGrid="0" snapToObjects="1" showGuides="1">
      <p:cViewPr varScale="1">
        <p:scale>
          <a:sx n="81" d="100"/>
          <a:sy n="81" d="100"/>
        </p:scale>
        <p:origin x="96" y="552"/>
      </p:cViewPr>
      <p:guideLst>
        <p:guide pos="624"/>
        <p:guide pos="7056"/>
        <p:guide orient="horz" pos="312"/>
        <p:guide orient="horz" pos="105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12/19/2019</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4x+16=52</a:t>
            </a:r>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250222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3x+2=14</a:t>
            </a:r>
          </a:p>
          <a:p>
            <a:r>
              <a:rPr lang="en-US" dirty="0"/>
              <a:t>X=4</a:t>
            </a:r>
          </a:p>
          <a:p>
            <a:r>
              <a:rPr lang="en-US" dirty="0"/>
              <a:t>Each family ate 4 salmon.</a:t>
            </a:r>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235690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212096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map is from 1846. Later the same year, the United States and Great Britain decided to split the land known as the Oregon Territory at the line between modern-day Canada and Washington state. The outline of modern-day Oregon has been added in black on top of the original map to make it easier to find, but the state did not take this shape until it attained statehood in 1859.</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28496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416038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vimeo.com</a:t>
            </a:r>
            <a:r>
              <a:rPr lang="en-US" dirty="0"/>
              <a:t>/230026513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72004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344823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=F-ADN0oWQkQ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97403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four Columbia River treaty tribes enjoy fishing rights along the Columbia from the Bonneville to McNary dams. This 147-mile stretch of the river is called Zone 6.</a:t>
            </a:r>
          </a:p>
          <a:p>
            <a:endParaRPr lang="en-US" dirty="0"/>
          </a:p>
          <a:p>
            <a:r>
              <a:rPr lang="en-US" dirty="0"/>
              <a:t>For fisheries management purposes, the 292-mile stretch of the Columbia River that creates the border between Washington and Oregon is divided into six zones. Zones 1-5 are between the mouth of the river and Bonneville Dam, a distance of 145 miles. Oregon and Washington manage the commercial fisheries that occur in these zones. Zone 6 is an exclusive treaty Indian commercial fishing area. This exclusion is for commercial fishing only. Non-commercial sports fishers may still fish in this stretch of the river</a:t>
            </a:r>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360298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columbiariverimages.com/Regions/Places/canneries_columbia_river.html" TargetMode="External"/><Relationship Id="rId5" Type="http://schemas.openxmlformats.org/officeDocument/2006/relationships/hyperlink" Target="https://www.critfc.org/about-us/fisheries-timeline/"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player.vimeo.com/video/230026513?app_id=122963"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4D_kbHksaKQ?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F-ADN0oWQkQ?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163418"/>
            <a:ext cx="9814034" cy="2650320"/>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FISHING FOR TREATY RIGHTS AND SUSTAINABILITY</a:t>
            </a:r>
            <a:r>
              <a:rPr lang="en-US" sz="7200" dirty="0"/>
              <a:t/>
            </a:r>
            <a:br>
              <a:rPr lang="en-US" sz="7200" dirty="0"/>
            </a:br>
            <a:r>
              <a:rPr lang="en-US" sz="5400" dirty="0"/>
              <a:t>How does math help tell the story of history, governance, and people?</a:t>
            </a:r>
            <a:br>
              <a:rPr lang="en-US" sz="5400" dirty="0"/>
            </a:br>
            <a:r>
              <a:rPr lang="en-US" sz="5400" dirty="0"/>
              <a:t/>
            </a:r>
            <a:br>
              <a:rPr lang="en-US" sz="5400" dirty="0"/>
            </a:br>
            <a:endParaRPr lang="en-US" sz="5400" dirty="0"/>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Zones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10197352"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Indian fishers are legally entitled to half the harvestable surplus of fish in the river. To meet that requirement, Oregon and Washington must set their fisheries in Zones 1-5 in order to leave enough fish for harvest in Zone 6. Indian fishing is regulated under the ongoing U.S. District Court litigation known as U.S. v. Oregon.</a:t>
            </a:r>
          </a:p>
        </p:txBody>
      </p:sp>
      <p:pic>
        <p:nvPicPr>
          <p:cNvPr id="5" name="Content Placeholder 3" title="A map of the Columbia River showing Zone 6 extends upriver from Bonneville Dam">
            <a:extLst>
              <a:ext uri="{FF2B5EF4-FFF2-40B4-BE49-F238E27FC236}">
                <a16:creationId xmlns:a16="http://schemas.microsoft.com/office/drawing/2014/main" id="{0CF671BD-A76A-C34C-B41D-0987D82D4188}"/>
              </a:ext>
            </a:extLst>
          </p:cNvPr>
          <p:cNvPicPr>
            <a:picLocks noChangeAspect="1"/>
          </p:cNvPicPr>
          <p:nvPr/>
        </p:nvPicPr>
        <p:blipFill>
          <a:blip r:embed="rId3"/>
          <a:stretch>
            <a:fillRect/>
          </a:stretch>
        </p:blipFill>
        <p:spPr>
          <a:xfrm>
            <a:off x="2887567" y="3981367"/>
            <a:ext cx="6416865" cy="2377020"/>
          </a:xfrm>
          <a:prstGeom prst="rect">
            <a:avLst/>
          </a:prstGeom>
        </p:spPr>
      </p:pic>
    </p:spTree>
    <p:extLst>
      <p:ext uri="{BB962C8B-B14F-4D97-AF65-F5344CB8AC3E}">
        <p14:creationId xmlns:p14="http://schemas.microsoft.com/office/powerpoint/2010/main" val="122603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You solve!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10197352"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Two sisters went fishing and caught 52 pounds of salmon. They planned to give their grandmother 16 pounds and to divide the rest between them and two other family members.  </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How many pounds did each sister get to keep?</a:t>
            </a:r>
          </a:p>
          <a:p>
            <a:pPr algn="l">
              <a:lnSpc>
                <a:spcPct val="110000"/>
              </a:lnSpc>
              <a:spcAft>
                <a:spcPts val="14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298212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You solve!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3"/>
            <a:ext cx="9077798" cy="20272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Three families shared a meal and ate some salmon. They put two whole salmon away for another time. All 14 fish were captured near the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Dalles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 Dam.</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Write the equation and solve for how many salmon each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family ate. </a:t>
            </a:r>
          </a:p>
        </p:txBody>
      </p:sp>
    </p:spTree>
    <p:extLst>
      <p:ext uri="{BB962C8B-B14F-4D97-AF65-F5344CB8AC3E}">
        <p14:creationId xmlns:p14="http://schemas.microsoft.com/office/powerpoint/2010/main" val="61864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You solve! - Advanced</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88122"/>
            <a:ext cx="9077798" cy="440787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Two brothers went fishing along the river. The boat traveled 228 miles downstream and back. The trip downstream (with the current) took them six hours. The trip upstream (against the current) took eight hours.</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What was the speed of the boat going downstream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(with the current)?</a:t>
            </a:r>
          </a:p>
          <a:p>
            <a:pPr algn="l">
              <a:lnSpc>
                <a:spcPct val="110000"/>
              </a:lnSpc>
              <a:spcAft>
                <a:spcPts val="1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What was the speed of the boat going upstream </a:t>
            </a:r>
            <a:b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(against the current)?</a:t>
            </a:r>
          </a:p>
          <a:p>
            <a:pPr algn="l">
              <a:lnSpc>
                <a:spcPct val="110000"/>
              </a:lnSpc>
              <a:spcAft>
                <a:spcPts val="1400"/>
              </a:spcAft>
            </a:pP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Tree>
    <p:extLst>
      <p:ext uri="{BB962C8B-B14F-4D97-AF65-F5344CB8AC3E}">
        <p14:creationId xmlns:p14="http://schemas.microsoft.com/office/powerpoint/2010/main" val="16204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in Oregon</a:t>
            </a:r>
            <a:endParaRPr lang="en-US" sz="4400" dirty="0"/>
          </a:p>
        </p:txBody>
      </p:sp>
      <p:pic>
        <p:nvPicPr>
          <p:cNvPr id="8" name="Content Placeholder 10" descr="many men fishing off multiple scaffolds over the Celilo river">
            <a:extLst>
              <a:ext uri="{FF2B5EF4-FFF2-40B4-BE49-F238E27FC236}">
                <a16:creationId xmlns:a16="http://schemas.microsoft.com/office/drawing/2014/main" id="{14EFE00F-637E-CA45-A74E-BD1D21506A15}"/>
              </a:ext>
            </a:extLst>
          </p:cNvPr>
          <p:cNvPicPr>
            <a:picLocks noChangeAspect="1"/>
          </p:cNvPicPr>
          <p:nvPr/>
        </p:nvPicPr>
        <p:blipFill rotWithShape="1">
          <a:blip r:embed="rId3"/>
          <a:srcRect r="13491"/>
          <a:stretch/>
        </p:blipFill>
        <p:spPr>
          <a:xfrm>
            <a:off x="1004046" y="1703823"/>
            <a:ext cx="6428385" cy="4658877"/>
          </a:xfrm>
          <a:prstGeom prst="rect">
            <a:avLst/>
          </a:prstGeom>
        </p:spPr>
      </p:pic>
      <p:pic>
        <p:nvPicPr>
          <p:cNvPr id="9" name="Content Placeholder 7" descr="A group of people standing in front of a crowd posing for the camera&#10;&#10;Description automatically generated">
            <a:extLst>
              <a:ext uri="{FF2B5EF4-FFF2-40B4-BE49-F238E27FC236}">
                <a16:creationId xmlns:a16="http://schemas.microsoft.com/office/drawing/2014/main" id="{6AB51C34-6E73-554C-9FA4-3D1CC867234A}"/>
              </a:ext>
            </a:extLst>
          </p:cNvPr>
          <p:cNvPicPr>
            <a:picLocks noChangeAspect="1"/>
          </p:cNvPicPr>
          <p:nvPr/>
        </p:nvPicPr>
        <p:blipFill rotWithShape="1">
          <a:blip r:embed="rId4">
            <a:extLst>
              <a:ext uri="{28A0092B-C50C-407E-A947-70E740481C1C}">
                <a14:useLocalDpi xmlns:a14="http://schemas.microsoft.com/office/drawing/2010/main" val="0"/>
              </a:ext>
            </a:extLst>
          </a:blip>
          <a:srcRect l="16133" r="4292"/>
          <a:stretch/>
        </p:blipFill>
        <p:spPr>
          <a:xfrm>
            <a:off x="7587273" y="1703823"/>
            <a:ext cx="3395180" cy="1919989"/>
          </a:xfrm>
          <a:prstGeom prst="rect">
            <a:avLst/>
          </a:prstGeom>
        </p:spPr>
      </p:pic>
      <p:pic>
        <p:nvPicPr>
          <p:cNvPr id="10" name="Content Placeholder 9" descr="A person that is standing in the dirt&#10;&#10;Description automatically generated">
            <a:extLst>
              <a:ext uri="{FF2B5EF4-FFF2-40B4-BE49-F238E27FC236}">
                <a16:creationId xmlns:a16="http://schemas.microsoft.com/office/drawing/2014/main" id="{24E35814-4D8E-0946-94E0-4A6FC0D1F122}"/>
              </a:ext>
            </a:extLst>
          </p:cNvPr>
          <p:cNvPicPr>
            <a:picLocks noChangeAspect="1"/>
          </p:cNvPicPr>
          <p:nvPr/>
        </p:nvPicPr>
        <p:blipFill rotWithShape="1">
          <a:blip r:embed="rId5">
            <a:extLst>
              <a:ext uri="{28A0092B-C50C-407E-A947-70E740481C1C}">
                <a14:useLocalDpi xmlns:a14="http://schemas.microsoft.com/office/drawing/2010/main" val="0"/>
              </a:ext>
            </a:extLst>
          </a:blip>
          <a:srcRect l="17865" r="727" b="6838"/>
          <a:stretch/>
        </p:blipFill>
        <p:spPr>
          <a:xfrm>
            <a:off x="7587273" y="3730983"/>
            <a:ext cx="3395180" cy="2651777"/>
          </a:xfrm>
          <a:prstGeom prst="rect">
            <a:avLst/>
          </a:prstGeom>
        </p:spPr>
      </p:pic>
    </p:spTree>
    <p:extLst>
      <p:ext uri="{BB962C8B-B14F-4D97-AF65-F5344CB8AC3E}">
        <p14:creationId xmlns:p14="http://schemas.microsoft.com/office/powerpoint/2010/main" val="19522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Map</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923393"/>
            <a:ext cx="4219594" cy="405537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This map is from 1846. </a:t>
            </a:r>
          </a:p>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Later the same year, the United States and Great Britain decided to split the land known as the Oregon Territory at the line between modern-day Canada and Washington state. </a:t>
            </a:r>
          </a:p>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The outline of modern-day Oregon has been added in black on top of the original map to make it easier to find, but the state did not take this shape until it attained statehood in 1859.</a:t>
            </a:r>
          </a:p>
          <a:p>
            <a:pPr algn="l">
              <a:lnSpc>
                <a:spcPct val="110000"/>
              </a:lnSpc>
              <a:spcAft>
                <a:spcPts val="1400"/>
              </a:spcAft>
            </a:pPr>
            <a:endPar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4" name="Picture 3" title="An old map of North America showing some of the western territories">
            <a:extLst>
              <a:ext uri="{FF2B5EF4-FFF2-40B4-BE49-F238E27FC236}">
                <a16:creationId xmlns:a16="http://schemas.microsoft.com/office/drawing/2014/main" id="{AD5A61B1-0DF2-1640-9FB6-C5888BEBE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536" y="-18594"/>
            <a:ext cx="6619164" cy="6894085"/>
          </a:xfrm>
          <a:prstGeom prst="rect">
            <a:avLst/>
          </a:prstGeom>
        </p:spPr>
      </p:pic>
    </p:spTree>
    <p:extLst>
      <p:ext uri="{BB962C8B-B14F-4D97-AF65-F5344CB8AC3E}">
        <p14:creationId xmlns:p14="http://schemas.microsoft.com/office/powerpoint/2010/main" val="334040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A map of Oregon with the headquarters of the nine federally trecognized tribed noted">
            <a:extLst>
              <a:ext uri="{FF2B5EF4-FFF2-40B4-BE49-F238E27FC236}">
                <a16:creationId xmlns:a16="http://schemas.microsoft.com/office/drawing/2014/main" id="{5694E78C-F136-8749-86CC-10514BF5B626}"/>
              </a:ext>
            </a:extLst>
          </p:cNvPr>
          <p:cNvPicPr>
            <a:picLocks noChangeAspect="1"/>
          </p:cNvPicPr>
          <p:nvPr/>
        </p:nvPicPr>
        <p:blipFill rotWithShape="1">
          <a:blip r:embed="rId3"/>
          <a:srcRect l="35597" t="15821" r="46493" b="14328"/>
          <a:stretch/>
        </p:blipFill>
        <p:spPr>
          <a:xfrm>
            <a:off x="1870552" y="339141"/>
            <a:ext cx="8450896" cy="6179717"/>
          </a:xfrm>
          <a:prstGeom prst="rect">
            <a:avLst/>
          </a:prstGeom>
        </p:spPr>
      </p:pic>
      <p:sp>
        <p:nvSpPr>
          <p:cNvPr id="2" name="Title 1" hidden="1"/>
          <p:cNvSpPr>
            <a:spLocks noGrp="1"/>
          </p:cNvSpPr>
          <p:nvPr>
            <p:ph type="ctrTitle"/>
          </p:nvPr>
        </p:nvSpPr>
        <p:spPr/>
        <p:txBody>
          <a:bodyPr/>
          <a:lstStyle/>
          <a:p>
            <a:r>
              <a:rPr lang="en-US" dirty="0" smtClean="0"/>
              <a:t>Tribal Locations</a:t>
            </a:r>
            <a:endParaRPr lang="en-US" dirty="0"/>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62277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in Oregon</a:t>
            </a:r>
            <a:endParaRPr lang="en-US" sz="4400" dirty="0"/>
          </a:p>
        </p:txBody>
      </p:sp>
      <p:pic>
        <p:nvPicPr>
          <p:cNvPr id="6" name="Picture 5" descr="Salmon Cannery building and docks for many boats in Astoria, Oregon.">
            <a:extLst>
              <a:ext uri="{FF2B5EF4-FFF2-40B4-BE49-F238E27FC236}">
                <a16:creationId xmlns:a16="http://schemas.microsoft.com/office/drawing/2014/main" id="{37C5340E-B705-EF49-9204-5A1552B768A2}"/>
              </a:ext>
            </a:extLst>
          </p:cNvPr>
          <p:cNvPicPr>
            <a:picLocks noChangeAspect="1"/>
          </p:cNvPicPr>
          <p:nvPr/>
        </p:nvPicPr>
        <p:blipFill rotWithShape="1">
          <a:blip r:embed="rId3"/>
          <a:srcRect b="4163"/>
          <a:stretch/>
        </p:blipFill>
        <p:spPr>
          <a:xfrm>
            <a:off x="6211874" y="1676400"/>
            <a:ext cx="4989526" cy="3400511"/>
          </a:xfrm>
          <a:prstGeom prst="rect">
            <a:avLst/>
          </a:prstGeom>
        </p:spPr>
      </p:pic>
      <p:pic>
        <p:nvPicPr>
          <p:cNvPr id="7" name="Picture 6" descr="Native man long pole fishing on a set of rocks over the river.">
            <a:extLst>
              <a:ext uri="{FF2B5EF4-FFF2-40B4-BE49-F238E27FC236}">
                <a16:creationId xmlns:a16="http://schemas.microsoft.com/office/drawing/2014/main" id="{01CE5051-BE60-C54A-9E90-2EE1852C66EC}"/>
              </a:ext>
            </a:extLst>
          </p:cNvPr>
          <p:cNvPicPr>
            <a:picLocks noChangeAspect="1"/>
          </p:cNvPicPr>
          <p:nvPr/>
        </p:nvPicPr>
        <p:blipFill>
          <a:blip r:embed="rId4"/>
          <a:stretch>
            <a:fillRect/>
          </a:stretch>
        </p:blipFill>
        <p:spPr>
          <a:xfrm>
            <a:off x="988589" y="1676400"/>
            <a:ext cx="4415444" cy="3400512"/>
          </a:xfrm>
          <a:prstGeom prst="rect">
            <a:avLst/>
          </a:prstGeom>
        </p:spPr>
      </p:pic>
      <p:sp>
        <p:nvSpPr>
          <p:cNvPr id="11" name="TextBox 10">
            <a:extLst>
              <a:ext uri="{FF2B5EF4-FFF2-40B4-BE49-F238E27FC236}">
                <a16:creationId xmlns:a16="http://schemas.microsoft.com/office/drawing/2014/main" id="{60D1304C-1C8F-EB4E-8201-B4C4EFFCA51F}"/>
              </a:ext>
            </a:extLst>
          </p:cNvPr>
          <p:cNvSpPr txBox="1"/>
          <p:nvPr/>
        </p:nvSpPr>
        <p:spPr>
          <a:xfrm>
            <a:off x="903351" y="5181600"/>
            <a:ext cx="4877340" cy="230832"/>
          </a:xfrm>
          <a:prstGeom prst="rect">
            <a:avLst/>
          </a:prstGeom>
          <a:noFill/>
        </p:spPr>
        <p:txBody>
          <a:bodyPr wrap="square" rtlCol="0">
            <a:spAutoFit/>
          </a:bodyPr>
          <a:lstStyle/>
          <a:p>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rPr>
              <a:t>Early 1900’s photo by Edward C. Curtis from </a:t>
            </a:r>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5">
                  <a:extLst>
                    <a:ext uri="{A12FA001-AC4F-418D-AE19-62706E023703}">
                      <ahyp:hlinkClr xmlns:ahyp="http://schemas.microsoft.com/office/drawing/2018/hyperlinkcolor" xmlns="" val="tx"/>
                    </a:ext>
                  </a:extLst>
                </a:hlinkClick>
              </a:rPr>
              <a:t>https://www.critfc.org/about-us/fisheries-timeline</a:t>
            </a:r>
            <a:r>
              <a:rPr lang="en-US" sz="900" i="1" dirty="0">
                <a:solidFill>
                  <a:schemeClr val="bg2">
                    <a:lumMod val="25000"/>
                  </a:schemeClr>
                </a:solidFill>
                <a:latin typeface="Helvetica Neue Light" panose="02000403000000020004" pitchFamily="2" charset="0"/>
                <a:ea typeface="Helvetica Neue Light" panose="02000403000000020004" pitchFamily="2" charset="0"/>
                <a:hlinkClick r:id="rId5">
                  <a:extLst>
                    <a:ext uri="{A12FA001-AC4F-418D-AE19-62706E023703}">
                      <ahyp:hlinkClr xmlns:ahyp="http://schemas.microsoft.com/office/drawing/2018/hyperlinkcolor" xmlns="" val="tx"/>
                    </a:ext>
                  </a:extLst>
                </a:hlinkClick>
              </a:rPr>
              <a:t>/</a:t>
            </a:r>
            <a:endParaRPr lang="en-US" sz="900" i="1" dirty="0">
              <a:solidFill>
                <a:schemeClr val="bg2">
                  <a:lumMod val="25000"/>
                </a:schemeClr>
              </a:solidFill>
              <a:latin typeface="Helvetica Neue Light" panose="02000403000000020004" pitchFamily="2" charset="0"/>
              <a:ea typeface="Helvetica Neue Light" panose="02000403000000020004" pitchFamily="2" charset="0"/>
            </a:endParaRPr>
          </a:p>
        </p:txBody>
      </p:sp>
      <p:sp>
        <p:nvSpPr>
          <p:cNvPr id="12" name="TextBox 11">
            <a:extLst>
              <a:ext uri="{FF2B5EF4-FFF2-40B4-BE49-F238E27FC236}">
                <a16:creationId xmlns:a16="http://schemas.microsoft.com/office/drawing/2014/main" id="{74381F0C-24EB-8346-B0A4-C083C5902EEB}"/>
              </a:ext>
            </a:extLst>
          </p:cNvPr>
          <p:cNvSpPr txBox="1"/>
          <p:nvPr/>
        </p:nvSpPr>
        <p:spPr>
          <a:xfrm>
            <a:off x="6127530" y="5181204"/>
            <a:ext cx="4877340" cy="230832"/>
          </a:xfrm>
          <a:prstGeom prst="rect">
            <a:avLst/>
          </a:prstGeom>
          <a:noFill/>
        </p:spPr>
        <p:txBody>
          <a:bodyPr wrap="square" rtlCol="0">
            <a:spAutoFit/>
          </a:bodyPr>
          <a:lstStyle/>
          <a:p>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xmlns="" val="tx"/>
                    </a:ext>
                  </a:extLst>
                </a:hlinkClick>
              </a:rPr>
              <a:t>http://</a:t>
            </a:r>
            <a:r>
              <a:rPr lang="en-US" sz="900" i="1" dirty="0" err="1">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xmlns="" val="tx"/>
                    </a:ext>
                  </a:extLst>
                </a:hlinkClick>
              </a:rPr>
              <a:t>columbiariverimages.com</a:t>
            </a:r>
            <a:r>
              <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xmlns="" val="tx"/>
                    </a:ext>
                  </a:extLst>
                </a:hlinkClick>
              </a:rPr>
              <a:t>/Regions/Places/</a:t>
            </a:r>
            <a:r>
              <a:rPr lang="en-US" sz="900" i="1" dirty="0" err="1">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hlinkClick r:id="rId6">
                  <a:extLst>
                    <a:ext uri="{A12FA001-AC4F-418D-AE19-62706E023703}">
                      <ahyp:hlinkClr xmlns:ahyp="http://schemas.microsoft.com/office/drawing/2018/hyperlinkcolor" xmlns="" val="tx"/>
                    </a:ext>
                  </a:extLst>
                </a:hlinkClick>
              </a:rPr>
              <a:t>canneries_columbia_river.html</a:t>
            </a:r>
            <a:endParaRPr lang="en-US" sz="900" i="1" dirty="0">
              <a:solidFill>
                <a:schemeClr val="bg2">
                  <a:lumMod val="25000"/>
                </a:schemeClr>
              </a:solidFill>
              <a:latin typeface="Helvetica Neue Light" panose="02000403000000020004" pitchFamily="2" charset="0"/>
              <a:ea typeface="Helvetica Neue Light" panose="02000403000000020004" pitchFamily="2" charset="0"/>
              <a:cs typeface="Arial" panose="020B0604020202020204" pitchFamily="34" charset="0"/>
            </a:endParaRPr>
          </a:p>
        </p:txBody>
      </p:sp>
    </p:spTree>
    <p:extLst>
      <p:ext uri="{BB962C8B-B14F-4D97-AF65-F5344CB8AC3E}">
        <p14:creationId xmlns:p14="http://schemas.microsoft.com/office/powerpoint/2010/main" val="298066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Fishing in Oregon</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76400"/>
            <a:ext cx="4608476" cy="430236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United States v. Washington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(Boldt Decision)</a:t>
            </a:r>
          </a:p>
          <a:p>
            <a:pPr marL="342900" indent="-342900" algn="l">
              <a:lnSpc>
                <a:spcPct val="110000"/>
              </a:lnSpc>
              <a:spcAft>
                <a:spcPts val="14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Reaffirmed treaty-protected rights </a:t>
            </a:r>
          </a:p>
          <a:p>
            <a:pPr marL="342900" indent="-342900" algn="l">
              <a:lnSpc>
                <a:spcPct val="110000"/>
              </a:lnSpc>
              <a:spcAft>
                <a:spcPts val="14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Established tribes as co-managers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of resources</a:t>
            </a:r>
          </a:p>
          <a:p>
            <a:pPr marL="342900" indent="-342900" algn="l">
              <a:lnSpc>
                <a:spcPct val="110000"/>
              </a:lnSpc>
              <a:spcAft>
                <a:spcPts val="14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Entitled Tribal Nations people access to 50 percent of the salmon returning to the usual and accustomed places</a:t>
            </a:r>
          </a:p>
          <a:p>
            <a:pPr algn="l">
              <a:lnSpc>
                <a:spcPct val="110000"/>
              </a:lnSpc>
              <a:spcAft>
                <a:spcPts val="1400"/>
              </a:spcAft>
            </a:pPr>
            <a:endPar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5" name="Picture 4" title="&quot;&quot;">
            <a:extLst>
              <a:ext uri="{FF2B5EF4-FFF2-40B4-BE49-F238E27FC236}">
                <a16:creationId xmlns:a16="http://schemas.microsoft.com/office/drawing/2014/main" id="{AF9D85F7-EFB2-554A-8646-761B1A4F094C}"/>
              </a:ext>
            </a:extLst>
          </p:cNvPr>
          <p:cNvPicPr>
            <a:picLocks noChangeAspect="1"/>
          </p:cNvPicPr>
          <p:nvPr/>
        </p:nvPicPr>
        <p:blipFill>
          <a:blip r:embed="rId3"/>
          <a:stretch>
            <a:fillRect/>
          </a:stretch>
        </p:blipFill>
        <p:spPr>
          <a:xfrm>
            <a:off x="6904892" y="0"/>
            <a:ext cx="5298831" cy="6877444"/>
          </a:xfrm>
          <a:prstGeom prst="rect">
            <a:avLst/>
          </a:prstGeom>
        </p:spPr>
      </p:pic>
    </p:spTree>
    <p:extLst>
      <p:ext uri="{BB962C8B-B14F-4D97-AF65-F5344CB8AC3E}">
        <p14:creationId xmlns:p14="http://schemas.microsoft.com/office/powerpoint/2010/main" val="302656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Bryson Liberty - Learning to Fish</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1676400"/>
            <a:ext cx="3601406" cy="430236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How did changes to the land, made by others, affect one man?</a:t>
            </a:r>
          </a:p>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If he doesn’t have a place at which it is “usual and accustomed” for him to fish, how does he teach others about the area?</a:t>
            </a:r>
          </a:p>
          <a:p>
            <a:pPr algn="l">
              <a:lnSpc>
                <a:spcPct val="110000"/>
              </a:lnSpc>
              <a:spcAft>
                <a:spcPts val="1400"/>
              </a:spcAft>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7" name="Online Media 3" descr="Bryson Liberty - Learning to Fish&#10;Elder man tells story of tribal life and fishing prior to commercial logging and dams.">
            <a:hlinkClick r:id="" action="ppaction://media"/>
            <a:extLst>
              <a:ext uri="{FF2B5EF4-FFF2-40B4-BE49-F238E27FC236}">
                <a16:creationId xmlns:a16="http://schemas.microsoft.com/office/drawing/2014/main" id="{DC809860-C1C6-7146-AFBB-175EA51D3DA8}"/>
              </a:ext>
            </a:extLst>
          </p:cNvPr>
          <p:cNvPicPr>
            <a:picLocks noRot="1" noChangeAspect="1"/>
          </p:cNvPicPr>
          <p:nvPr>
            <a:videoFile r:link="rId1"/>
          </p:nvPr>
        </p:nvPicPr>
        <p:blipFill>
          <a:blip r:embed="rId4"/>
          <a:stretch>
            <a:fillRect/>
          </a:stretch>
        </p:blipFill>
        <p:spPr>
          <a:xfrm>
            <a:off x="5160968" y="1676400"/>
            <a:ext cx="6061543" cy="3657600"/>
          </a:xfrm>
          <a:prstGeom prst="rect">
            <a:avLst/>
          </a:prstGeom>
        </p:spPr>
      </p:pic>
    </p:spTree>
    <p:extLst>
      <p:ext uri="{BB962C8B-B14F-4D97-AF65-F5344CB8AC3E}">
        <p14:creationId xmlns:p14="http://schemas.microsoft.com/office/powerpoint/2010/main" val="246943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428093"/>
          </a:xfrm>
        </p:spPr>
        <p:txBody>
          <a:bodyPr lIns="0" tIns="0" rIns="0" bIns="0" anchor="t" anchorCtr="0">
            <a:noAutofit/>
          </a:bodyPr>
          <a:lstStyle/>
          <a:p>
            <a:r>
              <a:rPr lang="en-US" dirty="0"/>
              <a:t>The Confederated Tribes of Warm Springs on their sacred connection </a:t>
            </a:r>
            <a:br>
              <a:rPr lang="en-US" dirty="0"/>
            </a:br>
            <a:r>
              <a:rPr lang="en-US" dirty="0"/>
              <a:t>to the Deschutes River</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672861"/>
            <a:ext cx="2934906" cy="130126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rPr>
              <a:t>Why would people risk their lives in such fishing conditions?</a:t>
            </a:r>
          </a:p>
        </p:txBody>
      </p:sp>
      <p:pic>
        <p:nvPicPr>
          <p:cNvPr id="5" name="Online Media 3" title="The Confederated Tribes of Warm Springs on their sacred connection to the Deschutes River">
            <a:hlinkClick r:id="" action="ppaction://media"/>
            <a:extLst>
              <a:ext uri="{FF2B5EF4-FFF2-40B4-BE49-F238E27FC236}">
                <a16:creationId xmlns:a16="http://schemas.microsoft.com/office/drawing/2014/main" id="{55460ABB-DEB2-E545-A0CD-DAA5EE0C3411}"/>
              </a:ext>
            </a:extLst>
          </p:cNvPr>
          <p:cNvPicPr>
            <a:picLocks noRot="1" noChangeAspect="1"/>
          </p:cNvPicPr>
          <p:nvPr>
            <a:videoFile r:link="rId1"/>
          </p:nvPr>
        </p:nvPicPr>
        <p:blipFill>
          <a:blip r:embed="rId4"/>
          <a:stretch>
            <a:fillRect/>
          </a:stretch>
        </p:blipFill>
        <p:spPr>
          <a:xfrm>
            <a:off x="5687034" y="2672861"/>
            <a:ext cx="5514366" cy="3423139"/>
          </a:xfrm>
          <a:prstGeom prst="rect">
            <a:avLst/>
          </a:prstGeom>
        </p:spPr>
      </p:pic>
    </p:spTree>
    <p:extLst>
      <p:ext uri="{BB962C8B-B14F-4D97-AF65-F5344CB8AC3E}">
        <p14:creationId xmlns:p14="http://schemas.microsoft.com/office/powerpoint/2010/main" val="426758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97354" cy="1028700"/>
          </a:xfrm>
        </p:spPr>
        <p:txBody>
          <a:bodyPr lIns="0" tIns="0" rIns="0" bIns="0" anchor="t" anchorCtr="0">
            <a:noAutofit/>
          </a:bodyPr>
          <a:lstStyle/>
          <a:p>
            <a:r>
              <a:rPr lang="en-US" dirty="0"/>
              <a:t>Tribal Fishing 101 from Northwest Treaty Tribes</a:t>
            </a:r>
            <a:endParaRPr lang="en-US" sz="4400" dirty="0"/>
          </a:p>
        </p:txBody>
      </p:sp>
      <p:pic>
        <p:nvPicPr>
          <p:cNvPr id="5" name="Online Media 6" title="Tribal Fishing 101">
            <a:hlinkClick r:id="" action="ppaction://media"/>
            <a:extLst>
              <a:ext uri="{FF2B5EF4-FFF2-40B4-BE49-F238E27FC236}">
                <a16:creationId xmlns:a16="http://schemas.microsoft.com/office/drawing/2014/main" id="{D328967E-FEF3-CA43-9181-445D0BA2A807}"/>
              </a:ext>
            </a:extLst>
          </p:cNvPr>
          <p:cNvPicPr>
            <a:picLocks noRot="1" noChangeAspect="1"/>
          </p:cNvPicPr>
          <p:nvPr>
            <a:videoFile r:link="rId1"/>
          </p:nvPr>
        </p:nvPicPr>
        <p:blipFill>
          <a:blip r:embed="rId4"/>
          <a:stretch>
            <a:fillRect/>
          </a:stretch>
        </p:blipFill>
        <p:spPr>
          <a:xfrm>
            <a:off x="2544352" y="2100487"/>
            <a:ext cx="7103296" cy="3995513"/>
          </a:xfrm>
          <a:prstGeom prst="rect">
            <a:avLst/>
          </a:prstGeom>
        </p:spPr>
      </p:pic>
    </p:spTree>
    <p:extLst>
      <p:ext uri="{BB962C8B-B14F-4D97-AF65-F5344CB8AC3E}">
        <p14:creationId xmlns:p14="http://schemas.microsoft.com/office/powerpoint/2010/main" val="1706934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2020-01-03T18:17:45+00:00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B97AB9BF-CD70-4BC0-837E-6391BB97398D}"/>
</file>

<file path=customXml/itemProps2.xml><?xml version="1.0" encoding="utf-8"?>
<ds:datastoreItem xmlns:ds="http://schemas.openxmlformats.org/officeDocument/2006/customXml" ds:itemID="{2E32EFE0-0646-4FC8-A07A-3034E0E81F1C}"/>
</file>

<file path=customXml/itemProps3.xml><?xml version="1.0" encoding="utf-8"?>
<ds:datastoreItem xmlns:ds="http://schemas.openxmlformats.org/officeDocument/2006/customXml" ds:itemID="{1EB95519-A16C-40D6-A090-A15D972CE3BD}"/>
</file>

<file path=docProps/app.xml><?xml version="1.0" encoding="utf-8"?>
<Properties xmlns="http://schemas.openxmlformats.org/officeDocument/2006/extended-properties" xmlns:vt="http://schemas.openxmlformats.org/officeDocument/2006/docPropsVTypes">
  <TotalTime>234</TotalTime>
  <Words>622</Words>
  <Application>Microsoft Office PowerPoint</Application>
  <PresentationFormat>Widescreen</PresentationFormat>
  <Paragraphs>55</Paragraphs>
  <Slides>13</Slides>
  <Notes>12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Light</vt:lpstr>
      <vt:lpstr>Helvetica Neue Medium</vt:lpstr>
      <vt:lpstr>Office Theme</vt:lpstr>
      <vt:lpstr>FISHING FOR TREATY RIGHTS AND SUSTAINABILITY How does math help tell the story of history, governance, and people?  </vt:lpstr>
      <vt:lpstr>Fishing in Oregon</vt:lpstr>
      <vt:lpstr>Map</vt:lpstr>
      <vt:lpstr>Tribal Locations</vt:lpstr>
      <vt:lpstr>Fishing in Oregon</vt:lpstr>
      <vt:lpstr>Fishing in Oregon</vt:lpstr>
      <vt:lpstr>Bryson Liberty - Learning to Fish</vt:lpstr>
      <vt:lpstr>The Confederated Tribes of Warm Springs on their sacred connection  to the Deschutes River</vt:lpstr>
      <vt:lpstr>Tribal Fishing 101 from Northwest Treaty Tribes</vt:lpstr>
      <vt:lpstr>Fishing Zones</vt:lpstr>
      <vt:lpstr>You solve!</vt:lpstr>
      <vt:lpstr>You solve!</vt:lpstr>
      <vt:lpstr>You solve! - Advanced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RUDY Peter - ODE</cp:lastModifiedBy>
  <cp:revision>98</cp:revision>
  <dcterms:created xsi:type="dcterms:W3CDTF">2019-04-26T16:05:13Z</dcterms:created>
  <dcterms:modified xsi:type="dcterms:W3CDTF">2019-12-19T21:03:37Z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