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1" r:id="rId5"/>
    <p:sldId id="272" r:id="rId6"/>
    <p:sldId id="273" r:id="rId7"/>
    <p:sldId id="274" r:id="rId8"/>
    <p:sldId id="275" r:id="rId9"/>
    <p:sldId id="276" r:id="rId10"/>
    <p:sldId id="277" r:id="rId11"/>
    <p:sldId id="264" r:id="rId12"/>
    <p:sldId id="263" r:id="rId13"/>
    <p:sldId id="262" r:id="rId14"/>
    <p:sldId id="278" r:id="rId15"/>
    <p:sldId id="260" r:id="rId16"/>
    <p:sldId id="259" r:id="rId17"/>
    <p:sldId id="258"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5E500-ED35-CBB6-62B7-F6F0103C57E6}" name="Rachael Radick" initials="RR" userId="S::rachael.radick@ednw.org::125914b5-a3fb-448a-b296-f1297bb32460" providerId="AD"/>
  <p188:author id="{DF35D032-C91A-F82A-D8B7-C06E83E9D9EE}" name="Eric Gold" initials="EG" userId="S::Eric.Gold@ednw.org::b6cf958c-856f-4440-8aee-f7dbb254b8f3" providerId="AD"/>
  <p188:author id="{381A9E9D-B1BE-40B4-6B6A-9060782AC2B0}" name="Nick Viles" initials="NV" userId="S::nickv@ctsi.nsn.us::917d333d-4359-443a-97bf-69681caf71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BCD14-1808-8213-4668-E0F5DEDE46E3}" v="16" dt="2023-11-10T17:46:41.875"/>
    <p1510:client id="{FE424E38-AC78-804D-9A35-6D776AE76549}" v="41" dt="2023-11-09T23:26:39.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75374" autoAdjust="0"/>
  </p:normalViewPr>
  <p:slideViewPr>
    <p:cSldViewPr snapToGrid="0">
      <p:cViewPr varScale="1">
        <p:scale>
          <a:sx n="77" d="100"/>
          <a:sy n="77" d="100"/>
        </p:scale>
        <p:origin x="4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786FD-3EEB-43D2-A096-F5CA024ADA05}" type="datetimeFigureOut">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AEB4E-BEEE-4AB0-AD25-F2E6AE9853C5}" type="slidenum">
              <a:t>‹#›</a:t>
            </a:fld>
            <a:endParaRPr lang="en-US"/>
          </a:p>
        </p:txBody>
      </p:sp>
    </p:spTree>
    <p:extLst>
      <p:ext uri="{BB962C8B-B14F-4D97-AF65-F5344CB8AC3E}">
        <p14:creationId xmlns:p14="http://schemas.microsoft.com/office/powerpoint/2010/main" val="377745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14780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Myriad Pro" panose="020B0503030403020204" pitchFamily="34" charset="0"/>
              </a:rPr>
              <a:t>The Confederated Tribes of Siletz Indians is a confederated Tribe. A confederated Tribe is a group of different Native American Tribes that were often forced by the federal government to come together on a single reservation. Today, confederated Tribes have one Tribal government but are made up of people from many different Tribes and bands. Lots of different Tribes in Oregon are confederated Tribes—like the Confederated Tribes of Warm Springs and the Confederated Tribes of Siletz Indians.</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11</a:t>
            </a:fld>
            <a:endParaRPr lang="en-US"/>
          </a:p>
        </p:txBody>
      </p:sp>
    </p:spTree>
    <p:extLst>
      <p:ext uri="{BB962C8B-B14F-4D97-AF65-F5344CB8AC3E}">
        <p14:creationId xmlns:p14="http://schemas.microsoft.com/office/powerpoint/2010/main" val="40829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Myriad Pro" panose="020B0503030403020204" pitchFamily="34" charset="0"/>
              </a:rPr>
              <a:t>The ancestors of the Siletz people came from different Tribes that lived in western Oregon and parts of northern California and southwest Washington. Each of these Tribes has their own special ways of living and doing things, but they also share many things in common, like building houses out of planks, fishing for salmon to eat, and visiting and trading with each other.</a:t>
            </a:r>
          </a:p>
          <a:p>
            <a:endParaRPr lang="en-US" dirty="0">
              <a:effectLst/>
              <a:latin typeface="Myriad Pro" panose="020B0503030403020204" pitchFamily="34" charset="0"/>
            </a:endParaRPr>
          </a:p>
          <a:p>
            <a:r>
              <a:rPr lang="en-US" i="1" dirty="0">
                <a:effectLst/>
                <a:latin typeface="Myriad Pro" panose="020B0503030403020204" pitchFamily="34" charset="0"/>
              </a:rPr>
              <a:t>In the 1850s, the U.S. government forced these Tribes to leave their homes and live together on the Coast (Siletz) Reservation. Times were hard—people had to leave their homes and everything they knew. There often wasn’t enough to eat. But people survived and kept together and today members of those many different Tribes are all part of the Confederated Tribes of Siletz Indians.</a:t>
            </a:r>
          </a:p>
          <a:p>
            <a:endParaRPr lang="en-US" dirty="0">
              <a:effectLst/>
              <a:latin typeface="Myriad Pro" panose="020B0503030403020204" pitchFamily="34" charset="0"/>
            </a:endParaRPr>
          </a:p>
          <a:p>
            <a:r>
              <a:rPr lang="en-US" i="1" dirty="0">
                <a:effectLst/>
                <a:latin typeface="Myriad Pro" panose="020B0503030403020204" pitchFamily="34" charset="0"/>
              </a:rPr>
              <a:t>Keep this in mind as we read these biographies. All the women that we are going to read about today are Siletz Tribal members. Their families were removed from many different places across western Oregon to the Coast (Siletz) Reservation.</a:t>
            </a:r>
            <a:endParaRPr lang="en-US" dirty="0">
              <a:effectLst/>
              <a:latin typeface="Myriad Pro" panose="020B0503030403020204" pitchFamily="34" charset="0"/>
            </a:endParaRPr>
          </a:p>
          <a:p>
            <a:endParaRPr lang="en-US" b="1" dirty="0"/>
          </a:p>
        </p:txBody>
      </p:sp>
      <p:sp>
        <p:nvSpPr>
          <p:cNvPr id="4" name="Slide Number Placeholder 3"/>
          <p:cNvSpPr>
            <a:spLocks noGrp="1"/>
          </p:cNvSpPr>
          <p:nvPr>
            <p:ph type="sldNum" sz="quarter" idx="5"/>
          </p:nvPr>
        </p:nvSpPr>
        <p:spPr/>
        <p:txBody>
          <a:bodyPr/>
          <a:lstStyle/>
          <a:p>
            <a:fld id="{62D8B2FC-7F27-4EDD-A7F5-A4950CA5B38A}" type="slidenum">
              <a:rPr lang="en-US" smtClean="0"/>
              <a:t>12</a:t>
            </a:fld>
            <a:endParaRPr lang="en-US"/>
          </a:p>
        </p:txBody>
      </p:sp>
    </p:spTree>
    <p:extLst>
      <p:ext uri="{BB962C8B-B14F-4D97-AF65-F5344CB8AC3E}">
        <p14:creationId xmlns:p14="http://schemas.microsoft.com/office/powerpoint/2010/main" val="22233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Myriad Pro" panose="020B0503030403020204" pitchFamily="34" charset="0"/>
              </a:rPr>
              <a:t>Today, you’ll be working in small groups to read biographies about some important women from the Confederated Tribes of Siletz Indians. You can choose to read the biographies by yourself, or you can select a group member to be the reader and read aloud to the rest of the group. Then, you’ll work together to answer the questions in your packet. Remember to help each other and work together as a team!</a:t>
            </a:r>
            <a:endParaRPr lang="en-US" dirty="0">
              <a:effectLst/>
              <a:latin typeface="Myriad Pro" panose="020B0503030403020204" pitchFamily="34" charset="0"/>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363144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Myriad Pro" panose="020B0503030403020204" pitchFamily="34" charset="0"/>
              </a:rPr>
              <a:t>Using the information that you gathered during the station activities, you will create a biography poster on one of the impactful women from the Siletz Tribe. Your poster should highlight the person’s contributions and accomplishments and provide insights into their life experiences. Remember to use the information you learned from your reading and to write in your own words!</a:t>
            </a:r>
          </a:p>
          <a:p>
            <a:endParaRPr lang="en-US" dirty="0">
              <a:effectLst/>
              <a:latin typeface="Myriad Pro" panose="020B0503030403020204" pitchFamily="34" charset="0"/>
            </a:endParaRPr>
          </a:p>
          <a:p>
            <a:r>
              <a:rPr lang="en-US" b="1" i="1" dirty="0">
                <a:effectLst/>
                <a:latin typeface="Myriad Pro" panose="020B0503030403020204" pitchFamily="34" charset="0"/>
              </a:rPr>
              <a:t>Step 1. </a:t>
            </a:r>
            <a:r>
              <a:rPr lang="en-US" i="1" dirty="0">
                <a:effectLst/>
                <a:latin typeface="Myriad Pro" panose="020B0503030403020204" pitchFamily="34" charset="0"/>
              </a:rPr>
              <a:t>Choose a Siletz woman you learned about in class and write their </a:t>
            </a:r>
            <a:r>
              <a:rPr lang="en-US" i="1">
                <a:effectLst/>
                <a:latin typeface="Myriad Pro" panose="020B0503030403020204" pitchFamily="34" charset="0"/>
              </a:rPr>
              <a:t>name in </a:t>
            </a:r>
            <a:r>
              <a:rPr lang="en-US" i="1" dirty="0">
                <a:effectLst/>
                <a:latin typeface="Myriad Pro" panose="020B0503030403020204" pitchFamily="34" charset="0"/>
              </a:rPr>
              <a:t>big letters at the top of the poster. </a:t>
            </a:r>
          </a:p>
          <a:p>
            <a:endParaRPr lang="en-US" dirty="0">
              <a:effectLst/>
              <a:latin typeface="Myriad Pro" panose="020B0503030403020204" pitchFamily="34" charset="0"/>
            </a:endParaRPr>
          </a:p>
          <a:p>
            <a:r>
              <a:rPr lang="en-US" b="1" i="1" dirty="0">
                <a:effectLst/>
                <a:latin typeface="Myriad Pro" panose="020B0503030403020204" pitchFamily="34" charset="0"/>
              </a:rPr>
              <a:t>Step 2. </a:t>
            </a:r>
            <a:r>
              <a:rPr lang="en-US" i="1" dirty="0">
                <a:effectLst/>
                <a:latin typeface="Myriad Pro" panose="020B0503030403020204" pitchFamily="34" charset="0"/>
              </a:rPr>
              <a:t>Use colorful markers, crayons, or colored pencils to decorate the poster with pictures and information about the person that you read about. Make it look beautiful and creative! </a:t>
            </a:r>
          </a:p>
          <a:p>
            <a:endParaRPr lang="en-US" dirty="0">
              <a:effectLst/>
              <a:latin typeface="Myriad Pro" panose="020B0503030403020204" pitchFamily="34" charset="0"/>
            </a:endParaRPr>
          </a:p>
          <a:p>
            <a:r>
              <a:rPr lang="en-US" b="1" i="1" dirty="0">
                <a:effectLst/>
                <a:latin typeface="Myriad Pro" panose="020B0503030403020204" pitchFamily="34" charset="0"/>
              </a:rPr>
              <a:t>Step 3. </a:t>
            </a:r>
            <a:r>
              <a:rPr lang="en-US" i="1" dirty="0">
                <a:effectLst/>
                <a:latin typeface="Myriad Pro" panose="020B0503030403020204" pitchFamily="34" charset="0"/>
              </a:rPr>
              <a:t>Find photos or pictures of the person you are writing about or draw a picture of the person. </a:t>
            </a:r>
          </a:p>
          <a:p>
            <a:endParaRPr lang="en-US" dirty="0">
              <a:effectLst/>
              <a:latin typeface="Myriad Pro" panose="020B0503030403020204" pitchFamily="34" charset="0"/>
            </a:endParaRPr>
          </a:p>
          <a:p>
            <a:r>
              <a:rPr lang="en-US" b="1" i="1" dirty="0">
                <a:effectLst/>
                <a:latin typeface="Myriad Pro" panose="020B0503030403020204" pitchFamily="34" charset="0"/>
              </a:rPr>
              <a:t>Step 4.</a:t>
            </a:r>
            <a:r>
              <a:rPr lang="en-US" i="1" dirty="0">
                <a:effectLst/>
                <a:latin typeface="Myriad Pro" panose="020B0503030403020204" pitchFamily="34" charset="0"/>
              </a:rPr>
              <a:t> Write short descriptions or captions that talk about the woman’s accomplishments and contributions. Explain how their life impacted the Siletz people and the world.</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14</a:t>
            </a:fld>
            <a:endParaRPr lang="en-US"/>
          </a:p>
        </p:txBody>
      </p:sp>
    </p:spTree>
    <p:extLst>
      <p:ext uri="{BB962C8B-B14F-4D97-AF65-F5344CB8AC3E}">
        <p14:creationId xmlns:p14="http://schemas.microsoft.com/office/powerpoint/2010/main" val="215961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125707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412258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6967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99162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235841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Myriad Pro" panose="020B0503030403020204" pitchFamily="34" charset="0"/>
              </a:rPr>
              <a:t>A biography is a story about someone’s life. It’s a book about a real person and it can help us learn about what they did and how they made a difference in the world. Biographies can teach us about famous people like presidents, inventors, or athletes. They can also be about everyday people who have done something amazing and made important contributions to their country, Tribe, family, or community. By reading a biography, we can get inspired and learn about all the interesting things that people can do!</a:t>
            </a:r>
          </a:p>
          <a:p>
            <a:endParaRPr lang="en-US" dirty="0">
              <a:effectLst/>
              <a:latin typeface="Myriad Pro" panose="020B0503030403020204" pitchFamily="34" charset="0"/>
            </a:endParaRPr>
          </a:p>
          <a:p>
            <a:r>
              <a:rPr lang="en-US" i="1" dirty="0">
                <a:effectLst/>
                <a:latin typeface="Myriad Pro" panose="020B0503030403020204" pitchFamily="34" charset="0"/>
              </a:rPr>
              <a:t>Let’s learn about the important features of a biography.</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7</a:t>
            </a:fld>
            <a:endParaRPr lang="en-US"/>
          </a:p>
        </p:txBody>
      </p:sp>
    </p:spTree>
    <p:extLst>
      <p:ext uri="{BB962C8B-B14F-4D97-AF65-F5344CB8AC3E}">
        <p14:creationId xmlns:p14="http://schemas.microsoft.com/office/powerpoint/2010/main" val="156209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148712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377607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838200" y="1836499"/>
            <a:ext cx="10027022" cy="4340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838200" y="735628"/>
            <a:ext cx="10027022" cy="1100871"/>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838199" y="1790700"/>
            <a:ext cx="10027021" cy="38149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735496"/>
            <a:ext cx="6689036" cy="1233981"/>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1969478"/>
            <a:ext cx="6549887" cy="415302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9D9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85412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749277"/>
            <a:ext cx="10515600" cy="10096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9621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1" r:id="rId7"/>
  </p:sldLayoutIdLst>
  <p:txStyles>
    <p:titleStyle>
      <a:lvl1pPr algn="l" defTabSz="914400" rtl="0" eaLnBrk="1" latinLnBrk="0" hangingPunct="1">
        <a:lnSpc>
          <a:spcPct val="90000"/>
        </a:lnSpc>
        <a:spcBef>
          <a:spcPct val="0"/>
        </a:spcBef>
        <a:buNone/>
        <a:defRPr sz="4400" b="1" i="0" kern="1200">
          <a:solidFill>
            <a:srgbClr val="2C6754"/>
          </a:solidFill>
          <a:latin typeface="Calibri" panose="020F0502020204030204" pitchFamily="34" charset="0"/>
          <a:ea typeface="Helvetica Neue Medium" panose="02000503000000020004" pitchFamily="2" charset="0"/>
          <a:cs typeface="Calibri" panose="020F0502020204030204" pitchFamily="34" charset="0"/>
        </a:defRPr>
      </a:lvl1pPr>
    </p:titleStyle>
    <p:bodyStyle>
      <a:lvl1pPr marL="2286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1pPr>
      <a:lvl2pPr marL="6858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2pPr>
      <a:lvl3pPr marL="11430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3pPr>
      <a:lvl4pPr marL="16002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4pPr>
      <a:lvl5pPr marL="20574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4"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838200" y="2357564"/>
            <a:ext cx="11353800" cy="1499733"/>
          </a:xfrm>
        </p:spPr>
        <p:txBody>
          <a:bodyPr lIns="0" tIns="0" rIns="0" bIns="0" anchor="t" anchorCtr="0">
            <a:noAutofit/>
          </a:bodyPr>
          <a:lstStyle/>
          <a:p>
            <a:r>
              <a:rPr lang="en-US" sz="2400" b="1" dirty="0">
                <a:solidFill>
                  <a:srgbClr val="63A49F"/>
                </a:solidFill>
                <a:ea typeface="Helvetica Neue" panose="02000503000000020004" pitchFamily="2" charset="0"/>
              </a:rPr>
              <a:t>GRADE 3</a:t>
            </a:r>
            <a:br>
              <a:rPr lang="en-US" sz="7200" dirty="0"/>
            </a:br>
            <a:r>
              <a:rPr lang="en-US" sz="7200" b="1" dirty="0"/>
              <a:t>Honoring Siletz Women </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308931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0EED9-6BBF-9481-545E-07D1F5A8E605}"/>
              </a:ext>
            </a:extLst>
          </p:cNvPr>
          <p:cNvSpPr>
            <a:spLocks noGrp="1"/>
          </p:cNvSpPr>
          <p:nvPr>
            <p:ph type="ctrTitle"/>
          </p:nvPr>
        </p:nvSpPr>
        <p:spPr/>
        <p:txBody>
          <a:bodyPr/>
          <a:lstStyle/>
          <a:p>
            <a:r>
              <a:rPr lang="en-US" dirty="0">
                <a:latin typeface="Calibri"/>
                <a:cs typeface="Calibri"/>
              </a:rPr>
              <a:t>Biographical Text Features</a:t>
            </a:r>
          </a:p>
        </p:txBody>
      </p:sp>
      <p:sp>
        <p:nvSpPr>
          <p:cNvPr id="7" name="Content Placeholder 6">
            <a:extLst>
              <a:ext uri="{FF2B5EF4-FFF2-40B4-BE49-F238E27FC236}">
                <a16:creationId xmlns:a16="http://schemas.microsoft.com/office/drawing/2014/main" id="{BEBA63C1-5443-A9DB-DF52-08CF914C18CA}"/>
              </a:ext>
            </a:extLst>
          </p:cNvPr>
          <p:cNvSpPr>
            <a:spLocks noGrp="1"/>
          </p:cNvSpPr>
          <p:nvPr>
            <p:ph idx="1"/>
          </p:nvPr>
        </p:nvSpPr>
        <p:spPr/>
        <p:txBody>
          <a:bodyPr/>
          <a:lstStyle/>
          <a:p>
            <a:pPr marL="0" indent="0">
              <a:buNone/>
            </a:pPr>
            <a:r>
              <a:rPr lang="en-US" dirty="0"/>
              <a:t>Biographies have specific text features:</a:t>
            </a:r>
          </a:p>
          <a:p>
            <a:r>
              <a:rPr lang="en-US" dirty="0"/>
              <a:t>Headings and subheadings</a:t>
            </a:r>
          </a:p>
          <a:p>
            <a:r>
              <a:rPr lang="en-US" dirty="0"/>
              <a:t>Photographs and illustrations</a:t>
            </a:r>
          </a:p>
          <a:p>
            <a:r>
              <a:rPr lang="en-US" dirty="0"/>
              <a:t>Captions and labels</a:t>
            </a:r>
          </a:p>
          <a:p>
            <a:r>
              <a:rPr lang="en-US" dirty="0"/>
              <a:t>Maps and timelines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9373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D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ACD2-8814-BA1A-6037-B6F482E2A4CF}"/>
              </a:ext>
            </a:extLst>
          </p:cNvPr>
          <p:cNvSpPr>
            <a:spLocks noGrp="1"/>
          </p:cNvSpPr>
          <p:nvPr>
            <p:ph type="ctrTitle"/>
          </p:nvPr>
        </p:nvSpPr>
        <p:spPr>
          <a:xfrm>
            <a:off x="990600" y="2400300"/>
            <a:ext cx="10432576" cy="2117912"/>
          </a:xfrm>
        </p:spPr>
        <p:txBody>
          <a:bodyPr/>
          <a:lstStyle/>
          <a:p>
            <a:r>
              <a:rPr lang="en-US" sz="6600" dirty="0">
                <a:solidFill>
                  <a:schemeClr val="bg1"/>
                </a:solidFill>
              </a:rPr>
              <a:t>What is a confederated Tribe?</a:t>
            </a:r>
          </a:p>
        </p:txBody>
      </p:sp>
    </p:spTree>
    <p:extLst>
      <p:ext uri="{BB962C8B-B14F-4D97-AF65-F5344CB8AC3E}">
        <p14:creationId xmlns:p14="http://schemas.microsoft.com/office/powerpoint/2010/main" val="250188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F08278-6EA5-4B27-865E-FE34792394D6}"/>
              </a:ext>
            </a:extLst>
          </p:cNvPr>
          <p:cNvSpPr txBox="1"/>
          <p:nvPr/>
        </p:nvSpPr>
        <p:spPr>
          <a:xfrm>
            <a:off x="838200" y="6083572"/>
            <a:ext cx="1672253" cy="186783"/>
          </a:xfrm>
          <a:prstGeom prst="rect">
            <a:avLst/>
          </a:prstGeom>
          <a:noFill/>
        </p:spPr>
        <p:txBody>
          <a:bodyPr wrap="none" lIns="0" tIns="0" rIns="0" bIns="0" rtlCol="0">
            <a:noAutofit/>
          </a:bodyPr>
          <a:lstStyle/>
          <a:p>
            <a:r>
              <a:rPr lang="en-US" sz="1200" i="1" dirty="0">
                <a:solidFill>
                  <a:schemeClr val="tx1">
                    <a:lumMod val="65000"/>
                    <a:lumOff val="35000"/>
                  </a:schemeClr>
                </a:solidFill>
                <a:latin typeface="Calibri Light" panose="020F0302020204030204" pitchFamily="34" charset="0"/>
                <a:cs typeface="Calibri Light" panose="020F0302020204030204" pitchFamily="34" charset="0"/>
              </a:rPr>
              <a:t>Images source: CTSI </a:t>
            </a:r>
          </a:p>
        </p:txBody>
      </p:sp>
      <p:pic>
        <p:nvPicPr>
          <p:cNvPr id="7" name="Picture 6">
            <a:extLst>
              <a:ext uri="{FF2B5EF4-FFF2-40B4-BE49-F238E27FC236}">
                <a16:creationId xmlns:a16="http://schemas.microsoft.com/office/drawing/2014/main" id="{F0C733F4-FC31-4AB6-B20D-C7DCB9345029}"/>
              </a:ext>
            </a:extLst>
          </p:cNvPr>
          <p:cNvPicPr>
            <a:picLocks noChangeAspect="1"/>
          </p:cNvPicPr>
          <p:nvPr/>
        </p:nvPicPr>
        <p:blipFill>
          <a:blip r:embed="rId3"/>
          <a:stretch>
            <a:fillRect/>
          </a:stretch>
        </p:blipFill>
        <p:spPr>
          <a:xfrm>
            <a:off x="6719084" y="1636694"/>
            <a:ext cx="2603824" cy="4218196"/>
          </a:xfrm>
          <a:prstGeom prst="rect">
            <a:avLst/>
          </a:prstGeom>
        </p:spPr>
      </p:pic>
      <p:pic>
        <p:nvPicPr>
          <p:cNvPr id="9" name="Picture 8">
            <a:extLst>
              <a:ext uri="{FF2B5EF4-FFF2-40B4-BE49-F238E27FC236}">
                <a16:creationId xmlns:a16="http://schemas.microsoft.com/office/drawing/2014/main" id="{617239A3-C1B6-414D-A818-0F6FDC7A1D31}"/>
              </a:ext>
            </a:extLst>
          </p:cNvPr>
          <p:cNvPicPr>
            <a:picLocks noChangeAspect="1"/>
          </p:cNvPicPr>
          <p:nvPr/>
        </p:nvPicPr>
        <p:blipFill>
          <a:blip r:embed="rId4"/>
          <a:stretch>
            <a:fillRect/>
          </a:stretch>
        </p:blipFill>
        <p:spPr>
          <a:xfrm>
            <a:off x="804886" y="1636694"/>
            <a:ext cx="5806038" cy="4332584"/>
          </a:xfrm>
          <a:prstGeom prst="rect">
            <a:avLst/>
          </a:prstGeom>
        </p:spPr>
      </p:pic>
      <p:sp>
        <p:nvSpPr>
          <p:cNvPr id="5" name="Title 4">
            <a:extLst>
              <a:ext uri="{FF2B5EF4-FFF2-40B4-BE49-F238E27FC236}">
                <a16:creationId xmlns:a16="http://schemas.microsoft.com/office/drawing/2014/main" id="{415F5D4A-96E6-4F7A-B565-B2F0A688EF2B}"/>
              </a:ext>
            </a:extLst>
          </p:cNvPr>
          <p:cNvSpPr>
            <a:spLocks noGrp="1"/>
          </p:cNvSpPr>
          <p:nvPr>
            <p:ph type="ctrTitle"/>
          </p:nvPr>
        </p:nvSpPr>
        <p:spPr/>
        <p:txBody>
          <a:bodyPr/>
          <a:lstStyle/>
          <a:p>
            <a:r>
              <a:rPr lang="en-US" dirty="0">
                <a:latin typeface="Calibri"/>
                <a:cs typeface="Calibri"/>
              </a:rPr>
              <a:t>The Confederated Tribes of Siletz</a:t>
            </a:r>
            <a:endParaRPr lang="en-US" dirty="0"/>
          </a:p>
        </p:txBody>
      </p:sp>
    </p:spTree>
    <p:extLst>
      <p:ext uri="{BB962C8B-B14F-4D97-AF65-F5344CB8AC3E}">
        <p14:creationId xmlns:p14="http://schemas.microsoft.com/office/powerpoint/2010/main" val="123271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0B63D54-55DE-5C9A-3C70-F582B119DAEE}"/>
              </a:ext>
            </a:extLst>
          </p:cNvPr>
          <p:cNvSpPr/>
          <p:nvPr/>
        </p:nvSpPr>
        <p:spPr>
          <a:xfrm>
            <a:off x="3723871" y="2760355"/>
            <a:ext cx="634889" cy="91440"/>
          </a:xfrm>
          <a:custGeom>
            <a:avLst/>
            <a:gdLst>
              <a:gd name="connsiteX0" fmla="*/ 0 w 634889"/>
              <a:gd name="connsiteY0" fmla="*/ 45720 h 91440"/>
              <a:gd name="connsiteX1" fmla="*/ 634889 w 634889"/>
              <a:gd name="connsiteY1" fmla="*/ 45720 h 91440"/>
            </a:gdLst>
            <a:ahLst/>
            <a:cxnLst>
              <a:cxn ang="0">
                <a:pos x="connsiteX0" y="connsiteY0"/>
              </a:cxn>
              <a:cxn ang="0">
                <a:pos x="connsiteX1" y="connsiteY1"/>
              </a:cxn>
            </a:cxnLst>
            <a:rect l="l" t="t" r="r" b="b"/>
            <a:pathLst>
              <a:path w="634889" h="91440">
                <a:moveTo>
                  <a:pt x="0" y="45720"/>
                </a:moveTo>
                <a:lnTo>
                  <a:pt x="634889" y="45720"/>
                </a:lnTo>
              </a:path>
            </a:pathLst>
          </a:custGeom>
          <a:noFill/>
          <a:ln w="25400">
            <a:solidFill>
              <a:srgbClr val="009D95"/>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13507" tIns="42393" rIns="313508" bIns="42393"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7">
            <a:extLst>
              <a:ext uri="{FF2B5EF4-FFF2-40B4-BE49-F238E27FC236}">
                <a16:creationId xmlns:a16="http://schemas.microsoft.com/office/drawing/2014/main" id="{D4768FFB-ADA7-A9B8-303B-85A4CC141C7C}"/>
              </a:ext>
            </a:extLst>
          </p:cNvPr>
          <p:cNvSpPr/>
          <p:nvPr/>
        </p:nvSpPr>
        <p:spPr>
          <a:xfrm>
            <a:off x="845886" y="1842510"/>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1: </a:t>
            </a:r>
            <a:r>
              <a:rPr lang="en-US" sz="1600" kern="1200" dirty="0"/>
              <a:t>Today, we will be learning about some amazing women from the Confederated Tribes of Siletz Indians by reading their biographies.</a:t>
            </a:r>
          </a:p>
        </p:txBody>
      </p:sp>
      <p:sp>
        <p:nvSpPr>
          <p:cNvPr id="10" name="Freeform 9">
            <a:extLst>
              <a:ext uri="{FF2B5EF4-FFF2-40B4-BE49-F238E27FC236}">
                <a16:creationId xmlns:a16="http://schemas.microsoft.com/office/drawing/2014/main" id="{AC1B3CA6-B3F7-4FE3-B8B4-6E9A4BE05076}"/>
              </a:ext>
            </a:extLst>
          </p:cNvPr>
          <p:cNvSpPr/>
          <p:nvPr/>
        </p:nvSpPr>
        <p:spPr>
          <a:xfrm>
            <a:off x="7282793" y="2760355"/>
            <a:ext cx="634889" cy="91440"/>
          </a:xfrm>
          <a:custGeom>
            <a:avLst/>
            <a:gdLst>
              <a:gd name="connsiteX0" fmla="*/ 0 w 634889"/>
              <a:gd name="connsiteY0" fmla="*/ 45720 h 91440"/>
              <a:gd name="connsiteX1" fmla="*/ 634889 w 634889"/>
              <a:gd name="connsiteY1" fmla="*/ 45720 h 91440"/>
            </a:gdLst>
            <a:ahLst/>
            <a:cxnLst>
              <a:cxn ang="0">
                <a:pos x="connsiteX0" y="connsiteY0"/>
              </a:cxn>
              <a:cxn ang="0">
                <a:pos x="connsiteX1" y="connsiteY1"/>
              </a:cxn>
            </a:cxnLst>
            <a:rect l="l" t="t" r="r" b="b"/>
            <a:pathLst>
              <a:path w="634889" h="91440">
                <a:moveTo>
                  <a:pt x="0" y="45720"/>
                </a:moveTo>
                <a:lnTo>
                  <a:pt x="634889" y="45720"/>
                </a:lnTo>
              </a:path>
            </a:pathLst>
          </a:custGeom>
          <a:noFill/>
          <a:ln w="25400">
            <a:solidFill>
              <a:srgbClr val="009D95"/>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313507" tIns="42393" rIns="313508" bIns="42393"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10">
            <a:extLst>
              <a:ext uri="{FF2B5EF4-FFF2-40B4-BE49-F238E27FC236}">
                <a16:creationId xmlns:a16="http://schemas.microsoft.com/office/drawing/2014/main" id="{16616AC7-678D-3C89-B5E5-602BA4E90174}"/>
              </a:ext>
            </a:extLst>
          </p:cNvPr>
          <p:cNvSpPr/>
          <p:nvPr/>
        </p:nvSpPr>
        <p:spPr>
          <a:xfrm>
            <a:off x="4404808" y="1842510"/>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2. </a:t>
            </a:r>
            <a:r>
              <a:rPr lang="en-US" sz="1600" kern="1200" dirty="0"/>
              <a:t>You will work in small groups of 3</a:t>
            </a:r>
            <a:r>
              <a:rPr lang="en-US" sz="1600" kern="1200" dirty="0">
                <a:latin typeface="Arial" panose="020B0604020202020204" pitchFamily="34" charset="0"/>
                <a:cs typeface="Arial" panose="020B0604020202020204" pitchFamily="34" charset="0"/>
              </a:rPr>
              <a:t>‒</a:t>
            </a:r>
            <a:r>
              <a:rPr lang="en-US" sz="1600" kern="1200" dirty="0"/>
              <a:t>4 to read the biographies and complete activity packets.</a:t>
            </a:r>
          </a:p>
        </p:txBody>
      </p:sp>
      <p:sp>
        <p:nvSpPr>
          <p:cNvPr id="12" name="Freeform 11">
            <a:extLst>
              <a:ext uri="{FF2B5EF4-FFF2-40B4-BE49-F238E27FC236}">
                <a16:creationId xmlns:a16="http://schemas.microsoft.com/office/drawing/2014/main" id="{399C66AE-6382-E585-F0D8-68D221FE97BE}"/>
              </a:ext>
            </a:extLst>
          </p:cNvPr>
          <p:cNvSpPr/>
          <p:nvPr/>
        </p:nvSpPr>
        <p:spPr>
          <a:xfrm>
            <a:off x="2292602" y="3658657"/>
            <a:ext cx="7117844" cy="634889"/>
          </a:xfrm>
          <a:custGeom>
            <a:avLst/>
            <a:gdLst>
              <a:gd name="connsiteX0" fmla="*/ 7117844 w 7117844"/>
              <a:gd name="connsiteY0" fmla="*/ 0 h 634889"/>
              <a:gd name="connsiteX1" fmla="*/ 7117844 w 7117844"/>
              <a:gd name="connsiteY1" fmla="*/ 334544 h 634889"/>
              <a:gd name="connsiteX2" fmla="*/ 0 w 7117844"/>
              <a:gd name="connsiteY2" fmla="*/ 334544 h 634889"/>
              <a:gd name="connsiteX3" fmla="*/ 0 w 7117844"/>
              <a:gd name="connsiteY3" fmla="*/ 634889 h 634889"/>
            </a:gdLst>
            <a:ahLst/>
            <a:cxnLst>
              <a:cxn ang="0">
                <a:pos x="connsiteX0" y="connsiteY0"/>
              </a:cxn>
              <a:cxn ang="0">
                <a:pos x="connsiteX1" y="connsiteY1"/>
              </a:cxn>
              <a:cxn ang="0">
                <a:pos x="connsiteX2" y="connsiteY2"/>
              </a:cxn>
              <a:cxn ang="0">
                <a:pos x="connsiteX3" y="connsiteY3"/>
              </a:cxn>
            </a:cxnLst>
            <a:rect l="l" t="t" r="r" b="b"/>
            <a:pathLst>
              <a:path w="7117844" h="634889">
                <a:moveTo>
                  <a:pt x="7117844" y="0"/>
                </a:moveTo>
                <a:lnTo>
                  <a:pt x="7117844" y="334544"/>
                </a:lnTo>
                <a:lnTo>
                  <a:pt x="0" y="334544"/>
                </a:lnTo>
                <a:lnTo>
                  <a:pt x="0" y="634889"/>
                </a:lnTo>
              </a:path>
            </a:pathLst>
          </a:custGeom>
          <a:noFill/>
          <a:ln w="25400">
            <a:solidFill>
              <a:srgbClr val="009D95"/>
            </a:solidFill>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3392900" tIns="314118" rIns="3392900" bIns="31411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3" name="Freeform 12">
            <a:extLst>
              <a:ext uri="{FF2B5EF4-FFF2-40B4-BE49-F238E27FC236}">
                <a16:creationId xmlns:a16="http://schemas.microsoft.com/office/drawing/2014/main" id="{C980030E-ADA2-7FE1-832B-D6EA0B66B0AD}"/>
              </a:ext>
            </a:extLst>
          </p:cNvPr>
          <p:cNvSpPr/>
          <p:nvPr/>
        </p:nvSpPr>
        <p:spPr>
          <a:xfrm>
            <a:off x="7963730" y="1842510"/>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3. </a:t>
            </a:r>
            <a:r>
              <a:rPr lang="en-US" sz="1600" kern="1200" dirty="0"/>
              <a:t>There will be several stations set up around the room, and each station will have a number, 1</a:t>
            </a:r>
            <a:r>
              <a:rPr lang="en-US" sz="1600" kern="1200" dirty="0">
                <a:latin typeface="Arial" panose="020B0604020202020204" pitchFamily="34" charset="0"/>
                <a:cs typeface="Arial" panose="020B0604020202020204" pitchFamily="34" charset="0"/>
              </a:rPr>
              <a:t>‒</a:t>
            </a:r>
            <a:r>
              <a:rPr lang="en-US" sz="1600" kern="1200" dirty="0"/>
              <a:t>2 biography packets, a set of highlighters, and colored pens or pencils.</a:t>
            </a:r>
          </a:p>
        </p:txBody>
      </p:sp>
      <p:sp>
        <p:nvSpPr>
          <p:cNvPr id="14" name="Freeform 13">
            <a:extLst>
              <a:ext uri="{FF2B5EF4-FFF2-40B4-BE49-F238E27FC236}">
                <a16:creationId xmlns:a16="http://schemas.microsoft.com/office/drawing/2014/main" id="{F1301A15-04C7-26D7-33A0-5C4E642F6DCE}"/>
              </a:ext>
            </a:extLst>
          </p:cNvPr>
          <p:cNvSpPr/>
          <p:nvPr/>
        </p:nvSpPr>
        <p:spPr>
          <a:xfrm>
            <a:off x="3723871" y="5161905"/>
            <a:ext cx="634889" cy="91440"/>
          </a:xfrm>
          <a:custGeom>
            <a:avLst/>
            <a:gdLst>
              <a:gd name="connsiteX0" fmla="*/ 0 w 634889"/>
              <a:gd name="connsiteY0" fmla="*/ 45720 h 91440"/>
              <a:gd name="connsiteX1" fmla="*/ 634889 w 634889"/>
              <a:gd name="connsiteY1" fmla="*/ 45720 h 91440"/>
            </a:gdLst>
            <a:ahLst/>
            <a:cxnLst>
              <a:cxn ang="0">
                <a:pos x="connsiteX0" y="connsiteY0"/>
              </a:cxn>
              <a:cxn ang="0">
                <a:pos x="connsiteX1" y="connsiteY1"/>
              </a:cxn>
            </a:cxnLst>
            <a:rect l="l" t="t" r="r" b="b"/>
            <a:pathLst>
              <a:path w="634889" h="91440">
                <a:moveTo>
                  <a:pt x="0" y="45720"/>
                </a:moveTo>
                <a:lnTo>
                  <a:pt x="634889" y="45720"/>
                </a:lnTo>
              </a:path>
            </a:pathLst>
          </a:custGeom>
          <a:noFill/>
          <a:ln w="25400">
            <a:solidFill>
              <a:srgbClr val="009D95"/>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313507" tIns="42392" rIns="313508" bIns="4239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5" name="Freeform 14">
            <a:extLst>
              <a:ext uri="{FF2B5EF4-FFF2-40B4-BE49-F238E27FC236}">
                <a16:creationId xmlns:a16="http://schemas.microsoft.com/office/drawing/2014/main" id="{6A48E402-F93F-3F36-1A6E-C79C78F16DBD}"/>
              </a:ext>
            </a:extLst>
          </p:cNvPr>
          <p:cNvSpPr/>
          <p:nvPr/>
        </p:nvSpPr>
        <p:spPr>
          <a:xfrm>
            <a:off x="845886" y="4339595"/>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4. </a:t>
            </a:r>
            <a:r>
              <a:rPr lang="en-US" sz="1600" kern="1200" dirty="0"/>
              <a:t>You will have 20 minutes at each station to read the biography and complete the packet of activities. When time is up, you will rotate to the next station.</a:t>
            </a:r>
          </a:p>
        </p:txBody>
      </p:sp>
      <p:sp>
        <p:nvSpPr>
          <p:cNvPr id="16" name="Freeform 15">
            <a:extLst>
              <a:ext uri="{FF2B5EF4-FFF2-40B4-BE49-F238E27FC236}">
                <a16:creationId xmlns:a16="http://schemas.microsoft.com/office/drawing/2014/main" id="{DB921044-F259-D09C-EB85-AC35DCA73017}"/>
              </a:ext>
            </a:extLst>
          </p:cNvPr>
          <p:cNvSpPr/>
          <p:nvPr/>
        </p:nvSpPr>
        <p:spPr>
          <a:xfrm>
            <a:off x="7282793" y="5161905"/>
            <a:ext cx="634889" cy="91440"/>
          </a:xfrm>
          <a:custGeom>
            <a:avLst/>
            <a:gdLst>
              <a:gd name="connsiteX0" fmla="*/ 0 w 634889"/>
              <a:gd name="connsiteY0" fmla="*/ 45720 h 91440"/>
              <a:gd name="connsiteX1" fmla="*/ 634889 w 634889"/>
              <a:gd name="connsiteY1" fmla="*/ 45720 h 91440"/>
            </a:gdLst>
            <a:ahLst/>
            <a:cxnLst>
              <a:cxn ang="0">
                <a:pos x="connsiteX0" y="connsiteY0"/>
              </a:cxn>
              <a:cxn ang="0">
                <a:pos x="connsiteX1" y="connsiteY1"/>
              </a:cxn>
            </a:cxnLst>
            <a:rect l="l" t="t" r="r" b="b"/>
            <a:pathLst>
              <a:path w="634889" h="91440">
                <a:moveTo>
                  <a:pt x="0" y="45720"/>
                </a:moveTo>
                <a:lnTo>
                  <a:pt x="634889" y="45720"/>
                </a:lnTo>
              </a:path>
            </a:pathLst>
          </a:custGeom>
          <a:noFill/>
          <a:ln w="25400">
            <a:solidFill>
              <a:srgbClr val="009D95"/>
            </a:solidFill>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313507" tIns="42392" rIns="313508" bIns="4239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7" name="Freeform 16">
            <a:extLst>
              <a:ext uri="{FF2B5EF4-FFF2-40B4-BE49-F238E27FC236}">
                <a16:creationId xmlns:a16="http://schemas.microsoft.com/office/drawing/2014/main" id="{8EDEA223-3702-25F1-4169-0C530C9A6A73}"/>
              </a:ext>
            </a:extLst>
          </p:cNvPr>
          <p:cNvSpPr/>
          <p:nvPr/>
        </p:nvSpPr>
        <p:spPr>
          <a:xfrm>
            <a:off x="4404808" y="4339595"/>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5. </a:t>
            </a:r>
            <a:r>
              <a:rPr lang="en-US" sz="1600" kern="1200" dirty="0"/>
              <a:t>Remember to work together and help each other. If you finish early, you can read other biographies or work on the activities from previous stations.</a:t>
            </a:r>
          </a:p>
        </p:txBody>
      </p:sp>
      <p:sp>
        <p:nvSpPr>
          <p:cNvPr id="18" name="Freeform 17">
            <a:extLst>
              <a:ext uri="{FF2B5EF4-FFF2-40B4-BE49-F238E27FC236}">
                <a16:creationId xmlns:a16="http://schemas.microsoft.com/office/drawing/2014/main" id="{C54DDA48-03C4-BBC1-FF2D-121DDEF4CA67}"/>
              </a:ext>
            </a:extLst>
          </p:cNvPr>
          <p:cNvSpPr/>
          <p:nvPr/>
        </p:nvSpPr>
        <p:spPr>
          <a:xfrm>
            <a:off x="7963730" y="4339595"/>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6. </a:t>
            </a:r>
            <a:r>
              <a:rPr lang="en-US" sz="1600" kern="1200" dirty="0"/>
              <a:t>At the end of the activity, we will have a whole class reflection where you can share what you learned and what stood out to you about these impactful women.</a:t>
            </a:r>
          </a:p>
        </p:txBody>
      </p:sp>
      <p:sp>
        <p:nvSpPr>
          <p:cNvPr id="4" name="Title 3">
            <a:extLst>
              <a:ext uri="{FF2B5EF4-FFF2-40B4-BE49-F238E27FC236}">
                <a16:creationId xmlns:a16="http://schemas.microsoft.com/office/drawing/2014/main" id="{37B57120-5ED3-0A6F-262C-E1F5AC997398}"/>
              </a:ext>
            </a:extLst>
          </p:cNvPr>
          <p:cNvSpPr>
            <a:spLocks noGrp="1"/>
          </p:cNvSpPr>
          <p:nvPr>
            <p:ph type="ctrTitle"/>
          </p:nvPr>
        </p:nvSpPr>
        <p:spPr>
          <a:xfrm>
            <a:off x="838199" y="735628"/>
            <a:ext cx="10434851" cy="1100871"/>
          </a:xfrm>
        </p:spPr>
        <p:txBody>
          <a:bodyPr/>
          <a:lstStyle/>
          <a:p>
            <a:r>
              <a:rPr lang="en-US" dirty="0">
                <a:latin typeface="Calibri"/>
                <a:cs typeface="Calibri"/>
              </a:rPr>
              <a:t>Honoring Siletz Women: Biography Stations</a:t>
            </a:r>
            <a:endParaRPr lang="en-US" dirty="0"/>
          </a:p>
        </p:txBody>
      </p:sp>
      <p:sp>
        <p:nvSpPr>
          <p:cNvPr id="19" name="Freeform 18">
            <a:extLst>
              <a:ext uri="{FF2B5EF4-FFF2-40B4-BE49-F238E27FC236}">
                <a16:creationId xmlns:a16="http://schemas.microsoft.com/office/drawing/2014/main" id="{29B11A25-8BD8-3676-9984-9583B8344BFD}"/>
              </a:ext>
            </a:extLst>
          </p:cNvPr>
          <p:cNvSpPr/>
          <p:nvPr/>
        </p:nvSpPr>
        <p:spPr>
          <a:xfrm>
            <a:off x="830439" y="1842510"/>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1. </a:t>
            </a:r>
            <a:r>
              <a:rPr lang="en-US" sz="1600" kern="1200" dirty="0"/>
              <a:t>Today, we will be learning about some amazing women from the Confederated Tribes of Siletz Indians by reading their biographies.</a:t>
            </a:r>
          </a:p>
        </p:txBody>
      </p:sp>
    </p:spTree>
    <p:extLst>
      <p:ext uri="{BB962C8B-B14F-4D97-AF65-F5344CB8AC3E}">
        <p14:creationId xmlns:p14="http://schemas.microsoft.com/office/powerpoint/2010/main" val="330481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4542242-D117-839E-4B4A-9D81F7942266}"/>
              </a:ext>
            </a:extLst>
          </p:cNvPr>
          <p:cNvSpPr/>
          <p:nvPr/>
        </p:nvSpPr>
        <p:spPr>
          <a:xfrm>
            <a:off x="841136" y="1843295"/>
            <a:ext cx="2452568" cy="4120777"/>
          </a:xfrm>
          <a:custGeom>
            <a:avLst/>
            <a:gdLst>
              <a:gd name="connsiteX0" fmla="*/ 0 w 2330412"/>
              <a:gd name="connsiteY0" fmla="*/ 0 h 3262577"/>
              <a:gd name="connsiteX1" fmla="*/ 2330412 w 2330412"/>
              <a:gd name="connsiteY1" fmla="*/ 0 h 3262577"/>
              <a:gd name="connsiteX2" fmla="*/ 2330412 w 2330412"/>
              <a:gd name="connsiteY2" fmla="*/ 3262577 h 3262577"/>
              <a:gd name="connsiteX3" fmla="*/ 0 w 2330412"/>
              <a:gd name="connsiteY3" fmla="*/ 3262577 h 3262577"/>
              <a:gd name="connsiteX4" fmla="*/ 0 w 2330412"/>
              <a:gd name="connsiteY4" fmla="*/ 0 h 32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2" h="3262577">
                <a:moveTo>
                  <a:pt x="0" y="0"/>
                </a:moveTo>
                <a:lnTo>
                  <a:pt x="2330412" y="0"/>
                </a:lnTo>
                <a:lnTo>
                  <a:pt x="2330412" y="3262577"/>
                </a:lnTo>
                <a:lnTo>
                  <a:pt x="0" y="3262577"/>
                </a:lnTo>
                <a:lnTo>
                  <a:pt x="0" y="0"/>
                </a:lnTo>
                <a:close/>
              </a:path>
            </a:pathLst>
          </a:custGeom>
          <a:solidFill>
            <a:schemeClr val="bg1">
              <a:lumMod val="95000"/>
              <a:alpha val="90000"/>
            </a:schemeClr>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1688" tIns="1569980" rIns="181688" bIns="395451" numCol="1" spcCol="1270" anchor="t" anchorCtr="0">
            <a:noAutofit/>
          </a:bodyPr>
          <a:lstStyle/>
          <a:p>
            <a:pPr marL="0" lvl="0" indent="0" algn="l" defTabSz="533400">
              <a:lnSpc>
                <a:spcPct val="110000"/>
              </a:lnSpc>
              <a:spcBef>
                <a:spcPct val="0"/>
              </a:spcBef>
              <a:spcAft>
                <a:spcPts val="800"/>
              </a:spcAft>
              <a:buNone/>
            </a:pPr>
            <a:r>
              <a:rPr lang="en-US" sz="1600" b="1" i="0" kern="1200" dirty="0">
                <a:latin typeface="+mn-lt"/>
              </a:rPr>
              <a:t>Step 1. </a:t>
            </a:r>
            <a:r>
              <a:rPr lang="en-US" sz="1600" b="0" i="0" kern="1200" dirty="0">
                <a:latin typeface="+mn-lt"/>
              </a:rPr>
              <a:t>Choose a Siletz woman you learned about during the </a:t>
            </a:r>
            <a:br>
              <a:rPr lang="en-US" sz="1600" b="0" i="0" kern="1200" dirty="0">
                <a:latin typeface="+mn-lt"/>
              </a:rPr>
            </a:br>
            <a:r>
              <a:rPr lang="en-US" sz="1600" b="0" i="0" kern="1200" dirty="0">
                <a:latin typeface="+mn-lt"/>
              </a:rPr>
              <a:t>station activity. </a:t>
            </a:r>
          </a:p>
          <a:p>
            <a:pPr marL="0" lvl="0" indent="0" algn="l" defTabSz="533400">
              <a:lnSpc>
                <a:spcPct val="110000"/>
              </a:lnSpc>
              <a:spcBef>
                <a:spcPct val="0"/>
              </a:spcBef>
              <a:spcAft>
                <a:spcPts val="800"/>
              </a:spcAft>
              <a:buNone/>
            </a:pPr>
            <a:r>
              <a:rPr lang="en-US" sz="1600" b="0" i="0" kern="1200" dirty="0">
                <a:latin typeface="+mn-lt"/>
              </a:rPr>
              <a:t>Write their name in </a:t>
            </a:r>
            <a:br>
              <a:rPr lang="en-US" sz="1600" b="0" i="0" kern="1200" dirty="0">
                <a:latin typeface="+mn-lt"/>
              </a:rPr>
            </a:br>
            <a:r>
              <a:rPr lang="en-US" sz="1600" b="0" i="0" kern="1200" dirty="0">
                <a:latin typeface="+mn-lt"/>
              </a:rPr>
              <a:t>big letters at the top </a:t>
            </a:r>
            <a:br>
              <a:rPr lang="en-US" sz="1600" b="0" i="0" kern="1200" dirty="0">
                <a:latin typeface="+mn-lt"/>
              </a:rPr>
            </a:br>
            <a:r>
              <a:rPr lang="en-US" sz="1600" b="0" i="0" kern="1200" dirty="0">
                <a:latin typeface="+mn-lt"/>
              </a:rPr>
              <a:t>of the poster.</a:t>
            </a:r>
            <a:endParaRPr lang="en-US" sz="1600" kern="1200" dirty="0">
              <a:latin typeface="+mn-lt"/>
            </a:endParaRPr>
          </a:p>
        </p:txBody>
      </p:sp>
      <p:sp>
        <p:nvSpPr>
          <p:cNvPr id="8" name="Freeform 7">
            <a:extLst>
              <a:ext uri="{FF2B5EF4-FFF2-40B4-BE49-F238E27FC236}">
                <a16:creationId xmlns:a16="http://schemas.microsoft.com/office/drawing/2014/main" id="{A6DFA7FB-13A5-52E1-81A4-CE168D57DBB9}"/>
              </a:ext>
            </a:extLst>
          </p:cNvPr>
          <p:cNvSpPr/>
          <p:nvPr/>
        </p:nvSpPr>
        <p:spPr>
          <a:xfrm>
            <a:off x="1516957" y="2169553"/>
            <a:ext cx="978773" cy="978773"/>
          </a:xfrm>
          <a:custGeom>
            <a:avLst/>
            <a:gdLst>
              <a:gd name="connsiteX0" fmla="*/ 0 w 978773"/>
              <a:gd name="connsiteY0" fmla="*/ 489387 h 978773"/>
              <a:gd name="connsiteX1" fmla="*/ 489387 w 978773"/>
              <a:gd name="connsiteY1" fmla="*/ 0 h 978773"/>
              <a:gd name="connsiteX2" fmla="*/ 978774 w 978773"/>
              <a:gd name="connsiteY2" fmla="*/ 489387 h 978773"/>
              <a:gd name="connsiteX3" fmla="*/ 489387 w 978773"/>
              <a:gd name="connsiteY3" fmla="*/ 978774 h 978773"/>
              <a:gd name="connsiteX4" fmla="*/ 0 w 978773"/>
              <a:gd name="connsiteY4" fmla="*/ 489387 h 97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73" h="978773">
                <a:moveTo>
                  <a:pt x="0" y="489387"/>
                </a:moveTo>
                <a:cubicBezTo>
                  <a:pt x="0" y="219106"/>
                  <a:pt x="219106" y="0"/>
                  <a:pt x="489387" y="0"/>
                </a:cubicBezTo>
                <a:cubicBezTo>
                  <a:pt x="759668" y="0"/>
                  <a:pt x="978774" y="219106"/>
                  <a:pt x="978774" y="489387"/>
                </a:cubicBezTo>
                <a:cubicBezTo>
                  <a:pt x="978774" y="759668"/>
                  <a:pt x="759668" y="978774"/>
                  <a:pt x="489387" y="978774"/>
                </a:cubicBezTo>
                <a:cubicBezTo>
                  <a:pt x="219106" y="978774"/>
                  <a:pt x="0" y="759668"/>
                  <a:pt x="0" y="489387"/>
                </a:cubicBezTo>
                <a:close/>
              </a:path>
            </a:pathLst>
          </a:custGeom>
          <a:solidFill>
            <a:srgbClr val="009D95"/>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9647" tIns="156038" rIns="219647" bIns="156038" numCol="1" spcCol="1270" anchor="ctr" anchorCtr="0">
            <a:noAutofit/>
          </a:bodyPr>
          <a:lstStyle/>
          <a:p>
            <a:pPr marL="0" lvl="0" indent="0" algn="ctr" defTabSz="2089150">
              <a:lnSpc>
                <a:spcPct val="90000"/>
              </a:lnSpc>
              <a:spcBef>
                <a:spcPct val="0"/>
              </a:spcBef>
              <a:spcAft>
                <a:spcPct val="35000"/>
              </a:spcAft>
              <a:buNone/>
            </a:pPr>
            <a:r>
              <a:rPr lang="en-US" sz="4700" kern="1200"/>
              <a:t>1</a:t>
            </a:r>
          </a:p>
        </p:txBody>
      </p:sp>
      <p:sp>
        <p:nvSpPr>
          <p:cNvPr id="11" name="Freeform 10">
            <a:extLst>
              <a:ext uri="{FF2B5EF4-FFF2-40B4-BE49-F238E27FC236}">
                <a16:creationId xmlns:a16="http://schemas.microsoft.com/office/drawing/2014/main" id="{BDCCF80D-B714-4456-6258-CAFE331C468B}"/>
              </a:ext>
            </a:extLst>
          </p:cNvPr>
          <p:cNvSpPr/>
          <p:nvPr/>
        </p:nvSpPr>
        <p:spPr>
          <a:xfrm>
            <a:off x="3445531" y="1843295"/>
            <a:ext cx="2646018" cy="4120777"/>
          </a:xfrm>
          <a:custGeom>
            <a:avLst/>
            <a:gdLst>
              <a:gd name="connsiteX0" fmla="*/ 0 w 2330412"/>
              <a:gd name="connsiteY0" fmla="*/ 0 h 3262577"/>
              <a:gd name="connsiteX1" fmla="*/ 2330412 w 2330412"/>
              <a:gd name="connsiteY1" fmla="*/ 0 h 3262577"/>
              <a:gd name="connsiteX2" fmla="*/ 2330412 w 2330412"/>
              <a:gd name="connsiteY2" fmla="*/ 3262577 h 3262577"/>
              <a:gd name="connsiteX3" fmla="*/ 0 w 2330412"/>
              <a:gd name="connsiteY3" fmla="*/ 3262577 h 3262577"/>
              <a:gd name="connsiteX4" fmla="*/ 0 w 2330412"/>
              <a:gd name="connsiteY4" fmla="*/ 0 h 32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2" h="3262577">
                <a:moveTo>
                  <a:pt x="0" y="0"/>
                </a:moveTo>
                <a:lnTo>
                  <a:pt x="2330412" y="0"/>
                </a:lnTo>
                <a:lnTo>
                  <a:pt x="2330412" y="3262577"/>
                </a:lnTo>
                <a:lnTo>
                  <a:pt x="0" y="3262577"/>
                </a:lnTo>
                <a:lnTo>
                  <a:pt x="0" y="0"/>
                </a:lnTo>
                <a:close/>
              </a:path>
            </a:pathLst>
          </a:custGeom>
          <a:solidFill>
            <a:schemeClr val="bg1">
              <a:lumMod val="95000"/>
              <a:alpha val="90000"/>
            </a:schemeClr>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1688" tIns="1569980" rIns="181688" bIns="395451" numCol="1" spcCol="1270" anchor="t" anchorCtr="0">
            <a:noAutofit/>
          </a:bodyPr>
          <a:lstStyle/>
          <a:p>
            <a:pPr marL="0" lvl="0" indent="0" algn="l" defTabSz="533400">
              <a:lnSpc>
                <a:spcPct val="110000"/>
              </a:lnSpc>
              <a:spcBef>
                <a:spcPct val="0"/>
              </a:spcBef>
              <a:spcAft>
                <a:spcPts val="800"/>
              </a:spcAft>
              <a:buNone/>
            </a:pPr>
            <a:r>
              <a:rPr lang="en-US" sz="1600" b="1" i="0" kern="1200" dirty="0">
                <a:latin typeface="+mn-lt"/>
              </a:rPr>
              <a:t>Step 2. </a:t>
            </a:r>
            <a:r>
              <a:rPr lang="en-US" sz="1600" b="0" i="0" kern="1200" dirty="0">
                <a:latin typeface="+mn-lt"/>
              </a:rPr>
              <a:t>Use colorful markers, crayons, or colored pencils to decorate the poster with pictures and information about the person. Make it look beautiful and creative!</a:t>
            </a:r>
            <a:endParaRPr lang="en-US" sz="1600" kern="1200" dirty="0">
              <a:latin typeface="+mn-lt"/>
            </a:endParaRPr>
          </a:p>
        </p:txBody>
      </p:sp>
      <p:sp>
        <p:nvSpPr>
          <p:cNvPr id="12" name="Freeform 11">
            <a:extLst>
              <a:ext uri="{FF2B5EF4-FFF2-40B4-BE49-F238E27FC236}">
                <a16:creationId xmlns:a16="http://schemas.microsoft.com/office/drawing/2014/main" id="{D8CC74B8-FE94-D9AC-9447-893B70F34E99}"/>
              </a:ext>
            </a:extLst>
          </p:cNvPr>
          <p:cNvSpPr/>
          <p:nvPr/>
        </p:nvSpPr>
        <p:spPr>
          <a:xfrm>
            <a:off x="4279154" y="2169553"/>
            <a:ext cx="978773" cy="978773"/>
          </a:xfrm>
          <a:custGeom>
            <a:avLst/>
            <a:gdLst>
              <a:gd name="connsiteX0" fmla="*/ 0 w 978773"/>
              <a:gd name="connsiteY0" fmla="*/ 489387 h 978773"/>
              <a:gd name="connsiteX1" fmla="*/ 489387 w 978773"/>
              <a:gd name="connsiteY1" fmla="*/ 0 h 978773"/>
              <a:gd name="connsiteX2" fmla="*/ 978774 w 978773"/>
              <a:gd name="connsiteY2" fmla="*/ 489387 h 978773"/>
              <a:gd name="connsiteX3" fmla="*/ 489387 w 978773"/>
              <a:gd name="connsiteY3" fmla="*/ 978774 h 978773"/>
              <a:gd name="connsiteX4" fmla="*/ 0 w 978773"/>
              <a:gd name="connsiteY4" fmla="*/ 489387 h 97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73" h="978773">
                <a:moveTo>
                  <a:pt x="0" y="489387"/>
                </a:moveTo>
                <a:cubicBezTo>
                  <a:pt x="0" y="219106"/>
                  <a:pt x="219106" y="0"/>
                  <a:pt x="489387" y="0"/>
                </a:cubicBezTo>
                <a:cubicBezTo>
                  <a:pt x="759668" y="0"/>
                  <a:pt x="978774" y="219106"/>
                  <a:pt x="978774" y="489387"/>
                </a:cubicBezTo>
                <a:cubicBezTo>
                  <a:pt x="978774" y="759668"/>
                  <a:pt x="759668" y="978774"/>
                  <a:pt x="489387" y="978774"/>
                </a:cubicBezTo>
                <a:cubicBezTo>
                  <a:pt x="219106" y="978774"/>
                  <a:pt x="0" y="759668"/>
                  <a:pt x="0" y="489387"/>
                </a:cubicBezTo>
                <a:close/>
              </a:path>
            </a:pathLst>
          </a:custGeom>
          <a:solidFill>
            <a:srgbClr val="009D95"/>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9647" tIns="156038" rIns="219647" bIns="156038" numCol="1" spcCol="1270" anchor="ctr" anchorCtr="0">
            <a:noAutofit/>
          </a:bodyPr>
          <a:lstStyle/>
          <a:p>
            <a:pPr marL="0" lvl="0" indent="0" algn="ctr" defTabSz="2089150">
              <a:lnSpc>
                <a:spcPct val="90000"/>
              </a:lnSpc>
              <a:spcBef>
                <a:spcPct val="0"/>
              </a:spcBef>
              <a:spcAft>
                <a:spcPct val="35000"/>
              </a:spcAft>
              <a:buNone/>
            </a:pPr>
            <a:r>
              <a:rPr lang="en-US" sz="4700" kern="1200" dirty="0"/>
              <a:t>2</a:t>
            </a:r>
          </a:p>
        </p:txBody>
      </p:sp>
      <p:sp>
        <p:nvSpPr>
          <p:cNvPr id="14" name="Freeform 13">
            <a:extLst>
              <a:ext uri="{FF2B5EF4-FFF2-40B4-BE49-F238E27FC236}">
                <a16:creationId xmlns:a16="http://schemas.microsoft.com/office/drawing/2014/main" id="{FEC58941-BD89-8D5D-162F-A1EBBB2F1522}"/>
              </a:ext>
            </a:extLst>
          </p:cNvPr>
          <p:cNvSpPr/>
          <p:nvPr/>
        </p:nvSpPr>
        <p:spPr>
          <a:xfrm>
            <a:off x="6241001" y="1843295"/>
            <a:ext cx="2452571" cy="4120777"/>
          </a:xfrm>
          <a:custGeom>
            <a:avLst/>
            <a:gdLst>
              <a:gd name="connsiteX0" fmla="*/ 0 w 2330412"/>
              <a:gd name="connsiteY0" fmla="*/ 0 h 3262577"/>
              <a:gd name="connsiteX1" fmla="*/ 2330412 w 2330412"/>
              <a:gd name="connsiteY1" fmla="*/ 0 h 3262577"/>
              <a:gd name="connsiteX2" fmla="*/ 2330412 w 2330412"/>
              <a:gd name="connsiteY2" fmla="*/ 3262577 h 3262577"/>
              <a:gd name="connsiteX3" fmla="*/ 0 w 2330412"/>
              <a:gd name="connsiteY3" fmla="*/ 3262577 h 3262577"/>
              <a:gd name="connsiteX4" fmla="*/ 0 w 2330412"/>
              <a:gd name="connsiteY4" fmla="*/ 0 h 32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2" h="3262577">
                <a:moveTo>
                  <a:pt x="0" y="0"/>
                </a:moveTo>
                <a:lnTo>
                  <a:pt x="2330412" y="0"/>
                </a:lnTo>
                <a:lnTo>
                  <a:pt x="2330412" y="3262577"/>
                </a:lnTo>
                <a:lnTo>
                  <a:pt x="0" y="3262577"/>
                </a:lnTo>
                <a:lnTo>
                  <a:pt x="0" y="0"/>
                </a:lnTo>
                <a:close/>
              </a:path>
            </a:pathLst>
          </a:custGeom>
          <a:solidFill>
            <a:schemeClr val="bg1">
              <a:lumMod val="95000"/>
              <a:alpha val="90000"/>
            </a:schemeClr>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1688" tIns="1569980" rIns="181688" bIns="395451" numCol="1" spcCol="1270" anchor="t" anchorCtr="0">
            <a:noAutofit/>
          </a:bodyPr>
          <a:lstStyle/>
          <a:p>
            <a:pPr marL="0" lvl="0" indent="0" algn="l" defTabSz="533400" rtl="0">
              <a:lnSpc>
                <a:spcPct val="110000"/>
              </a:lnSpc>
              <a:spcBef>
                <a:spcPct val="0"/>
              </a:spcBef>
              <a:spcAft>
                <a:spcPts val="800"/>
              </a:spcAft>
              <a:buNone/>
            </a:pPr>
            <a:r>
              <a:rPr lang="en-US" sz="1600" b="1" i="0" kern="1200" dirty="0">
                <a:latin typeface="+mn-lt"/>
              </a:rPr>
              <a:t>Step 3. </a:t>
            </a:r>
            <a:r>
              <a:rPr lang="en-US" sz="1600" b="0" i="0" kern="1200" dirty="0">
                <a:latin typeface="+mn-lt"/>
              </a:rPr>
              <a:t>Find or draw pictures or symbols that represent the person you are writing about. </a:t>
            </a:r>
          </a:p>
        </p:txBody>
      </p:sp>
      <p:sp>
        <p:nvSpPr>
          <p:cNvPr id="15" name="Freeform 14">
            <a:extLst>
              <a:ext uri="{FF2B5EF4-FFF2-40B4-BE49-F238E27FC236}">
                <a16:creationId xmlns:a16="http://schemas.microsoft.com/office/drawing/2014/main" id="{B5DD5F5B-1719-40CF-7E4B-58FF800805A8}"/>
              </a:ext>
            </a:extLst>
          </p:cNvPr>
          <p:cNvSpPr/>
          <p:nvPr/>
        </p:nvSpPr>
        <p:spPr>
          <a:xfrm>
            <a:off x="6977900" y="2169553"/>
            <a:ext cx="978773" cy="978773"/>
          </a:xfrm>
          <a:custGeom>
            <a:avLst/>
            <a:gdLst>
              <a:gd name="connsiteX0" fmla="*/ 0 w 978773"/>
              <a:gd name="connsiteY0" fmla="*/ 489387 h 978773"/>
              <a:gd name="connsiteX1" fmla="*/ 489387 w 978773"/>
              <a:gd name="connsiteY1" fmla="*/ 0 h 978773"/>
              <a:gd name="connsiteX2" fmla="*/ 978774 w 978773"/>
              <a:gd name="connsiteY2" fmla="*/ 489387 h 978773"/>
              <a:gd name="connsiteX3" fmla="*/ 489387 w 978773"/>
              <a:gd name="connsiteY3" fmla="*/ 978774 h 978773"/>
              <a:gd name="connsiteX4" fmla="*/ 0 w 978773"/>
              <a:gd name="connsiteY4" fmla="*/ 489387 h 97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73" h="978773">
                <a:moveTo>
                  <a:pt x="0" y="489387"/>
                </a:moveTo>
                <a:cubicBezTo>
                  <a:pt x="0" y="219106"/>
                  <a:pt x="219106" y="0"/>
                  <a:pt x="489387" y="0"/>
                </a:cubicBezTo>
                <a:cubicBezTo>
                  <a:pt x="759668" y="0"/>
                  <a:pt x="978774" y="219106"/>
                  <a:pt x="978774" y="489387"/>
                </a:cubicBezTo>
                <a:cubicBezTo>
                  <a:pt x="978774" y="759668"/>
                  <a:pt x="759668" y="978774"/>
                  <a:pt x="489387" y="978774"/>
                </a:cubicBezTo>
                <a:cubicBezTo>
                  <a:pt x="219106" y="978774"/>
                  <a:pt x="0" y="759668"/>
                  <a:pt x="0" y="489387"/>
                </a:cubicBezTo>
                <a:close/>
              </a:path>
            </a:pathLst>
          </a:custGeom>
          <a:solidFill>
            <a:srgbClr val="009D95"/>
          </a:solidFill>
          <a:ln>
            <a:no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19647" tIns="156038" rIns="219647" bIns="156038" numCol="1" spcCol="1270" anchor="ctr" anchorCtr="0">
            <a:noAutofit/>
          </a:bodyPr>
          <a:lstStyle/>
          <a:p>
            <a:pPr marL="0" lvl="0" indent="0" algn="ctr" defTabSz="2089150">
              <a:lnSpc>
                <a:spcPct val="90000"/>
              </a:lnSpc>
              <a:spcBef>
                <a:spcPct val="0"/>
              </a:spcBef>
              <a:spcAft>
                <a:spcPct val="35000"/>
              </a:spcAft>
              <a:buNone/>
            </a:pPr>
            <a:r>
              <a:rPr lang="en-US" sz="4700" kern="1200"/>
              <a:t>3</a:t>
            </a:r>
          </a:p>
        </p:txBody>
      </p:sp>
      <p:sp>
        <p:nvSpPr>
          <p:cNvPr id="17" name="Freeform 16">
            <a:extLst>
              <a:ext uri="{FF2B5EF4-FFF2-40B4-BE49-F238E27FC236}">
                <a16:creationId xmlns:a16="http://schemas.microsoft.com/office/drawing/2014/main" id="{2B56818E-009C-FB76-F409-F4C86116D1BB}"/>
              </a:ext>
            </a:extLst>
          </p:cNvPr>
          <p:cNvSpPr/>
          <p:nvPr/>
        </p:nvSpPr>
        <p:spPr>
          <a:xfrm>
            <a:off x="8831755" y="1843295"/>
            <a:ext cx="2646018" cy="4120777"/>
          </a:xfrm>
          <a:custGeom>
            <a:avLst/>
            <a:gdLst>
              <a:gd name="connsiteX0" fmla="*/ 0 w 2330412"/>
              <a:gd name="connsiteY0" fmla="*/ 0 h 3262577"/>
              <a:gd name="connsiteX1" fmla="*/ 2330412 w 2330412"/>
              <a:gd name="connsiteY1" fmla="*/ 0 h 3262577"/>
              <a:gd name="connsiteX2" fmla="*/ 2330412 w 2330412"/>
              <a:gd name="connsiteY2" fmla="*/ 3262577 h 3262577"/>
              <a:gd name="connsiteX3" fmla="*/ 0 w 2330412"/>
              <a:gd name="connsiteY3" fmla="*/ 3262577 h 3262577"/>
              <a:gd name="connsiteX4" fmla="*/ 0 w 2330412"/>
              <a:gd name="connsiteY4" fmla="*/ 0 h 32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2" h="3262577">
                <a:moveTo>
                  <a:pt x="0" y="0"/>
                </a:moveTo>
                <a:lnTo>
                  <a:pt x="2330412" y="0"/>
                </a:lnTo>
                <a:lnTo>
                  <a:pt x="2330412" y="3262577"/>
                </a:lnTo>
                <a:lnTo>
                  <a:pt x="0" y="3262577"/>
                </a:lnTo>
                <a:lnTo>
                  <a:pt x="0" y="0"/>
                </a:lnTo>
                <a:close/>
              </a:path>
            </a:pathLst>
          </a:custGeom>
          <a:solidFill>
            <a:schemeClr val="bg1">
              <a:lumMod val="95000"/>
              <a:alpha val="90000"/>
            </a:scheme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1688" tIns="1569980" rIns="181688" bIns="395451" numCol="1" spcCol="1270" anchor="t" anchorCtr="0">
            <a:noAutofit/>
          </a:bodyPr>
          <a:lstStyle/>
          <a:p>
            <a:pPr marL="0" lvl="0" indent="0" algn="l" defTabSz="533400">
              <a:lnSpc>
                <a:spcPct val="110000"/>
              </a:lnSpc>
              <a:spcBef>
                <a:spcPct val="0"/>
              </a:spcBef>
              <a:spcAft>
                <a:spcPts val="800"/>
              </a:spcAft>
              <a:buNone/>
            </a:pPr>
            <a:r>
              <a:rPr lang="en-US" sz="1600" b="1" i="0" kern="1200" dirty="0">
                <a:latin typeface="+mn-lt"/>
              </a:rPr>
              <a:t>Step 4. </a:t>
            </a:r>
            <a:r>
              <a:rPr lang="en-US" sz="1600" b="0" i="0" kern="1200" dirty="0">
                <a:latin typeface="+mn-lt"/>
              </a:rPr>
              <a:t>Write short descriptions or captions about the person's accomplishments and contributions. </a:t>
            </a:r>
            <a:endParaRPr lang="en-US" sz="1600" kern="1200" dirty="0">
              <a:latin typeface="+mn-lt"/>
            </a:endParaRPr>
          </a:p>
          <a:p>
            <a:pPr marL="0" lvl="0" indent="0" algn="l" defTabSz="533400">
              <a:lnSpc>
                <a:spcPct val="110000"/>
              </a:lnSpc>
              <a:spcBef>
                <a:spcPct val="0"/>
              </a:spcBef>
              <a:spcAft>
                <a:spcPts val="800"/>
              </a:spcAft>
              <a:buNone/>
            </a:pPr>
            <a:r>
              <a:rPr lang="en-US" sz="1600" b="0" i="0" kern="1200" dirty="0">
                <a:latin typeface="+mn-lt"/>
              </a:rPr>
              <a:t>Explain how their life impacted the Siletz people and the world</a:t>
            </a:r>
            <a:r>
              <a:rPr lang="en-US" sz="1600" b="0" i="0" kern="1200" dirty="0"/>
              <a:t>.</a:t>
            </a:r>
            <a:endParaRPr lang="en-US" sz="1600" kern="1200" dirty="0"/>
          </a:p>
        </p:txBody>
      </p:sp>
      <p:sp>
        <p:nvSpPr>
          <p:cNvPr id="18" name="Freeform 17">
            <a:extLst>
              <a:ext uri="{FF2B5EF4-FFF2-40B4-BE49-F238E27FC236}">
                <a16:creationId xmlns:a16="http://schemas.microsoft.com/office/drawing/2014/main" id="{A7186232-4D17-4E3B-D8E1-295B91661CC0}"/>
              </a:ext>
            </a:extLst>
          </p:cNvPr>
          <p:cNvSpPr/>
          <p:nvPr/>
        </p:nvSpPr>
        <p:spPr>
          <a:xfrm>
            <a:off x="9665378" y="2169553"/>
            <a:ext cx="978773" cy="978773"/>
          </a:xfrm>
          <a:custGeom>
            <a:avLst/>
            <a:gdLst>
              <a:gd name="connsiteX0" fmla="*/ 0 w 978773"/>
              <a:gd name="connsiteY0" fmla="*/ 489387 h 978773"/>
              <a:gd name="connsiteX1" fmla="*/ 489387 w 978773"/>
              <a:gd name="connsiteY1" fmla="*/ 0 h 978773"/>
              <a:gd name="connsiteX2" fmla="*/ 978774 w 978773"/>
              <a:gd name="connsiteY2" fmla="*/ 489387 h 978773"/>
              <a:gd name="connsiteX3" fmla="*/ 489387 w 978773"/>
              <a:gd name="connsiteY3" fmla="*/ 978774 h 978773"/>
              <a:gd name="connsiteX4" fmla="*/ 0 w 978773"/>
              <a:gd name="connsiteY4" fmla="*/ 489387 h 97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73" h="978773">
                <a:moveTo>
                  <a:pt x="0" y="489387"/>
                </a:moveTo>
                <a:cubicBezTo>
                  <a:pt x="0" y="219106"/>
                  <a:pt x="219106" y="0"/>
                  <a:pt x="489387" y="0"/>
                </a:cubicBezTo>
                <a:cubicBezTo>
                  <a:pt x="759668" y="0"/>
                  <a:pt x="978774" y="219106"/>
                  <a:pt x="978774" y="489387"/>
                </a:cubicBezTo>
                <a:cubicBezTo>
                  <a:pt x="978774" y="759668"/>
                  <a:pt x="759668" y="978774"/>
                  <a:pt x="489387" y="978774"/>
                </a:cubicBezTo>
                <a:cubicBezTo>
                  <a:pt x="219106" y="978774"/>
                  <a:pt x="0" y="759668"/>
                  <a:pt x="0" y="489387"/>
                </a:cubicBezTo>
                <a:close/>
              </a:path>
            </a:pathLst>
          </a:custGeom>
          <a:solidFill>
            <a:srgbClr val="009D95"/>
          </a:solid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9647" tIns="156038" rIns="219647" bIns="156038" numCol="1" spcCol="1270" anchor="ctr" anchorCtr="0">
            <a:noAutofit/>
          </a:bodyPr>
          <a:lstStyle/>
          <a:p>
            <a:pPr marL="0" lvl="0" indent="0" algn="ctr" defTabSz="2089150">
              <a:lnSpc>
                <a:spcPct val="90000"/>
              </a:lnSpc>
              <a:spcBef>
                <a:spcPct val="0"/>
              </a:spcBef>
              <a:spcAft>
                <a:spcPct val="35000"/>
              </a:spcAft>
              <a:buNone/>
            </a:pPr>
            <a:r>
              <a:rPr lang="en-US" sz="4700" kern="1200"/>
              <a:t>4</a:t>
            </a:r>
          </a:p>
        </p:txBody>
      </p:sp>
      <p:sp>
        <p:nvSpPr>
          <p:cNvPr id="4" name="Title 3">
            <a:extLst>
              <a:ext uri="{FF2B5EF4-FFF2-40B4-BE49-F238E27FC236}">
                <a16:creationId xmlns:a16="http://schemas.microsoft.com/office/drawing/2014/main" id="{66EEAC87-87DA-501F-5AEF-A50EDACBE413}"/>
              </a:ext>
            </a:extLst>
          </p:cNvPr>
          <p:cNvSpPr>
            <a:spLocks noGrp="1"/>
          </p:cNvSpPr>
          <p:nvPr>
            <p:ph type="ctrTitle"/>
          </p:nvPr>
        </p:nvSpPr>
        <p:spPr/>
        <p:txBody>
          <a:bodyPr/>
          <a:lstStyle/>
          <a:p>
            <a:r>
              <a:rPr lang="en-US" dirty="0">
                <a:latin typeface="Calibri"/>
                <a:cs typeface="Calibri"/>
              </a:rPr>
              <a:t>Biography Poster</a:t>
            </a:r>
            <a:endParaRPr lang="en-US" dirty="0"/>
          </a:p>
        </p:txBody>
      </p:sp>
    </p:spTree>
    <p:extLst>
      <p:ext uri="{BB962C8B-B14F-4D97-AF65-F5344CB8AC3E}">
        <p14:creationId xmlns:p14="http://schemas.microsoft.com/office/powerpoint/2010/main" val="149183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9DA43E70-B728-093E-1D23-6258B85D3904}"/>
              </a:ext>
            </a:extLst>
          </p:cNvPr>
          <p:cNvPicPr>
            <a:picLocks noGrp="1" noChangeAspect="1"/>
          </p:cNvPicPr>
          <p:nvPr>
            <p:ph idx="1"/>
          </p:nvPr>
        </p:nvPicPr>
        <p:blipFill rotWithShape="1">
          <a:blip r:embed="rId2"/>
          <a:srcRect l="2141" t="11211" r="1839" b="1493"/>
          <a:stretch/>
        </p:blipFill>
        <p:spPr>
          <a:xfrm>
            <a:off x="3662861" y="735628"/>
            <a:ext cx="8003998" cy="5457687"/>
          </a:xfrm>
        </p:spPr>
      </p:pic>
      <p:sp>
        <p:nvSpPr>
          <p:cNvPr id="5" name="Title 4">
            <a:extLst>
              <a:ext uri="{FF2B5EF4-FFF2-40B4-BE49-F238E27FC236}">
                <a16:creationId xmlns:a16="http://schemas.microsoft.com/office/drawing/2014/main" id="{810E937C-AE65-31C0-E630-47E512E09930}"/>
              </a:ext>
            </a:extLst>
          </p:cNvPr>
          <p:cNvSpPr>
            <a:spLocks noGrp="1"/>
          </p:cNvSpPr>
          <p:nvPr>
            <p:ph type="ctrTitle"/>
          </p:nvPr>
        </p:nvSpPr>
        <p:spPr/>
        <p:txBody>
          <a:bodyPr/>
          <a:lstStyle/>
          <a:p>
            <a:r>
              <a:rPr lang="en-US" b="1" dirty="0"/>
              <a:t>Example</a:t>
            </a:r>
          </a:p>
        </p:txBody>
      </p:sp>
    </p:spTree>
    <p:extLst>
      <p:ext uri="{BB962C8B-B14F-4D97-AF65-F5344CB8AC3E}">
        <p14:creationId xmlns:p14="http://schemas.microsoft.com/office/powerpoint/2010/main" val="215000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graphicFrame>
        <p:nvGraphicFramePr>
          <p:cNvPr id="5" name="Table 5">
            <a:extLst>
              <a:ext uri="{FF2B5EF4-FFF2-40B4-BE49-F238E27FC236}">
                <a16:creationId xmlns:a16="http://schemas.microsoft.com/office/drawing/2014/main" id="{0273B64D-D278-C4EF-04C0-2B917D5013ED}"/>
              </a:ext>
            </a:extLst>
          </p:cNvPr>
          <p:cNvGraphicFramePr>
            <a:graphicFrameLocks noGrp="1"/>
          </p:cNvGraphicFramePr>
          <p:nvPr>
            <p:extLst>
              <p:ext uri="{D42A27DB-BD31-4B8C-83A1-F6EECF244321}">
                <p14:modId xmlns:p14="http://schemas.microsoft.com/office/powerpoint/2010/main" val="7420281"/>
              </p:ext>
            </p:extLst>
          </p:nvPr>
        </p:nvGraphicFramePr>
        <p:xfrm>
          <a:off x="838200" y="1847813"/>
          <a:ext cx="10462146" cy="3570679"/>
        </p:xfrm>
        <a:graphic>
          <a:graphicData uri="http://schemas.openxmlformats.org/drawingml/2006/table">
            <a:tbl>
              <a:tblPr firstRow="1" bandRow="1">
                <a:solidFill>
                  <a:schemeClr val="bg1"/>
                </a:solidFill>
                <a:tableStyleId>{5C22544A-7EE6-4342-B048-85BDC9FD1C3A}</a:tableStyleId>
              </a:tblPr>
              <a:tblGrid>
                <a:gridCol w="3465381">
                  <a:extLst>
                    <a:ext uri="{9D8B030D-6E8A-4147-A177-3AD203B41FA5}">
                      <a16:colId xmlns:a16="http://schemas.microsoft.com/office/drawing/2014/main" val="3435867925"/>
                    </a:ext>
                  </a:extLst>
                </a:gridCol>
                <a:gridCol w="3597382">
                  <a:extLst>
                    <a:ext uri="{9D8B030D-6E8A-4147-A177-3AD203B41FA5}">
                      <a16:colId xmlns:a16="http://schemas.microsoft.com/office/drawing/2014/main" val="3052122975"/>
                    </a:ext>
                  </a:extLst>
                </a:gridCol>
                <a:gridCol w="3399383">
                  <a:extLst>
                    <a:ext uri="{9D8B030D-6E8A-4147-A177-3AD203B41FA5}">
                      <a16:colId xmlns:a16="http://schemas.microsoft.com/office/drawing/2014/main" val="2363918269"/>
                    </a:ext>
                  </a:extLst>
                </a:gridCol>
              </a:tblGrid>
              <a:tr h="622432">
                <a:tc>
                  <a:txBody>
                    <a:bodyPr/>
                    <a:lstStyle/>
                    <a:p>
                      <a:r>
                        <a:rPr lang="en-US" sz="2100" b="1" cap="none" spc="0" dirty="0">
                          <a:solidFill>
                            <a:schemeClr val="bg1"/>
                          </a:solidFill>
                        </a:rPr>
                        <a:t>Definition</a:t>
                      </a:r>
                    </a:p>
                  </a:txBody>
                  <a:tcPr marL="182880" marR="182880" marT="91440" marB="91440" anchor="ctr">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Non-example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extLst>
                  <a:ext uri="{0D108BD9-81ED-4DB2-BD59-A6C34878D82A}">
                    <a16:rowId xmlns:a16="http://schemas.microsoft.com/office/drawing/2014/main" val="4292329402"/>
                  </a:ext>
                </a:extLst>
              </a:tr>
              <a:tr h="2948247">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Impact means the effect or influence that something has on a person, group, or thing.</a:t>
                      </a:r>
                    </a:p>
                    <a:p>
                      <a:endParaRPr lang="en-US" sz="2400" b="0" i="0" cap="none" spc="0" dirty="0">
                        <a:solidFill>
                          <a:schemeClr val="tx1"/>
                        </a:solidFill>
                        <a:latin typeface="Calibri Light" panose="020F0302020204030204" pitchFamily="34" charset="0"/>
                        <a:cs typeface="Calibri Light" panose="020F0302020204030204" pitchFamily="34" charset="0"/>
                      </a:endParaRPr>
                    </a:p>
                    <a:p>
                      <a:endParaRPr lang="en-US" sz="2400" b="0" i="0" cap="none" spc="0" dirty="0">
                        <a:solidFill>
                          <a:schemeClr val="tx1"/>
                        </a:solidFill>
                        <a:latin typeface="Calibri Light" panose="020F0302020204030204" pitchFamily="34" charset="0"/>
                        <a:cs typeface="Calibri Light" panose="020F0302020204030204" pitchFamily="34" charset="0"/>
                      </a:endParaRPr>
                    </a:p>
                  </a:txBody>
                  <a:tcPr marL="182880" marR="182880" marT="182880" marB="13476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I have an impact on the earth when I recycle. </a:t>
                      </a:r>
                    </a:p>
                  </a:txBody>
                  <a:tcPr marL="182880" marR="182880" marT="182880" marB="134760">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Wearing a certain color shirt has no impact on other people. </a:t>
                      </a:r>
                    </a:p>
                  </a:txBody>
                  <a:tcPr marL="182880" marR="182880" marT="182880" marB="13476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extLst>
                  <a:ext uri="{0D108BD9-81ED-4DB2-BD59-A6C34878D82A}">
                    <a16:rowId xmlns:a16="http://schemas.microsoft.com/office/drawing/2014/main" val="1882028127"/>
                  </a:ext>
                </a:extLst>
              </a:tr>
            </a:tbl>
          </a:graphicData>
        </a:graphic>
      </p:graphicFrame>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Impact</a:t>
            </a:r>
          </a:p>
        </p:txBody>
      </p:sp>
    </p:spTree>
    <p:extLst>
      <p:ext uri="{BB962C8B-B14F-4D97-AF65-F5344CB8AC3E}">
        <p14:creationId xmlns:p14="http://schemas.microsoft.com/office/powerpoint/2010/main" val="11712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graphicFrame>
        <p:nvGraphicFramePr>
          <p:cNvPr id="5" name="Table 5">
            <a:extLst>
              <a:ext uri="{FF2B5EF4-FFF2-40B4-BE49-F238E27FC236}">
                <a16:creationId xmlns:a16="http://schemas.microsoft.com/office/drawing/2014/main" id="{0273B64D-D278-C4EF-04C0-2B917D5013ED}"/>
              </a:ext>
            </a:extLst>
          </p:cNvPr>
          <p:cNvGraphicFramePr>
            <a:graphicFrameLocks noGrp="1"/>
          </p:cNvGraphicFramePr>
          <p:nvPr>
            <p:extLst>
              <p:ext uri="{D42A27DB-BD31-4B8C-83A1-F6EECF244321}">
                <p14:modId xmlns:p14="http://schemas.microsoft.com/office/powerpoint/2010/main" val="958798980"/>
              </p:ext>
            </p:extLst>
          </p:nvPr>
        </p:nvGraphicFramePr>
        <p:xfrm>
          <a:off x="838200" y="1847813"/>
          <a:ext cx="10462146" cy="4231912"/>
        </p:xfrm>
        <a:graphic>
          <a:graphicData uri="http://schemas.openxmlformats.org/drawingml/2006/table">
            <a:tbl>
              <a:tblPr firstRow="1" bandRow="1">
                <a:solidFill>
                  <a:schemeClr val="bg1"/>
                </a:solidFill>
                <a:tableStyleId>{5C22544A-7EE6-4342-B048-85BDC9FD1C3A}</a:tableStyleId>
              </a:tblPr>
              <a:tblGrid>
                <a:gridCol w="3465381">
                  <a:extLst>
                    <a:ext uri="{9D8B030D-6E8A-4147-A177-3AD203B41FA5}">
                      <a16:colId xmlns:a16="http://schemas.microsoft.com/office/drawing/2014/main" val="3435867925"/>
                    </a:ext>
                  </a:extLst>
                </a:gridCol>
                <a:gridCol w="3597382">
                  <a:extLst>
                    <a:ext uri="{9D8B030D-6E8A-4147-A177-3AD203B41FA5}">
                      <a16:colId xmlns:a16="http://schemas.microsoft.com/office/drawing/2014/main" val="3052122975"/>
                    </a:ext>
                  </a:extLst>
                </a:gridCol>
                <a:gridCol w="3399383">
                  <a:extLst>
                    <a:ext uri="{9D8B030D-6E8A-4147-A177-3AD203B41FA5}">
                      <a16:colId xmlns:a16="http://schemas.microsoft.com/office/drawing/2014/main" val="2363918269"/>
                    </a:ext>
                  </a:extLst>
                </a:gridCol>
              </a:tblGrid>
              <a:tr h="622432">
                <a:tc>
                  <a:txBody>
                    <a:bodyPr/>
                    <a:lstStyle/>
                    <a:p>
                      <a:r>
                        <a:rPr lang="en-US" sz="2100" b="1" cap="none" spc="0" dirty="0">
                          <a:solidFill>
                            <a:schemeClr val="bg1"/>
                          </a:solidFill>
                        </a:rPr>
                        <a:t>Definition</a:t>
                      </a:r>
                    </a:p>
                  </a:txBody>
                  <a:tcPr marL="182880" marR="182880" marT="91440" marB="91440" anchor="ctr">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Non-example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extLst>
                  <a:ext uri="{0D108BD9-81ED-4DB2-BD59-A6C34878D82A}">
                    <a16:rowId xmlns:a16="http://schemas.microsoft.com/office/drawing/2014/main" val="4292329402"/>
                  </a:ext>
                </a:extLst>
              </a:tr>
              <a:tr h="2948247">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An accomplishment can be anything that you have worked hard for and succeeded in, like learning a new skill, finishing a difficult task, or making progress toward a goal. </a:t>
                      </a:r>
                    </a:p>
                    <a:p>
                      <a:endParaRPr lang="en-US" sz="2400" b="0" i="0" cap="none" spc="0" dirty="0">
                        <a:solidFill>
                          <a:schemeClr val="tx1"/>
                        </a:solidFill>
                        <a:latin typeface="Calibri Light" panose="020F0302020204030204" pitchFamily="34" charset="0"/>
                        <a:cs typeface="Calibri Light" panose="020F0302020204030204" pitchFamily="34" charset="0"/>
                      </a:endParaRPr>
                    </a:p>
                  </a:txBody>
                  <a:tcPr marL="182880" marR="182880" marT="182880" marB="13476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Learning to ride a bike. </a:t>
                      </a:r>
                    </a:p>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Completing a puzzle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or a difficult homework assignment.</a:t>
                      </a:r>
                    </a:p>
                  </a:txBody>
                  <a:tcPr marL="182880" marR="182880" marT="182880" marB="134760">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Brushing your teeth.</a:t>
                      </a:r>
                    </a:p>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Eating breakfast.</a:t>
                      </a:r>
                    </a:p>
                  </a:txBody>
                  <a:tcPr marL="182880" marR="182880" marT="182880" marB="13476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extLst>
                  <a:ext uri="{0D108BD9-81ED-4DB2-BD59-A6C34878D82A}">
                    <a16:rowId xmlns:a16="http://schemas.microsoft.com/office/drawing/2014/main" val="1882028127"/>
                  </a:ext>
                </a:extLst>
              </a:tr>
            </a:tbl>
          </a:graphicData>
        </a:graphic>
      </p:graphicFrame>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Accomplishment</a:t>
            </a:r>
          </a:p>
        </p:txBody>
      </p:sp>
    </p:spTree>
    <p:extLst>
      <p:ext uri="{BB962C8B-B14F-4D97-AF65-F5344CB8AC3E}">
        <p14:creationId xmlns:p14="http://schemas.microsoft.com/office/powerpoint/2010/main" val="167996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graphicFrame>
        <p:nvGraphicFramePr>
          <p:cNvPr id="5" name="Table 5">
            <a:extLst>
              <a:ext uri="{FF2B5EF4-FFF2-40B4-BE49-F238E27FC236}">
                <a16:creationId xmlns:a16="http://schemas.microsoft.com/office/drawing/2014/main" id="{0273B64D-D278-C4EF-04C0-2B917D5013ED}"/>
              </a:ext>
            </a:extLst>
          </p:cNvPr>
          <p:cNvGraphicFramePr>
            <a:graphicFrameLocks noGrp="1"/>
          </p:cNvGraphicFramePr>
          <p:nvPr>
            <p:extLst>
              <p:ext uri="{D42A27DB-BD31-4B8C-83A1-F6EECF244321}">
                <p14:modId xmlns:p14="http://schemas.microsoft.com/office/powerpoint/2010/main" val="1057909123"/>
              </p:ext>
            </p:extLst>
          </p:nvPr>
        </p:nvGraphicFramePr>
        <p:xfrm>
          <a:off x="838200" y="1847813"/>
          <a:ext cx="10462146" cy="3570679"/>
        </p:xfrm>
        <a:graphic>
          <a:graphicData uri="http://schemas.openxmlformats.org/drawingml/2006/table">
            <a:tbl>
              <a:tblPr firstRow="1" bandRow="1">
                <a:solidFill>
                  <a:schemeClr val="bg1"/>
                </a:solidFill>
                <a:tableStyleId>{5C22544A-7EE6-4342-B048-85BDC9FD1C3A}</a:tableStyleId>
              </a:tblPr>
              <a:tblGrid>
                <a:gridCol w="3465381">
                  <a:extLst>
                    <a:ext uri="{9D8B030D-6E8A-4147-A177-3AD203B41FA5}">
                      <a16:colId xmlns:a16="http://schemas.microsoft.com/office/drawing/2014/main" val="3435867925"/>
                    </a:ext>
                  </a:extLst>
                </a:gridCol>
                <a:gridCol w="3597382">
                  <a:extLst>
                    <a:ext uri="{9D8B030D-6E8A-4147-A177-3AD203B41FA5}">
                      <a16:colId xmlns:a16="http://schemas.microsoft.com/office/drawing/2014/main" val="3052122975"/>
                    </a:ext>
                  </a:extLst>
                </a:gridCol>
                <a:gridCol w="3399383">
                  <a:extLst>
                    <a:ext uri="{9D8B030D-6E8A-4147-A177-3AD203B41FA5}">
                      <a16:colId xmlns:a16="http://schemas.microsoft.com/office/drawing/2014/main" val="2363918269"/>
                    </a:ext>
                  </a:extLst>
                </a:gridCol>
              </a:tblGrid>
              <a:tr h="622432">
                <a:tc>
                  <a:txBody>
                    <a:bodyPr/>
                    <a:lstStyle/>
                    <a:p>
                      <a:r>
                        <a:rPr lang="en-US" sz="2100" b="1" cap="none" spc="0" dirty="0">
                          <a:solidFill>
                            <a:schemeClr val="bg1"/>
                          </a:solidFill>
                        </a:rPr>
                        <a:t>Definition</a:t>
                      </a:r>
                    </a:p>
                  </a:txBody>
                  <a:tcPr marL="182880" marR="182880" marT="91440" marB="91440" anchor="ctr">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Non-example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extLst>
                  <a:ext uri="{0D108BD9-81ED-4DB2-BD59-A6C34878D82A}">
                    <a16:rowId xmlns:a16="http://schemas.microsoft.com/office/drawing/2014/main" val="4292329402"/>
                  </a:ext>
                </a:extLst>
              </a:tr>
              <a:tr h="2948247">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A contribution is something that you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give or do to help someone or make something better.</a:t>
                      </a:r>
                    </a:p>
                    <a:p>
                      <a:endParaRPr lang="en-US" sz="2400" b="0" i="0" cap="none" spc="0" dirty="0">
                        <a:solidFill>
                          <a:schemeClr val="tx1"/>
                        </a:solidFill>
                        <a:latin typeface="Calibri Light" panose="020F0302020204030204" pitchFamily="34" charset="0"/>
                        <a:cs typeface="Calibri Light" panose="020F0302020204030204" pitchFamily="34" charset="0"/>
                      </a:endParaRPr>
                    </a:p>
                  </a:txBody>
                  <a:tcPr marL="182880" marR="182880" marT="182880" marB="13476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Helping to clean up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a park or beach with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a group of volunteers.</a:t>
                      </a:r>
                    </a:p>
                  </a:txBody>
                  <a:tcPr marL="182880" marR="182880" marT="182880" marB="134760">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Being unkind. </a:t>
                      </a:r>
                    </a:p>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Littering.</a:t>
                      </a:r>
                    </a:p>
                  </a:txBody>
                  <a:tcPr marL="182880" marR="182880" marT="182880" marB="13476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extLst>
                  <a:ext uri="{0D108BD9-81ED-4DB2-BD59-A6C34878D82A}">
                    <a16:rowId xmlns:a16="http://schemas.microsoft.com/office/drawing/2014/main" val="1882028127"/>
                  </a:ext>
                </a:extLst>
              </a:tr>
            </a:tbl>
          </a:graphicData>
        </a:graphic>
      </p:graphicFrame>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Contribution</a:t>
            </a:r>
          </a:p>
        </p:txBody>
      </p:sp>
    </p:spTree>
    <p:extLst>
      <p:ext uri="{BB962C8B-B14F-4D97-AF65-F5344CB8AC3E}">
        <p14:creationId xmlns:p14="http://schemas.microsoft.com/office/powerpoint/2010/main" val="396484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graphicFrame>
        <p:nvGraphicFramePr>
          <p:cNvPr id="5" name="Table 5">
            <a:extLst>
              <a:ext uri="{FF2B5EF4-FFF2-40B4-BE49-F238E27FC236}">
                <a16:creationId xmlns:a16="http://schemas.microsoft.com/office/drawing/2014/main" id="{0273B64D-D278-C4EF-04C0-2B917D5013ED}"/>
              </a:ext>
            </a:extLst>
          </p:cNvPr>
          <p:cNvGraphicFramePr>
            <a:graphicFrameLocks noGrp="1"/>
          </p:cNvGraphicFramePr>
          <p:nvPr>
            <p:extLst>
              <p:ext uri="{D42A27DB-BD31-4B8C-83A1-F6EECF244321}">
                <p14:modId xmlns:p14="http://schemas.microsoft.com/office/powerpoint/2010/main" val="2455610973"/>
              </p:ext>
            </p:extLst>
          </p:nvPr>
        </p:nvGraphicFramePr>
        <p:xfrm>
          <a:off x="838200" y="1847813"/>
          <a:ext cx="10462146" cy="3570679"/>
        </p:xfrm>
        <a:graphic>
          <a:graphicData uri="http://schemas.openxmlformats.org/drawingml/2006/table">
            <a:tbl>
              <a:tblPr firstRow="1" bandRow="1">
                <a:solidFill>
                  <a:schemeClr val="bg1"/>
                </a:solidFill>
                <a:tableStyleId>{5C22544A-7EE6-4342-B048-85BDC9FD1C3A}</a:tableStyleId>
              </a:tblPr>
              <a:tblGrid>
                <a:gridCol w="3465381">
                  <a:extLst>
                    <a:ext uri="{9D8B030D-6E8A-4147-A177-3AD203B41FA5}">
                      <a16:colId xmlns:a16="http://schemas.microsoft.com/office/drawing/2014/main" val="3435867925"/>
                    </a:ext>
                  </a:extLst>
                </a:gridCol>
                <a:gridCol w="3597382">
                  <a:extLst>
                    <a:ext uri="{9D8B030D-6E8A-4147-A177-3AD203B41FA5}">
                      <a16:colId xmlns:a16="http://schemas.microsoft.com/office/drawing/2014/main" val="3052122975"/>
                    </a:ext>
                  </a:extLst>
                </a:gridCol>
                <a:gridCol w="3399383">
                  <a:extLst>
                    <a:ext uri="{9D8B030D-6E8A-4147-A177-3AD203B41FA5}">
                      <a16:colId xmlns:a16="http://schemas.microsoft.com/office/drawing/2014/main" val="2363918269"/>
                    </a:ext>
                  </a:extLst>
                </a:gridCol>
              </a:tblGrid>
              <a:tr h="622432">
                <a:tc>
                  <a:txBody>
                    <a:bodyPr/>
                    <a:lstStyle/>
                    <a:p>
                      <a:r>
                        <a:rPr lang="en-US" sz="2100" b="1" cap="none" spc="0" dirty="0">
                          <a:solidFill>
                            <a:schemeClr val="bg1"/>
                          </a:solidFill>
                        </a:rPr>
                        <a:t>Definition</a:t>
                      </a:r>
                    </a:p>
                  </a:txBody>
                  <a:tcPr marL="182880" marR="182880" marT="91440" marB="91440" anchor="ctr">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Non-example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extLst>
                  <a:ext uri="{0D108BD9-81ED-4DB2-BD59-A6C34878D82A}">
                    <a16:rowId xmlns:a16="http://schemas.microsoft.com/office/drawing/2014/main" val="4292329402"/>
                  </a:ext>
                </a:extLst>
              </a:tr>
              <a:tr h="2948247">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Equality is about ensuring that every individual has equal status, rights, and opportunities.</a:t>
                      </a:r>
                    </a:p>
                  </a:txBody>
                  <a:tcPr marL="182880" marR="182880" marT="182880" marB="13476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An example of equality is when two people receive the same pay for doing the same job.</a:t>
                      </a:r>
                    </a:p>
                  </a:txBody>
                  <a:tcPr marL="182880" marR="182880" marT="182880" marB="134760">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A non-example of equality would be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if only boys could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play sports and girls couldn't participate.</a:t>
                      </a:r>
                    </a:p>
                  </a:txBody>
                  <a:tcPr marL="182880" marR="182880" marT="182880" marB="13476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extLst>
                  <a:ext uri="{0D108BD9-81ED-4DB2-BD59-A6C34878D82A}">
                    <a16:rowId xmlns:a16="http://schemas.microsoft.com/office/drawing/2014/main" val="1882028127"/>
                  </a:ext>
                </a:extLst>
              </a:tr>
            </a:tbl>
          </a:graphicData>
        </a:graphic>
      </p:graphicFrame>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Equality</a:t>
            </a:r>
          </a:p>
        </p:txBody>
      </p:sp>
    </p:spTree>
    <p:extLst>
      <p:ext uri="{BB962C8B-B14F-4D97-AF65-F5344CB8AC3E}">
        <p14:creationId xmlns:p14="http://schemas.microsoft.com/office/powerpoint/2010/main" val="197092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a:cs typeface="Calibri"/>
              </a:rPr>
              <a:t>Fishbowl Discussion </a:t>
            </a:r>
            <a:endParaRPr lang="en-US" b="1" dirty="0">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AE3D3DF4-5124-DDB6-22BA-1295995B849D}"/>
              </a:ext>
            </a:extLst>
          </p:cNvPr>
          <p:cNvSpPr/>
          <p:nvPr/>
        </p:nvSpPr>
        <p:spPr>
          <a:xfrm>
            <a:off x="838201" y="1852481"/>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Users">
            <a:extLst>
              <a:ext uri="{FF2B5EF4-FFF2-40B4-BE49-F238E27FC236}">
                <a16:creationId xmlns:a16="http://schemas.microsoft.com/office/drawing/2014/main" id="{A46925AD-F699-73D3-953F-014E747CD187}"/>
              </a:ext>
            </a:extLst>
          </p:cNvPr>
          <p:cNvSpPr/>
          <p:nvPr/>
        </p:nvSpPr>
        <p:spPr>
          <a:xfrm>
            <a:off x="1001717" y="1884886"/>
            <a:ext cx="691597" cy="691597"/>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Freeform 6">
            <a:extLst>
              <a:ext uri="{FF2B5EF4-FFF2-40B4-BE49-F238E27FC236}">
                <a16:creationId xmlns:a16="http://schemas.microsoft.com/office/drawing/2014/main" id="{7E46447A-FD48-A9CB-645D-33FEA0A307D4}"/>
              </a:ext>
            </a:extLst>
          </p:cNvPr>
          <p:cNvSpPr/>
          <p:nvPr/>
        </p:nvSpPr>
        <p:spPr>
          <a:xfrm>
            <a:off x="1775202" y="1852481"/>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Get in groups</a:t>
            </a:r>
          </a:p>
        </p:txBody>
      </p:sp>
      <p:sp>
        <p:nvSpPr>
          <p:cNvPr id="9" name="Rounded Rectangle 8">
            <a:extLst>
              <a:ext uri="{FF2B5EF4-FFF2-40B4-BE49-F238E27FC236}">
                <a16:creationId xmlns:a16="http://schemas.microsoft.com/office/drawing/2014/main" id="{C5BB735C-9BD5-B731-6712-0A1D79EAE0F8}"/>
              </a:ext>
            </a:extLst>
          </p:cNvPr>
          <p:cNvSpPr/>
          <p:nvPr/>
        </p:nvSpPr>
        <p:spPr>
          <a:xfrm>
            <a:off x="838201" y="2866553"/>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Headphones">
            <a:extLst>
              <a:ext uri="{FF2B5EF4-FFF2-40B4-BE49-F238E27FC236}">
                <a16:creationId xmlns:a16="http://schemas.microsoft.com/office/drawing/2014/main" id="{07A5E870-B150-D869-CFC5-3A33A876B88F}"/>
              </a:ext>
            </a:extLst>
          </p:cNvPr>
          <p:cNvSpPr/>
          <p:nvPr/>
        </p:nvSpPr>
        <p:spPr>
          <a:xfrm>
            <a:off x="1001717" y="2898958"/>
            <a:ext cx="691597" cy="691597"/>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22234802-CBC9-2635-0A17-ABDC063F40FD}"/>
              </a:ext>
            </a:extLst>
          </p:cNvPr>
          <p:cNvSpPr/>
          <p:nvPr/>
        </p:nvSpPr>
        <p:spPr>
          <a:xfrm>
            <a:off x="1775202" y="2866553"/>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Listen and learn</a:t>
            </a:r>
          </a:p>
        </p:txBody>
      </p:sp>
      <p:sp>
        <p:nvSpPr>
          <p:cNvPr id="12" name="Rounded Rectangle 11">
            <a:extLst>
              <a:ext uri="{FF2B5EF4-FFF2-40B4-BE49-F238E27FC236}">
                <a16:creationId xmlns:a16="http://schemas.microsoft.com/office/drawing/2014/main" id="{79AE3830-C633-C897-9142-8DD04F8309F4}"/>
              </a:ext>
            </a:extLst>
          </p:cNvPr>
          <p:cNvSpPr/>
          <p:nvPr/>
        </p:nvSpPr>
        <p:spPr>
          <a:xfrm>
            <a:off x="838201" y="3880626"/>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PeriodicGraph1">
            <a:extLst>
              <a:ext uri="{FF2B5EF4-FFF2-40B4-BE49-F238E27FC236}">
                <a16:creationId xmlns:a16="http://schemas.microsoft.com/office/drawing/2014/main" id="{954E0FDE-DBC1-8331-5D69-A8D13AF63712}"/>
              </a:ext>
            </a:extLst>
          </p:cNvPr>
          <p:cNvSpPr/>
          <p:nvPr/>
        </p:nvSpPr>
        <p:spPr>
          <a:xfrm>
            <a:off x="1001717" y="3913031"/>
            <a:ext cx="691597" cy="691597"/>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4" name="Freeform 13">
            <a:extLst>
              <a:ext uri="{FF2B5EF4-FFF2-40B4-BE49-F238E27FC236}">
                <a16:creationId xmlns:a16="http://schemas.microsoft.com/office/drawing/2014/main" id="{43507384-37A0-A3D0-7351-53AE04496401}"/>
              </a:ext>
            </a:extLst>
          </p:cNvPr>
          <p:cNvSpPr/>
          <p:nvPr/>
        </p:nvSpPr>
        <p:spPr>
          <a:xfrm>
            <a:off x="1775202" y="3880626"/>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Take turns</a:t>
            </a:r>
          </a:p>
        </p:txBody>
      </p:sp>
      <p:sp>
        <p:nvSpPr>
          <p:cNvPr id="15" name="Rounded Rectangle 14">
            <a:extLst>
              <a:ext uri="{FF2B5EF4-FFF2-40B4-BE49-F238E27FC236}">
                <a16:creationId xmlns:a16="http://schemas.microsoft.com/office/drawing/2014/main" id="{D5AE4DC0-69EC-627E-B7A8-572B0BE6FF3A}"/>
              </a:ext>
            </a:extLst>
          </p:cNvPr>
          <p:cNvSpPr/>
          <p:nvPr/>
        </p:nvSpPr>
        <p:spPr>
          <a:xfrm>
            <a:off x="6124289" y="1852481"/>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Single gear">
            <a:extLst>
              <a:ext uri="{FF2B5EF4-FFF2-40B4-BE49-F238E27FC236}">
                <a16:creationId xmlns:a16="http://schemas.microsoft.com/office/drawing/2014/main" id="{CE86651E-AF6D-C103-3B85-D9BF5D59DCE3}"/>
              </a:ext>
            </a:extLst>
          </p:cNvPr>
          <p:cNvSpPr/>
          <p:nvPr/>
        </p:nvSpPr>
        <p:spPr>
          <a:xfrm>
            <a:off x="6260509" y="1898534"/>
            <a:ext cx="691597" cy="691597"/>
          </a:xfrm>
          <a:prstGeom prst="rect">
            <a:avLst/>
          </a:pr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B387FCCA-333E-3A8F-42BD-6BCC8A073A0E}"/>
              </a:ext>
            </a:extLst>
          </p:cNvPr>
          <p:cNvSpPr/>
          <p:nvPr/>
        </p:nvSpPr>
        <p:spPr>
          <a:xfrm>
            <a:off x="7061290" y="1852481"/>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Switch groups</a:t>
            </a:r>
          </a:p>
        </p:txBody>
      </p:sp>
      <p:sp>
        <p:nvSpPr>
          <p:cNvPr id="18" name="Rounded Rectangle 17">
            <a:extLst>
              <a:ext uri="{FF2B5EF4-FFF2-40B4-BE49-F238E27FC236}">
                <a16:creationId xmlns:a16="http://schemas.microsoft.com/office/drawing/2014/main" id="{99CD3526-CFF7-F702-C9F9-2C178340B71D}"/>
              </a:ext>
            </a:extLst>
          </p:cNvPr>
          <p:cNvSpPr/>
          <p:nvPr/>
        </p:nvSpPr>
        <p:spPr>
          <a:xfrm>
            <a:off x="6124289" y="2866553"/>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ectangle 18" descr="Chat">
            <a:extLst>
              <a:ext uri="{FF2B5EF4-FFF2-40B4-BE49-F238E27FC236}">
                <a16:creationId xmlns:a16="http://schemas.microsoft.com/office/drawing/2014/main" id="{7D3DBC82-0254-231C-216F-67D132C550FE}"/>
              </a:ext>
            </a:extLst>
          </p:cNvPr>
          <p:cNvSpPr/>
          <p:nvPr/>
        </p:nvSpPr>
        <p:spPr>
          <a:xfrm>
            <a:off x="6274157" y="2953550"/>
            <a:ext cx="691597" cy="691597"/>
          </a:xfrm>
          <a:prstGeom prst="rect">
            <a:avLst/>
          </a:prstGeom>
          <a: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20" name="Freeform 19">
            <a:extLst>
              <a:ext uri="{FF2B5EF4-FFF2-40B4-BE49-F238E27FC236}">
                <a16:creationId xmlns:a16="http://schemas.microsoft.com/office/drawing/2014/main" id="{76BCA2E9-7468-202A-1522-EC26F059B778}"/>
              </a:ext>
            </a:extLst>
          </p:cNvPr>
          <p:cNvSpPr/>
          <p:nvPr/>
        </p:nvSpPr>
        <p:spPr>
          <a:xfrm>
            <a:off x="7061290" y="2866553"/>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Keep discussion going</a:t>
            </a:r>
          </a:p>
        </p:txBody>
      </p:sp>
      <p:sp>
        <p:nvSpPr>
          <p:cNvPr id="21" name="Rounded Rectangle 20">
            <a:extLst>
              <a:ext uri="{FF2B5EF4-FFF2-40B4-BE49-F238E27FC236}">
                <a16:creationId xmlns:a16="http://schemas.microsoft.com/office/drawing/2014/main" id="{2F0E7105-9A79-A68F-1430-8F8909E0C1BA}"/>
              </a:ext>
            </a:extLst>
          </p:cNvPr>
          <p:cNvSpPr/>
          <p:nvPr/>
        </p:nvSpPr>
        <p:spPr>
          <a:xfrm>
            <a:off x="6124289" y="3880625"/>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ectangle 21" descr="Check List">
            <a:extLst>
              <a:ext uri="{FF2B5EF4-FFF2-40B4-BE49-F238E27FC236}">
                <a16:creationId xmlns:a16="http://schemas.microsoft.com/office/drawing/2014/main" id="{FA3542BB-2ED3-4383-8679-453C8C62C062}"/>
              </a:ext>
            </a:extLst>
          </p:cNvPr>
          <p:cNvSpPr/>
          <p:nvPr/>
        </p:nvSpPr>
        <p:spPr>
          <a:xfrm>
            <a:off x="6246862" y="3967623"/>
            <a:ext cx="650654" cy="650654"/>
          </a:xfrm>
          <a:prstGeom prst="rect">
            <a:avLst/>
          </a:prstGeom>
          <a: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3" name="Freeform 22">
            <a:extLst>
              <a:ext uri="{FF2B5EF4-FFF2-40B4-BE49-F238E27FC236}">
                <a16:creationId xmlns:a16="http://schemas.microsoft.com/office/drawing/2014/main" id="{02E89FA7-E435-85D2-2C05-F03E345A1351}"/>
              </a:ext>
            </a:extLst>
          </p:cNvPr>
          <p:cNvSpPr/>
          <p:nvPr/>
        </p:nvSpPr>
        <p:spPr>
          <a:xfrm>
            <a:off x="7061290" y="3880625"/>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Wrap up</a:t>
            </a:r>
          </a:p>
        </p:txBody>
      </p:sp>
    </p:spTree>
    <p:extLst>
      <p:ext uri="{BB962C8B-B14F-4D97-AF65-F5344CB8AC3E}">
        <p14:creationId xmlns:p14="http://schemas.microsoft.com/office/powerpoint/2010/main" val="41620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D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ACD2-8814-BA1A-6037-B6F482E2A4CF}"/>
              </a:ext>
            </a:extLst>
          </p:cNvPr>
          <p:cNvSpPr>
            <a:spLocks noGrp="1"/>
          </p:cNvSpPr>
          <p:nvPr>
            <p:ph type="ctrTitle"/>
          </p:nvPr>
        </p:nvSpPr>
        <p:spPr/>
        <p:txBody>
          <a:bodyPr/>
          <a:lstStyle/>
          <a:p>
            <a:r>
              <a:rPr lang="en-US" sz="6600" dirty="0">
                <a:solidFill>
                  <a:schemeClr val="bg1"/>
                </a:solidFill>
              </a:rPr>
              <a:t>What is a biography?</a:t>
            </a:r>
          </a:p>
        </p:txBody>
      </p:sp>
    </p:spTree>
    <p:extLst>
      <p:ext uri="{BB962C8B-B14F-4D97-AF65-F5344CB8AC3E}">
        <p14:creationId xmlns:p14="http://schemas.microsoft.com/office/powerpoint/2010/main" val="329844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CD8A4E-5AE8-BF0E-D780-C0FA37262013}"/>
              </a:ext>
            </a:extLst>
          </p:cNvPr>
          <p:cNvSpPr>
            <a:spLocks noGrp="1"/>
          </p:cNvSpPr>
          <p:nvPr>
            <p:ph type="ctrTitle"/>
          </p:nvPr>
        </p:nvSpPr>
        <p:spPr/>
        <p:txBody>
          <a:bodyPr/>
          <a:lstStyle/>
          <a:p>
            <a:r>
              <a:rPr lang="en-US" b="1" dirty="0"/>
              <a:t>Why read biographies?</a:t>
            </a:r>
          </a:p>
        </p:txBody>
      </p:sp>
      <p:sp>
        <p:nvSpPr>
          <p:cNvPr id="7" name="Content Placeholder 6">
            <a:extLst>
              <a:ext uri="{FF2B5EF4-FFF2-40B4-BE49-F238E27FC236}">
                <a16:creationId xmlns:a16="http://schemas.microsoft.com/office/drawing/2014/main" id="{4D3FD559-ABD0-6169-C9C6-F9C62D572F07}"/>
              </a:ext>
            </a:extLst>
          </p:cNvPr>
          <p:cNvSpPr>
            <a:spLocks noGrp="1"/>
          </p:cNvSpPr>
          <p:nvPr>
            <p:ph idx="1"/>
          </p:nvPr>
        </p:nvSpPr>
        <p:spPr/>
        <p:txBody>
          <a:bodyPr/>
          <a:lstStyle/>
          <a:p>
            <a:pPr marL="0" indent="0">
              <a:buNone/>
            </a:pPr>
            <a:r>
              <a:rPr lang="en-US" dirty="0"/>
              <a:t>We read biographies to:</a:t>
            </a:r>
          </a:p>
          <a:p>
            <a:r>
              <a:rPr lang="en-US" dirty="0"/>
              <a:t>Learn about important people in history</a:t>
            </a:r>
          </a:p>
          <a:p>
            <a:r>
              <a:rPr lang="en-US" dirty="0"/>
              <a:t>See how people overcome challenges and obstacles</a:t>
            </a:r>
          </a:p>
          <a:p>
            <a:r>
              <a:rPr lang="en-US" dirty="0"/>
              <a:t>Inspire and motivate us to pursue our own goals and dreams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3006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068CCF-F30B-01D8-A239-0A5B55420DCA}"/>
              </a:ext>
            </a:extLst>
          </p:cNvPr>
          <p:cNvSpPr>
            <a:spLocks noGrp="1"/>
          </p:cNvSpPr>
          <p:nvPr>
            <p:ph type="ctrTitle"/>
          </p:nvPr>
        </p:nvSpPr>
        <p:spPr/>
        <p:txBody>
          <a:bodyPr/>
          <a:lstStyle/>
          <a:p>
            <a:r>
              <a:rPr lang="en-US" b="1" dirty="0"/>
              <a:t>How to read a biography</a:t>
            </a:r>
          </a:p>
        </p:txBody>
      </p:sp>
      <p:sp>
        <p:nvSpPr>
          <p:cNvPr id="7" name="Content Placeholder 6">
            <a:extLst>
              <a:ext uri="{FF2B5EF4-FFF2-40B4-BE49-F238E27FC236}">
                <a16:creationId xmlns:a16="http://schemas.microsoft.com/office/drawing/2014/main" id="{C3DCE47F-7D69-D9BE-EB38-84DAA3F388A6}"/>
              </a:ext>
            </a:extLst>
          </p:cNvPr>
          <p:cNvSpPr>
            <a:spLocks noGrp="1"/>
          </p:cNvSpPr>
          <p:nvPr>
            <p:ph idx="1"/>
          </p:nvPr>
        </p:nvSpPr>
        <p:spPr/>
        <p:txBody>
          <a:bodyPr/>
          <a:lstStyle/>
          <a:p>
            <a:pPr marL="0" indent="0">
              <a:buNone/>
            </a:pPr>
            <a:r>
              <a:rPr lang="en-US" dirty="0"/>
              <a:t>Steps for reading a biography:</a:t>
            </a:r>
          </a:p>
          <a:p>
            <a:pPr marL="404813" indent="-404813">
              <a:buFont typeface="+mj-lt"/>
              <a:buAutoNum type="arabicPeriod"/>
            </a:pPr>
            <a:r>
              <a:rPr lang="en-US" dirty="0"/>
              <a:t>Preview by looking at the title, pictures, headings, and subheadings</a:t>
            </a:r>
          </a:p>
          <a:p>
            <a:pPr marL="404813" indent="-404813">
              <a:buFont typeface="+mj-lt"/>
              <a:buAutoNum type="arabicPeriod"/>
            </a:pPr>
            <a:r>
              <a:rPr lang="en-US" dirty="0"/>
              <a:t>Read the introduction to learn about the person's life and accomplishments</a:t>
            </a:r>
          </a:p>
          <a:p>
            <a:pPr marL="404813" indent="-404813">
              <a:buFont typeface="+mj-lt"/>
              <a:buAutoNum type="arabicPeriod"/>
            </a:pPr>
            <a:r>
              <a:rPr lang="en-US" dirty="0"/>
              <a:t>Read the main text and take notes on important events and details</a:t>
            </a:r>
          </a:p>
          <a:p>
            <a:pPr marL="404813" indent="-404813">
              <a:buFont typeface="+mj-lt"/>
              <a:buAutoNum type="arabicPeriod"/>
            </a:pPr>
            <a:r>
              <a:rPr lang="en-US" dirty="0"/>
              <a:t>Reflect on what you learned and discuss with others</a:t>
            </a:r>
          </a:p>
          <a:p>
            <a:pPr marL="0" indent="0">
              <a:buNone/>
            </a:pPr>
            <a:endParaRPr lang="en-US" dirty="0"/>
          </a:p>
        </p:txBody>
      </p:sp>
    </p:spTree>
    <p:extLst>
      <p:ext uri="{BB962C8B-B14F-4D97-AF65-F5344CB8AC3E}">
        <p14:creationId xmlns:p14="http://schemas.microsoft.com/office/powerpoint/2010/main" val="2367768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2025-07-11T07:00:00+00:00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00968B-EF1C-4499-A42D-E92ED571EF4F}"/>
</file>

<file path=customXml/itemProps2.xml><?xml version="1.0" encoding="utf-8"?>
<ds:datastoreItem xmlns:ds="http://schemas.openxmlformats.org/officeDocument/2006/customXml" ds:itemID="{53512498-5F22-48BF-8811-CCF99904F403}">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ecda571c-f727-47a5-9aab-64bd2d52803f"/>
    <ds:schemaRef ds:uri="be7757ee-27b1-49d9-ad78-c19e224bf417"/>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198253D9-2956-470A-B60C-FC41BA20084A}">
  <ds:schemaRefs>
    <ds:schemaRef ds:uri="http://schemas.microsoft.com/sharepoint/v3/contenttype/forms"/>
  </ds:schemaRefs>
</ds:datastoreItem>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office theme</Template>
  <TotalTime>71</TotalTime>
  <Words>1340</Words>
  <Application>Microsoft Office PowerPoint</Application>
  <PresentationFormat>Widescreen</PresentationFormat>
  <Paragraphs>121</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Helvetica Neue</vt:lpstr>
      <vt:lpstr>Myriad Pro</vt:lpstr>
      <vt:lpstr>Office Theme</vt:lpstr>
      <vt:lpstr>GRADE 3 Honoring Siletz Women </vt:lpstr>
      <vt:lpstr>Impact</vt:lpstr>
      <vt:lpstr>Impact</vt:lpstr>
      <vt:lpstr>Impact</vt:lpstr>
      <vt:lpstr>Impact</vt:lpstr>
      <vt:lpstr>Impact</vt:lpstr>
      <vt:lpstr>What is a biography?</vt:lpstr>
      <vt:lpstr>Why read biographies?</vt:lpstr>
      <vt:lpstr>How to read a biography</vt:lpstr>
      <vt:lpstr>Biographical Text Features</vt:lpstr>
      <vt:lpstr>What is a confederated Tribe?</vt:lpstr>
      <vt:lpstr>The Confederated Tribes of Siletz</vt:lpstr>
      <vt:lpstr>Honoring Siletz Women: Biography Stations</vt:lpstr>
      <vt:lpstr>Biography Poster</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REECE Raina * ODE</dc:creator>
  <cp:lastModifiedBy>REECE Raina * ODE</cp:lastModifiedBy>
  <cp:revision>49</cp:revision>
  <dcterms:created xsi:type="dcterms:W3CDTF">2013-07-15T20:26:40Z</dcterms:created>
  <dcterms:modified xsi:type="dcterms:W3CDTF">2025-06-25T19:04:28Z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ediaServiceImageTags">
    <vt:lpwstr/>
  </property>
</Properties>
</file>