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Default Extension="odttf" ContentType="application/vnd.openxmlformats-officedocument.obfuscatedFont"/>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3716000" cx="24387175"/>
  <p:notesSz cx="6858000" cy="9144000"/>
  <p:embeddedFontLst>
    <p:embeddedFont>
      <p:font typeface="Noto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162485-057D-4D6B-ADC9-301564E9B3CB}">
  <a:tblStyle styleId="{ED162485-057D-4D6B-ADC9-301564E9B3CB}"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2.xml"/><Relationship Id="rId21" Type="http://schemas.openxmlformats.org/officeDocument/2006/relationships/font" Target="fonts/NotoSans-italic.fntdata"/><Relationship Id="rId3" Type="http://schemas.openxmlformats.org/officeDocument/2006/relationships/tableStyles" Target="tableStyles.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5" Type="http://schemas.openxmlformats.org/officeDocument/2006/relationships/customXml" Target="../customXml/item3.xml"/><Relationship Id="rId20" Type="http://schemas.openxmlformats.org/officeDocument/2006/relationships/font" Target="fonts/NotoSans-bold.fntdata"/><Relationship Id="rId2"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1" Type="http://schemas.openxmlformats.org/officeDocument/2006/relationships/theme" Target="theme/theme1.xml"/><Relationship Id="rId6" Type="http://schemas.openxmlformats.org/officeDocument/2006/relationships/notesMaster" Target="notesMasters/notesMaster1.xml"/><Relationship Id="rId24" Type="http://schemas.openxmlformats.org/officeDocument/2006/relationships/customXml" Target="../customXml/item2.xml"/><Relationship Id="rId15" Type="http://schemas.openxmlformats.org/officeDocument/2006/relationships/slide" Target="slides/slide9.xml"/><Relationship Id="rId5" Type="http://schemas.openxmlformats.org/officeDocument/2006/relationships/slideMaster" Target="slideMasters/slideMaster2.xml"/><Relationship Id="rId23"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font" Target="fonts/NotoSans-regular.fntdata"/><Relationship Id="rId22" Type="http://schemas.openxmlformats.org/officeDocument/2006/relationships/font" Target="fonts/NotoSans-boldItalic.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fH4AkVyHHP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Note to teachers: In this lesson, students will explore the concept of ancestors and understand that Native American ancestors lived in Oregon since time immemorial.  Over time, their cultural traditions, customs, and ways of life have adapted. Students will also engage in an activity identifying their own ancestors. This also reinforces the idea that Native American cultures in Oregon are living and evolving today.</a:t>
            </a:r>
            <a:endParaRPr sz="11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t/>
            </a:r>
            <a:endParaRPr sz="1100">
              <a:latin typeface="Arial"/>
              <a:ea typeface="Arial"/>
              <a:cs typeface="Arial"/>
              <a:sym typeface="Arial"/>
            </a:endParaRPr>
          </a:p>
        </p:txBody>
      </p:sp>
      <p:sp>
        <p:nvSpPr>
          <p:cNvPr id="122" name="Google Shape;1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sz="1200">
                <a:latin typeface="Arial"/>
                <a:ea typeface="Arial"/>
                <a:cs typeface="Arial"/>
                <a:sym typeface="Arial"/>
              </a:rPr>
              <a:t>Wrap-up and Reflection (3 minutes)</a:t>
            </a:r>
            <a:endParaRPr b="0" sz="1200">
              <a:latin typeface="Arial"/>
              <a:ea typeface="Arial"/>
              <a:cs typeface="Arial"/>
              <a:sym typeface="Arial"/>
            </a:endParaRPr>
          </a:p>
          <a:p>
            <a:pPr indent="-171450" lvl="0" marL="336550" rtl="0" algn="l">
              <a:lnSpc>
                <a:spcPct val="100000"/>
              </a:lnSpc>
              <a:spcBef>
                <a:spcPts val="0"/>
              </a:spcBef>
              <a:spcAft>
                <a:spcPts val="0"/>
              </a:spcAft>
              <a:buClr>
                <a:schemeClr val="dk1"/>
              </a:buClr>
              <a:buSzPts val="1000"/>
              <a:buFont typeface="Arial"/>
              <a:buChar char="•"/>
            </a:pPr>
            <a:r>
              <a:rPr b="0" lang="en-US" sz="1200">
                <a:latin typeface="Arial"/>
                <a:ea typeface="Arial"/>
                <a:cs typeface="Arial"/>
                <a:sym typeface="Arial"/>
              </a:rPr>
              <a:t>Recap key concepts:</a:t>
            </a:r>
            <a:endParaRPr b="1" sz="1200">
              <a:latin typeface="Arial"/>
              <a:ea typeface="Arial"/>
              <a:cs typeface="Arial"/>
              <a:sym typeface="Arial"/>
            </a:endParaRPr>
          </a:p>
          <a:p>
            <a:pPr indent="-171450" lvl="1" marL="793750" rtl="0" algn="l">
              <a:lnSpc>
                <a:spcPct val="100000"/>
              </a:lnSpc>
              <a:spcBef>
                <a:spcPts val="0"/>
              </a:spcBef>
              <a:spcAft>
                <a:spcPts val="0"/>
              </a:spcAft>
              <a:buClr>
                <a:schemeClr val="dk1"/>
              </a:buClr>
              <a:buSzPts val="1000"/>
              <a:buFont typeface="Arial"/>
              <a:buChar char="•"/>
            </a:pPr>
            <a:r>
              <a:rPr lang="en-US" sz="1200">
                <a:latin typeface="Arial"/>
                <a:ea typeface="Arial"/>
                <a:cs typeface="Arial"/>
                <a:sym typeface="Arial"/>
              </a:rPr>
              <a:t>Say, “Today, we learned that ancestors are family members from long ago who passed down traditions. Native American ancestors in Oregon lived here for thousands of years, and their cultures are still alive today. And their stories and ancestors can still be seen in the Oregon landscapes today, like Crater Lake. </a:t>
            </a:r>
            <a:br>
              <a:rPr lang="en-US" sz="1200">
                <a:latin typeface="Arial"/>
                <a:ea typeface="Arial"/>
                <a:cs typeface="Arial"/>
                <a:sym typeface="Arial"/>
              </a:rPr>
            </a:br>
            <a:endParaRPr b="1" sz="1200">
              <a:latin typeface="Arial"/>
              <a:ea typeface="Arial"/>
              <a:cs typeface="Arial"/>
              <a:sym typeface="Arial"/>
            </a:endParaRPr>
          </a:p>
          <a:p>
            <a:pPr indent="-171450" lvl="0" marL="336550" rtl="0" algn="l">
              <a:lnSpc>
                <a:spcPct val="100000"/>
              </a:lnSpc>
              <a:spcBef>
                <a:spcPts val="0"/>
              </a:spcBef>
              <a:spcAft>
                <a:spcPts val="0"/>
              </a:spcAft>
              <a:buClr>
                <a:schemeClr val="dk1"/>
              </a:buClr>
              <a:buSzPts val="1000"/>
              <a:buFont typeface="Arial"/>
              <a:buChar char="•"/>
            </a:pPr>
            <a:r>
              <a:rPr lang="en-US" sz="1200">
                <a:latin typeface="Arial"/>
                <a:ea typeface="Arial"/>
                <a:cs typeface="Arial"/>
                <a:sym typeface="Arial"/>
              </a:rPr>
              <a:t>Ask reflection questions</a:t>
            </a:r>
            <a:endParaRPr sz="1200">
              <a:latin typeface="Arial"/>
              <a:ea typeface="Arial"/>
              <a:cs typeface="Arial"/>
              <a:sym typeface="Arial"/>
            </a:endParaRPr>
          </a:p>
          <a:p>
            <a:pPr indent="-171450" lvl="1" marL="793750" rtl="0" algn="l">
              <a:lnSpc>
                <a:spcPct val="100000"/>
              </a:lnSpc>
              <a:spcBef>
                <a:spcPts val="0"/>
              </a:spcBef>
              <a:spcAft>
                <a:spcPts val="0"/>
              </a:spcAft>
              <a:buClr>
                <a:schemeClr val="dk1"/>
              </a:buClr>
              <a:buSzPts val="1000"/>
              <a:buFont typeface="Arial"/>
              <a:buChar char="•"/>
            </a:pPr>
            <a:r>
              <a:rPr lang="en-US" sz="1200">
                <a:latin typeface="Arial"/>
                <a:ea typeface="Arial"/>
                <a:cs typeface="Arial"/>
                <a:sym typeface="Arial"/>
              </a:rPr>
              <a:t>"What is something new you learned today about Native American ancestors?"</a:t>
            </a:r>
            <a:endParaRPr sz="1200">
              <a:latin typeface="Arial"/>
              <a:ea typeface="Arial"/>
              <a:cs typeface="Arial"/>
              <a:sym typeface="Arial"/>
            </a:endParaRPr>
          </a:p>
          <a:p>
            <a:pPr indent="-171450" lvl="1" marL="793750" rtl="0" algn="l">
              <a:lnSpc>
                <a:spcPct val="100000"/>
              </a:lnSpc>
              <a:spcBef>
                <a:spcPts val="0"/>
              </a:spcBef>
              <a:spcAft>
                <a:spcPts val="0"/>
              </a:spcAft>
              <a:buClr>
                <a:schemeClr val="dk1"/>
              </a:buClr>
              <a:buSzPts val="1000"/>
              <a:buFont typeface="Arial"/>
              <a:buChar char="•"/>
            </a:pPr>
            <a:r>
              <a:rPr lang="en-US" sz="1200">
                <a:latin typeface="Arial"/>
                <a:ea typeface="Arial"/>
                <a:cs typeface="Arial"/>
                <a:sym typeface="Arial"/>
              </a:rPr>
              <a:t>"</a:t>
            </a:r>
            <a:r>
              <a:rPr lang="en-US"/>
              <a:t>What are some traditions or stories your family has passed down to you?"</a:t>
            </a:r>
            <a:endParaRPr/>
          </a:p>
          <a:p>
            <a:pPr indent="-279400" lvl="1" marL="965200" rtl="0" algn="l">
              <a:lnSpc>
                <a:spcPct val="100000"/>
              </a:lnSpc>
              <a:spcBef>
                <a:spcPts val="0"/>
              </a:spcBef>
              <a:spcAft>
                <a:spcPts val="0"/>
              </a:spcAft>
              <a:buSzPts val="1000"/>
              <a:buFont typeface="Arial"/>
              <a:buNone/>
            </a:pPr>
            <a:r>
              <a:t/>
            </a:r>
            <a:endParaRPr/>
          </a:p>
          <a:p>
            <a:pPr indent="-171450" lvl="0" marL="323850" rtl="0" algn="l">
              <a:lnSpc>
                <a:spcPct val="115000"/>
              </a:lnSpc>
              <a:spcBef>
                <a:spcPts val="0"/>
              </a:spcBef>
              <a:spcAft>
                <a:spcPts val="0"/>
              </a:spcAft>
              <a:buSzPts val="1200"/>
              <a:buFont typeface="Arial"/>
              <a:buChar char="•"/>
            </a:pPr>
            <a:r>
              <a:rPr lang="en-US" sz="1200">
                <a:latin typeface="Arial"/>
                <a:ea typeface="Arial"/>
                <a:cs typeface="Arial"/>
                <a:sym typeface="Arial"/>
              </a:rPr>
              <a:t>Students can share their answer with a peer and then with the whole group.</a:t>
            </a:r>
            <a:endParaRPr sz="12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204" name="Google Shape;204;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300"/>
              </a:spcBef>
              <a:spcAft>
                <a:spcPts val="0"/>
              </a:spcAft>
              <a:buClr>
                <a:schemeClr val="dk1"/>
              </a:buClr>
              <a:buSzPts val="1100"/>
              <a:buFont typeface="Arial"/>
              <a:buNone/>
            </a:pPr>
            <a:r>
              <a:rPr lang="en-US" sz="1100">
                <a:solidFill>
                  <a:srgbClr val="002F3B"/>
                </a:solidFill>
                <a:latin typeface="Verdana"/>
                <a:ea typeface="Verdana"/>
                <a:cs typeface="Verdana"/>
                <a:sym typeface="Verdana"/>
              </a:rPr>
              <a:t>Revisit the Success Criteria.</a:t>
            </a:r>
            <a:endParaRPr sz="1100">
              <a:solidFill>
                <a:srgbClr val="002F3B"/>
              </a:solidFill>
              <a:latin typeface="Verdana"/>
              <a:ea typeface="Verdana"/>
              <a:cs typeface="Verdana"/>
              <a:sym typeface="Verdana"/>
            </a:endParaRPr>
          </a:p>
          <a:p>
            <a:pPr indent="0" lvl="0" marL="0" rtl="0" algn="l">
              <a:lnSpc>
                <a:spcPct val="115000"/>
              </a:lnSpc>
              <a:spcBef>
                <a:spcPts val="1300"/>
              </a:spcBef>
              <a:spcAft>
                <a:spcPts val="0"/>
              </a:spcAft>
              <a:buSzPts val="1100"/>
              <a:buNone/>
            </a:pPr>
            <a:r>
              <a:rPr lang="en-US" sz="1100">
                <a:solidFill>
                  <a:srgbClr val="002F3B"/>
                </a:solidFill>
                <a:latin typeface="Verdana"/>
                <a:ea typeface="Verdana"/>
                <a:cs typeface="Verdana"/>
                <a:sym typeface="Verdana"/>
              </a:rPr>
              <a:t>Ask students to complete the self-assessment, either verbally to a peer or by completing the self-assessment form, indicating their learning relative to the Success Criteria.</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US" sz="1100">
                <a:latin typeface="Verdana"/>
                <a:ea typeface="Verdana"/>
                <a:cs typeface="Verdana"/>
                <a:sym typeface="Verdana"/>
              </a:rPr>
              <a:t>Success Criteria</a:t>
            </a:r>
            <a:endParaRPr sz="1100">
              <a:latin typeface="Verdana"/>
              <a:ea typeface="Verdana"/>
              <a:cs typeface="Verdana"/>
              <a:sym typeface="Verdana"/>
            </a:endParaRPr>
          </a:p>
          <a:p>
            <a:pPr indent="-171450" lvl="0" marL="330200" rtl="0" algn="l">
              <a:lnSpc>
                <a:spcPct val="115000"/>
              </a:lnSpc>
              <a:spcBef>
                <a:spcPts val="1200"/>
              </a:spcBef>
              <a:spcAft>
                <a:spcPts val="0"/>
              </a:spcAft>
              <a:buClr>
                <a:schemeClr val="dk1"/>
              </a:buClr>
              <a:buSzPts val="1100"/>
              <a:buFont typeface="Arial"/>
              <a:buChar char="•"/>
            </a:pPr>
            <a:r>
              <a:rPr lang="en-US" sz="1100">
                <a:latin typeface="Verdana"/>
                <a:ea typeface="Verdana"/>
                <a:cs typeface="Verdana"/>
                <a:sym typeface="Verdana"/>
              </a:rPr>
              <a:t>I can explain what an ancestor is.</a:t>
            </a:r>
            <a:endParaRPr sz="1100">
              <a:latin typeface="Verdana"/>
              <a:ea typeface="Verdana"/>
              <a:cs typeface="Verdana"/>
              <a:sym typeface="Verdana"/>
            </a:endParaRPr>
          </a:p>
          <a:p>
            <a:pPr indent="-171450" lvl="0" marL="330200" rtl="0" algn="l">
              <a:lnSpc>
                <a:spcPct val="115000"/>
              </a:lnSpc>
              <a:spcBef>
                <a:spcPts val="0"/>
              </a:spcBef>
              <a:spcAft>
                <a:spcPts val="0"/>
              </a:spcAft>
              <a:buClr>
                <a:schemeClr val="dk1"/>
              </a:buClr>
              <a:buSzPts val="1100"/>
              <a:buFont typeface="Arial"/>
              <a:buChar char="•"/>
            </a:pPr>
            <a:r>
              <a:rPr lang="en-US" sz="1100">
                <a:latin typeface="Verdana"/>
                <a:ea typeface="Verdana"/>
                <a:cs typeface="Verdana"/>
                <a:sym typeface="Verdana"/>
              </a:rPr>
              <a:t>I can share one tradition I know.</a:t>
            </a:r>
            <a:endParaRPr sz="1100">
              <a:latin typeface="Verdana"/>
              <a:ea typeface="Verdana"/>
              <a:cs typeface="Verdana"/>
              <a:sym typeface="Verdana"/>
            </a:endParaRPr>
          </a:p>
          <a:p>
            <a:pPr indent="-171450" lvl="0" marL="330200" rtl="0" algn="l">
              <a:lnSpc>
                <a:spcPct val="115000"/>
              </a:lnSpc>
              <a:spcBef>
                <a:spcPts val="0"/>
              </a:spcBef>
              <a:spcAft>
                <a:spcPts val="0"/>
              </a:spcAft>
              <a:buClr>
                <a:schemeClr val="dk1"/>
              </a:buClr>
              <a:buSzPts val="1100"/>
              <a:buFont typeface="Arial"/>
              <a:buChar char="•"/>
            </a:pPr>
            <a:r>
              <a:rPr lang="en-US" sz="1100">
                <a:latin typeface="Verdana"/>
                <a:ea typeface="Verdana"/>
                <a:cs typeface="Verdana"/>
                <a:sym typeface="Verdana"/>
              </a:rPr>
              <a:t>I can describe why Coyote is considered an ancestor.</a:t>
            </a:r>
            <a:endParaRPr sz="1100">
              <a:latin typeface="Verdana"/>
              <a:ea typeface="Verdana"/>
              <a:cs typeface="Verdana"/>
              <a:sym typeface="Verdana"/>
            </a:endParaRPr>
          </a:p>
          <a:p>
            <a:pPr indent="-171450" lvl="0" marL="330200" rtl="0" algn="l">
              <a:lnSpc>
                <a:spcPct val="115000"/>
              </a:lnSpc>
              <a:spcBef>
                <a:spcPts val="0"/>
              </a:spcBef>
              <a:spcAft>
                <a:spcPts val="0"/>
              </a:spcAft>
              <a:buClr>
                <a:schemeClr val="dk1"/>
              </a:buClr>
              <a:buSzPts val="1100"/>
              <a:buFont typeface="Arial"/>
              <a:buChar char="•"/>
            </a:pPr>
            <a:r>
              <a:rPr lang="en-US" sz="1100">
                <a:latin typeface="Verdana"/>
                <a:ea typeface="Verdana"/>
                <a:cs typeface="Verdana"/>
                <a:sym typeface="Verdana"/>
              </a:rPr>
              <a:t>I can identify ancestors in my own family.</a:t>
            </a:r>
            <a:endParaRPr sz="1100">
              <a:latin typeface="Verdana"/>
              <a:ea typeface="Verdana"/>
              <a:cs typeface="Verdana"/>
              <a:sym typeface="Verdana"/>
            </a:endParaRPr>
          </a:p>
          <a:p>
            <a:pPr indent="0" lvl="0" marL="0" rtl="0" algn="l">
              <a:lnSpc>
                <a:spcPct val="100000"/>
              </a:lnSpc>
              <a:spcBef>
                <a:spcPts val="1200"/>
              </a:spcBef>
              <a:spcAft>
                <a:spcPts val="0"/>
              </a:spcAft>
              <a:buSzPts val="1400"/>
              <a:buNone/>
            </a:pPr>
            <a:r>
              <a:t/>
            </a:r>
            <a:endParaRPr sz="1200"/>
          </a:p>
        </p:txBody>
      </p:sp>
      <p:sp>
        <p:nvSpPr>
          <p:cNvPr id="211" name="Google Shape;2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6dbbfad103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36dbbfad10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Read and discuss what this might mean. </a:t>
            </a:r>
            <a:r>
              <a:rPr lang="en-US" sz="1100">
                <a:solidFill>
                  <a:srgbClr val="002F3B"/>
                </a:solidFill>
                <a:latin typeface="Verdana"/>
                <a:ea typeface="Verdana"/>
                <a:cs typeface="Verdana"/>
                <a:sym typeface="Verdana"/>
              </a:rPr>
              <a:t>Give students an opportunity to answer, question and wonder.</a:t>
            </a:r>
            <a:endParaRPr sz="1100">
              <a:solidFill>
                <a:srgbClr val="002F3B"/>
              </a:solidFill>
              <a:latin typeface="Verdana"/>
              <a:ea typeface="Verdana"/>
              <a:cs typeface="Verdana"/>
              <a:sym typeface="Verdana"/>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a:t>Photo courtesy of The Burns Paiute Tribe</a:t>
            </a:r>
            <a:endParaRPr/>
          </a:p>
        </p:txBody>
      </p:sp>
      <p:sp>
        <p:nvSpPr>
          <p:cNvPr id="129" name="Google Shape;12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sz="1200">
                <a:latin typeface="Arial"/>
                <a:ea typeface="Arial"/>
                <a:cs typeface="Arial"/>
                <a:sym typeface="Arial"/>
              </a:rPr>
              <a:t>Ask students </a:t>
            </a:r>
            <a:r>
              <a:rPr lang="en-US"/>
              <a:t>What do you think of when you hear the word “ancestors”?</a:t>
            </a:r>
            <a:endParaRPr sz="1200">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200">
                <a:latin typeface="Arial"/>
                <a:ea typeface="Arial"/>
                <a:cs typeface="Arial"/>
                <a:sym typeface="Arial"/>
              </a:rPr>
              <a:t>Tell them to turn and talk to their elbow partner about the word “ancestors”.</a:t>
            </a:r>
            <a:endParaRPr sz="1200">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200">
                <a:latin typeface="Arial"/>
                <a:ea typeface="Arial"/>
                <a:cs typeface="Arial"/>
                <a:sym typeface="Arial"/>
              </a:rPr>
              <a:t>Ask a few students to share their thoughts with the whole group.</a:t>
            </a:r>
            <a:endParaRPr sz="1200">
              <a:solidFill>
                <a:srgbClr val="000000"/>
              </a:solidFill>
              <a:latin typeface="Arial"/>
              <a:ea typeface="Arial"/>
              <a:cs typeface="Arial"/>
              <a:sym typeface="Arial"/>
            </a:endParaRPr>
          </a:p>
          <a:p>
            <a:pPr indent="-171450" lvl="0" marL="171450" rtl="0" algn="l">
              <a:lnSpc>
                <a:spcPct val="115000"/>
              </a:lnSpc>
              <a:spcBef>
                <a:spcPts val="1300"/>
              </a:spcBef>
              <a:spcAft>
                <a:spcPts val="0"/>
              </a:spcAft>
              <a:buClr>
                <a:schemeClr val="dk1"/>
              </a:buClr>
              <a:buSzPts val="1100"/>
              <a:buFont typeface="Arial"/>
              <a:buChar char="•"/>
            </a:pPr>
            <a:r>
              <a:rPr lang="en-US" sz="1100">
                <a:solidFill>
                  <a:srgbClr val="002F3B"/>
                </a:solidFill>
                <a:latin typeface="Verdana"/>
                <a:ea typeface="Verdana"/>
                <a:cs typeface="Verdana"/>
                <a:sym typeface="Verdana"/>
              </a:rPr>
              <a:t>Provide clarification as needed.</a:t>
            </a:r>
            <a:endParaRPr sz="1100">
              <a:solidFill>
                <a:srgbClr val="002F3B"/>
              </a:solidFill>
              <a:latin typeface="Verdana"/>
              <a:ea typeface="Verdana"/>
              <a:cs typeface="Verdana"/>
              <a:sym typeface="Verdana"/>
            </a:endParaRPr>
          </a:p>
          <a:p>
            <a:pPr indent="-101600" lvl="0" marL="171450" rtl="0" algn="l">
              <a:lnSpc>
                <a:spcPct val="115000"/>
              </a:lnSpc>
              <a:spcBef>
                <a:spcPts val="1300"/>
              </a:spcBef>
              <a:spcAft>
                <a:spcPts val="0"/>
              </a:spcAft>
              <a:buClr>
                <a:schemeClr val="dk1"/>
              </a:buClr>
              <a:buSzPts val="1100"/>
              <a:buFont typeface="Arial"/>
              <a:buNone/>
            </a:pPr>
            <a:r>
              <a:t/>
            </a:r>
            <a:endParaRPr sz="1100">
              <a:solidFill>
                <a:srgbClr val="002F3B"/>
              </a:solidFill>
              <a:latin typeface="Verdana"/>
              <a:ea typeface="Verdana"/>
              <a:cs typeface="Verdana"/>
              <a:sym typeface="Verdana"/>
            </a:endParaRPr>
          </a:p>
          <a:p>
            <a:pPr indent="-171450" lvl="0" marL="171450" rtl="0" algn="l">
              <a:lnSpc>
                <a:spcPct val="115000"/>
              </a:lnSpc>
              <a:spcBef>
                <a:spcPts val="1300"/>
              </a:spcBef>
              <a:spcAft>
                <a:spcPts val="0"/>
              </a:spcAft>
              <a:buClr>
                <a:schemeClr val="dk1"/>
              </a:buClr>
              <a:buSzPts val="1100"/>
              <a:buFont typeface="Arial"/>
              <a:buChar char="•"/>
            </a:pPr>
            <a:r>
              <a:rPr lang="en-US" sz="1100">
                <a:solidFill>
                  <a:srgbClr val="002F3B"/>
                </a:solidFill>
                <a:latin typeface="Verdana"/>
                <a:ea typeface="Verdana"/>
                <a:cs typeface="Verdana"/>
                <a:sym typeface="Verdana"/>
              </a:rPr>
              <a:t>Say: "An ancestor is a person in our family who lived a long, long time ago, like your great-grandparents or even people from even further back in time. Everyone has ancestors“. </a:t>
            </a:r>
            <a:endParaRPr sz="1100">
              <a:solidFill>
                <a:srgbClr val="002F3B"/>
              </a:solidFill>
              <a:latin typeface="Verdana"/>
              <a:ea typeface="Verdana"/>
              <a:cs typeface="Verdana"/>
              <a:sym typeface="Verdana"/>
            </a:endParaRPr>
          </a:p>
          <a:p>
            <a:pPr indent="-171450" lvl="0" marL="171450" rtl="0" algn="l">
              <a:lnSpc>
                <a:spcPct val="115000"/>
              </a:lnSpc>
              <a:spcBef>
                <a:spcPts val="1300"/>
              </a:spcBef>
              <a:spcAft>
                <a:spcPts val="0"/>
              </a:spcAft>
              <a:buClr>
                <a:schemeClr val="dk1"/>
              </a:buClr>
              <a:buSzPts val="1100"/>
              <a:buFont typeface="Arial"/>
              <a:buChar char="•"/>
            </a:pPr>
            <a:r>
              <a:rPr lang="en-US" sz="1100">
                <a:solidFill>
                  <a:srgbClr val="002F3B"/>
                </a:solidFill>
                <a:latin typeface="Verdana"/>
                <a:ea typeface="Verdana"/>
                <a:cs typeface="Verdana"/>
                <a:sym typeface="Verdana"/>
              </a:rPr>
              <a:t>Say: “For many Native Americans, animals and plants are also relatives and ancestors.”</a:t>
            </a:r>
            <a:endParaRPr sz="1100">
              <a:solidFill>
                <a:srgbClr val="002F3B"/>
              </a:solidFill>
              <a:latin typeface="Verdana"/>
              <a:ea typeface="Verdana"/>
              <a:cs typeface="Verdana"/>
              <a:sym typeface="Verdana"/>
            </a:endParaRPr>
          </a:p>
          <a:p>
            <a:pPr indent="-171450" lvl="0" marL="171450" rtl="0" algn="l">
              <a:lnSpc>
                <a:spcPct val="115000"/>
              </a:lnSpc>
              <a:spcBef>
                <a:spcPts val="1300"/>
              </a:spcBef>
              <a:spcAft>
                <a:spcPts val="0"/>
              </a:spcAft>
              <a:buClr>
                <a:schemeClr val="dk1"/>
              </a:buClr>
              <a:buSzPts val="1100"/>
              <a:buFont typeface="Arial"/>
              <a:buChar char="•"/>
            </a:pPr>
            <a:r>
              <a:rPr lang="en-US" sz="1100">
                <a:solidFill>
                  <a:srgbClr val="002F3B"/>
                </a:solidFill>
                <a:latin typeface="Verdana"/>
                <a:ea typeface="Verdana"/>
                <a:cs typeface="Verdana"/>
                <a:sym typeface="Verdana"/>
              </a:rPr>
              <a:t>Say: “Ancestors can also be living creatures from a long time ago. We don’t always know them, but they are a part of our history and help shape who we are today.”  </a:t>
            </a:r>
            <a:endParaRPr sz="1100">
              <a:solidFill>
                <a:srgbClr val="002F3B"/>
              </a:solidFill>
              <a:latin typeface="Verdana"/>
              <a:ea typeface="Verdana"/>
              <a:cs typeface="Verdana"/>
              <a:sym typeface="Verdana"/>
            </a:endParaRPr>
          </a:p>
          <a:p>
            <a:pPr indent="-171450" lvl="0" marL="171450" rtl="0" algn="l">
              <a:lnSpc>
                <a:spcPct val="115000"/>
              </a:lnSpc>
              <a:spcBef>
                <a:spcPts val="1300"/>
              </a:spcBef>
              <a:spcAft>
                <a:spcPts val="0"/>
              </a:spcAft>
              <a:buClr>
                <a:schemeClr val="dk1"/>
              </a:buClr>
              <a:buSzPts val="1100"/>
              <a:buFont typeface="Arial"/>
              <a:buChar char="•"/>
            </a:pPr>
            <a:r>
              <a:rPr lang="en-US" sz="1100">
                <a:solidFill>
                  <a:srgbClr val="002F3B"/>
                </a:solidFill>
                <a:latin typeface="Verdana"/>
                <a:ea typeface="Verdana"/>
                <a:cs typeface="Verdana"/>
                <a:sym typeface="Verdana"/>
              </a:rPr>
              <a:t>Let students share any thoughts or experiences they have about ancestors. </a:t>
            </a:r>
            <a:endParaRPr sz="1100">
              <a:solidFill>
                <a:srgbClr val="002F3B"/>
              </a:solidFill>
              <a:latin typeface="Verdana"/>
              <a:ea typeface="Verdana"/>
              <a:cs typeface="Verdana"/>
              <a:sym typeface="Verdana"/>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1200"/>
              </a:spcAft>
              <a:buSzPts val="1400"/>
              <a:buNone/>
            </a:pPr>
            <a:r>
              <a:rPr lang="en-US" sz="1100">
                <a:latin typeface="Arial"/>
                <a:ea typeface="Arial"/>
                <a:cs typeface="Arial"/>
                <a:sym typeface="Arial"/>
              </a:rPr>
              <a:t>Photo courtesy of The Confederated Tribes of Siletz Indians</a:t>
            </a:r>
            <a:endParaRPr sz="1100">
              <a:latin typeface="Arial"/>
              <a:ea typeface="Arial"/>
              <a:cs typeface="Arial"/>
              <a:sym typeface="Arial"/>
            </a:endParaRPr>
          </a:p>
        </p:txBody>
      </p:sp>
      <p:sp>
        <p:nvSpPr>
          <p:cNvPr id="137" name="Google Shape;1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171450" lvl="0" marL="330200" rtl="0" algn="l">
              <a:lnSpc>
                <a:spcPct val="100000"/>
              </a:lnSpc>
              <a:spcBef>
                <a:spcPts val="0"/>
              </a:spcBef>
              <a:spcAft>
                <a:spcPts val="0"/>
              </a:spcAft>
              <a:buClr>
                <a:schemeClr val="dk1"/>
              </a:buClr>
              <a:buSzPts val="1100"/>
              <a:buFont typeface="Arial"/>
              <a:buChar char="•"/>
            </a:pPr>
            <a:r>
              <a:rPr lang="en-US" sz="1200">
                <a:latin typeface="Arial"/>
                <a:ea typeface="Arial"/>
                <a:cs typeface="Arial"/>
                <a:sym typeface="Arial"/>
              </a:rPr>
              <a:t>Say: "An ancestor is a person in our family who lived a long, long time ago, like your great-grandparents or even people from even further back in time! Everyone has ancestors" </a:t>
            </a:r>
            <a:endParaRPr sz="1200">
              <a:latin typeface="Arial"/>
              <a:ea typeface="Arial"/>
              <a:cs typeface="Arial"/>
              <a:sym typeface="Arial"/>
            </a:endParaRPr>
          </a:p>
          <a:p>
            <a:pPr indent="-171450" lvl="0" marL="323850" rtl="0" algn="l">
              <a:lnSpc>
                <a:spcPct val="115000"/>
              </a:lnSpc>
              <a:spcBef>
                <a:spcPts val="1200"/>
              </a:spcBef>
              <a:spcAft>
                <a:spcPts val="0"/>
              </a:spcAft>
              <a:buSzPts val="1200"/>
              <a:buFont typeface="Arial"/>
              <a:buChar char="•"/>
            </a:pPr>
            <a:r>
              <a:rPr lang="en-US" sz="1100">
                <a:latin typeface="Arial"/>
                <a:ea typeface="Arial"/>
                <a:cs typeface="Arial"/>
                <a:sym typeface="Arial"/>
              </a:rPr>
              <a:t>Say: “For many Native Americans, animals and plants are also relatives and ancestors.”</a:t>
            </a:r>
            <a:endParaRPr sz="1100">
              <a:latin typeface="Arial"/>
              <a:ea typeface="Arial"/>
              <a:cs typeface="Arial"/>
              <a:sym typeface="Arial"/>
            </a:endParaRPr>
          </a:p>
          <a:p>
            <a:pPr indent="-171450" lvl="0" marL="323850" rtl="0" algn="l">
              <a:lnSpc>
                <a:spcPct val="115000"/>
              </a:lnSpc>
              <a:spcBef>
                <a:spcPts val="1200"/>
              </a:spcBef>
              <a:spcAft>
                <a:spcPts val="0"/>
              </a:spcAft>
              <a:buSzPts val="1200"/>
              <a:buFont typeface="Arial"/>
              <a:buChar char="•"/>
            </a:pPr>
            <a:r>
              <a:rPr lang="en-US" sz="1100">
                <a:latin typeface="Arial"/>
                <a:ea typeface="Arial"/>
                <a:cs typeface="Arial"/>
                <a:sym typeface="Arial"/>
              </a:rPr>
              <a:t>Say: “Ancestors can also be living creatures from a long time ago. We don’t always know them, but they are a part of our history and help shape who we are today.” </a:t>
            </a:r>
            <a:endParaRPr sz="1100">
              <a:latin typeface="Arial"/>
              <a:ea typeface="Arial"/>
              <a:cs typeface="Arial"/>
              <a:sym typeface="Arial"/>
            </a:endParaRPr>
          </a:p>
          <a:p>
            <a:pPr indent="-342900" lvl="0" marL="495300" rtl="0" algn="l">
              <a:lnSpc>
                <a:spcPct val="114999"/>
              </a:lnSpc>
              <a:spcBef>
                <a:spcPts val="1200"/>
              </a:spcBef>
              <a:spcAft>
                <a:spcPts val="0"/>
              </a:spcAft>
              <a:buSzPts val="1200"/>
              <a:buFont typeface="Arial"/>
              <a:buChar char="•"/>
            </a:pPr>
            <a:r>
              <a:rPr lang="en-US"/>
              <a:t>Why do you think people talk about their ancestors?" </a:t>
            </a:r>
            <a:endParaRPr sz="1100">
              <a:latin typeface="Arial"/>
              <a:ea typeface="Arial"/>
              <a:cs typeface="Arial"/>
              <a:sym typeface="Arial"/>
            </a:endParaRPr>
          </a:p>
          <a:p>
            <a:pPr indent="-342900" lvl="0" marL="495300" rtl="0" algn="l">
              <a:lnSpc>
                <a:spcPct val="114999"/>
              </a:lnSpc>
              <a:spcBef>
                <a:spcPts val="1200"/>
              </a:spcBef>
              <a:spcAft>
                <a:spcPts val="0"/>
              </a:spcAft>
              <a:buSzPts val="1200"/>
              <a:buFont typeface="Arial"/>
              <a:buChar char="•"/>
            </a:pPr>
            <a:r>
              <a:rPr lang="en-US"/>
              <a:t>"What can we learn from talking about, and thinking about our ancestors?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9144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914400" rtl="0" algn="l">
              <a:lnSpc>
                <a:spcPct val="115000"/>
              </a:lnSpc>
              <a:spcBef>
                <a:spcPts val="1200"/>
              </a:spcBef>
              <a:spcAft>
                <a:spcPts val="0"/>
              </a:spcAft>
              <a:buSzPts val="1400"/>
              <a:buNone/>
            </a:pPr>
            <a:r>
              <a:rPr lang="en-US" sz="1100">
                <a:latin typeface="Arial"/>
                <a:ea typeface="Arial"/>
                <a:cs typeface="Arial"/>
                <a:sym typeface="Arial"/>
              </a:rPr>
              <a:t>Photo courtesy of The Burns Paiute Tribe</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47" name="Google Shape;147;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Say, “Some ancestors came to this country from other countries, while others, like Native American ancestors in Oregon, have lived here since time immemorial, meaning they have been here a very, very long time. Some ways of life are the same as back then, while others have changed over time.”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sz="1100">
                <a:solidFill>
                  <a:srgbClr val="222222"/>
                </a:solidFill>
                <a:highlight>
                  <a:srgbClr val="FFFFFF"/>
                </a:highlight>
                <a:latin typeface="Arial"/>
                <a:ea typeface="Arial"/>
                <a:cs typeface="Arial"/>
                <a:sym typeface="Arial"/>
              </a:rPr>
              <a:t>Image from CTCLUSI, Photographer Morgan Gaines.</a:t>
            </a:r>
            <a:endParaRPr/>
          </a:p>
          <a:p>
            <a:pPr indent="0" lvl="0" marL="0" rtl="0" algn="l">
              <a:lnSpc>
                <a:spcPct val="100000"/>
              </a:lnSpc>
              <a:spcBef>
                <a:spcPts val="0"/>
              </a:spcBef>
              <a:spcAft>
                <a:spcPts val="0"/>
              </a:spcAft>
              <a:buSzPts val="1400"/>
              <a:buNone/>
            </a:pPr>
            <a:r>
              <a:t/>
            </a:r>
            <a:endParaRPr sz="1400"/>
          </a:p>
        </p:txBody>
      </p:sp>
      <p:sp>
        <p:nvSpPr>
          <p:cNvPr id="158" name="Google Shape;158;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4fa3bd32b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34fa3bd32b3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400"/>
              <a:t>Say, </a:t>
            </a:r>
            <a:endParaRPr/>
          </a:p>
          <a:p>
            <a:pPr indent="-285750" lvl="0" marL="285750" rtl="0" algn="l">
              <a:lnSpc>
                <a:spcPct val="100000"/>
              </a:lnSpc>
              <a:spcBef>
                <a:spcPts val="0"/>
              </a:spcBef>
              <a:spcAft>
                <a:spcPts val="0"/>
              </a:spcAft>
              <a:buClr>
                <a:schemeClr val="dk1"/>
              </a:buClr>
              <a:buSzPts val="1400"/>
              <a:buFont typeface="Arial"/>
              <a:buChar char="•"/>
            </a:pPr>
            <a:r>
              <a:rPr lang="en-US" sz="1400"/>
              <a:t>“Ancestors teach us about our family traditions and how to keep them going. A tradition is a special way our family does something or a story we tell.</a:t>
            </a:r>
            <a:endParaRPr/>
          </a:p>
          <a:p>
            <a:pPr indent="-285750" lvl="0" marL="285750" rtl="0" algn="l">
              <a:lnSpc>
                <a:spcPct val="100000"/>
              </a:lnSpc>
              <a:spcBef>
                <a:spcPts val="0"/>
              </a:spcBef>
              <a:spcAft>
                <a:spcPts val="0"/>
              </a:spcAft>
              <a:buSzPts val="1400"/>
              <a:buFont typeface="Arial"/>
              <a:buChar char="•"/>
            </a:pPr>
            <a:r>
              <a:rPr lang="en-US" sz="1400"/>
              <a:t>Oregon Tribes have many traditions that their ancestors have taught through time immemorial. </a:t>
            </a:r>
            <a:endParaRPr/>
          </a:p>
          <a:p>
            <a:pPr indent="-285750" lvl="0" marL="285750" rtl="0" algn="l">
              <a:lnSpc>
                <a:spcPct val="100000"/>
              </a:lnSpc>
              <a:spcBef>
                <a:spcPts val="0"/>
              </a:spcBef>
              <a:spcAft>
                <a:spcPts val="0"/>
              </a:spcAft>
              <a:buSzPts val="1400"/>
              <a:buFont typeface="Arial"/>
              <a:buChar char="•"/>
            </a:pPr>
            <a:r>
              <a:rPr lang="en-US" sz="1400"/>
              <a:t>There are crafts like making baby carriers we see in the first picture.</a:t>
            </a:r>
            <a:endParaRPr/>
          </a:p>
          <a:p>
            <a:pPr indent="-285750" lvl="0" marL="285750" rtl="0" algn="l">
              <a:lnSpc>
                <a:spcPct val="100000"/>
              </a:lnSpc>
              <a:spcBef>
                <a:spcPts val="0"/>
              </a:spcBef>
              <a:spcAft>
                <a:spcPts val="0"/>
              </a:spcAft>
              <a:buSzPts val="1400"/>
              <a:buFont typeface="Arial"/>
              <a:buChar char="•"/>
            </a:pPr>
            <a:r>
              <a:rPr lang="en-US" sz="1400"/>
              <a:t> Histories and stories, like we see being told in the middle picture. </a:t>
            </a:r>
            <a:endParaRPr/>
          </a:p>
          <a:p>
            <a:pPr indent="-285750" lvl="0" marL="285750" rtl="0" algn="l">
              <a:lnSpc>
                <a:spcPct val="100000"/>
              </a:lnSpc>
              <a:spcBef>
                <a:spcPts val="0"/>
              </a:spcBef>
              <a:spcAft>
                <a:spcPts val="0"/>
              </a:spcAft>
              <a:buSzPts val="1400"/>
              <a:buFont typeface="Arial"/>
              <a:buChar char="•"/>
            </a:pPr>
            <a:r>
              <a:rPr lang="en-US" sz="1400"/>
              <a:t>And there are ways of farming the land, like we see in the last picture.”  </a:t>
            </a:r>
            <a:endParaRPr/>
          </a:p>
          <a:p>
            <a:pPr indent="0" lvl="0" marL="0" rtl="0" algn="l">
              <a:lnSpc>
                <a:spcPct val="100000"/>
              </a:lnSpc>
              <a:spcBef>
                <a:spcPts val="0"/>
              </a:spcBef>
              <a:spcAft>
                <a:spcPts val="0"/>
              </a:spcAft>
              <a:buSzPts val="1400"/>
              <a:buNone/>
            </a:pPr>
            <a:r>
              <a:t/>
            </a:r>
            <a:endParaRPr sz="1400"/>
          </a:p>
          <a:p>
            <a:pPr indent="-285750" lvl="0" marL="285750" rtl="0" algn="l">
              <a:lnSpc>
                <a:spcPct val="100000"/>
              </a:lnSpc>
              <a:spcBef>
                <a:spcPts val="0"/>
              </a:spcBef>
              <a:spcAft>
                <a:spcPts val="0"/>
              </a:spcAft>
              <a:buSzPts val="1400"/>
              <a:buFont typeface="Arial"/>
              <a:buChar char="•"/>
            </a:pPr>
            <a:r>
              <a:rPr lang="en-US" sz="1400"/>
              <a:t>Ask, “Do you have any family traditions, like weekly dinners, celebrating birthdays or holidays, or times for storytelling?”</a:t>
            </a:r>
            <a:endParaRPr sz="1400"/>
          </a:p>
          <a:p>
            <a:pPr indent="0" lvl="0" marL="0" rtl="0" algn="l">
              <a:lnSpc>
                <a:spcPct val="100000"/>
              </a:lnSpc>
              <a:spcBef>
                <a:spcPts val="0"/>
              </a:spcBef>
              <a:spcAft>
                <a:spcPts val="0"/>
              </a:spcAft>
              <a:buSzPts val="1400"/>
              <a:buNone/>
            </a:pPr>
            <a:r>
              <a:t/>
            </a:r>
            <a:endParaRPr sz="1400"/>
          </a:p>
          <a:p>
            <a:pPr indent="-285750" lvl="0" marL="285750" rtl="0" algn="l">
              <a:lnSpc>
                <a:spcPct val="100000"/>
              </a:lnSpc>
              <a:spcBef>
                <a:spcPts val="0"/>
              </a:spcBef>
              <a:spcAft>
                <a:spcPts val="0"/>
              </a:spcAft>
              <a:buClr>
                <a:schemeClr val="dk1"/>
              </a:buClr>
              <a:buSzPts val="1400"/>
              <a:buFont typeface="Arial"/>
              <a:buChar char="•"/>
            </a:pPr>
            <a:r>
              <a:rPr lang="en-US" sz="1400"/>
              <a:t>Have students share with a friend before the whole group.</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Clr>
                <a:schemeClr val="dk1"/>
              </a:buClr>
              <a:buSzPts val="1400"/>
              <a:buNone/>
            </a:pPr>
            <a:r>
              <a:rPr lang="en-US" sz="1400"/>
              <a:t>Photo 2: </a:t>
            </a:r>
            <a:r>
              <a:rPr lang="en-US">
                <a:highlight>
                  <a:srgbClr val="F5F5F5"/>
                </a:highlight>
              </a:rPr>
              <a:t>Photographer: Duncan, Patricia D., Original public domain image</a:t>
            </a:r>
            <a:endParaRPr sz="1400"/>
          </a:p>
          <a:p>
            <a:pPr indent="0" lvl="0" marL="0" rtl="0" algn="l">
              <a:lnSpc>
                <a:spcPct val="100000"/>
              </a:lnSpc>
              <a:spcBef>
                <a:spcPts val="0"/>
              </a:spcBef>
              <a:spcAft>
                <a:spcPts val="0"/>
              </a:spcAft>
              <a:buSzPts val="1400"/>
              <a:buFont typeface="Arial"/>
              <a:buNone/>
            </a:pPr>
            <a:r>
              <a:t/>
            </a:r>
            <a:endParaRPr sz="1400"/>
          </a:p>
          <a:p>
            <a:pPr indent="0" lvl="0" marL="0" rtl="0" algn="l">
              <a:lnSpc>
                <a:spcPct val="100000"/>
              </a:lnSpc>
              <a:spcBef>
                <a:spcPts val="0"/>
              </a:spcBef>
              <a:spcAft>
                <a:spcPts val="0"/>
              </a:spcAft>
              <a:buSzPts val="1400"/>
              <a:buNone/>
            </a:pPr>
            <a:r>
              <a:rPr lang="en-US" sz="1400"/>
              <a:t>Photos 1 and 3 courtesy of The Burns Paiute Tribe</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a:p>
        </p:txBody>
      </p:sp>
      <p:sp>
        <p:nvSpPr>
          <p:cNvPr id="167" name="Google Shape;167;g34fa3bd32b3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Review the Learning Outcomes and Success Criteria with students so they understand what the intended learning is and what it looks like when they’ve achieved it.</a:t>
            </a:r>
            <a:endParaRPr sz="1400"/>
          </a:p>
        </p:txBody>
      </p:sp>
      <p:sp>
        <p:nvSpPr>
          <p:cNvPr id="180" name="Google Shape;180;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0" lang="en-US" sz="1200">
                <a:latin typeface="Arial"/>
                <a:ea typeface="Arial"/>
                <a:cs typeface="Arial"/>
                <a:sym typeface="Arial"/>
              </a:rPr>
              <a:t>Story Time: Coyote and Crater Lake </a:t>
            </a:r>
            <a:endParaRPr b="0" sz="1200">
              <a:latin typeface="Arial"/>
              <a:ea typeface="Arial"/>
              <a:cs typeface="Arial"/>
              <a:sym typeface="Arial"/>
            </a:endParaRPr>
          </a:p>
          <a:p>
            <a:pPr indent="-171450" lvl="0" marL="171450" rtl="0" algn="l">
              <a:lnSpc>
                <a:spcPct val="100000"/>
              </a:lnSpc>
              <a:spcBef>
                <a:spcPts val="0"/>
              </a:spcBef>
              <a:spcAft>
                <a:spcPts val="0"/>
              </a:spcAft>
              <a:buClr>
                <a:schemeClr val="dk1"/>
              </a:buClr>
              <a:buSzPts val="1100"/>
              <a:buFont typeface="Arial"/>
              <a:buChar char="•"/>
            </a:pPr>
            <a:r>
              <a:rPr lang="en-US" sz="1200">
                <a:latin typeface="Arial"/>
                <a:ea typeface="Arial"/>
                <a:cs typeface="Arial"/>
                <a:sym typeface="Arial"/>
              </a:rPr>
              <a:t>Explain that Native American stories are important ways to understand how the world was made and how nature came to be. Stories can also share a little about ancestors. Say, “Today, you will watch a video of a traditional story of how Crater Lake was formed. It is a story that was shared down through ancestors. The story is called Coyote in Love with a Star. It is a story told by the Klamath Tribe and other Tribes in Oregon.”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171450" lvl="0" marL="171450" rtl="0" algn="l">
              <a:lnSpc>
                <a:spcPct val="100000"/>
              </a:lnSpc>
              <a:spcBef>
                <a:spcPts val="0"/>
              </a:spcBef>
              <a:spcAft>
                <a:spcPts val="0"/>
              </a:spcAft>
              <a:buClr>
                <a:schemeClr val="dk1"/>
              </a:buClr>
              <a:buSzPts val="1100"/>
              <a:buFont typeface="Arial"/>
              <a:buChar char="•"/>
            </a:pPr>
            <a:r>
              <a:rPr lang="en-US" sz="1200">
                <a:latin typeface="Arial"/>
                <a:ea typeface="Arial"/>
                <a:cs typeface="Arial"/>
                <a:sym typeface="Arial"/>
              </a:rPr>
              <a:t>Ask students to pair-share what they learned about ancestors in the video. Invite a few students to share with the whole group.</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200">
                <a:latin typeface="Arial"/>
                <a:ea typeface="Arial"/>
                <a:cs typeface="Arial"/>
                <a:sym typeface="Arial"/>
              </a:rPr>
              <a:t>Virtual Junior Ranger Activity Video- </a:t>
            </a:r>
            <a:r>
              <a:rPr lang="en-US" sz="1200" u="sng">
                <a:solidFill>
                  <a:srgbClr val="467886"/>
                </a:solidFill>
                <a:latin typeface="Arial"/>
                <a:ea typeface="Arial"/>
                <a:cs typeface="Arial"/>
                <a:sym typeface="Arial"/>
                <a:hlinkClick r:id="rId2">
                  <a:extLst>
                    <a:ext uri="{A12FA001-AC4F-418D-AE19-62706E023703}">
                      <ahyp:hlinkClr val="tx"/>
                    </a:ext>
                  </a:extLst>
                </a:hlinkClick>
              </a:rPr>
              <a:t>https://youtu.be/fH4AkVyHHP4</a:t>
            </a:r>
            <a:r>
              <a:rPr lang="en-US" sz="1200">
                <a:latin typeface="Arial"/>
                <a:ea typeface="Arial"/>
                <a:cs typeface="Arial"/>
                <a:sym typeface="Arial"/>
              </a:rPr>
              <a:t> (5:44 mins). Play video from 1:46 - 4:34 min</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200">
                <a:latin typeface="Arial"/>
                <a:ea typeface="Arial"/>
                <a:cs typeface="Arial"/>
                <a:sym typeface="Arial"/>
              </a:rPr>
              <a:t>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200">
                <a:latin typeface="Arial"/>
                <a:ea typeface="Arial"/>
                <a:cs typeface="Arial"/>
                <a:sym typeface="Arial"/>
              </a:rPr>
              <a:t>The story is compiled and shared in the book Coyote was Going There by Gerald Ramsey.</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1200"/>
              </a:spcAft>
              <a:buSzPts val="1400"/>
              <a:buNone/>
            </a:pPr>
            <a:r>
              <a:t/>
            </a:r>
            <a:endParaRPr sz="1100">
              <a:latin typeface="Arial"/>
              <a:ea typeface="Arial"/>
              <a:cs typeface="Arial"/>
              <a:sym typeface="Arial"/>
            </a:endParaRPr>
          </a:p>
        </p:txBody>
      </p:sp>
      <p:sp>
        <p:nvSpPr>
          <p:cNvPr id="189" name="Google Shape;189;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Activity</a:t>
            </a:r>
            <a:endParaRPr sz="1100">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200">
                <a:latin typeface="Arial"/>
                <a:ea typeface="Arial"/>
                <a:cs typeface="Arial"/>
                <a:sym typeface="Arial"/>
              </a:rPr>
              <a:t>Project a tracing of your hand on the whiteboard or project this slide on a whiteboard and add to it. Model for students how to add names and pictures from your own or another family. </a:t>
            </a:r>
            <a:endParaRPr sz="1200">
              <a:latin typeface="Arial"/>
              <a:ea typeface="Arial"/>
              <a:cs typeface="Arial"/>
              <a:sym typeface="Arial"/>
            </a:endParaRPr>
          </a:p>
          <a:p>
            <a:pPr indent="-101600" lvl="0" marL="171450" rtl="0" algn="l">
              <a:lnSpc>
                <a:spcPct val="100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171450" lvl="0" marL="171450" rtl="0" algn="l">
              <a:lnSpc>
                <a:spcPct val="100000"/>
              </a:lnSpc>
              <a:spcBef>
                <a:spcPts val="0"/>
              </a:spcBef>
              <a:spcAft>
                <a:spcPts val="0"/>
              </a:spcAft>
              <a:buClr>
                <a:schemeClr val="dk1"/>
              </a:buClr>
              <a:buSzPts val="1100"/>
              <a:buFont typeface="Arial"/>
              <a:buChar char="•"/>
            </a:pPr>
            <a:r>
              <a:rPr lang="en-US" sz="1200">
                <a:latin typeface="Arial"/>
                <a:ea typeface="Arial"/>
                <a:cs typeface="Arial"/>
                <a:sym typeface="Arial"/>
              </a:rPr>
              <a:t>Ask students to either trace their own hand and write their name on the palm of the hand or use the handout with a hand already drawn for them. Then have them draw pictures or names of their human ancestors on their fingers. </a:t>
            </a:r>
            <a:endParaRPr sz="1200">
              <a:latin typeface="Arial"/>
              <a:ea typeface="Arial"/>
              <a:cs typeface="Arial"/>
              <a:sym typeface="Arial"/>
            </a:endParaRPr>
          </a:p>
          <a:p>
            <a:pPr indent="-101600" lvl="0" marL="171450" rtl="0" algn="l">
              <a:lnSpc>
                <a:spcPct val="100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171450" lvl="0" marL="171450" rtl="0" algn="l">
              <a:lnSpc>
                <a:spcPct val="100000"/>
              </a:lnSpc>
              <a:spcBef>
                <a:spcPts val="0"/>
              </a:spcBef>
              <a:spcAft>
                <a:spcPts val="0"/>
              </a:spcAft>
              <a:buClr>
                <a:schemeClr val="dk1"/>
              </a:buClr>
              <a:buSzPts val="1100"/>
              <a:buFont typeface="Arial"/>
              <a:buChar char="•"/>
            </a:pPr>
            <a:r>
              <a:rPr lang="en-US" sz="1200">
                <a:latin typeface="Arial"/>
                <a:ea typeface="Arial"/>
                <a:cs typeface="Arial"/>
                <a:sym typeface="Arial"/>
              </a:rPr>
              <a:t>You can ask them to include their non-human relatives and ancestors (dogs, cats, fish) and have them add them to their ancestors. </a:t>
            </a:r>
            <a:endParaRPr sz="1200">
              <a:latin typeface="Arial"/>
              <a:ea typeface="Arial"/>
              <a:cs typeface="Arial"/>
              <a:sym typeface="Arial"/>
            </a:endParaRPr>
          </a:p>
          <a:p>
            <a:pPr indent="-101600" lvl="0" marL="171450" rtl="0" algn="l">
              <a:lnSpc>
                <a:spcPct val="100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171450" lvl="0" marL="171450" rtl="0" algn="l">
              <a:lnSpc>
                <a:spcPct val="100000"/>
              </a:lnSpc>
              <a:spcBef>
                <a:spcPts val="0"/>
              </a:spcBef>
              <a:spcAft>
                <a:spcPts val="0"/>
              </a:spcAft>
              <a:buClr>
                <a:schemeClr val="dk1"/>
              </a:buClr>
              <a:buSzPts val="1100"/>
              <a:buFont typeface="Arial"/>
              <a:buChar char="•"/>
            </a:pPr>
            <a:r>
              <a:rPr lang="en-US" sz="1200">
                <a:latin typeface="Arial"/>
                <a:ea typeface="Arial"/>
                <a:cs typeface="Arial"/>
                <a:sym typeface="Arial"/>
              </a:rPr>
              <a:t>Share the idea that ancestors lived long ago but are still important to us today. </a:t>
            </a:r>
            <a:endParaRPr/>
          </a:p>
          <a:p>
            <a:pPr indent="-101600" lvl="0" marL="171450" rtl="0" algn="l">
              <a:lnSpc>
                <a:spcPct val="100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200">
                <a:latin typeface="Arial"/>
                <a:ea typeface="Arial"/>
                <a:cs typeface="Arial"/>
                <a:sym typeface="Arial"/>
              </a:rPr>
              <a:t>--------------------------------------------------------------</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100000"/>
              </a:lnSpc>
              <a:spcBef>
                <a:spcPts val="1400"/>
              </a:spcBef>
              <a:spcAft>
                <a:spcPts val="0"/>
              </a:spcAft>
              <a:buClr>
                <a:schemeClr val="dk1"/>
              </a:buClr>
              <a:buSzPts val="1100"/>
              <a:buFont typeface="Arial"/>
              <a:buNone/>
            </a:pPr>
            <a:r>
              <a:rPr b="0" lang="en-US" sz="1300">
                <a:latin typeface="Arial"/>
                <a:ea typeface="Arial"/>
                <a:cs typeface="Arial"/>
                <a:sym typeface="Arial"/>
              </a:rPr>
              <a:t>Handprint Circle of Care Activity Instructions</a:t>
            </a:r>
            <a:endParaRPr/>
          </a:p>
          <a:p>
            <a:pPr indent="0" lvl="0" marL="0" rtl="0" algn="l">
              <a:lnSpc>
                <a:spcPct val="100000"/>
              </a:lnSpc>
              <a:spcBef>
                <a:spcPts val="1400"/>
              </a:spcBef>
              <a:spcAft>
                <a:spcPts val="0"/>
              </a:spcAft>
              <a:buClr>
                <a:schemeClr val="dk1"/>
              </a:buClr>
              <a:buSzPts val="1100"/>
              <a:buFont typeface="Arial"/>
              <a:buNone/>
            </a:pPr>
            <a:r>
              <a:t/>
            </a:r>
            <a:endParaRPr b="0" sz="1300">
              <a:latin typeface="Arial"/>
              <a:ea typeface="Arial"/>
              <a:cs typeface="Arial"/>
              <a:sym typeface="Arial"/>
            </a:endParaRPr>
          </a:p>
          <a:p>
            <a:pPr indent="-304800" lvl="0" marL="457200" rtl="0" algn="l">
              <a:lnSpc>
                <a:spcPct val="100000"/>
              </a:lnSpc>
              <a:spcBef>
                <a:spcPts val="1200"/>
              </a:spcBef>
              <a:spcAft>
                <a:spcPts val="0"/>
              </a:spcAft>
              <a:buClr>
                <a:schemeClr val="dk1"/>
              </a:buClr>
              <a:buSzPts val="1200"/>
              <a:buFont typeface="Arial"/>
              <a:buAutoNum type="arabicPeriod"/>
            </a:pPr>
            <a:r>
              <a:rPr b="0" lang="en-US" sz="1200">
                <a:latin typeface="Arial"/>
                <a:ea typeface="Arial"/>
                <a:cs typeface="Arial"/>
                <a:sym typeface="Arial"/>
              </a:rPr>
              <a:t>Have each student trace their hand on a piece of paper.</a:t>
            </a:r>
            <a:br>
              <a:rPr b="0" lang="en-US" sz="1200">
                <a:latin typeface="Arial"/>
                <a:ea typeface="Arial"/>
                <a:cs typeface="Arial"/>
                <a:sym typeface="Arial"/>
              </a:rPr>
            </a:br>
            <a:endParaRPr b="0" sz="1200">
              <a:latin typeface="Arial"/>
              <a:ea typeface="Arial"/>
              <a:cs typeface="Arial"/>
              <a:sym typeface="Arial"/>
            </a:endParaRPr>
          </a:p>
          <a:p>
            <a:pPr indent="-304800" lvl="0" marL="457200" rtl="0" algn="l">
              <a:lnSpc>
                <a:spcPct val="100000"/>
              </a:lnSpc>
              <a:spcBef>
                <a:spcPts val="0"/>
              </a:spcBef>
              <a:spcAft>
                <a:spcPts val="0"/>
              </a:spcAft>
              <a:buClr>
                <a:schemeClr val="dk1"/>
              </a:buClr>
              <a:buSzPts val="1200"/>
              <a:buFont typeface="Arial"/>
              <a:buAutoNum type="arabicPeriod"/>
            </a:pPr>
            <a:r>
              <a:rPr b="0" lang="en-US" sz="1200">
                <a:latin typeface="Arial"/>
                <a:ea typeface="Arial"/>
                <a:cs typeface="Arial"/>
                <a:sym typeface="Arial"/>
              </a:rPr>
              <a:t>In the palm, they write or draw themselves (e.g., "Me!" with a self-portrait or name).</a:t>
            </a:r>
            <a:br>
              <a:rPr b="0" lang="en-US" sz="1200">
                <a:latin typeface="Arial"/>
                <a:ea typeface="Arial"/>
                <a:cs typeface="Arial"/>
                <a:sym typeface="Arial"/>
              </a:rPr>
            </a:br>
            <a:endParaRPr b="0" sz="1200">
              <a:latin typeface="Arial"/>
              <a:ea typeface="Arial"/>
              <a:cs typeface="Arial"/>
              <a:sym typeface="Arial"/>
            </a:endParaRPr>
          </a:p>
          <a:p>
            <a:pPr indent="-304800" lvl="0" marL="457200" rtl="0" algn="l">
              <a:lnSpc>
                <a:spcPct val="100000"/>
              </a:lnSpc>
              <a:spcBef>
                <a:spcPts val="0"/>
              </a:spcBef>
              <a:spcAft>
                <a:spcPts val="0"/>
              </a:spcAft>
              <a:buClr>
                <a:schemeClr val="dk1"/>
              </a:buClr>
              <a:buSzPts val="1200"/>
              <a:buFont typeface="Arial"/>
              <a:buAutoNum type="arabicPeriod"/>
            </a:pPr>
            <a:r>
              <a:rPr b="0" lang="en-US" sz="1200">
                <a:latin typeface="Arial"/>
                <a:ea typeface="Arial"/>
                <a:cs typeface="Arial"/>
                <a:sym typeface="Arial"/>
              </a:rPr>
              <a:t>In each finger, they write or draw someone important to them—this could be a parent, friend, grandparent, teacher, pet, or anyone they feel close to. You can ask them to include their non-human relatives and ancestors (dogs, cats, fish) and have them add it to their ancestors. </a:t>
            </a:r>
            <a:br>
              <a:rPr b="0" lang="en-US" sz="1200">
                <a:latin typeface="Arial"/>
                <a:ea typeface="Arial"/>
                <a:cs typeface="Arial"/>
                <a:sym typeface="Arial"/>
              </a:rPr>
            </a:br>
            <a:endParaRPr b="0" sz="1200">
              <a:latin typeface="Arial"/>
              <a:ea typeface="Arial"/>
              <a:cs typeface="Arial"/>
              <a:sym typeface="Arial"/>
            </a:endParaRPr>
          </a:p>
          <a:p>
            <a:pPr indent="-304800" lvl="0" marL="457200" rtl="0" algn="l">
              <a:lnSpc>
                <a:spcPct val="100000"/>
              </a:lnSpc>
              <a:spcBef>
                <a:spcPts val="0"/>
              </a:spcBef>
              <a:spcAft>
                <a:spcPts val="0"/>
              </a:spcAft>
              <a:buClr>
                <a:schemeClr val="dk1"/>
              </a:buClr>
              <a:buSzPts val="1200"/>
              <a:buFont typeface="Arial"/>
              <a:buAutoNum type="arabicPeriod"/>
            </a:pPr>
            <a:r>
              <a:rPr b="0" lang="en-US" sz="1200">
                <a:latin typeface="Arial"/>
                <a:ea typeface="Arial"/>
                <a:cs typeface="Arial"/>
                <a:sym typeface="Arial"/>
              </a:rPr>
              <a:t>They can decorate it with stickers, drawings, or color it in.</a:t>
            </a:r>
            <a:endParaRPr b="0" sz="1200">
              <a:latin typeface="Arial"/>
              <a:ea typeface="Arial"/>
              <a:cs typeface="Arial"/>
              <a:sym typeface="Arial"/>
            </a:endParaRPr>
          </a:p>
          <a:p>
            <a:pPr indent="0" lvl="0" marL="0" rtl="0" algn="l">
              <a:lnSpc>
                <a:spcPct val="100000"/>
              </a:lnSpc>
              <a:spcBef>
                <a:spcPts val="1200"/>
              </a:spcBef>
              <a:spcAft>
                <a:spcPts val="0"/>
              </a:spcAft>
              <a:buSzPts val="1400"/>
              <a:buNone/>
            </a:pPr>
            <a:r>
              <a:t/>
            </a:r>
            <a:endParaRPr sz="1200">
              <a:latin typeface="Arial"/>
              <a:ea typeface="Arial"/>
              <a:cs typeface="Arial"/>
              <a:sym typeface="Arial"/>
            </a:endParaRPr>
          </a:p>
          <a:p>
            <a:pPr indent="0" lvl="0" marL="0" rtl="0" algn="l">
              <a:lnSpc>
                <a:spcPct val="100000"/>
              </a:lnSpc>
              <a:spcBef>
                <a:spcPts val="1200"/>
              </a:spcBef>
              <a:spcAft>
                <a:spcPts val="0"/>
              </a:spcAft>
              <a:buSzPts val="1400"/>
              <a:buNone/>
            </a:pPr>
            <a:r>
              <a:rPr lang="en-US" sz="1200">
                <a:latin typeface="Arial"/>
                <a:ea typeface="Arial"/>
                <a:cs typeface="Arial"/>
                <a:sym typeface="Arial"/>
              </a:rPr>
              <a:t>If students need additional support, project a tracing of your hand on the whiteboard or project the slide on a whiteboard. Model for students how to add names and pictures from your own or another family. There is also a handout with a traced hand on it that students can use if they are not able to do the drawing themselves.</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196" name="Google Shape;1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FFF"/>
        </a:solidFill>
      </p:bgPr>
    </p:bg>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mt="85000"/>
          </a:blip>
          <a:srcRect b="0" l="33563" r="40777" t="0"/>
          <a:stretch/>
        </p:blipFill>
        <p:spPr>
          <a:xfrm flipH="1">
            <a:off x="0" y="-2"/>
            <a:ext cx="7047571" cy="13732510"/>
          </a:xfrm>
          <a:prstGeom prst="rect">
            <a:avLst/>
          </a:prstGeom>
          <a:noFill/>
          <a:ln>
            <a:noFill/>
          </a:ln>
        </p:spPr>
      </p:pic>
      <p:sp>
        <p:nvSpPr>
          <p:cNvPr id="12" name="Google Shape;12;p2"/>
          <p:cNvSpPr/>
          <p:nvPr/>
        </p:nvSpPr>
        <p:spPr>
          <a:xfrm flipH="1" rot="5400000">
            <a:off x="14918679" y="87556"/>
            <a:ext cx="1159728" cy="1690855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2000"/>
              </a:spcBef>
              <a:spcAft>
                <a:spcPts val="0"/>
              </a:spcAft>
              <a:buClr>
                <a:srgbClr val="FFFFFF"/>
              </a:buClr>
              <a:buSzPts val="4000"/>
              <a:buFont typeface="Arial"/>
              <a:buNone/>
              <a:defRPr b="1" i="0" sz="4000" u="none" cap="none" strike="noStrike">
                <a:solidFill>
                  <a:srgbClr val="FFFFFF"/>
                </a:solidFill>
                <a:latin typeface="Calibri"/>
                <a:ea typeface="Calibri"/>
                <a:cs typeface="Calibri"/>
                <a:sym typeface="Calibri"/>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
        <p:nvSpPr>
          <p:cNvPr id="15" name="Google Shape;15;p2"/>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 name="Google Shape;16;p2"/>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7" name="Google Shape;17;p2"/>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8" name="Google Shape;18;p2"/>
          <p:cNvSpPr/>
          <p:nvPr/>
        </p:nvSpPr>
        <p:spPr>
          <a:xfrm flipH="1" rot="5400000">
            <a:off x="5883758" y="79611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p:nvPr/>
        </p:nvSpPr>
        <p:spPr>
          <a:xfrm flipH="1" rot="5400000">
            <a:off x="4974269" y="8214455"/>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83" name="Shape 83"/>
        <p:cNvGrpSpPr/>
        <p:nvPr/>
      </p:nvGrpSpPr>
      <p:grpSpPr>
        <a:xfrm>
          <a:off x="0" y="0"/>
          <a:ext cx="0" cy="0"/>
          <a:chOff x="0" y="0"/>
          <a:chExt cx="0" cy="0"/>
        </a:xfrm>
      </p:grpSpPr>
      <p:sp>
        <p:nvSpPr>
          <p:cNvPr id="84" name="Google Shape;84;p12"/>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5" name="Google Shape;85;p12"/>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2"/>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7" name="Google Shape;87;p12"/>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2"/>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1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90" name="Shape 90"/>
        <p:cNvGrpSpPr/>
        <p:nvPr/>
      </p:nvGrpSpPr>
      <p:grpSpPr>
        <a:xfrm>
          <a:off x="0" y="0"/>
          <a:ext cx="0" cy="0"/>
          <a:chOff x="0" y="0"/>
          <a:chExt cx="0" cy="0"/>
        </a:xfrm>
      </p:grpSpPr>
      <p:sp>
        <p:nvSpPr>
          <p:cNvPr id="91" name="Google Shape;91;p13"/>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3"/>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3"/>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p1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95" name="Shape 95"/>
        <p:cNvGrpSpPr/>
        <p:nvPr/>
      </p:nvGrpSpPr>
      <p:grpSpPr>
        <a:xfrm>
          <a:off x="0" y="0"/>
          <a:ext cx="0" cy="0"/>
          <a:chOff x="0" y="0"/>
          <a:chExt cx="0" cy="0"/>
        </a:xfrm>
      </p:grpSpPr>
      <p:sp>
        <p:nvSpPr>
          <p:cNvPr id="96" name="Google Shape;96;p14"/>
          <p:cNvSpPr/>
          <p:nvPr/>
        </p:nvSpPr>
        <p:spPr>
          <a:xfrm>
            <a:off x="17039095" y="469047"/>
            <a:ext cx="1683408" cy="12791747"/>
          </a:xfrm>
          <a:prstGeom prst="rect">
            <a:avLst/>
          </a:prstGeom>
          <a:solidFill>
            <a:schemeClr val="accent6">
              <a:alpha val="2392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4"/>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98" name="Google Shape;98;p14"/>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99" name="Google Shape;99;p14"/>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4"/>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14"/>
          <p:cNvSpPr/>
          <p:nvPr/>
        </p:nvSpPr>
        <p:spPr>
          <a:xfrm>
            <a:off x="16198646" y="466929"/>
            <a:ext cx="840971" cy="12780150"/>
          </a:xfrm>
          <a:prstGeom prst="rect">
            <a:avLst/>
          </a:prstGeom>
          <a:solidFill>
            <a:schemeClr val="l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4"/>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104" name="Shape 104"/>
        <p:cNvGrpSpPr/>
        <p:nvPr/>
      </p:nvGrpSpPr>
      <p:grpSpPr>
        <a:xfrm>
          <a:off x="0" y="0"/>
          <a:ext cx="0" cy="0"/>
          <a:chOff x="0" y="0"/>
          <a:chExt cx="0" cy="0"/>
        </a:xfrm>
      </p:grpSpPr>
      <p:sp>
        <p:nvSpPr>
          <p:cNvPr id="105" name="Google Shape;105;p15"/>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 name="Google Shape;106;p1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07" name="Shape 107"/>
        <p:cNvGrpSpPr/>
        <p:nvPr/>
      </p:nvGrpSpPr>
      <p:grpSpPr>
        <a:xfrm>
          <a:off x="0" y="0"/>
          <a:ext cx="0" cy="0"/>
          <a:chOff x="0" y="0"/>
          <a:chExt cx="0" cy="0"/>
        </a:xfrm>
      </p:grpSpPr>
      <p:sp>
        <p:nvSpPr>
          <p:cNvPr id="108" name="Google Shape;108;p1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109" name="Shape 109"/>
        <p:cNvGrpSpPr/>
        <p:nvPr/>
      </p:nvGrpSpPr>
      <p:grpSpPr>
        <a:xfrm>
          <a:off x="0" y="0"/>
          <a:ext cx="0" cy="0"/>
          <a:chOff x="0" y="0"/>
          <a:chExt cx="0" cy="0"/>
        </a:xfrm>
      </p:grpSpPr>
      <p:pic>
        <p:nvPicPr>
          <p:cNvPr id="110" name="Google Shape;110;p17"/>
          <p:cNvPicPr preferRelativeResize="0"/>
          <p:nvPr/>
        </p:nvPicPr>
        <p:blipFill rotWithShape="1">
          <a:blip r:embed="rId2">
            <a:alphaModFix amt="85000"/>
          </a:blip>
          <a:srcRect b="0" l="36907" r="36907" t="0"/>
          <a:stretch/>
        </p:blipFill>
        <p:spPr>
          <a:xfrm>
            <a:off x="0" y="-1"/>
            <a:ext cx="7182863" cy="13716000"/>
          </a:xfrm>
          <a:prstGeom prst="rect">
            <a:avLst/>
          </a:prstGeom>
          <a:noFill/>
          <a:ln>
            <a:noFill/>
          </a:ln>
        </p:spPr>
      </p:pic>
      <p:sp>
        <p:nvSpPr>
          <p:cNvPr id="111" name="Google Shape;111;p17"/>
          <p:cNvSpPr/>
          <p:nvPr/>
        </p:nvSpPr>
        <p:spPr>
          <a:xfrm rot="-5400000">
            <a:off x="3250383" y="819442"/>
            <a:ext cx="1159800" cy="6727500"/>
          </a:xfrm>
          <a:prstGeom prst="rect">
            <a:avLst/>
          </a:prstGeom>
          <a:solidFill>
            <a:schemeClr val="accent1">
              <a:alpha val="5137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7"/>
          <p:cNvSpPr txBox="1"/>
          <p:nvPr>
            <p:ph idx="1" type="body"/>
          </p:nvPr>
        </p:nvSpPr>
        <p:spPr>
          <a:xfrm>
            <a:off x="8718472" y="7896491"/>
            <a:ext cx="9505500" cy="16470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Calibri"/>
                <a:ea typeface="Calibri"/>
                <a:cs typeface="Calibri"/>
                <a:sym typeface="Calibri"/>
              </a:defRPr>
            </a:lvl1pPr>
            <a:lvl2pPr indent="-228600" lvl="1" marL="914400" marR="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113" name="Google Shape;113;p17"/>
          <p:cNvSpPr txBox="1"/>
          <p:nvPr>
            <p:ph idx="2" type="body"/>
          </p:nvPr>
        </p:nvSpPr>
        <p:spPr>
          <a:xfrm>
            <a:off x="8718473" y="7013443"/>
            <a:ext cx="9480300" cy="7620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114" name="Google Shape;114;p17"/>
          <p:cNvSpPr txBox="1"/>
          <p:nvPr>
            <p:ph type="title"/>
          </p:nvPr>
        </p:nvSpPr>
        <p:spPr>
          <a:xfrm>
            <a:off x="8608743" y="2735811"/>
            <a:ext cx="14742000" cy="38163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 name="Google Shape;115;p17"/>
          <p:cNvSpPr/>
          <p:nvPr/>
        </p:nvSpPr>
        <p:spPr>
          <a:xfrm rot="-5400000">
            <a:off x="6023056" y="3602542"/>
            <a:ext cx="1159800" cy="11613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17"/>
          <p:cNvSpPr/>
          <p:nvPr/>
        </p:nvSpPr>
        <p:spPr>
          <a:xfrm rot="-5400000">
            <a:off x="6929288" y="3855894"/>
            <a:ext cx="1159800" cy="654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17" name="Google Shape;117;p17"/>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18" name="Google Shape;118;p17"/>
          <p:cNvSpPr/>
          <p:nvPr/>
        </p:nvSpPr>
        <p:spPr>
          <a:xfrm rot="-5400000">
            <a:off x="4861914" y="3605653"/>
            <a:ext cx="1159800" cy="1161300"/>
          </a:xfrm>
          <a:prstGeom prst="rect">
            <a:avLst/>
          </a:prstGeom>
          <a:solidFill>
            <a:schemeClr val="accent1">
              <a:alpha val="6039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17"/>
          <p:cNvSpPr/>
          <p:nvPr/>
        </p:nvSpPr>
        <p:spPr>
          <a:xfrm>
            <a:off x="457200" y="457200"/>
            <a:ext cx="23472600"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p:cSld name="Title Slide Alt">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mt="85000"/>
          </a:blip>
          <a:srcRect b="24064" l="0" r="0" t="24065"/>
          <a:stretch/>
        </p:blipFill>
        <p:spPr>
          <a:xfrm flipH="1">
            <a:off x="1" y="4587622"/>
            <a:ext cx="24387175" cy="6324600"/>
          </a:xfrm>
          <a:prstGeom prst="rect">
            <a:avLst/>
          </a:prstGeom>
          <a:noFill/>
          <a:ln>
            <a:noFill/>
          </a:ln>
        </p:spPr>
      </p:pic>
      <p:sp>
        <p:nvSpPr>
          <p:cNvPr id="22" name="Google Shape;22;p3"/>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p:nvPr/>
        </p:nvSpPr>
        <p:spPr>
          <a:xfrm>
            <a:off x="11093206" y="3540369"/>
            <a:ext cx="13293969" cy="7799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3"/>
          <p:cNvSpPr txBox="1"/>
          <p:nvPr>
            <p:ph idx="1" type="body"/>
          </p:nvPr>
        </p:nvSpPr>
        <p:spPr>
          <a:xfrm>
            <a:off x="11295760" y="11960931"/>
            <a:ext cx="11058913" cy="6154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5" name="Google Shape;25;p3"/>
          <p:cNvSpPr/>
          <p:nvPr/>
        </p:nvSpPr>
        <p:spPr>
          <a:xfrm rot="-5400000">
            <a:off x="13276432" y="511760"/>
            <a:ext cx="6112041" cy="16109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3"/>
          <p:cNvSpPr txBox="1"/>
          <p:nvPr>
            <p:ph type="ctrTitle"/>
          </p:nvPr>
        </p:nvSpPr>
        <p:spPr>
          <a:xfrm>
            <a:off x="11285620" y="6472989"/>
            <a:ext cx="10996863"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3"/>
          <p:cNvSpPr txBox="1"/>
          <p:nvPr>
            <p:ph idx="2" type="subTitle"/>
          </p:nvPr>
        </p:nvSpPr>
        <p:spPr>
          <a:xfrm>
            <a:off x="11268317" y="9713008"/>
            <a:ext cx="11038229" cy="14192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dk2"/>
              </a:buClr>
              <a:buSzPts val="4000"/>
              <a:buFont typeface="Arial"/>
              <a:buNone/>
              <a:defRPr b="1" i="0" sz="4000" u="none" cap="none" strike="noStrike">
                <a:solidFill>
                  <a:schemeClr val="dk2"/>
                </a:solidFill>
                <a:latin typeface="Calibri"/>
                <a:ea typeface="Calibri"/>
                <a:cs typeface="Calibri"/>
                <a:sym typeface="Calibri"/>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pic>
        <p:nvPicPr>
          <p:cNvPr descr="A logo with text on it&#10;&#10;Description automatically generated" id="28" name="Google Shape;28;p3"/>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
        <p:nvSpPr>
          <p:cNvPr id="29" name="Google Shape;29;p3"/>
          <p:cNvSpPr/>
          <p:nvPr/>
        </p:nvSpPr>
        <p:spPr>
          <a:xfrm flipH="1" rot="5400000">
            <a:off x="8275835" y="9748574"/>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3"/>
          <p:cNvSpPr/>
          <p:nvPr/>
        </p:nvSpPr>
        <p:spPr>
          <a:xfrm flipH="1" rot="5400000">
            <a:off x="7361266" y="9996196"/>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3"/>
          <p:cNvSpPr/>
          <p:nvPr/>
        </p:nvSpPr>
        <p:spPr>
          <a:xfrm flipH="1" rot="5400000">
            <a:off x="23226667" y="5512750"/>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3"/>
          <p:cNvSpPr/>
          <p:nvPr/>
        </p:nvSpPr>
        <p:spPr>
          <a:xfrm flipH="1" rot="5400000">
            <a:off x="6700866" y="9996196"/>
            <a:ext cx="1159728" cy="66604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33" name="Shape 33"/>
        <p:cNvGrpSpPr/>
        <p:nvPr/>
      </p:nvGrpSpPr>
      <p:grpSpPr>
        <a:xfrm>
          <a:off x="0" y="0"/>
          <a:ext cx="0" cy="0"/>
          <a:chOff x="0" y="0"/>
          <a:chExt cx="0" cy="0"/>
        </a:xfrm>
      </p:grpSpPr>
      <p:pic>
        <p:nvPicPr>
          <p:cNvPr id="34" name="Google Shape;34;p4"/>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35" name="Google Shape;35;p4"/>
          <p:cNvSpPr/>
          <p:nvPr/>
        </p:nvSpPr>
        <p:spPr>
          <a:xfrm rot="-5400000">
            <a:off x="3250354" y="819543"/>
            <a:ext cx="1159728" cy="6727370"/>
          </a:xfrm>
          <a:prstGeom prst="rect">
            <a:avLst/>
          </a:prstGeom>
          <a:solidFill>
            <a:schemeClr val="accent1">
              <a:alpha val="5098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4"/>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37" name="Google Shape;37;p4"/>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38" name="Google Shape;38;p4"/>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4"/>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41" name="Google Shape;41;p4"/>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42" name="Google Shape;42;p4"/>
          <p:cNvSpPr/>
          <p:nvPr/>
        </p:nvSpPr>
        <p:spPr>
          <a:xfrm rot="-5400000">
            <a:off x="4861944" y="3605695"/>
            <a:ext cx="1159728" cy="1161288"/>
          </a:xfrm>
          <a:prstGeom prst="rect">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4"/>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44" name="Shape 44"/>
        <p:cNvGrpSpPr/>
        <p:nvPr/>
      </p:nvGrpSpPr>
      <p:grpSpPr>
        <a:xfrm>
          <a:off x="0" y="0"/>
          <a:ext cx="0" cy="0"/>
          <a:chOff x="0" y="0"/>
          <a:chExt cx="0" cy="0"/>
        </a:xfrm>
      </p:grpSpPr>
      <p:pic>
        <p:nvPicPr>
          <p:cNvPr id="45" name="Google Shape;45;p5"/>
          <p:cNvPicPr preferRelativeResize="0"/>
          <p:nvPr/>
        </p:nvPicPr>
        <p:blipFill rotWithShape="1">
          <a:blip r:embed="rId2">
            <a:alphaModFix amt="85000"/>
          </a:blip>
          <a:srcRect b="14558" l="0" r="0" t="28178"/>
          <a:stretch/>
        </p:blipFill>
        <p:spPr>
          <a:xfrm rot="10800000">
            <a:off x="-1" y="6733890"/>
            <a:ext cx="24387175" cy="6982109"/>
          </a:xfrm>
          <a:prstGeom prst="rect">
            <a:avLst/>
          </a:prstGeom>
          <a:noFill/>
          <a:ln>
            <a:noFill/>
          </a:ln>
        </p:spPr>
      </p:pic>
      <p:sp>
        <p:nvSpPr>
          <p:cNvPr id="46" name="Google Shape;46;p5"/>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5"/>
          <p:cNvSpPr/>
          <p:nvPr/>
        </p:nvSpPr>
        <p:spPr>
          <a:xfrm rot="5400000">
            <a:off x="11453937" y="-3869447"/>
            <a:ext cx="3960260" cy="21906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5"/>
          <p:cNvSpPr txBox="1"/>
          <p:nvPr>
            <p:ph idx="1" type="body"/>
          </p:nvPr>
        </p:nvSpPr>
        <p:spPr>
          <a:xfrm>
            <a:off x="11787809" y="9414971"/>
            <a:ext cx="10475843" cy="1654081"/>
          </a:xfrm>
          <a:prstGeom prst="rect">
            <a:avLst/>
          </a:prstGeom>
          <a:noFill/>
          <a:ln>
            <a:noFill/>
          </a:ln>
        </p:spPr>
        <p:txBody>
          <a:bodyPr anchorCtr="0" anchor="t" bIns="45700" lIns="0" spcFirstLastPara="1" rIns="91425" wrap="square" tIns="45700">
            <a:noAutofit/>
          </a:bodyPr>
          <a:lstStyle>
            <a:lvl1pPr indent="-228600" lvl="0" marL="457200" marR="0" rtl="0" algn="r">
              <a:lnSpc>
                <a:spcPct val="100000"/>
              </a:lnSpc>
              <a:spcBef>
                <a:spcPts val="200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49" name="Google Shape;49;p5"/>
          <p:cNvSpPr txBox="1"/>
          <p:nvPr>
            <p:ph type="title"/>
          </p:nvPr>
        </p:nvSpPr>
        <p:spPr>
          <a:xfrm>
            <a:off x="4580021" y="5173577"/>
            <a:ext cx="17679988" cy="379095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9600"/>
              <a:buFont typeface="Calibri"/>
              <a:buNone/>
              <a:defRPr b="1" i="0" sz="96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5"/>
          <p:cNvSpPr/>
          <p:nvPr/>
        </p:nvSpPr>
        <p:spPr>
          <a:xfrm flipH="1" rot="5400000">
            <a:off x="2210406" y="7013971"/>
            <a:ext cx="1703105"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5"/>
          <p:cNvSpPr/>
          <p:nvPr/>
        </p:nvSpPr>
        <p:spPr>
          <a:xfrm flipH="1" rot="5400000">
            <a:off x="2653195" y="8081783"/>
            <a:ext cx="817528" cy="11612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5"/>
          <p:cNvSpPr/>
          <p:nvPr/>
        </p:nvSpPr>
        <p:spPr>
          <a:xfrm flipH="1" rot="5400000">
            <a:off x="23226667" y="51059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53" name="Google Shape;53;p5"/>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exture">
  <p:cSld name="Blank with Texture">
    <p:spTree>
      <p:nvGrpSpPr>
        <p:cNvPr id="54" name="Shape 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65" name="Shape 65"/>
        <p:cNvGrpSpPr/>
        <p:nvPr/>
      </p:nvGrpSpPr>
      <p:grpSpPr>
        <a:xfrm>
          <a:off x="0" y="0"/>
          <a:ext cx="0" cy="0"/>
          <a:chOff x="0" y="0"/>
          <a:chExt cx="0" cy="0"/>
        </a:xfrm>
      </p:grpSpPr>
      <p:sp>
        <p:nvSpPr>
          <p:cNvPr id="66" name="Google Shape;66;p8"/>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8"/>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8"/>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 name="Google Shape;69;p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70" name="Shape 70"/>
        <p:cNvGrpSpPr/>
        <p:nvPr/>
      </p:nvGrpSpPr>
      <p:grpSpPr>
        <a:xfrm>
          <a:off x="0" y="0"/>
          <a:ext cx="0" cy="0"/>
          <a:chOff x="0" y="0"/>
          <a:chExt cx="0" cy="0"/>
        </a:xfrm>
      </p:grpSpPr>
      <p:sp>
        <p:nvSpPr>
          <p:cNvPr id="71" name="Google Shape;71;p9"/>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9"/>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74" name="Shape 74"/>
        <p:cNvGrpSpPr/>
        <p:nvPr/>
      </p:nvGrpSpPr>
      <p:grpSpPr>
        <a:xfrm>
          <a:off x="0" y="0"/>
          <a:ext cx="0" cy="0"/>
          <a:chOff x="0" y="0"/>
          <a:chExt cx="0" cy="0"/>
        </a:xfrm>
      </p:grpSpPr>
      <p:sp>
        <p:nvSpPr>
          <p:cNvPr id="75" name="Google Shape;75;p10"/>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0"/>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0"/>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1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79" name="Shape 79"/>
        <p:cNvGrpSpPr/>
        <p:nvPr/>
      </p:nvGrpSpPr>
      <p:grpSpPr>
        <a:xfrm>
          <a:off x="0" y="0"/>
          <a:ext cx="0" cy="0"/>
          <a:chOff x="0" y="0"/>
          <a:chExt cx="0" cy="0"/>
        </a:xfrm>
      </p:grpSpPr>
      <p:sp>
        <p:nvSpPr>
          <p:cNvPr id="80" name="Google Shape;80;p11"/>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1"/>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theme" Target="../theme/theme3.xml"/><Relationship Id="rId12" Type="http://schemas.openxmlformats.org/officeDocument/2006/relationships/slideLayout" Target="../slideLayouts/slideLayout15.xml"/><Relationship Id="rId1" Type="http://schemas.openxmlformats.org/officeDocument/2006/relationships/image" Target="../media/image4.jpg"/><Relationship Id="rId2" Type="http://schemas.openxmlformats.org/officeDocument/2006/relationships/image" Target="../media/image1.png"/><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grpSp>
        <p:nvGrpSpPr>
          <p:cNvPr id="56" name="Google Shape;56;p7"/>
          <p:cNvGrpSpPr/>
          <p:nvPr/>
        </p:nvGrpSpPr>
        <p:grpSpPr>
          <a:xfrm>
            <a:off x="-1" y="12007516"/>
            <a:ext cx="24387176" cy="1708484"/>
            <a:chOff x="-1" y="0"/>
            <a:chExt cx="24387176" cy="1880721"/>
          </a:xfrm>
        </p:grpSpPr>
        <p:pic>
          <p:nvPicPr>
            <p:cNvPr id="57" name="Google Shape;57;p7"/>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58" name="Google Shape;58;p7"/>
            <p:cNvGrpSpPr/>
            <p:nvPr/>
          </p:nvGrpSpPr>
          <p:grpSpPr>
            <a:xfrm flipH="1">
              <a:off x="-1" y="0"/>
              <a:ext cx="24387175" cy="1876926"/>
              <a:chOff x="-2036372" y="0"/>
              <a:chExt cx="9798138" cy="457200"/>
            </a:xfrm>
          </p:grpSpPr>
          <p:sp>
            <p:nvSpPr>
              <p:cNvPr id="59" name="Google Shape;59;p7"/>
              <p:cNvSpPr/>
              <p:nvPr/>
            </p:nvSpPr>
            <p:spPr>
              <a:xfrm>
                <a:off x="-1" y="0"/>
                <a:ext cx="7761767" cy="457200"/>
              </a:xfrm>
              <a:prstGeom prst="rect">
                <a:avLst/>
              </a:prstGeom>
              <a:solidFill>
                <a:schemeClr val="accent1">
                  <a:alpha val="2078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7"/>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7"/>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7"/>
              <p:cNvSpPr/>
              <p:nvPr/>
            </p:nvSpPr>
            <p:spPr>
              <a:xfrm>
                <a:off x="914400" y="0"/>
                <a:ext cx="340831" cy="457200"/>
              </a:xfrm>
              <a:prstGeom prst="rect">
                <a:avLst/>
              </a:prstGeom>
              <a:solidFill>
                <a:schemeClr val="dk2">
                  <a:alpha val="6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63" name="Google Shape;63;p7"/>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64" name="Google Shape;64;p7"/>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youtube.com/watch?v=fH4AkVyHHP4" TargetMode="Externa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2000"/>
              <a:buNone/>
            </a:pPr>
            <a:r>
              <a:rPr lang="en-US"/>
              <a:t>All About Ancestors </a:t>
            </a:r>
            <a:endParaRPr/>
          </a:p>
        </p:txBody>
      </p:sp>
      <p:sp>
        <p:nvSpPr>
          <p:cNvPr id="125" name="Google Shape;125;p18"/>
          <p:cNvSpPr txBox="1"/>
          <p:nvPr>
            <p:ph idx="2" type="body"/>
          </p:nvPr>
        </p:nvSpPr>
        <p:spPr>
          <a:xfrm>
            <a:off x="18973800" y="1090613"/>
            <a:ext cx="4921250" cy="1035367"/>
          </a:xfrm>
          <a:prstGeom prst="rect">
            <a:avLst/>
          </a:prstGeom>
          <a:noFill/>
          <a:ln>
            <a:noFill/>
          </a:ln>
        </p:spPr>
        <p:txBody>
          <a:bodyPr anchorCtr="0" anchor="ctr" bIns="45700" lIns="91425" spcFirstLastPara="1" rIns="91425" wrap="square" tIns="45700">
            <a:noAutofit/>
          </a:bodyPr>
          <a:lstStyle/>
          <a:p>
            <a:pPr indent="-228600" lvl="0" marL="457200" rtl="0" algn="l">
              <a:lnSpc>
                <a:spcPct val="90000"/>
              </a:lnSpc>
              <a:spcBef>
                <a:spcPts val="2000"/>
              </a:spcBef>
              <a:spcAft>
                <a:spcPts val="0"/>
              </a:spcAft>
              <a:buSzPts val="3200"/>
              <a:buNone/>
            </a:pPr>
            <a:r>
              <a:rPr lang="en-US"/>
              <a:t>3rd grade </a:t>
            </a:r>
            <a:endParaRPr/>
          </a:p>
          <a:p>
            <a:pPr indent="-228600" lvl="0" marL="457200" rtl="0" algn="l">
              <a:lnSpc>
                <a:spcPct val="90000"/>
              </a:lnSpc>
              <a:spcBef>
                <a:spcPts val="2000"/>
              </a:spcBef>
              <a:spcAft>
                <a:spcPts val="0"/>
              </a:spcAft>
              <a:buSzPts val="3200"/>
              <a:buNone/>
            </a:pPr>
            <a:r>
              <a:rPr lang="en-US"/>
              <a:t>Science Lesson</a:t>
            </a:r>
            <a:endParaRPr/>
          </a:p>
        </p:txBody>
      </p:sp>
      <p:sp>
        <p:nvSpPr>
          <p:cNvPr id="126" name="Google Shape;126;p18"/>
          <p:cNvSpPr txBox="1"/>
          <p:nvPr/>
        </p:nvSpPr>
        <p:spPr>
          <a:xfrm>
            <a:off x="7517929" y="8166913"/>
            <a:ext cx="14943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2"/>
                </a:solidFill>
                <a:latin typeface="Calibri"/>
                <a:ea typeface="Calibri"/>
                <a:cs typeface="Calibri"/>
                <a:sym typeface="Calibri"/>
              </a:rPr>
              <a:t>Tra</a:t>
            </a:r>
            <a:r>
              <a:rPr b="1" i="0" lang="en-US" sz="4000" u="none" cap="none" strike="noStrike">
                <a:solidFill>
                  <a:schemeClr val="lt2"/>
                </a:solidFill>
                <a:latin typeface="Calibri"/>
                <a:ea typeface="Calibri"/>
                <a:cs typeface="Calibri"/>
                <a:sym typeface="Calibri"/>
              </a:rPr>
              <a:t>d</a:t>
            </a:r>
            <a:r>
              <a:rPr b="1" i="0" lang="en-US" sz="4000" u="none" cap="none" strike="noStrike">
                <a:solidFill>
                  <a:schemeClr val="lt2"/>
                </a:solidFill>
                <a:latin typeface="Calibri"/>
                <a:ea typeface="Calibri"/>
                <a:cs typeface="Calibri"/>
                <a:sym typeface="Calibri"/>
              </a:rPr>
              <a:t>ition</a:t>
            </a:r>
            <a:r>
              <a:rPr b="0" i="0" lang="en-US" sz="4000" u="none" cap="none" strike="noStrike">
                <a:solidFill>
                  <a:schemeClr val="lt2"/>
                </a:solidFill>
                <a:latin typeface="Calibri"/>
                <a:ea typeface="Calibri"/>
                <a:cs typeface="Calibri"/>
                <a:sym typeface="Calibri"/>
              </a:rPr>
              <a:t> is a way of doing things that is passed down from long ago.</a:t>
            </a:r>
            <a:endParaRPr b="0" i="0" sz="3200" u="none" cap="none" strike="noStrike">
              <a:solidFill>
                <a:schemeClr val="lt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idx="1" type="body"/>
          </p:nvPr>
        </p:nvSpPr>
        <p:spPr>
          <a:xfrm>
            <a:off x="2439990" y="3636575"/>
            <a:ext cx="20101004" cy="69303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2000"/>
              </a:spcBef>
              <a:spcAft>
                <a:spcPts val="0"/>
              </a:spcAft>
              <a:buSzPts val="3600"/>
              <a:buNone/>
            </a:pPr>
            <a:r>
              <a:t/>
            </a:r>
            <a:endParaRPr sz="5300"/>
          </a:p>
          <a:p>
            <a:pPr indent="-457200" lvl="0" marL="457200" marR="0" rtl="0" algn="l">
              <a:lnSpc>
                <a:spcPct val="110000"/>
              </a:lnSpc>
              <a:spcBef>
                <a:spcPts val="2000"/>
              </a:spcBef>
              <a:spcAft>
                <a:spcPts val="0"/>
              </a:spcAft>
              <a:buClr>
                <a:srgbClr val="493637"/>
              </a:buClr>
              <a:buSzPts val="3600"/>
              <a:buFont typeface="Arial"/>
              <a:buChar char="•"/>
            </a:pPr>
            <a:r>
              <a:rPr lang="en-US" sz="5300"/>
              <a:t>"One thing I learned about Native American ancestors is _________." </a:t>
            </a:r>
            <a:endParaRPr sz="5300"/>
          </a:p>
          <a:p>
            <a:pPr indent="-457200" lvl="0" marL="457200" marR="0" rtl="0" algn="l">
              <a:lnSpc>
                <a:spcPct val="110000"/>
              </a:lnSpc>
              <a:spcBef>
                <a:spcPts val="2000"/>
              </a:spcBef>
              <a:spcAft>
                <a:spcPts val="0"/>
              </a:spcAft>
              <a:buClr>
                <a:srgbClr val="493637"/>
              </a:buClr>
              <a:buSzPts val="3600"/>
              <a:buFont typeface="Arial"/>
              <a:buChar char="•"/>
            </a:pPr>
            <a:r>
              <a:rPr lang="en-US" sz="5300"/>
              <a:t>"A story my family passed down to me is ____________________." </a:t>
            </a:r>
            <a:endParaRPr sz="5300"/>
          </a:p>
          <a:p>
            <a:pPr indent="0" lvl="0" marL="0" rtl="0" algn="l">
              <a:lnSpc>
                <a:spcPct val="110000"/>
              </a:lnSpc>
              <a:spcBef>
                <a:spcPts val="2000"/>
              </a:spcBef>
              <a:spcAft>
                <a:spcPts val="0"/>
              </a:spcAft>
              <a:buSzPts val="3600"/>
              <a:buNone/>
            </a:pPr>
            <a:r>
              <a:t/>
            </a:r>
            <a:endParaRPr i="1" sz="5300"/>
          </a:p>
        </p:txBody>
      </p:sp>
      <p:sp>
        <p:nvSpPr>
          <p:cNvPr id="207" name="Google Shape;207;p27"/>
          <p:cNvSpPr txBox="1"/>
          <p:nvPr>
            <p:ph type="title"/>
          </p:nvPr>
        </p:nvSpPr>
        <p:spPr>
          <a:xfrm>
            <a:off x="2439990" y="1732547"/>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Closing </a:t>
            </a:r>
            <a:endParaRPr/>
          </a:p>
        </p:txBody>
      </p:sp>
      <p:sp>
        <p:nvSpPr>
          <p:cNvPr id="208" name="Google Shape;208;p27"/>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1974315" y="657760"/>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Self-assessment</a:t>
            </a:r>
            <a:endParaRPr/>
          </a:p>
        </p:txBody>
      </p:sp>
      <p:sp>
        <p:nvSpPr>
          <p:cNvPr id="214" name="Google Shape;214;p2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graphicFrame>
        <p:nvGraphicFramePr>
          <p:cNvPr id="215" name="Google Shape;215;p28"/>
          <p:cNvGraphicFramePr/>
          <p:nvPr/>
        </p:nvGraphicFramePr>
        <p:xfrm>
          <a:off x="938713" y="2641600"/>
          <a:ext cx="3000000" cy="3000000"/>
        </p:xfrm>
        <a:graphic>
          <a:graphicData uri="http://schemas.openxmlformats.org/drawingml/2006/table">
            <a:tbl>
              <a:tblPr>
                <a:noFill/>
                <a:tableStyleId>{ED162485-057D-4D6B-ADC9-301564E9B3CB}</a:tableStyleId>
              </a:tblPr>
              <a:tblGrid>
                <a:gridCol w="1511475"/>
                <a:gridCol w="10582775"/>
                <a:gridCol w="4712600"/>
                <a:gridCol w="4795425"/>
              </a:tblGrid>
              <a:tr h="1918875">
                <a:tc>
                  <a:txBody>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
                      </a:r>
                      <a:endParaRPr sz="3600" u="none" cap="none" strike="noStrike">
                        <a:latin typeface="Calibri"/>
                        <a:ea typeface="Calibri"/>
                        <a:cs typeface="Calibri"/>
                        <a:sym typeface="Calibri"/>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b="1" lang="en-US" sz="4000" u="none" cap="none" strike="noStrike">
                          <a:latin typeface="Calibri"/>
                          <a:ea typeface="Calibri"/>
                          <a:cs typeface="Calibri"/>
                          <a:sym typeface="Calibri"/>
                        </a:rPr>
                        <a:t>Success Criteria</a:t>
                      </a:r>
                      <a:endParaRPr b="1" sz="4000" u="none" cap="none" strike="noStrike">
                        <a:latin typeface="Calibri"/>
                        <a:ea typeface="Calibri"/>
                        <a:cs typeface="Calibri"/>
                        <a:sym typeface="Calibri"/>
                      </a:endParaRPr>
                    </a:p>
                  </a:txBody>
                  <a:tcPr marT="63500" marB="63500" marR="63500" marL="63500" anchor="ctr">
                    <a:noFill/>
                  </a:tcPr>
                </a:tc>
                <a:tc>
                  <a:txBody>
                    <a:bodyPr/>
                    <a:lstStyle/>
                    <a:p>
                      <a:pPr indent="0" lvl="0" marL="0" marR="0" rtl="0" algn="ctr">
                        <a:lnSpc>
                          <a:spcPct val="100000"/>
                        </a:lnSpc>
                        <a:spcBef>
                          <a:spcPts val="0"/>
                        </a:spcBef>
                        <a:spcAft>
                          <a:spcPts val="0"/>
                        </a:spcAft>
                        <a:buClr>
                          <a:srgbClr val="000000"/>
                        </a:buClr>
                        <a:buSzPts val="3600"/>
                        <a:buFont typeface="Arial"/>
                        <a:buNone/>
                      </a:pPr>
                      <a:r>
                        <a:rPr b="1" lang="en-US" sz="4000" u="none" cap="none" strike="noStrike">
                          <a:latin typeface="Calibri"/>
                          <a:ea typeface="Calibri"/>
                          <a:cs typeface="Calibri"/>
                          <a:sym typeface="Calibri"/>
                        </a:rPr>
                        <a:t>Not yet</a:t>
                      </a:r>
                      <a:endParaRPr b="1" sz="4000" u="none" cap="none" strike="noStrike">
                        <a:latin typeface="Calibri"/>
                        <a:ea typeface="Calibri"/>
                        <a:cs typeface="Calibri"/>
                        <a:sym typeface="Calibri"/>
                      </a:endParaRPr>
                    </a:p>
                  </a:txBody>
                  <a:tcPr marT="63500" marB="63500" marR="63500" marL="63500">
                    <a:noFill/>
                  </a:tcPr>
                </a:tc>
                <a:tc>
                  <a:txBody>
                    <a:bodyPr/>
                    <a:lstStyle/>
                    <a:p>
                      <a:pPr indent="0" lvl="0" marL="0" marR="0" rtl="0" algn="ctr">
                        <a:lnSpc>
                          <a:spcPct val="100000"/>
                        </a:lnSpc>
                        <a:spcBef>
                          <a:spcPts val="0"/>
                        </a:spcBef>
                        <a:spcAft>
                          <a:spcPts val="0"/>
                        </a:spcAft>
                        <a:buClr>
                          <a:srgbClr val="000000"/>
                        </a:buClr>
                        <a:buSzPts val="3600"/>
                        <a:buFont typeface="Arial"/>
                        <a:buNone/>
                      </a:pPr>
                      <a:r>
                        <a:rPr b="1" lang="en-US" sz="4000" u="none" cap="none" strike="noStrike">
                          <a:latin typeface="Calibri"/>
                          <a:ea typeface="Calibri"/>
                          <a:cs typeface="Calibri"/>
                          <a:sym typeface="Calibri"/>
                        </a:rPr>
                        <a:t>Yes</a:t>
                      </a:r>
                      <a:endParaRPr b="1" sz="40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1" sz="4000" u="none" cap="none" strike="noStrike">
                        <a:latin typeface="Calibri"/>
                        <a:ea typeface="Calibri"/>
                        <a:cs typeface="Calibri"/>
                        <a:sym typeface="Calibri"/>
                      </a:endParaRPr>
                    </a:p>
                  </a:txBody>
                  <a:tcPr marT="63500" marB="63500" marR="63500" marL="63500">
                    <a:noFill/>
                  </a:tcPr>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Calibri"/>
                          <a:ea typeface="Calibri"/>
                          <a:cs typeface="Calibri"/>
                          <a:sym typeface="Calibri"/>
                        </a:rPr>
                        <a:t>1</a:t>
                      </a:r>
                      <a:endParaRPr sz="3600" u="none" cap="none" strike="noStrike">
                        <a:latin typeface="Calibri"/>
                        <a:ea typeface="Calibri"/>
                        <a:cs typeface="Calibri"/>
                        <a:sym typeface="Calibri"/>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latin typeface="Calibri"/>
                          <a:ea typeface="Calibri"/>
                          <a:cs typeface="Calibri"/>
                          <a:sym typeface="Calibri"/>
                        </a:rPr>
                        <a:t>Can I explain what an ancestor is?</a:t>
                      </a:r>
                      <a:endParaRPr sz="4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sz="4000" u="none" cap="none" strike="noStrike">
                        <a:latin typeface="Calibri"/>
                        <a:ea typeface="Calibri"/>
                        <a:cs typeface="Calibri"/>
                        <a:sym typeface="Calibri"/>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
                      </a:r>
                      <a:endParaRPr sz="3600" u="none" cap="none" strike="noStrike">
                        <a:latin typeface="Calibri"/>
                        <a:ea typeface="Calibri"/>
                        <a:cs typeface="Calibri"/>
                        <a:sym typeface="Calibri"/>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
                      </a:r>
                      <a:endParaRPr sz="3600" u="none" cap="none" strike="noStrike">
                        <a:latin typeface="Calibri"/>
                        <a:ea typeface="Calibri"/>
                        <a:cs typeface="Calibri"/>
                        <a:sym typeface="Calibri"/>
                      </a:endParaRPr>
                    </a:p>
                  </a:txBody>
                  <a:tcPr marT="63500" marB="63500" marR="63500" marL="63500">
                    <a:noFill/>
                  </a:tcPr>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Calibri"/>
                          <a:ea typeface="Calibri"/>
                          <a:cs typeface="Calibri"/>
                          <a:sym typeface="Calibri"/>
                        </a:rPr>
                        <a:t>2</a:t>
                      </a:r>
                      <a:endParaRPr sz="3600" u="none" cap="none" strike="noStrike">
                        <a:latin typeface="Calibri"/>
                        <a:ea typeface="Calibri"/>
                        <a:cs typeface="Calibri"/>
                        <a:sym typeface="Calibri"/>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latin typeface="Calibri"/>
                          <a:ea typeface="Calibri"/>
                          <a:cs typeface="Calibri"/>
                          <a:sym typeface="Calibri"/>
                        </a:rPr>
                        <a:t>Can I share about one tradition I know?</a:t>
                      </a:r>
                      <a:endParaRPr sz="4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sz="4000" u="none" cap="none" strike="noStrike">
                        <a:latin typeface="Calibri"/>
                        <a:ea typeface="Calibri"/>
                        <a:cs typeface="Calibri"/>
                        <a:sym typeface="Calibri"/>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
                      </a:r>
                      <a:endParaRPr sz="3600" u="none" cap="none" strike="noStrike">
                        <a:latin typeface="Calibri"/>
                        <a:ea typeface="Calibri"/>
                        <a:cs typeface="Calibri"/>
                        <a:sym typeface="Calibri"/>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
                      </a:r>
                      <a:endParaRPr sz="3600" u="none" cap="none" strike="noStrike">
                        <a:latin typeface="Calibri"/>
                        <a:ea typeface="Calibri"/>
                        <a:cs typeface="Calibri"/>
                        <a:sym typeface="Calibri"/>
                      </a:endParaRPr>
                    </a:p>
                  </a:txBody>
                  <a:tcPr marT="63500" marB="63500" marR="63500" marL="63500">
                    <a:noFill/>
                  </a:tcPr>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Calibri"/>
                          <a:ea typeface="Calibri"/>
                          <a:cs typeface="Calibri"/>
                          <a:sym typeface="Calibri"/>
                        </a:rPr>
                        <a:t>3</a:t>
                      </a:r>
                      <a:endParaRPr sz="3600" u="none" cap="none" strike="noStrike">
                        <a:latin typeface="Calibri"/>
                        <a:ea typeface="Calibri"/>
                        <a:cs typeface="Calibri"/>
                        <a:sym typeface="Calibri"/>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latin typeface="Calibri"/>
                          <a:ea typeface="Calibri"/>
                          <a:cs typeface="Calibri"/>
                          <a:sym typeface="Calibri"/>
                        </a:rPr>
                        <a:t>Can I describe why coyote is an ancestor?</a:t>
                      </a:r>
                      <a:endParaRPr sz="4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sz="4000" u="none" cap="none" strike="noStrike">
                        <a:latin typeface="Calibri"/>
                        <a:ea typeface="Calibri"/>
                        <a:cs typeface="Calibri"/>
                        <a:sym typeface="Calibri"/>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
                      </a:r>
                      <a:endParaRPr sz="3600" u="none" cap="none" strike="noStrike">
                        <a:latin typeface="Calibri"/>
                        <a:ea typeface="Calibri"/>
                        <a:cs typeface="Calibri"/>
                        <a:sym typeface="Calibri"/>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
                      </a:r>
                      <a:endParaRPr sz="3600" u="none" cap="none" strike="noStrike">
                        <a:latin typeface="Calibri"/>
                        <a:ea typeface="Calibri"/>
                        <a:cs typeface="Calibri"/>
                        <a:sym typeface="Calibri"/>
                      </a:endParaRPr>
                    </a:p>
                  </a:txBody>
                  <a:tcPr marT="63500" marB="63500" marR="63500" marL="63500">
                    <a:noFill/>
                  </a:tcPr>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Calibri"/>
                          <a:ea typeface="Calibri"/>
                          <a:cs typeface="Calibri"/>
                          <a:sym typeface="Calibri"/>
                        </a:rPr>
                        <a:t>4</a:t>
                      </a:r>
                      <a:endParaRPr sz="3600" u="none" cap="none" strike="noStrike">
                        <a:latin typeface="Calibri"/>
                        <a:ea typeface="Calibri"/>
                        <a:cs typeface="Calibri"/>
                        <a:sym typeface="Calibri"/>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latin typeface="Calibri"/>
                          <a:ea typeface="Calibri"/>
                          <a:cs typeface="Calibri"/>
                          <a:sym typeface="Calibri"/>
                        </a:rPr>
                        <a:t>Can I identify ancestors in my own family?</a:t>
                      </a:r>
                      <a:endParaRPr sz="6200" u="none" cap="none" strike="noStrike">
                        <a:latin typeface="Calibri"/>
                        <a:ea typeface="Calibri"/>
                        <a:cs typeface="Calibri"/>
                        <a:sym typeface="Calibri"/>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
                      </a:r>
                      <a:endParaRPr sz="3600" u="none" cap="none" strike="noStrike">
                        <a:latin typeface="Calibri"/>
                        <a:ea typeface="Calibri"/>
                        <a:cs typeface="Calibri"/>
                        <a:sym typeface="Calibri"/>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
                      </a:r>
                      <a:endParaRPr sz="3600" u="none" cap="none" strike="noStrike">
                        <a:latin typeface="Calibri"/>
                        <a:ea typeface="Calibri"/>
                        <a:cs typeface="Calibri"/>
                        <a:sym typeface="Calibri"/>
                      </a:endParaRPr>
                    </a:p>
                  </a:txBody>
                  <a:tcPr marT="63500" marB="63500" marR="63500" marL="63500">
                    <a:noFill/>
                  </a:tcPr>
                </a:tc>
              </a:tr>
            </a:tbl>
          </a:graphicData>
        </a:graphic>
      </p:graphicFrame>
      <p:pic>
        <p:nvPicPr>
          <p:cNvPr descr="thumb sideways" id="216" name="Google Shape;216;p28"/>
          <p:cNvPicPr preferRelativeResize="0"/>
          <p:nvPr/>
        </p:nvPicPr>
        <p:blipFill rotWithShape="1">
          <a:blip r:embed="rId3">
            <a:alphaModFix/>
          </a:blip>
          <a:srcRect b="0" l="0" r="0" t="0"/>
          <a:stretch/>
        </p:blipFill>
        <p:spPr>
          <a:xfrm>
            <a:off x="14799413" y="3264013"/>
            <a:ext cx="1028700" cy="1000125"/>
          </a:xfrm>
          <a:prstGeom prst="rect">
            <a:avLst/>
          </a:prstGeom>
          <a:noFill/>
          <a:ln>
            <a:noFill/>
          </a:ln>
        </p:spPr>
      </p:pic>
      <p:pic>
        <p:nvPicPr>
          <p:cNvPr descr="Thumbs up" id="217" name="Google Shape;217;p28"/>
          <p:cNvPicPr preferRelativeResize="0"/>
          <p:nvPr/>
        </p:nvPicPr>
        <p:blipFill rotWithShape="1">
          <a:blip r:embed="rId4">
            <a:alphaModFix/>
          </a:blip>
          <a:srcRect b="0" l="0" r="0" t="0"/>
          <a:stretch/>
        </p:blipFill>
        <p:spPr>
          <a:xfrm>
            <a:off x="19767038" y="3268775"/>
            <a:ext cx="952500" cy="99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idx="1" type="body"/>
          </p:nvPr>
        </p:nvSpPr>
        <p:spPr>
          <a:xfrm>
            <a:off x="8743690" y="9131939"/>
            <a:ext cx="9505500" cy="16470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000"/>
              </a:spcBef>
              <a:spcAft>
                <a:spcPts val="0"/>
              </a:spcAft>
              <a:buClr>
                <a:srgbClr val="493637"/>
              </a:buClr>
              <a:buSzPts val="3200"/>
              <a:buFont typeface="Arial"/>
              <a:buNone/>
            </a:pPr>
            <a:r>
              <a:rPr lang="en-US" sz="6000"/>
              <a:t>“thank you” in Hanis,</a:t>
            </a:r>
            <a:endParaRPr/>
          </a:p>
          <a:p>
            <a:pPr indent="-228600" lvl="0" marL="457200" marR="0" rtl="0" algn="l">
              <a:lnSpc>
                <a:spcPct val="100000"/>
              </a:lnSpc>
              <a:spcBef>
                <a:spcPts val="2000"/>
              </a:spcBef>
              <a:spcAft>
                <a:spcPts val="0"/>
              </a:spcAft>
              <a:buClr>
                <a:srgbClr val="493637"/>
              </a:buClr>
              <a:buSzPts val="3200"/>
              <a:buFont typeface="Arial"/>
              <a:buNone/>
            </a:pPr>
            <a:r>
              <a:rPr lang="en-US" sz="6000"/>
              <a:t>language of the Coos Tribe</a:t>
            </a:r>
            <a:endParaRPr/>
          </a:p>
        </p:txBody>
      </p:sp>
      <p:sp>
        <p:nvSpPr>
          <p:cNvPr id="223" name="Google Shape;223;p29"/>
          <p:cNvSpPr txBox="1"/>
          <p:nvPr>
            <p:ph idx="2" type="body"/>
          </p:nvPr>
        </p:nvSpPr>
        <p:spPr>
          <a:xfrm>
            <a:off x="8608743" y="6858000"/>
            <a:ext cx="9480300" cy="7620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000"/>
              </a:spcBef>
              <a:spcAft>
                <a:spcPts val="0"/>
              </a:spcAft>
              <a:buClr>
                <a:schemeClr val="lt1"/>
              </a:buClr>
              <a:buSzPts val="3600"/>
              <a:buFont typeface="Arial"/>
              <a:buNone/>
            </a:pPr>
            <a:r>
              <a:rPr lang="en-US" sz="6000"/>
              <a:t>pronounced “loo – wee”</a:t>
            </a:r>
            <a:endParaRPr/>
          </a:p>
        </p:txBody>
      </p:sp>
      <p:sp>
        <p:nvSpPr>
          <p:cNvPr id="224" name="Google Shape;224;p29"/>
          <p:cNvSpPr txBox="1"/>
          <p:nvPr>
            <p:ph type="title"/>
          </p:nvPr>
        </p:nvSpPr>
        <p:spPr>
          <a:xfrm>
            <a:off x="8608743" y="2735811"/>
            <a:ext cx="14742000" cy="3816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2000"/>
              <a:buFont typeface="Calibri"/>
              <a:buNone/>
            </a:pPr>
            <a:r>
              <a:rPr b="1" lang="en-US"/>
              <a:t>luuwii!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ctrTitle"/>
          </p:nvPr>
        </p:nvSpPr>
        <p:spPr>
          <a:xfrm>
            <a:off x="7548798" y="847500"/>
            <a:ext cx="14975100" cy="295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2000"/>
              <a:buFont typeface="Calibri"/>
              <a:buNone/>
            </a:pPr>
            <a:r>
              <a:rPr lang="en-US"/>
              <a:t>Essential Question</a:t>
            </a:r>
            <a:endParaRPr/>
          </a:p>
        </p:txBody>
      </p:sp>
      <p:sp>
        <p:nvSpPr>
          <p:cNvPr id="132" name="Google Shape;132;p19"/>
          <p:cNvSpPr txBox="1"/>
          <p:nvPr>
            <p:ph idx="2" type="subTitle"/>
          </p:nvPr>
        </p:nvSpPr>
        <p:spPr>
          <a:xfrm>
            <a:off x="13759825" y="6397900"/>
            <a:ext cx="7887600" cy="49284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200"/>
              </a:spcBef>
              <a:spcAft>
                <a:spcPts val="1200"/>
              </a:spcAft>
              <a:buSzPts val="4000"/>
              <a:buNone/>
            </a:pPr>
            <a:r>
              <a:rPr b="0" lang="en-US" sz="6000">
                <a:solidFill>
                  <a:srgbClr val="000000"/>
                </a:solidFill>
                <a:latin typeface="Calibri"/>
                <a:ea typeface="Calibri"/>
                <a:cs typeface="Calibri"/>
                <a:sym typeface="Calibri"/>
              </a:rPr>
              <a:t>What is an ancestor and why are they important for Oregon Tribes?</a:t>
            </a:r>
            <a:endParaRPr b="0" sz="4300">
              <a:solidFill>
                <a:srgbClr val="000000"/>
              </a:solidFill>
              <a:latin typeface="Calibri"/>
              <a:ea typeface="Calibri"/>
              <a:cs typeface="Calibri"/>
              <a:sym typeface="Calibri"/>
            </a:endParaRPr>
          </a:p>
        </p:txBody>
      </p:sp>
      <p:pic>
        <p:nvPicPr>
          <p:cNvPr descr="Historic photo of men in regalia drumming" id="133" name="Google Shape;133;p19"/>
          <p:cNvPicPr preferRelativeResize="0"/>
          <p:nvPr/>
        </p:nvPicPr>
        <p:blipFill rotWithShape="1">
          <a:blip r:embed="rId3">
            <a:alphaModFix/>
          </a:blip>
          <a:srcRect b="9649" l="2346" r="1857" t="3477"/>
          <a:stretch/>
        </p:blipFill>
        <p:spPr>
          <a:xfrm>
            <a:off x="1884055" y="4549950"/>
            <a:ext cx="9635300" cy="7124884"/>
          </a:xfrm>
          <a:prstGeom prst="rect">
            <a:avLst/>
          </a:prstGeom>
          <a:noFill/>
          <a:ln>
            <a:noFill/>
          </a:ln>
        </p:spPr>
      </p:pic>
      <p:sp>
        <p:nvSpPr>
          <p:cNvPr id="134" name="Google Shape;134;p19"/>
          <p:cNvSpPr txBox="1"/>
          <p:nvPr/>
        </p:nvSpPr>
        <p:spPr>
          <a:xfrm>
            <a:off x="1876944" y="11663218"/>
            <a:ext cx="965597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Photo courtesy of The Burns Paiute Tribe​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p>
            <a:pPr indent="-228600" lvl="0" marL="457200" rtl="0" algn="l">
              <a:lnSpc>
                <a:spcPct val="110000"/>
              </a:lnSpc>
              <a:spcBef>
                <a:spcPts val="2000"/>
              </a:spcBef>
              <a:spcAft>
                <a:spcPts val="0"/>
              </a:spcAft>
              <a:buSzPts val="3600"/>
              <a:buNone/>
            </a:pPr>
            <a:r>
              <a:t/>
            </a:r>
            <a:endParaRPr/>
          </a:p>
          <a:p>
            <a:pPr indent="-457200" lvl="0" marL="457200" rtl="0" algn="l">
              <a:lnSpc>
                <a:spcPct val="110000"/>
              </a:lnSpc>
              <a:spcBef>
                <a:spcPts val="2000"/>
              </a:spcBef>
              <a:spcAft>
                <a:spcPts val="0"/>
              </a:spcAft>
              <a:buSzPts val="3600"/>
              <a:buChar char="•"/>
            </a:pPr>
            <a:r>
              <a:rPr lang="en-US"/>
              <a:t>Do you know what an ancestor is?</a:t>
            </a:r>
            <a:endParaRPr/>
          </a:p>
        </p:txBody>
      </p:sp>
      <p:sp>
        <p:nvSpPr>
          <p:cNvPr id="140" name="Google Shape;140;p20"/>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Group Talk</a:t>
            </a:r>
            <a:endParaRPr/>
          </a:p>
        </p:txBody>
      </p:sp>
      <p:sp>
        <p:nvSpPr>
          <p:cNvPr id="141" name="Google Shape;141;p2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Two women sitting and working together." id="142" name="Google Shape;142;p20"/>
          <p:cNvPicPr preferRelativeResize="0"/>
          <p:nvPr/>
        </p:nvPicPr>
        <p:blipFill rotWithShape="1">
          <a:blip r:embed="rId3">
            <a:alphaModFix/>
          </a:blip>
          <a:srcRect b="28520" l="0" r="0" t="701"/>
          <a:stretch/>
        </p:blipFill>
        <p:spPr>
          <a:xfrm>
            <a:off x="11937249" y="3593869"/>
            <a:ext cx="10604696" cy="6519158"/>
          </a:xfrm>
          <a:prstGeom prst="rect">
            <a:avLst/>
          </a:prstGeom>
          <a:noFill/>
          <a:ln>
            <a:noFill/>
          </a:ln>
        </p:spPr>
      </p:pic>
      <p:sp>
        <p:nvSpPr>
          <p:cNvPr id="143" name="Google Shape;143;p20"/>
          <p:cNvSpPr txBox="1"/>
          <p:nvPr/>
        </p:nvSpPr>
        <p:spPr>
          <a:xfrm>
            <a:off x="11930495" y="10123824"/>
            <a:ext cx="1057973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Photo courtesy of The Confederated Tribes of Siletz Indians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idx="1" type="body"/>
          </p:nvPr>
        </p:nvSpPr>
        <p:spPr>
          <a:xfrm>
            <a:off x="2439989" y="6195059"/>
            <a:ext cx="9058592" cy="5258753"/>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lang="en-US"/>
              <a:t>Like your grandparents and great-grandparents.</a:t>
            </a:r>
            <a:endParaRPr/>
          </a:p>
        </p:txBody>
      </p:sp>
      <p:sp>
        <p:nvSpPr>
          <p:cNvPr id="150" name="Google Shape;150;p21"/>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Ancestors</a:t>
            </a:r>
            <a:endParaRPr/>
          </a:p>
        </p:txBody>
      </p:sp>
      <p:sp>
        <p:nvSpPr>
          <p:cNvPr id="151" name="Google Shape;151;p21"/>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4400"/>
              <a:buNone/>
            </a:pPr>
            <a:r>
              <a:rPr lang="en-US"/>
              <a:t>People in our family who lived a long, long time ago.</a:t>
            </a:r>
            <a:endParaRPr/>
          </a:p>
          <a:p>
            <a:pPr indent="-228600" lvl="0" marL="457200" rtl="0" algn="l">
              <a:lnSpc>
                <a:spcPct val="90000"/>
              </a:lnSpc>
              <a:spcBef>
                <a:spcPts val="1000"/>
              </a:spcBef>
              <a:spcAft>
                <a:spcPts val="0"/>
              </a:spcAft>
              <a:buSzPts val="4400"/>
              <a:buNone/>
            </a:pPr>
            <a:r>
              <a:t/>
            </a:r>
            <a:endParaRPr/>
          </a:p>
        </p:txBody>
      </p:sp>
      <p:sp>
        <p:nvSpPr>
          <p:cNvPr id="152" name="Google Shape;152;p2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Two women, one older and one younger, working at a table together." id="153" name="Google Shape;153;p21"/>
          <p:cNvPicPr preferRelativeResize="0"/>
          <p:nvPr/>
        </p:nvPicPr>
        <p:blipFill rotWithShape="1">
          <a:blip r:embed="rId3">
            <a:alphaModFix/>
          </a:blip>
          <a:srcRect b="9136" l="0" r="-139" t="400"/>
          <a:stretch/>
        </p:blipFill>
        <p:spPr>
          <a:xfrm>
            <a:off x="12192013" y="3183883"/>
            <a:ext cx="9657260" cy="7344941"/>
          </a:xfrm>
          <a:prstGeom prst="rect">
            <a:avLst/>
          </a:prstGeom>
          <a:noFill/>
          <a:ln>
            <a:noFill/>
          </a:ln>
        </p:spPr>
      </p:pic>
      <p:sp>
        <p:nvSpPr>
          <p:cNvPr id="154" name="Google Shape;154;p21"/>
          <p:cNvSpPr txBox="1"/>
          <p:nvPr/>
        </p:nvSpPr>
        <p:spPr>
          <a:xfrm>
            <a:off x="12197945" y="10531104"/>
            <a:ext cx="965597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Photo courtesy of The Burns Paiute Tribe​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2439988" y="1731963"/>
            <a:ext cx="7732712" cy="9512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Native American ancestors in Oregon have lived here since time immemorial—since a very long time ago.</a:t>
            </a:r>
            <a:endParaRPr/>
          </a:p>
          <a:p>
            <a:pPr indent="0" lvl="0" marL="0" rtl="0" algn="l">
              <a:lnSpc>
                <a:spcPct val="90000"/>
              </a:lnSpc>
              <a:spcBef>
                <a:spcPts val="0"/>
              </a:spcBef>
              <a:spcAft>
                <a:spcPts val="0"/>
              </a:spcAft>
              <a:buSzPts val="6000"/>
              <a:buNone/>
            </a:pPr>
            <a:r>
              <a:t/>
            </a:r>
            <a:endParaRPr/>
          </a:p>
        </p:txBody>
      </p:sp>
      <p:sp>
        <p:nvSpPr>
          <p:cNvPr id="161" name="Google Shape;161;p2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62" name="Google Shape;162;p22" title="Historical Photos 2008 007.jpg"/>
          <p:cNvPicPr preferRelativeResize="0"/>
          <p:nvPr/>
        </p:nvPicPr>
        <p:blipFill>
          <a:blip r:embed="rId3">
            <a:alphaModFix/>
          </a:blip>
          <a:stretch>
            <a:fillRect/>
          </a:stretch>
        </p:blipFill>
        <p:spPr>
          <a:xfrm>
            <a:off x="12818725" y="649424"/>
            <a:ext cx="6576170" cy="10983124"/>
          </a:xfrm>
          <a:prstGeom prst="rect">
            <a:avLst/>
          </a:prstGeom>
          <a:noFill/>
          <a:ln>
            <a:noFill/>
          </a:ln>
        </p:spPr>
      </p:pic>
      <p:sp>
        <p:nvSpPr>
          <p:cNvPr id="163" name="Google Shape;163;p22"/>
          <p:cNvSpPr txBox="1"/>
          <p:nvPr/>
        </p:nvSpPr>
        <p:spPr>
          <a:xfrm>
            <a:off x="12818725" y="11632550"/>
            <a:ext cx="5405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rgbClr val="222222"/>
                </a:solidFill>
                <a:highlight>
                  <a:srgbClr val="FFFFFF"/>
                </a:highlight>
              </a:rPr>
              <a:t>Image from CTCLUSI, Photographer Morgan Gaine.s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Traditions</a:t>
            </a:r>
            <a:endParaRPr/>
          </a:p>
        </p:txBody>
      </p:sp>
      <p:sp>
        <p:nvSpPr>
          <p:cNvPr id="170" name="Google Shape;170;p2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group of people standing in a camas field." id="171" name="Google Shape;171;p23"/>
          <p:cNvPicPr preferRelativeResize="0"/>
          <p:nvPr/>
        </p:nvPicPr>
        <p:blipFill rotWithShape="1">
          <a:blip r:embed="rId3">
            <a:alphaModFix/>
          </a:blip>
          <a:srcRect b="6392" l="0" r="151" t="-49"/>
          <a:stretch/>
        </p:blipFill>
        <p:spPr>
          <a:xfrm>
            <a:off x="14686688" y="4936559"/>
            <a:ext cx="8933628" cy="5242747"/>
          </a:xfrm>
          <a:prstGeom prst="rect">
            <a:avLst/>
          </a:prstGeom>
          <a:noFill/>
          <a:ln>
            <a:noFill/>
          </a:ln>
        </p:spPr>
      </p:pic>
      <p:pic>
        <p:nvPicPr>
          <p:cNvPr descr="A group of women posing with their cradle boards." id="172" name="Google Shape;172;p23"/>
          <p:cNvPicPr preferRelativeResize="0"/>
          <p:nvPr/>
        </p:nvPicPr>
        <p:blipFill rotWithShape="1">
          <a:blip r:embed="rId4">
            <a:alphaModFix/>
          </a:blip>
          <a:srcRect b="10416" l="0" r="-232" t="0"/>
          <a:stretch/>
        </p:blipFill>
        <p:spPr>
          <a:xfrm>
            <a:off x="1040542" y="4933269"/>
            <a:ext cx="5849015" cy="5212514"/>
          </a:xfrm>
          <a:prstGeom prst="rect">
            <a:avLst/>
          </a:prstGeom>
          <a:noFill/>
          <a:ln>
            <a:noFill/>
          </a:ln>
        </p:spPr>
      </p:pic>
      <p:pic>
        <p:nvPicPr>
          <p:cNvPr descr="A woman with her head bent down in work." id="173" name="Google Shape;173;p23"/>
          <p:cNvPicPr preferRelativeResize="0"/>
          <p:nvPr/>
        </p:nvPicPr>
        <p:blipFill rotWithShape="1">
          <a:blip r:embed="rId5">
            <a:alphaModFix/>
          </a:blip>
          <a:srcRect b="0" l="0" r="0" t="0"/>
          <a:stretch/>
        </p:blipFill>
        <p:spPr>
          <a:xfrm>
            <a:off x="7791916" y="4065095"/>
            <a:ext cx="5799150" cy="3841937"/>
          </a:xfrm>
          <a:prstGeom prst="rect">
            <a:avLst/>
          </a:prstGeom>
          <a:noFill/>
          <a:ln>
            <a:noFill/>
          </a:ln>
        </p:spPr>
      </p:pic>
      <p:sp>
        <p:nvSpPr>
          <p:cNvPr id="174" name="Google Shape;174;p23"/>
          <p:cNvSpPr txBox="1"/>
          <p:nvPr/>
        </p:nvSpPr>
        <p:spPr>
          <a:xfrm>
            <a:off x="1038760" y="10155865"/>
            <a:ext cx="584476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Photo courtesy of The Burns Paiute Tribe</a:t>
            </a:r>
            <a:endParaRPr b="0" i="0" sz="1400" u="none" cap="none" strike="noStrike">
              <a:solidFill>
                <a:srgbClr val="000000"/>
              </a:solidFill>
              <a:latin typeface="Arial"/>
              <a:ea typeface="Arial"/>
              <a:cs typeface="Arial"/>
              <a:sym typeface="Arial"/>
            </a:endParaRPr>
          </a:p>
        </p:txBody>
      </p:sp>
      <p:sp>
        <p:nvSpPr>
          <p:cNvPr id="175" name="Google Shape;175;p23"/>
          <p:cNvSpPr txBox="1"/>
          <p:nvPr/>
        </p:nvSpPr>
        <p:spPr>
          <a:xfrm>
            <a:off x="14685653" y="10155865"/>
            <a:ext cx="896405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Photo courtesy of The Burns Paiute Tribe</a:t>
            </a:r>
            <a:endParaRPr b="0" i="0" sz="1400" u="none" cap="none" strike="noStrike">
              <a:solidFill>
                <a:srgbClr val="000000"/>
              </a:solidFill>
              <a:latin typeface="Arial"/>
              <a:ea typeface="Arial"/>
              <a:cs typeface="Arial"/>
              <a:sym typeface="Arial"/>
            </a:endParaRPr>
          </a:p>
        </p:txBody>
      </p:sp>
      <p:sp>
        <p:nvSpPr>
          <p:cNvPr id="176" name="Google Shape;176;p23"/>
          <p:cNvSpPr txBox="1"/>
          <p:nvPr/>
        </p:nvSpPr>
        <p:spPr>
          <a:xfrm>
            <a:off x="7791313" y="7905307"/>
            <a:ext cx="588021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Photographer: Duncan, Patricia D., Original public domain image​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idx="1" type="body"/>
          </p:nvPr>
        </p:nvSpPr>
        <p:spPr>
          <a:xfrm>
            <a:off x="2575663" y="3342448"/>
            <a:ext cx="9283200" cy="695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6000">
                <a:solidFill>
                  <a:schemeClr val="dk1"/>
                </a:solidFill>
              </a:rPr>
              <a:t>Learning Outcomes</a:t>
            </a:r>
            <a:endParaRPr b="1" sz="6000">
              <a:solidFill>
                <a:schemeClr val="dk1"/>
              </a:solidFill>
            </a:endParaRPr>
          </a:p>
          <a:p>
            <a:pPr indent="-571500" lvl="0" marL="571500" rtl="0" algn="l">
              <a:lnSpc>
                <a:spcPct val="110000"/>
              </a:lnSpc>
              <a:spcBef>
                <a:spcPts val="2000"/>
              </a:spcBef>
              <a:spcAft>
                <a:spcPts val="0"/>
              </a:spcAft>
              <a:buSzPts val="4200"/>
              <a:buFont typeface="Arial"/>
              <a:buChar char="•"/>
            </a:pPr>
            <a:r>
              <a:rPr lang="en-US" sz="4200"/>
              <a:t>I understand that ancestors are family members from long ago.</a:t>
            </a:r>
            <a:endParaRPr sz="4200"/>
          </a:p>
          <a:p>
            <a:pPr indent="-571500" lvl="0" marL="571500" rtl="0" algn="l">
              <a:lnSpc>
                <a:spcPct val="110000"/>
              </a:lnSpc>
              <a:spcBef>
                <a:spcPts val="2000"/>
              </a:spcBef>
              <a:spcAft>
                <a:spcPts val="0"/>
              </a:spcAft>
              <a:buSzPts val="4200"/>
              <a:buFont typeface="Arial"/>
              <a:buChar char="•"/>
            </a:pPr>
            <a:r>
              <a:rPr lang="en-US" sz="4200"/>
              <a:t>I understand that Native American ancestors lived in Oregon since time immemorial.</a:t>
            </a:r>
            <a:endParaRPr sz="4200"/>
          </a:p>
          <a:p>
            <a:pPr indent="-571500" lvl="0" marL="571500" rtl="0" algn="l">
              <a:lnSpc>
                <a:spcPct val="110000"/>
              </a:lnSpc>
              <a:spcBef>
                <a:spcPts val="2000"/>
              </a:spcBef>
              <a:spcAft>
                <a:spcPts val="0"/>
              </a:spcAft>
              <a:buSzPts val="4200"/>
              <a:buFont typeface="Arial"/>
              <a:buChar char="•"/>
            </a:pPr>
            <a:r>
              <a:rPr lang="en-US" sz="4200"/>
              <a:t>I understand that Native American ancestors in Oregon passed down cultures and traditions that are still thriving today.</a:t>
            </a:r>
            <a:endParaRPr sz="4200"/>
          </a:p>
          <a:p>
            <a:pPr indent="0" lvl="0" marL="457200" rtl="0" algn="l">
              <a:lnSpc>
                <a:spcPct val="110000"/>
              </a:lnSpc>
              <a:spcBef>
                <a:spcPts val="2000"/>
              </a:spcBef>
              <a:spcAft>
                <a:spcPts val="0"/>
              </a:spcAft>
              <a:buSzPts val="3600"/>
              <a:buNone/>
            </a:pPr>
            <a:r>
              <a:t/>
            </a:r>
            <a:endParaRPr sz="4200"/>
          </a:p>
          <a:p>
            <a:pPr indent="0" lvl="0" marL="0" rtl="0" algn="l">
              <a:lnSpc>
                <a:spcPct val="110000"/>
              </a:lnSpc>
              <a:spcBef>
                <a:spcPts val="2000"/>
              </a:spcBef>
              <a:spcAft>
                <a:spcPts val="0"/>
              </a:spcAft>
              <a:buSzPts val="3600"/>
              <a:buNone/>
            </a:pPr>
            <a:r>
              <a:t/>
            </a:r>
            <a:endParaRPr sz="4200"/>
          </a:p>
          <a:p>
            <a:pPr indent="0" lvl="0" marL="0" rtl="0" algn="l">
              <a:lnSpc>
                <a:spcPct val="110000"/>
              </a:lnSpc>
              <a:spcBef>
                <a:spcPts val="2000"/>
              </a:spcBef>
              <a:spcAft>
                <a:spcPts val="0"/>
              </a:spcAft>
              <a:buSzPts val="3600"/>
              <a:buNone/>
            </a:pPr>
            <a:r>
              <a:t/>
            </a:r>
            <a:endParaRPr sz="4200"/>
          </a:p>
          <a:p>
            <a:pPr indent="0" lvl="0" marL="0" rtl="0" algn="l">
              <a:lnSpc>
                <a:spcPct val="110000"/>
              </a:lnSpc>
              <a:spcBef>
                <a:spcPts val="2000"/>
              </a:spcBef>
              <a:spcAft>
                <a:spcPts val="0"/>
              </a:spcAft>
              <a:buSzPts val="3600"/>
              <a:buNone/>
            </a:pPr>
            <a:r>
              <a:t/>
            </a:r>
            <a:endParaRPr/>
          </a:p>
        </p:txBody>
      </p:sp>
      <p:sp>
        <p:nvSpPr>
          <p:cNvPr id="183" name="Google Shape;183;p24"/>
          <p:cNvSpPr txBox="1"/>
          <p:nvPr>
            <p:ph type="title"/>
          </p:nvPr>
        </p:nvSpPr>
        <p:spPr>
          <a:xfrm>
            <a:off x="1592044" y="657760"/>
            <a:ext cx="83754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solidFill>
                  <a:schemeClr val="lt1"/>
                </a:solidFill>
              </a:rPr>
              <a:t>Learning Expectations</a:t>
            </a:r>
            <a:endParaRPr>
              <a:solidFill>
                <a:schemeClr val="lt1"/>
              </a:solidFill>
            </a:endParaRPr>
          </a:p>
        </p:txBody>
      </p:sp>
      <p:sp>
        <p:nvSpPr>
          <p:cNvPr id="184" name="Google Shape;184;p24"/>
          <p:cNvSpPr txBox="1"/>
          <p:nvPr>
            <p:ph idx="2" type="body"/>
          </p:nvPr>
        </p:nvSpPr>
        <p:spPr>
          <a:xfrm>
            <a:off x="12867624" y="3380548"/>
            <a:ext cx="9283200" cy="695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6000">
                <a:solidFill>
                  <a:schemeClr val="dk1"/>
                </a:solidFill>
              </a:rPr>
              <a:t>Success Criteria</a:t>
            </a:r>
            <a:endParaRPr b="1" sz="6000">
              <a:solidFill>
                <a:schemeClr val="dk1"/>
              </a:solidFill>
            </a:endParaRPr>
          </a:p>
          <a:p>
            <a:pPr indent="-571500" lvl="0" marL="571500" rtl="0" algn="l">
              <a:lnSpc>
                <a:spcPct val="110000"/>
              </a:lnSpc>
              <a:spcBef>
                <a:spcPts val="2000"/>
              </a:spcBef>
              <a:spcAft>
                <a:spcPts val="0"/>
              </a:spcAft>
              <a:buSzPts val="4200"/>
              <a:buFont typeface="Arial"/>
              <a:buChar char="•"/>
            </a:pPr>
            <a:r>
              <a:rPr lang="en-US" sz="4200"/>
              <a:t>I can explain what an ancestor is.</a:t>
            </a:r>
            <a:endParaRPr sz="4200"/>
          </a:p>
          <a:p>
            <a:pPr indent="-571500" lvl="0" marL="571500" rtl="0" algn="l">
              <a:lnSpc>
                <a:spcPct val="110000"/>
              </a:lnSpc>
              <a:spcBef>
                <a:spcPts val="2000"/>
              </a:spcBef>
              <a:spcAft>
                <a:spcPts val="0"/>
              </a:spcAft>
              <a:buSzPts val="4200"/>
              <a:buFont typeface="Arial"/>
              <a:buChar char="•"/>
            </a:pPr>
            <a:r>
              <a:rPr lang="en-US" sz="4200"/>
              <a:t>I can share about one tradition I know.</a:t>
            </a:r>
            <a:endParaRPr sz="4200"/>
          </a:p>
          <a:p>
            <a:pPr indent="-571500" lvl="0" marL="571500" rtl="0" algn="l">
              <a:lnSpc>
                <a:spcPct val="110000"/>
              </a:lnSpc>
              <a:spcBef>
                <a:spcPts val="2000"/>
              </a:spcBef>
              <a:spcAft>
                <a:spcPts val="0"/>
              </a:spcAft>
              <a:buSzPts val="4200"/>
              <a:buFont typeface="Arial"/>
              <a:buChar char="•"/>
            </a:pPr>
            <a:r>
              <a:rPr lang="en-US" sz="4200"/>
              <a:t>I can describe why coyote is an ancestor.</a:t>
            </a:r>
            <a:endParaRPr sz="4200"/>
          </a:p>
          <a:p>
            <a:pPr indent="-571500" lvl="0" marL="571500" rtl="0" algn="l">
              <a:lnSpc>
                <a:spcPct val="110000"/>
              </a:lnSpc>
              <a:spcBef>
                <a:spcPts val="2000"/>
              </a:spcBef>
              <a:spcAft>
                <a:spcPts val="0"/>
              </a:spcAft>
              <a:buSzPts val="4200"/>
              <a:buFont typeface="Arial"/>
              <a:buChar char="•"/>
            </a:pPr>
            <a:r>
              <a:rPr lang="en-US" sz="4200"/>
              <a:t>I can identify ancestors in my own family.</a:t>
            </a:r>
            <a:endParaRPr sz="4200"/>
          </a:p>
        </p:txBody>
      </p:sp>
      <p:sp>
        <p:nvSpPr>
          <p:cNvPr id="185" name="Google Shape;185;p24"/>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type="title"/>
          </p:nvPr>
        </p:nvSpPr>
        <p:spPr>
          <a:xfrm>
            <a:off x="2364557" y="1084458"/>
            <a:ext cx="16820700" cy="2339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Storytime: Coyote and Crater Lake</a:t>
            </a:r>
            <a:endParaRPr/>
          </a:p>
        </p:txBody>
      </p:sp>
      <p:sp>
        <p:nvSpPr>
          <p:cNvPr id="192" name="Google Shape;192;p25"/>
          <p:cNvSpPr txBox="1"/>
          <p:nvPr>
            <p:ph idx="12" type="sldNum"/>
          </p:nvPr>
        </p:nvSpPr>
        <p:spPr>
          <a:xfrm>
            <a:off x="21899106" y="12294246"/>
            <a:ext cx="16020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pic>
        <p:nvPicPr>
          <p:cNvPr descr="We are continuing our virtual Junior Ranger activities! Join Ranger Stephanie to explore the importance of storytelling and listen to a traditional origin story of Crater Lake.&#10;&#10;Upon completion of the Junior Ranger activity you can go to our website (https://www.nps.gov/crla/learn/virtual-junior-ranger-badges.htm) to download and print your virtual Junior Ranger badge. Stay tuned for more videos!&#10;&#10;The story, ‘Coyote in Love With a Star’, is a sacred oral history told by the Klamath Tribes. This version of the story was sourced from an ethnographic collection of Oregonian American Indian literature and oral histories.&#10;&#10;Reference:&#10;KLAMATH. (1977). Coyote in Love with a Star. In Ramsey J. (Ed.), Coyote Was Going There: Indian Literature of the Oregon Country (pp. 210-211). Seattle; London: University of Washington Press. Retrieved August 1, 2020, from www.jstor.org/stable/j.ctvct00jv.100&#10;&#10;#FindYourPark #EncuentraTuParque #RecreateResposibly #CraterLakeJuniorRanger&#10;&#10;2020 NPS Video&#10;&#10;[The video depicts Ranger Stephanie in front of Crater Lake with Wizard Island in the background. As she shares the story of the Coyote, there aware images of coyotes, the night sky, and mountain peaks.]" id="193" name="Google Shape;193;p25" title="Traditional Stories- Virtual Junior Ranger Activity">
            <a:hlinkClick r:id="rId3"/>
          </p:cNvPr>
          <p:cNvPicPr preferRelativeResize="0"/>
          <p:nvPr/>
        </p:nvPicPr>
        <p:blipFill>
          <a:blip r:embed="rId4">
            <a:alphaModFix/>
          </a:blip>
          <a:stretch>
            <a:fillRect/>
          </a:stretch>
        </p:blipFill>
        <p:spPr>
          <a:xfrm>
            <a:off x="5282088" y="3423547"/>
            <a:ext cx="13823000" cy="777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ph type="title"/>
          </p:nvPr>
        </p:nvSpPr>
        <p:spPr>
          <a:xfrm>
            <a:off x="2439990" y="657747"/>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My Ancestors</a:t>
            </a:r>
            <a:endParaRPr/>
          </a:p>
        </p:txBody>
      </p:sp>
      <p:sp>
        <p:nvSpPr>
          <p:cNvPr id="199" name="Google Shape;199;p2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Outline of a hand." id="200" name="Google Shape;200;p26" title="34d98029-6fcf-49e6-ac85-1595ba536e45~1.jpg"/>
          <p:cNvPicPr preferRelativeResize="0"/>
          <p:nvPr/>
        </p:nvPicPr>
        <p:blipFill rotWithShape="1">
          <a:blip r:embed="rId3">
            <a:alphaModFix/>
          </a:blip>
          <a:srcRect b="0" l="0" r="0" t="0"/>
          <a:stretch/>
        </p:blipFill>
        <p:spPr>
          <a:xfrm>
            <a:off x="8157475" y="1047397"/>
            <a:ext cx="13555492" cy="105637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2026-01-21T08:00:00+00:00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66739E21-8308-4E67-BB89-AA83D48E97CC}"/>
</file>

<file path=customXml/itemProps2.xml><?xml version="1.0" encoding="utf-8"?>
<ds:datastoreItem xmlns:ds="http://schemas.openxmlformats.org/officeDocument/2006/customXml" ds:itemID="{04CB1049-6A1F-44CD-8EC6-DBBD3B58A0F8}"/>
</file>

<file path=customXml/itemProps3.xml><?xml version="1.0" encoding="utf-8"?>
<ds:datastoreItem xmlns:ds="http://schemas.openxmlformats.org/officeDocument/2006/customXml" ds:itemID="{88AAC813-42A0-42E8-984B-8395BD49E60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