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13716000" cx="24387175"/>
  <p:notesSz cx="6858000" cy="9144000"/>
  <p:embeddedFontLst>
    <p:embeddedFont>
      <p:font typeface="Noto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EwD1YsJ2QfSczuWKvai/b9dGb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A9B238-9321-48C9-BA4C-A79512AB0320}">
  <a:tblStyle styleId="{6AA9B238-9321-48C9-BA4C-A79512AB0320}"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1.xml"/><Relationship Id="rId21" Type="http://schemas.openxmlformats.org/officeDocument/2006/relationships/font" Target="fonts/NotoSans-regular.fntdata"/><Relationship Id="rId3" Type="http://schemas.openxmlformats.org/officeDocument/2006/relationships/tableStyles" Target="tableStyles.xml"/><Relationship Id="rId25" Type="http://customschemas.google.com/relationships/presentationmetadata" Target="metadata"/><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slide" Target="slides/slide13.xml"/><Relationship Id="rId2" Type="http://schemas.openxmlformats.org/officeDocument/2006/relationships/presProps" Target="presProps.xml"/><Relationship Id="rId16" Type="http://schemas.openxmlformats.org/officeDocument/2006/relationships/slide" Target="slides/slide9.xml"/><Relationship Id="rId24" Type="http://schemas.openxmlformats.org/officeDocument/2006/relationships/font" Target="fonts/NotoSans-boldItalic.fntdata"/><Relationship Id="rId1" Type="http://schemas.openxmlformats.org/officeDocument/2006/relationships/theme" Target="theme/theme4.xml"/><Relationship Id="rId6" Type="http://schemas.openxmlformats.org/officeDocument/2006/relationships/slideMaster" Target="slideMasters/slideMaster3.xml"/><Relationship Id="rId11" Type="http://schemas.openxmlformats.org/officeDocument/2006/relationships/slide" Target="slides/slide4.xml"/><Relationship Id="rId23" Type="http://schemas.openxmlformats.org/officeDocument/2006/relationships/font" Target="fonts/NotoSans-italic.fntdata"/><Relationship Id="rId5" Type="http://schemas.openxmlformats.org/officeDocument/2006/relationships/slideMaster" Target="slideMasters/slideMaster2.xml"/><Relationship Id="rId15" Type="http://schemas.openxmlformats.org/officeDocument/2006/relationships/slide" Target="slides/slide8.xml"/><Relationship Id="rId28"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font" Target="fonts/NotoSans-bold.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PlcoCz6-1CQ"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Opening Step 1:</a:t>
            </a:r>
            <a:endParaRPr b="1" sz="1100">
              <a:latin typeface="Arial"/>
              <a:ea typeface="Arial"/>
              <a:cs typeface="Arial"/>
              <a:sym typeface="Arial"/>
            </a:endParaRPr>
          </a:p>
          <a:p>
            <a:pPr indent="0" lvl="0" marL="0" rtl="0" algn="l">
              <a:lnSpc>
                <a:spcPct val="125000"/>
              </a:lnSpc>
              <a:spcBef>
                <a:spcPts val="200"/>
              </a:spcBef>
              <a:spcAft>
                <a:spcPts val="0"/>
              </a:spcAft>
              <a:buClr>
                <a:schemeClr val="dk1"/>
              </a:buClr>
              <a:buSzPts val="1100"/>
              <a:buFont typeface="Arial"/>
              <a:buNone/>
            </a:pPr>
            <a:r>
              <a:rPr lang="en-US" sz="1100">
                <a:latin typeface="Arial"/>
                <a:ea typeface="Arial"/>
                <a:cs typeface="Arial"/>
                <a:sym typeface="Arial"/>
              </a:rPr>
              <a:t>Gather the students in a circle.</a:t>
            </a:r>
            <a:endParaRPr/>
          </a:p>
          <a:p>
            <a:pPr indent="0" lvl="0" marL="0" rtl="0" algn="l">
              <a:lnSpc>
                <a:spcPct val="125000"/>
              </a:lnSpc>
              <a:spcBef>
                <a:spcPts val="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25000"/>
              </a:lnSpc>
              <a:spcBef>
                <a:spcPts val="1200"/>
              </a:spcBef>
              <a:spcAft>
                <a:spcPts val="0"/>
              </a:spcAft>
              <a:buClr>
                <a:schemeClr val="dk1"/>
              </a:buClr>
              <a:buSzPts val="1100"/>
              <a:buFont typeface="Arial"/>
              <a:buNone/>
            </a:pPr>
            <a:r>
              <a:rPr lang="en-US" sz="1100">
                <a:latin typeface="Arial"/>
                <a:ea typeface="Arial"/>
                <a:cs typeface="Arial"/>
                <a:sym typeface="Arial"/>
              </a:rPr>
              <a:t>Ask students to think about special days celebrated by their families and communities. Ask students to share examples of these special days. Explain that celebrations and ceremonies are a big part of Tribes’ identities. Identities are the ways that we think about ourselves and our communities.</a:t>
            </a:r>
            <a:endParaRPr/>
          </a:p>
          <a:p>
            <a:pPr indent="0" lvl="0" marL="0" rtl="0" algn="l">
              <a:lnSpc>
                <a:spcPct val="12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25000"/>
              </a:lnSpc>
              <a:spcBef>
                <a:spcPts val="1200"/>
              </a:spcBef>
              <a:spcAft>
                <a:spcPts val="0"/>
              </a:spcAft>
              <a:buClr>
                <a:schemeClr val="dk1"/>
              </a:buClr>
              <a:buSzPts val="1100"/>
              <a:buFont typeface="Arial"/>
              <a:buNone/>
            </a:pPr>
            <a:r>
              <a:rPr lang="en-US" sz="1100">
                <a:latin typeface="Arial"/>
                <a:ea typeface="Arial"/>
                <a:cs typeface="Arial"/>
                <a:sym typeface="Arial"/>
              </a:rPr>
              <a:t>Say, “There are many Native American Tribes across Oregon that have ceremonies to celebrate special times and special animals like the C’waam. At these ceremonies, sometimes young kids learn from older people, from elders, about nature and traditional ways of living.</a:t>
            </a:r>
            <a:endParaRPr sz="1100">
              <a:latin typeface="Arial"/>
              <a:ea typeface="Arial"/>
              <a:cs typeface="Arial"/>
              <a:sym typeface="Arial"/>
            </a:endParaRPr>
          </a:p>
          <a:p>
            <a:pPr indent="0" lvl="0" marL="0" rtl="0" algn="l">
              <a:lnSpc>
                <a:spcPct val="125000"/>
              </a:lnSpc>
              <a:spcBef>
                <a:spcPts val="1200"/>
              </a:spcBef>
              <a:spcAft>
                <a:spcPts val="0"/>
              </a:spcAft>
              <a:buClr>
                <a:schemeClr val="dk1"/>
              </a:buClr>
              <a:buSzPts val="1100"/>
              <a:buFont typeface="Arial"/>
              <a:buNone/>
            </a:pPr>
            <a:r>
              <a:rPr lang="en-US" sz="1100">
                <a:latin typeface="Arial"/>
                <a:ea typeface="Arial"/>
                <a:cs typeface="Arial"/>
                <a:sym typeface="Arial"/>
              </a:rPr>
              <a:t>Say, “Today, we will learn about the Klamath Tribes’ C’waam Ceremony. Other Oregon Tribes have similar ceremonies.</a:t>
            </a:r>
            <a:endParaRPr sz="1100">
              <a:latin typeface="Arial"/>
              <a:ea typeface="Arial"/>
              <a:cs typeface="Arial"/>
              <a:sym typeface="Arial"/>
            </a:endParaRPr>
          </a:p>
          <a:p>
            <a:pPr indent="0" lvl="0" marL="0" rtl="0" algn="l">
              <a:lnSpc>
                <a:spcPct val="100000"/>
              </a:lnSpc>
              <a:spcBef>
                <a:spcPts val="200"/>
              </a:spcBef>
              <a:spcAft>
                <a:spcPts val="0"/>
              </a:spcAft>
              <a:buSzPts val="1400"/>
              <a:buNone/>
            </a:pPr>
            <a:r>
              <a:t/>
            </a:r>
            <a:endParaRPr/>
          </a:p>
        </p:txBody>
      </p:sp>
      <p:sp>
        <p:nvSpPr>
          <p:cNvPr id="173" name="Google Shape;1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Main Activity 2 Step 4:</a:t>
            </a:r>
            <a:endParaRPr b="1" sz="1100">
              <a:latin typeface="Arial"/>
              <a:ea typeface="Arial"/>
              <a:cs typeface="Arial"/>
              <a:sym typeface="Arial"/>
            </a:endParaRPr>
          </a:p>
          <a:p>
            <a:pPr indent="0" lvl="0" marL="127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Have students choose one thing to draw from the Ceremony and (if appropriate) write the name of the thing</a:t>
            </a:r>
            <a:endParaRPr sz="1100">
              <a:latin typeface="Arial"/>
              <a:ea typeface="Arial"/>
              <a:cs typeface="Arial"/>
              <a:sym typeface="Arial"/>
            </a:endParaRPr>
          </a:p>
          <a:p>
            <a:pPr indent="0" lvl="0" marL="127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Have students turn to a partner as say one then they learned about the C’waam ceremony</a:t>
            </a:r>
            <a:endParaRPr sz="1100">
              <a:latin typeface="Arial"/>
              <a:ea typeface="Arial"/>
              <a:cs typeface="Arial"/>
              <a:sym typeface="Arial"/>
            </a:endParaRPr>
          </a:p>
          <a:p>
            <a:pPr indent="0" lvl="0" marL="0" rtl="0" algn="l">
              <a:lnSpc>
                <a:spcPct val="100000"/>
              </a:lnSpc>
              <a:spcBef>
                <a:spcPts val="200"/>
              </a:spcBef>
              <a:spcAft>
                <a:spcPts val="0"/>
              </a:spcAft>
              <a:buSzPts val="1400"/>
              <a:buNone/>
            </a:pPr>
            <a:r>
              <a:t/>
            </a:r>
            <a:endParaRPr/>
          </a:p>
        </p:txBody>
      </p:sp>
      <p:sp>
        <p:nvSpPr>
          <p:cNvPr id="247" name="Google Shape;2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1430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Closing Step 1:</a:t>
            </a:r>
            <a:endParaRPr b="1" sz="1100">
              <a:latin typeface="Arial"/>
              <a:ea typeface="Arial"/>
              <a:cs typeface="Arial"/>
              <a:sym typeface="Arial"/>
            </a:endParaRPr>
          </a:p>
          <a:p>
            <a:pPr indent="0" lvl="0" marL="1143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Turn and Talk:</a:t>
            </a:r>
            <a:endParaRPr sz="1100">
              <a:latin typeface="Arial"/>
              <a:ea typeface="Arial"/>
              <a:cs typeface="Arial"/>
              <a:sym typeface="Arial"/>
            </a:endParaRPr>
          </a:p>
          <a:p>
            <a:pPr indent="0" lvl="0" marL="1143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Say, “Tribes in Oregon, like the Klamath, have many important Ceremonies, which support their identity.”</a:t>
            </a:r>
            <a:endParaRPr sz="1100">
              <a:latin typeface="Arial"/>
              <a:ea typeface="Arial"/>
              <a:cs typeface="Arial"/>
              <a:sym typeface="Arial"/>
            </a:endParaRPr>
          </a:p>
          <a:p>
            <a:pPr indent="0" lvl="0" marL="1143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Have students turn to a partner and tell them:</a:t>
            </a:r>
            <a:endParaRPr sz="1100">
              <a:latin typeface="Arial"/>
              <a:ea typeface="Arial"/>
              <a:cs typeface="Arial"/>
              <a:sym typeface="Arial"/>
            </a:endParaRPr>
          </a:p>
          <a:p>
            <a:pPr indent="0" lvl="0" marL="5715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One thing about your drawing</a:t>
            </a:r>
            <a:endParaRPr sz="1100">
              <a:latin typeface="Arial"/>
              <a:ea typeface="Arial"/>
              <a:cs typeface="Arial"/>
              <a:sym typeface="Arial"/>
            </a:endParaRPr>
          </a:p>
          <a:p>
            <a:pPr indent="0" lvl="0" marL="5715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Why the C’waam Ceremony is important</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53" name="Google Shape;2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Closing Step 2:</a:t>
            </a:r>
            <a:endParaRPr b="1" sz="1100">
              <a:latin typeface="Arial"/>
              <a:ea typeface="Arial"/>
              <a:cs typeface="Arial"/>
              <a:sym typeface="Arial"/>
            </a:endParaRPr>
          </a:p>
          <a:p>
            <a:pPr indent="0" lvl="0" marL="1143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Ask students to self-assess based on the Success Criteria. This can also be done collectively by the whole group. They can pick their level of learning (sort of or yes) and share with a peer, or you can print out the self-assessment and ask students to fill it out and turn it in.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200"/>
          </a:p>
        </p:txBody>
      </p:sp>
      <p:sp>
        <p:nvSpPr>
          <p:cNvPr id="262" name="Google Shape;2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Opening Step 2:</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Review the Essential Question with students. Give them an opportunity to answer, question and wonder.</a:t>
            </a:r>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How do ceremonies grow people’s identity?</a:t>
            </a:r>
            <a:endParaRPr/>
          </a:p>
        </p:txBody>
      </p:sp>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400">
                <a:latin typeface="Arial"/>
                <a:ea typeface="Arial"/>
                <a:cs typeface="Arial"/>
                <a:sym typeface="Arial"/>
              </a:rPr>
              <a:t>Opening Step 3:</a:t>
            </a:r>
            <a:endParaRPr/>
          </a:p>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Review the learning goals and success criteria with students so they understand what the intended learning is and what it looks like when they have achieved it.</a:t>
            </a:r>
            <a:endParaRPr/>
          </a:p>
        </p:txBody>
      </p:sp>
      <p:sp>
        <p:nvSpPr>
          <p:cNvPr id="187" name="Google Shape;187;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Main Activity 1 Step 1:</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None/>
            </a:pPr>
            <a:r>
              <a:rPr lang="en-US" sz="1100">
                <a:latin typeface="Arial"/>
                <a:ea typeface="Arial"/>
                <a:cs typeface="Arial"/>
                <a:sym typeface="Arial"/>
              </a:rPr>
              <a:t>Review the key words and ideas with students. Spend time focusing on identity.</a:t>
            </a:r>
            <a:endParaRPr/>
          </a:p>
          <a:p>
            <a:pPr indent="-171450" lvl="0" marL="1714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Write identity on the board</a:t>
            </a:r>
            <a:endParaRPr/>
          </a:p>
          <a:p>
            <a:pPr indent="-171450" lvl="0" marL="1714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Offer an example:</a:t>
            </a:r>
            <a:endParaRPr/>
          </a:p>
          <a:p>
            <a:pPr indent="-171450" lvl="1" marL="628650" rtl="0" algn="l">
              <a:lnSpc>
                <a:spcPct val="115000"/>
              </a:lnSpc>
              <a:spcBef>
                <a:spcPts val="1200"/>
              </a:spcBef>
              <a:spcAft>
                <a:spcPts val="0"/>
              </a:spcAft>
              <a:buClr>
                <a:schemeClr val="dk1"/>
              </a:buClr>
              <a:buSzPts val="1100"/>
              <a:buFont typeface="Arial"/>
              <a:buChar char="•"/>
            </a:pPr>
            <a:r>
              <a:rPr lang="en-US" sz="1100">
                <a:latin typeface="Courier New"/>
                <a:ea typeface="Courier New"/>
                <a:cs typeface="Courier New"/>
                <a:sym typeface="Courier New"/>
              </a:rPr>
              <a:t>On the weekend,</a:t>
            </a:r>
            <a:r>
              <a:rPr lang="en-US" sz="1100">
                <a:latin typeface="Arial"/>
                <a:ea typeface="Arial"/>
                <a:cs typeface="Arial"/>
                <a:sym typeface="Arial"/>
              </a:rPr>
              <a:t> I like to ... (read, ride my bike, bake, etc.)</a:t>
            </a:r>
            <a:endParaRPr/>
          </a:p>
          <a:p>
            <a:pPr indent="-171450" lvl="1" marL="6286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I am a (reader), that is part of my identity!</a:t>
            </a:r>
            <a:endParaRPr sz="1100">
              <a:latin typeface="Arial"/>
              <a:ea typeface="Arial"/>
              <a:cs typeface="Arial"/>
              <a:sym typeface="Arial"/>
            </a:endParaRPr>
          </a:p>
          <a:p>
            <a:pPr indent="0" lvl="0" marL="0" rtl="0" algn="l">
              <a:lnSpc>
                <a:spcPct val="115000"/>
              </a:lnSpc>
              <a:spcBef>
                <a:spcPts val="1200"/>
              </a:spcBef>
              <a:spcAft>
                <a:spcPts val="0"/>
              </a:spcAft>
              <a:buSzPts val="1100"/>
              <a:buNone/>
            </a:pPr>
            <a:r>
              <a:t/>
            </a:r>
            <a:endParaRPr b="1" sz="1100">
              <a:latin typeface="Arial"/>
              <a:ea typeface="Arial"/>
              <a:cs typeface="Arial"/>
              <a:sym typeface="Arial"/>
            </a:endParaRPr>
          </a:p>
          <a:p>
            <a:pPr indent="0" lvl="0" marL="0" rtl="0" algn="l">
              <a:lnSpc>
                <a:spcPct val="115000"/>
              </a:lnSpc>
              <a:spcBef>
                <a:spcPts val="1200"/>
              </a:spcBef>
              <a:spcAft>
                <a:spcPts val="0"/>
              </a:spcAft>
              <a:buSzPts val="1100"/>
              <a:buNone/>
            </a:pPr>
            <a:r>
              <a:rPr b="1" lang="en-US" sz="1100">
                <a:latin typeface="Arial"/>
                <a:ea typeface="Arial"/>
                <a:cs typeface="Arial"/>
                <a:sym typeface="Arial"/>
              </a:rPr>
              <a:t>Main Activity 1 Step 2:</a:t>
            </a:r>
            <a:endParaRPr/>
          </a:p>
          <a:p>
            <a:pPr indent="-171450" lvl="0" marL="171450" rtl="0" algn="l">
              <a:lnSpc>
                <a:spcPct val="115000"/>
              </a:lnSpc>
              <a:spcBef>
                <a:spcPts val="1200"/>
              </a:spcBef>
              <a:spcAft>
                <a:spcPts val="0"/>
              </a:spcAft>
              <a:buSzPts val="1100"/>
              <a:buFont typeface="Arial"/>
              <a:buChar char="•"/>
            </a:pPr>
            <a:r>
              <a:rPr lang="en-US" sz="1100">
                <a:latin typeface="Arial"/>
                <a:ea typeface="Arial"/>
                <a:cs typeface="Arial"/>
                <a:sym typeface="Arial"/>
              </a:rPr>
              <a:t>Ask a few students to say what they like to do with their friends or family or on the weekends.</a:t>
            </a:r>
            <a:endParaRPr/>
          </a:p>
          <a:p>
            <a:pPr indent="-171450" lvl="0" marL="171450" rtl="0" algn="l">
              <a:lnSpc>
                <a:spcPct val="115000"/>
              </a:lnSpc>
              <a:spcBef>
                <a:spcPts val="1200"/>
              </a:spcBef>
              <a:spcAft>
                <a:spcPts val="0"/>
              </a:spcAft>
              <a:buSzPts val="1100"/>
              <a:buFont typeface="Arial"/>
              <a:buChar char="•"/>
            </a:pPr>
            <a:r>
              <a:rPr lang="en-US" sz="1100">
                <a:latin typeface="Arial"/>
                <a:ea typeface="Arial"/>
                <a:cs typeface="Arial"/>
                <a:sym typeface="Arial"/>
              </a:rPr>
              <a:t>They might say: “I like to run!”</a:t>
            </a:r>
            <a:endParaRPr/>
          </a:p>
          <a:p>
            <a:pPr indent="-171450" lvl="0" marL="171450" rtl="0" algn="l">
              <a:lnSpc>
                <a:spcPct val="115000"/>
              </a:lnSpc>
              <a:spcBef>
                <a:spcPts val="1200"/>
              </a:spcBef>
              <a:spcAft>
                <a:spcPts val="0"/>
              </a:spcAft>
              <a:buSzPts val="1100"/>
              <a:buFont typeface="Arial"/>
              <a:buChar char="•"/>
            </a:pPr>
            <a:r>
              <a:rPr lang="en-US" sz="1100">
                <a:latin typeface="Arial"/>
                <a:ea typeface="Arial"/>
                <a:cs typeface="Arial"/>
                <a:sym typeface="Arial"/>
              </a:rPr>
              <a:t>Respond: “You are a runner, that is part of your identity.”</a:t>
            </a:r>
            <a:endParaRPr/>
          </a:p>
          <a:p>
            <a:pPr indent="-171450" lvl="0" marL="171450" rtl="0" algn="l">
              <a:lnSpc>
                <a:spcPct val="115000"/>
              </a:lnSpc>
              <a:spcBef>
                <a:spcPts val="1200"/>
              </a:spcBef>
              <a:spcAft>
                <a:spcPts val="0"/>
              </a:spcAft>
              <a:buSzPts val="1100"/>
              <a:buFont typeface="Arial"/>
              <a:buChar char="•"/>
            </a:pPr>
            <a:r>
              <a:rPr lang="en-US" sz="1100">
                <a:latin typeface="Arial"/>
                <a:ea typeface="Arial"/>
                <a:cs typeface="Arial"/>
                <a:sym typeface="Arial"/>
              </a:rPr>
              <a:t>Ask the class: “Raise your hand if you like to run!”</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p:txBody>
      </p:sp>
      <p:sp>
        <p:nvSpPr>
          <p:cNvPr id="197" name="Google Shape;19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Main Activity 1 Step 3:</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Discuss what a Celebration is - offer an example and then ask students to talk about celebrations they do with their family, ask how it feels to attend these celebrations, and what they like about the celebrations.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Then give an example of a celebration you participate in (holiday, birthday, or something with your family).</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Example:</a:t>
            </a:r>
            <a:endParaRPr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I celebrate spring by (participating in Passover, Easter, the equinox, taking time to notice the spring growth on plants, etc.).</a:t>
            </a:r>
            <a:endParaRPr sz="1100">
              <a:latin typeface="Arial"/>
              <a:ea typeface="Arial"/>
              <a:cs typeface="Arial"/>
              <a:sym typeface="Arial"/>
            </a:endParaRPr>
          </a:p>
          <a:p>
            <a:pPr indent="-171450" lvl="0" marL="1714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This is a way I celebrate spring, and that is part of my identity.</a:t>
            </a:r>
            <a:endParaRPr sz="1100">
              <a:latin typeface="Arial"/>
              <a:ea typeface="Arial"/>
              <a:cs typeface="Arial"/>
              <a:sym typeface="Arial"/>
            </a:endParaRPr>
          </a:p>
          <a:p>
            <a:pPr indent="-171450" lvl="0" marL="1714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It makes me feel…</a:t>
            </a:r>
            <a:endParaRPr sz="1100">
              <a:latin typeface="Arial"/>
              <a:ea typeface="Arial"/>
              <a:cs typeface="Arial"/>
              <a:sym typeface="Arial"/>
            </a:endParaRPr>
          </a:p>
          <a:p>
            <a:pPr indent="-171450" lvl="0" marL="1714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I like ______part of the celebration</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Ask the students:</a:t>
            </a:r>
            <a:endParaRPr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Can anyone share a celebration they do with their family or other people?</a:t>
            </a:r>
            <a:endParaRPr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How does it feel?</a:t>
            </a:r>
            <a:endParaRPr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What do you like?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Explain that when groups of people have special celebrations with activities, these can be called Ceremonies.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Ask the students: Has anyone heard that term?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 a celebration can be any party, but a ceremony has a very special meaning and activities.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Introduce the idea of a ceremony as a special celebration with activities. Let students know that ceremonies are important traditions for Oregon Tribes and that today they will look at an example of a ceremony by the Klamath Tribe.</a:t>
            </a:r>
            <a:endParaRPr sz="1400"/>
          </a:p>
          <a:p>
            <a:pPr indent="0" lvl="0" marL="0" rtl="0" algn="l">
              <a:lnSpc>
                <a:spcPct val="100000"/>
              </a:lnSpc>
              <a:spcBef>
                <a:spcPts val="200"/>
              </a:spcBef>
              <a:spcAft>
                <a:spcPts val="0"/>
              </a:spcAft>
              <a:buSzPts val="1400"/>
              <a:buNone/>
            </a:pPr>
            <a:r>
              <a:t/>
            </a:r>
            <a:endParaRPr sz="1400"/>
          </a:p>
        </p:txBody>
      </p:sp>
      <p:sp>
        <p:nvSpPr>
          <p:cNvPr id="204" name="Google Shape;2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Main Activity 1 Step 4:</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Ask students if they can locate the picture of the Klamath Tribe symbol on the map. Explain that it is a symbol for the Klamath Tribes and indicates their location in Oregon on the map. The Klamath Tribes are a group of Native Americans who have lived in Oregon since time immemorial, since before anyone can remember.</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Say, “Today we are going to learn about ceremonies, which are a special celebration with activities. Ceremonies are important for Oregon Tribes. Today, we will learn about a ceremony by the Klamath Tribe as an example. The Klamath Tribes, just like other Oregon Tribes, have done these ceremonies for longer than anyone can remember! As long as the rivers have existed! The Klamath Tribes (point to their land on the map) have a ceremony for a special fish every year in March called the C’waam Ceremony. Other Oregon Tribes have similar ceremonies.”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(C’Waam is  pronounced T’Uaam)</a:t>
            </a:r>
            <a:endParaRPr sz="1100">
              <a:latin typeface="Arial"/>
              <a:ea typeface="Arial"/>
              <a:cs typeface="Arial"/>
              <a:sym typeface="Arial"/>
            </a:endParaRPr>
          </a:p>
          <a:p>
            <a:pPr indent="0" lvl="0" marL="0" rtl="0" algn="l">
              <a:lnSpc>
                <a:spcPct val="100000"/>
              </a:lnSpc>
              <a:spcBef>
                <a:spcPts val="20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SzPts val="1400"/>
              <a:buNone/>
            </a:pPr>
            <a:r>
              <a:t/>
            </a:r>
            <a:endParaRPr sz="1400"/>
          </a:p>
        </p:txBody>
      </p:sp>
      <p:sp>
        <p:nvSpPr>
          <p:cNvPr id="212" name="Google Shape;212;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Main Activity 2 Step 1:</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Listen and Repeat: On slide 7, read each line and have students repeat after you:</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The Klamath Tribes are Native Americans who live in Oregon. Every March, they go to the river, dance, drum and pray to their Creator so the C’waam fish will swim up the river.</a:t>
            </a:r>
            <a:endParaRPr sz="1400"/>
          </a:p>
          <a:p>
            <a:pPr indent="0" lvl="0" marL="0" rtl="0" algn="l">
              <a:lnSpc>
                <a:spcPct val="100000"/>
              </a:lnSpc>
              <a:spcBef>
                <a:spcPts val="200"/>
              </a:spcBef>
              <a:spcAft>
                <a:spcPts val="0"/>
              </a:spcAft>
              <a:buSzPts val="1400"/>
              <a:buNone/>
            </a:pPr>
            <a:r>
              <a:t/>
            </a:r>
            <a:endParaRPr sz="1400"/>
          </a:p>
          <a:p>
            <a:pPr indent="0" lvl="0" marL="0" rtl="0" algn="l">
              <a:lnSpc>
                <a:spcPct val="100000"/>
              </a:lnSpc>
              <a:spcBef>
                <a:spcPts val="200"/>
              </a:spcBef>
              <a:spcAft>
                <a:spcPts val="0"/>
              </a:spcAft>
              <a:buSzPts val="1400"/>
              <a:buNone/>
            </a:pPr>
            <a:r>
              <a:rPr lang="en-US" sz="1400"/>
              <a:t>Note: image from the 3rd grade Klamanth Tribes' C’waam lesson https://www.oregon.gov/ode/students-and-family/equity/NativeAmericanEducation/Documents/SB13%20Curriculum/3rd%20Grade%20Curriculum%20(Whole%20Package).pdf</a:t>
            </a:r>
            <a:endParaRPr sz="1400"/>
          </a:p>
        </p:txBody>
      </p:sp>
      <p:sp>
        <p:nvSpPr>
          <p:cNvPr id="222" name="Google Shape;222;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Main Activity 2 Step 2:</a:t>
            </a:r>
            <a:endParaRPr b="1" sz="1100">
              <a:latin typeface="Arial"/>
              <a:ea typeface="Arial"/>
              <a:cs typeface="Arial"/>
              <a:sym typeface="Arial"/>
            </a:endParaRPr>
          </a:p>
          <a:p>
            <a:pPr indent="-171450" lvl="0" marL="1714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Show students this video, The Klamath Tribes' C’waam Ceremony: </a:t>
            </a:r>
            <a:r>
              <a:rPr lang="en-US" sz="1400" u="sng">
                <a:solidFill>
                  <a:schemeClr val="hlink"/>
                </a:solidFill>
                <a:hlinkClick r:id="rId2"/>
              </a:rPr>
              <a:t>https://youtu.be/PlcoCz6-1CQ</a:t>
            </a:r>
            <a:endParaRPr sz="1400"/>
          </a:p>
          <a:p>
            <a:pPr indent="-228600" lvl="1" marL="914400" rtl="0" algn="l">
              <a:lnSpc>
                <a:spcPct val="115000"/>
              </a:lnSpc>
              <a:spcBef>
                <a:spcPts val="1200"/>
              </a:spcBef>
              <a:spcAft>
                <a:spcPts val="0"/>
              </a:spcAft>
              <a:buSzPts val="1400"/>
              <a:buNone/>
            </a:pPr>
            <a:r>
              <a:rPr lang="en-US" sz="1400"/>
              <a:t>Start video at 3:03 and go to the end.</a:t>
            </a:r>
            <a:endParaRPr sz="1400"/>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Explain that this video shows part of a ceremony to honor the C’waam that is public. Part of the ceremony is private to the Klamath Tribes’ members.</a:t>
            </a:r>
            <a:endParaRPr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Ask students to see if they can notice at least two things from the video, such as what people are doing, what the ceremony sounds like, where it takes place, what people are wearing, and how people are feeling.</a:t>
            </a:r>
            <a:endParaRPr/>
          </a:p>
          <a:p>
            <a:pPr indent="0" lvl="0" marL="0" rtl="0" algn="l">
              <a:lnSpc>
                <a:spcPct val="114999"/>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32" name="Google Shape;2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Main Activity 2 Step 3:</a:t>
            </a:r>
            <a:endParaRPr b="1"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Ask them to share one thing they saw in the video.</a:t>
            </a:r>
            <a:endParaRPr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Write the things on the board. Draw quick pictures to accompany their words.</a:t>
            </a:r>
            <a:endParaRPr sz="1100">
              <a:latin typeface="Arial"/>
              <a:ea typeface="Arial"/>
              <a:cs typeface="Arial"/>
              <a:sym typeface="Arial"/>
            </a:endParaRPr>
          </a:p>
          <a:p>
            <a:pPr indent="-171450" lvl="0" marL="1841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Connect this to the idea of identity:</a:t>
            </a:r>
            <a:endParaRPr/>
          </a:p>
          <a:p>
            <a:pPr indent="-171450" lvl="1" marL="6413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Explain to students that this ceremony, like many ceremonies, is very important to the Klamath Tribes because it connects the people to the natural world, in particular to the C’waam who will soon travel up the river.</a:t>
            </a:r>
            <a:endParaRPr/>
          </a:p>
          <a:p>
            <a:pPr indent="-171450" lvl="1" marL="64135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Ceremonies can help to teach people about what it is important. In this example, the c’waam fish is very important to the lives of the Klamath tribal members.</a:t>
            </a:r>
            <a:endParaRPr sz="1100">
              <a:latin typeface="Arial"/>
              <a:ea typeface="Arial"/>
              <a:cs typeface="Arial"/>
              <a:sym typeface="Arial"/>
            </a:endParaRPr>
          </a:p>
          <a:p>
            <a:pPr indent="0" lvl="0" marL="0" rtl="0" algn="l">
              <a:lnSpc>
                <a:spcPct val="100000"/>
              </a:lnSpc>
              <a:spcBef>
                <a:spcPts val="200"/>
              </a:spcBef>
              <a:spcAft>
                <a:spcPts val="0"/>
              </a:spcAft>
              <a:buSzPts val="1400"/>
              <a:buNone/>
            </a:pPr>
            <a:r>
              <a:t/>
            </a:r>
            <a:endParaRPr sz="1200"/>
          </a:p>
        </p:txBody>
      </p:sp>
      <p:sp>
        <p:nvSpPr>
          <p:cNvPr id="240" name="Google Shape;24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15"/>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15"/>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15"/>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5"/>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15"/>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1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15"/>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15"/>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5"/>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83" name="Shape 83"/>
        <p:cNvGrpSpPr/>
        <p:nvPr/>
      </p:nvGrpSpPr>
      <p:grpSpPr>
        <a:xfrm>
          <a:off x="0" y="0"/>
          <a:ext cx="0" cy="0"/>
          <a:chOff x="0" y="0"/>
          <a:chExt cx="0" cy="0"/>
        </a:xfrm>
      </p:grpSpPr>
      <p:sp>
        <p:nvSpPr>
          <p:cNvPr id="84" name="Google Shape;84;p35"/>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5" name="Google Shape;85;p35"/>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5"/>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35"/>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35"/>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3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90" name="Shape 90"/>
        <p:cNvGrpSpPr/>
        <p:nvPr/>
      </p:nvGrpSpPr>
      <p:grpSpPr>
        <a:xfrm>
          <a:off x="0" y="0"/>
          <a:ext cx="0" cy="0"/>
          <a:chOff x="0" y="0"/>
          <a:chExt cx="0" cy="0"/>
        </a:xfrm>
      </p:grpSpPr>
      <p:sp>
        <p:nvSpPr>
          <p:cNvPr id="91" name="Google Shape;91;p36"/>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36"/>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36"/>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3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95" name="Shape 95"/>
        <p:cNvGrpSpPr/>
        <p:nvPr/>
      </p:nvGrpSpPr>
      <p:grpSpPr>
        <a:xfrm>
          <a:off x="0" y="0"/>
          <a:ext cx="0" cy="0"/>
          <a:chOff x="0" y="0"/>
          <a:chExt cx="0" cy="0"/>
        </a:xfrm>
      </p:grpSpPr>
      <p:sp>
        <p:nvSpPr>
          <p:cNvPr id="96" name="Google Shape;96;p37"/>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37"/>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98" name="Google Shape;98;p37"/>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99" name="Google Shape;99;p37"/>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37"/>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37"/>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3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37"/>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04" name="Shape 104"/>
        <p:cNvGrpSpPr/>
        <p:nvPr/>
      </p:nvGrpSpPr>
      <p:grpSpPr>
        <a:xfrm>
          <a:off x="0" y="0"/>
          <a:ext cx="0" cy="0"/>
          <a:chOff x="0" y="0"/>
          <a:chExt cx="0" cy="0"/>
        </a:xfrm>
      </p:grpSpPr>
      <p:sp>
        <p:nvSpPr>
          <p:cNvPr id="105" name="Google Shape;105;p3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106" name="Shape 106"/>
        <p:cNvGrpSpPr/>
        <p:nvPr/>
      </p:nvGrpSpPr>
      <p:grpSpPr>
        <a:xfrm>
          <a:off x="0" y="0"/>
          <a:ext cx="0" cy="0"/>
          <a:chOff x="0" y="0"/>
          <a:chExt cx="0" cy="0"/>
        </a:xfrm>
      </p:grpSpPr>
      <p:pic>
        <p:nvPicPr>
          <p:cNvPr id="107" name="Google Shape;107;p39"/>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108" name="Google Shape;108;p39"/>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39"/>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10" name="Google Shape;110;p39"/>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11" name="Google Shape;111;p39"/>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39"/>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39"/>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14" name="Google Shape;114;p39"/>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15" name="Google Shape;115;p39"/>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39"/>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27" name="Shape 127"/>
        <p:cNvGrpSpPr/>
        <p:nvPr/>
      </p:nvGrpSpPr>
      <p:grpSpPr>
        <a:xfrm>
          <a:off x="0" y="0"/>
          <a:ext cx="0" cy="0"/>
          <a:chOff x="0" y="0"/>
          <a:chExt cx="0" cy="0"/>
        </a:xfrm>
      </p:grpSpPr>
      <p:sp>
        <p:nvSpPr>
          <p:cNvPr id="128" name="Google Shape;128;p20"/>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20"/>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20"/>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131" name="Shape 131"/>
        <p:cNvGrpSpPr/>
        <p:nvPr/>
      </p:nvGrpSpPr>
      <p:grpSpPr>
        <a:xfrm>
          <a:off x="0" y="0"/>
          <a:ext cx="0" cy="0"/>
          <a:chOff x="0" y="0"/>
          <a:chExt cx="0" cy="0"/>
        </a:xfrm>
      </p:grpSpPr>
      <p:sp>
        <p:nvSpPr>
          <p:cNvPr id="132" name="Google Shape;132;p21"/>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1"/>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21"/>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5" name="Google Shape;135;p2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136" name="Shape 136"/>
        <p:cNvGrpSpPr/>
        <p:nvPr/>
      </p:nvGrpSpPr>
      <p:grpSpPr>
        <a:xfrm>
          <a:off x="0" y="0"/>
          <a:ext cx="0" cy="0"/>
          <a:chOff x="0" y="0"/>
          <a:chExt cx="0" cy="0"/>
        </a:xfrm>
      </p:grpSpPr>
      <p:sp>
        <p:nvSpPr>
          <p:cNvPr id="137" name="Google Shape;137;p22"/>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2"/>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9" name="Google Shape;139;p2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40" name="Shape 140"/>
        <p:cNvGrpSpPr/>
        <p:nvPr/>
      </p:nvGrpSpPr>
      <p:grpSpPr>
        <a:xfrm>
          <a:off x="0" y="0"/>
          <a:ext cx="0" cy="0"/>
          <a:chOff x="0" y="0"/>
          <a:chExt cx="0" cy="0"/>
        </a:xfrm>
      </p:grpSpPr>
      <p:sp>
        <p:nvSpPr>
          <p:cNvPr id="141" name="Google Shape;141;p23"/>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2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143" name="Shape 143"/>
        <p:cNvGrpSpPr/>
        <p:nvPr/>
      </p:nvGrpSpPr>
      <p:grpSpPr>
        <a:xfrm>
          <a:off x="0" y="0"/>
          <a:ext cx="0" cy="0"/>
          <a:chOff x="0" y="0"/>
          <a:chExt cx="0" cy="0"/>
        </a:xfrm>
      </p:grpSpPr>
      <p:sp>
        <p:nvSpPr>
          <p:cNvPr id="144" name="Google Shape;144;p24"/>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5" name="Google Shape;145;p24"/>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24"/>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7" name="Google Shape;147;p24"/>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24"/>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 name="Google Shape;149;p2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20" name="Shape 20"/>
        <p:cNvGrpSpPr/>
        <p:nvPr/>
      </p:nvGrpSpPr>
      <p:grpSpPr>
        <a:xfrm>
          <a:off x="0" y="0"/>
          <a:ext cx="0" cy="0"/>
          <a:chOff x="0" y="0"/>
          <a:chExt cx="0" cy="0"/>
        </a:xfrm>
      </p:grpSpPr>
      <p:pic>
        <p:nvPicPr>
          <p:cNvPr id="21" name="Google Shape;21;p16"/>
          <p:cNvPicPr preferRelativeResize="0"/>
          <p:nvPr/>
        </p:nvPicPr>
        <p:blipFill rotWithShape="1">
          <a:blip r:embed="rId2">
            <a:alphaModFix amt="85000"/>
          </a:blip>
          <a:srcRect b="24065" l="0" r="0" t="24065"/>
          <a:stretch/>
        </p:blipFill>
        <p:spPr>
          <a:xfrm flipH="1">
            <a:off x="1" y="4587622"/>
            <a:ext cx="24387175" cy="6324600"/>
          </a:xfrm>
          <a:prstGeom prst="rect">
            <a:avLst/>
          </a:prstGeom>
          <a:noFill/>
          <a:ln>
            <a:noFill/>
          </a:ln>
        </p:spPr>
      </p:pic>
      <p:sp>
        <p:nvSpPr>
          <p:cNvPr id="22" name="Google Shape;22;p16"/>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6"/>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6"/>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16"/>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6"/>
          <p:cNvSpPr txBox="1"/>
          <p:nvPr>
            <p:ph type="ctrTitle"/>
          </p:nvPr>
        </p:nvSpPr>
        <p:spPr>
          <a:xfrm>
            <a:off x="11285620" y="6509335"/>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16"/>
          <p:cNvSpPr txBox="1"/>
          <p:nvPr>
            <p:ph idx="2" type="subTitle"/>
          </p:nvPr>
        </p:nvSpPr>
        <p:spPr>
          <a:xfrm>
            <a:off x="11268317" y="9749354"/>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28" name="Google Shape;28;p16"/>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29" name="Google Shape;29;p16"/>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6"/>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6"/>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6"/>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150" name="Shape 150"/>
        <p:cNvGrpSpPr/>
        <p:nvPr/>
      </p:nvGrpSpPr>
      <p:grpSpPr>
        <a:xfrm>
          <a:off x="0" y="0"/>
          <a:ext cx="0" cy="0"/>
          <a:chOff x="0" y="0"/>
          <a:chExt cx="0" cy="0"/>
        </a:xfrm>
      </p:grpSpPr>
      <p:sp>
        <p:nvSpPr>
          <p:cNvPr id="151" name="Google Shape;151;p25"/>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5"/>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 name="Google Shape;153;p25"/>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 name="Google Shape;154;p2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155" name="Shape 155"/>
        <p:cNvGrpSpPr/>
        <p:nvPr/>
      </p:nvGrpSpPr>
      <p:grpSpPr>
        <a:xfrm>
          <a:off x="0" y="0"/>
          <a:ext cx="0" cy="0"/>
          <a:chOff x="0" y="0"/>
          <a:chExt cx="0" cy="0"/>
        </a:xfrm>
      </p:grpSpPr>
      <p:sp>
        <p:nvSpPr>
          <p:cNvPr id="156" name="Google Shape;156;p29"/>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9"/>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9"/>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9" name="Google Shape;159;p2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160" name="Shape 160"/>
        <p:cNvGrpSpPr/>
        <p:nvPr/>
      </p:nvGrpSpPr>
      <p:grpSpPr>
        <a:xfrm>
          <a:off x="0" y="0"/>
          <a:ext cx="0" cy="0"/>
          <a:chOff x="0" y="0"/>
          <a:chExt cx="0" cy="0"/>
        </a:xfrm>
      </p:grpSpPr>
      <p:sp>
        <p:nvSpPr>
          <p:cNvPr id="161" name="Google Shape;161;p30"/>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30"/>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63" name="Google Shape;163;p30"/>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64" name="Google Shape;164;p30"/>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30"/>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30"/>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3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30"/>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69" name="Shape 169"/>
        <p:cNvGrpSpPr/>
        <p:nvPr/>
      </p:nvGrpSpPr>
      <p:grpSpPr>
        <a:xfrm>
          <a:off x="0" y="0"/>
          <a:ext cx="0" cy="0"/>
          <a:chOff x="0" y="0"/>
          <a:chExt cx="0" cy="0"/>
        </a:xfrm>
      </p:grpSpPr>
      <p:sp>
        <p:nvSpPr>
          <p:cNvPr id="170" name="Google Shape;170;p3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33" name="Shape 33"/>
        <p:cNvGrpSpPr/>
        <p:nvPr/>
      </p:nvGrpSpPr>
      <p:grpSpPr>
        <a:xfrm>
          <a:off x="0" y="0"/>
          <a:ext cx="0" cy="0"/>
          <a:chOff x="0" y="0"/>
          <a:chExt cx="0" cy="0"/>
        </a:xfrm>
      </p:grpSpPr>
      <p:pic>
        <p:nvPicPr>
          <p:cNvPr id="34" name="Google Shape;34;p26"/>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35" name="Google Shape;35;p26"/>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6"/>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7" name="Google Shape;37;p26"/>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8" name="Google Shape;38;p26"/>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6"/>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6"/>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41" name="Google Shape;41;p26"/>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42" name="Google Shape;42;p26"/>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26"/>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44" name="Shape 44"/>
        <p:cNvGrpSpPr/>
        <p:nvPr/>
      </p:nvGrpSpPr>
      <p:grpSpPr>
        <a:xfrm>
          <a:off x="0" y="0"/>
          <a:ext cx="0" cy="0"/>
          <a:chOff x="0" y="0"/>
          <a:chExt cx="0" cy="0"/>
        </a:xfrm>
      </p:grpSpPr>
      <p:pic>
        <p:nvPicPr>
          <p:cNvPr id="45" name="Google Shape;45;p27"/>
          <p:cNvPicPr preferRelativeResize="0"/>
          <p:nvPr/>
        </p:nvPicPr>
        <p:blipFill rotWithShape="1">
          <a:blip r:embed="rId2">
            <a:alphaModFix amt="85000"/>
          </a:blip>
          <a:srcRect b="14559" l="0" r="0" t="28178"/>
          <a:stretch/>
        </p:blipFill>
        <p:spPr>
          <a:xfrm rot="10800000">
            <a:off x="-1" y="6733890"/>
            <a:ext cx="24387175" cy="6982109"/>
          </a:xfrm>
          <a:prstGeom prst="rect">
            <a:avLst/>
          </a:prstGeom>
          <a:noFill/>
          <a:ln>
            <a:noFill/>
          </a:ln>
        </p:spPr>
      </p:pic>
      <p:sp>
        <p:nvSpPr>
          <p:cNvPr id="46" name="Google Shape;46;p2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7"/>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27"/>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9" name="Google Shape;49;p27"/>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27"/>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27"/>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27"/>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3" name="Google Shape;53;p27"/>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65" name="Shape 65"/>
        <p:cNvGrpSpPr/>
        <p:nvPr/>
      </p:nvGrpSpPr>
      <p:grpSpPr>
        <a:xfrm>
          <a:off x="0" y="0"/>
          <a:ext cx="0" cy="0"/>
          <a:chOff x="0" y="0"/>
          <a:chExt cx="0" cy="0"/>
        </a:xfrm>
      </p:grpSpPr>
      <p:sp>
        <p:nvSpPr>
          <p:cNvPr id="66" name="Google Shape;66;p18"/>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8"/>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8"/>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1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0" name="Shape 70"/>
        <p:cNvGrpSpPr/>
        <p:nvPr/>
      </p:nvGrpSpPr>
      <p:grpSpPr>
        <a:xfrm>
          <a:off x="0" y="0"/>
          <a:ext cx="0" cy="0"/>
          <a:chOff x="0" y="0"/>
          <a:chExt cx="0" cy="0"/>
        </a:xfrm>
      </p:grpSpPr>
      <p:sp>
        <p:nvSpPr>
          <p:cNvPr id="71" name="Google Shape;71;p32"/>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2"/>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32"/>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74" name="Shape 74"/>
        <p:cNvGrpSpPr/>
        <p:nvPr/>
      </p:nvGrpSpPr>
      <p:grpSpPr>
        <a:xfrm>
          <a:off x="0" y="0"/>
          <a:ext cx="0" cy="0"/>
          <a:chOff x="0" y="0"/>
          <a:chExt cx="0" cy="0"/>
        </a:xfrm>
      </p:grpSpPr>
      <p:sp>
        <p:nvSpPr>
          <p:cNvPr id="75" name="Google Shape;75;p33"/>
          <p:cNvSpPr txBox="1"/>
          <p:nvPr>
            <p:ph idx="1" type="body"/>
          </p:nvPr>
        </p:nvSpPr>
        <p:spPr>
          <a:xfrm>
            <a:off x="241671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33"/>
          <p:cNvSpPr txBox="1"/>
          <p:nvPr>
            <p:ph type="title"/>
          </p:nvPr>
        </p:nvSpPr>
        <p:spPr>
          <a:xfrm>
            <a:off x="241672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33"/>
          <p:cNvSpPr txBox="1"/>
          <p:nvPr>
            <p:ph idx="2" type="body"/>
          </p:nvPr>
        </p:nvSpPr>
        <p:spPr>
          <a:xfrm>
            <a:off x="243100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3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79" name="Shape 79"/>
        <p:cNvGrpSpPr/>
        <p:nvPr/>
      </p:nvGrpSpPr>
      <p:grpSpPr>
        <a:xfrm>
          <a:off x="0" y="0"/>
          <a:ext cx="0" cy="0"/>
          <a:chOff x="0" y="0"/>
          <a:chExt cx="0" cy="0"/>
        </a:xfrm>
      </p:grpSpPr>
      <p:sp>
        <p:nvSpPr>
          <p:cNvPr id="80" name="Google Shape;80;p34"/>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4"/>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3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grpSp>
        <p:nvGrpSpPr>
          <p:cNvPr id="56" name="Google Shape;56;p17"/>
          <p:cNvGrpSpPr/>
          <p:nvPr/>
        </p:nvGrpSpPr>
        <p:grpSpPr>
          <a:xfrm>
            <a:off x="-1" y="12007516"/>
            <a:ext cx="24387176" cy="1708484"/>
            <a:chOff x="-1" y="0"/>
            <a:chExt cx="24387176" cy="1880721"/>
          </a:xfrm>
        </p:grpSpPr>
        <p:pic>
          <p:nvPicPr>
            <p:cNvPr id="57" name="Google Shape;57;p1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58" name="Google Shape;58;p17"/>
            <p:cNvGrpSpPr/>
            <p:nvPr/>
          </p:nvGrpSpPr>
          <p:grpSpPr>
            <a:xfrm flipH="1">
              <a:off x="-1" y="0"/>
              <a:ext cx="24387175" cy="1876926"/>
              <a:chOff x="-2036372" y="0"/>
              <a:chExt cx="9798138" cy="457200"/>
            </a:xfrm>
          </p:grpSpPr>
          <p:sp>
            <p:nvSpPr>
              <p:cNvPr id="59" name="Google Shape;59;p17"/>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1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1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7"/>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3" name="Google Shape;63;p1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4" name="Google Shape;64;p1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grpSp>
        <p:nvGrpSpPr>
          <p:cNvPr id="118" name="Google Shape;118;p19"/>
          <p:cNvGrpSpPr/>
          <p:nvPr/>
        </p:nvGrpSpPr>
        <p:grpSpPr>
          <a:xfrm>
            <a:off x="-1" y="12007516"/>
            <a:ext cx="24387176" cy="1708484"/>
            <a:chOff x="-1" y="0"/>
            <a:chExt cx="24387176" cy="1880721"/>
          </a:xfrm>
        </p:grpSpPr>
        <p:pic>
          <p:nvPicPr>
            <p:cNvPr id="119" name="Google Shape;119;p19"/>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120" name="Google Shape;120;p19"/>
            <p:cNvGrpSpPr/>
            <p:nvPr/>
          </p:nvGrpSpPr>
          <p:grpSpPr>
            <a:xfrm flipH="1">
              <a:off x="-1" y="0"/>
              <a:ext cx="24387175" cy="1876926"/>
              <a:chOff x="-2036372" y="0"/>
              <a:chExt cx="9798138" cy="457200"/>
            </a:xfrm>
          </p:grpSpPr>
          <p:sp>
            <p:nvSpPr>
              <p:cNvPr id="121" name="Google Shape;121;p19"/>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19"/>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19"/>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19"/>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125" name="Google Shape;125;p19"/>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126" name="Google Shape;126;p19"/>
          <p:cNvSpPr/>
          <p:nvPr/>
        </p:nvSpPr>
        <p:spPr>
          <a:xfrm>
            <a:off x="604825" y="348600"/>
            <a:ext cx="23472600"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hyperlink" Target="http://www.youtube.com/watch?v=PlcoCz6-1CQ"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0"/>
              <a:buFont typeface="Calibri"/>
              <a:buNone/>
            </a:pPr>
            <a:r>
              <a:rPr lang="en-US"/>
              <a:t>Learning From Ceremonies</a:t>
            </a:r>
            <a:endParaRPr/>
          </a:p>
        </p:txBody>
      </p:sp>
      <p:sp>
        <p:nvSpPr>
          <p:cNvPr id="176" name="Google Shape;176;p1"/>
          <p:cNvSpPr txBox="1"/>
          <p:nvPr>
            <p:ph idx="1" type="subTitle"/>
          </p:nvPr>
        </p:nvSpPr>
        <p:spPr>
          <a:xfrm>
            <a:off x="7086600" y="7978775"/>
            <a:ext cx="16808450" cy="11207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2000"/>
              </a:spcBef>
              <a:spcAft>
                <a:spcPts val="0"/>
              </a:spcAft>
              <a:buSzPts val="4000"/>
              <a:buNone/>
            </a:pPr>
            <a:r>
              <a:rPr lang="en-US"/>
              <a:t>Identity is about understanding yourself and what makes you, you. </a:t>
            </a:r>
            <a:endParaRPr/>
          </a:p>
        </p:txBody>
      </p:sp>
      <p:sp>
        <p:nvSpPr>
          <p:cNvPr id="177" name="Google Shape;177;p1"/>
          <p:cNvSpPr txBox="1"/>
          <p:nvPr>
            <p:ph idx="2" type="body"/>
          </p:nvPr>
        </p:nvSpPr>
        <p:spPr>
          <a:xfrm>
            <a:off x="18950940" y="1090613"/>
            <a:ext cx="4944110" cy="1120775"/>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2000"/>
              </a:spcBef>
              <a:spcAft>
                <a:spcPts val="0"/>
              </a:spcAft>
              <a:buSzPts val="3200"/>
              <a:buNone/>
            </a:pPr>
            <a:r>
              <a:rPr lang="en-US"/>
              <a:t>Kindergarten</a:t>
            </a:r>
            <a:endParaRPr/>
          </a:p>
          <a:p>
            <a:pPr indent="-228600" lvl="0" marL="457200" rtl="0" algn="l">
              <a:lnSpc>
                <a:spcPct val="90000"/>
              </a:lnSpc>
              <a:spcBef>
                <a:spcPts val="2000"/>
              </a:spcBef>
              <a:spcAft>
                <a:spcPts val="0"/>
              </a:spcAft>
              <a:buSzPts val="3200"/>
              <a:buNone/>
            </a:pPr>
            <a:r>
              <a:rPr lang="en-US"/>
              <a:t>English Language Arts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0"/>
          <p:cNvSpPr txBox="1"/>
          <p:nvPr>
            <p:ph type="title"/>
          </p:nvPr>
        </p:nvSpPr>
        <p:spPr>
          <a:xfrm>
            <a:off x="2147380" y="4668838"/>
            <a:ext cx="16617950" cy="21891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Draw one thing you saw in the video</a:t>
            </a:r>
            <a:endParaRPr/>
          </a:p>
        </p:txBody>
      </p:sp>
      <p:sp>
        <p:nvSpPr>
          <p:cNvPr id="250" name="Google Shape;250;p1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1"/>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Closing</a:t>
            </a:r>
            <a:endParaRPr/>
          </a:p>
        </p:txBody>
      </p:sp>
      <p:sp>
        <p:nvSpPr>
          <p:cNvPr id="256" name="Google Shape;256;p11"/>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Turn and Talk</a:t>
            </a:r>
            <a:endParaRPr/>
          </a:p>
        </p:txBody>
      </p:sp>
      <p:sp>
        <p:nvSpPr>
          <p:cNvPr id="257" name="Google Shape;257;p11"/>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lang="en-US" sz="4000"/>
              <a:t>Tribes in Oregon, like the Klamath, have many important ceremonies, which support their identity.</a:t>
            </a:r>
            <a:endParaRPr/>
          </a:p>
        </p:txBody>
      </p:sp>
      <p:sp>
        <p:nvSpPr>
          <p:cNvPr id="258" name="Google Shape;258;p11"/>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lang="en-US" sz="4000"/>
              <a:t>Turn to your partner and tell them:</a:t>
            </a:r>
            <a:endParaRPr/>
          </a:p>
          <a:p>
            <a:pPr indent="-457200" lvl="0" marL="457200" marR="0" rtl="0" algn="l">
              <a:lnSpc>
                <a:spcPct val="110000"/>
              </a:lnSpc>
              <a:spcBef>
                <a:spcPts val="2000"/>
              </a:spcBef>
              <a:spcAft>
                <a:spcPts val="0"/>
              </a:spcAft>
              <a:buClr>
                <a:srgbClr val="493637"/>
              </a:buClr>
              <a:buSzPts val="3600"/>
              <a:buFont typeface="Arial"/>
              <a:buChar char="•"/>
            </a:pPr>
            <a:r>
              <a:rPr lang="en-US" sz="4000"/>
              <a:t>One thing about your drawing</a:t>
            </a:r>
            <a:endParaRPr/>
          </a:p>
          <a:p>
            <a:pPr indent="-457200" lvl="0" marL="457200" marR="0" rtl="0" algn="l">
              <a:lnSpc>
                <a:spcPct val="110000"/>
              </a:lnSpc>
              <a:spcBef>
                <a:spcPts val="2000"/>
              </a:spcBef>
              <a:spcAft>
                <a:spcPts val="0"/>
              </a:spcAft>
              <a:buClr>
                <a:srgbClr val="493637"/>
              </a:buClr>
              <a:buSzPts val="3600"/>
              <a:buFont typeface="Arial"/>
              <a:buChar char="•"/>
            </a:pPr>
            <a:r>
              <a:rPr lang="en-US" sz="4000"/>
              <a:t>Why the C’waam Ceremony is important</a:t>
            </a:r>
            <a:endParaRPr/>
          </a:p>
        </p:txBody>
      </p:sp>
      <p:sp>
        <p:nvSpPr>
          <p:cNvPr id="259" name="Google Shape;259;p1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2"/>
          <p:cNvSpPr txBox="1"/>
          <p:nvPr>
            <p:ph type="title"/>
          </p:nvPr>
        </p:nvSpPr>
        <p:spPr>
          <a:xfrm>
            <a:off x="2439990" y="1756610"/>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Self-assessment</a:t>
            </a:r>
            <a:endParaRPr/>
          </a:p>
        </p:txBody>
      </p:sp>
      <p:graphicFrame>
        <p:nvGraphicFramePr>
          <p:cNvPr id="265" name="Google Shape;265;p12"/>
          <p:cNvGraphicFramePr/>
          <p:nvPr/>
        </p:nvGraphicFramePr>
        <p:xfrm>
          <a:off x="3971095" y="3957320"/>
          <a:ext cx="3000000" cy="3000000"/>
        </p:xfrm>
        <a:graphic>
          <a:graphicData uri="http://schemas.openxmlformats.org/drawingml/2006/table">
            <a:tbl>
              <a:tblPr firstRow="1">
                <a:noFill/>
                <a:tableStyleId>{6AA9B238-9321-48C9-BA4C-A79512AB0320}</a:tableStyleId>
              </a:tblPr>
              <a:tblGrid>
                <a:gridCol w="1511475"/>
                <a:gridCol w="7492450"/>
                <a:gridCol w="4501950"/>
                <a:gridCol w="4501950"/>
              </a:tblGrid>
              <a:tr h="162255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a:t>
                      </a:r>
                      <a:endParaRPr sz="3600" u="none" cap="none" strike="noStrike">
                        <a:latin typeface="Arial"/>
                        <a:ea typeface="Arial"/>
                        <a:cs typeface="Arial"/>
                        <a:sym typeface="Arial"/>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Success Criteria</a:t>
                      </a:r>
                      <a:endParaRPr/>
                    </a:p>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Can I…</a:t>
                      </a:r>
                      <a:endParaRPr b="1" sz="3600" u="none" cap="none" strike="noStrike">
                        <a:latin typeface="Arial"/>
                        <a:ea typeface="Arial"/>
                        <a:cs typeface="Arial"/>
                        <a:sym typeface="Arial"/>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Sort of</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Yes</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1</a:t>
                      </a:r>
                      <a:endParaRPr sz="3600" u="none" cap="none" strike="noStrike">
                        <a:latin typeface="Arial"/>
                        <a:ea typeface="Arial"/>
                        <a:cs typeface="Arial"/>
                        <a:sym typeface="Arial"/>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give an example of a ceremony?</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2</a:t>
                      </a:r>
                      <a:endParaRPr sz="3600" u="none" cap="none" strike="noStrike">
                        <a:latin typeface="Arial"/>
                        <a:ea typeface="Arial"/>
                        <a:cs typeface="Arial"/>
                        <a:sym typeface="Arial"/>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say why the C’aam Ceremony is important?</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3</a:t>
                      </a:r>
                      <a:endParaRPr sz="3600" u="none" cap="none" strike="noStrike">
                        <a:latin typeface="Arial"/>
                        <a:ea typeface="Arial"/>
                        <a:cs typeface="Arial"/>
                        <a:sym typeface="Arial"/>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draw one thing from the C’aam Ceremony?</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tc>
              </a:tr>
            </a:tbl>
          </a:graphicData>
        </a:graphic>
      </p:graphicFrame>
      <p:pic>
        <p:nvPicPr>
          <p:cNvPr id="266" name="Google Shape;266;p12"/>
          <p:cNvPicPr preferRelativeResize="0"/>
          <p:nvPr/>
        </p:nvPicPr>
        <p:blipFill rotWithShape="1">
          <a:blip r:embed="rId3">
            <a:alphaModFix/>
          </a:blip>
          <a:srcRect b="0" l="0" r="0" t="0"/>
          <a:stretch/>
        </p:blipFill>
        <p:spPr>
          <a:xfrm>
            <a:off x="14634929" y="4554978"/>
            <a:ext cx="1028700" cy="1000125"/>
          </a:xfrm>
          <a:prstGeom prst="rect">
            <a:avLst/>
          </a:prstGeom>
          <a:noFill/>
          <a:ln>
            <a:noFill/>
          </a:ln>
        </p:spPr>
      </p:pic>
      <p:pic>
        <p:nvPicPr>
          <p:cNvPr id="267" name="Google Shape;267;p12"/>
          <p:cNvPicPr preferRelativeResize="0"/>
          <p:nvPr/>
        </p:nvPicPr>
        <p:blipFill rotWithShape="1">
          <a:blip r:embed="rId4">
            <a:alphaModFix/>
          </a:blip>
          <a:srcRect b="0" l="0" r="0" t="0"/>
          <a:stretch/>
        </p:blipFill>
        <p:spPr>
          <a:xfrm>
            <a:off x="19348554" y="4559753"/>
            <a:ext cx="952500" cy="990600"/>
          </a:xfrm>
          <a:prstGeom prst="rect">
            <a:avLst/>
          </a:prstGeom>
          <a:noFill/>
          <a:ln>
            <a:noFill/>
          </a:ln>
        </p:spPr>
      </p:pic>
      <p:sp>
        <p:nvSpPr>
          <p:cNvPr id="268" name="Google Shape;268;p12"/>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3"/>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2000"/>
              <a:buFont typeface="Calibri"/>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
          <p:cNvSpPr txBox="1"/>
          <p:nvPr>
            <p:ph type="ctrTitle"/>
          </p:nvPr>
        </p:nvSpPr>
        <p:spPr>
          <a:xfrm>
            <a:off x="8201002" y="1080900"/>
            <a:ext cx="154875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t>Essential Question</a:t>
            </a:r>
            <a:endParaRPr/>
          </a:p>
        </p:txBody>
      </p:sp>
      <p:sp>
        <p:nvSpPr>
          <p:cNvPr id="183" name="Google Shape;183;p2"/>
          <p:cNvSpPr txBox="1"/>
          <p:nvPr>
            <p:ph idx="2" type="subTitle"/>
          </p:nvPr>
        </p:nvSpPr>
        <p:spPr>
          <a:xfrm>
            <a:off x="8804025" y="7515600"/>
            <a:ext cx="14750400" cy="1959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4000"/>
              <a:buNone/>
            </a:pPr>
            <a:r>
              <a:rPr b="0" lang="en-US" sz="5700">
                <a:solidFill>
                  <a:srgbClr val="000000"/>
                </a:solidFill>
                <a:latin typeface="Arial"/>
                <a:ea typeface="Arial"/>
                <a:cs typeface="Arial"/>
                <a:sym typeface="Arial"/>
              </a:rPr>
              <a:t>How do ceremonies help grow your identity?</a:t>
            </a:r>
            <a:endParaRPr b="0" sz="57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
          <p:cNvSpPr txBox="1"/>
          <p:nvPr>
            <p:ph type="title"/>
          </p:nvPr>
        </p:nvSpPr>
        <p:spPr>
          <a:xfrm>
            <a:off x="2439994" y="1756600"/>
            <a:ext cx="8715686"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Learning Outcomes</a:t>
            </a:r>
            <a:endParaRPr/>
          </a:p>
        </p:txBody>
      </p:sp>
      <p:sp>
        <p:nvSpPr>
          <p:cNvPr id="190" name="Google Shape;190;p3"/>
          <p:cNvSpPr txBox="1"/>
          <p:nvPr>
            <p:ph idx="1" type="body"/>
          </p:nvPr>
        </p:nvSpPr>
        <p:spPr>
          <a:xfrm>
            <a:off x="2439926" y="3745673"/>
            <a:ext cx="928320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4999"/>
              </a:lnSpc>
              <a:spcBef>
                <a:spcPts val="2000"/>
              </a:spcBef>
              <a:spcAft>
                <a:spcPts val="0"/>
              </a:spcAft>
              <a:buSzPts val="3600"/>
              <a:buFont typeface="Arial"/>
              <a:buChar char="•"/>
            </a:pPr>
            <a:r>
              <a:rPr lang="en-US" sz="4200">
                <a:solidFill>
                  <a:srgbClr val="000000"/>
                </a:solidFill>
              </a:rPr>
              <a:t>I understand Oregon Tribes have ceremonies as part of their identities.</a:t>
            </a:r>
            <a:endParaRPr/>
          </a:p>
          <a:p>
            <a:pPr indent="-571500" lvl="0" marL="571500" rtl="0" algn="l">
              <a:lnSpc>
                <a:spcPct val="114999"/>
              </a:lnSpc>
              <a:spcBef>
                <a:spcPts val="2000"/>
              </a:spcBef>
              <a:spcAft>
                <a:spcPts val="0"/>
              </a:spcAft>
              <a:buSzPts val="3600"/>
              <a:buFont typeface="Arial"/>
              <a:buChar char="•"/>
            </a:pPr>
            <a:r>
              <a:rPr lang="en-US" sz="4200">
                <a:solidFill>
                  <a:srgbClr val="000000"/>
                </a:solidFill>
              </a:rPr>
              <a:t>I understand why the C’waam is important to Oregon Tribes and celebrated in ceremonies.</a:t>
            </a:r>
            <a:endParaRPr/>
          </a:p>
          <a:p>
            <a:pPr indent="-571500" lvl="0" marL="571500" rtl="0" algn="l">
              <a:lnSpc>
                <a:spcPct val="114999"/>
              </a:lnSpc>
              <a:spcBef>
                <a:spcPts val="2000"/>
              </a:spcBef>
              <a:spcAft>
                <a:spcPts val="0"/>
              </a:spcAft>
              <a:buSzPts val="3600"/>
              <a:buFont typeface="Arial"/>
              <a:buChar char="•"/>
            </a:pPr>
            <a:r>
              <a:rPr lang="en-US" sz="4200">
                <a:solidFill>
                  <a:srgbClr val="000000"/>
                </a:solidFill>
              </a:rPr>
              <a:t>I understand that ceremonies help people understand more about themselves.</a:t>
            </a:r>
            <a:endParaRPr/>
          </a:p>
        </p:txBody>
      </p:sp>
      <p:sp>
        <p:nvSpPr>
          <p:cNvPr id="191" name="Google Shape;191;p3"/>
          <p:cNvSpPr txBox="1"/>
          <p:nvPr>
            <p:ph type="title"/>
          </p:nvPr>
        </p:nvSpPr>
        <p:spPr>
          <a:xfrm>
            <a:off x="12664094" y="1848900"/>
            <a:ext cx="63522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Success Criteria</a:t>
            </a:r>
            <a:endParaRPr/>
          </a:p>
        </p:txBody>
      </p:sp>
      <p:sp>
        <p:nvSpPr>
          <p:cNvPr id="192" name="Google Shape;192;p3"/>
          <p:cNvSpPr txBox="1"/>
          <p:nvPr>
            <p:ph idx="2" type="body"/>
          </p:nvPr>
        </p:nvSpPr>
        <p:spPr>
          <a:xfrm>
            <a:off x="12664049" y="3745673"/>
            <a:ext cx="962754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4999"/>
              </a:lnSpc>
              <a:spcBef>
                <a:spcPts val="0"/>
              </a:spcBef>
              <a:spcAft>
                <a:spcPts val="0"/>
              </a:spcAft>
              <a:buSzPts val="3600"/>
              <a:buFont typeface="Arial"/>
              <a:buChar char="•"/>
            </a:pPr>
            <a:r>
              <a:rPr lang="en-US" sz="4200">
                <a:solidFill>
                  <a:srgbClr val="000000"/>
                </a:solidFill>
              </a:rPr>
              <a:t>I can explain what a ceremony is. </a:t>
            </a:r>
            <a:endParaRPr/>
          </a:p>
          <a:p>
            <a:pPr indent="-571500" lvl="0" marL="571500" rtl="0" algn="l">
              <a:lnSpc>
                <a:spcPct val="114999"/>
              </a:lnSpc>
              <a:spcBef>
                <a:spcPts val="0"/>
              </a:spcBef>
              <a:spcAft>
                <a:spcPts val="0"/>
              </a:spcAft>
              <a:buSzPts val="3600"/>
              <a:buFont typeface="Arial"/>
              <a:buChar char="•"/>
            </a:pPr>
            <a:r>
              <a:rPr lang="en-US" sz="4200">
                <a:solidFill>
                  <a:srgbClr val="000000"/>
                </a:solidFill>
              </a:rPr>
              <a:t>I can describe one way that the C’waam Ceremony is important for the Klamath Tribes.</a:t>
            </a:r>
            <a:endParaRPr/>
          </a:p>
          <a:p>
            <a:pPr indent="-571500" lvl="0" marL="571500" rtl="0" algn="l">
              <a:lnSpc>
                <a:spcPct val="114999"/>
              </a:lnSpc>
              <a:spcBef>
                <a:spcPts val="0"/>
              </a:spcBef>
              <a:spcAft>
                <a:spcPts val="0"/>
              </a:spcAft>
              <a:buSzPts val="3600"/>
              <a:buFont typeface="Arial"/>
              <a:buChar char="•"/>
            </a:pPr>
            <a:r>
              <a:rPr lang="en-US" sz="4200">
                <a:solidFill>
                  <a:srgbClr val="000000"/>
                </a:solidFill>
              </a:rPr>
              <a:t>I can draw and explain one thing that happened in the C’waam Ceremony.</a:t>
            </a:r>
            <a:endParaRPr/>
          </a:p>
        </p:txBody>
      </p:sp>
      <p:sp>
        <p:nvSpPr>
          <p:cNvPr id="193" name="Google Shape;193;p3"/>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1" i="0" lang="en-US" sz="1800" u="none" cap="none" strike="noStrike">
                <a:solidFill>
                  <a:srgbClr val="FFFFFF"/>
                </a:solidFill>
                <a:latin typeface="Calibri"/>
                <a:ea typeface="Calibri"/>
                <a:cs typeface="Calibri"/>
                <a:sym typeface="Calibri"/>
              </a:rPr>
              <a:t>‹#›</a:t>
            </a:fld>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Key Words and Ideas</a:t>
            </a:r>
            <a:endParaRPr/>
          </a:p>
        </p:txBody>
      </p:sp>
      <p:sp>
        <p:nvSpPr>
          <p:cNvPr id="200" name="Google Shape;200;p4"/>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b="1" lang="en-US"/>
              <a:t>Identity</a:t>
            </a:r>
            <a:r>
              <a:rPr lang="en-US"/>
              <a:t>: Who you are + your family </a:t>
            </a:r>
            <a:endParaRPr/>
          </a:p>
          <a:p>
            <a:pPr indent="0" lvl="2" marL="914400" rtl="0" algn="l">
              <a:lnSpc>
                <a:spcPct val="110000"/>
              </a:lnSpc>
              <a:spcBef>
                <a:spcPts val="2000"/>
              </a:spcBef>
              <a:spcAft>
                <a:spcPts val="0"/>
              </a:spcAft>
              <a:buSzPts val="2800"/>
              <a:buNone/>
            </a:pPr>
            <a:r>
              <a:rPr lang="en-US" sz="3600"/>
              <a:t>+ the things you do </a:t>
            </a:r>
            <a:endParaRPr/>
          </a:p>
          <a:p>
            <a:pPr indent="0" lvl="2" marL="914400" rtl="0" algn="l">
              <a:lnSpc>
                <a:spcPct val="110000"/>
              </a:lnSpc>
              <a:spcBef>
                <a:spcPts val="2000"/>
              </a:spcBef>
              <a:spcAft>
                <a:spcPts val="0"/>
              </a:spcAft>
              <a:buSzPts val="2800"/>
              <a:buNone/>
            </a:pPr>
            <a:r>
              <a:rPr lang="en-US" sz="3600"/>
              <a:t>+ the people you spend time with</a:t>
            </a:r>
            <a:endParaRPr/>
          </a:p>
          <a:p>
            <a:pPr indent="-228600" lvl="0" marL="457200" rtl="0" algn="l">
              <a:lnSpc>
                <a:spcPct val="110000"/>
              </a:lnSpc>
              <a:spcBef>
                <a:spcPts val="2000"/>
              </a:spcBef>
              <a:spcAft>
                <a:spcPts val="0"/>
              </a:spcAft>
              <a:buSzPts val="3600"/>
              <a:buNone/>
            </a:pPr>
            <a:r>
              <a:t/>
            </a:r>
            <a:endParaRPr/>
          </a:p>
          <a:p>
            <a:pPr indent="-457200" lvl="0" marL="457200" rtl="0" algn="l">
              <a:lnSpc>
                <a:spcPct val="110000"/>
              </a:lnSpc>
              <a:spcBef>
                <a:spcPts val="2000"/>
              </a:spcBef>
              <a:spcAft>
                <a:spcPts val="0"/>
              </a:spcAft>
              <a:buSzPts val="3600"/>
              <a:buChar char="•"/>
            </a:pPr>
            <a:r>
              <a:rPr b="1" lang="en-US"/>
              <a:t>C’waam</a:t>
            </a:r>
            <a:r>
              <a:rPr lang="en-US"/>
              <a:t> (tch-wom): A fish with a sucker that is important to Tribes in Oregon. </a:t>
            </a:r>
            <a:endParaRPr/>
          </a:p>
          <a:p>
            <a:pPr indent="-228600" lvl="0" marL="457200" rtl="0" algn="l">
              <a:lnSpc>
                <a:spcPct val="110000"/>
              </a:lnSpc>
              <a:spcBef>
                <a:spcPts val="2000"/>
              </a:spcBef>
              <a:spcAft>
                <a:spcPts val="0"/>
              </a:spcAft>
              <a:buSzPts val="3600"/>
              <a:buNone/>
            </a:pPr>
            <a:r>
              <a:t/>
            </a:r>
            <a:endParaRPr/>
          </a:p>
          <a:p>
            <a:pPr indent="-457200" lvl="0" marL="457200" rtl="0" algn="l">
              <a:lnSpc>
                <a:spcPct val="110000"/>
              </a:lnSpc>
              <a:spcBef>
                <a:spcPts val="2000"/>
              </a:spcBef>
              <a:spcAft>
                <a:spcPts val="0"/>
              </a:spcAft>
              <a:buSzPts val="3600"/>
              <a:buChar char="•"/>
            </a:pPr>
            <a:r>
              <a:rPr b="1" lang="en-US"/>
              <a:t>Ceremony</a:t>
            </a:r>
            <a:r>
              <a:rPr lang="en-US"/>
              <a:t>: An event for an important time. </a:t>
            </a:r>
            <a:endParaRPr/>
          </a:p>
        </p:txBody>
      </p:sp>
      <p:sp>
        <p:nvSpPr>
          <p:cNvPr id="201" name="Google Shape;201;p4"/>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Group Talk: Celebrations</a:t>
            </a:r>
            <a:endParaRPr/>
          </a:p>
        </p:txBody>
      </p:sp>
      <p:sp>
        <p:nvSpPr>
          <p:cNvPr id="207" name="Google Shape;207;p5"/>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84B46"/>
              </a:buClr>
              <a:buSzPts val="3600"/>
              <a:buFont typeface="Arial"/>
              <a:buChar char="•"/>
            </a:pPr>
            <a:r>
              <a:rPr lang="en-US"/>
              <a:t>What are some special celebrations or gatherings you enjoy?</a:t>
            </a:r>
            <a:endParaRPr/>
          </a:p>
          <a:p>
            <a:pPr indent="-228600" lvl="0" marL="457200" marR="0" rtl="0" algn="l">
              <a:lnSpc>
                <a:spcPct val="110000"/>
              </a:lnSpc>
              <a:spcBef>
                <a:spcPts val="2000"/>
              </a:spcBef>
              <a:spcAft>
                <a:spcPts val="0"/>
              </a:spcAft>
              <a:buClr>
                <a:srgbClr val="484B46"/>
              </a:buClr>
              <a:buSzPts val="3600"/>
              <a:buFont typeface="Arial"/>
              <a:buNone/>
            </a:pPr>
            <a:r>
              <a:t/>
            </a:r>
            <a:endParaRPr/>
          </a:p>
          <a:p>
            <a:pPr indent="-457200" lvl="0" marL="457200" marR="0" rtl="0" algn="l">
              <a:lnSpc>
                <a:spcPct val="110000"/>
              </a:lnSpc>
              <a:spcBef>
                <a:spcPts val="2000"/>
              </a:spcBef>
              <a:spcAft>
                <a:spcPts val="0"/>
              </a:spcAft>
              <a:buClr>
                <a:srgbClr val="484B46"/>
              </a:buClr>
              <a:buSzPts val="3600"/>
              <a:buFont typeface="Arial"/>
              <a:buChar char="•"/>
            </a:pPr>
            <a:r>
              <a:rPr lang="en-US"/>
              <a:t>How does it make you feel to attend these celebrations? </a:t>
            </a:r>
            <a:endParaRPr/>
          </a:p>
          <a:p>
            <a:pPr indent="-228600" lvl="0" marL="457200" marR="0" rtl="0" algn="l">
              <a:lnSpc>
                <a:spcPct val="110000"/>
              </a:lnSpc>
              <a:spcBef>
                <a:spcPts val="2000"/>
              </a:spcBef>
              <a:spcAft>
                <a:spcPts val="0"/>
              </a:spcAft>
              <a:buClr>
                <a:srgbClr val="484B46"/>
              </a:buClr>
              <a:buSzPts val="3600"/>
              <a:buFont typeface="Arial"/>
              <a:buNone/>
            </a:pPr>
            <a:r>
              <a:t/>
            </a:r>
            <a:endParaRPr/>
          </a:p>
          <a:p>
            <a:pPr indent="-457200" lvl="0" marL="457200" marR="0" rtl="0" algn="l">
              <a:lnSpc>
                <a:spcPct val="110000"/>
              </a:lnSpc>
              <a:spcBef>
                <a:spcPts val="2000"/>
              </a:spcBef>
              <a:spcAft>
                <a:spcPts val="0"/>
              </a:spcAft>
              <a:buClr>
                <a:srgbClr val="484B46"/>
              </a:buClr>
              <a:buSzPts val="3600"/>
              <a:buFont typeface="Arial"/>
              <a:buChar char="•"/>
            </a:pPr>
            <a:r>
              <a:rPr lang="en-US"/>
              <a:t>What do you like about the celebrations?</a:t>
            </a:r>
            <a:endParaRPr/>
          </a:p>
          <a:p>
            <a:pPr indent="-228600" lvl="0" marL="457200" rtl="0" algn="l">
              <a:lnSpc>
                <a:spcPct val="110000"/>
              </a:lnSpc>
              <a:spcBef>
                <a:spcPts val="2000"/>
              </a:spcBef>
              <a:spcAft>
                <a:spcPts val="0"/>
              </a:spcAft>
              <a:buSzPts val="3600"/>
              <a:buNone/>
            </a:pPr>
            <a:r>
              <a:t/>
            </a:r>
            <a:endParaRPr/>
          </a:p>
        </p:txBody>
      </p:sp>
      <p:sp>
        <p:nvSpPr>
          <p:cNvPr id="208" name="Google Shape;208;p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txBox="1"/>
          <p:nvPr>
            <p:ph type="title"/>
          </p:nvPr>
        </p:nvSpPr>
        <p:spPr>
          <a:xfrm>
            <a:off x="2439988" y="1731963"/>
            <a:ext cx="6850316" cy="21907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Nine Federally Recognized Tribes in Oregon</a:t>
            </a:r>
            <a:endParaRPr/>
          </a:p>
        </p:txBody>
      </p:sp>
      <p:sp>
        <p:nvSpPr>
          <p:cNvPr id="215" name="Google Shape;215;p6"/>
          <p:cNvSpPr txBox="1"/>
          <p:nvPr>
            <p:ph idx="2" type="body"/>
          </p:nvPr>
        </p:nvSpPr>
        <p:spPr>
          <a:xfrm>
            <a:off x="2439988" y="4696331"/>
            <a:ext cx="6543421" cy="14138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Can you find this picture on the map?</a:t>
            </a:r>
            <a:endParaRPr/>
          </a:p>
        </p:txBody>
      </p:sp>
      <p:pic>
        <p:nvPicPr>
          <p:cNvPr descr="The Klamath Tribes seal" id="216" name="Google Shape;216;p6"/>
          <p:cNvPicPr preferRelativeResize="0"/>
          <p:nvPr/>
        </p:nvPicPr>
        <p:blipFill rotWithShape="1">
          <a:blip r:embed="rId3">
            <a:alphaModFix/>
          </a:blip>
          <a:srcRect b="0" l="0" r="0" t="0"/>
          <a:stretch/>
        </p:blipFill>
        <p:spPr>
          <a:xfrm>
            <a:off x="3256064" y="7091884"/>
            <a:ext cx="3444375" cy="3444375"/>
          </a:xfrm>
          <a:prstGeom prst="rect">
            <a:avLst/>
          </a:prstGeom>
          <a:noFill/>
          <a:ln>
            <a:noFill/>
          </a:ln>
        </p:spPr>
      </p:pic>
      <p:pic>
        <p:nvPicPr>
          <p:cNvPr descr="A map of the nine federally recognized Tribes in Oregon." id="217" name="Google Shape;217;p6"/>
          <p:cNvPicPr preferRelativeResize="0"/>
          <p:nvPr/>
        </p:nvPicPr>
        <p:blipFill rotWithShape="1">
          <a:blip r:embed="rId4">
            <a:alphaModFix/>
          </a:blip>
          <a:srcRect b="1941" l="2056" r="0" t="0"/>
          <a:stretch/>
        </p:blipFill>
        <p:spPr>
          <a:xfrm>
            <a:off x="8442500" y="776075"/>
            <a:ext cx="15392575" cy="10741850"/>
          </a:xfrm>
          <a:prstGeom prst="rect">
            <a:avLst/>
          </a:prstGeom>
          <a:noFill/>
          <a:ln>
            <a:noFill/>
          </a:ln>
        </p:spPr>
      </p:pic>
      <p:sp>
        <p:nvSpPr>
          <p:cNvPr id="218" name="Google Shape;218;p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7"/>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Listen and Repeat</a:t>
            </a:r>
            <a:endParaRPr/>
          </a:p>
        </p:txBody>
      </p:sp>
      <p:sp>
        <p:nvSpPr>
          <p:cNvPr id="225" name="Google Shape;225;p7"/>
          <p:cNvSpPr txBox="1"/>
          <p:nvPr>
            <p:ph idx="2" type="body"/>
          </p:nvPr>
        </p:nvSpPr>
        <p:spPr>
          <a:xfrm>
            <a:off x="2454275" y="3989839"/>
            <a:ext cx="9432925" cy="6226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The Klamath Tribes are Native Americans who live in Oregon.</a:t>
            </a:r>
            <a:endParaRPr/>
          </a:p>
        </p:txBody>
      </p:sp>
      <p:sp>
        <p:nvSpPr>
          <p:cNvPr id="226" name="Google Shape;226;p7"/>
          <p:cNvSpPr txBox="1"/>
          <p:nvPr/>
        </p:nvSpPr>
        <p:spPr>
          <a:xfrm>
            <a:off x="4717033" y="6858000"/>
            <a:ext cx="3915000" cy="131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0"/>
              <a:buFont typeface="Arial"/>
              <a:buNone/>
            </a:pPr>
            <a:r>
              <a:rPr b="0" i="0" lang="en-US" sz="5000" u="none" cap="none" strike="noStrike">
                <a:solidFill>
                  <a:srgbClr val="000000"/>
                </a:solidFill>
                <a:latin typeface="Arial"/>
                <a:ea typeface="Arial"/>
                <a:cs typeface="Arial"/>
                <a:sym typeface="Arial"/>
              </a:rPr>
              <a:t>C’waam fish</a:t>
            </a:r>
            <a:endParaRPr b="0" i="0" sz="5000" u="none" cap="none" strike="noStrike">
              <a:solidFill>
                <a:srgbClr val="000000"/>
              </a:solidFill>
              <a:latin typeface="Arial"/>
              <a:ea typeface="Arial"/>
              <a:cs typeface="Arial"/>
              <a:sym typeface="Arial"/>
            </a:endParaRPr>
          </a:p>
        </p:txBody>
      </p:sp>
      <p:sp>
        <p:nvSpPr>
          <p:cNvPr id="227" name="Google Shape;227;p7"/>
          <p:cNvSpPr txBox="1"/>
          <p:nvPr>
            <p:ph idx="1" type="body"/>
          </p:nvPr>
        </p:nvSpPr>
        <p:spPr>
          <a:xfrm>
            <a:off x="14606150" y="3922296"/>
            <a:ext cx="7326750" cy="64729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3600"/>
              <a:buNone/>
            </a:pPr>
            <a:r>
              <a:rPr lang="en-US" sz="4400"/>
              <a:t>Every March, they go to the river dance, drum and pray to their Creator so the C’waam fish will swim up the river.</a:t>
            </a:r>
            <a:endParaRPr/>
          </a:p>
        </p:txBody>
      </p:sp>
      <p:pic>
        <p:nvPicPr>
          <p:cNvPr id="228" name="Google Shape;228;p7"/>
          <p:cNvPicPr preferRelativeResize="0"/>
          <p:nvPr/>
        </p:nvPicPr>
        <p:blipFill rotWithShape="1">
          <a:blip r:embed="rId3">
            <a:alphaModFix/>
          </a:blip>
          <a:srcRect b="0" l="0" r="0" t="0"/>
          <a:stretch/>
        </p:blipFill>
        <p:spPr>
          <a:xfrm>
            <a:off x="4000333" y="8171100"/>
            <a:ext cx="6063800" cy="2952525"/>
          </a:xfrm>
          <a:prstGeom prst="rect">
            <a:avLst/>
          </a:prstGeom>
          <a:noFill/>
          <a:ln>
            <a:noFill/>
          </a:ln>
        </p:spPr>
      </p:pic>
      <p:sp>
        <p:nvSpPr>
          <p:cNvPr id="229" name="Google Shape;229;p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type="title"/>
          </p:nvPr>
        </p:nvSpPr>
        <p:spPr>
          <a:xfrm>
            <a:off x="2439990" y="657747"/>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C’waam (sucker fish) Ceremony</a:t>
            </a:r>
            <a:endParaRPr/>
          </a:p>
        </p:txBody>
      </p:sp>
      <p:sp>
        <p:nvSpPr>
          <p:cNvPr id="235" name="Google Shape;235;p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id="236" name="Google Shape;236;p8" title="Cwaam Ceremony">
            <a:hlinkClick r:id="rId3"/>
          </p:cNvPr>
          <p:cNvPicPr preferRelativeResize="0"/>
          <p:nvPr/>
        </p:nvPicPr>
        <p:blipFill>
          <a:blip r:embed="rId4">
            <a:alphaModFix/>
          </a:blip>
          <a:stretch>
            <a:fillRect/>
          </a:stretch>
        </p:blipFill>
        <p:spPr>
          <a:xfrm>
            <a:off x="5014925" y="3135336"/>
            <a:ext cx="14357350" cy="807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9"/>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Turn and Talk </a:t>
            </a:r>
            <a:endParaRPr/>
          </a:p>
        </p:txBody>
      </p:sp>
      <p:sp>
        <p:nvSpPr>
          <p:cNvPr id="243" name="Google Shape;243;p9"/>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Tell your neighbor one thing you saw in the video.</a:t>
            </a:r>
            <a:endParaRPr/>
          </a:p>
          <a:p>
            <a:pPr indent="-228600" lvl="0" marL="457200" rtl="0" algn="l">
              <a:lnSpc>
                <a:spcPct val="110000"/>
              </a:lnSpc>
              <a:spcBef>
                <a:spcPts val="2000"/>
              </a:spcBef>
              <a:spcAft>
                <a:spcPts val="0"/>
              </a:spcAft>
              <a:buSzPts val="3600"/>
              <a:buNone/>
            </a:pPr>
            <a:r>
              <a:t/>
            </a:r>
            <a:endParaRPr/>
          </a:p>
          <a:p>
            <a:pPr indent="-457200" lvl="0" marL="457200" rtl="0" algn="l">
              <a:lnSpc>
                <a:spcPct val="110000"/>
              </a:lnSpc>
              <a:spcBef>
                <a:spcPts val="2000"/>
              </a:spcBef>
              <a:spcAft>
                <a:spcPts val="0"/>
              </a:spcAft>
              <a:buSzPts val="3600"/>
              <a:buChar char="•"/>
            </a:pPr>
            <a:r>
              <a:rPr lang="en-US"/>
              <a:t>Raise your hand to share something you saw in the video.</a:t>
            </a:r>
            <a:endParaRPr/>
          </a:p>
        </p:txBody>
      </p:sp>
      <p:sp>
        <p:nvSpPr>
          <p:cNvPr id="244" name="Google Shape;244;p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_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FC9EEDD6-A360-48A0-9F12-888DE124907B}"/>
</file>

<file path=customXml/itemProps2.xml><?xml version="1.0" encoding="utf-8"?>
<ds:datastoreItem xmlns:ds="http://schemas.openxmlformats.org/officeDocument/2006/customXml" ds:itemID="{417C3F2E-A8A5-492A-827A-BD6145C21465}"/>
</file>

<file path=customXml/itemProps3.xml><?xml version="1.0" encoding="utf-8"?>
<ds:datastoreItem xmlns:ds="http://schemas.openxmlformats.org/officeDocument/2006/customXml" ds:itemID="{C4261BC8-5E87-4830-94F4-D97768FC736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Oregon Department of Education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