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01.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25.xml" ContentType="application/vnd.openxmlformats-officedocument.presentationml.notesSlide+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4" r:id="rId1"/>
    <p:sldMasterId id="2147483765" r:id="rId2"/>
    <p:sldMasterId id="2147483766" r:id="rId3"/>
    <p:sldMasterId id="2147483767" r:id="rId4"/>
    <p:sldMasterId id="2147483768" r:id="rId5"/>
  </p:sldMasterIdLst>
  <p:notesMasterIdLst>
    <p:notesMasterId r:id="rId4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x="12192000" cy="6858000"/>
  <p:notesSz cx="6858000" cy="9144000"/>
  <p:embeddedFontLs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590e82af8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
        <p:nvSpPr>
          <p:cNvPr id="903" name="Google Shape;903;g2590e82af8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3374a4bf2ae_0_5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3374a4bf2ae_0_5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33895a8537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33895a85375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8" name="Google Shape;1018;g33895a85375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33895a85375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33895a85375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7" name="Google Shape;1027;g33895a85375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33895a85375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33895a85375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6" name="Google Shape;1036;g33895a85375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33895a85375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33895a85375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4" name="Google Shape;1044;g33895a85375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33895a85375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33895a85375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4" name="Google Shape;1054;g33895a85375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32143aadd2a_0_4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500"/>
          </a:p>
        </p:txBody>
      </p:sp>
      <p:sp>
        <p:nvSpPr>
          <p:cNvPr id="1061" name="Google Shape;1061;g32143aadd2a_0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325271c7422_0_5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325271c7422_0_5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0" name="Google Shape;1070;g325271c7422_0_5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33734d8feb8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33734d8feb8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9" name="Google Shape;1079;g33734d8feb8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331606e225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331606e225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7" name="Google Shape;1087;g331606e225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33895a853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33895a8537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g33895a8537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331606e2253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331606e2253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2" name="Google Shape;1102;g331606e2253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33734d8feb8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33734d8feb8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1" name="Google Shape;1111;g33734d8feb8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3374a4bf2a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3374a4bf2ae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4" name="Google Shape;1124;g3374a4bf2ae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3374a4bf2ae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 name="Google Shape;1134;g3374a4bf2ae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5" name="Google Shape;1135;g3374a4bf2ae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33734d8feb8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5" name="Google Shape;1145;g33734d8feb8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6" name="Google Shape;1146;g33734d8feb8_0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27dae0b888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27dae0b888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8" name="Google Shape;1158;g27dae0b888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32057a7f1bc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32057a7f1bc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6" name="Google Shape;1166;g32057a7f1bc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325271c7422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325271c7422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32057a7f1bc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g32057a7f1bc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3" name="Google Shape;1183;g32057a7f1bc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325271c7422_0_5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325271c7422_0_5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2" name="Google Shape;1192;g325271c7422_0_5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300b87acf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300b87acf2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9" name="Google Shape;919;g300b87acf2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3374a4bf2ae_0_1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9" name="Google Shape;1199;g3374a4bf2ae_0_1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0" name="Google Shape;1200;g3374a4bf2ae_0_11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3374a4bf2ae_0_1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3374a4bf2ae_0_1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9" name="Google Shape;1209;g3374a4bf2ae_0_1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325cc4e8e7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 name="Google Shape;1218;g325cc4e8e7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https://drive.google.com/drive/folders/13H1gX2FzA_edl5cKmGq0MyAiD30yhcGO?usp=drive_link</a:t>
            </a:r>
            <a:endParaRPr/>
          </a:p>
        </p:txBody>
      </p:sp>
      <p:sp>
        <p:nvSpPr>
          <p:cNvPr id="1227" name="Google Shape;12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27dae0b8889_0_10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27dae0b8889_0_10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33734d8feb8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33734d8feb8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2" name="Google Shape;932;g33734d8feb8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33734d8feb8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33734d8feb8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0" name="Google Shape;940;g33734d8feb8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300"/>
          </a:p>
        </p:txBody>
      </p:sp>
      <p:sp>
        <p:nvSpPr>
          <p:cNvPr id="948" name="Google Shape;9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3374a4bf2ae_0_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3374a4bf2ae_0_5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3374a4bf2ae_0_5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3374a4bf2ae_0_5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3374a4bf2ae_0_5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3374a4bf2ae_0_5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90"/>
        <p:cNvGrpSpPr/>
        <p:nvPr/>
      </p:nvGrpSpPr>
      <p:grpSpPr>
        <a:xfrm>
          <a:off x="0" y="0"/>
          <a:ext cx="0" cy="0"/>
          <a:chOff x="0" y="0"/>
          <a:chExt cx="0" cy="0"/>
        </a:xfrm>
      </p:grpSpPr>
      <p:sp>
        <p:nvSpPr>
          <p:cNvPr id="91" name="Google Shape;91;p1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92" name="Google Shape;92;p1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1"/>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774"/>
        <p:cNvGrpSpPr/>
        <p:nvPr/>
      </p:nvGrpSpPr>
      <p:grpSpPr>
        <a:xfrm>
          <a:off x="0" y="0"/>
          <a:ext cx="0" cy="0"/>
          <a:chOff x="0" y="0"/>
          <a:chExt cx="0" cy="0"/>
        </a:xfrm>
      </p:grpSpPr>
      <p:sp>
        <p:nvSpPr>
          <p:cNvPr id="775" name="Google Shape;775;p10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76" name="Google Shape;776;p10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77" name="Google Shape;777;p10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778" name="Google Shape;778;p105"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779" name="Google Shape;779;p105"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780" name="Google Shape;780;p105"/>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781" name="Google Shape;781;p10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82" name="Google Shape;782;p1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783"/>
        <p:cNvGrpSpPr/>
        <p:nvPr/>
      </p:nvGrpSpPr>
      <p:grpSpPr>
        <a:xfrm>
          <a:off x="0" y="0"/>
          <a:ext cx="0" cy="0"/>
          <a:chOff x="0" y="0"/>
          <a:chExt cx="0" cy="0"/>
        </a:xfrm>
      </p:grpSpPr>
      <p:sp>
        <p:nvSpPr>
          <p:cNvPr id="784" name="Google Shape;784;p10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85" name="Google Shape;785;p106"/>
          <p:cNvSpPr/>
          <p:nvPr/>
        </p:nvSpPr>
        <p:spPr>
          <a:xfrm>
            <a:off x="206188" y="5948082"/>
            <a:ext cx="11774700" cy="699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86" name="Google Shape;786;p106"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787" name="Google Shape;787;p106"/>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500"/>
              <a:buFont typeface="Calibri"/>
              <a:buNone/>
              <a:defRPr sz="55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88" name="Google Shape;788;p10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89" name="Google Shape;789;p106"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790" name="Google Shape;790;p10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91" name="Google Shape;791;p10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792"/>
        <p:cNvGrpSpPr/>
        <p:nvPr/>
      </p:nvGrpSpPr>
      <p:grpSpPr>
        <a:xfrm>
          <a:off x="0" y="0"/>
          <a:ext cx="0" cy="0"/>
          <a:chOff x="0" y="0"/>
          <a:chExt cx="0" cy="0"/>
        </a:xfrm>
      </p:grpSpPr>
      <p:sp>
        <p:nvSpPr>
          <p:cNvPr id="793" name="Google Shape;793;p10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94" name="Google Shape;794;p107"/>
          <p:cNvSpPr/>
          <p:nvPr/>
        </p:nvSpPr>
        <p:spPr>
          <a:xfrm>
            <a:off x="206187" y="2488757"/>
            <a:ext cx="11774700" cy="19005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795" name="Google Shape;795;p107"/>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796" name="Google Shape;796;p107"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797" name="Google Shape;797;p10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98" name="Google Shape;798;p10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799"/>
        <p:cNvGrpSpPr/>
        <p:nvPr/>
      </p:nvGrpSpPr>
      <p:grpSpPr>
        <a:xfrm>
          <a:off x="0" y="0"/>
          <a:ext cx="0" cy="0"/>
          <a:chOff x="0" y="0"/>
          <a:chExt cx="0" cy="0"/>
        </a:xfrm>
      </p:grpSpPr>
      <p:sp>
        <p:nvSpPr>
          <p:cNvPr id="800" name="Google Shape;800;p10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01" name="Google Shape;801;p108"/>
          <p:cNvSpPr/>
          <p:nvPr/>
        </p:nvSpPr>
        <p:spPr>
          <a:xfrm>
            <a:off x="206188" y="215153"/>
            <a:ext cx="11774700" cy="13977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02" name="Google Shape;802;p10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03" name="Google Shape;803;p10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04" name="Google Shape;804;p10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05" name="Google Shape;805;p10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806"/>
        <p:cNvGrpSpPr/>
        <p:nvPr/>
      </p:nvGrpSpPr>
      <p:grpSpPr>
        <a:xfrm>
          <a:off x="0" y="0"/>
          <a:ext cx="0" cy="0"/>
          <a:chOff x="0" y="0"/>
          <a:chExt cx="0" cy="0"/>
        </a:xfrm>
      </p:grpSpPr>
      <p:sp>
        <p:nvSpPr>
          <p:cNvPr id="807" name="Google Shape;807;p10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08" name="Google Shape;808;p109"/>
          <p:cNvSpPr/>
          <p:nvPr/>
        </p:nvSpPr>
        <p:spPr>
          <a:xfrm>
            <a:off x="206189" y="215153"/>
            <a:ext cx="4730400" cy="6432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09" name="Google Shape;809;p109"/>
          <p:cNvSpPr txBox="1">
            <a:spLocks noGrp="1"/>
          </p:cNvSpPr>
          <p:nvPr>
            <p:ph type="title"/>
          </p:nvPr>
        </p:nvSpPr>
        <p:spPr>
          <a:xfrm>
            <a:off x="717177" y="779646"/>
            <a:ext cx="3932100" cy="252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10" name="Google Shape;810;p109"/>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1" name="Google Shape;811;p109"/>
          <p:cNvSpPr>
            <a:spLocks noGrp="1"/>
          </p:cNvSpPr>
          <p:nvPr>
            <p:ph type="pic" idx="2"/>
          </p:nvPr>
        </p:nvSpPr>
        <p:spPr>
          <a:xfrm>
            <a:off x="717177" y="3540125"/>
            <a:ext cx="3932100" cy="2320800"/>
          </a:xfrm>
          <a:prstGeom prst="rect">
            <a:avLst/>
          </a:prstGeom>
          <a:noFill/>
          <a:ln>
            <a:noFill/>
          </a:ln>
        </p:spPr>
      </p:sp>
      <p:sp>
        <p:nvSpPr>
          <p:cNvPr id="812" name="Google Shape;812;p10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13" name="Google Shape;813;p10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814"/>
        <p:cNvGrpSpPr/>
        <p:nvPr/>
      </p:nvGrpSpPr>
      <p:grpSpPr>
        <a:xfrm>
          <a:off x="0" y="0"/>
          <a:ext cx="0" cy="0"/>
          <a:chOff x="0" y="0"/>
          <a:chExt cx="0" cy="0"/>
        </a:xfrm>
      </p:grpSpPr>
      <p:sp>
        <p:nvSpPr>
          <p:cNvPr id="815" name="Google Shape;815;p11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16" name="Google Shape;816;p11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17" name="Google Shape;817;p11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18" name="Google Shape;818;p11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819"/>
        <p:cNvGrpSpPr/>
        <p:nvPr/>
      </p:nvGrpSpPr>
      <p:grpSpPr>
        <a:xfrm>
          <a:off x="0" y="0"/>
          <a:ext cx="0" cy="0"/>
          <a:chOff x="0" y="0"/>
          <a:chExt cx="0" cy="0"/>
        </a:xfrm>
      </p:grpSpPr>
      <p:sp>
        <p:nvSpPr>
          <p:cNvPr id="820" name="Google Shape;820;p111"/>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21" name="Google Shape;821;p111"/>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22" name="Google Shape;822;p111"/>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23" name="Google Shape;823;p11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24" name="Google Shape;824;p11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825"/>
        <p:cNvGrpSpPr/>
        <p:nvPr/>
      </p:nvGrpSpPr>
      <p:grpSpPr>
        <a:xfrm>
          <a:off x="0" y="0"/>
          <a:ext cx="0" cy="0"/>
          <a:chOff x="0" y="0"/>
          <a:chExt cx="0" cy="0"/>
        </a:xfrm>
      </p:grpSpPr>
      <p:sp>
        <p:nvSpPr>
          <p:cNvPr id="826" name="Google Shape;826;p112"/>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7" name="Google Shape;827;p112"/>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28" name="Google Shape;828;p112"/>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9" name="Google Shape;829;p112"/>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30" name="Google Shape;830;p112"/>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31" name="Google Shape;831;p11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32" name="Google Shape;832;p11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833"/>
        <p:cNvGrpSpPr/>
        <p:nvPr/>
      </p:nvGrpSpPr>
      <p:grpSpPr>
        <a:xfrm>
          <a:off x="0" y="0"/>
          <a:ext cx="0" cy="0"/>
          <a:chOff x="0" y="0"/>
          <a:chExt cx="0" cy="0"/>
        </a:xfrm>
      </p:grpSpPr>
      <p:sp>
        <p:nvSpPr>
          <p:cNvPr id="834" name="Google Shape;834;p11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835" name="Google Shape;835;p11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36" name="Google Shape;836;p11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37" name="Google Shape;837;p1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838"/>
        <p:cNvGrpSpPr/>
        <p:nvPr/>
      </p:nvGrpSpPr>
      <p:grpSpPr>
        <a:xfrm>
          <a:off x="0" y="0"/>
          <a:ext cx="0" cy="0"/>
          <a:chOff x="0" y="0"/>
          <a:chExt cx="0" cy="0"/>
        </a:xfrm>
      </p:grpSpPr>
      <p:sp>
        <p:nvSpPr>
          <p:cNvPr id="839" name="Google Shape;839;p11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840" name="Google Shape;840;p114"/>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41" name="Google Shape;841;p11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42" name="Google Shape;842;p1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96"/>
        <p:cNvGrpSpPr/>
        <p:nvPr/>
      </p:nvGrpSpPr>
      <p:grpSpPr>
        <a:xfrm>
          <a:off x="0" y="0"/>
          <a:ext cx="0" cy="0"/>
          <a:chOff x="0" y="0"/>
          <a:chExt cx="0" cy="0"/>
        </a:xfrm>
      </p:grpSpPr>
      <p:sp>
        <p:nvSpPr>
          <p:cNvPr id="97" name="Google Shape;97;p1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9" name="Google Shape;99;p1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2"/>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843"/>
        <p:cNvGrpSpPr/>
        <p:nvPr/>
      </p:nvGrpSpPr>
      <p:grpSpPr>
        <a:xfrm>
          <a:off x="0" y="0"/>
          <a:ext cx="0" cy="0"/>
          <a:chOff x="0" y="0"/>
          <a:chExt cx="0" cy="0"/>
        </a:xfrm>
      </p:grpSpPr>
      <p:sp>
        <p:nvSpPr>
          <p:cNvPr id="844" name="Google Shape;844;p11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845" name="Google Shape;845;p11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46" name="Google Shape;846;p11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47" name="Google Shape;847;p115"/>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48" name="Google Shape;848;p11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49" name="Google Shape;849;p11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850"/>
        <p:cNvGrpSpPr/>
        <p:nvPr/>
      </p:nvGrpSpPr>
      <p:grpSpPr>
        <a:xfrm>
          <a:off x="0" y="0"/>
          <a:ext cx="0" cy="0"/>
          <a:chOff x="0" y="0"/>
          <a:chExt cx="0" cy="0"/>
        </a:xfrm>
      </p:grpSpPr>
      <p:sp>
        <p:nvSpPr>
          <p:cNvPr id="851" name="Google Shape;851;p11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852" name="Google Shape;852;p11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53" name="Google Shape;853;p11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854" name="Google Shape;854;p11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855" name="Google Shape;855;p11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856" name="Google Shape;856;p116"/>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857" name="Google Shape;857;p11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858" name="Google Shape;858;p11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859"/>
        <p:cNvGrpSpPr/>
        <p:nvPr/>
      </p:nvGrpSpPr>
      <p:grpSpPr>
        <a:xfrm>
          <a:off x="0" y="0"/>
          <a:ext cx="0" cy="0"/>
          <a:chOff x="0" y="0"/>
          <a:chExt cx="0" cy="0"/>
        </a:xfrm>
      </p:grpSpPr>
      <p:sp>
        <p:nvSpPr>
          <p:cNvPr id="860" name="Google Shape;860;p11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861" name="Google Shape;861;p11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62" name="Google Shape;862;p11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63" name="Google Shape;863;p11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864" name="Google Shape;864;p11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865" name="Google Shape;865;p11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66" name="Google Shape;866;p117"/>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867"/>
        <p:cNvGrpSpPr/>
        <p:nvPr/>
      </p:nvGrpSpPr>
      <p:grpSpPr>
        <a:xfrm>
          <a:off x="0" y="0"/>
          <a:ext cx="0" cy="0"/>
          <a:chOff x="0" y="0"/>
          <a:chExt cx="0" cy="0"/>
        </a:xfrm>
      </p:grpSpPr>
      <p:sp>
        <p:nvSpPr>
          <p:cNvPr id="868" name="Google Shape;868;p11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900"/>
              <a:buFont typeface="Arial"/>
              <a:buNone/>
            </a:pPr>
            <a:endParaRPr sz="1900" b="0" i="0" u="none" strike="noStrike" cap="none">
              <a:solidFill>
                <a:schemeClr val="lt1"/>
              </a:solidFill>
              <a:latin typeface="Calibri"/>
              <a:ea typeface="Calibri"/>
              <a:cs typeface="Calibri"/>
              <a:sym typeface="Calibri"/>
            </a:endParaRPr>
          </a:p>
        </p:txBody>
      </p:sp>
      <p:pic>
        <p:nvPicPr>
          <p:cNvPr id="869" name="Google Shape;869;p11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70" name="Google Shape;870;p11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71" name="Google Shape;871;p11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500"/>
              <a:buFont typeface="Calibri"/>
              <a:buNone/>
              <a:defRPr sz="1500"/>
            </a:lvl1pPr>
            <a:lvl2pPr lvl="1" algn="l">
              <a:spcBef>
                <a:spcPts val="0"/>
              </a:spcBef>
              <a:spcAft>
                <a:spcPts val="0"/>
              </a:spcAft>
              <a:buClr>
                <a:schemeClr val="dk1"/>
              </a:buClr>
              <a:buSzPts val="1500"/>
              <a:buFont typeface="Calibri"/>
              <a:buNone/>
              <a:defRPr sz="1500"/>
            </a:lvl2pPr>
            <a:lvl3pPr lvl="2" algn="l">
              <a:spcBef>
                <a:spcPts val="0"/>
              </a:spcBef>
              <a:spcAft>
                <a:spcPts val="0"/>
              </a:spcAft>
              <a:buClr>
                <a:schemeClr val="dk1"/>
              </a:buClr>
              <a:buSzPts val="1500"/>
              <a:buFont typeface="Calibri"/>
              <a:buNone/>
              <a:defRPr sz="1500"/>
            </a:lvl3pPr>
            <a:lvl4pPr lvl="3" algn="l">
              <a:spcBef>
                <a:spcPts val="0"/>
              </a:spcBef>
              <a:spcAft>
                <a:spcPts val="0"/>
              </a:spcAft>
              <a:buClr>
                <a:schemeClr val="dk1"/>
              </a:buClr>
              <a:buSzPts val="1500"/>
              <a:buFont typeface="Calibri"/>
              <a:buNone/>
              <a:defRPr sz="1500"/>
            </a:lvl4pPr>
            <a:lvl5pPr lvl="4" algn="l">
              <a:spcBef>
                <a:spcPts val="0"/>
              </a:spcBef>
              <a:spcAft>
                <a:spcPts val="0"/>
              </a:spcAft>
              <a:buClr>
                <a:schemeClr val="dk1"/>
              </a:buClr>
              <a:buSzPts val="1500"/>
              <a:buFont typeface="Calibri"/>
              <a:buNone/>
              <a:defRPr sz="1500"/>
            </a:lvl5pPr>
            <a:lvl6pPr lvl="5" algn="l">
              <a:spcBef>
                <a:spcPts val="0"/>
              </a:spcBef>
              <a:spcAft>
                <a:spcPts val="0"/>
              </a:spcAft>
              <a:buClr>
                <a:schemeClr val="dk1"/>
              </a:buClr>
              <a:buSzPts val="1500"/>
              <a:buFont typeface="Calibri"/>
              <a:buNone/>
              <a:defRPr sz="1500"/>
            </a:lvl6pPr>
            <a:lvl7pPr lvl="6" algn="l">
              <a:spcBef>
                <a:spcPts val="0"/>
              </a:spcBef>
              <a:spcAft>
                <a:spcPts val="0"/>
              </a:spcAft>
              <a:buClr>
                <a:schemeClr val="dk1"/>
              </a:buClr>
              <a:buSzPts val="1500"/>
              <a:buFont typeface="Calibri"/>
              <a:buNone/>
              <a:defRPr sz="1500"/>
            </a:lvl7pPr>
            <a:lvl8pPr lvl="7" algn="l">
              <a:spcBef>
                <a:spcPts val="0"/>
              </a:spcBef>
              <a:spcAft>
                <a:spcPts val="0"/>
              </a:spcAft>
              <a:buClr>
                <a:schemeClr val="dk1"/>
              </a:buClr>
              <a:buSzPts val="1500"/>
              <a:buFont typeface="Calibri"/>
              <a:buNone/>
              <a:defRPr sz="1500"/>
            </a:lvl8pPr>
            <a:lvl9pPr lvl="8" algn="l">
              <a:spcBef>
                <a:spcPts val="0"/>
              </a:spcBef>
              <a:spcAft>
                <a:spcPts val="0"/>
              </a:spcAft>
              <a:buClr>
                <a:schemeClr val="dk1"/>
              </a:buClr>
              <a:buSzPts val="1500"/>
              <a:buFont typeface="Calibri"/>
              <a:buNone/>
              <a:defRPr sz="1500"/>
            </a:lvl9pPr>
          </a:lstStyle>
          <a:p>
            <a:endParaRPr/>
          </a:p>
        </p:txBody>
      </p:sp>
      <p:sp>
        <p:nvSpPr>
          <p:cNvPr id="872" name="Google Shape;872;p11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500"/>
              <a:buFont typeface="Calibri"/>
              <a:buNone/>
              <a:defRPr sz="1500"/>
            </a:lvl1pPr>
            <a:lvl2pPr lvl="1" algn="l">
              <a:spcBef>
                <a:spcPts val="0"/>
              </a:spcBef>
              <a:spcAft>
                <a:spcPts val="0"/>
              </a:spcAft>
              <a:buClr>
                <a:schemeClr val="dk1"/>
              </a:buClr>
              <a:buSzPts val="1500"/>
              <a:buFont typeface="Calibri"/>
              <a:buNone/>
              <a:defRPr sz="1500"/>
            </a:lvl2pPr>
            <a:lvl3pPr lvl="2" algn="l">
              <a:spcBef>
                <a:spcPts val="0"/>
              </a:spcBef>
              <a:spcAft>
                <a:spcPts val="0"/>
              </a:spcAft>
              <a:buClr>
                <a:schemeClr val="dk1"/>
              </a:buClr>
              <a:buSzPts val="1500"/>
              <a:buFont typeface="Calibri"/>
              <a:buNone/>
              <a:defRPr sz="1500"/>
            </a:lvl3pPr>
            <a:lvl4pPr lvl="3" algn="l">
              <a:spcBef>
                <a:spcPts val="0"/>
              </a:spcBef>
              <a:spcAft>
                <a:spcPts val="0"/>
              </a:spcAft>
              <a:buClr>
                <a:schemeClr val="dk1"/>
              </a:buClr>
              <a:buSzPts val="1500"/>
              <a:buFont typeface="Calibri"/>
              <a:buNone/>
              <a:defRPr sz="1500"/>
            </a:lvl4pPr>
            <a:lvl5pPr lvl="4" algn="l">
              <a:spcBef>
                <a:spcPts val="0"/>
              </a:spcBef>
              <a:spcAft>
                <a:spcPts val="0"/>
              </a:spcAft>
              <a:buClr>
                <a:schemeClr val="dk1"/>
              </a:buClr>
              <a:buSzPts val="1500"/>
              <a:buFont typeface="Calibri"/>
              <a:buNone/>
              <a:defRPr sz="1500"/>
            </a:lvl5pPr>
            <a:lvl6pPr lvl="5" algn="l">
              <a:spcBef>
                <a:spcPts val="0"/>
              </a:spcBef>
              <a:spcAft>
                <a:spcPts val="0"/>
              </a:spcAft>
              <a:buClr>
                <a:schemeClr val="dk1"/>
              </a:buClr>
              <a:buSzPts val="1500"/>
              <a:buFont typeface="Calibri"/>
              <a:buNone/>
              <a:defRPr sz="1500"/>
            </a:lvl6pPr>
            <a:lvl7pPr lvl="6" algn="l">
              <a:spcBef>
                <a:spcPts val="0"/>
              </a:spcBef>
              <a:spcAft>
                <a:spcPts val="0"/>
              </a:spcAft>
              <a:buClr>
                <a:schemeClr val="dk1"/>
              </a:buClr>
              <a:buSzPts val="1500"/>
              <a:buFont typeface="Calibri"/>
              <a:buNone/>
              <a:defRPr sz="1500"/>
            </a:lvl7pPr>
            <a:lvl8pPr lvl="7" algn="l">
              <a:spcBef>
                <a:spcPts val="0"/>
              </a:spcBef>
              <a:spcAft>
                <a:spcPts val="0"/>
              </a:spcAft>
              <a:buClr>
                <a:schemeClr val="dk1"/>
              </a:buClr>
              <a:buSzPts val="1500"/>
              <a:buFont typeface="Calibri"/>
              <a:buNone/>
              <a:defRPr sz="1500"/>
            </a:lvl8pPr>
            <a:lvl9pPr lvl="8" algn="l">
              <a:spcBef>
                <a:spcPts val="0"/>
              </a:spcBef>
              <a:spcAft>
                <a:spcPts val="0"/>
              </a:spcAft>
              <a:buClr>
                <a:schemeClr val="dk1"/>
              </a:buClr>
              <a:buSzPts val="1500"/>
              <a:buFont typeface="Calibri"/>
              <a:buNone/>
              <a:defRPr sz="1500"/>
            </a:lvl9pPr>
          </a:lstStyle>
          <a:p>
            <a:endParaRPr/>
          </a:p>
        </p:txBody>
      </p:sp>
      <p:sp>
        <p:nvSpPr>
          <p:cNvPr id="873" name="Google Shape;873;p11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74" name="Google Shape;874;p118"/>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875"/>
        <p:cNvGrpSpPr/>
        <p:nvPr/>
      </p:nvGrpSpPr>
      <p:grpSpPr>
        <a:xfrm>
          <a:off x="0" y="0"/>
          <a:ext cx="0" cy="0"/>
          <a:chOff x="0" y="0"/>
          <a:chExt cx="0" cy="0"/>
        </a:xfrm>
      </p:grpSpPr>
      <p:sp>
        <p:nvSpPr>
          <p:cNvPr id="876" name="Google Shape;876;p11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877" name="Google Shape;877;p11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78" name="Google Shape;878;p11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79" name="Google Shape;879;p11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880" name="Google Shape;880;p11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881" name="Google Shape;881;p1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2" name="Google Shape;882;p11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883"/>
        <p:cNvGrpSpPr/>
        <p:nvPr/>
      </p:nvGrpSpPr>
      <p:grpSpPr>
        <a:xfrm>
          <a:off x="0" y="0"/>
          <a:ext cx="0" cy="0"/>
          <a:chOff x="0" y="0"/>
          <a:chExt cx="0" cy="0"/>
        </a:xfrm>
      </p:grpSpPr>
      <p:sp>
        <p:nvSpPr>
          <p:cNvPr id="884" name="Google Shape;884;p12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885" name="Google Shape;885;p12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86" name="Google Shape;886;p12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87" name="Google Shape;887;p12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888" name="Google Shape;888;p12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889" name="Google Shape;889;p1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0" name="Google Shape;890;p120"/>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891"/>
        <p:cNvGrpSpPr/>
        <p:nvPr/>
      </p:nvGrpSpPr>
      <p:grpSpPr>
        <a:xfrm>
          <a:off x="0" y="0"/>
          <a:ext cx="0" cy="0"/>
          <a:chOff x="0" y="0"/>
          <a:chExt cx="0" cy="0"/>
        </a:xfrm>
      </p:grpSpPr>
      <p:sp>
        <p:nvSpPr>
          <p:cNvPr id="892" name="Google Shape;892;p12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893" name="Google Shape;893;p12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94" name="Google Shape;894;p12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895" name="Google Shape;895;p12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896" name="Google Shape;896;p12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sz="1500"/>
            </a:lvl1pPr>
            <a:lvl2pPr lvl="1" algn="l">
              <a:spcBef>
                <a:spcPts val="0"/>
              </a:spcBef>
              <a:spcAft>
                <a:spcPts val="0"/>
              </a:spcAft>
              <a:buSzPts val="1500"/>
              <a:buNone/>
              <a:defRPr sz="1500"/>
            </a:lvl2pPr>
            <a:lvl3pPr lvl="2" algn="l">
              <a:spcBef>
                <a:spcPts val="0"/>
              </a:spcBef>
              <a:spcAft>
                <a:spcPts val="0"/>
              </a:spcAft>
              <a:buSzPts val="1500"/>
              <a:buNone/>
              <a:defRPr sz="1500"/>
            </a:lvl3pPr>
            <a:lvl4pPr lvl="3" algn="l">
              <a:spcBef>
                <a:spcPts val="0"/>
              </a:spcBef>
              <a:spcAft>
                <a:spcPts val="0"/>
              </a:spcAft>
              <a:buSzPts val="1500"/>
              <a:buNone/>
              <a:defRPr sz="1500"/>
            </a:lvl4pPr>
            <a:lvl5pPr lvl="4" algn="l">
              <a:spcBef>
                <a:spcPts val="0"/>
              </a:spcBef>
              <a:spcAft>
                <a:spcPts val="0"/>
              </a:spcAft>
              <a:buSzPts val="1500"/>
              <a:buNone/>
              <a:defRPr sz="1500"/>
            </a:lvl5pPr>
            <a:lvl6pPr lvl="5" algn="l">
              <a:spcBef>
                <a:spcPts val="0"/>
              </a:spcBef>
              <a:spcAft>
                <a:spcPts val="0"/>
              </a:spcAft>
              <a:buSzPts val="1500"/>
              <a:buNone/>
              <a:defRPr sz="1500"/>
            </a:lvl6pPr>
            <a:lvl7pPr lvl="6" algn="l">
              <a:spcBef>
                <a:spcPts val="0"/>
              </a:spcBef>
              <a:spcAft>
                <a:spcPts val="0"/>
              </a:spcAft>
              <a:buSzPts val="1500"/>
              <a:buNone/>
              <a:defRPr sz="1500"/>
            </a:lvl7pPr>
            <a:lvl8pPr lvl="7" algn="l">
              <a:spcBef>
                <a:spcPts val="0"/>
              </a:spcBef>
              <a:spcAft>
                <a:spcPts val="0"/>
              </a:spcAft>
              <a:buSzPts val="1500"/>
              <a:buNone/>
              <a:defRPr sz="1500"/>
            </a:lvl8pPr>
            <a:lvl9pPr lvl="8" algn="l">
              <a:spcBef>
                <a:spcPts val="0"/>
              </a:spcBef>
              <a:spcAft>
                <a:spcPts val="0"/>
              </a:spcAft>
              <a:buSzPts val="1500"/>
              <a:buNone/>
              <a:defRPr sz="1500"/>
            </a:lvl9pPr>
          </a:lstStyle>
          <a:p>
            <a:endParaRPr/>
          </a:p>
        </p:txBody>
      </p:sp>
      <p:sp>
        <p:nvSpPr>
          <p:cNvPr id="897" name="Google Shape;897;p12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98" name="Google Shape;898;p121"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899" name="Google Shape;899;p121"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900" name="Google Shape;900;p121"/>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dk2"/>
        </a:solidFill>
        <a:effectLst/>
      </p:bgPr>
    </p:bg>
    <p:spTree>
      <p:nvGrpSpPr>
        <p:cNvPr id="1" name="Shape 112"/>
        <p:cNvGrpSpPr/>
        <p:nvPr/>
      </p:nvGrpSpPr>
      <p:grpSpPr>
        <a:xfrm>
          <a:off x="0" y="0"/>
          <a:ext cx="0" cy="0"/>
          <a:chOff x="0" y="0"/>
          <a:chExt cx="0" cy="0"/>
        </a:xfrm>
      </p:grpSpPr>
      <p:sp>
        <p:nvSpPr>
          <p:cNvPr id="113" name="Google Shape;113;p1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1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15" name="Google Shape;115;p1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7" name="Google Shape;117;p1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8" name="Google Shape;118;p1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14"/>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120"/>
        <p:cNvGrpSpPr/>
        <p:nvPr/>
      </p:nvGrpSpPr>
      <p:grpSpPr>
        <a:xfrm>
          <a:off x="0" y="0"/>
          <a:ext cx="0" cy="0"/>
          <a:chOff x="0" y="0"/>
          <a:chExt cx="0" cy="0"/>
        </a:xfrm>
      </p:grpSpPr>
      <p:sp>
        <p:nvSpPr>
          <p:cNvPr id="121" name="Google Shape;121;p1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15"/>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 name="Google Shape;123;p1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24" name="Google Shape;124;p1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6" name="Google Shape;126;p1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7" name="Google Shape;127;p1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8" name="Google Shape;128;p1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1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2"/>
        </a:solidFill>
        <a:effectLst/>
      </p:bgPr>
    </p:bg>
    <p:spTree>
      <p:nvGrpSpPr>
        <p:cNvPr id="1" name="Shape 130"/>
        <p:cNvGrpSpPr/>
        <p:nvPr/>
      </p:nvGrpSpPr>
      <p:grpSpPr>
        <a:xfrm>
          <a:off x="0" y="0"/>
          <a:ext cx="0" cy="0"/>
          <a:chOff x="0" y="0"/>
          <a:chExt cx="0" cy="0"/>
        </a:xfrm>
      </p:grpSpPr>
      <p:sp>
        <p:nvSpPr>
          <p:cNvPr id="131" name="Google Shape;131;p1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16"/>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33" name="Google Shape;133;p1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5" name="Google Shape;135;p1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6" name="Google Shape;136;p1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7" name="Google Shape;137;p1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Bar and Content" type="obj">
  <p:cSld name="OBJECT">
    <p:bg>
      <p:bgPr>
        <a:solidFill>
          <a:schemeClr val="dk2"/>
        </a:solidFill>
        <a:effectLst/>
      </p:bgPr>
    </p:bg>
    <p:spTree>
      <p:nvGrpSpPr>
        <p:cNvPr id="1" name="Shape 138"/>
        <p:cNvGrpSpPr/>
        <p:nvPr/>
      </p:nvGrpSpPr>
      <p:grpSpPr>
        <a:xfrm>
          <a:off x="0" y="0"/>
          <a:ext cx="0" cy="0"/>
          <a:chOff x="0" y="0"/>
          <a:chExt cx="0" cy="0"/>
        </a:xfrm>
      </p:grpSpPr>
      <p:sp>
        <p:nvSpPr>
          <p:cNvPr id="139" name="Google Shape;139;p1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17"/>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1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1">
            <a:normAutofit/>
          </a:bodyPr>
          <a:lstStyle>
            <a:lvl1pPr lvl="0" algn="ctr">
              <a:lnSpc>
                <a:spcPct val="90000"/>
              </a:lnSpc>
              <a:spcBef>
                <a:spcPts val="0"/>
              </a:spcBef>
              <a:spcAft>
                <a:spcPts val="0"/>
              </a:spcAft>
              <a:buClr>
                <a:schemeClr val="dk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1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4" name="Google Shape;144;p1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5" name="Google Shape;145;p1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dk2"/>
        </a:solidFill>
        <a:effectLst/>
      </p:bgPr>
    </p:bg>
    <p:spTree>
      <p:nvGrpSpPr>
        <p:cNvPr id="1" name="Shape 146"/>
        <p:cNvGrpSpPr/>
        <p:nvPr/>
      </p:nvGrpSpPr>
      <p:grpSpPr>
        <a:xfrm>
          <a:off x="0" y="0"/>
          <a:ext cx="0" cy="0"/>
          <a:chOff x="0" y="0"/>
          <a:chExt cx="0" cy="0"/>
        </a:xfrm>
      </p:grpSpPr>
      <p:sp>
        <p:nvSpPr>
          <p:cNvPr id="147" name="Google Shape;147;p1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18"/>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18"/>
          <p:cNvSpPr txBox="1">
            <a:spLocks noGrp="1"/>
          </p:cNvSpPr>
          <p:nvPr>
            <p:ph type="title"/>
          </p:nvPr>
        </p:nvSpPr>
        <p:spPr>
          <a:xfrm>
            <a:off x="717177" y="779645"/>
            <a:ext cx="3931826" cy="50814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1" name="Google Shape;151;p1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2" name="Google Shape;152;p1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3" name="Google Shape;153;p1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dk2"/>
        </a:solidFill>
        <a:effectLst/>
      </p:bgPr>
    </p:bg>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8" name="Google Shape;158;p1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9" name="Google Shape;159;p1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dk2"/>
        </a:solidFill>
        <a:effectLst/>
      </p:bgPr>
    </p:bg>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0"/>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20"/>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2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5" name="Google Shape;165;p2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6" name="Google Shape;166;p2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dk2"/>
        </a:solidFill>
        <a:effectLst/>
      </p:bgPr>
    </p:bg>
    <p:spTree>
      <p:nvGrpSpPr>
        <p:cNvPr id="1" name="Shape 167"/>
        <p:cNvGrpSpPr/>
        <p:nvPr/>
      </p:nvGrpSpPr>
      <p:grpSpPr>
        <a:xfrm>
          <a:off x="0" y="0"/>
          <a:ext cx="0" cy="0"/>
          <a:chOff x="0" y="0"/>
          <a:chExt cx="0" cy="0"/>
        </a:xfrm>
      </p:grpSpPr>
      <p:sp>
        <p:nvSpPr>
          <p:cNvPr id="168" name="Google Shape;168;p21"/>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9" name="Google Shape;169;p21"/>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21"/>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1" name="Google Shape;171;p21"/>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2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3" name="Google Shape;173;p2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4" name="Google Shape;174;p2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2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23"/>
        <p:cNvGrpSpPr/>
        <p:nvPr/>
      </p:nvGrpSpPr>
      <p:grpSpPr>
        <a:xfrm>
          <a:off x="0" y="0"/>
          <a:ext cx="0" cy="0"/>
          <a:chOff x="0" y="0"/>
          <a:chExt cx="0" cy="0"/>
        </a:xfrm>
      </p:grpSpPr>
      <p:sp>
        <p:nvSpPr>
          <p:cNvPr id="24" name="Google Shape;24;p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 name="Google Shape;25;p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6" name="Google Shape;26;p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1" name="Google Shape;31;p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2" name="Google Shape;32;p3"/>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bg>
      <p:bgPr>
        <a:solidFill>
          <a:schemeClr val="dk2"/>
        </a:solidFill>
        <a:effectLst/>
      </p:bgPr>
    </p:bg>
    <p:spTree>
      <p:nvGrpSpPr>
        <p:cNvPr id="1" name="Shape 176"/>
        <p:cNvGrpSpPr/>
        <p:nvPr/>
      </p:nvGrpSpPr>
      <p:grpSpPr>
        <a:xfrm>
          <a:off x="0" y="0"/>
          <a:ext cx="0" cy="0"/>
          <a:chOff x="0" y="0"/>
          <a:chExt cx="0" cy="0"/>
        </a:xfrm>
      </p:grpSpPr>
      <p:sp>
        <p:nvSpPr>
          <p:cNvPr id="177" name="Google Shape;177;p2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2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0" name="Google Shape;180;p2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1" name="Google Shape;181;p2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dk2"/>
        </a:solidFill>
        <a:effectLst/>
      </p:bgPr>
    </p:bg>
    <p:spTree>
      <p:nvGrpSpPr>
        <p:cNvPr id="1" name="Shape 182"/>
        <p:cNvGrpSpPr/>
        <p:nvPr/>
      </p:nvGrpSpPr>
      <p:grpSpPr>
        <a:xfrm>
          <a:off x="0" y="0"/>
          <a:ext cx="0" cy="0"/>
          <a:chOff x="0" y="0"/>
          <a:chExt cx="0" cy="0"/>
        </a:xfrm>
      </p:grpSpPr>
      <p:sp>
        <p:nvSpPr>
          <p:cNvPr id="183" name="Google Shape;183;p2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184" name="Google Shape;184;p2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5" name="Google Shape;185;p2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6" name="Google Shape;186;p2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23"/>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dk2"/>
        </a:solidFill>
        <a:effectLst/>
      </p:bgPr>
    </p:bg>
    <p:spTree>
      <p:nvGrpSpPr>
        <p:cNvPr id="1" name="Shape 188"/>
        <p:cNvGrpSpPr/>
        <p:nvPr/>
      </p:nvGrpSpPr>
      <p:grpSpPr>
        <a:xfrm>
          <a:off x="0" y="0"/>
          <a:ext cx="0" cy="0"/>
          <a:chOff x="0" y="0"/>
          <a:chExt cx="0" cy="0"/>
        </a:xfrm>
      </p:grpSpPr>
      <p:sp>
        <p:nvSpPr>
          <p:cNvPr id="189" name="Google Shape;189;p2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0" name="Google Shape;190;p2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91" name="Google Shape;191;p2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3" name="Google Shape;193;p2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4" name="Google Shape;194;p2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5" name="Google Shape;195;p2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96" name="Google Shape;196;p2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97" name="Google Shape;197;p24"/>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dk2"/>
        </a:solidFill>
        <a:effectLst/>
      </p:bgPr>
    </p:bg>
    <p:spTree>
      <p:nvGrpSpPr>
        <p:cNvPr id="1" name="Shape 206"/>
        <p:cNvGrpSpPr/>
        <p:nvPr/>
      </p:nvGrpSpPr>
      <p:grpSpPr>
        <a:xfrm>
          <a:off x="0" y="0"/>
          <a:ext cx="0" cy="0"/>
          <a:chOff x="0" y="0"/>
          <a:chExt cx="0" cy="0"/>
        </a:xfrm>
      </p:grpSpPr>
      <p:sp>
        <p:nvSpPr>
          <p:cNvPr id="207" name="Google Shape;207;p2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8" name="Google Shape;208;p2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09" name="Google Shape;209;p2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2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p26"/>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214"/>
        <p:cNvGrpSpPr/>
        <p:nvPr/>
      </p:nvGrpSpPr>
      <p:grpSpPr>
        <a:xfrm>
          <a:off x="0" y="0"/>
          <a:ext cx="0" cy="0"/>
          <a:chOff x="0" y="0"/>
          <a:chExt cx="0" cy="0"/>
        </a:xfrm>
      </p:grpSpPr>
      <p:sp>
        <p:nvSpPr>
          <p:cNvPr id="215" name="Google Shape;215;p2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27"/>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7" name="Google Shape;217;p27"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18" name="Google Shape;218;p27"/>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0" name="Google Shape;220;p2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2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2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3" name="Google Shape;223;p27"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2"/>
        </a:solidFill>
        <a:effectLst/>
      </p:bgPr>
    </p:bg>
    <p:spTree>
      <p:nvGrpSpPr>
        <p:cNvPr id="1" name="Shape 224"/>
        <p:cNvGrpSpPr/>
        <p:nvPr/>
      </p:nvGrpSpPr>
      <p:grpSpPr>
        <a:xfrm>
          <a:off x="0" y="0"/>
          <a:ext cx="0" cy="0"/>
          <a:chOff x="0" y="0"/>
          <a:chExt cx="0" cy="0"/>
        </a:xfrm>
      </p:grpSpPr>
      <p:sp>
        <p:nvSpPr>
          <p:cNvPr id="225" name="Google Shape;225;p2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28"/>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227" name="Google Shape;227;p28"/>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2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2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1" name="Google Shape;231;p28"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dk2"/>
        </a:solidFill>
        <a:effectLst/>
      </p:bgPr>
    </p:bg>
    <p:spTree>
      <p:nvGrpSpPr>
        <p:cNvPr id="1" name="Shape 232"/>
        <p:cNvGrpSpPr/>
        <p:nvPr/>
      </p:nvGrpSpPr>
      <p:grpSpPr>
        <a:xfrm>
          <a:off x="0" y="0"/>
          <a:ext cx="0" cy="0"/>
          <a:chOff x="0" y="0"/>
          <a:chExt cx="0" cy="0"/>
        </a:xfrm>
      </p:grpSpPr>
      <p:sp>
        <p:nvSpPr>
          <p:cNvPr id="233" name="Google Shape;233;p2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4" name="Google Shape;234;p29"/>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5" name="Google Shape;235;p2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2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2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9" name="Google Shape;239;p2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dk2"/>
        </a:solidFill>
        <a:effectLst/>
      </p:bgPr>
    </p:bg>
    <p:spTree>
      <p:nvGrpSpPr>
        <p:cNvPr id="1" name="Shape 240"/>
        <p:cNvGrpSpPr/>
        <p:nvPr/>
      </p:nvGrpSpPr>
      <p:grpSpPr>
        <a:xfrm>
          <a:off x="0" y="0"/>
          <a:ext cx="0" cy="0"/>
          <a:chOff x="0" y="0"/>
          <a:chExt cx="0" cy="0"/>
        </a:xfrm>
      </p:grpSpPr>
      <p:sp>
        <p:nvSpPr>
          <p:cNvPr id="241" name="Google Shape;241;p3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30"/>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30"/>
          <p:cNvSpPr txBox="1">
            <a:spLocks noGrp="1"/>
          </p:cNvSpPr>
          <p:nvPr>
            <p:ph type="title"/>
          </p:nvPr>
        </p:nvSpPr>
        <p:spPr>
          <a:xfrm>
            <a:off x="717177" y="779646"/>
            <a:ext cx="3931826" cy="25298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30"/>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5" name="Google Shape;245;p3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3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3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8" name="Google Shape;248;p30"/>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dk2"/>
        </a:solidFill>
        <a:effectLst/>
      </p:bgPr>
    </p:bg>
    <p:spTree>
      <p:nvGrpSpPr>
        <p:cNvPr id="1" name="Shape 249"/>
        <p:cNvGrpSpPr/>
        <p:nvPr/>
      </p:nvGrpSpPr>
      <p:grpSpPr>
        <a:xfrm>
          <a:off x="0" y="0"/>
          <a:ext cx="0" cy="0"/>
          <a:chOff x="0" y="0"/>
          <a:chExt cx="0" cy="0"/>
        </a:xfrm>
      </p:grpSpPr>
      <p:sp>
        <p:nvSpPr>
          <p:cNvPr id="250" name="Google Shape;250;p3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3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3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3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3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dk2"/>
        </a:solidFill>
        <a:effectLst/>
      </p:bgPr>
    </p:bg>
    <p:spTree>
      <p:nvGrpSpPr>
        <p:cNvPr id="1" name="Shape 255"/>
        <p:cNvGrpSpPr/>
        <p:nvPr/>
      </p:nvGrpSpPr>
      <p:grpSpPr>
        <a:xfrm>
          <a:off x="0" y="0"/>
          <a:ext cx="0" cy="0"/>
          <a:chOff x="0" y="0"/>
          <a:chExt cx="0" cy="0"/>
        </a:xfrm>
      </p:grpSpPr>
      <p:sp>
        <p:nvSpPr>
          <p:cNvPr id="256" name="Google Shape;256;p3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32"/>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32"/>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3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3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3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dk2"/>
        </a:solidFill>
        <a:effectLst/>
      </p:bgPr>
    </p:bg>
    <p:spTree>
      <p:nvGrpSpPr>
        <p:cNvPr id="1" name="Shape 262"/>
        <p:cNvGrpSpPr/>
        <p:nvPr/>
      </p:nvGrpSpPr>
      <p:grpSpPr>
        <a:xfrm>
          <a:off x="0" y="0"/>
          <a:ext cx="0" cy="0"/>
          <a:chOff x="0" y="0"/>
          <a:chExt cx="0" cy="0"/>
        </a:xfrm>
      </p:grpSpPr>
      <p:sp>
        <p:nvSpPr>
          <p:cNvPr id="263" name="Google Shape;263;p33"/>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4" name="Google Shape;264;p33"/>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33"/>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6" name="Google Shape;266;p33"/>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3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3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3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0" name="Google Shape;270;p3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dk2"/>
        </a:solidFill>
        <a:effectLst/>
      </p:bgPr>
    </p:bg>
    <p:spTree>
      <p:nvGrpSpPr>
        <p:cNvPr id="1" name="Shape 271"/>
        <p:cNvGrpSpPr/>
        <p:nvPr/>
      </p:nvGrpSpPr>
      <p:grpSpPr>
        <a:xfrm>
          <a:off x="0" y="0"/>
          <a:ext cx="0" cy="0"/>
          <a:chOff x="0" y="0"/>
          <a:chExt cx="0" cy="0"/>
        </a:xfrm>
      </p:grpSpPr>
      <p:sp>
        <p:nvSpPr>
          <p:cNvPr id="272" name="Google Shape;272;p3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3" name="Google Shape;273;p3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3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3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6" name="Google Shape;276;p3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dk2"/>
        </a:solidFill>
        <a:effectLst/>
      </p:bgPr>
    </p:bg>
    <p:spTree>
      <p:nvGrpSpPr>
        <p:cNvPr id="1" name="Shape 277"/>
        <p:cNvGrpSpPr/>
        <p:nvPr/>
      </p:nvGrpSpPr>
      <p:grpSpPr>
        <a:xfrm>
          <a:off x="0" y="0"/>
          <a:ext cx="0" cy="0"/>
          <a:chOff x="0" y="0"/>
          <a:chExt cx="0" cy="0"/>
        </a:xfrm>
      </p:grpSpPr>
      <p:sp>
        <p:nvSpPr>
          <p:cNvPr id="278" name="Google Shape;278;p3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279" name="Google Shape;279;p3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3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3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2" name="Google Shape;282;p35"/>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dk2"/>
        </a:solidFill>
        <a:effectLst/>
      </p:bgPr>
    </p:bg>
    <p:spTree>
      <p:nvGrpSpPr>
        <p:cNvPr id="1" name="Shape 283"/>
        <p:cNvGrpSpPr/>
        <p:nvPr/>
      </p:nvGrpSpPr>
      <p:grpSpPr>
        <a:xfrm>
          <a:off x="0" y="0"/>
          <a:ext cx="0" cy="0"/>
          <a:chOff x="0" y="0"/>
          <a:chExt cx="0" cy="0"/>
        </a:xfrm>
      </p:grpSpPr>
      <p:sp>
        <p:nvSpPr>
          <p:cNvPr id="284" name="Google Shape;284;p3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5" name="Google Shape;285;p3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86" name="Google Shape;286;p3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3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3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3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0" name="Google Shape;290;p3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91" name="Google Shape;291;p3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92" name="Google Shape;292;p36"/>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301"/>
        <p:cNvGrpSpPr/>
        <p:nvPr/>
      </p:nvGrpSpPr>
      <p:grpSpPr>
        <a:xfrm>
          <a:off x="0" y="0"/>
          <a:ext cx="0" cy="0"/>
          <a:chOff x="0" y="0"/>
          <a:chExt cx="0" cy="0"/>
        </a:xfrm>
      </p:grpSpPr>
      <p:sp>
        <p:nvSpPr>
          <p:cNvPr id="302" name="Google Shape;302;p3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3" name="Google Shape;303;p3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04" name="Google Shape;304;p3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3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3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8" name="Google Shape;308;p38"/>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3"/>
        </a:solidFill>
        <a:effectLst/>
      </p:bgPr>
    </p:bg>
    <p:spTree>
      <p:nvGrpSpPr>
        <p:cNvPr id="1" name="Shape 309"/>
        <p:cNvGrpSpPr/>
        <p:nvPr/>
      </p:nvGrpSpPr>
      <p:grpSpPr>
        <a:xfrm>
          <a:off x="0" y="0"/>
          <a:ext cx="0" cy="0"/>
          <a:chOff x="0" y="0"/>
          <a:chExt cx="0" cy="0"/>
        </a:xfrm>
      </p:grpSpPr>
      <p:sp>
        <p:nvSpPr>
          <p:cNvPr id="310" name="Google Shape;310;p3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1" name="Google Shape;311;p39"/>
          <p:cNvSpPr/>
          <p:nvPr/>
        </p:nvSpPr>
        <p:spPr>
          <a:xfrm>
            <a:off x="206188" y="5948082"/>
            <a:ext cx="117750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12" name="Google Shape;312;p3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13" name="Google Shape;313;p3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4" name="Google Shape;314;p3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5" name="Google Shape;315;p3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3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3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8" name="Google Shape;318;p39"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3"/>
        </a:solidFill>
        <a:effectLst/>
      </p:bgPr>
    </p:bg>
    <p:spTree>
      <p:nvGrpSpPr>
        <p:cNvPr id="1" name="Shape 319"/>
        <p:cNvGrpSpPr/>
        <p:nvPr/>
      </p:nvGrpSpPr>
      <p:grpSpPr>
        <a:xfrm>
          <a:off x="0" y="0"/>
          <a:ext cx="0" cy="0"/>
          <a:chOff x="0" y="0"/>
          <a:chExt cx="0" cy="0"/>
        </a:xfrm>
      </p:grpSpPr>
      <p:sp>
        <p:nvSpPr>
          <p:cNvPr id="320" name="Google Shape;320;p4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1" name="Google Shape;321;p40"/>
          <p:cNvSpPr/>
          <p:nvPr/>
        </p:nvSpPr>
        <p:spPr>
          <a:xfrm>
            <a:off x="206187" y="2488757"/>
            <a:ext cx="117750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322" name="Google Shape;322;p40"/>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4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4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4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6" name="Google Shape;326;p40"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3"/>
        </a:solidFill>
        <a:effectLst/>
      </p:bgPr>
    </p:bg>
    <p:spTree>
      <p:nvGrpSpPr>
        <p:cNvPr id="1" name="Shape 327"/>
        <p:cNvGrpSpPr/>
        <p:nvPr/>
      </p:nvGrpSpPr>
      <p:grpSpPr>
        <a:xfrm>
          <a:off x="0" y="0"/>
          <a:ext cx="0" cy="0"/>
          <a:chOff x="0" y="0"/>
          <a:chExt cx="0" cy="0"/>
        </a:xfrm>
      </p:grpSpPr>
      <p:sp>
        <p:nvSpPr>
          <p:cNvPr id="328" name="Google Shape;328;p4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9" name="Google Shape;329;p41"/>
          <p:cNvSpPr/>
          <p:nvPr/>
        </p:nvSpPr>
        <p:spPr>
          <a:xfrm>
            <a:off x="206188" y="215153"/>
            <a:ext cx="11775000" cy="1397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0" name="Google Shape;330;p4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4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4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4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4" name="Google Shape;334;p4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3"/>
        </a:solidFill>
        <a:effectLst/>
      </p:bgPr>
    </p:bg>
    <p:spTree>
      <p:nvGrpSpPr>
        <p:cNvPr id="1" name="Shape 335"/>
        <p:cNvGrpSpPr/>
        <p:nvPr/>
      </p:nvGrpSpPr>
      <p:grpSpPr>
        <a:xfrm>
          <a:off x="0" y="0"/>
          <a:ext cx="0" cy="0"/>
          <a:chOff x="0" y="0"/>
          <a:chExt cx="0" cy="0"/>
        </a:xfrm>
      </p:grpSpPr>
      <p:sp>
        <p:nvSpPr>
          <p:cNvPr id="336" name="Google Shape;336;p4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7" name="Google Shape;337;p42"/>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8" name="Google Shape;338;p42"/>
          <p:cNvSpPr txBox="1">
            <a:spLocks noGrp="1"/>
          </p:cNvSpPr>
          <p:nvPr>
            <p:ph type="title"/>
          </p:nvPr>
        </p:nvSpPr>
        <p:spPr>
          <a:xfrm>
            <a:off x="717177" y="779646"/>
            <a:ext cx="3931800" cy="2534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42"/>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0" name="Google Shape;340;p42"/>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4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4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3" name="Google Shape;343;p42"/>
          <p:cNvSpPr>
            <a:spLocks noGrp="1"/>
          </p:cNvSpPr>
          <p:nvPr>
            <p:ph type="pic" idx="2"/>
          </p:nvPr>
        </p:nvSpPr>
        <p:spPr>
          <a:xfrm>
            <a:off x="717177" y="3540125"/>
            <a:ext cx="3931800" cy="23208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accent3"/>
        </a:solidFill>
        <a:effectLst/>
      </p:bgPr>
    </p:bg>
    <p:spTree>
      <p:nvGrpSpPr>
        <p:cNvPr id="1" name="Shape 344"/>
        <p:cNvGrpSpPr/>
        <p:nvPr/>
      </p:nvGrpSpPr>
      <p:grpSpPr>
        <a:xfrm>
          <a:off x="0" y="0"/>
          <a:ext cx="0" cy="0"/>
          <a:chOff x="0" y="0"/>
          <a:chExt cx="0" cy="0"/>
        </a:xfrm>
      </p:grpSpPr>
      <p:sp>
        <p:nvSpPr>
          <p:cNvPr id="345" name="Google Shape;345;p4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4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43"/>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4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4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40"/>
        <p:cNvGrpSpPr/>
        <p:nvPr/>
      </p:nvGrpSpPr>
      <p:grpSpPr>
        <a:xfrm>
          <a:off x="0" y="0"/>
          <a:ext cx="0" cy="0"/>
          <a:chOff x="0" y="0"/>
          <a:chExt cx="0" cy="0"/>
        </a:xfrm>
      </p:grpSpPr>
      <p:sp>
        <p:nvSpPr>
          <p:cNvPr id="41" name="Google Shape;41;p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3" name="Google Shape;43;p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4" name="Google Shape;44;p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accent3"/>
        </a:solidFill>
        <a:effectLst/>
      </p:bgPr>
    </p:bg>
    <p:spTree>
      <p:nvGrpSpPr>
        <p:cNvPr id="1" name="Shape 350"/>
        <p:cNvGrpSpPr/>
        <p:nvPr/>
      </p:nvGrpSpPr>
      <p:grpSpPr>
        <a:xfrm>
          <a:off x="0" y="0"/>
          <a:ext cx="0" cy="0"/>
          <a:chOff x="0" y="0"/>
          <a:chExt cx="0" cy="0"/>
        </a:xfrm>
      </p:grpSpPr>
      <p:sp>
        <p:nvSpPr>
          <p:cNvPr id="351" name="Google Shape;351;p4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p44"/>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44"/>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4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4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4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accent3"/>
        </a:solidFill>
        <a:effectLst/>
      </p:bgPr>
    </p:bg>
    <p:spTree>
      <p:nvGrpSpPr>
        <p:cNvPr id="1" name="Shape 357"/>
        <p:cNvGrpSpPr/>
        <p:nvPr/>
      </p:nvGrpSpPr>
      <p:grpSpPr>
        <a:xfrm>
          <a:off x="0" y="0"/>
          <a:ext cx="0" cy="0"/>
          <a:chOff x="0" y="0"/>
          <a:chExt cx="0" cy="0"/>
        </a:xfrm>
      </p:grpSpPr>
      <p:sp>
        <p:nvSpPr>
          <p:cNvPr id="358" name="Google Shape;358;p45"/>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9" name="Google Shape;359;p45"/>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45"/>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1" name="Google Shape;361;p45"/>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4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4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4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5" name="Google Shape;365;p4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accent3"/>
        </a:solidFill>
        <a:effectLst/>
      </p:bgPr>
    </p:bg>
    <p:spTree>
      <p:nvGrpSpPr>
        <p:cNvPr id="1" name="Shape 366"/>
        <p:cNvGrpSpPr/>
        <p:nvPr/>
      </p:nvGrpSpPr>
      <p:grpSpPr>
        <a:xfrm>
          <a:off x="0" y="0"/>
          <a:ext cx="0" cy="0"/>
          <a:chOff x="0" y="0"/>
          <a:chExt cx="0" cy="0"/>
        </a:xfrm>
      </p:grpSpPr>
      <p:sp>
        <p:nvSpPr>
          <p:cNvPr id="367" name="Google Shape;367;p4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8" name="Google Shape;368;p46"/>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4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4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1" name="Google Shape;371;p4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accent3"/>
        </a:solidFill>
        <a:effectLst/>
      </p:bgPr>
    </p:bg>
    <p:spTree>
      <p:nvGrpSpPr>
        <p:cNvPr id="1" name="Shape 372"/>
        <p:cNvGrpSpPr/>
        <p:nvPr/>
      </p:nvGrpSpPr>
      <p:grpSpPr>
        <a:xfrm>
          <a:off x="0" y="0"/>
          <a:ext cx="0" cy="0"/>
          <a:chOff x="0" y="0"/>
          <a:chExt cx="0" cy="0"/>
        </a:xfrm>
      </p:grpSpPr>
      <p:sp>
        <p:nvSpPr>
          <p:cNvPr id="373" name="Google Shape;373;p4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374" name="Google Shape;374;p4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4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4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7" name="Google Shape;377;p47"/>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3"/>
        </a:solidFill>
        <a:effectLst/>
      </p:bgPr>
    </p:bg>
    <p:spTree>
      <p:nvGrpSpPr>
        <p:cNvPr id="1" name="Shape 378"/>
        <p:cNvGrpSpPr/>
        <p:nvPr/>
      </p:nvGrpSpPr>
      <p:grpSpPr>
        <a:xfrm>
          <a:off x="0" y="0"/>
          <a:ext cx="0" cy="0"/>
          <a:chOff x="0" y="0"/>
          <a:chExt cx="0" cy="0"/>
        </a:xfrm>
      </p:grpSpPr>
      <p:sp>
        <p:nvSpPr>
          <p:cNvPr id="379" name="Google Shape;379;p4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80" name="Google Shape;380;p4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81" name="Google Shape;381;p4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2" name="Google Shape;382;p4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4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5" name="Google Shape;385;p48"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86" name="Google Shape;386;p48"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87" name="Google Shape;387;p48"/>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88"/>
        <p:cNvGrpSpPr/>
        <p:nvPr/>
      </p:nvGrpSpPr>
      <p:grpSpPr>
        <a:xfrm>
          <a:off x="0" y="0"/>
          <a:ext cx="0" cy="0"/>
          <a:chOff x="0" y="0"/>
          <a:chExt cx="0" cy="0"/>
        </a:xfrm>
      </p:grpSpPr>
      <p:sp>
        <p:nvSpPr>
          <p:cNvPr id="389" name="Google Shape;389;p4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0" name="Google Shape;390;p4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91" name="Google Shape;391;p4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2" name="Google Shape;392;p4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3" name="Google Shape;393;p4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94" name="Google Shape;394;p4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401"/>
        <p:cNvGrpSpPr/>
        <p:nvPr/>
      </p:nvGrpSpPr>
      <p:grpSpPr>
        <a:xfrm>
          <a:off x="0" y="0"/>
          <a:ext cx="0" cy="0"/>
          <a:chOff x="0" y="0"/>
          <a:chExt cx="0" cy="0"/>
        </a:xfrm>
      </p:grpSpPr>
      <p:sp>
        <p:nvSpPr>
          <p:cNvPr id="402" name="Google Shape;402;p5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403" name="Google Shape;403;p51"/>
          <p:cNvSpPr/>
          <p:nvPr/>
        </p:nvSpPr>
        <p:spPr>
          <a:xfrm>
            <a:off x="206188" y="5948082"/>
            <a:ext cx="117747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404" name="Google Shape;404;p51"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05" name="Google Shape;405;p51"/>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500"/>
              <a:buFont typeface="Calibri"/>
              <a:buNone/>
              <a:defRPr sz="5500">
                <a:solidFill>
                  <a:schemeClr val="accen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06" name="Google Shape;406;p5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07" name="Google Shape;407;p51"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408" name="Google Shape;408;p5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Oregon Department of Education</a:t>
            </a:r>
            <a:endParaRPr sz="1500"/>
          </a:p>
        </p:txBody>
      </p:sp>
      <p:sp>
        <p:nvSpPr>
          <p:cNvPr id="409" name="Google Shape;409;p5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410"/>
        <p:cNvGrpSpPr/>
        <p:nvPr/>
      </p:nvGrpSpPr>
      <p:grpSpPr>
        <a:xfrm>
          <a:off x="0" y="0"/>
          <a:ext cx="0" cy="0"/>
          <a:chOff x="0" y="0"/>
          <a:chExt cx="0" cy="0"/>
        </a:xfrm>
      </p:grpSpPr>
      <p:sp>
        <p:nvSpPr>
          <p:cNvPr id="411" name="Google Shape;411;p5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12" name="Google Shape;412;p52"/>
          <p:cNvSpPr/>
          <p:nvPr/>
        </p:nvSpPr>
        <p:spPr>
          <a:xfrm>
            <a:off x="206187" y="2488757"/>
            <a:ext cx="117747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13" name="Google Shape;413;p5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414" name="Google Shape;414;p52"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415" name="Google Shape;415;p5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16" name="Google Shape;416;p5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417"/>
        <p:cNvGrpSpPr/>
        <p:nvPr/>
      </p:nvGrpSpPr>
      <p:grpSpPr>
        <a:xfrm>
          <a:off x="0" y="0"/>
          <a:ext cx="0" cy="0"/>
          <a:chOff x="0" y="0"/>
          <a:chExt cx="0" cy="0"/>
        </a:xfrm>
      </p:grpSpPr>
      <p:sp>
        <p:nvSpPr>
          <p:cNvPr id="418" name="Google Shape;418;p5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19" name="Google Shape;419;p53"/>
          <p:cNvSpPr/>
          <p:nvPr/>
        </p:nvSpPr>
        <p:spPr>
          <a:xfrm>
            <a:off x="206188" y="215153"/>
            <a:ext cx="11774700" cy="1397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20" name="Google Shape;420;p5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21" name="Google Shape;421;p5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22" name="Google Shape;422;p5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23" name="Google Shape;423;p5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424"/>
        <p:cNvGrpSpPr/>
        <p:nvPr/>
      </p:nvGrpSpPr>
      <p:grpSpPr>
        <a:xfrm>
          <a:off x="0" y="0"/>
          <a:ext cx="0" cy="0"/>
          <a:chOff x="0" y="0"/>
          <a:chExt cx="0" cy="0"/>
        </a:xfrm>
      </p:grpSpPr>
      <p:sp>
        <p:nvSpPr>
          <p:cNvPr id="425" name="Google Shape;425;p5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26" name="Google Shape;426;p54"/>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27" name="Google Shape;427;p54"/>
          <p:cNvSpPr txBox="1">
            <a:spLocks noGrp="1"/>
          </p:cNvSpPr>
          <p:nvPr>
            <p:ph type="title"/>
          </p:nvPr>
        </p:nvSpPr>
        <p:spPr>
          <a:xfrm>
            <a:off x="717177" y="779645"/>
            <a:ext cx="3932100" cy="252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28" name="Google Shape;428;p54"/>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9" name="Google Shape;429;p54"/>
          <p:cNvSpPr>
            <a:spLocks noGrp="1"/>
          </p:cNvSpPr>
          <p:nvPr>
            <p:ph type="pic" idx="2"/>
          </p:nvPr>
        </p:nvSpPr>
        <p:spPr>
          <a:xfrm>
            <a:off x="717177" y="3540125"/>
            <a:ext cx="3932100" cy="2320800"/>
          </a:xfrm>
          <a:prstGeom prst="rect">
            <a:avLst/>
          </a:prstGeom>
          <a:noFill/>
          <a:ln>
            <a:noFill/>
          </a:ln>
        </p:spPr>
      </p:sp>
      <p:sp>
        <p:nvSpPr>
          <p:cNvPr id="430" name="Google Shape;430;p5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31" name="Google Shape;431;p5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50"/>
        <p:cNvGrpSpPr/>
        <p:nvPr/>
      </p:nvGrpSpPr>
      <p:grpSpPr>
        <a:xfrm>
          <a:off x="0" y="0"/>
          <a:ext cx="0" cy="0"/>
          <a:chOff x="0" y="0"/>
          <a:chExt cx="0" cy="0"/>
        </a:xfrm>
      </p:grpSpPr>
      <p:sp>
        <p:nvSpPr>
          <p:cNvPr id="51" name="Google Shape;51;p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6"/>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53" name="Google Shape;53;p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32"/>
        <p:cNvGrpSpPr/>
        <p:nvPr/>
      </p:nvGrpSpPr>
      <p:grpSpPr>
        <a:xfrm>
          <a:off x="0" y="0"/>
          <a:ext cx="0" cy="0"/>
          <a:chOff x="0" y="0"/>
          <a:chExt cx="0" cy="0"/>
        </a:xfrm>
      </p:grpSpPr>
      <p:sp>
        <p:nvSpPr>
          <p:cNvPr id="433" name="Google Shape;433;p5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34" name="Google Shape;434;p5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35" name="Google Shape;435;p5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36" name="Google Shape;436;p5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437"/>
        <p:cNvGrpSpPr/>
        <p:nvPr/>
      </p:nvGrpSpPr>
      <p:grpSpPr>
        <a:xfrm>
          <a:off x="0" y="0"/>
          <a:ext cx="0" cy="0"/>
          <a:chOff x="0" y="0"/>
          <a:chExt cx="0" cy="0"/>
        </a:xfrm>
      </p:grpSpPr>
      <p:sp>
        <p:nvSpPr>
          <p:cNvPr id="438" name="Google Shape;438;p5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39" name="Google Shape;439;p56"/>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40" name="Google Shape;440;p56"/>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41" name="Google Shape;441;p5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42" name="Google Shape;442;p5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443"/>
        <p:cNvGrpSpPr/>
        <p:nvPr/>
      </p:nvGrpSpPr>
      <p:grpSpPr>
        <a:xfrm>
          <a:off x="0" y="0"/>
          <a:ext cx="0" cy="0"/>
          <a:chOff x="0" y="0"/>
          <a:chExt cx="0" cy="0"/>
        </a:xfrm>
      </p:grpSpPr>
      <p:sp>
        <p:nvSpPr>
          <p:cNvPr id="444" name="Google Shape;444;p57"/>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5" name="Google Shape;445;p57"/>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46" name="Google Shape;446;p57"/>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7" name="Google Shape;447;p57"/>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48" name="Google Shape;448;p5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49" name="Google Shape;449;p5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50" name="Google Shape;450;p5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451"/>
        <p:cNvGrpSpPr/>
        <p:nvPr/>
      </p:nvGrpSpPr>
      <p:grpSpPr>
        <a:xfrm>
          <a:off x="0" y="0"/>
          <a:ext cx="0" cy="0"/>
          <a:chOff x="0" y="0"/>
          <a:chExt cx="0" cy="0"/>
        </a:xfrm>
      </p:grpSpPr>
      <p:sp>
        <p:nvSpPr>
          <p:cNvPr id="452" name="Google Shape;452;p5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53" name="Google Shape;453;p5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54" name="Google Shape;454;p5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55" name="Google Shape;455;p5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456"/>
        <p:cNvGrpSpPr/>
        <p:nvPr/>
      </p:nvGrpSpPr>
      <p:grpSpPr>
        <a:xfrm>
          <a:off x="0" y="0"/>
          <a:ext cx="0" cy="0"/>
          <a:chOff x="0" y="0"/>
          <a:chExt cx="0" cy="0"/>
        </a:xfrm>
      </p:grpSpPr>
      <p:sp>
        <p:nvSpPr>
          <p:cNvPr id="457" name="Google Shape;457;p5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458" name="Google Shape;458;p59"/>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59" name="Google Shape;459;p5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60" name="Google Shape;460;p5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461"/>
        <p:cNvGrpSpPr/>
        <p:nvPr/>
      </p:nvGrpSpPr>
      <p:grpSpPr>
        <a:xfrm>
          <a:off x="0" y="0"/>
          <a:ext cx="0" cy="0"/>
          <a:chOff x="0" y="0"/>
          <a:chExt cx="0" cy="0"/>
        </a:xfrm>
      </p:grpSpPr>
      <p:sp>
        <p:nvSpPr>
          <p:cNvPr id="462" name="Google Shape;462;p6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463" name="Google Shape;463;p6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4" name="Google Shape;464;p6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65" name="Google Shape;465;p60"/>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6" name="Google Shape;466;p6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67" name="Google Shape;467;p6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468"/>
        <p:cNvGrpSpPr/>
        <p:nvPr/>
      </p:nvGrpSpPr>
      <p:grpSpPr>
        <a:xfrm>
          <a:off x="0" y="0"/>
          <a:ext cx="0" cy="0"/>
          <a:chOff x="0" y="0"/>
          <a:chExt cx="0" cy="0"/>
        </a:xfrm>
      </p:grpSpPr>
      <p:sp>
        <p:nvSpPr>
          <p:cNvPr id="469" name="Google Shape;469;p6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470" name="Google Shape;470;p6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71" name="Google Shape;471;p6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472" name="Google Shape;472;p61"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73" name="Google Shape;473;p61"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74" name="Google Shape;474;p61"/>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475" name="Google Shape;475;p6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76" name="Google Shape;476;p6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477"/>
        <p:cNvGrpSpPr/>
        <p:nvPr/>
      </p:nvGrpSpPr>
      <p:grpSpPr>
        <a:xfrm>
          <a:off x="0" y="0"/>
          <a:ext cx="0" cy="0"/>
          <a:chOff x="0" y="0"/>
          <a:chExt cx="0" cy="0"/>
        </a:xfrm>
      </p:grpSpPr>
      <p:sp>
        <p:nvSpPr>
          <p:cNvPr id="478" name="Google Shape;478;p6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79" name="Google Shape;479;p62"/>
          <p:cNvSpPr/>
          <p:nvPr/>
        </p:nvSpPr>
        <p:spPr>
          <a:xfrm>
            <a:off x="206188" y="5948082"/>
            <a:ext cx="11774700" cy="699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480" name="Google Shape;480;p6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81" name="Google Shape;481;p62"/>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500"/>
              <a:buFont typeface="Calibri"/>
              <a:buNone/>
              <a:defRPr sz="55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82" name="Google Shape;482;p6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83" name="Google Shape;483;p62"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484" name="Google Shape;484;p6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85" name="Google Shape;485;p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486"/>
        <p:cNvGrpSpPr/>
        <p:nvPr/>
      </p:nvGrpSpPr>
      <p:grpSpPr>
        <a:xfrm>
          <a:off x="0" y="0"/>
          <a:ext cx="0" cy="0"/>
          <a:chOff x="0" y="0"/>
          <a:chExt cx="0" cy="0"/>
        </a:xfrm>
      </p:grpSpPr>
      <p:sp>
        <p:nvSpPr>
          <p:cNvPr id="487" name="Google Shape;487;p6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88" name="Google Shape;488;p63"/>
          <p:cNvSpPr/>
          <p:nvPr/>
        </p:nvSpPr>
        <p:spPr>
          <a:xfrm>
            <a:off x="206187" y="2488757"/>
            <a:ext cx="11774700" cy="19005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89" name="Google Shape;489;p63"/>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5"/>
              </a:buClr>
              <a:buSzPts val="6800"/>
              <a:buFont typeface="Calibri"/>
              <a:buNone/>
              <a:defRPr sz="68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490" name="Google Shape;490;p63"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491" name="Google Shape;491;p6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92" name="Google Shape;492;p6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493"/>
        <p:cNvGrpSpPr/>
        <p:nvPr/>
      </p:nvGrpSpPr>
      <p:grpSpPr>
        <a:xfrm>
          <a:off x="0" y="0"/>
          <a:ext cx="0" cy="0"/>
          <a:chOff x="0" y="0"/>
          <a:chExt cx="0" cy="0"/>
        </a:xfrm>
      </p:grpSpPr>
      <p:sp>
        <p:nvSpPr>
          <p:cNvPr id="494" name="Google Shape;494;p6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95" name="Google Shape;495;p64"/>
          <p:cNvSpPr/>
          <p:nvPr/>
        </p:nvSpPr>
        <p:spPr>
          <a:xfrm>
            <a:off x="206188" y="215153"/>
            <a:ext cx="11774700" cy="13977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96" name="Google Shape;496;p6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7" name="Google Shape;497;p6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498" name="Google Shape;498;p6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99" name="Google Shape;499;p6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58"/>
        <p:cNvGrpSpPr/>
        <p:nvPr/>
      </p:nvGrpSpPr>
      <p:grpSpPr>
        <a:xfrm>
          <a:off x="0" y="0"/>
          <a:ext cx="0" cy="0"/>
          <a:chOff x="0" y="0"/>
          <a:chExt cx="0" cy="0"/>
        </a:xfrm>
      </p:grpSpPr>
      <p:sp>
        <p:nvSpPr>
          <p:cNvPr id="59" name="Google Shape;59;p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7"/>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500"/>
        <p:cNvGrpSpPr/>
        <p:nvPr/>
      </p:nvGrpSpPr>
      <p:grpSpPr>
        <a:xfrm>
          <a:off x="0" y="0"/>
          <a:ext cx="0" cy="0"/>
          <a:chOff x="0" y="0"/>
          <a:chExt cx="0" cy="0"/>
        </a:xfrm>
      </p:grpSpPr>
      <p:sp>
        <p:nvSpPr>
          <p:cNvPr id="501" name="Google Shape;501;p6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02" name="Google Shape;502;p65"/>
          <p:cNvSpPr/>
          <p:nvPr/>
        </p:nvSpPr>
        <p:spPr>
          <a:xfrm>
            <a:off x="206189" y="215153"/>
            <a:ext cx="4730400" cy="6432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03" name="Google Shape;503;p65"/>
          <p:cNvSpPr txBox="1">
            <a:spLocks noGrp="1"/>
          </p:cNvSpPr>
          <p:nvPr>
            <p:ph type="title"/>
          </p:nvPr>
        </p:nvSpPr>
        <p:spPr>
          <a:xfrm>
            <a:off x="717177" y="779645"/>
            <a:ext cx="3932100" cy="2542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04" name="Google Shape;504;p65"/>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5" name="Google Shape;505;p65"/>
          <p:cNvSpPr>
            <a:spLocks noGrp="1"/>
          </p:cNvSpPr>
          <p:nvPr>
            <p:ph type="pic" idx="2"/>
          </p:nvPr>
        </p:nvSpPr>
        <p:spPr>
          <a:xfrm>
            <a:off x="717177" y="3540125"/>
            <a:ext cx="3932100" cy="2320800"/>
          </a:xfrm>
          <a:prstGeom prst="rect">
            <a:avLst/>
          </a:prstGeom>
          <a:noFill/>
          <a:ln>
            <a:noFill/>
          </a:ln>
        </p:spPr>
      </p:sp>
      <p:sp>
        <p:nvSpPr>
          <p:cNvPr id="506" name="Google Shape;506;p6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07" name="Google Shape;507;p6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508"/>
        <p:cNvGrpSpPr/>
        <p:nvPr/>
      </p:nvGrpSpPr>
      <p:grpSpPr>
        <a:xfrm>
          <a:off x="0" y="0"/>
          <a:ext cx="0" cy="0"/>
          <a:chOff x="0" y="0"/>
          <a:chExt cx="0" cy="0"/>
        </a:xfrm>
      </p:grpSpPr>
      <p:sp>
        <p:nvSpPr>
          <p:cNvPr id="509" name="Google Shape;509;p6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10" name="Google Shape;510;p6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1" name="Google Shape;511;p6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12" name="Google Shape;512;p6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513"/>
        <p:cNvGrpSpPr/>
        <p:nvPr/>
      </p:nvGrpSpPr>
      <p:grpSpPr>
        <a:xfrm>
          <a:off x="0" y="0"/>
          <a:ext cx="0" cy="0"/>
          <a:chOff x="0" y="0"/>
          <a:chExt cx="0" cy="0"/>
        </a:xfrm>
      </p:grpSpPr>
      <p:sp>
        <p:nvSpPr>
          <p:cNvPr id="514" name="Google Shape;514;p6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15" name="Google Shape;515;p67"/>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6" name="Google Shape;516;p67"/>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7" name="Google Shape;517;p6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18" name="Google Shape;518;p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519"/>
        <p:cNvGrpSpPr/>
        <p:nvPr/>
      </p:nvGrpSpPr>
      <p:grpSpPr>
        <a:xfrm>
          <a:off x="0" y="0"/>
          <a:ext cx="0" cy="0"/>
          <a:chOff x="0" y="0"/>
          <a:chExt cx="0" cy="0"/>
        </a:xfrm>
      </p:grpSpPr>
      <p:sp>
        <p:nvSpPr>
          <p:cNvPr id="520" name="Google Shape;520;p68"/>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1" name="Google Shape;521;p68"/>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22" name="Google Shape;522;p68"/>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3" name="Google Shape;523;p68"/>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24" name="Google Shape;524;p6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25" name="Google Shape;525;p6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26" name="Google Shape;526;p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527"/>
        <p:cNvGrpSpPr/>
        <p:nvPr/>
      </p:nvGrpSpPr>
      <p:grpSpPr>
        <a:xfrm>
          <a:off x="0" y="0"/>
          <a:ext cx="0" cy="0"/>
          <a:chOff x="0" y="0"/>
          <a:chExt cx="0" cy="0"/>
        </a:xfrm>
      </p:grpSpPr>
      <p:sp>
        <p:nvSpPr>
          <p:cNvPr id="528" name="Google Shape;528;p6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29" name="Google Shape;529;p6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30" name="Google Shape;530;p6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31" name="Google Shape;531;p6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532"/>
        <p:cNvGrpSpPr/>
        <p:nvPr/>
      </p:nvGrpSpPr>
      <p:grpSpPr>
        <a:xfrm>
          <a:off x="0" y="0"/>
          <a:ext cx="0" cy="0"/>
          <a:chOff x="0" y="0"/>
          <a:chExt cx="0" cy="0"/>
        </a:xfrm>
      </p:grpSpPr>
      <p:sp>
        <p:nvSpPr>
          <p:cNvPr id="533" name="Google Shape;533;p7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534" name="Google Shape;534;p70"/>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35" name="Google Shape;535;p7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36" name="Google Shape;536;p7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537"/>
        <p:cNvGrpSpPr/>
        <p:nvPr/>
      </p:nvGrpSpPr>
      <p:grpSpPr>
        <a:xfrm>
          <a:off x="0" y="0"/>
          <a:ext cx="0" cy="0"/>
          <a:chOff x="0" y="0"/>
          <a:chExt cx="0" cy="0"/>
        </a:xfrm>
      </p:grpSpPr>
      <p:sp>
        <p:nvSpPr>
          <p:cNvPr id="538" name="Google Shape;538;p7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39" name="Google Shape;539;p7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40" name="Google Shape;540;p7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41" name="Google Shape;541;p71"/>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42" name="Google Shape;542;p7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43" name="Google Shape;543;p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544"/>
        <p:cNvGrpSpPr/>
        <p:nvPr/>
      </p:nvGrpSpPr>
      <p:grpSpPr>
        <a:xfrm>
          <a:off x="0" y="0"/>
          <a:ext cx="0" cy="0"/>
          <a:chOff x="0" y="0"/>
          <a:chExt cx="0" cy="0"/>
        </a:xfrm>
      </p:grpSpPr>
      <p:sp>
        <p:nvSpPr>
          <p:cNvPr id="545" name="Google Shape;545;p7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46" name="Google Shape;546;p7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47" name="Google Shape;547;p7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548" name="Google Shape;548;p7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549" name="Google Shape;549;p7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550" name="Google Shape;550;p72"/>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551" name="Google Shape;551;p7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52" name="Google Shape;552;p7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553"/>
        <p:cNvGrpSpPr/>
        <p:nvPr/>
      </p:nvGrpSpPr>
      <p:grpSpPr>
        <a:xfrm>
          <a:off x="0" y="0"/>
          <a:ext cx="0" cy="0"/>
          <a:chOff x="0" y="0"/>
          <a:chExt cx="0" cy="0"/>
        </a:xfrm>
      </p:grpSpPr>
      <p:sp>
        <p:nvSpPr>
          <p:cNvPr id="554" name="Google Shape;554;p7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55" name="Google Shape;555;p73"/>
          <p:cNvSpPr/>
          <p:nvPr/>
        </p:nvSpPr>
        <p:spPr>
          <a:xfrm>
            <a:off x="206188" y="5948082"/>
            <a:ext cx="11774700" cy="699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56" name="Google Shape;556;p7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557" name="Google Shape;557;p7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4"/>
              </a:buClr>
              <a:buSzPts val="5500"/>
              <a:buFont typeface="Calibri"/>
              <a:buNone/>
              <a:defRPr sz="55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58" name="Google Shape;558;p7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59" name="Google Shape;559;p73"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560" name="Google Shape;560;p7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61" name="Google Shape;561;p7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562"/>
        <p:cNvGrpSpPr/>
        <p:nvPr/>
      </p:nvGrpSpPr>
      <p:grpSpPr>
        <a:xfrm>
          <a:off x="0" y="0"/>
          <a:ext cx="0" cy="0"/>
          <a:chOff x="0" y="0"/>
          <a:chExt cx="0" cy="0"/>
        </a:xfrm>
      </p:grpSpPr>
      <p:sp>
        <p:nvSpPr>
          <p:cNvPr id="563" name="Google Shape;563;p7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64" name="Google Shape;564;p74"/>
          <p:cNvSpPr/>
          <p:nvPr/>
        </p:nvSpPr>
        <p:spPr>
          <a:xfrm>
            <a:off x="206187" y="2488757"/>
            <a:ext cx="11774700" cy="19005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565" name="Google Shape;565;p7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4"/>
              </a:buClr>
              <a:buSzPts val="6800"/>
              <a:buFont typeface="Calibri"/>
              <a:buNone/>
              <a:defRPr sz="68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66" name="Google Shape;566;p7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500"/>
              <a:buNone/>
              <a:defRPr sz="1900">
                <a:solidFill>
                  <a:schemeClr val="dk1"/>
                </a:solidFill>
                <a:latin typeface="Calibri"/>
                <a:ea typeface="Calibri"/>
                <a:cs typeface="Calibri"/>
                <a:sym typeface="Calibri"/>
              </a:defRPr>
            </a:lvl1pPr>
            <a:lvl2pPr marR="0" lvl="1" algn="l">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567" name="Google Shape;567;p7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500"/>
              <a:buNone/>
              <a:defRPr sz="1900">
                <a:solidFill>
                  <a:schemeClr val="dk1"/>
                </a:solidFill>
                <a:latin typeface="Calibri"/>
                <a:ea typeface="Calibri"/>
                <a:cs typeface="Calibri"/>
                <a:sym typeface="Calibri"/>
              </a:defRPr>
            </a:lvl1pPr>
            <a:lvl2pPr marR="0" lvl="1" algn="l">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568" name="Google Shape;568;p7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69" name="Google Shape;569;p74"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570" name="Google Shape;570;p7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66"/>
        <p:cNvGrpSpPr/>
        <p:nvPr/>
      </p:nvGrpSpPr>
      <p:grpSpPr>
        <a:xfrm>
          <a:off x="0" y="0"/>
          <a:ext cx="0" cy="0"/>
          <a:chOff x="0" y="0"/>
          <a:chExt cx="0" cy="0"/>
        </a:xfrm>
      </p:grpSpPr>
      <p:sp>
        <p:nvSpPr>
          <p:cNvPr id="67" name="Google Shape;67;p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8"/>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8"/>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8"/>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571"/>
        <p:cNvGrpSpPr/>
        <p:nvPr/>
      </p:nvGrpSpPr>
      <p:grpSpPr>
        <a:xfrm>
          <a:off x="0" y="0"/>
          <a:ext cx="0" cy="0"/>
          <a:chOff x="0" y="0"/>
          <a:chExt cx="0" cy="0"/>
        </a:xfrm>
      </p:grpSpPr>
      <p:sp>
        <p:nvSpPr>
          <p:cNvPr id="572" name="Google Shape;572;p7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73" name="Google Shape;573;p75"/>
          <p:cNvSpPr/>
          <p:nvPr/>
        </p:nvSpPr>
        <p:spPr>
          <a:xfrm>
            <a:off x="206188" y="215153"/>
            <a:ext cx="11774700" cy="13977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74" name="Google Shape;574;p7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75" name="Google Shape;575;p7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76" name="Google Shape;576;p7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77" name="Google Shape;577;p7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578"/>
        <p:cNvGrpSpPr/>
        <p:nvPr/>
      </p:nvGrpSpPr>
      <p:grpSpPr>
        <a:xfrm>
          <a:off x="0" y="0"/>
          <a:ext cx="0" cy="0"/>
          <a:chOff x="0" y="0"/>
          <a:chExt cx="0" cy="0"/>
        </a:xfrm>
      </p:grpSpPr>
      <p:sp>
        <p:nvSpPr>
          <p:cNvPr id="579" name="Google Shape;579;p7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80" name="Google Shape;580;p76"/>
          <p:cNvSpPr/>
          <p:nvPr/>
        </p:nvSpPr>
        <p:spPr>
          <a:xfrm>
            <a:off x="206189" y="215153"/>
            <a:ext cx="4730400" cy="6432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81" name="Google Shape;581;p76"/>
          <p:cNvSpPr txBox="1">
            <a:spLocks noGrp="1"/>
          </p:cNvSpPr>
          <p:nvPr>
            <p:ph type="title"/>
          </p:nvPr>
        </p:nvSpPr>
        <p:spPr>
          <a:xfrm>
            <a:off x="717177" y="779645"/>
            <a:ext cx="3932100" cy="2538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4"/>
              </a:buClr>
              <a:buSzPts val="4400"/>
              <a:buFont typeface="Calibri"/>
              <a:buNone/>
              <a:defRPr sz="44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82" name="Google Shape;582;p76"/>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3" name="Google Shape;583;p76"/>
          <p:cNvSpPr>
            <a:spLocks noGrp="1"/>
          </p:cNvSpPr>
          <p:nvPr>
            <p:ph type="pic" idx="2"/>
          </p:nvPr>
        </p:nvSpPr>
        <p:spPr>
          <a:xfrm>
            <a:off x="717177" y="3540125"/>
            <a:ext cx="3932100" cy="2320800"/>
          </a:xfrm>
          <a:prstGeom prst="rect">
            <a:avLst/>
          </a:prstGeom>
          <a:noFill/>
          <a:ln>
            <a:noFill/>
          </a:ln>
        </p:spPr>
      </p:sp>
      <p:sp>
        <p:nvSpPr>
          <p:cNvPr id="584" name="Google Shape;584;p7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85" name="Google Shape;585;p7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586"/>
        <p:cNvGrpSpPr/>
        <p:nvPr/>
      </p:nvGrpSpPr>
      <p:grpSpPr>
        <a:xfrm>
          <a:off x="0" y="0"/>
          <a:ext cx="0" cy="0"/>
          <a:chOff x="0" y="0"/>
          <a:chExt cx="0" cy="0"/>
        </a:xfrm>
      </p:grpSpPr>
      <p:sp>
        <p:nvSpPr>
          <p:cNvPr id="587" name="Google Shape;587;p7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88" name="Google Shape;588;p7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89" name="Google Shape;589;p7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90" name="Google Shape;590;p7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591"/>
        <p:cNvGrpSpPr/>
        <p:nvPr/>
      </p:nvGrpSpPr>
      <p:grpSpPr>
        <a:xfrm>
          <a:off x="0" y="0"/>
          <a:ext cx="0" cy="0"/>
          <a:chOff x="0" y="0"/>
          <a:chExt cx="0" cy="0"/>
        </a:xfrm>
      </p:grpSpPr>
      <p:sp>
        <p:nvSpPr>
          <p:cNvPr id="592" name="Google Shape;592;p7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93" name="Google Shape;593;p78"/>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94" name="Google Shape;594;p78"/>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95" name="Google Shape;595;p7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96" name="Google Shape;596;p7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597"/>
        <p:cNvGrpSpPr/>
        <p:nvPr/>
      </p:nvGrpSpPr>
      <p:grpSpPr>
        <a:xfrm>
          <a:off x="0" y="0"/>
          <a:ext cx="0" cy="0"/>
          <a:chOff x="0" y="0"/>
          <a:chExt cx="0" cy="0"/>
        </a:xfrm>
      </p:grpSpPr>
      <p:sp>
        <p:nvSpPr>
          <p:cNvPr id="598" name="Google Shape;598;p79"/>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9" name="Google Shape;599;p7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00" name="Google Shape;600;p79"/>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1" name="Google Shape;601;p7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02" name="Google Shape;602;p7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Calibri"/>
              <a:buNone/>
              <a:defRPr sz="32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03" name="Google Shape;603;p7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04" name="Google Shape;604;p7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605"/>
        <p:cNvGrpSpPr/>
        <p:nvPr/>
      </p:nvGrpSpPr>
      <p:grpSpPr>
        <a:xfrm>
          <a:off x="0" y="0"/>
          <a:ext cx="0" cy="0"/>
          <a:chOff x="0" y="0"/>
          <a:chExt cx="0" cy="0"/>
        </a:xfrm>
      </p:grpSpPr>
      <p:sp>
        <p:nvSpPr>
          <p:cNvPr id="606" name="Google Shape;606;p8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07" name="Google Shape;607;p8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08" name="Google Shape;608;p8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09" name="Google Shape;609;p8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610"/>
        <p:cNvGrpSpPr/>
        <p:nvPr/>
      </p:nvGrpSpPr>
      <p:grpSpPr>
        <a:xfrm>
          <a:off x="0" y="0"/>
          <a:ext cx="0" cy="0"/>
          <a:chOff x="0" y="0"/>
          <a:chExt cx="0" cy="0"/>
        </a:xfrm>
      </p:grpSpPr>
      <p:sp>
        <p:nvSpPr>
          <p:cNvPr id="611" name="Google Shape;611;p8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612" name="Google Shape;612;p81"/>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13" name="Google Shape;613;p8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14" name="Google Shape;614;p8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615"/>
        <p:cNvGrpSpPr/>
        <p:nvPr/>
      </p:nvGrpSpPr>
      <p:grpSpPr>
        <a:xfrm>
          <a:off x="0" y="0"/>
          <a:ext cx="0" cy="0"/>
          <a:chOff x="0" y="0"/>
          <a:chExt cx="0" cy="0"/>
        </a:xfrm>
      </p:grpSpPr>
      <p:sp>
        <p:nvSpPr>
          <p:cNvPr id="616" name="Google Shape;616;p8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17" name="Google Shape;617;p8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18" name="Google Shape;618;p8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19" name="Google Shape;619;p82"/>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20" name="Google Shape;620;p8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21" name="Google Shape;621;p8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622"/>
        <p:cNvGrpSpPr/>
        <p:nvPr/>
      </p:nvGrpSpPr>
      <p:grpSpPr>
        <a:xfrm>
          <a:off x="0" y="0"/>
          <a:ext cx="0" cy="0"/>
          <a:chOff x="0" y="0"/>
          <a:chExt cx="0" cy="0"/>
        </a:xfrm>
      </p:grpSpPr>
      <p:sp>
        <p:nvSpPr>
          <p:cNvPr id="623" name="Google Shape;623;p8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24" name="Google Shape;624;p8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25" name="Google Shape;625;p8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626" name="Google Shape;626;p8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627" name="Google Shape;627;p8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628" name="Google Shape;628;p83"/>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629" name="Google Shape;629;p8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30" name="Google Shape;630;p8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631"/>
        <p:cNvGrpSpPr/>
        <p:nvPr/>
      </p:nvGrpSpPr>
      <p:grpSpPr>
        <a:xfrm>
          <a:off x="0" y="0"/>
          <a:ext cx="0" cy="0"/>
          <a:chOff x="0" y="0"/>
          <a:chExt cx="0" cy="0"/>
        </a:xfrm>
      </p:grpSpPr>
      <p:sp>
        <p:nvSpPr>
          <p:cNvPr id="632" name="Google Shape;632;p8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33" name="Google Shape;633;p84"/>
          <p:cNvSpPr/>
          <p:nvPr/>
        </p:nvSpPr>
        <p:spPr>
          <a:xfrm>
            <a:off x="206188" y="5948082"/>
            <a:ext cx="117747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34" name="Google Shape;634;p84"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635" name="Google Shape;635;p84"/>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500"/>
              <a:buFont typeface="Calibri"/>
              <a:buNone/>
              <a:defRPr sz="55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36" name="Google Shape;636;p8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37" name="Google Shape;637;p84"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638" name="Google Shape;638;p8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39" name="Google Shape;639;p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5"/>
        <p:cNvGrpSpPr/>
        <p:nvPr/>
      </p:nvGrpSpPr>
      <p:grpSpPr>
        <a:xfrm>
          <a:off x="0" y="0"/>
          <a:ext cx="0" cy="0"/>
          <a:chOff x="0" y="0"/>
          <a:chExt cx="0" cy="0"/>
        </a:xfrm>
      </p:grpSpPr>
      <p:sp>
        <p:nvSpPr>
          <p:cNvPr id="76" name="Google Shape;76;p9"/>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9"/>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9"/>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9"/>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640"/>
        <p:cNvGrpSpPr/>
        <p:nvPr/>
      </p:nvGrpSpPr>
      <p:grpSpPr>
        <a:xfrm>
          <a:off x="0" y="0"/>
          <a:ext cx="0" cy="0"/>
          <a:chOff x="0" y="0"/>
          <a:chExt cx="0" cy="0"/>
        </a:xfrm>
      </p:grpSpPr>
      <p:sp>
        <p:nvSpPr>
          <p:cNvPr id="641" name="Google Shape;641;p8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42" name="Google Shape;642;p85"/>
          <p:cNvSpPr/>
          <p:nvPr/>
        </p:nvSpPr>
        <p:spPr>
          <a:xfrm>
            <a:off x="206187" y="2488757"/>
            <a:ext cx="117747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643" name="Google Shape;643;p85"/>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644" name="Google Shape;644;p85"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645" name="Google Shape;645;p8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46" name="Google Shape;646;p8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647"/>
        <p:cNvGrpSpPr/>
        <p:nvPr/>
      </p:nvGrpSpPr>
      <p:grpSpPr>
        <a:xfrm>
          <a:off x="0" y="0"/>
          <a:ext cx="0" cy="0"/>
          <a:chOff x="0" y="0"/>
          <a:chExt cx="0" cy="0"/>
        </a:xfrm>
      </p:grpSpPr>
      <p:sp>
        <p:nvSpPr>
          <p:cNvPr id="648" name="Google Shape;648;p8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49" name="Google Shape;649;p86"/>
          <p:cNvSpPr/>
          <p:nvPr/>
        </p:nvSpPr>
        <p:spPr>
          <a:xfrm>
            <a:off x="206188" y="215153"/>
            <a:ext cx="11774700" cy="13977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50" name="Google Shape;650;p8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51" name="Google Shape;651;p8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52" name="Google Shape;652;p8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53" name="Google Shape;653;p8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654"/>
        <p:cNvGrpSpPr/>
        <p:nvPr/>
      </p:nvGrpSpPr>
      <p:grpSpPr>
        <a:xfrm>
          <a:off x="0" y="0"/>
          <a:ext cx="0" cy="0"/>
          <a:chOff x="0" y="0"/>
          <a:chExt cx="0" cy="0"/>
        </a:xfrm>
      </p:grpSpPr>
      <p:sp>
        <p:nvSpPr>
          <p:cNvPr id="655" name="Google Shape;655;p8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56" name="Google Shape;656;p87"/>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57" name="Google Shape;657;p87"/>
          <p:cNvSpPr txBox="1">
            <a:spLocks noGrp="1"/>
          </p:cNvSpPr>
          <p:nvPr>
            <p:ph type="title"/>
          </p:nvPr>
        </p:nvSpPr>
        <p:spPr>
          <a:xfrm>
            <a:off x="717177" y="779646"/>
            <a:ext cx="3932100" cy="2534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58" name="Google Shape;658;p87"/>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9" name="Google Shape;659;p87"/>
          <p:cNvSpPr>
            <a:spLocks noGrp="1"/>
          </p:cNvSpPr>
          <p:nvPr>
            <p:ph type="pic" idx="2"/>
          </p:nvPr>
        </p:nvSpPr>
        <p:spPr>
          <a:xfrm>
            <a:off x="717177" y="3540125"/>
            <a:ext cx="3932100" cy="2320800"/>
          </a:xfrm>
          <a:prstGeom prst="rect">
            <a:avLst/>
          </a:prstGeom>
          <a:noFill/>
          <a:ln>
            <a:noFill/>
          </a:ln>
        </p:spPr>
      </p:sp>
      <p:sp>
        <p:nvSpPr>
          <p:cNvPr id="660" name="Google Shape;660;p8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61" name="Google Shape;661;p8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662"/>
        <p:cNvGrpSpPr/>
        <p:nvPr/>
      </p:nvGrpSpPr>
      <p:grpSpPr>
        <a:xfrm>
          <a:off x="0" y="0"/>
          <a:ext cx="0" cy="0"/>
          <a:chOff x="0" y="0"/>
          <a:chExt cx="0" cy="0"/>
        </a:xfrm>
      </p:grpSpPr>
      <p:sp>
        <p:nvSpPr>
          <p:cNvPr id="663" name="Google Shape;663;p8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64" name="Google Shape;664;p8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65" name="Google Shape;665;p8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66" name="Google Shape;666;p8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667"/>
        <p:cNvGrpSpPr/>
        <p:nvPr/>
      </p:nvGrpSpPr>
      <p:grpSpPr>
        <a:xfrm>
          <a:off x="0" y="0"/>
          <a:ext cx="0" cy="0"/>
          <a:chOff x="0" y="0"/>
          <a:chExt cx="0" cy="0"/>
        </a:xfrm>
      </p:grpSpPr>
      <p:sp>
        <p:nvSpPr>
          <p:cNvPr id="668" name="Google Shape;668;p8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69" name="Google Shape;669;p89"/>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70" name="Google Shape;670;p89"/>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71" name="Google Shape;671;p8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72" name="Google Shape;672;p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673"/>
        <p:cNvGrpSpPr/>
        <p:nvPr/>
      </p:nvGrpSpPr>
      <p:grpSpPr>
        <a:xfrm>
          <a:off x="0" y="0"/>
          <a:ext cx="0" cy="0"/>
          <a:chOff x="0" y="0"/>
          <a:chExt cx="0" cy="0"/>
        </a:xfrm>
      </p:grpSpPr>
      <p:sp>
        <p:nvSpPr>
          <p:cNvPr id="674" name="Google Shape;674;p90"/>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5" name="Google Shape;675;p90"/>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76" name="Google Shape;676;p90"/>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7" name="Google Shape;677;p90"/>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78" name="Google Shape;678;p9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79" name="Google Shape;679;p9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80" name="Google Shape;680;p9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681"/>
        <p:cNvGrpSpPr/>
        <p:nvPr/>
      </p:nvGrpSpPr>
      <p:grpSpPr>
        <a:xfrm>
          <a:off x="0" y="0"/>
          <a:ext cx="0" cy="0"/>
          <a:chOff x="0" y="0"/>
          <a:chExt cx="0" cy="0"/>
        </a:xfrm>
      </p:grpSpPr>
      <p:sp>
        <p:nvSpPr>
          <p:cNvPr id="682" name="Google Shape;682;p9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83" name="Google Shape;683;p91"/>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84" name="Google Shape;684;p9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85" name="Google Shape;685;p9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686"/>
        <p:cNvGrpSpPr/>
        <p:nvPr/>
      </p:nvGrpSpPr>
      <p:grpSpPr>
        <a:xfrm>
          <a:off x="0" y="0"/>
          <a:ext cx="0" cy="0"/>
          <a:chOff x="0" y="0"/>
          <a:chExt cx="0" cy="0"/>
        </a:xfrm>
      </p:grpSpPr>
      <p:sp>
        <p:nvSpPr>
          <p:cNvPr id="687" name="Google Shape;687;p9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688" name="Google Shape;688;p92"/>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89" name="Google Shape;689;p9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90" name="Google Shape;690;p9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691"/>
        <p:cNvGrpSpPr/>
        <p:nvPr/>
      </p:nvGrpSpPr>
      <p:grpSpPr>
        <a:xfrm>
          <a:off x="0" y="0"/>
          <a:ext cx="0" cy="0"/>
          <a:chOff x="0" y="0"/>
          <a:chExt cx="0" cy="0"/>
        </a:xfrm>
      </p:grpSpPr>
      <p:sp>
        <p:nvSpPr>
          <p:cNvPr id="692" name="Google Shape;692;p9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93" name="Google Shape;693;p9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94" name="Google Shape;694;p9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95" name="Google Shape;695;p9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96" name="Google Shape;696;p9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97" name="Google Shape;697;p9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698"/>
        <p:cNvGrpSpPr/>
        <p:nvPr/>
      </p:nvGrpSpPr>
      <p:grpSpPr>
        <a:xfrm>
          <a:off x="0" y="0"/>
          <a:ext cx="0" cy="0"/>
          <a:chOff x="0" y="0"/>
          <a:chExt cx="0" cy="0"/>
        </a:xfrm>
      </p:grpSpPr>
      <p:sp>
        <p:nvSpPr>
          <p:cNvPr id="699" name="Google Shape;699;p9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00" name="Google Shape;700;p9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01" name="Google Shape;701;p9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702" name="Google Shape;702;p9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703" name="Google Shape;703;p9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704" name="Google Shape;704;p94"/>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705" name="Google Shape;705;p9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06" name="Google Shape;706;p9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84"/>
        <p:cNvGrpSpPr/>
        <p:nvPr/>
      </p:nvGrpSpPr>
      <p:grpSpPr>
        <a:xfrm>
          <a:off x="0" y="0"/>
          <a:ext cx="0" cy="0"/>
          <a:chOff x="0" y="0"/>
          <a:chExt cx="0" cy="0"/>
        </a:xfrm>
      </p:grpSpPr>
      <p:sp>
        <p:nvSpPr>
          <p:cNvPr id="85" name="Google Shape;85;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707"/>
        <p:cNvGrpSpPr/>
        <p:nvPr/>
      </p:nvGrpSpPr>
      <p:grpSpPr>
        <a:xfrm>
          <a:off x="0" y="0"/>
          <a:ext cx="0" cy="0"/>
          <a:chOff x="0" y="0"/>
          <a:chExt cx="0" cy="0"/>
        </a:xfrm>
      </p:grpSpPr>
      <p:sp>
        <p:nvSpPr>
          <p:cNvPr id="708" name="Google Shape;708;p9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09" name="Google Shape;709;p95"/>
          <p:cNvSpPr/>
          <p:nvPr/>
        </p:nvSpPr>
        <p:spPr>
          <a:xfrm>
            <a:off x="206188" y="5948082"/>
            <a:ext cx="11774700" cy="699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10" name="Google Shape;710;p9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711" name="Google Shape;711;p9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5500"/>
              <a:buFont typeface="Calibri"/>
              <a:buNone/>
              <a:defRPr sz="55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12" name="Google Shape;712;p9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13" name="Google Shape;713;p95"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714" name="Google Shape;714;p9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15" name="Google Shape;715;p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716"/>
        <p:cNvGrpSpPr/>
        <p:nvPr/>
      </p:nvGrpSpPr>
      <p:grpSpPr>
        <a:xfrm>
          <a:off x="0" y="0"/>
          <a:ext cx="0" cy="0"/>
          <a:chOff x="0" y="0"/>
          <a:chExt cx="0" cy="0"/>
        </a:xfrm>
      </p:grpSpPr>
      <p:sp>
        <p:nvSpPr>
          <p:cNvPr id="717" name="Google Shape;717;p9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18" name="Google Shape;718;p96"/>
          <p:cNvSpPr/>
          <p:nvPr/>
        </p:nvSpPr>
        <p:spPr>
          <a:xfrm>
            <a:off x="206187" y="2488757"/>
            <a:ext cx="11774700" cy="19005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719" name="Google Shape;719;p96"/>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6800"/>
              <a:buFont typeface="Calibri"/>
              <a:buNone/>
              <a:defRPr sz="68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720" name="Google Shape;720;p96"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721" name="Google Shape;721;p9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22" name="Google Shape;722;p9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723"/>
        <p:cNvGrpSpPr/>
        <p:nvPr/>
      </p:nvGrpSpPr>
      <p:grpSpPr>
        <a:xfrm>
          <a:off x="0" y="0"/>
          <a:ext cx="0" cy="0"/>
          <a:chOff x="0" y="0"/>
          <a:chExt cx="0" cy="0"/>
        </a:xfrm>
      </p:grpSpPr>
      <p:sp>
        <p:nvSpPr>
          <p:cNvPr id="724" name="Google Shape;724;p9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25" name="Google Shape;725;p97"/>
          <p:cNvSpPr/>
          <p:nvPr/>
        </p:nvSpPr>
        <p:spPr>
          <a:xfrm>
            <a:off x="206188" y="215153"/>
            <a:ext cx="11774700" cy="13977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26" name="Google Shape;726;p9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27" name="Google Shape;727;p9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28" name="Google Shape;728;p9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29" name="Google Shape;729;p9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730"/>
        <p:cNvGrpSpPr/>
        <p:nvPr/>
      </p:nvGrpSpPr>
      <p:grpSpPr>
        <a:xfrm>
          <a:off x="0" y="0"/>
          <a:ext cx="0" cy="0"/>
          <a:chOff x="0" y="0"/>
          <a:chExt cx="0" cy="0"/>
        </a:xfrm>
      </p:grpSpPr>
      <p:sp>
        <p:nvSpPr>
          <p:cNvPr id="731" name="Google Shape;731;p9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32" name="Google Shape;732;p98"/>
          <p:cNvSpPr/>
          <p:nvPr/>
        </p:nvSpPr>
        <p:spPr>
          <a:xfrm>
            <a:off x="206189" y="215153"/>
            <a:ext cx="4730400" cy="6432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33" name="Google Shape;733;p98"/>
          <p:cNvSpPr txBox="1">
            <a:spLocks noGrp="1"/>
          </p:cNvSpPr>
          <p:nvPr>
            <p:ph type="title"/>
          </p:nvPr>
        </p:nvSpPr>
        <p:spPr>
          <a:xfrm>
            <a:off x="717177" y="779646"/>
            <a:ext cx="3932100" cy="252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Calibri"/>
              <a:buNone/>
              <a:defRPr sz="44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34" name="Google Shape;734;p98"/>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5" name="Google Shape;735;p98"/>
          <p:cNvSpPr>
            <a:spLocks noGrp="1"/>
          </p:cNvSpPr>
          <p:nvPr>
            <p:ph type="pic" idx="2"/>
          </p:nvPr>
        </p:nvSpPr>
        <p:spPr>
          <a:xfrm>
            <a:off x="717177" y="3540125"/>
            <a:ext cx="3932100" cy="2320800"/>
          </a:xfrm>
          <a:prstGeom prst="rect">
            <a:avLst/>
          </a:prstGeom>
          <a:noFill/>
          <a:ln>
            <a:noFill/>
          </a:ln>
        </p:spPr>
      </p:sp>
      <p:sp>
        <p:nvSpPr>
          <p:cNvPr id="736" name="Google Shape;736;p9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37" name="Google Shape;737;p9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738"/>
        <p:cNvGrpSpPr/>
        <p:nvPr/>
      </p:nvGrpSpPr>
      <p:grpSpPr>
        <a:xfrm>
          <a:off x="0" y="0"/>
          <a:ext cx="0" cy="0"/>
          <a:chOff x="0" y="0"/>
          <a:chExt cx="0" cy="0"/>
        </a:xfrm>
      </p:grpSpPr>
      <p:sp>
        <p:nvSpPr>
          <p:cNvPr id="739" name="Google Shape;739;p9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40" name="Google Shape;740;p9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41" name="Google Shape;741;p9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42" name="Google Shape;742;p9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743"/>
        <p:cNvGrpSpPr/>
        <p:nvPr/>
      </p:nvGrpSpPr>
      <p:grpSpPr>
        <a:xfrm>
          <a:off x="0" y="0"/>
          <a:ext cx="0" cy="0"/>
          <a:chOff x="0" y="0"/>
          <a:chExt cx="0" cy="0"/>
        </a:xfrm>
      </p:grpSpPr>
      <p:sp>
        <p:nvSpPr>
          <p:cNvPr id="744" name="Google Shape;744;p10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45" name="Google Shape;745;p100"/>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46" name="Google Shape;746;p100"/>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47" name="Google Shape;747;p10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48" name="Google Shape;748;p10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749"/>
        <p:cNvGrpSpPr/>
        <p:nvPr/>
      </p:nvGrpSpPr>
      <p:grpSpPr>
        <a:xfrm>
          <a:off x="0" y="0"/>
          <a:ext cx="0" cy="0"/>
          <a:chOff x="0" y="0"/>
          <a:chExt cx="0" cy="0"/>
        </a:xfrm>
      </p:grpSpPr>
      <p:sp>
        <p:nvSpPr>
          <p:cNvPr id="750" name="Google Shape;750;p101"/>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1" name="Google Shape;751;p10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52" name="Google Shape;752;p101"/>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3" name="Google Shape;753;p10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54" name="Google Shape;754;p101"/>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Calibri"/>
              <a:buNone/>
              <a:defRPr sz="32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55" name="Google Shape;755;p10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56" name="Google Shape;756;p10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757"/>
        <p:cNvGrpSpPr/>
        <p:nvPr/>
      </p:nvGrpSpPr>
      <p:grpSpPr>
        <a:xfrm>
          <a:off x="0" y="0"/>
          <a:ext cx="0" cy="0"/>
          <a:chOff x="0" y="0"/>
          <a:chExt cx="0" cy="0"/>
        </a:xfrm>
      </p:grpSpPr>
      <p:sp>
        <p:nvSpPr>
          <p:cNvPr id="758" name="Google Shape;758;p10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59" name="Google Shape;759;p102"/>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60" name="Google Shape;760;p10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61" name="Google Shape;761;p10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762"/>
        <p:cNvGrpSpPr/>
        <p:nvPr/>
      </p:nvGrpSpPr>
      <p:grpSpPr>
        <a:xfrm>
          <a:off x="0" y="0"/>
          <a:ext cx="0" cy="0"/>
          <a:chOff x="0" y="0"/>
          <a:chExt cx="0" cy="0"/>
        </a:xfrm>
      </p:grpSpPr>
      <p:sp>
        <p:nvSpPr>
          <p:cNvPr id="763" name="Google Shape;763;p10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764" name="Google Shape;764;p103"/>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65" name="Google Shape;765;p10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66" name="Google Shape;766;p10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767"/>
        <p:cNvGrpSpPr/>
        <p:nvPr/>
      </p:nvGrpSpPr>
      <p:grpSpPr>
        <a:xfrm>
          <a:off x="0" y="0"/>
          <a:ext cx="0" cy="0"/>
          <a:chOff x="0" y="0"/>
          <a:chExt cx="0" cy="0"/>
        </a:xfrm>
      </p:grpSpPr>
      <p:sp>
        <p:nvSpPr>
          <p:cNvPr id="768" name="Google Shape;768;p10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69" name="Google Shape;769;p10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70" name="Google Shape;770;p10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771" name="Google Shape;771;p104"/>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72" name="Google Shape;772;p10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73" name="Google Shape;773;p10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47" Type="http://schemas.openxmlformats.org/officeDocument/2006/relationships/slideLayout" Target="../slideLayouts/slideLayout92.xml"/><Relationship Id="rId50" Type="http://schemas.openxmlformats.org/officeDocument/2006/relationships/slideLayout" Target="../slideLayouts/slideLayout95.xml"/><Relationship Id="rId55" Type="http://schemas.openxmlformats.org/officeDocument/2006/relationships/slideLayout" Target="../slideLayouts/slideLayout100.xml"/><Relationship Id="rId63" Type="http://schemas.openxmlformats.org/officeDocument/2006/relationships/slideLayout" Target="../slideLayouts/slideLayout108.xml"/><Relationship Id="rId68" Type="http://schemas.openxmlformats.org/officeDocument/2006/relationships/slideLayout" Target="../slideLayouts/slideLayout113.xml"/><Relationship Id="rId7" Type="http://schemas.openxmlformats.org/officeDocument/2006/relationships/slideLayout" Target="../slideLayouts/slideLayout52.xml"/><Relationship Id="rId71" Type="http://schemas.openxmlformats.org/officeDocument/2006/relationships/slideLayout" Target="../slideLayouts/slideLayout116.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3" Type="http://schemas.openxmlformats.org/officeDocument/2006/relationships/slideLayout" Target="../slideLayouts/slideLayout98.xml"/><Relationship Id="rId58" Type="http://schemas.openxmlformats.org/officeDocument/2006/relationships/slideLayout" Target="../slideLayouts/slideLayout103.xml"/><Relationship Id="rId66" Type="http://schemas.openxmlformats.org/officeDocument/2006/relationships/slideLayout" Target="../slideLayouts/slideLayout111.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49" Type="http://schemas.openxmlformats.org/officeDocument/2006/relationships/slideLayout" Target="../slideLayouts/slideLayout94.xml"/><Relationship Id="rId57" Type="http://schemas.openxmlformats.org/officeDocument/2006/relationships/slideLayout" Target="../slideLayouts/slideLayout102.xml"/><Relationship Id="rId61" Type="http://schemas.openxmlformats.org/officeDocument/2006/relationships/slideLayout" Target="../slideLayouts/slideLayout106.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52" Type="http://schemas.openxmlformats.org/officeDocument/2006/relationships/slideLayout" Target="../slideLayouts/slideLayout97.xml"/><Relationship Id="rId60" Type="http://schemas.openxmlformats.org/officeDocument/2006/relationships/slideLayout" Target="../slideLayouts/slideLayout105.xml"/><Relationship Id="rId65" Type="http://schemas.openxmlformats.org/officeDocument/2006/relationships/slideLayout" Target="../slideLayouts/slideLayout110.xml"/><Relationship Id="rId73" Type="http://schemas.openxmlformats.org/officeDocument/2006/relationships/image" Target="../media/image1.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48" Type="http://schemas.openxmlformats.org/officeDocument/2006/relationships/slideLayout" Target="../slideLayouts/slideLayout93.xml"/><Relationship Id="rId56" Type="http://schemas.openxmlformats.org/officeDocument/2006/relationships/slideLayout" Target="../slideLayouts/slideLayout101.xml"/><Relationship Id="rId64" Type="http://schemas.openxmlformats.org/officeDocument/2006/relationships/slideLayout" Target="../slideLayouts/slideLayout109.xml"/><Relationship Id="rId69" Type="http://schemas.openxmlformats.org/officeDocument/2006/relationships/slideLayout" Target="../slideLayouts/slideLayout114.xml"/><Relationship Id="rId8" Type="http://schemas.openxmlformats.org/officeDocument/2006/relationships/slideLayout" Target="../slideLayouts/slideLayout53.xml"/><Relationship Id="rId51" Type="http://schemas.openxmlformats.org/officeDocument/2006/relationships/slideLayout" Target="../slideLayouts/slideLayout96.xml"/><Relationship Id="rId72" Type="http://schemas.openxmlformats.org/officeDocument/2006/relationships/theme" Target="../theme/theme5.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slideLayout" Target="../slideLayouts/slideLayout91.xml"/><Relationship Id="rId59" Type="http://schemas.openxmlformats.org/officeDocument/2006/relationships/slideLayout" Target="../slideLayouts/slideLayout104.xml"/><Relationship Id="rId67" Type="http://schemas.openxmlformats.org/officeDocument/2006/relationships/slideLayout" Target="../slideLayouts/slideLayout112.xml"/><Relationship Id="rId20" Type="http://schemas.openxmlformats.org/officeDocument/2006/relationships/slideLayout" Target="../slideLayouts/slideLayout65.xml"/><Relationship Id="rId41" Type="http://schemas.openxmlformats.org/officeDocument/2006/relationships/slideLayout" Target="../slideLayouts/slideLayout86.xml"/><Relationship Id="rId54" Type="http://schemas.openxmlformats.org/officeDocument/2006/relationships/slideLayout" Target="../slideLayouts/slideLayout99.xml"/><Relationship Id="rId62" Type="http://schemas.openxmlformats.org/officeDocument/2006/relationships/slideLayout" Target="../slideLayouts/slideLayout107.xml"/><Relationship Id="rId70" Type="http://schemas.openxmlformats.org/officeDocument/2006/relationships/slideLayout" Target="../slideLayouts/slideLayout115.xml"/><Relationship Id="rId1" Type="http://schemas.openxmlformats.org/officeDocument/2006/relationships/slideLayout" Target="../slideLayouts/slideLayout46.xml"/><Relationship Id="rId6"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4"/>
        <p:cNvGrpSpPr/>
        <p:nvPr/>
      </p:nvGrpSpPr>
      <p:grpSpPr>
        <a:xfrm>
          <a:off x="0" y="0"/>
          <a:ext cx="0" cy="0"/>
          <a:chOff x="0" y="0"/>
          <a:chExt cx="0" cy="0"/>
        </a:xfrm>
      </p:grpSpPr>
      <p:sp>
        <p:nvSpPr>
          <p:cNvPr id="105" name="Google Shape;105;p1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1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p1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1400"/>
              <a:buFont typeface="Calibri"/>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1400"/>
              <a:buFont typeface="Calibri"/>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13"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8"/>
        <p:cNvGrpSpPr/>
        <p:nvPr/>
      </p:nvGrpSpPr>
      <p:grpSpPr>
        <a:xfrm>
          <a:off x="0" y="0"/>
          <a:ext cx="0" cy="0"/>
          <a:chOff x="0" y="0"/>
          <a:chExt cx="0" cy="0"/>
        </a:xfrm>
      </p:grpSpPr>
      <p:sp>
        <p:nvSpPr>
          <p:cNvPr id="199" name="Google Shape;199;p2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2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1" name="Google Shape;201;p2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2" name="Google Shape;202;p2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2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2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5" name="Google Shape;205;p25"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93"/>
        <p:cNvGrpSpPr/>
        <p:nvPr/>
      </p:nvGrpSpPr>
      <p:grpSpPr>
        <a:xfrm>
          <a:off x="0" y="0"/>
          <a:ext cx="0" cy="0"/>
          <a:chOff x="0" y="0"/>
          <a:chExt cx="0" cy="0"/>
        </a:xfrm>
      </p:grpSpPr>
      <p:sp>
        <p:nvSpPr>
          <p:cNvPr id="294" name="Google Shape;294;p3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5" name="Google Shape;295;p3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a:lnSpc>
                <a:spcPct val="90000"/>
              </a:lnSpc>
              <a:spcBef>
                <a:spcPts val="0"/>
              </a:spcBef>
              <a:spcAft>
                <a:spcPts val="0"/>
              </a:spcAft>
              <a:buClr>
                <a:schemeClr val="accent3"/>
              </a:buClr>
              <a:buSzPts val="4400"/>
              <a:buFont typeface="Calibri"/>
              <a:buNone/>
              <a:defRPr sz="4400" b="0" i="0" u="none" strike="noStrike" cap="none">
                <a:solidFill>
                  <a:schemeClr val="accent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6" name="Google Shape;296;p3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3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8" name="Google Shape;298;p3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9" name="Google Shape;299;p3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595959"/>
                </a:solidFill>
                <a:latin typeface="Calibri"/>
                <a:ea typeface="Calibri"/>
                <a:cs typeface="Calibri"/>
                <a:sym typeface="Calibri"/>
              </a:defRPr>
            </a:lvl1pPr>
            <a:lvl2pPr marL="0" marR="0" lvl="1" indent="0" algn="r">
              <a:spcBef>
                <a:spcPts val="0"/>
              </a:spcBef>
              <a:buNone/>
              <a:defRPr sz="1200" b="0" i="0" u="none" strike="noStrike" cap="none">
                <a:solidFill>
                  <a:srgbClr val="595959"/>
                </a:solidFill>
                <a:latin typeface="Calibri"/>
                <a:ea typeface="Calibri"/>
                <a:cs typeface="Calibri"/>
                <a:sym typeface="Calibri"/>
              </a:defRPr>
            </a:lvl2pPr>
            <a:lvl3pPr marL="0" marR="0" lvl="2" indent="0" algn="r">
              <a:spcBef>
                <a:spcPts val="0"/>
              </a:spcBef>
              <a:buNone/>
              <a:defRPr sz="1200" b="0" i="0" u="none" strike="noStrike" cap="none">
                <a:solidFill>
                  <a:srgbClr val="595959"/>
                </a:solidFill>
                <a:latin typeface="Calibri"/>
                <a:ea typeface="Calibri"/>
                <a:cs typeface="Calibri"/>
                <a:sym typeface="Calibri"/>
              </a:defRPr>
            </a:lvl3pPr>
            <a:lvl4pPr marL="0" marR="0" lvl="3" indent="0" algn="r">
              <a:spcBef>
                <a:spcPts val="0"/>
              </a:spcBef>
              <a:buNone/>
              <a:defRPr sz="1200" b="0" i="0" u="none" strike="noStrike" cap="none">
                <a:solidFill>
                  <a:srgbClr val="595959"/>
                </a:solidFill>
                <a:latin typeface="Calibri"/>
                <a:ea typeface="Calibri"/>
                <a:cs typeface="Calibri"/>
                <a:sym typeface="Calibri"/>
              </a:defRPr>
            </a:lvl4pPr>
            <a:lvl5pPr marL="0" marR="0" lvl="4" indent="0" algn="r">
              <a:spcBef>
                <a:spcPts val="0"/>
              </a:spcBef>
              <a:buNone/>
              <a:defRPr sz="1200" b="0" i="0" u="none" strike="noStrike" cap="none">
                <a:solidFill>
                  <a:srgbClr val="595959"/>
                </a:solidFill>
                <a:latin typeface="Calibri"/>
                <a:ea typeface="Calibri"/>
                <a:cs typeface="Calibri"/>
                <a:sym typeface="Calibri"/>
              </a:defRPr>
            </a:lvl5pPr>
            <a:lvl6pPr marL="0" marR="0" lvl="5" indent="0" algn="r">
              <a:spcBef>
                <a:spcPts val="0"/>
              </a:spcBef>
              <a:buNone/>
              <a:defRPr sz="1200" b="0" i="0" u="none" strike="noStrike" cap="none">
                <a:solidFill>
                  <a:srgbClr val="595959"/>
                </a:solidFill>
                <a:latin typeface="Calibri"/>
                <a:ea typeface="Calibri"/>
                <a:cs typeface="Calibri"/>
                <a:sym typeface="Calibri"/>
              </a:defRPr>
            </a:lvl6pPr>
            <a:lvl7pPr marL="0" marR="0" lvl="6" indent="0" algn="r">
              <a:spcBef>
                <a:spcPts val="0"/>
              </a:spcBef>
              <a:buNone/>
              <a:defRPr sz="1200" b="0" i="0" u="none" strike="noStrike" cap="none">
                <a:solidFill>
                  <a:srgbClr val="595959"/>
                </a:solidFill>
                <a:latin typeface="Calibri"/>
                <a:ea typeface="Calibri"/>
                <a:cs typeface="Calibri"/>
                <a:sym typeface="Calibri"/>
              </a:defRPr>
            </a:lvl7pPr>
            <a:lvl8pPr marL="0" marR="0" lvl="7" indent="0" algn="r">
              <a:spcBef>
                <a:spcPts val="0"/>
              </a:spcBef>
              <a:buNone/>
              <a:defRPr sz="1200" b="0" i="0" u="none" strike="noStrike" cap="none">
                <a:solidFill>
                  <a:srgbClr val="595959"/>
                </a:solidFill>
                <a:latin typeface="Calibri"/>
                <a:ea typeface="Calibri"/>
                <a:cs typeface="Calibri"/>
                <a:sym typeface="Calibri"/>
              </a:defRPr>
            </a:lvl8pPr>
            <a:lvl9pPr marL="0" marR="0" lvl="8" indent="0" algn="r">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0" name="Google Shape;300;p37" descr="Decorative line break"/>
          <p:cNvPicPr preferRelativeResize="0"/>
          <p:nvPr/>
        </p:nvPicPr>
        <p:blipFill rotWithShape="1">
          <a:blip r:embed="rId14">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95"/>
        <p:cNvGrpSpPr/>
        <p:nvPr/>
      </p:nvGrpSpPr>
      <p:grpSpPr>
        <a:xfrm>
          <a:off x="0" y="0"/>
          <a:ext cx="0" cy="0"/>
          <a:chOff x="0" y="0"/>
          <a:chExt cx="0" cy="0"/>
        </a:xfrm>
      </p:grpSpPr>
      <p:sp>
        <p:nvSpPr>
          <p:cNvPr id="396" name="Google Shape;396;p5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595959"/>
              </a:solidFill>
              <a:latin typeface="Calibri"/>
              <a:ea typeface="Calibri"/>
              <a:cs typeface="Calibri"/>
              <a:sym typeface="Calibri"/>
            </a:endParaRPr>
          </a:p>
        </p:txBody>
      </p:sp>
      <p:sp>
        <p:nvSpPr>
          <p:cNvPr id="397" name="Google Shape;397;p5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marR="0" lvl="0" algn="l">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a:endParaRPr/>
          </a:p>
        </p:txBody>
      </p:sp>
      <p:sp>
        <p:nvSpPr>
          <p:cNvPr id="398" name="Google Shape;398;p5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a:lnSpc>
                <a:spcPct val="90000"/>
              </a:lnSpc>
              <a:spcBef>
                <a:spcPts val="1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99" name="Google Shape;399;p5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595959"/>
                </a:solidFill>
                <a:latin typeface="Calibri"/>
                <a:ea typeface="Calibri"/>
                <a:cs typeface="Calibri"/>
                <a:sym typeface="Calibri"/>
              </a:defRPr>
            </a:lvl1pPr>
            <a:lvl2pPr marL="0" marR="0" lvl="1" indent="0" algn="r">
              <a:spcBef>
                <a:spcPts val="0"/>
              </a:spcBef>
              <a:buNone/>
              <a:defRPr sz="1200" b="0" i="0" u="none" strike="noStrike" cap="none">
                <a:solidFill>
                  <a:srgbClr val="595959"/>
                </a:solidFill>
                <a:latin typeface="Calibri"/>
                <a:ea typeface="Calibri"/>
                <a:cs typeface="Calibri"/>
                <a:sym typeface="Calibri"/>
              </a:defRPr>
            </a:lvl2pPr>
            <a:lvl3pPr marL="0" marR="0" lvl="2" indent="0" algn="r">
              <a:spcBef>
                <a:spcPts val="0"/>
              </a:spcBef>
              <a:buNone/>
              <a:defRPr sz="1200" b="0" i="0" u="none" strike="noStrike" cap="none">
                <a:solidFill>
                  <a:srgbClr val="595959"/>
                </a:solidFill>
                <a:latin typeface="Calibri"/>
                <a:ea typeface="Calibri"/>
                <a:cs typeface="Calibri"/>
                <a:sym typeface="Calibri"/>
              </a:defRPr>
            </a:lvl3pPr>
            <a:lvl4pPr marL="0" marR="0" lvl="3" indent="0" algn="r">
              <a:spcBef>
                <a:spcPts val="0"/>
              </a:spcBef>
              <a:buNone/>
              <a:defRPr sz="1200" b="0" i="0" u="none" strike="noStrike" cap="none">
                <a:solidFill>
                  <a:srgbClr val="595959"/>
                </a:solidFill>
                <a:latin typeface="Calibri"/>
                <a:ea typeface="Calibri"/>
                <a:cs typeface="Calibri"/>
                <a:sym typeface="Calibri"/>
              </a:defRPr>
            </a:lvl4pPr>
            <a:lvl5pPr marL="0" marR="0" lvl="4" indent="0" algn="r">
              <a:spcBef>
                <a:spcPts val="0"/>
              </a:spcBef>
              <a:buNone/>
              <a:defRPr sz="1200" b="0" i="0" u="none" strike="noStrike" cap="none">
                <a:solidFill>
                  <a:srgbClr val="595959"/>
                </a:solidFill>
                <a:latin typeface="Calibri"/>
                <a:ea typeface="Calibri"/>
                <a:cs typeface="Calibri"/>
                <a:sym typeface="Calibri"/>
              </a:defRPr>
            </a:lvl5pPr>
            <a:lvl6pPr marL="0" marR="0" lvl="5" indent="0" algn="r">
              <a:spcBef>
                <a:spcPts val="0"/>
              </a:spcBef>
              <a:buNone/>
              <a:defRPr sz="1200" b="0" i="0" u="none" strike="noStrike" cap="none">
                <a:solidFill>
                  <a:srgbClr val="595959"/>
                </a:solidFill>
                <a:latin typeface="Calibri"/>
                <a:ea typeface="Calibri"/>
                <a:cs typeface="Calibri"/>
                <a:sym typeface="Calibri"/>
              </a:defRPr>
            </a:lvl6pPr>
            <a:lvl7pPr marL="0" marR="0" lvl="6" indent="0" algn="r">
              <a:spcBef>
                <a:spcPts val="0"/>
              </a:spcBef>
              <a:buNone/>
              <a:defRPr sz="1200" b="0" i="0" u="none" strike="noStrike" cap="none">
                <a:solidFill>
                  <a:srgbClr val="595959"/>
                </a:solidFill>
                <a:latin typeface="Calibri"/>
                <a:ea typeface="Calibri"/>
                <a:cs typeface="Calibri"/>
                <a:sym typeface="Calibri"/>
              </a:defRPr>
            </a:lvl7pPr>
            <a:lvl8pPr marL="0" marR="0" lvl="7" indent="0" algn="r">
              <a:spcBef>
                <a:spcPts val="0"/>
              </a:spcBef>
              <a:buNone/>
              <a:defRPr sz="1200" b="0" i="0" u="none" strike="noStrike" cap="none">
                <a:solidFill>
                  <a:srgbClr val="595959"/>
                </a:solidFill>
                <a:latin typeface="Calibri"/>
                <a:ea typeface="Calibri"/>
                <a:cs typeface="Calibri"/>
                <a:sym typeface="Calibri"/>
              </a:defRPr>
            </a:lvl8pPr>
            <a:lvl9pPr marL="0" marR="0" lvl="8" indent="0" algn="r">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00" name="Google Shape;400;p50" descr="Decorative line break"/>
          <p:cNvPicPr preferRelativeResize="0"/>
          <p:nvPr/>
        </p:nvPicPr>
        <p:blipFill rotWithShape="1">
          <a:blip r:embed="rId7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 id="2147483739" r:id="rId47"/>
    <p:sldLayoutId id="2147483740" r:id="rId48"/>
    <p:sldLayoutId id="2147483741" r:id="rId49"/>
    <p:sldLayoutId id="2147483742" r:id="rId50"/>
    <p:sldLayoutId id="2147483743" r:id="rId51"/>
    <p:sldLayoutId id="2147483744" r:id="rId52"/>
    <p:sldLayoutId id="2147483745" r:id="rId53"/>
    <p:sldLayoutId id="2147483746" r:id="rId54"/>
    <p:sldLayoutId id="2147483747" r:id="rId55"/>
    <p:sldLayoutId id="2147483748" r:id="rId56"/>
    <p:sldLayoutId id="2147483749" r:id="rId57"/>
    <p:sldLayoutId id="2147483750" r:id="rId58"/>
    <p:sldLayoutId id="2147483751" r:id="rId59"/>
    <p:sldLayoutId id="2147483752" r:id="rId60"/>
    <p:sldLayoutId id="2147483753" r:id="rId61"/>
    <p:sldLayoutId id="2147483754" r:id="rId62"/>
    <p:sldLayoutId id="2147483755" r:id="rId63"/>
    <p:sldLayoutId id="2147483756" r:id="rId64"/>
    <p:sldLayoutId id="2147483757" r:id="rId65"/>
    <p:sldLayoutId id="2147483758" r:id="rId66"/>
    <p:sldLayoutId id="2147483759" r:id="rId67"/>
    <p:sldLayoutId id="2147483760" r:id="rId68"/>
    <p:sldLayoutId id="2147483761" r:id="rId69"/>
    <p:sldLayoutId id="2147483762" r:id="rId70"/>
    <p:sldLayoutId id="2147483763" r:id="rId7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hyperlink" Target="mailto:stacy.parrish@ode.oregon.gov" TargetMode="External"/><Relationship Id="rId2" Type="http://schemas.openxmlformats.org/officeDocument/2006/relationships/notesSlide" Target="../notesSlides/notesSlide11.xml"/><Relationship Id="rId1" Type="http://schemas.openxmlformats.org/officeDocument/2006/relationships/slideLayout" Target="../slideLayouts/slideLayout60.xml"/><Relationship Id="rId4" Type="http://schemas.openxmlformats.org/officeDocument/2006/relationships/hyperlink" Target="https://docs.google.com/spreadsheets/d/1dPbYe1jbipMpT3EVz8sRCmIz96h6GotATKsx4e3rZ1s/edit?usp=sharin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hyperlink" Target="mailto:stacy.parrish@ode.oregon.gov" TargetMode="External"/><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hyperlink" Target="mailto:stacy.parrish@ode.oregon.gov" TargetMode="External"/><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hyperlink" Target="https://uscode.house.gov/view.xhtml?path=/prelim@title20/chapter70/subchapter6&amp;edition=prelim" TargetMode="External"/><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9.xml"/><Relationship Id="rId5" Type="http://schemas.openxmlformats.org/officeDocument/2006/relationships/hyperlink" Target="https://www.oregon.gov/ode/students-and-family/equity/NativeAmericanEducation/Documents/A%20Toolkit%20for%20Tribal%20Consultation.pdf"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www.oregon.gov/ode/students-and-family/equity/NativeAmericanEducation/Documents/A%20Toolkit%20for%20Tribal%20Consultation.pdf" TargetMode="External"/><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hyperlink" Target="https://www.oregon.gov/ode/students-and-family/equity/NativeAmericanEducation/Documents/A%20Toolkit%20for%20Tribal%20Consultation.pdf" TargetMode="External"/><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9.xml"/><Relationship Id="rId6" Type="http://schemas.openxmlformats.org/officeDocument/2006/relationships/hyperlink" Target="https://www.oregon.gov/ode/students-and-family/equity/NativeAmericanEducation/Documents/A%20Toolkit%20for%20Tribal%20Consultation.pdf" TargetMode="External"/><Relationship Id="rId5" Type="http://schemas.openxmlformats.org/officeDocument/2006/relationships/image" Target="../media/image11.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mailto:stacy.parrish@ode.oregon.gov" TargetMode="External"/><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hyperlink" Target="https://nam02.safelinks.protection.outlook.com/?url=https%3A%2F%2Foutlook.office.com%2Fbookwithme%2Fuser%2F2ede331fecae40d3b411a4f469ee2810%40ode.oregon.gov%3Fanonymous%26ep%3Dpcard&amp;data=05%7C01%7CStacy.Parrish%40ode.oregon.gov%7C987a09e4a63d495d612808dbb8804360%7Cb4f51418b26949a2935afa54bf584fc8%7C0%7C0%7C638306633272872089%7CUnknown%7CTWFpbGZsb3d8eyJWIjoiMC4wLjAwMDAiLCJQIjoiV2luMzIiLCJBTiI6Ik1haWwiLCJXVCI6Mn0%3D%7C3000%7C%7C%7C&amp;sdata=hpHt72bUs8sz7IrB0CEQPbe7vJ8oglpbF4sb6u7Q4cw%3D&amp;reserved=0"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5.xml"/></Relationships>
</file>

<file path=ppt/slides/_rels/slide27.xml.rels><?xml version="1.0" encoding="UTF-8" standalone="yes"?>
<Relationships xmlns="http://schemas.openxmlformats.org/package/2006/relationships"><Relationship Id="rId3" Type="http://schemas.openxmlformats.org/officeDocument/2006/relationships/hyperlink" Target="https://www.ed.gov/sites/ed/files/documents/essa-act-of-1965.pdf" TargetMode="External"/><Relationship Id="rId2" Type="http://schemas.openxmlformats.org/officeDocument/2006/relationships/notesSlide" Target="../notesSlides/notesSlide27.xml"/><Relationship Id="rId1" Type="http://schemas.openxmlformats.org/officeDocument/2006/relationships/slideLayout" Target="../slideLayouts/slideLayout65.xml"/><Relationship Id="rId4" Type="http://schemas.openxmlformats.org/officeDocument/2006/relationships/hyperlink" Target="https://easie.communities.ed.gov/services/PDCService.svc/GetPDCDocumentFile?fileId=4411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presentation/d/1nIowiws0jPvqqeRQYJPm8lLG3NblFiXIOEE4Elvadzs/edit?usp=sharing" TargetMode="External"/><Relationship Id="rId2" Type="http://schemas.openxmlformats.org/officeDocument/2006/relationships/notesSlide" Target="../notesSlides/notesSlide28.xml"/><Relationship Id="rId1" Type="http://schemas.openxmlformats.org/officeDocument/2006/relationships/slideLayout" Target="../slideLayouts/slideLayout63.xml"/><Relationship Id="rId4" Type="http://schemas.openxmlformats.org/officeDocument/2006/relationships/hyperlink" Target="mailto:stacy.parrish@ode.oregon.gov"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asie.communities.ed.gov/#communities/pdc/documents/9676" TargetMode="External"/><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59.xml"/><Relationship Id="rId5" Type="http://schemas.openxmlformats.org/officeDocument/2006/relationships/hyperlink" Target="https://www.oregon.gov/ode/students-and-family/equity/NativeAmericanEducation/Documents/FINAL-%20Native%20Student%20Success%202020.docx.pdf" TargetMode="External"/><Relationship Id="rId4" Type="http://schemas.openxmlformats.org/officeDocument/2006/relationships/hyperlink" Target="https://easie.communities.ed.gov/services/PDCService.svc/GetPDCDocumentFile?fileId=41213"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98.xml"/></Relationships>
</file>

<file path=ppt/slides/_rels/slide4.xml.rels><?xml version="1.0" encoding="UTF-8" standalone="yes"?>
<Relationships xmlns="http://schemas.openxmlformats.org/package/2006/relationships"><Relationship Id="rId3" Type="http://schemas.openxmlformats.org/officeDocument/2006/relationships/hyperlink" Target="https://public.govdelivery.com/accounts/ORED/subscriber/new" TargetMode="External"/><Relationship Id="rId2" Type="http://schemas.openxmlformats.org/officeDocument/2006/relationships/notesSlide" Target="../notesSlides/notesSlide4.xml"/><Relationship Id="rId1" Type="http://schemas.openxmlformats.org/officeDocument/2006/relationships/slideLayout" Target="../slideLayouts/slideLayout50.xml"/><Relationship Id="rId4" Type="http://schemas.openxmlformats.org/officeDocument/2006/relationships/hyperlink" Target="https://nam02.safelinks.protection.outlook.com/?url=https%3A%2F%2Flinks-2.govdelivery.com%2FCL0%2Fhttps%3A%252F%252Fwww.oregon.gov%252Fode%252Fschools-and-districts%252FPages%252FFederal-Actions.aspx%253Futm_medium%3Demail%2526utm_source%3Dgovdelivery%2F1%2F0101019581a60164-0bb2bd97-6b92-4185-b0fb-4e7ca9d4741b-000000%2F0pf0olrPDkh0ETPr9_5fOqtjq6yvVwsF2zP8k_VPi-U%3D395&amp;data=05%7C02%7Cstacy.parrish%40ode.oregon.gov%7C81f14c44d626474f93d408dd600e5cf2%7Cb4f51418b26949a2935afa54bf584fc8%7C0%7C0%7C638772337515730336%7CUnknown%7CTWFpbGZsb3d8eyJFbXB0eU1hcGkiOnRydWUsIlYiOiIwLjAuMDAwMCIsIlAiOiJXaW4zMiIsIkFOIjoiTWFpbCIsIldUIjoyfQ%3D%3D%7C0%7C%7C%7C&amp;sdata=2gJ7vOFJg%2F8q%2FjUyEKIKHJ39Srtjz7hejAUTbemGbHw%3D&amp;reserved=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asie.communities.ed.gov/#communities/pdc/documents/9676" TargetMode="External"/><Relationship Id="rId3" Type="http://schemas.openxmlformats.org/officeDocument/2006/relationships/hyperlink" Target="https://www.ed.gov/grants-and-programs/formula-grants/formula-grants-special-populations/indian-education-formula-grants-formula#awards" TargetMode="External"/><Relationship Id="rId7" Type="http://schemas.openxmlformats.org/officeDocument/2006/relationships/hyperlink" Target="https://easie.communities.ed.gov/#communities/pdc/documents/17196" TargetMode="External"/><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hyperlink" Target="https://www.youtube.com/watch?v=zW3poMEPspY" TargetMode="External"/><Relationship Id="rId5" Type="http://schemas.openxmlformats.org/officeDocument/2006/relationships/hyperlink" Target="https://easie.communities.ed.gov/#communities/pdc/documents/9671" TargetMode="External"/><Relationship Id="rId10" Type="http://schemas.openxmlformats.org/officeDocument/2006/relationships/hyperlink" Target="https://easie.communities.ed.gov/services/PDCService.svc/GetPDCDocumentFile?fileId=46482" TargetMode="External"/><Relationship Id="rId4" Type="http://schemas.openxmlformats.org/officeDocument/2006/relationships/hyperlink" Target="https://www.ed.gov/sites/ed/files/datagrid_source_files/FY24%20EASIE%20Part%20II%20Publishable%20Report%209.26.24.xlsx" TargetMode="External"/><Relationship Id="rId9" Type="http://schemas.openxmlformats.org/officeDocument/2006/relationships/hyperlink" Target="https://easie.communities.ed.gov/#communities/pdc/documents/968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oregon.gov/ode/reports-and-data/students/pages/cohort-graduation-rate.aspx" TargetMode="External"/><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hyperlink" Target="https://www.oregon.gov/ode/reports-and-data/students/Pages/Dropout-Rates.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ntent.govdelivery.com/accounts/ORED/bulletins/3cf4351" TargetMode="External"/><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122"/>
          <p:cNvSpPr txBox="1">
            <a:spLocks noGrp="1"/>
          </p:cNvSpPr>
          <p:nvPr>
            <p:ph type="ctrTitle"/>
          </p:nvPr>
        </p:nvSpPr>
        <p:spPr>
          <a:xfrm>
            <a:off x="670350" y="1967675"/>
            <a:ext cx="10851300" cy="1153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5400"/>
              <a:buFont typeface="Calibri"/>
              <a:buNone/>
            </a:pPr>
            <a:r>
              <a:rPr lang="en-US" sz="5100" b="1"/>
              <a:t>Oregon Title VI Community of Practice</a:t>
            </a:r>
            <a:endParaRPr sz="5100" b="1"/>
          </a:p>
        </p:txBody>
      </p:sp>
      <p:sp>
        <p:nvSpPr>
          <p:cNvPr id="906" name="Google Shape;906;p122"/>
          <p:cNvSpPr txBox="1">
            <a:spLocks noGrp="1"/>
          </p:cNvSpPr>
          <p:nvPr>
            <p:ph type="subTitle" idx="1"/>
          </p:nvPr>
        </p:nvSpPr>
        <p:spPr>
          <a:xfrm>
            <a:off x="1524000" y="3084808"/>
            <a:ext cx="9144000" cy="27675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accent1"/>
              </a:buClr>
              <a:buSzPct val="100000"/>
              <a:buNone/>
            </a:pPr>
            <a:r>
              <a:rPr lang="en-US"/>
              <a:t>Wednesday, March 19, 2025, 11AM-12PM</a:t>
            </a:r>
            <a:endParaRPr/>
          </a:p>
          <a:p>
            <a:pPr marL="0" lvl="0" indent="0" algn="l" rtl="0">
              <a:lnSpc>
                <a:spcPct val="90000"/>
              </a:lnSpc>
              <a:spcBef>
                <a:spcPts val="0"/>
              </a:spcBef>
              <a:spcAft>
                <a:spcPts val="0"/>
              </a:spcAft>
              <a:buClr>
                <a:schemeClr val="accent1"/>
              </a:buClr>
              <a:buSzPct val="100000"/>
              <a:buNone/>
            </a:pPr>
            <a:endParaRPr/>
          </a:p>
          <a:p>
            <a:pPr marL="0" lvl="0" indent="0" algn="ctr" rtl="0">
              <a:lnSpc>
                <a:spcPct val="90000"/>
              </a:lnSpc>
              <a:spcBef>
                <a:spcPts val="0"/>
              </a:spcBef>
              <a:spcAft>
                <a:spcPts val="0"/>
              </a:spcAft>
              <a:buClr>
                <a:schemeClr val="accent1"/>
              </a:buClr>
              <a:buSzPct val="67758"/>
              <a:buNone/>
            </a:pPr>
            <a:endParaRPr sz="3542" b="1" i="1">
              <a:highlight>
                <a:srgbClr val="00FFFF"/>
              </a:highlight>
            </a:endParaRPr>
          </a:p>
          <a:p>
            <a:pPr marL="0" lvl="0" indent="0" algn="ctr" rtl="0">
              <a:lnSpc>
                <a:spcPct val="90000"/>
              </a:lnSpc>
              <a:spcBef>
                <a:spcPts val="0"/>
              </a:spcBef>
              <a:spcAft>
                <a:spcPts val="0"/>
              </a:spcAft>
              <a:buClr>
                <a:schemeClr val="accent1"/>
              </a:buClr>
              <a:buSzPct val="67758"/>
              <a:buNone/>
            </a:pPr>
            <a:r>
              <a:rPr lang="en-US" sz="3542" b="1" i="1">
                <a:highlight>
                  <a:srgbClr val="00FFFF"/>
                </a:highlight>
              </a:rPr>
              <a:t>Rename your Zoom Name to your –</a:t>
            </a:r>
            <a:r>
              <a:rPr lang="en-US" sz="3001" i="1"/>
              <a:t> </a:t>
            </a:r>
            <a:endParaRPr sz="3001" i="1"/>
          </a:p>
          <a:p>
            <a:pPr marL="457200" lvl="0" indent="-404898" algn="ctr" rtl="0">
              <a:lnSpc>
                <a:spcPct val="90000"/>
              </a:lnSpc>
              <a:spcBef>
                <a:spcPts val="0"/>
              </a:spcBef>
              <a:spcAft>
                <a:spcPts val="0"/>
              </a:spcAft>
              <a:buSzPct val="100000"/>
              <a:buChar char="●"/>
            </a:pPr>
            <a:r>
              <a:rPr lang="en-US" sz="3001"/>
              <a:t>first and last name</a:t>
            </a:r>
            <a:endParaRPr sz="3001"/>
          </a:p>
          <a:p>
            <a:pPr marL="457200" lvl="0" indent="-404898" algn="ctr" rtl="0">
              <a:lnSpc>
                <a:spcPct val="90000"/>
              </a:lnSpc>
              <a:spcBef>
                <a:spcPts val="0"/>
              </a:spcBef>
              <a:spcAft>
                <a:spcPts val="0"/>
              </a:spcAft>
              <a:buSzPct val="100000"/>
              <a:buChar char="●"/>
            </a:pPr>
            <a:r>
              <a:rPr lang="en-US" sz="3001"/>
              <a:t>name of district ,ESD, or Tribe, and </a:t>
            </a:r>
            <a:endParaRPr sz="3001"/>
          </a:p>
          <a:p>
            <a:pPr marL="457200" lvl="0" indent="-404898" algn="ctr" rtl="0">
              <a:lnSpc>
                <a:spcPct val="90000"/>
              </a:lnSpc>
              <a:spcBef>
                <a:spcPts val="0"/>
              </a:spcBef>
              <a:spcAft>
                <a:spcPts val="0"/>
              </a:spcAft>
              <a:buSzPct val="100000"/>
              <a:buChar char="●"/>
            </a:pPr>
            <a:r>
              <a:rPr lang="en-US" sz="3001"/>
              <a:t>official role for Title VI - Project Coordinator, Authorized Official Representative, student liaison, etc. </a:t>
            </a:r>
            <a:endParaRPr sz="3001"/>
          </a:p>
          <a:p>
            <a:pPr marL="457200" lvl="0" indent="-404898" algn="ctr" rtl="0">
              <a:lnSpc>
                <a:spcPct val="90000"/>
              </a:lnSpc>
              <a:spcBef>
                <a:spcPts val="0"/>
              </a:spcBef>
              <a:spcAft>
                <a:spcPts val="0"/>
              </a:spcAft>
              <a:buSzPct val="100000"/>
              <a:buChar char="●"/>
            </a:pPr>
            <a:r>
              <a:rPr lang="en-US" sz="3001"/>
              <a:t>pronouns </a:t>
            </a:r>
            <a:endParaRPr sz="2901"/>
          </a:p>
        </p:txBody>
      </p:sp>
      <p:sp>
        <p:nvSpPr>
          <p:cNvPr id="907" name="Google Shape;907;p12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31"/>
          <p:cNvSpPr txBox="1">
            <a:spLocks noGrp="1"/>
          </p:cNvSpPr>
          <p:nvPr>
            <p:ph type="title"/>
          </p:nvPr>
        </p:nvSpPr>
        <p:spPr>
          <a:xfrm>
            <a:off x="703809" y="3291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SzPts val="1300"/>
              <a:buNone/>
            </a:pPr>
            <a:r>
              <a:rPr lang="en-US" sz="3800"/>
              <a:t>Critical Lens of Analysis</a:t>
            </a:r>
            <a:endParaRPr sz="3800"/>
          </a:p>
        </p:txBody>
      </p:sp>
      <p:sp>
        <p:nvSpPr>
          <p:cNvPr id="1014" name="Google Shape;1014;p131"/>
          <p:cNvSpPr txBox="1">
            <a:spLocks noGrp="1"/>
          </p:cNvSpPr>
          <p:nvPr>
            <p:ph type="body" idx="2"/>
          </p:nvPr>
        </p:nvSpPr>
        <p:spPr>
          <a:xfrm>
            <a:off x="750450" y="1933992"/>
            <a:ext cx="10691100" cy="2736300"/>
          </a:xfrm>
          <a:prstGeom prst="rect">
            <a:avLst/>
          </a:prstGeom>
        </p:spPr>
        <p:txBody>
          <a:bodyPr spcFirstLastPara="1" wrap="square" lIns="91425" tIns="45700" rIns="91425" bIns="45700" anchor="t" anchorCtr="0">
            <a:noAutofit/>
          </a:bodyPr>
          <a:lstStyle/>
          <a:p>
            <a:pPr marL="609600" lvl="0" indent="-457200" algn="l" rtl="0">
              <a:lnSpc>
                <a:spcPct val="100000"/>
              </a:lnSpc>
              <a:spcBef>
                <a:spcPts val="1100"/>
              </a:spcBef>
              <a:spcAft>
                <a:spcPts val="0"/>
              </a:spcAft>
              <a:buSzPts val="2400"/>
              <a:buFont typeface="Calibri"/>
              <a:buChar char="●"/>
            </a:pPr>
            <a:r>
              <a:rPr lang="en-US"/>
              <a:t>Our Native students are overrepresented in Alternative and Online schools. When analyzing data, look at how AI/AN students did at the local high school(s) and then the alternative or local online schools.</a:t>
            </a:r>
            <a:endParaRPr/>
          </a:p>
          <a:p>
            <a:pPr marL="1219200" lvl="1" indent="-393700" algn="l" rtl="0">
              <a:lnSpc>
                <a:spcPct val="100000"/>
              </a:lnSpc>
              <a:spcBef>
                <a:spcPts val="0"/>
              </a:spcBef>
              <a:spcAft>
                <a:spcPts val="0"/>
              </a:spcAft>
              <a:buSzPts val="1400"/>
              <a:buChar char="○"/>
            </a:pPr>
            <a:r>
              <a:rPr lang="en-US"/>
              <a:t>Ask: What do you notice? What do you see?</a:t>
            </a:r>
            <a:endParaRPr/>
          </a:p>
          <a:p>
            <a:pPr marL="609600" lvl="0" indent="-457200" algn="l" rtl="0">
              <a:lnSpc>
                <a:spcPct val="100000"/>
              </a:lnSpc>
              <a:spcBef>
                <a:spcPts val="0"/>
              </a:spcBef>
              <a:spcAft>
                <a:spcPts val="0"/>
              </a:spcAft>
              <a:buSzPts val="2400"/>
              <a:buFont typeface="Calibri"/>
              <a:buChar char="●"/>
            </a:pPr>
            <a:r>
              <a:rPr lang="en-US"/>
              <a:t>Regardless of cohort size, </a:t>
            </a:r>
            <a:r>
              <a:rPr lang="en-US" b="1" i="1">
                <a:solidFill>
                  <a:schemeClr val="accent2"/>
                </a:solidFill>
              </a:rPr>
              <a:t>losing any of our AI/AN students has negative implications on tribal sovereignty</a:t>
            </a:r>
            <a:r>
              <a:rPr lang="en-US"/>
              <a:t>. What will you say when someone says, “Well, the data looks bad, because there were only five Native students represented in that data.”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132"/>
          <p:cNvSpPr txBox="1">
            <a:spLocks noGrp="1"/>
          </p:cNvSpPr>
          <p:nvPr>
            <p:ph type="body" idx="1"/>
          </p:nvPr>
        </p:nvSpPr>
        <p:spPr>
          <a:xfrm>
            <a:off x="5390125" y="1410276"/>
            <a:ext cx="6172500" cy="3782400"/>
          </a:xfrm>
          <a:prstGeom prst="rect">
            <a:avLst/>
          </a:prstGeom>
          <a:solidFill>
            <a:srgbClr val="E7F5F3"/>
          </a:solidFill>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1800">
                <a:solidFill>
                  <a:srgbClr val="000000"/>
                </a:solidFill>
                <a:latin typeface="Arial"/>
                <a:ea typeface="Arial"/>
                <a:cs typeface="Arial"/>
                <a:sym typeface="Arial"/>
              </a:rPr>
              <a:t>Before April 4  -</a:t>
            </a: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US" sz="1800">
                <a:solidFill>
                  <a:srgbClr val="000000"/>
                </a:solidFill>
                <a:latin typeface="Arial"/>
                <a:ea typeface="Arial"/>
                <a:cs typeface="Arial"/>
                <a:sym typeface="Arial"/>
              </a:rPr>
              <a:t>Please email me at </a:t>
            </a:r>
            <a:r>
              <a:rPr lang="en-US" sz="1800" u="sng">
                <a:solidFill>
                  <a:schemeClr val="hlink"/>
                </a:solidFill>
                <a:latin typeface="Arial"/>
                <a:ea typeface="Arial"/>
                <a:cs typeface="Arial"/>
                <a:sym typeface="Arial"/>
                <a:hlinkClick r:id="rId3"/>
              </a:rPr>
              <a:t>stacy.parrish@ode.oregon.gov</a:t>
            </a:r>
            <a:r>
              <a:rPr lang="en-US" sz="1800">
                <a:solidFill>
                  <a:srgbClr val="000000"/>
                </a:solidFill>
                <a:latin typeface="Arial"/>
                <a:ea typeface="Arial"/>
                <a:cs typeface="Arial"/>
                <a:sym typeface="Arial"/>
              </a:rPr>
              <a:t> if your LEA or LEA-C will be selecting Option 1 or Option 2.</a:t>
            </a: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US" sz="1800">
                <a:solidFill>
                  <a:srgbClr val="000000"/>
                </a:solidFill>
                <a:latin typeface="Arial"/>
                <a:ea typeface="Arial"/>
                <a:cs typeface="Arial"/>
                <a:sym typeface="Arial"/>
              </a:rPr>
              <a:t>This is non-binding and is only being used for internal planning purposes.</a:t>
            </a: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US" sz="1800">
                <a:solidFill>
                  <a:srgbClr val="000000"/>
                </a:solidFill>
                <a:latin typeface="Arial"/>
                <a:ea typeface="Arial"/>
                <a:cs typeface="Arial"/>
                <a:sym typeface="Arial"/>
              </a:rPr>
              <a:t>Once your response is received, I will indicate which option you have selected in </a:t>
            </a:r>
            <a:r>
              <a:rPr lang="en-US" sz="1800" u="sng">
                <a:solidFill>
                  <a:schemeClr val="hlink"/>
                </a:solidFill>
                <a:latin typeface="Arial"/>
                <a:ea typeface="Arial"/>
                <a:cs typeface="Arial"/>
                <a:sym typeface="Arial"/>
                <a:hlinkClick r:id="rId4"/>
              </a:rPr>
              <a:t>ODE’s Title VI Awardees Form</a:t>
            </a:r>
            <a:r>
              <a:rPr lang="en-US" sz="1800">
                <a:solidFill>
                  <a:srgbClr val="000000"/>
                </a:solidFill>
                <a:latin typeface="Arial"/>
                <a:ea typeface="Arial"/>
                <a:cs typeface="Arial"/>
                <a:sym typeface="Arial"/>
              </a:rPr>
              <a:t> posted on our website.</a:t>
            </a:r>
            <a:endParaRPr sz="1800">
              <a:solidFill>
                <a:srgbClr val="000000"/>
              </a:solidFill>
              <a:latin typeface="Arial"/>
              <a:ea typeface="Arial"/>
              <a:cs typeface="Arial"/>
              <a:sym typeface="Arial"/>
            </a:endParaRPr>
          </a:p>
        </p:txBody>
      </p:sp>
      <p:sp>
        <p:nvSpPr>
          <p:cNvPr id="1021" name="Google Shape;1021;p132"/>
          <p:cNvSpPr txBox="1">
            <a:spLocks noGrp="1"/>
          </p:cNvSpPr>
          <p:nvPr>
            <p:ph type="title"/>
          </p:nvPr>
        </p:nvSpPr>
        <p:spPr>
          <a:xfrm>
            <a:off x="786150" y="661398"/>
            <a:ext cx="3932100" cy="1427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Section 6119 Compliance</a:t>
            </a:r>
            <a:endParaRPr/>
          </a:p>
        </p:txBody>
      </p:sp>
      <p:sp>
        <p:nvSpPr>
          <p:cNvPr id="1022" name="Google Shape;1022;p13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1023" name="Google Shape;1023;p132"/>
          <p:cNvSpPr txBox="1"/>
          <p:nvPr/>
        </p:nvSpPr>
        <p:spPr>
          <a:xfrm>
            <a:off x="423700" y="2167625"/>
            <a:ext cx="4404600" cy="382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600" b="1">
                <a:solidFill>
                  <a:schemeClr val="accent2"/>
                </a:solidFill>
                <a:latin typeface="Calibri"/>
                <a:ea typeface="Calibri"/>
                <a:cs typeface="Calibri"/>
                <a:sym typeface="Calibri"/>
              </a:rPr>
              <a:t>SEC. 6119. [20 U.S.C. 7429] STATE EDUCATIONAL AGENCY REVIEW.</a:t>
            </a:r>
            <a:endParaRPr sz="1600" b="1">
              <a:solidFill>
                <a:schemeClr val="accent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Before submitting an application to the Secretary under section 6114, a local educational agency shall submit the application to the State educational agency, which may comment on such application. If the State educational agency comments on the application, the agency shall comment on all applications submitted by local educational agencies in the State and shall provide those comments to the respective local educational agencies, with an opportunity to respond.</a:t>
            </a:r>
            <a:endParaRPr sz="23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133"/>
          <p:cNvSpPr txBox="1">
            <a:spLocks noGrp="1"/>
          </p:cNvSpPr>
          <p:nvPr>
            <p:ph type="body" idx="1"/>
          </p:nvPr>
        </p:nvSpPr>
        <p:spPr>
          <a:xfrm>
            <a:off x="717175" y="1825625"/>
            <a:ext cx="5302500" cy="4349400"/>
          </a:xfrm>
          <a:prstGeom prst="rect">
            <a:avLst/>
          </a:prstGeom>
          <a:solidFill>
            <a:srgbClr val="E7F5F3"/>
          </a:solidFill>
        </p:spPr>
        <p:txBody>
          <a:bodyPr spcFirstLastPara="1" wrap="square" lIns="91425" tIns="45700" rIns="91425" bIns="45700" anchor="t" anchorCtr="0">
            <a:normAutofit fontScale="85000" lnSpcReduction="10000"/>
          </a:bodyPr>
          <a:lstStyle/>
          <a:p>
            <a:pPr marL="0" lvl="0" indent="0" algn="l" rtl="0">
              <a:spcBef>
                <a:spcPts val="1100"/>
              </a:spcBef>
              <a:spcAft>
                <a:spcPts val="0"/>
              </a:spcAft>
              <a:buNone/>
            </a:pPr>
            <a:r>
              <a:rPr lang="en-US" b="1"/>
              <a:t>Option 1</a:t>
            </a:r>
            <a:endParaRPr b="1"/>
          </a:p>
          <a:p>
            <a:pPr marL="0" lvl="0" indent="0" algn="l" rtl="0">
              <a:lnSpc>
                <a:spcPct val="115000"/>
              </a:lnSpc>
              <a:spcBef>
                <a:spcPts val="0"/>
              </a:spcBef>
              <a:spcAft>
                <a:spcPts val="0"/>
              </a:spcAft>
              <a:buNone/>
            </a:pPr>
            <a:r>
              <a:rPr lang="en-US" sz="1800">
                <a:solidFill>
                  <a:srgbClr val="000000"/>
                </a:solidFill>
                <a:latin typeface="Arial"/>
                <a:ea typeface="Arial"/>
                <a:cs typeface="Arial"/>
                <a:sym typeface="Arial"/>
              </a:rPr>
              <a:t>LEAs and LEA-Cs make the determination to submit copies to the agency during the submission window. ODE will provide comments on the applications, allowing an LEA or LEA-C an opportunity to respond to comments prior to the close of the EASIE Part 2 application window. </a:t>
            </a:r>
            <a:endParaRPr sz="1800" u="sng">
              <a:solidFill>
                <a:srgbClr val="000000"/>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Window for Applications to Be Submitted to ODE for Review - </a:t>
            </a:r>
            <a:r>
              <a:rPr lang="en-US" sz="1800" b="1">
                <a:solidFill>
                  <a:schemeClr val="accent2"/>
                </a:solidFill>
                <a:latin typeface="Arial"/>
                <a:ea typeface="Arial"/>
                <a:cs typeface="Arial"/>
                <a:sym typeface="Arial"/>
              </a:rPr>
              <a:t>April 7-14</a:t>
            </a:r>
            <a:endParaRPr sz="1800" b="1">
              <a:solidFill>
                <a:schemeClr val="accent2"/>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Window for Applications to Receive Comments by ODE and Returned to LEA - </a:t>
            </a:r>
            <a:r>
              <a:rPr lang="en-US" sz="1800" b="1">
                <a:solidFill>
                  <a:schemeClr val="accent1"/>
                </a:solidFill>
                <a:latin typeface="Arial"/>
                <a:ea typeface="Arial"/>
                <a:cs typeface="Arial"/>
                <a:sym typeface="Arial"/>
              </a:rPr>
              <a:t>April 15-</a:t>
            </a:r>
            <a:r>
              <a:rPr lang="en-US" sz="1800" b="1">
                <a:solidFill>
                  <a:schemeClr val="accent1"/>
                </a:solidFill>
                <a:highlight>
                  <a:srgbClr val="FFFF00"/>
                </a:highlight>
                <a:latin typeface="Arial"/>
                <a:ea typeface="Arial"/>
                <a:cs typeface="Arial"/>
                <a:sym typeface="Arial"/>
              </a:rPr>
              <a:t>22</a:t>
            </a:r>
            <a:endParaRPr sz="1800" b="1">
              <a:solidFill>
                <a:schemeClr val="accent1"/>
              </a:solidFill>
              <a:highlight>
                <a:srgbClr val="FFFF00"/>
              </a:highlight>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LEAs and LEA-Cs may respond to comments. </a:t>
            </a:r>
            <a:r>
              <a:rPr lang="en-US" sz="1800" i="1">
                <a:solidFill>
                  <a:srgbClr val="000000"/>
                </a:solidFill>
                <a:latin typeface="Arial"/>
                <a:ea typeface="Arial"/>
                <a:cs typeface="Arial"/>
                <a:sym typeface="Arial"/>
              </a:rPr>
              <a:t>This is not required</a:t>
            </a:r>
            <a:r>
              <a:rPr lang="en-US" sz="1800">
                <a:solidFill>
                  <a:srgbClr val="000000"/>
                </a:solidFill>
                <a:latin typeface="Arial"/>
                <a:ea typeface="Arial"/>
                <a:cs typeface="Arial"/>
                <a:sym typeface="Arial"/>
              </a:rPr>
              <a:t> - </a:t>
            </a:r>
            <a:r>
              <a:rPr lang="en-US" sz="1800" b="1">
                <a:solidFill>
                  <a:schemeClr val="accent5"/>
                </a:solidFill>
                <a:latin typeface="Arial"/>
                <a:ea typeface="Arial"/>
                <a:cs typeface="Arial"/>
                <a:sym typeface="Arial"/>
              </a:rPr>
              <a:t>April 22 - May 9 </a:t>
            </a:r>
            <a:endParaRPr sz="1800" b="1">
              <a:solidFill>
                <a:schemeClr val="accent5"/>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Deadline for Applications to be Received by US Department of Education - </a:t>
            </a:r>
            <a:r>
              <a:rPr lang="en-US" sz="1800" b="1">
                <a:solidFill>
                  <a:schemeClr val="accent3"/>
                </a:solidFill>
                <a:latin typeface="Arial"/>
                <a:ea typeface="Arial"/>
                <a:cs typeface="Arial"/>
                <a:sym typeface="Arial"/>
              </a:rPr>
              <a:t>May 9, 2025</a:t>
            </a:r>
            <a:endParaRPr sz="1800" b="1">
              <a:solidFill>
                <a:schemeClr val="accent3"/>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A copy of the </a:t>
            </a:r>
            <a:r>
              <a:rPr lang="en-US" sz="1800" u="sng">
                <a:solidFill>
                  <a:srgbClr val="000000"/>
                </a:solidFill>
                <a:latin typeface="Arial"/>
                <a:ea typeface="Arial"/>
                <a:cs typeface="Arial"/>
                <a:sym typeface="Arial"/>
              </a:rPr>
              <a:t>final</a:t>
            </a:r>
            <a:r>
              <a:rPr lang="en-US" sz="1800">
                <a:solidFill>
                  <a:srgbClr val="000000"/>
                </a:solidFill>
                <a:latin typeface="Arial"/>
                <a:ea typeface="Arial"/>
                <a:cs typeface="Arial"/>
                <a:sym typeface="Arial"/>
              </a:rPr>
              <a:t> EASIE Part 2 application will still need to be provided to ODE prior to closure of EASIE Part 2, May 9, 2025, via emailed PDF.</a:t>
            </a:r>
            <a:endParaRPr sz="1800">
              <a:solidFill>
                <a:srgbClr val="000000"/>
              </a:solidFill>
              <a:latin typeface="Arial"/>
              <a:ea typeface="Arial"/>
              <a:cs typeface="Arial"/>
              <a:sym typeface="Arial"/>
            </a:endParaRPr>
          </a:p>
        </p:txBody>
      </p:sp>
      <p:sp>
        <p:nvSpPr>
          <p:cNvPr id="1030" name="Google Shape;1030;p133"/>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Option 1 Overview - Comments Before April </a:t>
            </a:r>
            <a:r>
              <a:rPr lang="en-US">
                <a:highlight>
                  <a:srgbClr val="FFFF00"/>
                </a:highlight>
              </a:rPr>
              <a:t>22</a:t>
            </a:r>
            <a:endParaRPr>
              <a:highlight>
                <a:srgbClr val="FFFF00"/>
              </a:highlight>
            </a:endParaRPr>
          </a:p>
        </p:txBody>
      </p:sp>
      <p:sp>
        <p:nvSpPr>
          <p:cNvPr id="1031" name="Google Shape;1031;p13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032" name="Google Shape;1032;p133"/>
          <p:cNvSpPr txBox="1">
            <a:spLocks noGrp="1"/>
          </p:cNvSpPr>
          <p:nvPr>
            <p:ph type="body" idx="2"/>
          </p:nvPr>
        </p:nvSpPr>
        <p:spPr>
          <a:xfrm>
            <a:off x="6172200" y="1825625"/>
            <a:ext cx="5329500" cy="4106100"/>
          </a:xfrm>
          <a:prstGeom prst="rect">
            <a:avLst/>
          </a:prstGeom>
        </p:spPr>
        <p:txBody>
          <a:bodyPr spcFirstLastPara="1" wrap="square" lIns="91425" tIns="45700" rIns="91425" bIns="45700" anchor="t" anchorCtr="0">
            <a:normAutofit lnSpcReduction="10000"/>
          </a:bodyPr>
          <a:lstStyle/>
          <a:p>
            <a:pPr marL="0" lvl="0" indent="0" algn="l" rtl="0">
              <a:spcBef>
                <a:spcPts val="1100"/>
              </a:spcBef>
              <a:spcAft>
                <a:spcPts val="0"/>
              </a:spcAft>
              <a:buNone/>
            </a:pPr>
            <a:r>
              <a:rPr lang="en-US" b="1"/>
              <a:t>Why Choose this Option?</a:t>
            </a:r>
            <a:endParaRPr b="1"/>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LEA-C’s EASIE Part 2 application will be completed early in the EASIE Part 2 window, which includes obtaining full approval by the Indian Parent Committee and Meaningful Collaboration.</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comments on their application.</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to review comments and respond (which is NOT required) to them.</a:t>
            </a: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800">
              <a:solidFill>
                <a:srgbClr val="000000"/>
              </a:solidFill>
              <a:latin typeface="Arial"/>
              <a:ea typeface="Arial"/>
              <a:cs typeface="Arial"/>
              <a:sym typeface="Arial"/>
            </a:endParaRPr>
          </a:p>
          <a:p>
            <a:pPr marL="0" lvl="0" indent="0" algn="l" rtl="0">
              <a:spcBef>
                <a:spcPts val="1100"/>
              </a:spcBef>
              <a:spcAft>
                <a:spcPts val="0"/>
              </a:spcAft>
              <a:buNone/>
            </a:pP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134"/>
          <p:cNvSpPr txBox="1">
            <a:spLocks noGrp="1"/>
          </p:cNvSpPr>
          <p:nvPr>
            <p:ph type="body" idx="1"/>
          </p:nvPr>
        </p:nvSpPr>
        <p:spPr>
          <a:xfrm>
            <a:off x="867100" y="1825625"/>
            <a:ext cx="10099800" cy="4349400"/>
          </a:xfrm>
          <a:prstGeom prst="rect">
            <a:avLst/>
          </a:prstGeom>
          <a:noFill/>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1800" b="1">
                <a:solidFill>
                  <a:srgbClr val="000000"/>
                </a:solidFill>
                <a:latin typeface="Arial"/>
                <a:ea typeface="Arial"/>
                <a:cs typeface="Arial"/>
                <a:sym typeface="Arial"/>
              </a:rPr>
              <a:t>Directions</a:t>
            </a:r>
            <a:r>
              <a:rPr lang="en-US" sz="1800">
                <a:solidFill>
                  <a:srgbClr val="000000"/>
                </a:solidFill>
                <a:latin typeface="Arial"/>
                <a:ea typeface="Arial"/>
                <a:cs typeface="Arial"/>
                <a:sym typeface="Arial"/>
              </a:rPr>
              <a:t> - </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US" sz="1800">
                <a:solidFill>
                  <a:srgbClr val="000000"/>
                </a:solidFill>
                <a:latin typeface="Arial"/>
                <a:ea typeface="Arial"/>
                <a:cs typeface="Arial"/>
                <a:sym typeface="Arial"/>
              </a:rPr>
              <a:t>Complete your EASIE Part II application, but do not submit it to US Department of Education.</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US" sz="1800">
                <a:solidFill>
                  <a:srgbClr val="000000"/>
                </a:solidFill>
                <a:latin typeface="Arial"/>
                <a:ea typeface="Arial"/>
                <a:cs typeface="Arial"/>
                <a:sym typeface="Arial"/>
              </a:rPr>
              <a:t>Email a PDF of your completed EASIE Part II Application and your Indian Parent Committee Attestation Form to </a:t>
            </a:r>
            <a:r>
              <a:rPr lang="en-US" sz="1800" u="sng">
                <a:solidFill>
                  <a:schemeClr val="hlink"/>
                </a:solidFill>
                <a:latin typeface="Arial"/>
                <a:ea typeface="Arial"/>
                <a:cs typeface="Arial"/>
                <a:sym typeface="Arial"/>
                <a:hlinkClick r:id="rId3"/>
              </a:rPr>
              <a:t>stacy.parrish@ode.oregon.gov</a:t>
            </a:r>
            <a:r>
              <a:rPr lang="en-US" sz="1800">
                <a:solidFill>
                  <a:srgbClr val="000000"/>
                </a:solidFill>
                <a:latin typeface="Arial"/>
                <a:ea typeface="Arial"/>
                <a:cs typeface="Arial"/>
                <a:sym typeface="Arial"/>
              </a:rPr>
              <a:t> between </a:t>
            </a:r>
            <a:r>
              <a:rPr lang="en-US" sz="1800" b="1">
                <a:solidFill>
                  <a:schemeClr val="accent2"/>
                </a:solidFill>
                <a:latin typeface="Arial"/>
                <a:ea typeface="Arial"/>
                <a:cs typeface="Arial"/>
                <a:sym typeface="Arial"/>
              </a:rPr>
              <a:t>April 7-14.</a:t>
            </a:r>
            <a:endParaRPr sz="1800" b="1">
              <a:solidFill>
                <a:schemeClr val="accent2"/>
              </a:solidFill>
              <a:latin typeface="Arial"/>
              <a:ea typeface="Arial"/>
              <a:cs typeface="Arial"/>
              <a:sym typeface="Arial"/>
            </a:endParaRPr>
          </a:p>
          <a:p>
            <a:pPr marL="0" lvl="0" indent="0" algn="l" rtl="0">
              <a:lnSpc>
                <a:spcPct val="115000"/>
              </a:lnSpc>
              <a:spcBef>
                <a:spcPts val="0"/>
              </a:spcBef>
              <a:spcAft>
                <a:spcPts val="0"/>
              </a:spcAft>
              <a:buNone/>
            </a:pPr>
            <a:endParaRPr sz="1800" b="1">
              <a:solidFill>
                <a:schemeClr val="accent2"/>
              </a:solidFill>
              <a:latin typeface="Arial"/>
              <a:ea typeface="Arial"/>
              <a:cs typeface="Arial"/>
              <a:sym typeface="Arial"/>
            </a:endParaRPr>
          </a:p>
          <a:p>
            <a:pPr marL="0" lvl="0" indent="0" algn="l" rtl="0">
              <a:lnSpc>
                <a:spcPct val="115000"/>
              </a:lnSpc>
              <a:spcBef>
                <a:spcPts val="0"/>
              </a:spcBef>
              <a:spcAft>
                <a:spcPts val="0"/>
              </a:spcAft>
              <a:buNone/>
            </a:pPr>
            <a:r>
              <a:rPr lang="en-US" sz="1800" b="1">
                <a:latin typeface="Arial"/>
                <a:ea typeface="Arial"/>
                <a:cs typeface="Arial"/>
                <a:sym typeface="Arial"/>
              </a:rPr>
              <a:t>Next Steps</a:t>
            </a:r>
            <a:r>
              <a:rPr lang="en-US" sz="1800">
                <a:latin typeface="Arial"/>
                <a:ea typeface="Arial"/>
                <a:cs typeface="Arial"/>
                <a:sym typeface="Arial"/>
              </a:rPr>
              <a:t> - </a:t>
            </a:r>
            <a:endParaRPr sz="1800">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ODE will provide comments on your application and will send you those comments on or before April </a:t>
            </a:r>
            <a:r>
              <a:rPr lang="en-US" sz="1800">
                <a:solidFill>
                  <a:srgbClr val="000000"/>
                </a:solidFill>
                <a:highlight>
                  <a:srgbClr val="FFFF00"/>
                </a:highlight>
                <a:latin typeface="Arial"/>
                <a:ea typeface="Arial"/>
                <a:cs typeface="Arial"/>
                <a:sym typeface="Arial"/>
              </a:rPr>
              <a:t>22</a:t>
            </a:r>
            <a:r>
              <a:rPr lang="en-US"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LEAs and LEA-Cs may respond to these comments between April 22 - May 9, but that </a:t>
            </a:r>
            <a:r>
              <a:rPr lang="en-US" sz="1800" i="1">
                <a:solidFill>
                  <a:srgbClr val="000000"/>
                </a:solidFill>
                <a:latin typeface="Arial"/>
                <a:ea typeface="Arial"/>
                <a:cs typeface="Arial"/>
                <a:sym typeface="Arial"/>
              </a:rPr>
              <a:t>is not required</a:t>
            </a:r>
            <a:r>
              <a:rPr lang="en-US" sz="1800">
                <a:solidFill>
                  <a:srgbClr val="000000"/>
                </a:solidFill>
                <a:latin typeface="Arial"/>
                <a:ea typeface="Arial"/>
                <a:cs typeface="Arial"/>
                <a:sym typeface="Arial"/>
              </a:rPr>
              <a:t>.</a:t>
            </a:r>
            <a:endParaRPr sz="1800" b="1">
              <a:solidFill>
                <a:schemeClr val="accent5"/>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Submit your completed application to the US Department of Education on or before </a:t>
            </a:r>
            <a:r>
              <a:rPr lang="en-US" sz="1800" b="1">
                <a:solidFill>
                  <a:schemeClr val="accent3"/>
                </a:solidFill>
                <a:latin typeface="Arial"/>
                <a:ea typeface="Arial"/>
                <a:cs typeface="Arial"/>
                <a:sym typeface="Arial"/>
              </a:rPr>
              <a:t>May 9, 2025.</a:t>
            </a:r>
            <a:endParaRPr sz="1800" b="1">
              <a:solidFill>
                <a:schemeClr val="accent3"/>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Email a copy of the </a:t>
            </a:r>
            <a:r>
              <a:rPr lang="en-US" sz="1800" u="sng">
                <a:solidFill>
                  <a:srgbClr val="000000"/>
                </a:solidFill>
                <a:latin typeface="Arial"/>
                <a:ea typeface="Arial"/>
                <a:cs typeface="Arial"/>
                <a:sym typeface="Arial"/>
              </a:rPr>
              <a:t>final</a:t>
            </a:r>
            <a:r>
              <a:rPr lang="en-US" sz="1800">
                <a:solidFill>
                  <a:srgbClr val="000000"/>
                </a:solidFill>
                <a:latin typeface="Arial"/>
                <a:ea typeface="Arial"/>
                <a:cs typeface="Arial"/>
                <a:sym typeface="Arial"/>
              </a:rPr>
              <a:t> EASIE Part 2 application to Stacy upon submission of your application to the US Department of Education.</a:t>
            </a:r>
            <a:endParaRPr sz="1800">
              <a:solidFill>
                <a:srgbClr val="000000"/>
              </a:solidFill>
              <a:latin typeface="Arial"/>
              <a:ea typeface="Arial"/>
              <a:cs typeface="Arial"/>
              <a:sym typeface="Arial"/>
            </a:endParaRPr>
          </a:p>
        </p:txBody>
      </p:sp>
      <p:sp>
        <p:nvSpPr>
          <p:cNvPr id="1039" name="Google Shape;1039;p134"/>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Option 1 Directions and Next Steps</a:t>
            </a:r>
            <a:endParaRPr/>
          </a:p>
        </p:txBody>
      </p:sp>
      <p:sp>
        <p:nvSpPr>
          <p:cNvPr id="1040" name="Google Shape;1040;p13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135"/>
          <p:cNvSpPr txBox="1">
            <a:spLocks noGrp="1"/>
          </p:cNvSpPr>
          <p:nvPr>
            <p:ph type="body" idx="1"/>
          </p:nvPr>
        </p:nvSpPr>
        <p:spPr>
          <a:xfrm>
            <a:off x="717175" y="1825625"/>
            <a:ext cx="5302500" cy="4349400"/>
          </a:xfrm>
          <a:prstGeom prst="rect">
            <a:avLst/>
          </a:prstGeom>
          <a:solidFill>
            <a:srgbClr val="FCEDE1"/>
          </a:solidFill>
        </p:spPr>
        <p:txBody>
          <a:bodyPr spcFirstLastPara="1" wrap="square" lIns="91425" tIns="45700" rIns="91425" bIns="45700" anchor="t" anchorCtr="0">
            <a:normAutofit lnSpcReduction="20000"/>
          </a:bodyPr>
          <a:lstStyle/>
          <a:p>
            <a:pPr marL="0" lvl="0" indent="0" algn="l" rtl="0">
              <a:spcBef>
                <a:spcPts val="1100"/>
              </a:spcBef>
              <a:spcAft>
                <a:spcPts val="0"/>
              </a:spcAft>
              <a:buNone/>
            </a:pPr>
            <a:r>
              <a:rPr lang="en-US" b="1"/>
              <a:t>Option 2</a:t>
            </a:r>
            <a:endParaRPr b="1"/>
          </a:p>
          <a:p>
            <a:pPr marL="0" lvl="0" indent="0" algn="l" rtl="0">
              <a:lnSpc>
                <a:spcPct val="115000"/>
              </a:lnSpc>
              <a:spcBef>
                <a:spcPts val="0"/>
              </a:spcBef>
              <a:spcAft>
                <a:spcPts val="0"/>
              </a:spcAft>
              <a:buNone/>
            </a:pPr>
            <a:r>
              <a:rPr lang="en-US" sz="1800">
                <a:latin typeface="Arial"/>
                <a:ea typeface="Arial"/>
                <a:cs typeface="Arial"/>
                <a:sym typeface="Arial"/>
              </a:rPr>
              <a:t>LEAs and LEA-Cs make the determination to not send copies of their application </a:t>
            </a:r>
            <a:r>
              <a:rPr lang="en-US" sz="1800" i="1">
                <a:latin typeface="Arial"/>
                <a:ea typeface="Arial"/>
                <a:cs typeface="Arial"/>
                <a:sym typeface="Arial"/>
              </a:rPr>
              <a:t>during the specified review window in April.</a:t>
            </a:r>
            <a:r>
              <a:rPr lang="en-US" sz="1800">
                <a:latin typeface="Arial"/>
                <a:ea typeface="Arial"/>
                <a:cs typeface="Arial"/>
                <a:sym typeface="Arial"/>
              </a:rPr>
              <a:t> ODE will still make comments on the application to be in compliance with Section 6119, but it will be after the EASIE Part 2 submission window closes on May 9, 2025. </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US" sz="1800">
                <a:latin typeface="Arial"/>
                <a:ea typeface="Arial"/>
                <a:cs typeface="Arial"/>
                <a:sym typeface="Arial"/>
              </a:rPr>
              <a:t>A copy of the final EASIE Part 2 application will be need to be provided to ODE prior to closure of EASIE Part 2, </a:t>
            </a:r>
            <a:r>
              <a:rPr lang="en-US" sz="1800" b="1">
                <a:solidFill>
                  <a:schemeClr val="accent3"/>
                </a:solidFill>
                <a:latin typeface="Arial"/>
                <a:ea typeface="Arial"/>
                <a:cs typeface="Arial"/>
                <a:sym typeface="Arial"/>
              </a:rPr>
              <a:t>May 9, 2025</a:t>
            </a:r>
            <a:r>
              <a:rPr lang="en-US" sz="1800">
                <a:latin typeface="Arial"/>
                <a:ea typeface="Arial"/>
                <a:cs typeface="Arial"/>
                <a:sym typeface="Arial"/>
              </a:rPr>
              <a:t> via emailed PDF.</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US" sz="1800">
                <a:latin typeface="Arial"/>
                <a:ea typeface="Arial"/>
                <a:cs typeface="Arial"/>
                <a:sym typeface="Arial"/>
              </a:rPr>
              <a:t>Window for Applications to Receive Comments by ODE and Returned to LEA if Option 2 is selected - </a:t>
            </a:r>
            <a:r>
              <a:rPr lang="en-US" sz="1800" b="1">
                <a:solidFill>
                  <a:schemeClr val="accent1"/>
                </a:solidFill>
                <a:latin typeface="Arial"/>
                <a:ea typeface="Arial"/>
                <a:cs typeface="Arial"/>
                <a:sym typeface="Arial"/>
              </a:rPr>
              <a:t>May 13-21, 2025</a:t>
            </a:r>
            <a:endParaRPr sz="1800" b="1">
              <a:solidFill>
                <a:schemeClr val="accent1"/>
              </a:solidFill>
              <a:latin typeface="Arial"/>
              <a:ea typeface="Arial"/>
              <a:cs typeface="Arial"/>
              <a:sym typeface="Arial"/>
            </a:endParaRPr>
          </a:p>
          <a:p>
            <a:pPr marL="0" lvl="0" indent="0" algn="l" rtl="0">
              <a:lnSpc>
                <a:spcPct val="115000"/>
              </a:lnSpc>
              <a:spcBef>
                <a:spcPts val="0"/>
              </a:spcBef>
              <a:spcAft>
                <a:spcPts val="0"/>
              </a:spcAft>
              <a:buNone/>
            </a:pPr>
            <a:endParaRPr b="1"/>
          </a:p>
        </p:txBody>
      </p:sp>
      <p:sp>
        <p:nvSpPr>
          <p:cNvPr id="1047" name="Google Shape;1047;p135"/>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Option 2 Overview - Comments after May 9</a:t>
            </a:r>
            <a:endParaRPr/>
          </a:p>
        </p:txBody>
      </p:sp>
      <p:sp>
        <p:nvSpPr>
          <p:cNvPr id="1048" name="Google Shape;1048;p13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1049" name="Google Shape;1049;p135"/>
          <p:cNvSpPr txBox="1">
            <a:spLocks noGrp="1"/>
          </p:cNvSpPr>
          <p:nvPr>
            <p:ph type="body" idx="2"/>
          </p:nvPr>
        </p:nvSpPr>
        <p:spPr>
          <a:xfrm>
            <a:off x="6172200" y="1825625"/>
            <a:ext cx="5329500" cy="4106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1800">
              <a:solidFill>
                <a:srgbClr val="000000"/>
              </a:solidFill>
              <a:latin typeface="Arial"/>
              <a:ea typeface="Arial"/>
              <a:cs typeface="Arial"/>
              <a:sym typeface="Arial"/>
            </a:endParaRPr>
          </a:p>
          <a:p>
            <a:pPr marL="0" lvl="0" indent="0" algn="l" rtl="0">
              <a:spcBef>
                <a:spcPts val="1100"/>
              </a:spcBef>
              <a:spcAft>
                <a:spcPts val="0"/>
              </a:spcAft>
              <a:buNone/>
            </a:pPr>
            <a:endParaRPr sz="1800"/>
          </a:p>
        </p:txBody>
      </p:sp>
      <p:sp>
        <p:nvSpPr>
          <p:cNvPr id="1050" name="Google Shape;1050;p135"/>
          <p:cNvSpPr txBox="1">
            <a:spLocks noGrp="1"/>
          </p:cNvSpPr>
          <p:nvPr>
            <p:ph type="body" idx="2"/>
          </p:nvPr>
        </p:nvSpPr>
        <p:spPr>
          <a:xfrm>
            <a:off x="6172200" y="1825625"/>
            <a:ext cx="5329500" cy="4106100"/>
          </a:xfrm>
          <a:prstGeom prst="rect">
            <a:avLst/>
          </a:prstGeom>
        </p:spPr>
        <p:txBody>
          <a:bodyPr spcFirstLastPara="1" wrap="square" lIns="91425" tIns="45700" rIns="91425" bIns="45700" anchor="t" anchorCtr="0">
            <a:normAutofit lnSpcReduction="20000"/>
          </a:bodyPr>
          <a:lstStyle/>
          <a:p>
            <a:pPr marL="0" lvl="0" indent="0" algn="l" rtl="0">
              <a:spcBef>
                <a:spcPts val="1100"/>
              </a:spcBef>
              <a:spcAft>
                <a:spcPts val="0"/>
              </a:spcAft>
              <a:buNone/>
            </a:pPr>
            <a:r>
              <a:rPr lang="en-US" b="1"/>
              <a:t>Why Choose this Option?</a:t>
            </a:r>
            <a:endParaRPr b="1"/>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LEA-C’s EASIE Part 2 application will not be completed early in the EASIE Part 2 window and/or Meaningful Collaboration and Indian Parent Committee Approval has not taken place.</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comments on their application, but not prior to their submission of their application to the US Department of Education.</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to review comments and have an opportunity to respond (which is NOT required), albeit, after the EASIE Part 2 application window has closed.</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36"/>
          <p:cNvSpPr txBox="1">
            <a:spLocks noGrp="1"/>
          </p:cNvSpPr>
          <p:nvPr>
            <p:ph type="body" idx="1"/>
          </p:nvPr>
        </p:nvSpPr>
        <p:spPr>
          <a:xfrm>
            <a:off x="717175" y="1825625"/>
            <a:ext cx="10407300" cy="3140400"/>
          </a:xfrm>
          <a:prstGeom prst="rect">
            <a:avLst/>
          </a:prstGeom>
          <a:noFill/>
        </p:spPr>
        <p:txBody>
          <a:bodyPr spcFirstLastPara="1" wrap="square" lIns="91425" tIns="45700" rIns="91425" bIns="45700" anchor="t" anchorCtr="0">
            <a:normAutofit/>
          </a:bodyPr>
          <a:lstStyle/>
          <a:p>
            <a:pPr marL="0" lvl="0" indent="0" algn="l" rtl="0">
              <a:spcBef>
                <a:spcPts val="1100"/>
              </a:spcBef>
              <a:spcAft>
                <a:spcPts val="0"/>
              </a:spcAft>
              <a:buNone/>
            </a:pPr>
            <a:r>
              <a:rPr lang="en-US" b="1"/>
              <a:t>Directions</a:t>
            </a:r>
            <a:endParaRPr b="1"/>
          </a:p>
          <a:p>
            <a:pPr marL="457200" lvl="0" indent="-342900" algn="l" rtl="0">
              <a:lnSpc>
                <a:spcPct val="115000"/>
              </a:lnSpc>
              <a:spcBef>
                <a:spcPts val="0"/>
              </a:spcBef>
              <a:spcAft>
                <a:spcPts val="0"/>
              </a:spcAft>
              <a:buSzPts val="1800"/>
              <a:buChar char="●"/>
            </a:pPr>
            <a:r>
              <a:rPr lang="en-US" sz="1800">
                <a:latin typeface="Arial"/>
                <a:ea typeface="Arial"/>
                <a:cs typeface="Arial"/>
                <a:sym typeface="Arial"/>
              </a:rPr>
              <a:t>Complete your EASIE Part II application and submit it to US Department of Education.</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US" sz="1800">
                <a:latin typeface="Arial"/>
                <a:ea typeface="Arial"/>
                <a:cs typeface="Arial"/>
                <a:sym typeface="Arial"/>
              </a:rPr>
              <a:t>Email a PDF of your completed EASIE Part II Application and your Indian Parent Committee Attestation Form to </a:t>
            </a:r>
            <a:r>
              <a:rPr lang="en-US" sz="1800" u="sng">
                <a:solidFill>
                  <a:schemeClr val="hlink"/>
                </a:solidFill>
                <a:latin typeface="Arial"/>
                <a:ea typeface="Arial"/>
                <a:cs typeface="Arial"/>
                <a:sym typeface="Arial"/>
                <a:hlinkClick r:id="rId3"/>
              </a:rPr>
              <a:t>stacy.parrish@ode.oregon.gov</a:t>
            </a:r>
            <a:r>
              <a:rPr lang="en-US" sz="1800">
                <a:latin typeface="Arial"/>
                <a:ea typeface="Arial"/>
                <a:cs typeface="Arial"/>
                <a:sym typeface="Arial"/>
              </a:rPr>
              <a:t> after the window closes on May 9</a:t>
            </a:r>
            <a:r>
              <a:rPr lang="en-US" sz="1800" b="1">
                <a:solidFill>
                  <a:schemeClr val="accent2"/>
                </a:solidFill>
                <a:latin typeface="Arial"/>
                <a:ea typeface="Arial"/>
                <a:cs typeface="Arial"/>
                <a:sym typeface="Arial"/>
              </a:rPr>
              <a:t>.</a:t>
            </a:r>
            <a:endParaRPr sz="1800" b="1">
              <a:solidFill>
                <a:schemeClr val="accent2"/>
              </a:solidFill>
              <a:latin typeface="Arial"/>
              <a:ea typeface="Arial"/>
              <a:cs typeface="Arial"/>
              <a:sym typeface="Arial"/>
            </a:endParaRPr>
          </a:p>
          <a:p>
            <a:pPr marL="0" lvl="0" indent="0" algn="l" rtl="0">
              <a:lnSpc>
                <a:spcPct val="115000"/>
              </a:lnSpc>
              <a:spcBef>
                <a:spcPts val="0"/>
              </a:spcBef>
              <a:spcAft>
                <a:spcPts val="0"/>
              </a:spcAft>
              <a:buNone/>
            </a:pPr>
            <a:endParaRPr sz="1800" b="1">
              <a:latin typeface="Arial"/>
              <a:ea typeface="Arial"/>
              <a:cs typeface="Arial"/>
              <a:sym typeface="Arial"/>
            </a:endParaRPr>
          </a:p>
          <a:p>
            <a:pPr marL="0" lvl="0" indent="0" algn="l" rtl="0">
              <a:lnSpc>
                <a:spcPct val="115000"/>
              </a:lnSpc>
              <a:spcBef>
                <a:spcPts val="0"/>
              </a:spcBef>
              <a:spcAft>
                <a:spcPts val="0"/>
              </a:spcAft>
              <a:buNone/>
            </a:pPr>
            <a:r>
              <a:rPr lang="en-US" sz="1800" b="1">
                <a:latin typeface="Arial"/>
                <a:ea typeface="Arial"/>
                <a:cs typeface="Arial"/>
                <a:sym typeface="Arial"/>
              </a:rPr>
              <a:t>Next Steps</a:t>
            </a:r>
            <a:r>
              <a:rPr lang="en-US" sz="1800">
                <a:latin typeface="Arial"/>
                <a:ea typeface="Arial"/>
                <a:cs typeface="Arial"/>
                <a:sym typeface="Arial"/>
              </a:rPr>
              <a:t> - </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US" sz="1800">
                <a:latin typeface="Arial"/>
                <a:ea typeface="Arial"/>
                <a:cs typeface="Arial"/>
                <a:sym typeface="Arial"/>
              </a:rPr>
              <a:t>ODE will provide comments on your application and will send you those comments on or before May 21. </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US" sz="1800">
                <a:latin typeface="Arial"/>
                <a:ea typeface="Arial"/>
                <a:cs typeface="Arial"/>
                <a:sym typeface="Arial"/>
              </a:rPr>
              <a:t>LEAs and LEA-Cs may respond to these comments, but that </a:t>
            </a:r>
            <a:r>
              <a:rPr lang="en-US" sz="1800" i="1">
                <a:latin typeface="Arial"/>
                <a:ea typeface="Arial"/>
                <a:cs typeface="Arial"/>
                <a:sym typeface="Arial"/>
              </a:rPr>
              <a:t>is not required</a:t>
            </a:r>
            <a:r>
              <a:rPr lang="en-US" sz="1800">
                <a:latin typeface="Arial"/>
                <a:ea typeface="Arial"/>
                <a:cs typeface="Arial"/>
                <a:sym typeface="Arial"/>
              </a:rPr>
              <a:t>.</a:t>
            </a:r>
            <a:endParaRPr b="1"/>
          </a:p>
        </p:txBody>
      </p:sp>
      <p:sp>
        <p:nvSpPr>
          <p:cNvPr id="1057" name="Google Shape;1057;p136"/>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Option 2 Overview - Directions and Next Steps</a:t>
            </a:r>
            <a:endParaRPr/>
          </a:p>
        </p:txBody>
      </p:sp>
      <p:sp>
        <p:nvSpPr>
          <p:cNvPr id="1058" name="Google Shape;1058;p13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137"/>
          <p:cNvSpPr txBox="1">
            <a:spLocks noGrp="1"/>
          </p:cNvSpPr>
          <p:nvPr>
            <p:ph type="ctrTitle"/>
          </p:nvPr>
        </p:nvSpPr>
        <p:spPr>
          <a:xfrm>
            <a:off x="941100" y="521250"/>
            <a:ext cx="105606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3"/>
              </a:buClr>
              <a:buSzPts val="12000"/>
              <a:buFont typeface="Calibri"/>
              <a:buNone/>
            </a:pPr>
            <a:r>
              <a:rPr lang="en-US" sz="7000"/>
              <a:t>Pre-planning for EASIE Part 2</a:t>
            </a:r>
            <a:endParaRPr sz="7000"/>
          </a:p>
        </p:txBody>
      </p:sp>
      <p:sp>
        <p:nvSpPr>
          <p:cNvPr id="1064" name="Google Shape;1064;p13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065" name="Google Shape;1065;p13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066" name="Google Shape;1066;p137"/>
          <p:cNvSpPr txBox="1">
            <a:spLocks noGrp="1"/>
          </p:cNvSpPr>
          <p:nvPr>
            <p:ph type="subTitle" idx="1"/>
          </p:nvPr>
        </p:nvSpPr>
        <p:spPr>
          <a:xfrm>
            <a:off x="1524000" y="4248584"/>
            <a:ext cx="9144000" cy="880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100"/>
              <a:buFont typeface="Arial"/>
              <a:buNone/>
            </a:pPr>
            <a:r>
              <a:rPr lang="en-US" sz="3800"/>
              <a:t>The Application and then Greater Planning </a:t>
            </a:r>
            <a:endParaRPr sz="4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138"/>
          <p:cNvSpPr txBox="1">
            <a:spLocks noGrp="1"/>
          </p:cNvSpPr>
          <p:nvPr>
            <p:ph type="title"/>
          </p:nvPr>
        </p:nvSpPr>
        <p:spPr>
          <a:xfrm>
            <a:off x="703801" y="302275"/>
            <a:ext cx="10784400" cy="1026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r>
              <a:rPr lang="en-US" sz="3759"/>
              <a:t>EASIE Part 2 Application Window - March 31 to May 9</a:t>
            </a:r>
            <a:endParaRPr sz="3759"/>
          </a:p>
        </p:txBody>
      </p:sp>
      <p:sp>
        <p:nvSpPr>
          <p:cNvPr id="1073" name="Google Shape;1073;p13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1074" name="Google Shape;1074;p138"/>
          <p:cNvSpPr txBox="1">
            <a:spLocks noGrp="1"/>
          </p:cNvSpPr>
          <p:nvPr>
            <p:ph type="body" idx="1"/>
          </p:nvPr>
        </p:nvSpPr>
        <p:spPr>
          <a:xfrm>
            <a:off x="717176" y="1825625"/>
            <a:ext cx="5004600" cy="41091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2000" b="1"/>
              <a:t>Year 4 of 4 of the Multi-Year Application</a:t>
            </a:r>
            <a:endParaRPr sz="2000" b="1"/>
          </a:p>
          <a:p>
            <a:pPr marL="457200" lvl="0" indent="-355600" algn="just" rtl="0">
              <a:lnSpc>
                <a:spcPct val="115000"/>
              </a:lnSpc>
              <a:spcBef>
                <a:spcPts val="10"/>
              </a:spcBef>
              <a:spcAft>
                <a:spcPts val="0"/>
              </a:spcAft>
              <a:buClr>
                <a:srgbClr val="000000"/>
              </a:buClr>
              <a:buSzPts val="2000"/>
              <a:buChar char="❏"/>
            </a:pPr>
            <a:r>
              <a:rPr lang="en-US" sz="2000">
                <a:solidFill>
                  <a:srgbClr val="000000"/>
                </a:solidFill>
              </a:rPr>
              <a:t>Bethel School District</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Coquille School District #8</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David Douglas School District</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Harney County SD #3</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Lincoln County School DIstrict</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North Bend School District #13</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Powers School District #31 aka Coos County 31</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Rainier School District #13</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Salem Keizer Public Schools</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Willamina School District 30 J</a:t>
            </a:r>
            <a:endParaRPr sz="2800"/>
          </a:p>
        </p:txBody>
      </p:sp>
      <p:sp>
        <p:nvSpPr>
          <p:cNvPr id="1075" name="Google Shape;1075;p138"/>
          <p:cNvSpPr txBox="1">
            <a:spLocks noGrp="1"/>
          </p:cNvSpPr>
          <p:nvPr>
            <p:ph type="body" idx="1"/>
          </p:nvPr>
        </p:nvSpPr>
        <p:spPr>
          <a:xfrm>
            <a:off x="6073050" y="1825625"/>
            <a:ext cx="5202900" cy="4109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000" b="1"/>
              <a:t>Single Year Applications</a:t>
            </a:r>
            <a:endParaRPr sz="2000" b="1"/>
          </a:p>
          <a:p>
            <a:pPr marL="457200" lvl="0" indent="-355600" algn="just" rtl="0">
              <a:lnSpc>
                <a:spcPct val="115000"/>
              </a:lnSpc>
              <a:spcBef>
                <a:spcPts val="10"/>
              </a:spcBef>
              <a:spcAft>
                <a:spcPts val="0"/>
              </a:spcAft>
              <a:buClr>
                <a:srgbClr val="000000"/>
              </a:buClr>
              <a:buSzPts val="2000"/>
              <a:buChar char="❏"/>
            </a:pPr>
            <a:r>
              <a:rPr lang="en-US" sz="2000">
                <a:solidFill>
                  <a:srgbClr val="000000"/>
                </a:solidFill>
              </a:rPr>
              <a:t>Beaverton School District</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Clatskanie School District</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Corvallis School District</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Klamath Falls City Schools</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Multnomah School District No. 1</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North Clackamas School District</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North Wasco County SD 21</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Scappoose School District</a:t>
            </a:r>
            <a:endParaRPr sz="2000">
              <a:solidFill>
                <a:srgbClr val="000000"/>
              </a:solidFill>
            </a:endParaRPr>
          </a:p>
          <a:p>
            <a:pPr marL="457200" lvl="0" indent="-355600" algn="just" rtl="0">
              <a:lnSpc>
                <a:spcPct val="115000"/>
              </a:lnSpc>
              <a:spcBef>
                <a:spcPts val="0"/>
              </a:spcBef>
              <a:spcAft>
                <a:spcPts val="0"/>
              </a:spcAft>
              <a:buClr>
                <a:srgbClr val="000000"/>
              </a:buClr>
              <a:buSzPts val="2000"/>
              <a:buChar char="❏"/>
            </a:pPr>
            <a:r>
              <a:rPr lang="en-US" sz="2000">
                <a:solidFill>
                  <a:srgbClr val="000000"/>
                </a:solidFill>
              </a:rPr>
              <a:t>Southern Oregon Education Service District</a:t>
            </a:r>
            <a:endParaRPr sz="2000">
              <a:solidFill>
                <a:srgbClr val="000000"/>
              </a:solidFill>
            </a:endParaRPr>
          </a:p>
          <a:p>
            <a:pPr marL="0" lvl="0" indent="0" algn="l" rtl="0">
              <a:lnSpc>
                <a:spcPct val="115000"/>
              </a:lnSpc>
              <a:spcBef>
                <a:spcPts val="0"/>
              </a:spcBef>
              <a:spcAft>
                <a:spcPts val="0"/>
              </a:spcAft>
              <a:buNone/>
            </a:pP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13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1082" name="Google Shape;1082;p139"/>
          <p:cNvSpPr txBox="1">
            <a:spLocks noGrp="1"/>
          </p:cNvSpPr>
          <p:nvPr>
            <p:ph type="body" idx="4294967295"/>
          </p:nvPr>
        </p:nvSpPr>
        <p:spPr>
          <a:xfrm>
            <a:off x="740550" y="1782900"/>
            <a:ext cx="10710900" cy="43569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2200" b="1">
                <a:solidFill>
                  <a:schemeClr val="accent3"/>
                </a:solidFill>
              </a:rPr>
              <a:t>EASIE Part 2 Application</a:t>
            </a:r>
            <a:endParaRPr sz="2200" b="1">
              <a:solidFill>
                <a:schemeClr val="accent3"/>
              </a:solidFill>
            </a:endParaRPr>
          </a:p>
          <a:p>
            <a:pPr marL="0" lvl="0" indent="0" algn="l" rtl="0">
              <a:spcBef>
                <a:spcPts val="1000"/>
              </a:spcBef>
              <a:spcAft>
                <a:spcPts val="0"/>
              </a:spcAft>
              <a:buNone/>
            </a:pPr>
            <a:r>
              <a:rPr lang="en-US" sz="2200"/>
              <a:t>The application itself is quite slim. There are two places for a district to write original content (2000 character limit description of a comprehensive program and a professional development table), with most of the application comprised of drop down menus.</a:t>
            </a:r>
            <a:endParaRPr sz="2200"/>
          </a:p>
          <a:p>
            <a:pPr marL="0" lvl="0" indent="0" algn="l" rtl="0">
              <a:spcBef>
                <a:spcPts val="1000"/>
              </a:spcBef>
              <a:spcAft>
                <a:spcPts val="0"/>
              </a:spcAft>
              <a:buNone/>
            </a:pPr>
            <a:endParaRPr sz="300"/>
          </a:p>
          <a:p>
            <a:pPr marL="0" lvl="0" indent="0" algn="l" rtl="0">
              <a:spcBef>
                <a:spcPts val="1000"/>
              </a:spcBef>
              <a:spcAft>
                <a:spcPts val="0"/>
              </a:spcAft>
              <a:buNone/>
            </a:pPr>
            <a:r>
              <a:rPr lang="en-US" sz="2200" b="1">
                <a:solidFill>
                  <a:schemeClr val="accent5"/>
                </a:solidFill>
              </a:rPr>
              <a:t>More Importantly….</a:t>
            </a:r>
            <a:endParaRPr sz="2200" b="1">
              <a:solidFill>
                <a:schemeClr val="accent5"/>
              </a:solidFill>
            </a:endParaRPr>
          </a:p>
          <a:p>
            <a:pPr marL="0" lvl="0" indent="0" algn="l" rtl="0">
              <a:spcBef>
                <a:spcPts val="1000"/>
              </a:spcBef>
              <a:spcAft>
                <a:spcPts val="0"/>
              </a:spcAft>
              <a:buClr>
                <a:schemeClr val="dk1"/>
              </a:buClr>
              <a:buSzPts val="1100"/>
              <a:buFont typeface="Arial"/>
              <a:buNone/>
            </a:pPr>
            <a:r>
              <a:rPr lang="en-US" sz="2200" u="sng"/>
              <a:t>Supplement, not supplant</a:t>
            </a:r>
            <a:r>
              <a:rPr lang="en-US" sz="2200"/>
              <a:t>: What does it look like in your district, </a:t>
            </a:r>
            <a:r>
              <a:rPr lang="en-US" sz="2200" b="1" i="1">
                <a:solidFill>
                  <a:schemeClr val="accent2"/>
                </a:solidFill>
              </a:rPr>
              <a:t>outside of Title VI efforts</a:t>
            </a:r>
            <a:r>
              <a:rPr lang="en-US" sz="2200"/>
              <a:t>, to -</a:t>
            </a:r>
            <a:endParaRPr sz="2200"/>
          </a:p>
          <a:p>
            <a:pPr marL="457200" lvl="0" indent="-368300" algn="l" rtl="0">
              <a:lnSpc>
                <a:spcPct val="115000"/>
              </a:lnSpc>
              <a:spcBef>
                <a:spcPts val="1600"/>
              </a:spcBef>
              <a:spcAft>
                <a:spcPts val="0"/>
              </a:spcAft>
              <a:buSzPts val="2200"/>
              <a:buFont typeface="Calibri"/>
              <a:buAutoNum type="arabicPeriod"/>
            </a:pPr>
            <a:r>
              <a:rPr lang="en-US" sz="2200"/>
              <a:t>Meet the unique cultural, language, and educational needs of such students; and</a:t>
            </a:r>
            <a:endParaRPr sz="2200"/>
          </a:p>
          <a:p>
            <a:pPr marL="457200" lvl="0" indent="-368300" algn="l" rtl="0">
              <a:lnSpc>
                <a:spcPct val="115000"/>
              </a:lnSpc>
              <a:spcBef>
                <a:spcPts val="0"/>
              </a:spcBef>
              <a:spcAft>
                <a:spcPts val="0"/>
              </a:spcAft>
              <a:buSzPts val="2200"/>
              <a:buFont typeface="Calibri"/>
              <a:buAutoNum type="arabicPeriod"/>
            </a:pPr>
            <a:r>
              <a:rPr lang="en-US" sz="2200"/>
              <a:t>Ensure that all students meet the challenging State academic standards.</a:t>
            </a:r>
            <a:endParaRPr sz="2200"/>
          </a:p>
          <a:p>
            <a:pPr marL="0" lvl="0" indent="0" algn="l" rtl="0">
              <a:lnSpc>
                <a:spcPct val="115000"/>
              </a:lnSpc>
              <a:spcBef>
                <a:spcPts val="2800"/>
              </a:spcBef>
              <a:spcAft>
                <a:spcPts val="1200"/>
              </a:spcAft>
              <a:buClr>
                <a:schemeClr val="dk1"/>
              </a:buClr>
              <a:buSzPts val="1100"/>
              <a:buFont typeface="Arial"/>
              <a:buNone/>
            </a:pPr>
            <a:r>
              <a:rPr lang="en-US" sz="2200" u="sng">
                <a:solidFill>
                  <a:schemeClr val="hlink"/>
                </a:solidFill>
                <a:highlight>
                  <a:schemeClr val="lt1"/>
                </a:highlight>
                <a:hlinkClick r:id="rId3"/>
              </a:rPr>
              <a:t>Title VI Part A Indian Education Legislation</a:t>
            </a:r>
            <a:endParaRPr sz="2200"/>
          </a:p>
        </p:txBody>
      </p:sp>
      <p:sp>
        <p:nvSpPr>
          <p:cNvPr id="1083" name="Google Shape;1083;p139"/>
          <p:cNvSpPr txBox="1">
            <a:spLocks noGrp="1"/>
          </p:cNvSpPr>
          <p:nvPr>
            <p:ph type="title"/>
          </p:nvPr>
        </p:nvSpPr>
        <p:spPr>
          <a:xfrm>
            <a:off x="551800" y="413650"/>
            <a:ext cx="11213100" cy="1026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2800"/>
              <a:t>Backwards Plan from the Legislation (YES!)</a:t>
            </a:r>
            <a:endParaRPr sz="2800"/>
          </a:p>
          <a:p>
            <a:pPr marL="0" lvl="0" indent="0" algn="l" rtl="0">
              <a:spcBef>
                <a:spcPts val="0"/>
              </a:spcBef>
              <a:spcAft>
                <a:spcPts val="0"/>
              </a:spcAft>
              <a:buNone/>
            </a:pPr>
            <a:r>
              <a:rPr lang="en-US" sz="2800"/>
              <a:t>Backwards Plan from the dreams tribes [and you] have for their youth. (EVEN BETTER!)</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4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1090" name="Google Shape;1090;p140"/>
          <p:cNvPicPr preferRelativeResize="0"/>
          <p:nvPr/>
        </p:nvPicPr>
        <p:blipFill>
          <a:blip r:embed="rId3">
            <a:alphaModFix/>
          </a:blip>
          <a:stretch>
            <a:fillRect/>
          </a:stretch>
        </p:blipFill>
        <p:spPr>
          <a:xfrm>
            <a:off x="309025" y="1605825"/>
            <a:ext cx="6441149" cy="4899075"/>
          </a:xfrm>
          <a:prstGeom prst="rect">
            <a:avLst/>
          </a:prstGeom>
          <a:noFill/>
          <a:ln>
            <a:noFill/>
          </a:ln>
        </p:spPr>
      </p:pic>
      <p:sp>
        <p:nvSpPr>
          <p:cNvPr id="1091" name="Google Shape;1091;p140"/>
          <p:cNvSpPr/>
          <p:nvPr/>
        </p:nvSpPr>
        <p:spPr>
          <a:xfrm rot="10800000">
            <a:off x="6655175" y="1628800"/>
            <a:ext cx="1849800" cy="4853100"/>
          </a:xfrm>
          <a:prstGeom prst="chevron">
            <a:avLst>
              <a:gd name="adj" fmla="val 50845"/>
            </a:avLst>
          </a:prstGeom>
          <a:solidFill>
            <a:srgbClr val="D3CBB9"/>
          </a:solidFill>
          <a:ln w="9525" cap="flat" cmpd="sng">
            <a:solidFill>
              <a:srgbClr val="D3CBB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092" name="Google Shape;1092;p140"/>
          <p:cNvPicPr preferRelativeResize="0"/>
          <p:nvPr/>
        </p:nvPicPr>
        <p:blipFill>
          <a:blip r:embed="rId4">
            <a:alphaModFix/>
          </a:blip>
          <a:stretch>
            <a:fillRect/>
          </a:stretch>
        </p:blipFill>
        <p:spPr>
          <a:xfrm>
            <a:off x="8348575" y="2032187"/>
            <a:ext cx="3476600" cy="4046350"/>
          </a:xfrm>
          <a:prstGeom prst="rect">
            <a:avLst/>
          </a:prstGeom>
          <a:noFill/>
          <a:ln>
            <a:noFill/>
          </a:ln>
        </p:spPr>
      </p:pic>
      <p:sp>
        <p:nvSpPr>
          <p:cNvPr id="1093" name="Google Shape;1093;p140"/>
          <p:cNvSpPr/>
          <p:nvPr/>
        </p:nvSpPr>
        <p:spPr>
          <a:xfrm>
            <a:off x="292350" y="261525"/>
            <a:ext cx="11607300" cy="1129800"/>
          </a:xfrm>
          <a:prstGeom prst="triangle">
            <a:avLst>
              <a:gd name="adj" fmla="val 50050"/>
            </a:avLst>
          </a:prstGeom>
          <a:solidFill>
            <a:srgbClr val="085630"/>
          </a:solidFill>
          <a:ln w="9525" cap="flat" cmpd="sng">
            <a:solidFill>
              <a:srgbClr val="0856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94" name="Google Shape;1094;p140"/>
          <p:cNvSpPr txBox="1"/>
          <p:nvPr/>
        </p:nvSpPr>
        <p:spPr>
          <a:xfrm>
            <a:off x="2791700" y="422675"/>
            <a:ext cx="65976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a:solidFill>
                  <a:srgbClr val="FFFFFF"/>
                </a:solidFill>
                <a:latin typeface="Roboto"/>
                <a:ea typeface="Roboto"/>
                <a:cs typeface="Roboto"/>
                <a:sym typeface="Roboto"/>
              </a:rPr>
              <a:t>Title VI </a:t>
            </a:r>
            <a:endParaRPr sz="1900" b="1">
              <a:solidFill>
                <a:srgbClr val="FFFFFF"/>
              </a:solidFill>
              <a:latin typeface="Roboto"/>
              <a:ea typeface="Roboto"/>
              <a:cs typeface="Roboto"/>
              <a:sym typeface="Roboto"/>
            </a:endParaRPr>
          </a:p>
          <a:p>
            <a:pPr marL="0" lvl="0" indent="0" algn="ctr" rtl="0">
              <a:spcBef>
                <a:spcPts val="0"/>
              </a:spcBef>
              <a:spcAft>
                <a:spcPts val="0"/>
              </a:spcAft>
              <a:buNone/>
            </a:pPr>
            <a:r>
              <a:rPr lang="en-US" sz="1900" b="1">
                <a:solidFill>
                  <a:srgbClr val="FFFFFF"/>
                </a:solidFill>
                <a:latin typeface="Roboto"/>
                <a:ea typeface="Roboto"/>
                <a:cs typeface="Roboto"/>
                <a:sym typeface="Roboto"/>
              </a:rPr>
              <a:t>Comprehensive Indian Education Program and Proposed Objectives</a:t>
            </a:r>
            <a:endParaRPr sz="1900" b="1">
              <a:solidFill>
                <a:srgbClr val="FFFFFF"/>
              </a:solidFill>
              <a:latin typeface="Roboto"/>
              <a:ea typeface="Roboto"/>
              <a:cs typeface="Roboto"/>
              <a:sym typeface="Roboto"/>
            </a:endParaRPr>
          </a:p>
        </p:txBody>
      </p:sp>
      <p:cxnSp>
        <p:nvCxnSpPr>
          <p:cNvPr id="1095" name="Google Shape;1095;p140"/>
          <p:cNvCxnSpPr/>
          <p:nvPr/>
        </p:nvCxnSpPr>
        <p:spPr>
          <a:xfrm>
            <a:off x="309025" y="1391325"/>
            <a:ext cx="11100" cy="5172300"/>
          </a:xfrm>
          <a:prstGeom prst="straightConnector1">
            <a:avLst/>
          </a:prstGeom>
          <a:noFill/>
          <a:ln w="114300" cap="flat" cmpd="sng">
            <a:solidFill>
              <a:srgbClr val="085630"/>
            </a:solidFill>
            <a:prstDash val="solid"/>
            <a:round/>
            <a:headEnd type="none" w="med" len="med"/>
            <a:tailEnd type="none" w="med" len="med"/>
          </a:ln>
        </p:spPr>
      </p:cxnSp>
      <p:cxnSp>
        <p:nvCxnSpPr>
          <p:cNvPr id="1096" name="Google Shape;1096;p140"/>
          <p:cNvCxnSpPr/>
          <p:nvPr/>
        </p:nvCxnSpPr>
        <p:spPr>
          <a:xfrm>
            <a:off x="11860900" y="1380213"/>
            <a:ext cx="11100" cy="5194500"/>
          </a:xfrm>
          <a:prstGeom prst="straightConnector1">
            <a:avLst/>
          </a:prstGeom>
          <a:noFill/>
          <a:ln w="114300" cap="flat" cmpd="sng">
            <a:solidFill>
              <a:srgbClr val="085630"/>
            </a:solidFill>
            <a:prstDash val="solid"/>
            <a:round/>
            <a:headEnd type="none" w="med" len="med"/>
            <a:tailEnd type="none" w="med" len="med"/>
          </a:ln>
        </p:spPr>
      </p:cxnSp>
      <p:cxnSp>
        <p:nvCxnSpPr>
          <p:cNvPr id="1097" name="Google Shape;1097;p140"/>
          <p:cNvCxnSpPr/>
          <p:nvPr/>
        </p:nvCxnSpPr>
        <p:spPr>
          <a:xfrm rot="10800000" flipH="1">
            <a:off x="275850" y="6563500"/>
            <a:ext cx="11640300" cy="11100"/>
          </a:xfrm>
          <a:prstGeom prst="straightConnector1">
            <a:avLst/>
          </a:prstGeom>
          <a:noFill/>
          <a:ln w="114300" cap="flat" cmpd="sng">
            <a:solidFill>
              <a:srgbClr val="085630"/>
            </a:solidFill>
            <a:prstDash val="solid"/>
            <a:round/>
            <a:headEnd type="none" w="med" len="med"/>
            <a:tailEnd type="none" w="med" len="med"/>
          </a:ln>
        </p:spPr>
      </p:cxnSp>
      <p:sp>
        <p:nvSpPr>
          <p:cNvPr id="1098" name="Google Shape;1098;p140"/>
          <p:cNvSpPr txBox="1"/>
          <p:nvPr/>
        </p:nvSpPr>
        <p:spPr>
          <a:xfrm>
            <a:off x="8504975" y="1628800"/>
            <a:ext cx="360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000000"/>
                </a:solidFill>
                <a:latin typeface="Calibri"/>
                <a:ea typeface="Calibri"/>
                <a:cs typeface="Calibri"/>
                <a:sym typeface="Calibri"/>
              </a:rPr>
              <a:t>SEA-Administered Federal Title Programs:</a:t>
            </a:r>
            <a:endParaRPr b="1">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pic>
        <p:nvPicPr>
          <p:cNvPr id="913" name="Google Shape;913;p123"/>
          <p:cNvPicPr preferRelativeResize="0"/>
          <p:nvPr/>
        </p:nvPicPr>
        <p:blipFill>
          <a:blip r:embed="rId3">
            <a:alphaModFix/>
          </a:blip>
          <a:stretch>
            <a:fillRect/>
          </a:stretch>
        </p:blipFill>
        <p:spPr>
          <a:xfrm>
            <a:off x="-4892800" y="182287"/>
            <a:ext cx="20680751" cy="6493425"/>
          </a:xfrm>
          <a:prstGeom prst="rect">
            <a:avLst/>
          </a:prstGeom>
          <a:noFill/>
          <a:ln>
            <a:noFill/>
          </a:ln>
        </p:spPr>
      </p:pic>
      <p:sp>
        <p:nvSpPr>
          <p:cNvPr id="914" name="Google Shape;914;p123"/>
          <p:cNvSpPr txBox="1">
            <a:spLocks noGrp="1"/>
          </p:cNvSpPr>
          <p:nvPr>
            <p:ph type="body" idx="1"/>
          </p:nvPr>
        </p:nvSpPr>
        <p:spPr>
          <a:xfrm>
            <a:off x="3497975" y="1857300"/>
            <a:ext cx="5320800" cy="3143400"/>
          </a:xfrm>
          <a:prstGeom prst="rect">
            <a:avLst/>
          </a:prstGeom>
          <a:solidFill>
            <a:srgbClr val="E7F5F3"/>
          </a:solidFill>
        </p:spPr>
        <p:txBody>
          <a:bodyPr spcFirstLastPara="1" wrap="square" lIns="91425" tIns="45700" rIns="91425" bIns="45700" anchor="t" anchorCtr="0">
            <a:normAutofit lnSpcReduction="20000"/>
          </a:bodyPr>
          <a:lstStyle/>
          <a:p>
            <a:pPr marL="0" lvl="0" indent="0" algn="l" rtl="0">
              <a:lnSpc>
                <a:spcPct val="100000"/>
              </a:lnSpc>
              <a:spcBef>
                <a:spcPts val="0"/>
              </a:spcBef>
              <a:spcAft>
                <a:spcPts val="0"/>
              </a:spcAft>
              <a:buNone/>
            </a:pPr>
            <a:r>
              <a:rPr lang="en-US" sz="2600">
                <a:solidFill>
                  <a:schemeClr val="accent2"/>
                </a:solidFill>
              </a:rPr>
              <a:t>Everyone -  Greet one another in your tribal language or in the language of the local tribe(s).</a:t>
            </a:r>
            <a:endParaRPr sz="2600">
              <a:solidFill>
                <a:schemeClr val="accent2"/>
              </a:solidFill>
            </a:endParaRPr>
          </a:p>
          <a:p>
            <a:pPr marL="0" lvl="0" indent="0" algn="l" rtl="0">
              <a:lnSpc>
                <a:spcPct val="100000"/>
              </a:lnSpc>
              <a:spcBef>
                <a:spcPts val="0"/>
              </a:spcBef>
              <a:spcAft>
                <a:spcPts val="0"/>
              </a:spcAft>
              <a:buNone/>
            </a:pPr>
            <a:endParaRPr sz="2600">
              <a:solidFill>
                <a:schemeClr val="accent2"/>
              </a:solidFill>
            </a:endParaRPr>
          </a:p>
          <a:p>
            <a:pPr marL="0" lvl="0" indent="0" algn="l" rtl="0">
              <a:lnSpc>
                <a:spcPct val="100000"/>
              </a:lnSpc>
              <a:spcBef>
                <a:spcPts val="0"/>
              </a:spcBef>
              <a:spcAft>
                <a:spcPts val="0"/>
              </a:spcAft>
              <a:buNone/>
            </a:pPr>
            <a:r>
              <a:rPr lang="en-US" sz="2600">
                <a:solidFill>
                  <a:schemeClr val="accent2"/>
                </a:solidFill>
              </a:rPr>
              <a:t>Then, drop into the chat </a:t>
            </a:r>
            <a:r>
              <a:rPr lang="en-US" sz="2600" b="1">
                <a:solidFill>
                  <a:schemeClr val="accent2"/>
                </a:solidFill>
              </a:rPr>
              <a:t>your plans for Spring Break</a:t>
            </a:r>
            <a:r>
              <a:rPr lang="en-US" sz="2600">
                <a:solidFill>
                  <a:schemeClr val="accent2"/>
                </a:solidFill>
              </a:rPr>
              <a:t> (staying local? getting your car stuck on an old logging road? sleeping for five days? traveling? binge-watching shows?)</a:t>
            </a:r>
            <a:endParaRPr/>
          </a:p>
        </p:txBody>
      </p:sp>
      <p:sp>
        <p:nvSpPr>
          <p:cNvPr id="915" name="Google Shape;915;p12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141"/>
          <p:cNvSpPr txBox="1">
            <a:spLocks noGrp="1"/>
          </p:cNvSpPr>
          <p:nvPr>
            <p:ph type="body" idx="1"/>
          </p:nvPr>
        </p:nvSpPr>
        <p:spPr>
          <a:xfrm>
            <a:off x="5183200" y="640475"/>
            <a:ext cx="6404400" cy="55770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AutoNum type="arabicPeriod"/>
            </a:pPr>
            <a:r>
              <a:rPr lang="en-US" b="1"/>
              <a:t>Call everyone to the table</a:t>
            </a:r>
            <a:r>
              <a:rPr lang="en-US"/>
              <a:t>.</a:t>
            </a:r>
            <a:endParaRPr/>
          </a:p>
          <a:p>
            <a:pPr marL="457200" lvl="0" indent="-381000" algn="l" rtl="0">
              <a:spcBef>
                <a:spcPts val="0"/>
              </a:spcBef>
              <a:spcAft>
                <a:spcPts val="0"/>
              </a:spcAft>
              <a:buSzPts val="2400"/>
              <a:buChar char="•"/>
            </a:pPr>
            <a:r>
              <a:rPr lang="en-US"/>
              <a:t>District leaders</a:t>
            </a:r>
            <a:endParaRPr/>
          </a:p>
          <a:p>
            <a:pPr marL="457200" lvl="0" indent="-381000" algn="l" rtl="0">
              <a:spcBef>
                <a:spcPts val="0"/>
              </a:spcBef>
              <a:spcAft>
                <a:spcPts val="0"/>
              </a:spcAft>
              <a:buSzPts val="2400"/>
              <a:buChar char="•"/>
            </a:pPr>
            <a:r>
              <a:rPr lang="en-US"/>
              <a:t>Other district staff</a:t>
            </a:r>
            <a:endParaRPr/>
          </a:p>
          <a:p>
            <a:pPr marL="457200" lvl="0" indent="-381000" algn="l" rtl="0">
              <a:spcBef>
                <a:spcPts val="0"/>
              </a:spcBef>
              <a:spcAft>
                <a:spcPts val="0"/>
              </a:spcAft>
              <a:buSzPts val="2400"/>
              <a:buChar char="•"/>
            </a:pPr>
            <a:r>
              <a:rPr lang="en-US"/>
              <a:t>Educators</a:t>
            </a:r>
            <a:endParaRPr/>
          </a:p>
          <a:p>
            <a:pPr marL="457200" lvl="0" indent="-381000" algn="l" rtl="0">
              <a:spcBef>
                <a:spcPts val="0"/>
              </a:spcBef>
              <a:spcAft>
                <a:spcPts val="0"/>
              </a:spcAft>
              <a:buSzPts val="2400"/>
              <a:buChar char="•"/>
            </a:pPr>
            <a:r>
              <a:rPr lang="en-US"/>
              <a:t>Students</a:t>
            </a:r>
            <a:endParaRPr/>
          </a:p>
          <a:p>
            <a:pPr marL="457200" lvl="0" indent="-381000" algn="l" rtl="0">
              <a:spcBef>
                <a:spcPts val="0"/>
              </a:spcBef>
              <a:spcAft>
                <a:spcPts val="0"/>
              </a:spcAft>
              <a:buSzPts val="2400"/>
              <a:buChar char="•"/>
            </a:pPr>
            <a:r>
              <a:rPr lang="en-US"/>
              <a:t>Families</a:t>
            </a:r>
            <a:endParaRPr/>
          </a:p>
          <a:p>
            <a:pPr marL="457200" lvl="0" indent="-381000" algn="l" rtl="0">
              <a:spcBef>
                <a:spcPts val="0"/>
              </a:spcBef>
              <a:spcAft>
                <a:spcPts val="0"/>
              </a:spcAft>
              <a:buSzPts val="2400"/>
              <a:buChar char="•"/>
            </a:pPr>
            <a:r>
              <a:rPr lang="en-US"/>
              <a:t>Tribal Community</a:t>
            </a:r>
            <a:endParaRPr/>
          </a:p>
          <a:p>
            <a:pPr marL="457200" lvl="0" indent="-381000" algn="l" rtl="0">
              <a:spcBef>
                <a:spcPts val="0"/>
              </a:spcBef>
              <a:spcAft>
                <a:spcPts val="0"/>
              </a:spcAft>
              <a:buSzPts val="2400"/>
              <a:buChar char="•"/>
            </a:pPr>
            <a:r>
              <a:rPr lang="en-US"/>
              <a:t>(You get it.)</a:t>
            </a:r>
            <a:endParaRPr/>
          </a:p>
          <a:p>
            <a:pPr marL="457200" lvl="0" indent="-381000" algn="l" rtl="0">
              <a:spcBef>
                <a:spcPts val="0"/>
              </a:spcBef>
              <a:spcAft>
                <a:spcPts val="0"/>
              </a:spcAft>
              <a:buSzPts val="2400"/>
              <a:buAutoNum type="arabicPeriod"/>
            </a:pPr>
            <a:r>
              <a:rPr lang="en-US" b="1"/>
              <a:t>Dig into data</a:t>
            </a:r>
            <a:r>
              <a:rPr lang="en-US"/>
              <a:t> to get a </a:t>
            </a:r>
            <a:r>
              <a:rPr lang="en-US" b="1">
                <a:solidFill>
                  <a:schemeClr val="accent5"/>
                </a:solidFill>
              </a:rPr>
              <a:t>holistic</a:t>
            </a:r>
            <a:r>
              <a:rPr lang="en-US"/>
              <a:t> picture of Native student success. Use protocols. Use norms.</a:t>
            </a:r>
            <a:endParaRPr/>
          </a:p>
          <a:p>
            <a:pPr marL="457200" lvl="0" indent="0" algn="l" rtl="0">
              <a:spcBef>
                <a:spcPts val="1000"/>
              </a:spcBef>
              <a:spcAft>
                <a:spcPts val="0"/>
              </a:spcAft>
              <a:buNone/>
            </a:pPr>
            <a:r>
              <a:rPr lang="en-US"/>
              <a:t>(The average person seems inherently terrified of spreadsheets and most educators are not well-equipped to analyze data.)</a:t>
            </a:r>
            <a:endParaRPr/>
          </a:p>
          <a:p>
            <a:pPr marL="457200" lvl="0" indent="-381000" algn="l" rtl="0">
              <a:spcBef>
                <a:spcPts val="1000"/>
              </a:spcBef>
              <a:spcAft>
                <a:spcPts val="0"/>
              </a:spcAft>
              <a:buSzPts val="2400"/>
              <a:buAutoNum type="arabicPeriod"/>
            </a:pPr>
            <a:r>
              <a:rPr lang="en-US" b="1"/>
              <a:t>Backwards plan from legislation as a baseline</a:t>
            </a:r>
            <a:r>
              <a:rPr lang="en-US"/>
              <a:t>.</a:t>
            </a:r>
            <a:endParaRPr/>
          </a:p>
        </p:txBody>
      </p:sp>
      <p:sp>
        <p:nvSpPr>
          <p:cNvPr id="1105" name="Google Shape;1105;p14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1106" name="Google Shape;1106;p141"/>
          <p:cNvSpPr txBox="1">
            <a:spLocks noGrp="1"/>
          </p:cNvSpPr>
          <p:nvPr>
            <p:ph type="title"/>
          </p:nvPr>
        </p:nvSpPr>
        <p:spPr>
          <a:xfrm>
            <a:off x="717177" y="640471"/>
            <a:ext cx="3931800" cy="25341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a:t>How Can We Approach EASIE Part II Planning Beyond the Status Quo?</a:t>
            </a:r>
            <a:endParaRPr/>
          </a:p>
        </p:txBody>
      </p:sp>
      <p:pic>
        <p:nvPicPr>
          <p:cNvPr id="1107" name="Google Shape;1107;p141"/>
          <p:cNvPicPr preferRelativeResize="0"/>
          <p:nvPr/>
        </p:nvPicPr>
        <p:blipFill>
          <a:blip r:embed="rId3">
            <a:alphaModFix/>
          </a:blip>
          <a:stretch>
            <a:fillRect/>
          </a:stretch>
        </p:blipFill>
        <p:spPr>
          <a:xfrm>
            <a:off x="999800" y="3730976"/>
            <a:ext cx="3079525" cy="2049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14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1114" name="Google Shape;1114;p142"/>
          <p:cNvSpPr txBox="1">
            <a:spLocks noGrp="1"/>
          </p:cNvSpPr>
          <p:nvPr>
            <p:ph type="body" idx="1"/>
          </p:nvPr>
        </p:nvSpPr>
        <p:spPr>
          <a:xfrm>
            <a:off x="717175" y="1585950"/>
            <a:ext cx="10784400" cy="4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Key questions to understand a comprehensive picture of Native success -</a:t>
            </a:r>
            <a:endParaRPr/>
          </a:p>
        </p:txBody>
      </p:sp>
      <p:sp>
        <p:nvSpPr>
          <p:cNvPr id="1115" name="Google Shape;1115;p142"/>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Borrowed from the Toolkit….</a:t>
            </a:r>
            <a:endParaRPr/>
          </a:p>
        </p:txBody>
      </p:sp>
      <p:sp>
        <p:nvSpPr>
          <p:cNvPr id="1116" name="Google Shape;1116;p142"/>
          <p:cNvSpPr txBox="1"/>
          <p:nvPr/>
        </p:nvSpPr>
        <p:spPr>
          <a:xfrm>
            <a:off x="5971225" y="2093125"/>
            <a:ext cx="4907100" cy="41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Student Data </a:t>
            </a:r>
            <a:endParaRPr sz="2000" b="1">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How many students in your district identify as AI/ AN? How many are from our tribe?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What percentage of those students are on track as 9th graders to graduate in 4 years?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How are our students being measured in terms of academic achievement and what are their scores? (Math, Reading, Native Language Proficiency perhaps)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How many of our students have been identified as Talented &amp; Gifted?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How many of our students have an Individualized Education Plan (IEP)? </a:t>
            </a:r>
            <a:endParaRPr sz="2000">
              <a:solidFill>
                <a:schemeClr val="dk1"/>
              </a:solidFill>
              <a:latin typeface="Calibri"/>
              <a:ea typeface="Calibri"/>
              <a:cs typeface="Calibri"/>
              <a:sym typeface="Calibri"/>
            </a:endParaRPr>
          </a:p>
        </p:txBody>
      </p:sp>
      <p:pic>
        <p:nvPicPr>
          <p:cNvPr id="1117" name="Google Shape;1117;p142"/>
          <p:cNvPicPr preferRelativeResize="0"/>
          <p:nvPr/>
        </p:nvPicPr>
        <p:blipFill>
          <a:blip r:embed="rId3">
            <a:alphaModFix/>
          </a:blip>
          <a:stretch>
            <a:fillRect/>
          </a:stretch>
        </p:blipFill>
        <p:spPr>
          <a:xfrm>
            <a:off x="1332803" y="2316271"/>
            <a:ext cx="3229351" cy="3823526"/>
          </a:xfrm>
          <a:prstGeom prst="rect">
            <a:avLst/>
          </a:prstGeom>
          <a:noFill/>
          <a:ln>
            <a:noFill/>
          </a:ln>
        </p:spPr>
      </p:pic>
      <p:pic>
        <p:nvPicPr>
          <p:cNvPr id="1118" name="Google Shape;1118;p142"/>
          <p:cNvPicPr preferRelativeResize="0"/>
          <p:nvPr/>
        </p:nvPicPr>
        <p:blipFill>
          <a:blip r:embed="rId4">
            <a:alphaModFix/>
          </a:blip>
          <a:stretch>
            <a:fillRect/>
          </a:stretch>
        </p:blipFill>
        <p:spPr>
          <a:xfrm rot="-1468892">
            <a:off x="824940" y="2396434"/>
            <a:ext cx="3550498" cy="3550487"/>
          </a:xfrm>
          <a:prstGeom prst="rect">
            <a:avLst/>
          </a:prstGeom>
          <a:noFill/>
          <a:ln>
            <a:noFill/>
          </a:ln>
        </p:spPr>
      </p:pic>
      <p:sp>
        <p:nvSpPr>
          <p:cNvPr id="1119" name="Google Shape;1119;p142"/>
          <p:cNvSpPr txBox="1"/>
          <p:nvPr/>
        </p:nvSpPr>
        <p:spPr>
          <a:xfrm>
            <a:off x="2932800" y="5352450"/>
            <a:ext cx="2018700" cy="6630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u="sng">
                <a:solidFill>
                  <a:schemeClr val="hlink"/>
                </a:solidFill>
                <a:latin typeface="Calibri"/>
                <a:ea typeface="Calibri"/>
                <a:cs typeface="Calibri"/>
                <a:sym typeface="Calibri"/>
                <a:hlinkClick r:id="rId5"/>
              </a:rPr>
              <a:t>Tribal Consultation Toolkit 2.1</a:t>
            </a:r>
            <a:r>
              <a:rPr lang="en-US" sz="1100" b="1">
                <a:latin typeface="Calibri"/>
                <a:ea typeface="Calibri"/>
                <a:cs typeface="Calibri"/>
                <a:sym typeface="Calibri"/>
              </a:rPr>
              <a:t>; </a:t>
            </a:r>
            <a:r>
              <a:rPr lang="en-US" sz="1100" b="1">
                <a:solidFill>
                  <a:srgbClr val="000000"/>
                </a:solidFill>
                <a:latin typeface="Calibri"/>
                <a:ea typeface="Calibri"/>
                <a:cs typeface="Calibri"/>
                <a:sym typeface="Calibri"/>
              </a:rPr>
              <a:t>State Requirement p. </a:t>
            </a:r>
            <a:r>
              <a:rPr lang="en-US" sz="1100" b="1">
                <a:latin typeface="Calibri"/>
                <a:ea typeface="Calibri"/>
                <a:cs typeface="Calibri"/>
                <a:sym typeface="Calibri"/>
              </a:rPr>
              <a:t>31</a:t>
            </a:r>
            <a:endParaRPr sz="1100" b="1">
              <a:solidFill>
                <a:srgbClr val="000000"/>
              </a:solidFill>
              <a:latin typeface="Calibri"/>
              <a:ea typeface="Calibri"/>
              <a:cs typeface="Calibri"/>
              <a:sym typeface="Calibri"/>
            </a:endParaRPr>
          </a:p>
        </p:txBody>
      </p:sp>
      <p:sp>
        <p:nvSpPr>
          <p:cNvPr id="1120" name="Google Shape;1120;p142"/>
          <p:cNvSpPr txBox="1"/>
          <p:nvPr/>
        </p:nvSpPr>
        <p:spPr>
          <a:xfrm>
            <a:off x="7803950" y="457200"/>
            <a:ext cx="3655500" cy="857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2000" b="1">
                <a:solidFill>
                  <a:schemeClr val="dk1"/>
                </a:solidFill>
                <a:latin typeface="Calibri"/>
                <a:ea typeface="Calibri"/>
                <a:cs typeface="Calibri"/>
                <a:sym typeface="Calibri"/>
              </a:rPr>
              <a:t>✅ Dig into data</a:t>
            </a:r>
            <a:r>
              <a:rPr lang="en-US" sz="2000">
                <a:solidFill>
                  <a:schemeClr val="dk1"/>
                </a:solidFill>
                <a:latin typeface="Calibri"/>
                <a:ea typeface="Calibri"/>
                <a:cs typeface="Calibri"/>
                <a:sym typeface="Calibri"/>
              </a:rPr>
              <a:t> to get a </a:t>
            </a:r>
            <a:r>
              <a:rPr lang="en-US" sz="2000" b="1">
                <a:solidFill>
                  <a:schemeClr val="accent5"/>
                </a:solidFill>
                <a:latin typeface="Calibri"/>
                <a:ea typeface="Calibri"/>
                <a:cs typeface="Calibri"/>
                <a:sym typeface="Calibri"/>
              </a:rPr>
              <a:t>holistic</a:t>
            </a:r>
            <a:r>
              <a:rPr lang="en-US" sz="2000">
                <a:solidFill>
                  <a:schemeClr val="dk1"/>
                </a:solidFill>
                <a:latin typeface="Calibri"/>
                <a:ea typeface="Calibri"/>
                <a:cs typeface="Calibri"/>
                <a:sym typeface="Calibri"/>
              </a:rPr>
              <a:t> picture of Native student success.</a:t>
            </a:r>
            <a:endParaRPr sz="20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14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1127" name="Google Shape;1127;p143"/>
          <p:cNvSpPr txBox="1">
            <a:spLocks noGrp="1"/>
          </p:cNvSpPr>
          <p:nvPr>
            <p:ph type="body" idx="1"/>
          </p:nvPr>
        </p:nvSpPr>
        <p:spPr>
          <a:xfrm>
            <a:off x="717175" y="1585950"/>
            <a:ext cx="10784400" cy="4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Continued - Key questions to understand a comprehensive picture of Native success </a:t>
            </a:r>
            <a:endParaRPr/>
          </a:p>
        </p:txBody>
      </p:sp>
      <p:sp>
        <p:nvSpPr>
          <p:cNvPr id="1128" name="Google Shape;1128;p143"/>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Borrowed from the Toolkit….</a:t>
            </a:r>
            <a:endParaRPr/>
          </a:p>
        </p:txBody>
      </p:sp>
      <p:sp>
        <p:nvSpPr>
          <p:cNvPr id="1129" name="Google Shape;1129;p143"/>
          <p:cNvSpPr txBox="1"/>
          <p:nvPr/>
        </p:nvSpPr>
        <p:spPr>
          <a:xfrm>
            <a:off x="8934150" y="563675"/>
            <a:ext cx="2018700" cy="6630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u="sng">
                <a:solidFill>
                  <a:schemeClr val="hlink"/>
                </a:solidFill>
                <a:latin typeface="Calibri"/>
                <a:ea typeface="Calibri"/>
                <a:cs typeface="Calibri"/>
                <a:sym typeface="Calibri"/>
                <a:hlinkClick r:id="rId3"/>
              </a:rPr>
              <a:t>Tribal Consultation Toolkit 2.1</a:t>
            </a:r>
            <a:r>
              <a:rPr lang="en-US" sz="1100" b="1">
                <a:latin typeface="Calibri"/>
                <a:ea typeface="Calibri"/>
                <a:cs typeface="Calibri"/>
                <a:sym typeface="Calibri"/>
              </a:rPr>
              <a:t>; </a:t>
            </a:r>
            <a:r>
              <a:rPr lang="en-US" sz="1100" b="1">
                <a:solidFill>
                  <a:srgbClr val="000000"/>
                </a:solidFill>
                <a:latin typeface="Calibri"/>
                <a:ea typeface="Calibri"/>
                <a:cs typeface="Calibri"/>
                <a:sym typeface="Calibri"/>
              </a:rPr>
              <a:t>State Requirement p. 26</a:t>
            </a:r>
            <a:endParaRPr sz="1100" b="1">
              <a:solidFill>
                <a:srgbClr val="000000"/>
              </a:solidFill>
              <a:latin typeface="Calibri"/>
              <a:ea typeface="Calibri"/>
              <a:cs typeface="Calibri"/>
              <a:sym typeface="Calibri"/>
            </a:endParaRPr>
          </a:p>
        </p:txBody>
      </p:sp>
      <p:sp>
        <p:nvSpPr>
          <p:cNvPr id="1130" name="Google Shape;1130;p143"/>
          <p:cNvSpPr txBox="1"/>
          <p:nvPr/>
        </p:nvSpPr>
        <p:spPr>
          <a:xfrm>
            <a:off x="6038025" y="2090025"/>
            <a:ext cx="5310900" cy="449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 How many of our students have been expelled or pushed out of your schools?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How do the rates or percentages of AI/AN students compare to the entire school or district population?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b="1">
                <a:solidFill>
                  <a:schemeClr val="accent2"/>
                </a:solidFill>
                <a:latin typeface="Calibri"/>
                <a:ea typeface="Calibri"/>
                <a:cs typeface="Calibri"/>
                <a:sym typeface="Calibri"/>
              </a:rPr>
              <a:t>Programs and Curriculum </a:t>
            </a:r>
            <a:endParaRPr sz="2000" b="1">
              <a:solidFill>
                <a:schemeClr val="accent2"/>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Are you teaching Tribal History / Shared History curriculum in your schools? At what grade levels? </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 How does the curriculum other than Tribal History/ Shared History, highlight and celebrate our tribal communities, our past and our present-day communities? Where in your curriculum is tribal sovereignty explained and celebrated?</a:t>
            </a:r>
            <a:endParaRPr>
              <a:solidFill>
                <a:schemeClr val="dk1"/>
              </a:solidFill>
              <a:latin typeface="Calibri"/>
              <a:ea typeface="Calibri"/>
              <a:cs typeface="Calibri"/>
              <a:sym typeface="Calibri"/>
            </a:endParaRPr>
          </a:p>
        </p:txBody>
      </p:sp>
      <p:sp>
        <p:nvSpPr>
          <p:cNvPr id="1131" name="Google Shape;1131;p143"/>
          <p:cNvSpPr txBox="1"/>
          <p:nvPr/>
        </p:nvSpPr>
        <p:spPr>
          <a:xfrm>
            <a:off x="717175" y="2188550"/>
            <a:ext cx="5310900" cy="409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 What are the attendance rates like for our students? What percentage are regular attenders? What percentage experience chronic absenteeism? Does your school district utilize specific attendance codes that honor AI/AN culture?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How many of our students have had disciplinary referrals? Are you tracking rates of discipline among AI/AN students and determining how to best address disproportionate disciplinary rates by finding solutions to decrease expulsion, suspension, and pushout rates? </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4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1138" name="Google Shape;1138;p144"/>
          <p:cNvSpPr txBox="1">
            <a:spLocks noGrp="1"/>
          </p:cNvSpPr>
          <p:nvPr>
            <p:ph type="body" idx="1"/>
          </p:nvPr>
        </p:nvSpPr>
        <p:spPr>
          <a:xfrm>
            <a:off x="717175" y="1585950"/>
            <a:ext cx="10784400" cy="4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Continued - Key questions to understand a comprehensive picture of Native success </a:t>
            </a:r>
            <a:endParaRPr/>
          </a:p>
        </p:txBody>
      </p:sp>
      <p:sp>
        <p:nvSpPr>
          <p:cNvPr id="1139" name="Google Shape;1139;p144"/>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Borrowed from the Toolkit….</a:t>
            </a:r>
            <a:endParaRPr/>
          </a:p>
        </p:txBody>
      </p:sp>
      <p:sp>
        <p:nvSpPr>
          <p:cNvPr id="1140" name="Google Shape;1140;p144"/>
          <p:cNvSpPr txBox="1"/>
          <p:nvPr/>
        </p:nvSpPr>
        <p:spPr>
          <a:xfrm>
            <a:off x="8934150" y="563675"/>
            <a:ext cx="2018700" cy="6630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u="sng">
                <a:solidFill>
                  <a:schemeClr val="hlink"/>
                </a:solidFill>
                <a:latin typeface="Calibri"/>
                <a:ea typeface="Calibri"/>
                <a:cs typeface="Calibri"/>
                <a:sym typeface="Calibri"/>
                <a:hlinkClick r:id="rId3"/>
              </a:rPr>
              <a:t>Tribal Consultation Toolkit 2.1</a:t>
            </a:r>
            <a:r>
              <a:rPr lang="en-US" sz="1100" b="1">
                <a:latin typeface="Calibri"/>
                <a:ea typeface="Calibri"/>
                <a:cs typeface="Calibri"/>
                <a:sym typeface="Calibri"/>
              </a:rPr>
              <a:t>; </a:t>
            </a:r>
            <a:r>
              <a:rPr lang="en-US" sz="1100" b="1">
                <a:solidFill>
                  <a:srgbClr val="000000"/>
                </a:solidFill>
                <a:latin typeface="Calibri"/>
                <a:ea typeface="Calibri"/>
                <a:cs typeface="Calibri"/>
                <a:sym typeface="Calibri"/>
              </a:rPr>
              <a:t>State Requirement p. 26</a:t>
            </a:r>
            <a:endParaRPr sz="1100" b="1">
              <a:solidFill>
                <a:srgbClr val="000000"/>
              </a:solidFill>
              <a:latin typeface="Calibri"/>
              <a:ea typeface="Calibri"/>
              <a:cs typeface="Calibri"/>
              <a:sym typeface="Calibri"/>
            </a:endParaRPr>
          </a:p>
        </p:txBody>
      </p:sp>
      <p:sp>
        <p:nvSpPr>
          <p:cNvPr id="1141" name="Google Shape;1141;p144"/>
          <p:cNvSpPr txBox="1"/>
          <p:nvPr/>
        </p:nvSpPr>
        <p:spPr>
          <a:xfrm>
            <a:off x="6365350" y="2139300"/>
            <a:ext cx="4907100" cy="402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How many of our students attend after school programs? </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 How many of our students are in alternative education programs?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How many of our students participate in extracurricular activities (e.g., band, sports, debate) Staff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How many AI/AN educators are there in the school district? What roles do they hold (e.g., teacher, administrator, paraprofessional)?</a:t>
            </a:r>
            <a:endParaRPr sz="2000">
              <a:solidFill>
                <a:schemeClr val="dk1"/>
              </a:solidFill>
              <a:latin typeface="Calibri"/>
              <a:ea typeface="Calibri"/>
              <a:cs typeface="Calibri"/>
              <a:sym typeface="Calibri"/>
            </a:endParaRPr>
          </a:p>
        </p:txBody>
      </p:sp>
      <p:sp>
        <p:nvSpPr>
          <p:cNvPr id="1142" name="Google Shape;1142;p144"/>
          <p:cNvSpPr txBox="1"/>
          <p:nvPr/>
        </p:nvSpPr>
        <p:spPr>
          <a:xfrm>
            <a:off x="1113450" y="2139300"/>
            <a:ext cx="4907100" cy="40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 Is the language of our tribe present in any way or elevated or taught in your schools?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What programs are available for AI/AN youth? Clubs, cultural events, etc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Please describe the Career &amp; Technical Education (CTE) opportunities for AI/AN students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Which honors or college courses are offered in your school district (Advanced Placement, International Baccalaureate, dual enrollment, etc) and what is the representation of AI/AN students in those courses? How do you ensure equitable access to those programs? </a:t>
            </a:r>
            <a:endParaRPr sz="20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14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1149" name="Google Shape;1149;p145"/>
          <p:cNvSpPr txBox="1">
            <a:spLocks noGrp="1"/>
          </p:cNvSpPr>
          <p:nvPr>
            <p:ph type="body" idx="1"/>
          </p:nvPr>
        </p:nvSpPr>
        <p:spPr>
          <a:xfrm>
            <a:off x="717175" y="1585950"/>
            <a:ext cx="10784400" cy="4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Key questions to ask about the Integrated Guidance application -</a:t>
            </a:r>
            <a:endParaRPr/>
          </a:p>
        </p:txBody>
      </p:sp>
      <p:sp>
        <p:nvSpPr>
          <p:cNvPr id="1150" name="Google Shape;1150;p145"/>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Borrowed from the Toolkit….</a:t>
            </a:r>
            <a:endParaRPr/>
          </a:p>
        </p:txBody>
      </p:sp>
      <p:pic>
        <p:nvPicPr>
          <p:cNvPr id="1151" name="Google Shape;1151;p145"/>
          <p:cNvPicPr preferRelativeResize="0"/>
          <p:nvPr/>
        </p:nvPicPr>
        <p:blipFill>
          <a:blip r:embed="rId3">
            <a:alphaModFix/>
          </a:blip>
          <a:stretch>
            <a:fillRect/>
          </a:stretch>
        </p:blipFill>
        <p:spPr>
          <a:xfrm>
            <a:off x="401075" y="2343475"/>
            <a:ext cx="2018750" cy="2585250"/>
          </a:xfrm>
          <a:prstGeom prst="rect">
            <a:avLst/>
          </a:prstGeom>
          <a:noFill/>
          <a:ln>
            <a:noFill/>
          </a:ln>
        </p:spPr>
      </p:pic>
      <p:pic>
        <p:nvPicPr>
          <p:cNvPr id="1152" name="Google Shape;1152;p145"/>
          <p:cNvPicPr preferRelativeResize="0"/>
          <p:nvPr/>
        </p:nvPicPr>
        <p:blipFill>
          <a:blip r:embed="rId4">
            <a:alphaModFix/>
          </a:blip>
          <a:stretch>
            <a:fillRect/>
          </a:stretch>
        </p:blipFill>
        <p:spPr>
          <a:xfrm>
            <a:off x="2692750" y="2343475"/>
            <a:ext cx="8703175" cy="3248351"/>
          </a:xfrm>
          <a:prstGeom prst="rect">
            <a:avLst/>
          </a:prstGeom>
          <a:noFill/>
          <a:ln w="19050" cap="flat" cmpd="sng">
            <a:solidFill>
              <a:srgbClr val="701C7F"/>
            </a:solidFill>
            <a:prstDash val="solid"/>
            <a:round/>
            <a:headEnd type="none" w="sm" len="sm"/>
            <a:tailEnd type="none" w="sm" len="sm"/>
          </a:ln>
        </p:spPr>
      </p:pic>
      <p:pic>
        <p:nvPicPr>
          <p:cNvPr id="1153" name="Google Shape;1153;p145"/>
          <p:cNvPicPr preferRelativeResize="0"/>
          <p:nvPr/>
        </p:nvPicPr>
        <p:blipFill>
          <a:blip r:embed="rId5">
            <a:alphaModFix/>
          </a:blip>
          <a:stretch>
            <a:fillRect/>
          </a:stretch>
        </p:blipFill>
        <p:spPr>
          <a:xfrm rot="-1817100">
            <a:off x="-489495" y="1894704"/>
            <a:ext cx="3350510" cy="3350510"/>
          </a:xfrm>
          <a:prstGeom prst="rect">
            <a:avLst/>
          </a:prstGeom>
          <a:noFill/>
          <a:ln>
            <a:noFill/>
          </a:ln>
        </p:spPr>
      </p:pic>
      <p:sp>
        <p:nvSpPr>
          <p:cNvPr id="1154" name="Google Shape;1154;p145"/>
          <p:cNvSpPr txBox="1"/>
          <p:nvPr/>
        </p:nvSpPr>
        <p:spPr>
          <a:xfrm>
            <a:off x="401075" y="4928725"/>
            <a:ext cx="2018700" cy="6630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u="sng">
                <a:solidFill>
                  <a:schemeClr val="hlink"/>
                </a:solidFill>
                <a:latin typeface="Calibri"/>
                <a:ea typeface="Calibri"/>
                <a:cs typeface="Calibri"/>
                <a:sym typeface="Calibri"/>
                <a:hlinkClick r:id="rId6"/>
              </a:rPr>
              <a:t>Tribal Consultation Toolkit 2.1</a:t>
            </a:r>
            <a:r>
              <a:rPr lang="en-US" sz="1100" b="1">
                <a:latin typeface="Calibri"/>
                <a:ea typeface="Calibri"/>
                <a:cs typeface="Calibri"/>
                <a:sym typeface="Calibri"/>
              </a:rPr>
              <a:t>; </a:t>
            </a:r>
            <a:r>
              <a:rPr lang="en-US" sz="1100" b="1">
                <a:solidFill>
                  <a:srgbClr val="000000"/>
                </a:solidFill>
                <a:latin typeface="Calibri"/>
                <a:ea typeface="Calibri"/>
                <a:cs typeface="Calibri"/>
                <a:sym typeface="Calibri"/>
              </a:rPr>
              <a:t>State Requirement p. 26</a:t>
            </a:r>
            <a:endParaRPr sz="1100" b="1">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46"/>
          <p:cNvSpPr txBox="1">
            <a:spLocks noGrp="1"/>
          </p:cNvSpPr>
          <p:nvPr>
            <p:ph type="title"/>
          </p:nvPr>
        </p:nvSpPr>
        <p:spPr>
          <a:xfrm>
            <a:off x="663040" y="774096"/>
            <a:ext cx="3931800" cy="2529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Contact Stacy Anytime</a:t>
            </a:r>
            <a:endParaRPr/>
          </a:p>
        </p:txBody>
      </p:sp>
      <p:sp>
        <p:nvSpPr>
          <p:cNvPr id="1161" name="Google Shape;1161;p14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1162" name="Google Shape;1162;p146"/>
          <p:cNvSpPr txBox="1">
            <a:spLocks noGrp="1"/>
          </p:cNvSpPr>
          <p:nvPr>
            <p:ph type="body" idx="1"/>
          </p:nvPr>
        </p:nvSpPr>
        <p:spPr>
          <a:xfrm>
            <a:off x="5164200" y="551675"/>
            <a:ext cx="6408000" cy="508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a:t>Stacy Parrish, Education Program Specialist II</a:t>
            </a:r>
            <a:endParaRPr sz="2600"/>
          </a:p>
          <a:p>
            <a:pPr marL="0" lvl="0" indent="0" algn="l" rtl="0">
              <a:spcBef>
                <a:spcPts val="1000"/>
              </a:spcBef>
              <a:spcAft>
                <a:spcPts val="0"/>
              </a:spcAft>
              <a:buNone/>
            </a:pPr>
            <a:r>
              <a:rPr lang="en-US" sz="2600"/>
              <a:t>Email - </a:t>
            </a:r>
            <a:r>
              <a:rPr lang="en-US" sz="2600" u="sng">
                <a:solidFill>
                  <a:schemeClr val="hlink"/>
                </a:solidFill>
                <a:hlinkClick r:id="rId3"/>
              </a:rPr>
              <a:t>stacy.parrish@ode.oregon.gov</a:t>
            </a:r>
            <a:endParaRPr sz="2600"/>
          </a:p>
          <a:p>
            <a:pPr marL="0" lvl="0" indent="0" algn="l" rtl="0">
              <a:spcBef>
                <a:spcPts val="1000"/>
              </a:spcBef>
              <a:spcAft>
                <a:spcPts val="0"/>
              </a:spcAft>
              <a:buNone/>
            </a:pPr>
            <a:r>
              <a:rPr lang="en-US" sz="2600"/>
              <a:t>Book an Office Hours - </a:t>
            </a:r>
            <a:endParaRPr sz="2600"/>
          </a:p>
          <a:p>
            <a:pPr marL="0" lvl="0" indent="0" algn="l" rtl="0">
              <a:spcBef>
                <a:spcPts val="1000"/>
              </a:spcBef>
              <a:spcAft>
                <a:spcPts val="0"/>
              </a:spcAft>
              <a:buNone/>
            </a:pPr>
            <a:r>
              <a:rPr lang="en-US" sz="2600" b="1" u="sng">
                <a:solidFill>
                  <a:srgbClr val="0000FF"/>
                </a:solidFill>
                <a:highlight>
                  <a:srgbClr val="FFFFFF"/>
                </a:highlight>
                <a:hlinkClick r:id="rId4">
                  <a:extLst>
                    <a:ext uri="{A12FA001-AC4F-418D-AE19-62706E023703}">
                      <ahyp:hlinkClr xmlns:ahyp="http://schemas.microsoft.com/office/drawing/2018/hyperlinkcolor" val="tx"/>
                    </a:ext>
                  </a:extLst>
                </a:hlinkClick>
              </a:rPr>
              <a:t>Book time with STACY PARRISH * ODE</a:t>
            </a:r>
            <a:r>
              <a:rPr lang="en-US" sz="2600" u="sng">
                <a:solidFill>
                  <a:srgbClr val="0000FF"/>
                </a:solidFill>
                <a:highlight>
                  <a:srgbClr val="FFFFFF"/>
                </a:highlight>
                <a:hlinkClick r:id="rId4">
                  <a:extLst>
                    <a:ext uri="{A12FA001-AC4F-418D-AE19-62706E023703}">
                      <ahyp:hlinkClr xmlns:ahyp="http://schemas.microsoft.com/office/drawing/2018/hyperlinkcolor" val="tx"/>
                    </a:ext>
                  </a:extLst>
                </a:hlinkClick>
              </a:rPr>
              <a:t> </a:t>
            </a:r>
            <a:endParaRPr sz="2600"/>
          </a:p>
          <a:p>
            <a:pPr marL="0" lvl="0" indent="0" algn="l" rtl="0">
              <a:spcBef>
                <a:spcPts val="1000"/>
              </a:spcBef>
              <a:spcAft>
                <a:spcPts val="0"/>
              </a:spcAft>
              <a:buNone/>
            </a:pPr>
            <a:r>
              <a:rPr lang="en-US" sz="2600"/>
              <a:t>Text/Call - </a:t>
            </a:r>
            <a:r>
              <a:rPr lang="en-US" sz="2600">
                <a:solidFill>
                  <a:srgbClr val="242424"/>
                </a:solidFill>
                <a:highlight>
                  <a:srgbClr val="FFFFFF"/>
                </a:highlight>
              </a:rPr>
              <a:t>971-208-0270</a:t>
            </a:r>
            <a:endParaRPr sz="2600">
              <a:solidFill>
                <a:srgbClr val="242424"/>
              </a:solidFill>
              <a:highlight>
                <a:srgbClr val="FFFFFF"/>
              </a:highlight>
            </a:endParaRPr>
          </a:p>
          <a:p>
            <a:pPr marL="0" lvl="0" indent="0" algn="l" rtl="0">
              <a:spcBef>
                <a:spcPts val="1000"/>
              </a:spcBef>
              <a:spcAft>
                <a:spcPts val="0"/>
              </a:spcAft>
              <a:buNone/>
            </a:pPr>
            <a:endParaRPr sz="2600">
              <a:solidFill>
                <a:srgbClr val="242424"/>
              </a:solidFill>
              <a:highlight>
                <a:srgbClr val="FFFFFF"/>
              </a:highlight>
            </a:endParaRPr>
          </a:p>
          <a:p>
            <a:pPr marL="0" lvl="0" indent="0" algn="l" rtl="0">
              <a:spcBef>
                <a:spcPts val="1000"/>
              </a:spcBef>
              <a:spcAft>
                <a:spcPts val="0"/>
              </a:spcAft>
              <a:buNone/>
            </a:pPr>
            <a:r>
              <a:rPr lang="en-US" sz="2600">
                <a:solidFill>
                  <a:srgbClr val="242424"/>
                </a:solidFill>
                <a:highlight>
                  <a:srgbClr val="FFFFFF"/>
                </a:highlight>
              </a:rPr>
              <a:t>I am available for things like…</a:t>
            </a:r>
            <a:endParaRPr sz="2600">
              <a:solidFill>
                <a:srgbClr val="242424"/>
              </a:solidFill>
              <a:highlight>
                <a:srgbClr val="FFFFFF"/>
              </a:highlight>
            </a:endParaRPr>
          </a:p>
          <a:p>
            <a:pPr marL="457200" lvl="0" indent="-393700" algn="l" rtl="0">
              <a:spcBef>
                <a:spcPts val="1000"/>
              </a:spcBef>
              <a:spcAft>
                <a:spcPts val="0"/>
              </a:spcAft>
              <a:buClr>
                <a:srgbClr val="242424"/>
              </a:buClr>
              <a:buSzPts val="2600"/>
              <a:buFont typeface="Calibri"/>
              <a:buChar char="•"/>
            </a:pPr>
            <a:r>
              <a:rPr lang="en-US" sz="2600">
                <a:solidFill>
                  <a:srgbClr val="242424"/>
                </a:solidFill>
                <a:highlight>
                  <a:srgbClr val="FFFFFF"/>
                </a:highlight>
              </a:rPr>
              <a:t>Indian Parent Committee Training</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“Advocating Up” Help </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Data Analysis Work / Data Systems</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ESD Consortium Support</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Tribal Consultation and Improving Tribal Relations Help/Coaching</a:t>
            </a:r>
            <a:endParaRPr sz="2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47"/>
          <p:cNvSpPr txBox="1">
            <a:spLocks noGrp="1"/>
          </p:cNvSpPr>
          <p:nvPr>
            <p:ph type="ctrTitle"/>
          </p:nvPr>
        </p:nvSpPr>
        <p:spPr>
          <a:xfrm>
            <a:off x="1017725" y="2256450"/>
            <a:ext cx="10268700" cy="9975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7700"/>
              <a:t>Section 6119 Compliance</a:t>
            </a:r>
            <a:endParaRPr sz="7700"/>
          </a:p>
        </p:txBody>
      </p:sp>
      <p:sp>
        <p:nvSpPr>
          <p:cNvPr id="1169" name="Google Shape;1169;p14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1170" name="Google Shape;1170;p147"/>
          <p:cNvSpPr txBox="1"/>
          <p:nvPr/>
        </p:nvSpPr>
        <p:spPr>
          <a:xfrm>
            <a:off x="581350" y="4067413"/>
            <a:ext cx="11164200" cy="178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5700">
                <a:solidFill>
                  <a:schemeClr val="accent5"/>
                </a:solidFill>
                <a:latin typeface="Calibri"/>
                <a:ea typeface="Calibri"/>
                <a:cs typeface="Calibri"/>
                <a:sym typeface="Calibri"/>
              </a:rPr>
              <a:t>Initial Training for Awardees</a:t>
            </a:r>
            <a:endParaRPr sz="5700">
              <a:solidFill>
                <a:schemeClr val="accent5"/>
              </a:solidFill>
              <a:latin typeface="Calibri"/>
              <a:ea typeface="Calibri"/>
              <a:cs typeface="Calibri"/>
              <a:sym typeface="Calibri"/>
            </a:endParaRPr>
          </a:p>
          <a:p>
            <a:pPr marL="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1171" name="Google Shape;1171;p147"/>
          <p:cNvSpPr txBox="1"/>
          <p:nvPr/>
        </p:nvSpPr>
        <p:spPr>
          <a:xfrm>
            <a:off x="3202375" y="561650"/>
            <a:ext cx="29700" cy="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0000"/>
                </a:solidFill>
                <a:latin typeface="Calibri"/>
                <a:ea typeface="Calibri"/>
                <a:cs typeface="Calibri"/>
                <a:sym typeface="Calibri"/>
              </a:rPr>
              <a:t> </a:t>
            </a:r>
            <a:endParaRPr sz="2400">
              <a:solidFill>
                <a:srgbClr val="FF0000"/>
              </a:solidFill>
              <a:latin typeface="Calibri"/>
              <a:ea typeface="Calibri"/>
              <a:cs typeface="Calibri"/>
              <a:sym typeface="Calibri"/>
            </a:endParaRPr>
          </a:p>
        </p:txBody>
      </p:sp>
      <p:sp>
        <p:nvSpPr>
          <p:cNvPr id="1172" name="Google Shape;1172;p147"/>
          <p:cNvSpPr txBox="1"/>
          <p:nvPr/>
        </p:nvSpPr>
        <p:spPr>
          <a:xfrm>
            <a:off x="1852450" y="601050"/>
            <a:ext cx="8631600" cy="94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0000"/>
                </a:solidFill>
                <a:latin typeface="Calibri"/>
                <a:ea typeface="Calibri"/>
                <a:cs typeface="Calibri"/>
                <a:sym typeface="Calibri"/>
              </a:rPr>
              <a:t>The slides below are from a previous CoP. They are included here for your reference.</a:t>
            </a:r>
            <a:endParaRPr sz="2400">
              <a:solidFill>
                <a:srgbClr val="FF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148"/>
          <p:cNvSpPr txBox="1">
            <a:spLocks noGrp="1"/>
          </p:cNvSpPr>
          <p:nvPr>
            <p:ph type="title" idx="4294967295"/>
          </p:nvPr>
        </p:nvSpPr>
        <p:spPr>
          <a:xfrm>
            <a:off x="505576" y="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900">
                <a:solidFill>
                  <a:schemeClr val="accent5"/>
                </a:solidFill>
              </a:rPr>
              <a:t>Section 6119- Making Sense of Limited Guidance</a:t>
            </a:r>
            <a:endParaRPr sz="3900">
              <a:solidFill>
                <a:schemeClr val="accent5"/>
              </a:solidFill>
            </a:endParaRPr>
          </a:p>
        </p:txBody>
      </p:sp>
      <p:sp>
        <p:nvSpPr>
          <p:cNvPr id="1178" name="Google Shape;1178;p14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
        <p:nvSpPr>
          <p:cNvPr id="1179" name="Google Shape;1179;p148"/>
          <p:cNvSpPr txBox="1"/>
          <p:nvPr/>
        </p:nvSpPr>
        <p:spPr>
          <a:xfrm>
            <a:off x="578900" y="2913850"/>
            <a:ext cx="11097600" cy="2229000"/>
          </a:xfrm>
          <a:prstGeom prst="rect">
            <a:avLst/>
          </a:prstGeom>
          <a:noFill/>
          <a:ln>
            <a:noFill/>
          </a:ln>
        </p:spPr>
        <p:txBody>
          <a:bodyPr spcFirstLastPara="1" wrap="square" lIns="91425" tIns="91425" rIns="91425" bIns="91425" anchor="ctr" anchorCtr="0">
            <a:noAutofit/>
          </a:bodyPr>
          <a:lstStyle/>
          <a:p>
            <a:pPr marL="457200" lvl="0" indent="-336550" algn="l" rtl="0">
              <a:lnSpc>
                <a:spcPct val="115000"/>
              </a:lnSpc>
              <a:spcBef>
                <a:spcPts val="0"/>
              </a:spcBef>
              <a:spcAft>
                <a:spcPts val="0"/>
              </a:spcAft>
              <a:buSzPts val="1700"/>
              <a:buFont typeface="Calibri"/>
              <a:buChar char="●"/>
            </a:pPr>
            <a:r>
              <a:rPr lang="en-US" sz="1700">
                <a:highlight>
                  <a:srgbClr val="FFFFFF"/>
                </a:highlight>
                <a:latin typeface="Calibri"/>
                <a:ea typeface="Calibri"/>
                <a:cs typeface="Calibri"/>
                <a:sym typeface="Calibri"/>
              </a:rPr>
              <a:t>As a state educational agency, our scope of supporting Title VI Indian Education efforts is outlined in </a:t>
            </a:r>
            <a:r>
              <a:rPr lang="en-US" sz="1700" u="sng">
                <a:solidFill>
                  <a:schemeClr val="hlink"/>
                </a:solidFill>
                <a:highlight>
                  <a:srgbClr val="FFFFFF"/>
                </a:highlight>
                <a:latin typeface="Calibri"/>
                <a:ea typeface="Calibri"/>
                <a:cs typeface="Calibri"/>
                <a:sym typeface="Calibri"/>
                <a:hlinkClick r:id="rId3"/>
              </a:rPr>
              <a:t>Sec. 6119 of the Title VI Indian Education legislation</a:t>
            </a:r>
            <a:r>
              <a:rPr lang="en-US" sz="1700">
                <a:highlight>
                  <a:srgbClr val="FFFFFF"/>
                </a:highlight>
                <a:latin typeface="Calibri"/>
                <a:ea typeface="Calibri"/>
                <a:cs typeface="Calibri"/>
                <a:sym typeface="Calibri"/>
              </a:rPr>
              <a:t> (p. 320) –</a:t>
            </a:r>
            <a:endParaRPr sz="1700">
              <a:highlight>
                <a:srgbClr val="FFFFFF"/>
              </a:highlight>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r>
              <a:rPr lang="en-US" sz="1700" b="1">
                <a:solidFill>
                  <a:schemeClr val="accent2"/>
                </a:solidFill>
                <a:latin typeface="Calibri"/>
                <a:ea typeface="Calibri"/>
                <a:cs typeface="Calibri"/>
                <a:sym typeface="Calibri"/>
              </a:rPr>
              <a:t>SEC. 6119. [20 U.S.C. 7429] STATE EDUCATIONAL AGENCY REVIEW.</a:t>
            </a:r>
            <a:endParaRPr sz="1700" b="1">
              <a:solidFill>
                <a:schemeClr val="accent2"/>
              </a:solidFill>
              <a:latin typeface="Calibri"/>
              <a:ea typeface="Calibri"/>
              <a:cs typeface="Calibri"/>
              <a:sym typeface="Calibri"/>
            </a:endParaRPr>
          </a:p>
          <a:p>
            <a:pPr marL="457200" lvl="0" indent="0" algn="l" rtl="0">
              <a:lnSpc>
                <a:spcPct val="115000"/>
              </a:lnSpc>
              <a:spcBef>
                <a:spcPts val="0"/>
              </a:spcBef>
              <a:spcAft>
                <a:spcPts val="0"/>
              </a:spcAft>
              <a:buNone/>
            </a:pPr>
            <a:r>
              <a:rPr lang="en-US" sz="1700">
                <a:solidFill>
                  <a:schemeClr val="dk1"/>
                </a:solidFill>
                <a:latin typeface="Calibri"/>
                <a:ea typeface="Calibri"/>
                <a:cs typeface="Calibri"/>
                <a:sym typeface="Calibri"/>
              </a:rPr>
              <a:t>Before submitting an application to the Secretary under section 6114, a local educational agency shall submit the application to the State educational agency, which may comment on such application. If the State educational agency comments on the application, the agency shall comment on all applications submitted by local educational agencies in the State and shall provide those comments to the respective local educational agencies, with an opportunity to respond.</a:t>
            </a:r>
            <a:endParaRPr sz="1700">
              <a:solidFill>
                <a:schemeClr val="dk1"/>
              </a:solidFill>
              <a:latin typeface="Calibri"/>
              <a:ea typeface="Calibri"/>
              <a:cs typeface="Calibri"/>
              <a:sym typeface="Calibri"/>
            </a:endParaRPr>
          </a:p>
          <a:p>
            <a:pPr marL="457200" lvl="0" indent="-336550" algn="l" rtl="0">
              <a:lnSpc>
                <a:spcPct val="115000"/>
              </a:lnSpc>
              <a:spcBef>
                <a:spcPts val="1200"/>
              </a:spcBef>
              <a:spcAft>
                <a:spcPts val="0"/>
              </a:spcAft>
              <a:buSzPts val="1700"/>
              <a:buFont typeface="Calibri"/>
              <a:buChar char="●"/>
            </a:pPr>
            <a:r>
              <a:rPr lang="en-US" sz="1700">
                <a:solidFill>
                  <a:schemeClr val="dk1"/>
                </a:solidFill>
                <a:latin typeface="Calibri"/>
                <a:ea typeface="Calibri"/>
                <a:cs typeface="Calibri"/>
                <a:sym typeface="Calibri"/>
              </a:rPr>
              <a:t>This expectation is also in the</a:t>
            </a:r>
            <a:r>
              <a:rPr lang="en-US" sz="1700" u="sng">
                <a:solidFill>
                  <a:schemeClr val="hlink"/>
                </a:solidFill>
                <a:latin typeface="Calibri"/>
                <a:ea typeface="Calibri"/>
                <a:cs typeface="Calibri"/>
                <a:sym typeface="Calibri"/>
                <a:hlinkClick r:id="rId4"/>
              </a:rPr>
              <a:t> EASIE Part II FAQ</a:t>
            </a:r>
            <a:r>
              <a:rPr lang="en-US" sz="1700">
                <a:solidFill>
                  <a:schemeClr val="dk1"/>
                </a:solidFill>
                <a:latin typeface="Calibri"/>
                <a:ea typeface="Calibri"/>
                <a:cs typeface="Calibri"/>
                <a:sym typeface="Calibri"/>
              </a:rPr>
              <a:t> document on page 29 –</a:t>
            </a:r>
            <a:endParaRPr sz="1700">
              <a:solidFill>
                <a:schemeClr val="dk1"/>
              </a:solidFill>
              <a:latin typeface="Calibri"/>
              <a:ea typeface="Calibri"/>
              <a:cs typeface="Calibri"/>
              <a:sym typeface="Calibri"/>
            </a:endParaRPr>
          </a:p>
          <a:p>
            <a:pPr marL="0" lvl="0" indent="457200" algn="l" rtl="0">
              <a:lnSpc>
                <a:spcPct val="115000"/>
              </a:lnSpc>
              <a:spcBef>
                <a:spcPts val="1200"/>
              </a:spcBef>
              <a:spcAft>
                <a:spcPts val="0"/>
              </a:spcAft>
              <a:buNone/>
            </a:pPr>
            <a:r>
              <a:rPr lang="en-US" sz="1700" b="1">
                <a:solidFill>
                  <a:schemeClr val="dk1"/>
                </a:solidFill>
                <a:latin typeface="Calibri"/>
                <a:ea typeface="Calibri"/>
                <a:cs typeface="Calibri"/>
                <a:sym typeface="Calibri"/>
              </a:rPr>
              <a:t>11.4 Is there anything I need to do after my entity has certified my application?</a:t>
            </a:r>
            <a:r>
              <a:rPr lang="en-US" sz="1700">
                <a:solidFill>
                  <a:schemeClr val="dk1"/>
                </a:solidFill>
                <a:latin typeface="Calibri"/>
                <a:ea typeface="Calibri"/>
                <a:cs typeface="Calibri"/>
                <a:sym typeface="Calibri"/>
              </a:rPr>
              <a:t> Yes, there are several remaining steps: </a:t>
            </a:r>
            <a:endParaRPr sz="170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r>
              <a:rPr lang="en-US" sz="1700">
                <a:solidFill>
                  <a:schemeClr val="dk1"/>
                </a:solidFill>
                <a:latin typeface="Calibri"/>
                <a:ea typeface="Calibri"/>
                <a:cs typeface="Calibri"/>
                <a:sym typeface="Calibri"/>
              </a:rPr>
              <a:t>Before Part II closes, download and save your application in PDF form. You should also save a signed copy of the program assurances which are available as a link from the certification screen.</a:t>
            </a:r>
            <a:endParaRPr sz="170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r>
              <a:rPr lang="en-US" sz="1700">
                <a:solidFill>
                  <a:schemeClr val="dk1"/>
                </a:solidFill>
                <a:latin typeface="Calibri"/>
                <a:ea typeface="Calibri"/>
                <a:cs typeface="Calibri"/>
                <a:sym typeface="Calibri"/>
              </a:rPr>
              <a:t>If you are an LEA, send a copy of your application to your SEA. Section 6119 of the ESEA requires that all LEA applicants send a copy of their Title VI Indian Education Formula Grant application to their SEA. If you do not have a specific contact, mail it to the SEA (or the State superintendent) at the general address.</a:t>
            </a:r>
            <a:endParaRPr sz="1700">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endParaRPr sz="18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49"/>
          <p:cNvSpPr txBox="1">
            <a:spLocks noGrp="1"/>
          </p:cNvSpPr>
          <p:nvPr>
            <p:ph type="title"/>
          </p:nvPr>
        </p:nvSpPr>
        <p:spPr>
          <a:xfrm>
            <a:off x="703801" y="244925"/>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300"/>
              <a:t>Priorities for ODE in Spring 2025</a:t>
            </a:r>
            <a:endParaRPr sz="4300"/>
          </a:p>
        </p:txBody>
      </p:sp>
      <p:sp>
        <p:nvSpPr>
          <p:cNvPr id="1186" name="Google Shape;1186;p149"/>
          <p:cNvSpPr txBox="1">
            <a:spLocks noGrp="1"/>
          </p:cNvSpPr>
          <p:nvPr>
            <p:ph type="body" idx="1"/>
          </p:nvPr>
        </p:nvSpPr>
        <p:spPr>
          <a:xfrm>
            <a:off x="797674" y="1681175"/>
            <a:ext cx="10253700" cy="824100"/>
          </a:xfrm>
          <a:prstGeom prst="rect">
            <a:avLst/>
          </a:prstGeom>
          <a:solidFill>
            <a:srgbClr val="E7F5F3"/>
          </a:solidFill>
        </p:spPr>
        <p:txBody>
          <a:bodyPr spcFirstLastPara="1" wrap="square" lIns="91425" tIns="45700" rIns="91425" bIns="45700" anchor="t" anchorCtr="0">
            <a:normAutofit fontScale="92500"/>
          </a:bodyPr>
          <a:lstStyle/>
          <a:p>
            <a:pPr marL="0" lvl="0" indent="0" algn="l" rtl="0">
              <a:lnSpc>
                <a:spcPct val="115000"/>
              </a:lnSpc>
              <a:spcBef>
                <a:spcPts val="800"/>
              </a:spcBef>
              <a:spcAft>
                <a:spcPts val="0"/>
              </a:spcAft>
              <a:buNone/>
            </a:pPr>
            <a:r>
              <a:rPr lang="en-US" sz="2400" b="1">
                <a:solidFill>
                  <a:schemeClr val="accent2"/>
                </a:solidFill>
              </a:rPr>
              <a:t>Goal - ODE hopes to achieve full compliance to Section 6119 - ODE will collect 100% of EASIE Part 2 applications from LEAs and LEA-Cs and will comment on 100% of them.</a:t>
            </a:r>
            <a:endParaRPr sz="2400" b="1">
              <a:solidFill>
                <a:schemeClr val="accent2"/>
              </a:solidFill>
            </a:endParaRPr>
          </a:p>
        </p:txBody>
      </p:sp>
      <p:sp>
        <p:nvSpPr>
          <p:cNvPr id="1187" name="Google Shape;1187;p14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
        <p:nvSpPr>
          <p:cNvPr id="1188" name="Google Shape;1188;p149"/>
          <p:cNvSpPr txBox="1">
            <a:spLocks noGrp="1"/>
          </p:cNvSpPr>
          <p:nvPr>
            <p:ph type="body" idx="2"/>
          </p:nvPr>
        </p:nvSpPr>
        <p:spPr>
          <a:xfrm>
            <a:off x="892050" y="2622425"/>
            <a:ext cx="10407900" cy="3553800"/>
          </a:xfrm>
          <a:prstGeom prst="rect">
            <a:avLst/>
          </a:prstGeom>
        </p:spPr>
        <p:txBody>
          <a:bodyPr spcFirstLastPara="1" wrap="square" lIns="91425" tIns="45700" rIns="91425" bIns="45700" anchor="t" anchorCtr="0">
            <a:normAutofit fontScale="85000" lnSpcReduction="10000"/>
          </a:bodyPr>
          <a:lstStyle/>
          <a:p>
            <a:pPr marL="0" lvl="0" indent="0" algn="l" rtl="0">
              <a:lnSpc>
                <a:spcPct val="115000"/>
              </a:lnSpc>
              <a:spcBef>
                <a:spcPts val="800"/>
              </a:spcBef>
              <a:spcAft>
                <a:spcPts val="0"/>
              </a:spcAft>
              <a:buNone/>
            </a:pPr>
            <a:r>
              <a:rPr lang="en-US" sz="2100" b="1"/>
              <a:t>High Level Summary</a:t>
            </a:r>
            <a:endParaRPr sz="2100" b="1"/>
          </a:p>
          <a:p>
            <a:pPr marL="457200" lvl="0" indent="-341947" algn="l" rtl="0">
              <a:lnSpc>
                <a:spcPct val="115000"/>
              </a:lnSpc>
              <a:spcBef>
                <a:spcPts val="800"/>
              </a:spcBef>
              <a:spcAft>
                <a:spcPts val="0"/>
              </a:spcAft>
              <a:buSzPct val="100000"/>
              <a:buChar char="●"/>
            </a:pPr>
            <a:r>
              <a:rPr lang="en-US" sz="2100" b="1">
                <a:solidFill>
                  <a:schemeClr val="accent3"/>
                </a:solidFill>
              </a:rPr>
              <a:t>Timeline</a:t>
            </a:r>
            <a:r>
              <a:rPr lang="en-US" sz="2100"/>
              <a:t> - Last year we began phase 1 of getting into compliance with 6119. To date, 66% of non-tribal awardees are in compliance. (</a:t>
            </a:r>
            <a:r>
              <a:rPr lang="en-US" sz="2100" u="sng">
                <a:solidFill>
                  <a:schemeClr val="hlink"/>
                </a:solidFill>
                <a:hlinkClick r:id="rId3"/>
              </a:rPr>
              <a:t>Here</a:t>
            </a:r>
            <a:r>
              <a:rPr lang="en-US" sz="2100"/>
              <a:t> is the previous training about it from April 2024.)</a:t>
            </a:r>
            <a:endParaRPr sz="2100"/>
          </a:p>
          <a:p>
            <a:pPr marL="457200" lvl="0" indent="-341947" algn="l" rtl="0">
              <a:lnSpc>
                <a:spcPct val="115000"/>
              </a:lnSpc>
              <a:spcBef>
                <a:spcPts val="0"/>
              </a:spcBef>
              <a:spcAft>
                <a:spcPts val="0"/>
              </a:spcAft>
              <a:buSzPct val="100000"/>
              <a:buChar char="●"/>
            </a:pPr>
            <a:r>
              <a:rPr lang="en-US" sz="2100" b="1">
                <a:solidFill>
                  <a:srgbClr val="006CAD"/>
                </a:solidFill>
              </a:rPr>
              <a:t>Who is Impacted by this?</a:t>
            </a:r>
            <a:r>
              <a:rPr lang="en-US" sz="2100"/>
              <a:t> This only applies to EASIE Part 2. This requirement does not apply to tribes (see Section 6119). </a:t>
            </a:r>
            <a:endParaRPr sz="2100"/>
          </a:p>
          <a:p>
            <a:pPr marL="457200" lvl="0" indent="-341947" algn="l" rtl="0">
              <a:lnSpc>
                <a:spcPct val="115000"/>
              </a:lnSpc>
              <a:spcBef>
                <a:spcPts val="0"/>
              </a:spcBef>
              <a:spcAft>
                <a:spcPts val="0"/>
              </a:spcAft>
              <a:buSzPct val="100000"/>
              <a:buChar char="●"/>
            </a:pPr>
            <a:r>
              <a:rPr lang="en-US" sz="2100"/>
              <a:t>While working to achieve compliance, provide LEAs and LEA-Cs the option of when they </a:t>
            </a:r>
            <a:r>
              <a:rPr lang="en-US" sz="2100" i="1"/>
              <a:t>knowingly </a:t>
            </a:r>
            <a:r>
              <a:rPr lang="en-US" sz="2100"/>
              <a:t>will receive comments on their applications and opportunity to respond to them (see next slides).</a:t>
            </a:r>
            <a:endParaRPr sz="2100"/>
          </a:p>
          <a:p>
            <a:pPr marL="457200" lvl="0" indent="-341947" algn="l" rtl="0">
              <a:lnSpc>
                <a:spcPct val="115000"/>
              </a:lnSpc>
              <a:spcBef>
                <a:spcPts val="0"/>
              </a:spcBef>
              <a:spcAft>
                <a:spcPts val="0"/>
              </a:spcAft>
              <a:buSzPct val="100000"/>
              <a:buChar char="●"/>
            </a:pPr>
            <a:r>
              <a:rPr lang="en-US" sz="2100" b="1">
                <a:solidFill>
                  <a:schemeClr val="accent5"/>
                </a:solidFill>
              </a:rPr>
              <a:t>How are applications submitted?</a:t>
            </a:r>
            <a:r>
              <a:rPr lang="en-US" sz="2100"/>
              <a:t> Via email to </a:t>
            </a:r>
            <a:r>
              <a:rPr lang="en-US" sz="2100" u="sng">
                <a:solidFill>
                  <a:schemeClr val="hlink"/>
                </a:solidFill>
                <a:hlinkClick r:id="rId4"/>
              </a:rPr>
              <a:t>stacy.parrish@ode.oregon.gov</a:t>
            </a:r>
            <a:endParaRPr sz="2100"/>
          </a:p>
          <a:p>
            <a:pPr marL="457200" lvl="0" indent="-341947" algn="l" rtl="0">
              <a:lnSpc>
                <a:spcPct val="115000"/>
              </a:lnSpc>
              <a:spcBef>
                <a:spcPts val="0"/>
              </a:spcBef>
              <a:spcAft>
                <a:spcPts val="0"/>
              </a:spcAft>
              <a:buSzPct val="100000"/>
              <a:buChar char="●"/>
            </a:pPr>
            <a:r>
              <a:rPr lang="en-US" sz="2100" b="1">
                <a:solidFill>
                  <a:schemeClr val="accent2"/>
                </a:solidFill>
              </a:rPr>
              <a:t>How will districts leaders be notified about this?</a:t>
            </a:r>
            <a:r>
              <a:rPr lang="en-US" sz="2100"/>
              <a:t> A GovDelivery (official communication to district and ESD superintendents) will be sent to Superintendents by the first week of March which will detail this information.</a:t>
            </a:r>
            <a:endParaRPr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150"/>
          <p:cNvSpPr txBox="1">
            <a:spLocks noGrp="1"/>
          </p:cNvSpPr>
          <p:nvPr>
            <p:ph type="title"/>
          </p:nvPr>
        </p:nvSpPr>
        <p:spPr>
          <a:xfrm>
            <a:off x="703801" y="3916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300"/>
              <a:t>Priorities for ODE in SY24-25 - Continued</a:t>
            </a:r>
            <a:endParaRPr sz="4300"/>
          </a:p>
        </p:txBody>
      </p:sp>
      <p:sp>
        <p:nvSpPr>
          <p:cNvPr id="1195" name="Google Shape;1195;p15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1196" name="Google Shape;1196;p150"/>
          <p:cNvSpPr txBox="1">
            <a:spLocks noGrp="1"/>
          </p:cNvSpPr>
          <p:nvPr>
            <p:ph type="body" idx="4"/>
          </p:nvPr>
        </p:nvSpPr>
        <p:spPr>
          <a:xfrm>
            <a:off x="832475" y="1753450"/>
            <a:ext cx="10270500" cy="42315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100" b="1"/>
              <a:t>Important Details</a:t>
            </a:r>
            <a:endParaRPr sz="2100" b="1"/>
          </a:p>
          <a:p>
            <a:pPr marL="457200" lvl="0" indent="-355600" algn="l" rtl="0">
              <a:spcBef>
                <a:spcPts val="1100"/>
              </a:spcBef>
              <a:spcAft>
                <a:spcPts val="0"/>
              </a:spcAft>
              <a:buSzPts val="2000"/>
              <a:buFont typeface="Calibri"/>
              <a:buChar char="●"/>
            </a:pPr>
            <a:r>
              <a:rPr lang="en-US" sz="2100"/>
              <a:t>An SEA’s comments on a Title VI Indian Education Formula Grant application have </a:t>
            </a:r>
            <a:r>
              <a:rPr lang="en-US" sz="2100" u="sng">
                <a:solidFill>
                  <a:schemeClr val="accent2"/>
                </a:solidFill>
              </a:rPr>
              <a:t>no impact on the Department of Education’s approval of an application</a:t>
            </a:r>
            <a:r>
              <a:rPr lang="en-US" sz="2100">
                <a:solidFill>
                  <a:schemeClr val="accent2"/>
                </a:solidFill>
              </a:rPr>
              <a:t>.</a:t>
            </a:r>
            <a:endParaRPr sz="2100">
              <a:solidFill>
                <a:schemeClr val="accent2"/>
              </a:solidFill>
            </a:endParaRPr>
          </a:p>
          <a:p>
            <a:pPr marL="457200" lvl="0" indent="-355600" algn="l" rtl="0">
              <a:spcBef>
                <a:spcPts val="0"/>
              </a:spcBef>
              <a:spcAft>
                <a:spcPts val="0"/>
              </a:spcAft>
              <a:buSzPts val="2000"/>
              <a:buFont typeface="Calibri"/>
              <a:buChar char="●"/>
            </a:pPr>
            <a:r>
              <a:rPr lang="en-US" sz="2100"/>
              <a:t>The </a:t>
            </a:r>
            <a:r>
              <a:rPr lang="en-US" sz="2100" u="sng">
                <a:solidFill>
                  <a:schemeClr val="hlink"/>
                </a:solidFill>
                <a:hlinkClick r:id="rId3"/>
              </a:rPr>
              <a:t>EASIE Part 2 application</a:t>
            </a:r>
            <a:r>
              <a:rPr lang="en-US" sz="2100"/>
              <a:t> has limited sections with written/original content. For SY24-25, while the entire application will be reviewed, we will have a heightened focus on the following -</a:t>
            </a:r>
            <a:endParaRPr sz="2100" b="1"/>
          </a:p>
          <a:p>
            <a:pPr marL="914400" lvl="1" indent="-361950" algn="l" rtl="0">
              <a:spcBef>
                <a:spcPts val="0"/>
              </a:spcBef>
              <a:spcAft>
                <a:spcPts val="0"/>
              </a:spcAft>
              <a:buSzPts val="2100"/>
              <a:buFont typeface="Calibri"/>
              <a:buChar char="○"/>
            </a:pPr>
            <a:r>
              <a:rPr lang="en-US" sz="2100"/>
              <a:t>Indian Parent Committee Approval Form</a:t>
            </a:r>
            <a:endParaRPr sz="2100"/>
          </a:p>
          <a:p>
            <a:pPr marL="914400" lvl="1" indent="-361950" algn="l" rtl="0">
              <a:spcBef>
                <a:spcPts val="0"/>
              </a:spcBef>
              <a:spcAft>
                <a:spcPts val="0"/>
              </a:spcAft>
              <a:buSzPts val="2100"/>
              <a:buFont typeface="Calibri"/>
              <a:buChar char="○"/>
            </a:pPr>
            <a:r>
              <a:rPr lang="en-US" sz="2100"/>
              <a:t>Section 2 Part 2. Description of Comprehensive Program for American Indian/Alaska Native Students</a:t>
            </a:r>
            <a:endParaRPr sz="2100"/>
          </a:p>
          <a:p>
            <a:pPr marL="914400" lvl="1" indent="-361950" algn="l" rtl="0">
              <a:spcBef>
                <a:spcPts val="0"/>
              </a:spcBef>
              <a:spcAft>
                <a:spcPts val="0"/>
              </a:spcAft>
              <a:buSzPts val="2100"/>
              <a:buFont typeface="Calibri"/>
              <a:buChar char="○"/>
            </a:pPr>
            <a:r>
              <a:rPr lang="en-US" sz="2100"/>
              <a:t>Section 2 Part 3. Coordination of Services Professional Development</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124"/>
          <p:cNvSpPr txBox="1">
            <a:spLocks noGrp="1"/>
          </p:cNvSpPr>
          <p:nvPr>
            <p:ph type="title"/>
          </p:nvPr>
        </p:nvSpPr>
        <p:spPr>
          <a:xfrm>
            <a:off x="703801"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Today’s Agenda -</a:t>
            </a:r>
            <a:endParaRPr/>
          </a:p>
        </p:txBody>
      </p:sp>
      <p:sp>
        <p:nvSpPr>
          <p:cNvPr id="922" name="Google Shape;922;p12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923" name="Google Shape;923;p124"/>
          <p:cNvSpPr txBox="1"/>
          <p:nvPr/>
        </p:nvSpPr>
        <p:spPr>
          <a:xfrm>
            <a:off x="1399825" y="1749850"/>
            <a:ext cx="7576800" cy="8490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ODE Updates, EASIE Updates, the Formula Grant Timeline, &amp; Graduation and Dropout/Pushout Data</a:t>
            </a:r>
            <a:endParaRPr sz="2400">
              <a:solidFill>
                <a:schemeClr val="lt1"/>
              </a:solidFill>
              <a:latin typeface="Calibri"/>
              <a:ea typeface="Calibri"/>
              <a:cs typeface="Calibri"/>
              <a:sym typeface="Calibri"/>
            </a:endParaRPr>
          </a:p>
        </p:txBody>
      </p:sp>
      <p:sp>
        <p:nvSpPr>
          <p:cNvPr id="924" name="Google Shape;924;p124"/>
          <p:cNvSpPr txBox="1"/>
          <p:nvPr/>
        </p:nvSpPr>
        <p:spPr>
          <a:xfrm>
            <a:off x="2326250" y="2664188"/>
            <a:ext cx="5973300" cy="9111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LEAs and LEA-C - Option 1 or Option 2 for Section 6119 Compliance</a:t>
            </a:r>
            <a:endParaRPr sz="2400">
              <a:solidFill>
                <a:schemeClr val="lt1"/>
              </a:solidFill>
              <a:latin typeface="Calibri"/>
              <a:ea typeface="Calibri"/>
              <a:cs typeface="Calibri"/>
              <a:sym typeface="Calibri"/>
            </a:endParaRPr>
          </a:p>
        </p:txBody>
      </p:sp>
      <p:sp>
        <p:nvSpPr>
          <p:cNvPr id="925" name="Google Shape;925;p124"/>
          <p:cNvSpPr txBox="1"/>
          <p:nvPr/>
        </p:nvSpPr>
        <p:spPr>
          <a:xfrm>
            <a:off x="4770275" y="4671850"/>
            <a:ext cx="5504100" cy="9111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Community of Practice Shared Folder - Update it and the Contact List Regularly</a:t>
            </a:r>
            <a:endParaRPr sz="2400">
              <a:solidFill>
                <a:schemeClr val="lt1"/>
              </a:solidFill>
              <a:latin typeface="Calibri"/>
              <a:ea typeface="Calibri"/>
              <a:cs typeface="Calibri"/>
              <a:sym typeface="Calibri"/>
            </a:endParaRPr>
          </a:p>
        </p:txBody>
      </p:sp>
      <p:sp>
        <p:nvSpPr>
          <p:cNvPr id="926" name="Google Shape;926;p124"/>
          <p:cNvSpPr txBox="1"/>
          <p:nvPr/>
        </p:nvSpPr>
        <p:spPr>
          <a:xfrm>
            <a:off x="3488250" y="3644025"/>
            <a:ext cx="6334800" cy="959100"/>
          </a:xfrm>
          <a:prstGeom prst="rect">
            <a:avLst/>
          </a:prstGeom>
          <a:solidFill>
            <a:srgbClr val="DC562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Calibri"/>
                <a:ea typeface="Calibri"/>
                <a:cs typeface="Calibri"/>
                <a:sym typeface="Calibri"/>
              </a:rPr>
              <a:t>Upcoming EASIE Part 2 Window - Intentional Pre-Planning Work</a:t>
            </a:r>
            <a:endParaRPr sz="2400">
              <a:solidFill>
                <a:srgbClr val="FFFFFF"/>
              </a:solidFill>
              <a:latin typeface="Calibri"/>
              <a:ea typeface="Calibri"/>
              <a:cs typeface="Calibri"/>
              <a:sym typeface="Calibri"/>
            </a:endParaRPr>
          </a:p>
        </p:txBody>
      </p:sp>
      <p:sp>
        <p:nvSpPr>
          <p:cNvPr id="927" name="Google Shape;927;p124"/>
          <p:cNvSpPr/>
          <p:nvPr/>
        </p:nvSpPr>
        <p:spPr>
          <a:xfrm>
            <a:off x="8720300" y="786800"/>
            <a:ext cx="2959200" cy="2788500"/>
          </a:xfrm>
          <a:prstGeom prst="sun">
            <a:avLst>
              <a:gd name="adj" fmla="val 25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928" name="Google Shape;928;p124"/>
          <p:cNvSpPr txBox="1"/>
          <p:nvPr/>
        </p:nvSpPr>
        <p:spPr>
          <a:xfrm>
            <a:off x="9567725" y="1626950"/>
            <a:ext cx="1409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Look familiar? We ran out of time last meeting, so will be going back to the previous slidedeck.</a:t>
            </a:r>
            <a:endParaRPr sz="12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51"/>
          <p:cNvSpPr txBox="1">
            <a:spLocks noGrp="1"/>
          </p:cNvSpPr>
          <p:nvPr>
            <p:ph type="body" idx="1"/>
          </p:nvPr>
        </p:nvSpPr>
        <p:spPr>
          <a:xfrm>
            <a:off x="717175" y="1825625"/>
            <a:ext cx="5302500" cy="4349400"/>
          </a:xfrm>
          <a:prstGeom prst="rect">
            <a:avLst/>
          </a:prstGeom>
          <a:solidFill>
            <a:srgbClr val="E7F5F3"/>
          </a:solidFill>
        </p:spPr>
        <p:txBody>
          <a:bodyPr spcFirstLastPara="1" wrap="square" lIns="91425" tIns="45700" rIns="91425" bIns="45700" anchor="t" anchorCtr="0">
            <a:normAutofit fontScale="85000" lnSpcReduction="10000"/>
          </a:bodyPr>
          <a:lstStyle/>
          <a:p>
            <a:pPr marL="0" lvl="0" indent="0" algn="l" rtl="0">
              <a:spcBef>
                <a:spcPts val="1100"/>
              </a:spcBef>
              <a:spcAft>
                <a:spcPts val="0"/>
              </a:spcAft>
              <a:buNone/>
            </a:pPr>
            <a:r>
              <a:rPr lang="en-US" b="1"/>
              <a:t>Option 1</a:t>
            </a:r>
            <a:endParaRPr b="1"/>
          </a:p>
          <a:p>
            <a:pPr marL="0" lvl="0" indent="0" algn="l" rtl="0">
              <a:lnSpc>
                <a:spcPct val="115000"/>
              </a:lnSpc>
              <a:spcBef>
                <a:spcPts val="0"/>
              </a:spcBef>
              <a:spcAft>
                <a:spcPts val="0"/>
              </a:spcAft>
              <a:buNone/>
            </a:pPr>
            <a:r>
              <a:rPr lang="en-US" sz="1800">
                <a:solidFill>
                  <a:srgbClr val="000000"/>
                </a:solidFill>
                <a:latin typeface="Arial"/>
                <a:ea typeface="Arial"/>
                <a:cs typeface="Arial"/>
                <a:sym typeface="Arial"/>
              </a:rPr>
              <a:t>LEAs and LEA-Cs make the determination to submit copies to the agency during the submission window. ODE will provide comments on the applications, allowing an LEA or LEA-C an opportunity to respond to comments prior to the close of the EASIE Part 2 application window. </a:t>
            </a:r>
            <a:endParaRPr sz="1800" u="sng">
              <a:solidFill>
                <a:srgbClr val="000000"/>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Window for Applications to Be Submitted to ODE for Review - </a:t>
            </a:r>
            <a:r>
              <a:rPr lang="en-US" sz="1800" b="1">
                <a:solidFill>
                  <a:schemeClr val="accent2"/>
                </a:solidFill>
                <a:latin typeface="Arial"/>
                <a:ea typeface="Arial"/>
                <a:cs typeface="Arial"/>
                <a:sym typeface="Arial"/>
              </a:rPr>
              <a:t>April 7-14</a:t>
            </a:r>
            <a:endParaRPr sz="1800" b="1">
              <a:solidFill>
                <a:schemeClr val="accent2"/>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Window for Applications to Receive Comments by ODE and Returned to LEA - </a:t>
            </a:r>
            <a:r>
              <a:rPr lang="en-US" sz="1800" b="1">
                <a:solidFill>
                  <a:schemeClr val="accent1"/>
                </a:solidFill>
                <a:latin typeface="Arial"/>
                <a:ea typeface="Arial"/>
                <a:cs typeface="Arial"/>
                <a:sym typeface="Arial"/>
              </a:rPr>
              <a:t>April 15-21</a:t>
            </a:r>
            <a:endParaRPr sz="1800" b="1">
              <a:solidFill>
                <a:schemeClr val="accent1"/>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LEAs and LEA-Cs may respond to comments. </a:t>
            </a:r>
            <a:r>
              <a:rPr lang="en-US" sz="1800" i="1">
                <a:solidFill>
                  <a:srgbClr val="000000"/>
                </a:solidFill>
                <a:latin typeface="Arial"/>
                <a:ea typeface="Arial"/>
                <a:cs typeface="Arial"/>
                <a:sym typeface="Arial"/>
              </a:rPr>
              <a:t>This is not required</a:t>
            </a:r>
            <a:r>
              <a:rPr lang="en-US" sz="1800">
                <a:solidFill>
                  <a:srgbClr val="000000"/>
                </a:solidFill>
                <a:latin typeface="Arial"/>
                <a:ea typeface="Arial"/>
                <a:cs typeface="Arial"/>
                <a:sym typeface="Arial"/>
              </a:rPr>
              <a:t> - </a:t>
            </a:r>
            <a:r>
              <a:rPr lang="en-US" sz="1800" b="1">
                <a:solidFill>
                  <a:schemeClr val="accent5"/>
                </a:solidFill>
                <a:latin typeface="Arial"/>
                <a:ea typeface="Arial"/>
                <a:cs typeface="Arial"/>
                <a:sym typeface="Arial"/>
              </a:rPr>
              <a:t>April 22 - May 9 </a:t>
            </a:r>
            <a:endParaRPr sz="1800" b="1">
              <a:solidFill>
                <a:schemeClr val="accent5"/>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Deadline for Applications to be Received by US Department of Education - </a:t>
            </a:r>
            <a:r>
              <a:rPr lang="en-US" sz="1800" b="1">
                <a:solidFill>
                  <a:schemeClr val="accent3"/>
                </a:solidFill>
                <a:latin typeface="Arial"/>
                <a:ea typeface="Arial"/>
                <a:cs typeface="Arial"/>
                <a:sym typeface="Arial"/>
              </a:rPr>
              <a:t>May 9, 2025</a:t>
            </a:r>
            <a:endParaRPr sz="1800" b="1">
              <a:solidFill>
                <a:schemeClr val="accent3"/>
              </a:solidFill>
              <a:latin typeface="Arial"/>
              <a:ea typeface="Arial"/>
              <a:cs typeface="Arial"/>
              <a:sym typeface="Arial"/>
            </a:endParaRPr>
          </a:p>
          <a:p>
            <a:pPr marL="457200" lvl="0" indent="-325755" algn="l" rtl="0">
              <a:lnSpc>
                <a:spcPct val="115000"/>
              </a:lnSpc>
              <a:spcBef>
                <a:spcPts val="0"/>
              </a:spcBef>
              <a:spcAft>
                <a:spcPts val="0"/>
              </a:spcAft>
              <a:buClr>
                <a:srgbClr val="000000"/>
              </a:buClr>
              <a:buSzPct val="100000"/>
              <a:buFont typeface="Arial"/>
              <a:buChar char="❏"/>
            </a:pPr>
            <a:r>
              <a:rPr lang="en-US" sz="1800">
                <a:solidFill>
                  <a:srgbClr val="000000"/>
                </a:solidFill>
                <a:latin typeface="Arial"/>
                <a:ea typeface="Arial"/>
                <a:cs typeface="Arial"/>
                <a:sym typeface="Arial"/>
              </a:rPr>
              <a:t>A copy of the </a:t>
            </a:r>
            <a:r>
              <a:rPr lang="en-US" sz="1800" u="sng">
                <a:solidFill>
                  <a:srgbClr val="000000"/>
                </a:solidFill>
                <a:latin typeface="Arial"/>
                <a:ea typeface="Arial"/>
                <a:cs typeface="Arial"/>
                <a:sym typeface="Arial"/>
              </a:rPr>
              <a:t>final</a:t>
            </a:r>
            <a:r>
              <a:rPr lang="en-US" sz="1800">
                <a:solidFill>
                  <a:srgbClr val="000000"/>
                </a:solidFill>
                <a:latin typeface="Arial"/>
                <a:ea typeface="Arial"/>
                <a:cs typeface="Arial"/>
                <a:sym typeface="Arial"/>
              </a:rPr>
              <a:t> EASIE Part 2 application will still need to be provided to ODE prior to closure of EASIE Part 2, May 9, 2025, via emailed PDF.</a:t>
            </a:r>
            <a:endParaRPr sz="1800">
              <a:solidFill>
                <a:srgbClr val="000000"/>
              </a:solidFill>
              <a:latin typeface="Arial"/>
              <a:ea typeface="Arial"/>
              <a:cs typeface="Arial"/>
              <a:sym typeface="Arial"/>
            </a:endParaRPr>
          </a:p>
        </p:txBody>
      </p:sp>
      <p:sp>
        <p:nvSpPr>
          <p:cNvPr id="1203" name="Google Shape;1203;p151"/>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Option 1 Overview - Comments Before May 9</a:t>
            </a:r>
            <a:endParaRPr/>
          </a:p>
        </p:txBody>
      </p:sp>
      <p:sp>
        <p:nvSpPr>
          <p:cNvPr id="1204" name="Google Shape;1204;p15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1205" name="Google Shape;1205;p151"/>
          <p:cNvSpPr txBox="1">
            <a:spLocks noGrp="1"/>
          </p:cNvSpPr>
          <p:nvPr>
            <p:ph type="body" idx="2"/>
          </p:nvPr>
        </p:nvSpPr>
        <p:spPr>
          <a:xfrm>
            <a:off x="6172200" y="1825625"/>
            <a:ext cx="5329500" cy="4106100"/>
          </a:xfrm>
          <a:prstGeom prst="rect">
            <a:avLst/>
          </a:prstGeom>
        </p:spPr>
        <p:txBody>
          <a:bodyPr spcFirstLastPara="1" wrap="square" lIns="91425" tIns="45700" rIns="91425" bIns="45700" anchor="t" anchorCtr="0">
            <a:normAutofit lnSpcReduction="10000"/>
          </a:bodyPr>
          <a:lstStyle/>
          <a:p>
            <a:pPr marL="0" lvl="0" indent="0" algn="l" rtl="0">
              <a:spcBef>
                <a:spcPts val="1100"/>
              </a:spcBef>
              <a:spcAft>
                <a:spcPts val="0"/>
              </a:spcAft>
              <a:buNone/>
            </a:pPr>
            <a:r>
              <a:rPr lang="en-US" b="1"/>
              <a:t>Why Choose this Option?</a:t>
            </a:r>
            <a:endParaRPr b="1"/>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LEA-C’s EASIE Part 2 application will be completed early in the EASIE Part 2 window, which includes obtaining full approval by the Indian Parent Committee and Meaningful Collaboration.</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comments on their application.</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to review comments and respond (which is NOT required) to them.</a:t>
            </a:r>
            <a:endParaRPr sz="18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800">
              <a:solidFill>
                <a:srgbClr val="000000"/>
              </a:solidFill>
              <a:latin typeface="Arial"/>
              <a:ea typeface="Arial"/>
              <a:cs typeface="Arial"/>
              <a:sym typeface="Arial"/>
            </a:endParaRPr>
          </a:p>
          <a:p>
            <a:pPr marL="0" lvl="0" indent="0" algn="l" rtl="0">
              <a:spcBef>
                <a:spcPts val="1100"/>
              </a:spcBef>
              <a:spcAft>
                <a:spcPts val="0"/>
              </a:spcAft>
              <a:buNone/>
            </a:pP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152"/>
          <p:cNvSpPr txBox="1">
            <a:spLocks noGrp="1"/>
          </p:cNvSpPr>
          <p:nvPr>
            <p:ph type="body" idx="1"/>
          </p:nvPr>
        </p:nvSpPr>
        <p:spPr>
          <a:xfrm>
            <a:off x="717175" y="1825625"/>
            <a:ext cx="5302500" cy="4349400"/>
          </a:xfrm>
          <a:prstGeom prst="rect">
            <a:avLst/>
          </a:prstGeom>
          <a:solidFill>
            <a:srgbClr val="FCEDE1"/>
          </a:solidFill>
        </p:spPr>
        <p:txBody>
          <a:bodyPr spcFirstLastPara="1" wrap="square" lIns="91425" tIns="45700" rIns="91425" bIns="45700" anchor="t" anchorCtr="0">
            <a:normAutofit lnSpcReduction="20000"/>
          </a:bodyPr>
          <a:lstStyle/>
          <a:p>
            <a:pPr marL="0" lvl="0" indent="0" algn="l" rtl="0">
              <a:spcBef>
                <a:spcPts val="1100"/>
              </a:spcBef>
              <a:spcAft>
                <a:spcPts val="0"/>
              </a:spcAft>
              <a:buNone/>
            </a:pPr>
            <a:r>
              <a:rPr lang="en-US" b="1"/>
              <a:t>Option 2</a:t>
            </a:r>
            <a:endParaRPr b="1"/>
          </a:p>
          <a:p>
            <a:pPr marL="0" lvl="0" indent="0" algn="l" rtl="0">
              <a:lnSpc>
                <a:spcPct val="115000"/>
              </a:lnSpc>
              <a:spcBef>
                <a:spcPts val="0"/>
              </a:spcBef>
              <a:spcAft>
                <a:spcPts val="0"/>
              </a:spcAft>
              <a:buNone/>
            </a:pPr>
            <a:r>
              <a:rPr lang="en-US" sz="1800">
                <a:latin typeface="Arial"/>
                <a:ea typeface="Arial"/>
                <a:cs typeface="Arial"/>
                <a:sym typeface="Arial"/>
              </a:rPr>
              <a:t>LEAs and LEA-Cs make the determination to not send copies of their application </a:t>
            </a:r>
            <a:r>
              <a:rPr lang="en-US" sz="1800" i="1">
                <a:latin typeface="Arial"/>
                <a:ea typeface="Arial"/>
                <a:cs typeface="Arial"/>
                <a:sym typeface="Arial"/>
              </a:rPr>
              <a:t>during the specified review window in April.</a:t>
            </a:r>
            <a:r>
              <a:rPr lang="en-US" sz="1800">
                <a:latin typeface="Arial"/>
                <a:ea typeface="Arial"/>
                <a:cs typeface="Arial"/>
                <a:sym typeface="Arial"/>
              </a:rPr>
              <a:t> ODE will still make comments on the application to be in compliance with Section 6119, but it will be after the EASIE Part 2 submission window closes on May 9, 2025. </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US" sz="1800">
                <a:latin typeface="Arial"/>
                <a:ea typeface="Arial"/>
                <a:cs typeface="Arial"/>
                <a:sym typeface="Arial"/>
              </a:rPr>
              <a:t>A copy of the final EASIE Part 2 application will be need to be provided to ODE prior to closure of EASIE Part 2, </a:t>
            </a:r>
            <a:r>
              <a:rPr lang="en-US" sz="1800" b="1">
                <a:solidFill>
                  <a:schemeClr val="accent3"/>
                </a:solidFill>
                <a:latin typeface="Arial"/>
                <a:ea typeface="Arial"/>
                <a:cs typeface="Arial"/>
                <a:sym typeface="Arial"/>
              </a:rPr>
              <a:t>May 9, 2025</a:t>
            </a:r>
            <a:r>
              <a:rPr lang="en-US" sz="1800">
                <a:latin typeface="Arial"/>
                <a:ea typeface="Arial"/>
                <a:cs typeface="Arial"/>
                <a:sym typeface="Arial"/>
              </a:rPr>
              <a:t> via emailed PDF.</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US" sz="1800">
                <a:latin typeface="Arial"/>
                <a:ea typeface="Arial"/>
                <a:cs typeface="Arial"/>
                <a:sym typeface="Arial"/>
              </a:rPr>
              <a:t>Window for Applications to Receive Comments by ODE and Returned to LEA if Option 2 is selected - </a:t>
            </a:r>
            <a:r>
              <a:rPr lang="en-US" sz="1800" b="1">
                <a:solidFill>
                  <a:schemeClr val="accent1"/>
                </a:solidFill>
                <a:latin typeface="Arial"/>
                <a:ea typeface="Arial"/>
                <a:cs typeface="Arial"/>
                <a:sym typeface="Arial"/>
              </a:rPr>
              <a:t>May 13-21, 2025</a:t>
            </a:r>
            <a:endParaRPr sz="1800" b="1">
              <a:solidFill>
                <a:schemeClr val="accent1"/>
              </a:solidFill>
              <a:latin typeface="Arial"/>
              <a:ea typeface="Arial"/>
              <a:cs typeface="Arial"/>
              <a:sym typeface="Arial"/>
            </a:endParaRPr>
          </a:p>
          <a:p>
            <a:pPr marL="0" lvl="0" indent="0" algn="l" rtl="0">
              <a:lnSpc>
                <a:spcPct val="115000"/>
              </a:lnSpc>
              <a:spcBef>
                <a:spcPts val="0"/>
              </a:spcBef>
              <a:spcAft>
                <a:spcPts val="0"/>
              </a:spcAft>
              <a:buNone/>
            </a:pPr>
            <a:endParaRPr b="1"/>
          </a:p>
        </p:txBody>
      </p:sp>
      <p:sp>
        <p:nvSpPr>
          <p:cNvPr id="1212" name="Google Shape;1212;p152"/>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Option 2 Overview - Comments after May 9</a:t>
            </a:r>
            <a:endParaRPr/>
          </a:p>
        </p:txBody>
      </p:sp>
      <p:sp>
        <p:nvSpPr>
          <p:cNvPr id="1213" name="Google Shape;1213;p15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
        <p:nvSpPr>
          <p:cNvPr id="1214" name="Google Shape;1214;p152"/>
          <p:cNvSpPr txBox="1">
            <a:spLocks noGrp="1"/>
          </p:cNvSpPr>
          <p:nvPr>
            <p:ph type="body" idx="2"/>
          </p:nvPr>
        </p:nvSpPr>
        <p:spPr>
          <a:xfrm>
            <a:off x="6172200" y="1825625"/>
            <a:ext cx="5329500" cy="4106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1800">
              <a:solidFill>
                <a:srgbClr val="000000"/>
              </a:solidFill>
              <a:latin typeface="Arial"/>
              <a:ea typeface="Arial"/>
              <a:cs typeface="Arial"/>
              <a:sym typeface="Arial"/>
            </a:endParaRPr>
          </a:p>
          <a:p>
            <a:pPr marL="0" lvl="0" indent="0" algn="l" rtl="0">
              <a:spcBef>
                <a:spcPts val="1100"/>
              </a:spcBef>
              <a:spcAft>
                <a:spcPts val="0"/>
              </a:spcAft>
              <a:buNone/>
            </a:pPr>
            <a:endParaRPr sz="1800"/>
          </a:p>
        </p:txBody>
      </p:sp>
      <p:sp>
        <p:nvSpPr>
          <p:cNvPr id="1215" name="Google Shape;1215;p152"/>
          <p:cNvSpPr txBox="1">
            <a:spLocks noGrp="1"/>
          </p:cNvSpPr>
          <p:nvPr>
            <p:ph type="body" idx="2"/>
          </p:nvPr>
        </p:nvSpPr>
        <p:spPr>
          <a:xfrm>
            <a:off x="6172200" y="1825625"/>
            <a:ext cx="5329500" cy="4106100"/>
          </a:xfrm>
          <a:prstGeom prst="rect">
            <a:avLst/>
          </a:prstGeom>
        </p:spPr>
        <p:txBody>
          <a:bodyPr spcFirstLastPara="1" wrap="square" lIns="91425" tIns="45700" rIns="91425" bIns="45700" anchor="t" anchorCtr="0">
            <a:normAutofit lnSpcReduction="20000"/>
          </a:bodyPr>
          <a:lstStyle/>
          <a:p>
            <a:pPr marL="0" lvl="0" indent="0" algn="l" rtl="0">
              <a:spcBef>
                <a:spcPts val="1100"/>
              </a:spcBef>
              <a:spcAft>
                <a:spcPts val="0"/>
              </a:spcAft>
              <a:buNone/>
            </a:pPr>
            <a:r>
              <a:rPr lang="en-US" b="1"/>
              <a:t>Why Choose this Option?</a:t>
            </a:r>
            <a:endParaRPr b="1"/>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LEA-C’s EASIE Part 2 application will not be completed early in the EASIE Part 2 window and/or Meaningful Collaboration and Indian Parent Committee Approval has not taken place.</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comments on their application, but not prior to their submission of their application to the US Department of Education.</a:t>
            </a:r>
            <a:endParaRPr sz="18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The LEA or LEA-C would like to review comments and have an opportunity to respond (which is NOT required), albeit, after the EASIE Part 2 application window has closed.</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153"/>
          <p:cNvSpPr txBox="1">
            <a:spLocks noGrp="1"/>
          </p:cNvSpPr>
          <p:nvPr>
            <p:ph type="title"/>
          </p:nvPr>
        </p:nvSpPr>
        <p:spPr>
          <a:xfrm>
            <a:off x="717176" y="457200"/>
            <a:ext cx="10784400" cy="1026900"/>
          </a:xfrm>
          <a:prstGeom prst="rect">
            <a:avLst/>
          </a:prstGeom>
          <a:solidFill>
            <a:schemeClr val="accent5"/>
          </a:solidFill>
        </p:spPr>
        <p:txBody>
          <a:bodyPr spcFirstLastPara="1" wrap="square" lIns="91425" tIns="45700" rIns="91425" bIns="45700" anchor="b" anchorCtr="0">
            <a:normAutofit/>
          </a:bodyPr>
          <a:lstStyle/>
          <a:p>
            <a:pPr marL="0" lvl="0" indent="0" algn="l" rtl="0">
              <a:spcBef>
                <a:spcPts val="0"/>
              </a:spcBef>
              <a:spcAft>
                <a:spcPts val="0"/>
              </a:spcAft>
              <a:buNone/>
            </a:pPr>
            <a:r>
              <a:rPr lang="en-US">
                <a:solidFill>
                  <a:srgbClr val="FFFFFF"/>
                </a:solidFill>
              </a:rPr>
              <a:t>The Bigger “Why” - Looking Ahead</a:t>
            </a:r>
            <a:r>
              <a:rPr lang="en-US"/>
              <a:t> </a:t>
            </a:r>
            <a:endParaRPr/>
          </a:p>
        </p:txBody>
      </p:sp>
      <p:sp>
        <p:nvSpPr>
          <p:cNvPr id="1221" name="Google Shape;1221;p15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pic>
        <p:nvPicPr>
          <p:cNvPr id="1222" name="Google Shape;1222;p153"/>
          <p:cNvPicPr preferRelativeResize="0"/>
          <p:nvPr/>
        </p:nvPicPr>
        <p:blipFill>
          <a:blip r:embed="rId3">
            <a:alphaModFix/>
          </a:blip>
          <a:stretch>
            <a:fillRect/>
          </a:stretch>
        </p:blipFill>
        <p:spPr>
          <a:xfrm>
            <a:off x="6125475" y="1539400"/>
            <a:ext cx="5108179" cy="5066649"/>
          </a:xfrm>
          <a:prstGeom prst="rect">
            <a:avLst/>
          </a:prstGeom>
          <a:noFill/>
          <a:ln>
            <a:noFill/>
          </a:ln>
        </p:spPr>
      </p:pic>
      <p:sp>
        <p:nvSpPr>
          <p:cNvPr id="1223" name="Google Shape;1223;p153"/>
          <p:cNvSpPr txBox="1"/>
          <p:nvPr/>
        </p:nvSpPr>
        <p:spPr>
          <a:xfrm>
            <a:off x="717175" y="1772100"/>
            <a:ext cx="5165700" cy="301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As codified into law in the American Indian and Alaska Native Student Success Plan, the Office of Indian Education has an obligation to our AI/AN Advisory Community and to the Government to Government Education Cluster, to uplift Objective 3 of our AI/AN SSP. This requires us as an SEA to have comprehensive knowledge and synthesis of all </a:t>
            </a:r>
            <a:r>
              <a:rPr lang="en-US" sz="1800"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Title VI formula grant applications</a:t>
            </a:r>
            <a:r>
              <a:rPr lang="en-US" sz="1800">
                <a:solidFill>
                  <a:schemeClr val="dk1"/>
                </a:solidFill>
                <a:latin typeface="Calibri"/>
                <a:ea typeface="Calibri"/>
                <a:cs typeface="Calibri"/>
                <a:sym typeface="Calibri"/>
              </a:rPr>
              <a:t> submitted by LEAs and LEA-Cs in order to uplift our AI/AN SSP Plan Goals –</a:t>
            </a:r>
            <a:endParaRPr sz="2100">
              <a:latin typeface="Calibri"/>
              <a:ea typeface="Calibri"/>
              <a:cs typeface="Calibri"/>
              <a:sym typeface="Calibri"/>
            </a:endParaRPr>
          </a:p>
        </p:txBody>
      </p:sp>
      <p:sp>
        <p:nvSpPr>
          <p:cNvPr id="1224" name="Google Shape;1224;p153"/>
          <p:cNvSpPr txBox="1"/>
          <p:nvPr/>
        </p:nvSpPr>
        <p:spPr>
          <a:xfrm>
            <a:off x="789175" y="5070900"/>
            <a:ext cx="5021700" cy="646500"/>
          </a:xfrm>
          <a:prstGeom prst="rect">
            <a:avLst/>
          </a:prstGeom>
          <a:solidFill>
            <a:srgbClr val="FCF4F8"/>
          </a:solid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a:latin typeface="Calibri"/>
                <a:ea typeface="Calibri"/>
                <a:cs typeface="Calibri"/>
                <a:sym typeface="Calibri"/>
              </a:rPr>
              <a:t>The current AI/AN SSP can be found here - </a:t>
            </a:r>
            <a:r>
              <a:rPr lang="en-US" sz="1200">
                <a:solidFill>
                  <a:schemeClr val="dk1"/>
                </a:solidFill>
              </a:rPr>
              <a:t> </a:t>
            </a:r>
            <a:r>
              <a:rPr lang="en-US" sz="1500" u="sng">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American Indian and Alaska Native Student Success Plan (AI/AN SSP)</a:t>
            </a:r>
            <a:endParaRPr sz="18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28"/>
        <p:cNvGrpSpPr/>
        <p:nvPr/>
      </p:nvGrpSpPr>
      <p:grpSpPr>
        <a:xfrm>
          <a:off x="0" y="0"/>
          <a:ext cx="0" cy="0"/>
          <a:chOff x="0" y="0"/>
          <a:chExt cx="0" cy="0"/>
        </a:xfrm>
      </p:grpSpPr>
      <p:sp>
        <p:nvSpPr>
          <p:cNvPr id="1229" name="Google Shape;1229;p154"/>
          <p:cNvSpPr txBox="1">
            <a:spLocks noGrp="1"/>
          </p:cNvSpPr>
          <p:nvPr>
            <p:ph type="ctrTitle"/>
          </p:nvPr>
        </p:nvSpPr>
        <p:spPr>
          <a:xfrm>
            <a:off x="1473375" y="1195475"/>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12000"/>
              <a:buFont typeface="Calibri"/>
              <a:buNone/>
            </a:pPr>
            <a:r>
              <a:rPr lang="en-US" sz="8000">
                <a:solidFill>
                  <a:schemeClr val="accent2"/>
                </a:solidFill>
              </a:rPr>
              <a:t>Community of Practice Shared Drive</a:t>
            </a:r>
            <a:endParaRPr sz="8000">
              <a:solidFill>
                <a:schemeClr val="accent2"/>
              </a:solidFill>
            </a:endParaRPr>
          </a:p>
        </p:txBody>
      </p:sp>
      <p:sp>
        <p:nvSpPr>
          <p:cNvPr id="1230" name="Google Shape;1230;p15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595959"/>
              </a:solidFill>
              <a:latin typeface="Calibri"/>
              <a:ea typeface="Calibri"/>
              <a:cs typeface="Calibri"/>
              <a:sym typeface="Calibri"/>
            </a:endParaRPr>
          </a:p>
        </p:txBody>
      </p:sp>
      <p:sp>
        <p:nvSpPr>
          <p:cNvPr id="1231" name="Google Shape;1231;p15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33</a:t>
            </a:fld>
            <a:endParaRPr sz="1200" b="0" i="0" u="none" strike="noStrike" cap="none">
              <a:solidFill>
                <a:srgbClr val="595959"/>
              </a:solidFill>
              <a:latin typeface="Calibri"/>
              <a:ea typeface="Calibri"/>
              <a:cs typeface="Calibri"/>
              <a:sym typeface="Calibri"/>
            </a:endParaRPr>
          </a:p>
        </p:txBody>
      </p:sp>
      <p:sp>
        <p:nvSpPr>
          <p:cNvPr id="1232" name="Google Shape;1232;p154"/>
          <p:cNvSpPr txBox="1">
            <a:spLocks noGrp="1"/>
          </p:cNvSpPr>
          <p:nvPr>
            <p:ph type="subTitle" idx="1"/>
          </p:nvPr>
        </p:nvSpPr>
        <p:spPr>
          <a:xfrm>
            <a:off x="1691900" y="4093584"/>
            <a:ext cx="9144000" cy="880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US">
                <a:solidFill>
                  <a:schemeClr val="accent2"/>
                </a:solidFill>
              </a:rPr>
              <a:t>Please bookmark the link to the folder dropped in the Chat. We will not be posting it here, because these slides are shared publicly.</a:t>
            </a:r>
            <a:endParaRPr>
              <a:solidFill>
                <a:schemeClr val="accent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15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pic>
        <p:nvPicPr>
          <p:cNvPr id="1238" name="Google Shape;1238;p155"/>
          <p:cNvPicPr preferRelativeResize="0"/>
          <p:nvPr/>
        </p:nvPicPr>
        <p:blipFill>
          <a:blip r:embed="rId3">
            <a:alphaModFix/>
          </a:blip>
          <a:stretch>
            <a:fillRect/>
          </a:stretch>
        </p:blipFill>
        <p:spPr>
          <a:xfrm>
            <a:off x="418438" y="560575"/>
            <a:ext cx="11355123" cy="3959774"/>
          </a:xfrm>
          <a:prstGeom prst="rect">
            <a:avLst/>
          </a:prstGeom>
          <a:noFill/>
          <a:ln>
            <a:noFill/>
          </a:ln>
        </p:spPr>
      </p:pic>
      <p:sp>
        <p:nvSpPr>
          <p:cNvPr id="1239" name="Google Shape;1239;p155"/>
          <p:cNvSpPr txBox="1"/>
          <p:nvPr/>
        </p:nvSpPr>
        <p:spPr>
          <a:xfrm>
            <a:off x="5514800" y="2583050"/>
            <a:ext cx="5282400" cy="2401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Step 1 - Open the circled document. Read the directions.</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Step 2 - Fill out the Contact List first. This list is not public, but for internal use.</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Step 3 - Contribute to the CoP tab as much or little as you like!</a:t>
            </a:r>
            <a:endParaRPr sz="2400">
              <a:solidFill>
                <a:schemeClr val="dk1"/>
              </a:solidFill>
              <a:latin typeface="Calibri"/>
              <a:ea typeface="Calibri"/>
              <a:cs typeface="Calibri"/>
              <a:sym typeface="Calibri"/>
            </a:endParaRPr>
          </a:p>
        </p:txBody>
      </p:sp>
      <p:cxnSp>
        <p:nvCxnSpPr>
          <p:cNvPr id="1240" name="Google Shape;1240;p155"/>
          <p:cNvCxnSpPr/>
          <p:nvPr/>
        </p:nvCxnSpPr>
        <p:spPr>
          <a:xfrm flipH="1">
            <a:off x="2763925" y="3060925"/>
            <a:ext cx="2583000" cy="12900"/>
          </a:xfrm>
          <a:prstGeom prst="straightConnector1">
            <a:avLst/>
          </a:prstGeom>
          <a:noFill/>
          <a:ln w="76200" cap="flat" cmpd="sng">
            <a:solidFill>
              <a:schemeClr val="accent5"/>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25"/>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100">
                <a:latin typeface="Arial"/>
                <a:ea typeface="Arial"/>
                <a:cs typeface="Arial"/>
                <a:sym typeface="Arial"/>
              </a:rPr>
              <a:t>✅</a:t>
            </a:r>
            <a:r>
              <a:rPr lang="en-US" sz="1800">
                <a:latin typeface="Arial"/>
                <a:ea typeface="Arial"/>
                <a:cs typeface="Arial"/>
                <a:sym typeface="Arial"/>
              </a:rPr>
              <a:t> </a:t>
            </a:r>
            <a:r>
              <a:rPr lang="en-US" sz="1800" b="1">
                <a:solidFill>
                  <a:schemeClr val="accent2"/>
                </a:solidFill>
                <a:latin typeface="Arial"/>
                <a:ea typeface="Arial"/>
                <a:cs typeface="Arial"/>
                <a:sym typeface="Arial"/>
              </a:rPr>
              <a:t>Sign up</a:t>
            </a:r>
            <a:r>
              <a:rPr lang="en-US" sz="1800">
                <a:latin typeface="Arial"/>
                <a:ea typeface="Arial"/>
                <a:cs typeface="Arial"/>
                <a:sym typeface="Arial"/>
              </a:rPr>
              <a:t> for ODE GovDelivery communications </a:t>
            </a:r>
            <a:r>
              <a:rPr lang="en-US" sz="1800" u="sng">
                <a:solidFill>
                  <a:schemeClr val="hlink"/>
                </a:solidFill>
                <a:latin typeface="Arial"/>
                <a:ea typeface="Arial"/>
                <a:cs typeface="Arial"/>
                <a:sym typeface="Arial"/>
                <a:hlinkClick r:id="rId3"/>
              </a:rPr>
              <a:t>HERE</a:t>
            </a:r>
            <a:r>
              <a:rPr lang="en-US" sz="1800">
                <a:latin typeface="Arial"/>
                <a:ea typeface="Arial"/>
                <a:cs typeface="Arial"/>
                <a:sym typeface="Arial"/>
              </a:rPr>
              <a:t>.</a:t>
            </a:r>
            <a:endParaRPr sz="1800">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2100">
                <a:latin typeface="Arial"/>
                <a:ea typeface="Arial"/>
                <a:cs typeface="Arial"/>
                <a:sym typeface="Arial"/>
              </a:rPr>
              <a:t>✅ </a:t>
            </a:r>
            <a:r>
              <a:rPr lang="en-US" sz="1850">
                <a:latin typeface="Arial"/>
                <a:ea typeface="Arial"/>
                <a:cs typeface="Arial"/>
                <a:sym typeface="Arial"/>
              </a:rPr>
              <a:t>The Oregon Department of Education is actively monitoring changes at the federal level for any impact that they have on Oregon.</a:t>
            </a:r>
            <a:r>
              <a:rPr lang="en-US" sz="1850">
                <a:uFill>
                  <a:noFill/>
                </a:uFill>
                <a:latin typeface="Arial"/>
                <a:ea typeface="Arial"/>
                <a:cs typeface="Arial"/>
                <a:sym typeface="Arial"/>
                <a:hlinkClick r:id="rId4"/>
              </a:rPr>
              <a:t> </a:t>
            </a:r>
            <a:r>
              <a:rPr lang="en-US" sz="1850" u="sng">
                <a:solidFill>
                  <a:srgbClr val="2176AE"/>
                </a:solidFill>
                <a:latin typeface="Arial"/>
                <a:ea typeface="Arial"/>
                <a:cs typeface="Arial"/>
                <a:sym typeface="Arial"/>
                <a:hlinkClick r:id="rId4">
                  <a:extLst>
                    <a:ext uri="{A12FA001-AC4F-418D-AE19-62706E023703}">
                      <ahyp:hlinkClr xmlns:ahyp="http://schemas.microsoft.com/office/drawing/2018/hyperlinkcolor" val="tx"/>
                    </a:ext>
                  </a:extLst>
                </a:hlinkClick>
              </a:rPr>
              <a:t>We’ve launched a new page on the ODE website</a:t>
            </a:r>
            <a:r>
              <a:rPr lang="en-US" sz="1850">
                <a:latin typeface="Arial"/>
                <a:ea typeface="Arial"/>
                <a:cs typeface="Arial"/>
                <a:sym typeface="Arial"/>
              </a:rPr>
              <a:t> to clearly communicate with anyone else seeking a better understanding of changes at the federal level. </a:t>
            </a:r>
            <a:endParaRPr sz="1850">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1850">
                <a:latin typeface="Arial"/>
                <a:ea typeface="Arial"/>
                <a:cs typeface="Arial"/>
                <a:sym typeface="Arial"/>
              </a:rPr>
              <a:t>You will find our guiding statement, any actions that have immediate impact on our work, the latest updates to districts and a quick look at Oregon programs that receive federal funding. </a:t>
            </a:r>
            <a:endParaRPr sz="1850">
              <a:latin typeface="Arial"/>
              <a:ea typeface="Arial"/>
              <a:cs typeface="Arial"/>
              <a:sym typeface="Arial"/>
            </a:endParaRPr>
          </a:p>
          <a:p>
            <a:pPr marL="0" lvl="0" indent="0" algn="l" rtl="0">
              <a:lnSpc>
                <a:spcPct val="115000"/>
              </a:lnSpc>
              <a:spcBef>
                <a:spcPts val="800"/>
              </a:spcBef>
              <a:spcAft>
                <a:spcPts val="800"/>
              </a:spcAft>
              <a:buNone/>
            </a:pPr>
            <a:r>
              <a:rPr lang="en-US" sz="1850">
                <a:latin typeface="Arial"/>
                <a:ea typeface="Arial"/>
                <a:cs typeface="Arial"/>
                <a:sym typeface="Arial"/>
              </a:rPr>
              <a:t>ODE is committed to making sure students have the tools and resources to thrive, to continue our vision for serving each and every scholar receiving education in Oregon. Please contact </a:t>
            </a:r>
            <a:r>
              <a:rPr lang="en-US" sz="1850">
                <a:solidFill>
                  <a:srgbClr val="2176AE"/>
                </a:solidFill>
                <a:latin typeface="Arial"/>
                <a:ea typeface="Arial"/>
                <a:cs typeface="Arial"/>
                <a:sym typeface="Arial"/>
              </a:rPr>
              <a:t>ode.communications@ode.oregon.gov</a:t>
            </a:r>
            <a:r>
              <a:rPr lang="en-US" sz="1850">
                <a:latin typeface="Arial"/>
                <a:ea typeface="Arial"/>
                <a:cs typeface="Arial"/>
                <a:sym typeface="Arial"/>
              </a:rPr>
              <a:t> with any questions.</a:t>
            </a:r>
            <a:endParaRPr sz="2100">
              <a:latin typeface="Arial"/>
              <a:ea typeface="Arial"/>
              <a:cs typeface="Arial"/>
              <a:sym typeface="Arial"/>
            </a:endParaRPr>
          </a:p>
        </p:txBody>
      </p:sp>
      <p:sp>
        <p:nvSpPr>
          <p:cNvPr id="935" name="Google Shape;935;p125"/>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Resources Shared by ODE</a:t>
            </a:r>
            <a:endParaRPr/>
          </a:p>
        </p:txBody>
      </p:sp>
      <p:sp>
        <p:nvSpPr>
          <p:cNvPr id="936" name="Google Shape;936;p12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26"/>
          <p:cNvSpPr txBox="1">
            <a:spLocks noGrp="1"/>
          </p:cNvSpPr>
          <p:nvPr>
            <p:ph type="title"/>
          </p:nvPr>
        </p:nvSpPr>
        <p:spPr>
          <a:xfrm>
            <a:off x="703801" y="36425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Quick Updates from the EASIE Website</a:t>
            </a:r>
            <a:endParaRPr/>
          </a:p>
        </p:txBody>
      </p:sp>
      <p:sp>
        <p:nvSpPr>
          <p:cNvPr id="943" name="Google Shape;943;p12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944" name="Google Shape;944;p126"/>
          <p:cNvSpPr txBox="1"/>
          <p:nvPr/>
        </p:nvSpPr>
        <p:spPr>
          <a:xfrm>
            <a:off x="6661675" y="1763650"/>
            <a:ext cx="4937400" cy="3909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100"/>
              </a:spcBef>
              <a:spcAft>
                <a:spcPts val="0"/>
              </a:spcAft>
              <a:buNone/>
            </a:pPr>
            <a:r>
              <a:rPr lang="en-US" sz="2000" b="1">
                <a:solidFill>
                  <a:schemeClr val="accent5"/>
                </a:solidFill>
                <a:latin typeface="Calibri"/>
                <a:ea typeface="Calibri"/>
                <a:cs typeface="Calibri"/>
                <a:sym typeface="Calibri"/>
              </a:rPr>
              <a:t>What Year Are We in Our Application? </a:t>
            </a:r>
            <a:endParaRPr sz="2000" b="1">
              <a:solidFill>
                <a:schemeClr val="accent5"/>
              </a:solidFill>
              <a:latin typeface="Calibri"/>
              <a:ea typeface="Calibri"/>
              <a:cs typeface="Calibri"/>
              <a:sym typeface="Calibri"/>
            </a:endParaRPr>
          </a:p>
          <a:p>
            <a:pPr marL="0" lvl="0" indent="0" algn="l" rtl="0">
              <a:lnSpc>
                <a:spcPct val="115000"/>
              </a:lnSpc>
              <a:spcBef>
                <a:spcPts val="1200"/>
              </a:spcBef>
              <a:spcAft>
                <a:spcPts val="0"/>
              </a:spcAft>
              <a:buNone/>
            </a:pPr>
            <a:r>
              <a:rPr lang="en-US" sz="2000">
                <a:solidFill>
                  <a:schemeClr val="dk1"/>
                </a:solidFill>
                <a:latin typeface="Calibri"/>
                <a:ea typeface="Calibri"/>
                <a:cs typeface="Calibri"/>
                <a:sym typeface="Calibri"/>
              </a:rPr>
              <a:t>Navigate to the </a:t>
            </a:r>
            <a:r>
              <a:rPr lang="en-US" sz="2000" u="sng">
                <a:solidFill>
                  <a:schemeClr val="hlink"/>
                </a:solidFill>
                <a:latin typeface="Calibri"/>
                <a:ea typeface="Calibri"/>
                <a:cs typeface="Calibri"/>
                <a:sym typeface="Calibri"/>
                <a:hlinkClick r:id="rId3"/>
              </a:rPr>
              <a:t>US Department of Education Office of Indian Education website</a:t>
            </a:r>
            <a:r>
              <a:rPr lang="en-U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Scroll down until you see the document titled, “</a:t>
            </a:r>
            <a:r>
              <a:rPr lang="en-US" sz="1200" b="1" u="sng">
                <a:solidFill>
                  <a:srgbClr val="09828B"/>
                </a:solidFill>
                <a:highlight>
                  <a:srgbClr val="FFFFFF"/>
                </a:highlight>
                <a:hlinkClick r:id="rId4">
                  <a:extLst>
                    <a:ext uri="{A12FA001-AC4F-418D-AE19-62706E023703}">
                      <ahyp:hlinkClr xmlns:ahyp="http://schemas.microsoft.com/office/drawing/2018/hyperlinkcolor" val="tx"/>
                    </a:ext>
                  </a:extLst>
                </a:hlinkClick>
              </a:rPr>
              <a:t>FY 2024 OIE Formula (Title VI A) Awards with ISC, Award Amounts, and NCES IDs (updated 10/2/24)</a:t>
            </a:r>
            <a:r>
              <a:rPr lang="en-U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Sort the spreadsheet to filter only “Oregon” awardees. Find your LEA, LEA-C, or tribe.</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Review the information.</a:t>
            </a:r>
            <a:endParaRPr sz="2000">
              <a:solidFill>
                <a:schemeClr val="dk1"/>
              </a:solidFill>
              <a:latin typeface="Calibri"/>
              <a:ea typeface="Calibri"/>
              <a:cs typeface="Calibri"/>
              <a:sym typeface="Calibri"/>
            </a:endParaRPr>
          </a:p>
        </p:txBody>
      </p:sp>
      <p:sp>
        <p:nvSpPr>
          <p:cNvPr id="945" name="Google Shape;945;p126"/>
          <p:cNvSpPr txBox="1">
            <a:spLocks noGrp="1"/>
          </p:cNvSpPr>
          <p:nvPr>
            <p:ph type="body" idx="1"/>
          </p:nvPr>
        </p:nvSpPr>
        <p:spPr>
          <a:xfrm>
            <a:off x="703800" y="1763650"/>
            <a:ext cx="5944500" cy="44748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Clr>
                <a:schemeClr val="dk1"/>
              </a:buClr>
              <a:buSzPts val="1100"/>
              <a:buFont typeface="Arial"/>
              <a:buNone/>
            </a:pPr>
            <a:r>
              <a:rPr lang="en-US" sz="2000" b="1">
                <a:solidFill>
                  <a:schemeClr val="accent2"/>
                </a:solidFill>
              </a:rPr>
              <a:t>Important Links from EASIE Communities Site -</a:t>
            </a:r>
            <a:endParaRPr sz="2000" b="1">
              <a:solidFill>
                <a:schemeClr val="accent2"/>
              </a:solidFill>
            </a:endParaRPr>
          </a:p>
          <a:p>
            <a:pPr marL="0" lvl="0" indent="0" algn="l" rtl="0">
              <a:spcBef>
                <a:spcPts val="1100"/>
              </a:spcBef>
              <a:spcAft>
                <a:spcPts val="0"/>
              </a:spcAft>
              <a:buNone/>
            </a:pPr>
            <a:r>
              <a:rPr lang="en-US" sz="2000"/>
              <a:t>Part 2 of the application </a:t>
            </a:r>
            <a:r>
              <a:rPr lang="en-US" sz="2000">
                <a:highlight>
                  <a:srgbClr val="FFFFFF"/>
                </a:highlight>
              </a:rPr>
              <a:t>provides applicants their initial allocation based on the Indian student count total submitted under Part I. Part II also enables applicants to select the objectives, corresponding activities/services, and data sources for measuring progress towards the objectives and build a realistic program budget.</a:t>
            </a:r>
            <a:endParaRPr sz="2000">
              <a:highlight>
                <a:srgbClr val="FFFFFF"/>
              </a:highlight>
            </a:endParaRPr>
          </a:p>
          <a:p>
            <a:pPr marL="457200" lvl="0" indent="-355600" algn="l" rtl="0">
              <a:spcBef>
                <a:spcPts val="1100"/>
              </a:spcBef>
              <a:spcAft>
                <a:spcPts val="0"/>
              </a:spcAft>
              <a:buSzPts val="2000"/>
              <a:buChar char="●"/>
            </a:pPr>
            <a:r>
              <a:rPr lang="en-US" sz="2000" u="sng">
                <a:solidFill>
                  <a:schemeClr val="hlink"/>
                </a:solidFill>
                <a:highlight>
                  <a:srgbClr val="FFFFFF"/>
                </a:highlight>
                <a:hlinkClick r:id="rId5"/>
              </a:rPr>
              <a:t>Indian Parent Committee Approval Form</a:t>
            </a:r>
            <a:endParaRPr sz="2000">
              <a:highlight>
                <a:srgbClr val="FFFFFF"/>
              </a:highlight>
            </a:endParaRPr>
          </a:p>
          <a:p>
            <a:pPr marL="457200" lvl="0" indent="-355600" algn="l" rtl="0">
              <a:spcBef>
                <a:spcPts val="0"/>
              </a:spcBef>
              <a:spcAft>
                <a:spcPts val="0"/>
              </a:spcAft>
              <a:buSzPts val="2000"/>
              <a:buChar char="●"/>
            </a:pPr>
            <a:r>
              <a:rPr lang="en-US" sz="2000" u="sng">
                <a:solidFill>
                  <a:schemeClr val="hlink"/>
                </a:solidFill>
                <a:highlight>
                  <a:srgbClr val="FFFFFF"/>
                </a:highlight>
                <a:hlinkClick r:id="rId6"/>
              </a:rPr>
              <a:t>Public Hearing</a:t>
            </a:r>
            <a:endParaRPr sz="2000">
              <a:highlight>
                <a:srgbClr val="FFFFFF"/>
              </a:highlight>
            </a:endParaRPr>
          </a:p>
          <a:p>
            <a:pPr marL="457200" lvl="0" indent="-355600" algn="l" rtl="0">
              <a:spcBef>
                <a:spcPts val="0"/>
              </a:spcBef>
              <a:spcAft>
                <a:spcPts val="0"/>
              </a:spcAft>
              <a:buSzPts val="2000"/>
              <a:buChar char="●"/>
            </a:pPr>
            <a:r>
              <a:rPr lang="en-US" sz="2000" u="sng">
                <a:solidFill>
                  <a:schemeClr val="hlink"/>
                </a:solidFill>
                <a:highlight>
                  <a:srgbClr val="FFFFFF"/>
                </a:highlight>
                <a:hlinkClick r:id="rId7"/>
              </a:rPr>
              <a:t>Meaningful Collaboration</a:t>
            </a:r>
            <a:endParaRPr sz="2000">
              <a:highlight>
                <a:srgbClr val="FFFFFF"/>
              </a:highlight>
            </a:endParaRPr>
          </a:p>
          <a:p>
            <a:pPr marL="457200" lvl="0" indent="-355600" algn="l" rtl="0">
              <a:spcBef>
                <a:spcPts val="0"/>
              </a:spcBef>
              <a:spcAft>
                <a:spcPts val="0"/>
              </a:spcAft>
              <a:buSzPts val="2000"/>
              <a:buChar char="●"/>
            </a:pPr>
            <a:r>
              <a:rPr lang="en-US" sz="2000" u="sng">
                <a:solidFill>
                  <a:schemeClr val="hlink"/>
                </a:solidFill>
                <a:highlight>
                  <a:srgbClr val="FFFFFF"/>
                </a:highlight>
                <a:hlinkClick r:id="rId8"/>
              </a:rPr>
              <a:t>EASIE Part II Paper Form</a:t>
            </a:r>
            <a:endParaRPr sz="2000">
              <a:highlight>
                <a:srgbClr val="FFFFFF"/>
              </a:highlight>
            </a:endParaRPr>
          </a:p>
          <a:p>
            <a:pPr marL="457200" lvl="0" indent="-355600" algn="l" rtl="0">
              <a:spcBef>
                <a:spcPts val="0"/>
              </a:spcBef>
              <a:spcAft>
                <a:spcPts val="0"/>
              </a:spcAft>
              <a:buSzPts val="2000"/>
              <a:buChar char="●"/>
            </a:pPr>
            <a:r>
              <a:rPr lang="en-US" sz="2000" u="sng">
                <a:solidFill>
                  <a:schemeClr val="hlink"/>
                </a:solidFill>
                <a:highlight>
                  <a:srgbClr val="FFFFFF"/>
                </a:highlight>
                <a:hlinkClick r:id="rId9"/>
              </a:rPr>
              <a:t>EASIE Part II Frequently Asked Questions</a:t>
            </a:r>
            <a:endParaRPr sz="2000">
              <a:highlight>
                <a:srgbClr val="FFFFFF"/>
              </a:highlight>
            </a:endParaRPr>
          </a:p>
          <a:p>
            <a:pPr marL="457200" lvl="0" indent="-355600" algn="l" rtl="0">
              <a:spcBef>
                <a:spcPts val="0"/>
              </a:spcBef>
              <a:spcAft>
                <a:spcPts val="0"/>
              </a:spcAft>
              <a:buSzPts val="2000"/>
              <a:buChar char="●"/>
            </a:pPr>
            <a:r>
              <a:rPr lang="en-US" sz="2000" u="sng">
                <a:solidFill>
                  <a:schemeClr val="hlink"/>
                </a:solidFill>
                <a:highlight>
                  <a:srgbClr val="FFFFFF"/>
                </a:highlight>
                <a:hlinkClick r:id="rId10"/>
              </a:rPr>
              <a:t>EASIE Part II Applicant Checklist</a:t>
            </a:r>
            <a:endParaRPr sz="2000">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27"/>
          <p:cNvSpPr txBox="1">
            <a:spLocks noGrp="1"/>
          </p:cNvSpPr>
          <p:nvPr>
            <p:ph type="title"/>
          </p:nvPr>
        </p:nvSpPr>
        <p:spPr>
          <a:xfrm>
            <a:off x="3911250" y="-97050"/>
            <a:ext cx="74322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sz="4300"/>
              <a:t>General Formula Grant  Timeline</a:t>
            </a:r>
            <a:endParaRPr sz="4300"/>
          </a:p>
        </p:txBody>
      </p:sp>
      <p:sp>
        <p:nvSpPr>
          <p:cNvPr id="951" name="Google Shape;951;p12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952" name="Google Shape;952;p127" descr="Decorative line"/>
          <p:cNvSpPr/>
          <p:nvPr/>
        </p:nvSpPr>
        <p:spPr>
          <a:xfrm>
            <a:off x="206188" y="3841379"/>
            <a:ext cx="11775141" cy="71709"/>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53" name="Google Shape;953;p127" descr="timeline box" title="timeline box"/>
          <p:cNvGrpSpPr/>
          <p:nvPr/>
        </p:nvGrpSpPr>
        <p:grpSpPr>
          <a:xfrm>
            <a:off x="439272" y="1657125"/>
            <a:ext cx="2752503" cy="1915830"/>
            <a:chOff x="439272" y="1657125"/>
            <a:chExt cx="2752503" cy="1915830"/>
          </a:xfrm>
        </p:grpSpPr>
        <p:sp>
          <p:nvSpPr>
            <p:cNvPr id="954" name="Google Shape;954;p127" descr="Decorative box"/>
            <p:cNvSpPr/>
            <p:nvPr/>
          </p:nvSpPr>
          <p:spPr>
            <a:xfrm>
              <a:off x="439272" y="2970664"/>
              <a:ext cx="2752482" cy="602291"/>
            </a:xfrm>
            <a:prstGeom prst="wedgeRectCallout">
              <a:avLst>
                <a:gd name="adj1" fmla="val -20344"/>
                <a:gd name="adj2" fmla="val 855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5" name="Google Shape;955;p127" descr="Decorative box"/>
            <p:cNvSpPr txBox="1"/>
            <p:nvPr/>
          </p:nvSpPr>
          <p:spPr>
            <a:xfrm>
              <a:off x="439275" y="1657125"/>
              <a:ext cx="2752500" cy="1317600"/>
            </a:xfrm>
            <a:prstGeom prst="rect">
              <a:avLst/>
            </a:prstGeom>
            <a:solidFill>
              <a:schemeClr val="lt2"/>
            </a:solidFill>
            <a:ln>
              <a:noFill/>
            </a:ln>
          </p:spPr>
          <p:txBody>
            <a:bodyPr spcFirstLastPara="1" wrap="square" lIns="91425" tIns="45700" rIns="91425" bIns="45700" anchor="b" anchorCtr="0">
              <a:normAutofit lnSpcReduction="10000"/>
            </a:bodyPr>
            <a:lstStyle/>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-EASIE APR for FY 23-24 opened Sept. 9</a:t>
              </a:r>
              <a:endParaRPr sz="1800">
                <a:solidFill>
                  <a:schemeClr val="accent1"/>
                </a:solidFill>
                <a:latin typeface="Calibri"/>
                <a:ea typeface="Calibri"/>
                <a:cs typeface="Calibri"/>
                <a:sym typeface="Calibri"/>
              </a:endParaRPr>
            </a:p>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-Indian Parent Committee Start of Year Outreach</a:t>
              </a:r>
              <a:endParaRPr sz="1800">
                <a:solidFill>
                  <a:schemeClr val="accent1"/>
                </a:solidFill>
                <a:latin typeface="Calibri"/>
                <a:ea typeface="Calibri"/>
                <a:cs typeface="Calibri"/>
                <a:sym typeface="Calibri"/>
              </a:endParaRPr>
            </a:p>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-District and School-Wide Registration Norming - 506</a:t>
              </a:r>
              <a:endParaRPr sz="1800">
                <a:solidFill>
                  <a:schemeClr val="accent1"/>
                </a:solidFill>
                <a:latin typeface="Calibri"/>
                <a:ea typeface="Calibri"/>
                <a:cs typeface="Calibri"/>
                <a:sym typeface="Calibri"/>
              </a:endParaRPr>
            </a:p>
          </p:txBody>
        </p:sp>
        <p:sp>
          <p:nvSpPr>
            <p:cNvPr id="956" name="Google Shape;956;p127"/>
            <p:cNvSpPr txBox="1"/>
            <p:nvPr/>
          </p:nvSpPr>
          <p:spPr>
            <a:xfrm>
              <a:off x="439273" y="2970665"/>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SEPTEMBER</a:t>
              </a:r>
              <a:endParaRPr/>
            </a:p>
          </p:txBody>
        </p:sp>
      </p:grpSp>
      <p:sp>
        <p:nvSpPr>
          <p:cNvPr id="957" name="Google Shape;957;p127" title="&quot;&quot;"/>
          <p:cNvSpPr/>
          <p:nvPr/>
        </p:nvSpPr>
        <p:spPr>
          <a:xfrm>
            <a:off x="1192313" y="3812290"/>
            <a:ext cx="134458" cy="134458"/>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58" name="Google Shape;958;p127" descr="timeline box" title="timeline box"/>
          <p:cNvGrpSpPr/>
          <p:nvPr/>
        </p:nvGrpSpPr>
        <p:grpSpPr>
          <a:xfrm>
            <a:off x="1770476" y="4186106"/>
            <a:ext cx="2752483" cy="1910812"/>
            <a:chOff x="1812651" y="4172856"/>
            <a:chExt cx="2752483" cy="1910812"/>
          </a:xfrm>
        </p:grpSpPr>
        <p:sp>
          <p:nvSpPr>
            <p:cNvPr id="959" name="Google Shape;959;p127" descr="Decorative box"/>
            <p:cNvSpPr/>
            <p:nvPr/>
          </p:nvSpPr>
          <p:spPr>
            <a:xfrm rot="10800000" flipH="1">
              <a:off x="1812651" y="4172856"/>
              <a:ext cx="2746754" cy="602291"/>
            </a:xfrm>
            <a:prstGeom prst="wedgeRectCallout">
              <a:avLst>
                <a:gd name="adj1" fmla="val -20344"/>
                <a:gd name="adj2" fmla="val 8557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0" name="Google Shape;960;p127" descr="Decorative box"/>
            <p:cNvSpPr txBox="1"/>
            <p:nvPr/>
          </p:nvSpPr>
          <p:spPr>
            <a:xfrm>
              <a:off x="1812651" y="4767538"/>
              <a:ext cx="2746754" cy="1316130"/>
            </a:xfrm>
            <a:prstGeom prst="rect">
              <a:avLst/>
            </a:prstGeom>
            <a:solidFill>
              <a:srgbClr val="FCEDE1"/>
            </a:solid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None/>
              </a:pPr>
              <a:r>
                <a:rPr lang="en-US" sz="2000">
                  <a:solidFill>
                    <a:schemeClr val="accent3"/>
                  </a:solidFill>
                  <a:latin typeface="Calibri"/>
                  <a:ea typeface="Calibri"/>
                  <a:cs typeface="Calibri"/>
                  <a:sym typeface="Calibri"/>
                </a:rPr>
                <a:t>-EASIE APR for FY 23-24 closed October 11</a:t>
              </a:r>
              <a:endParaRPr sz="2000">
                <a:solidFill>
                  <a:schemeClr val="accent3"/>
                </a:solidFill>
                <a:latin typeface="Calibri"/>
                <a:ea typeface="Calibri"/>
                <a:cs typeface="Calibri"/>
                <a:sym typeface="Calibri"/>
              </a:endParaRPr>
            </a:p>
            <a:p>
              <a:pPr marL="0" marR="0" lvl="0" indent="0" algn="l" rtl="0">
                <a:lnSpc>
                  <a:spcPct val="90000"/>
                </a:lnSpc>
                <a:spcBef>
                  <a:spcPts val="0"/>
                </a:spcBef>
                <a:spcAft>
                  <a:spcPts val="0"/>
                </a:spcAft>
                <a:buNone/>
              </a:pPr>
              <a:r>
                <a:rPr lang="en-US" sz="2000">
                  <a:solidFill>
                    <a:schemeClr val="accent3"/>
                  </a:solidFill>
                  <a:latin typeface="Calibri"/>
                  <a:ea typeface="Calibri"/>
                  <a:cs typeface="Calibri"/>
                  <a:sym typeface="Calibri"/>
                </a:rPr>
                <a:t>-Indigenous Peoples Day, Monday Oct 14</a:t>
              </a:r>
              <a:endParaRPr sz="2000">
                <a:solidFill>
                  <a:schemeClr val="accent3"/>
                </a:solidFill>
                <a:latin typeface="Calibri"/>
                <a:ea typeface="Calibri"/>
                <a:cs typeface="Calibri"/>
                <a:sym typeface="Calibri"/>
              </a:endParaRPr>
            </a:p>
            <a:p>
              <a:pPr marL="0" marR="0" lvl="0" indent="0" algn="l" rtl="0">
                <a:lnSpc>
                  <a:spcPct val="90000"/>
                </a:lnSpc>
                <a:spcBef>
                  <a:spcPts val="0"/>
                </a:spcBef>
                <a:spcAft>
                  <a:spcPts val="0"/>
                </a:spcAft>
                <a:buNone/>
              </a:pPr>
              <a:endParaRPr sz="2000">
                <a:solidFill>
                  <a:schemeClr val="accent3"/>
                </a:solidFill>
                <a:latin typeface="Calibri"/>
                <a:ea typeface="Calibri"/>
                <a:cs typeface="Calibri"/>
                <a:sym typeface="Calibri"/>
              </a:endParaRPr>
            </a:p>
          </p:txBody>
        </p:sp>
        <p:sp>
          <p:nvSpPr>
            <p:cNvPr id="961" name="Google Shape;961;p127"/>
            <p:cNvSpPr txBox="1"/>
            <p:nvPr/>
          </p:nvSpPr>
          <p:spPr>
            <a:xfrm>
              <a:off x="1812652" y="4190382"/>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OCTOBER</a:t>
              </a:r>
              <a:endParaRPr/>
            </a:p>
          </p:txBody>
        </p:sp>
      </p:grpSp>
      <p:sp>
        <p:nvSpPr>
          <p:cNvPr id="962" name="Google Shape;962;p127" title="&quot;&quot;"/>
          <p:cNvSpPr/>
          <p:nvPr/>
        </p:nvSpPr>
        <p:spPr>
          <a:xfrm>
            <a:off x="2554951" y="3805521"/>
            <a:ext cx="134458" cy="134458"/>
          </a:xfrm>
          <a:prstGeom prst="ellipse">
            <a:avLst/>
          </a:prstGeom>
          <a:solidFill>
            <a:schemeClr val="accent3"/>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63" name="Google Shape;963;p127" descr="timeline box" title="timeline box"/>
          <p:cNvGrpSpPr/>
          <p:nvPr/>
        </p:nvGrpSpPr>
        <p:grpSpPr>
          <a:xfrm>
            <a:off x="3294533" y="1658468"/>
            <a:ext cx="2752483" cy="1914490"/>
            <a:chOff x="3294533" y="1658468"/>
            <a:chExt cx="2752483" cy="1914490"/>
          </a:xfrm>
        </p:grpSpPr>
        <p:sp>
          <p:nvSpPr>
            <p:cNvPr id="964" name="Google Shape;964;p127" descr="Decorative box"/>
            <p:cNvSpPr/>
            <p:nvPr/>
          </p:nvSpPr>
          <p:spPr>
            <a:xfrm>
              <a:off x="3294533" y="2970667"/>
              <a:ext cx="2752482" cy="602291"/>
            </a:xfrm>
            <a:prstGeom prst="wedgeRectCallout">
              <a:avLst>
                <a:gd name="adj1" fmla="val -20344"/>
                <a:gd name="adj2" fmla="val 8557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5" name="Google Shape;965;p127" descr="Decorative box"/>
            <p:cNvSpPr txBox="1"/>
            <p:nvPr/>
          </p:nvSpPr>
          <p:spPr>
            <a:xfrm>
              <a:off x="3294533" y="1658468"/>
              <a:ext cx="2752482" cy="1316129"/>
            </a:xfrm>
            <a:prstGeom prst="rect">
              <a:avLst/>
            </a:prstGeom>
            <a:solidFill>
              <a:srgbClr val="FCF4F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2000">
                  <a:solidFill>
                    <a:schemeClr val="accent2"/>
                  </a:solidFill>
                  <a:latin typeface="Calibri"/>
                  <a:ea typeface="Calibri"/>
                  <a:cs typeface="Calibri"/>
                  <a:sym typeface="Calibri"/>
                </a:rPr>
                <a:t>-Native American Heritage Month</a:t>
              </a:r>
              <a:endParaRPr sz="2000">
                <a:solidFill>
                  <a:schemeClr val="accent2"/>
                </a:solidFill>
                <a:latin typeface="Calibri"/>
                <a:ea typeface="Calibri"/>
                <a:cs typeface="Calibri"/>
                <a:sym typeface="Calibri"/>
              </a:endParaRPr>
            </a:p>
            <a:p>
              <a:pPr marL="0" marR="0" lvl="0" indent="0" algn="ctr" rtl="0">
                <a:lnSpc>
                  <a:spcPct val="90000"/>
                </a:lnSpc>
                <a:spcBef>
                  <a:spcPts val="0"/>
                </a:spcBef>
                <a:spcAft>
                  <a:spcPts val="0"/>
                </a:spcAft>
                <a:buNone/>
              </a:pPr>
              <a:r>
                <a:rPr lang="en-US" sz="2000">
                  <a:solidFill>
                    <a:schemeClr val="accent2"/>
                  </a:solidFill>
                  <a:latin typeface="Calibri"/>
                  <a:ea typeface="Calibri"/>
                  <a:cs typeface="Calibri"/>
                  <a:sym typeface="Calibri"/>
                </a:rPr>
                <a:t>-Winter Solstice, Dec 21</a:t>
              </a:r>
              <a:endParaRPr sz="2000">
                <a:solidFill>
                  <a:schemeClr val="accent2"/>
                </a:solidFill>
                <a:latin typeface="Calibri"/>
                <a:ea typeface="Calibri"/>
                <a:cs typeface="Calibri"/>
                <a:sym typeface="Calibri"/>
              </a:endParaRPr>
            </a:p>
          </p:txBody>
        </p:sp>
        <p:sp>
          <p:nvSpPr>
            <p:cNvPr id="966" name="Google Shape;966;p127"/>
            <p:cNvSpPr txBox="1"/>
            <p:nvPr/>
          </p:nvSpPr>
          <p:spPr>
            <a:xfrm>
              <a:off x="3294534" y="2970668"/>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70000"/>
                </a:lnSpc>
                <a:spcBef>
                  <a:spcPts val="0"/>
                </a:spcBef>
                <a:spcAft>
                  <a:spcPts val="0"/>
                </a:spcAft>
                <a:buClr>
                  <a:schemeClr val="lt1"/>
                </a:buClr>
                <a:buSzPts val="2220"/>
                <a:buFont typeface="Arial"/>
                <a:buNone/>
              </a:pPr>
              <a:r>
                <a:rPr lang="en-US" sz="2020">
                  <a:solidFill>
                    <a:schemeClr val="lt1"/>
                  </a:solidFill>
                  <a:latin typeface="Calibri"/>
                  <a:ea typeface="Calibri"/>
                  <a:cs typeface="Calibri"/>
                  <a:sym typeface="Calibri"/>
                </a:rPr>
                <a:t>NOVEMBER/DECEMBER</a:t>
              </a:r>
              <a:endParaRPr sz="1095"/>
            </a:p>
          </p:txBody>
        </p:sp>
      </p:grpSp>
      <p:sp>
        <p:nvSpPr>
          <p:cNvPr id="967" name="Google Shape;967;p127" title="&quot;&quot;"/>
          <p:cNvSpPr/>
          <p:nvPr/>
        </p:nvSpPr>
        <p:spPr>
          <a:xfrm>
            <a:off x="4047574" y="3812293"/>
            <a:ext cx="134458" cy="134458"/>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68" name="Google Shape;968;p127" descr="timeline box" title="timeline box"/>
          <p:cNvGrpSpPr/>
          <p:nvPr/>
        </p:nvGrpSpPr>
        <p:grpSpPr>
          <a:xfrm>
            <a:off x="4717517" y="4172856"/>
            <a:ext cx="2752483" cy="1910812"/>
            <a:chOff x="4717517" y="4172856"/>
            <a:chExt cx="2752483" cy="1910812"/>
          </a:xfrm>
        </p:grpSpPr>
        <p:sp>
          <p:nvSpPr>
            <p:cNvPr id="969" name="Google Shape;969;p127" descr="Decorative box"/>
            <p:cNvSpPr/>
            <p:nvPr/>
          </p:nvSpPr>
          <p:spPr>
            <a:xfrm rot="10800000" flipH="1">
              <a:off x="4717517" y="4172856"/>
              <a:ext cx="2746754" cy="602291"/>
            </a:xfrm>
            <a:prstGeom prst="wedgeRectCallout">
              <a:avLst>
                <a:gd name="adj1" fmla="val -20344"/>
                <a:gd name="adj2" fmla="val 8557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0" name="Google Shape;970;p127" descr="Decorative box"/>
            <p:cNvSpPr txBox="1"/>
            <p:nvPr/>
          </p:nvSpPr>
          <p:spPr>
            <a:xfrm>
              <a:off x="4717517" y="4767538"/>
              <a:ext cx="2746754" cy="1316130"/>
            </a:xfrm>
            <a:prstGeom prst="rect">
              <a:avLst/>
            </a:prstGeom>
            <a:solidFill>
              <a:srgbClr val="FAF5E3"/>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900">
                  <a:solidFill>
                    <a:schemeClr val="accent4"/>
                  </a:solidFill>
                  <a:latin typeface="Calibri"/>
                  <a:ea typeface="Calibri"/>
                  <a:cs typeface="Calibri"/>
                  <a:sym typeface="Calibri"/>
                </a:rPr>
                <a:t>-EASIE Part 1 Opens February 3rd</a:t>
              </a:r>
              <a:endParaRPr sz="1900">
                <a:solidFill>
                  <a:schemeClr val="accent4"/>
                </a:solidFill>
                <a:latin typeface="Calibri"/>
                <a:ea typeface="Calibri"/>
                <a:cs typeface="Calibri"/>
                <a:sym typeface="Calibri"/>
              </a:endParaRPr>
            </a:p>
          </p:txBody>
        </p:sp>
        <p:sp>
          <p:nvSpPr>
            <p:cNvPr id="971" name="Google Shape;971;p127"/>
            <p:cNvSpPr txBox="1"/>
            <p:nvPr/>
          </p:nvSpPr>
          <p:spPr>
            <a:xfrm>
              <a:off x="4717518" y="4190382"/>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JANUARY/FEBRUARY</a:t>
              </a:r>
              <a:endParaRPr/>
            </a:p>
          </p:txBody>
        </p:sp>
      </p:grpSp>
      <p:sp>
        <p:nvSpPr>
          <p:cNvPr id="972" name="Google Shape;972;p127" title="&quot;&quot;"/>
          <p:cNvSpPr/>
          <p:nvPr/>
        </p:nvSpPr>
        <p:spPr>
          <a:xfrm>
            <a:off x="5465233" y="3805521"/>
            <a:ext cx="134458" cy="134458"/>
          </a:xfrm>
          <a:prstGeom prst="ellipse">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73" name="Google Shape;973;p127" descr="timeline box" title="timeline box"/>
          <p:cNvGrpSpPr/>
          <p:nvPr/>
        </p:nvGrpSpPr>
        <p:grpSpPr>
          <a:xfrm>
            <a:off x="7614475" y="4172833"/>
            <a:ext cx="3352799" cy="2137891"/>
            <a:chOff x="7614196" y="4172859"/>
            <a:chExt cx="2752483" cy="2137891"/>
          </a:xfrm>
        </p:grpSpPr>
        <p:sp>
          <p:nvSpPr>
            <p:cNvPr id="974" name="Google Shape;974;p127" descr="Decorative box"/>
            <p:cNvSpPr/>
            <p:nvPr/>
          </p:nvSpPr>
          <p:spPr>
            <a:xfrm rot="10800000" flipH="1">
              <a:off x="7614196" y="4172859"/>
              <a:ext cx="2746754" cy="602291"/>
            </a:xfrm>
            <a:prstGeom prst="wedgeRectCallout">
              <a:avLst>
                <a:gd name="adj1" fmla="val -20344"/>
                <a:gd name="adj2" fmla="val 85571"/>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5" name="Google Shape;975;p127" descr="Decorative box"/>
            <p:cNvSpPr txBox="1"/>
            <p:nvPr/>
          </p:nvSpPr>
          <p:spPr>
            <a:xfrm>
              <a:off x="7614200" y="4767550"/>
              <a:ext cx="2746800" cy="1543200"/>
            </a:xfrm>
            <a:prstGeom prst="rect">
              <a:avLst/>
            </a:prstGeom>
            <a:solidFill>
              <a:schemeClr val="lt2"/>
            </a:solid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500">
                  <a:solidFill>
                    <a:schemeClr val="accent1"/>
                  </a:solidFill>
                  <a:latin typeface="Calibri"/>
                  <a:ea typeface="Calibri"/>
                  <a:cs typeface="Calibri"/>
                  <a:sym typeface="Calibri"/>
                </a:rPr>
                <a:t>-</a:t>
              </a:r>
              <a:r>
                <a:rPr lang="en-US" sz="1500">
                  <a:solidFill>
                    <a:srgbClr val="FF0000"/>
                  </a:solidFill>
                  <a:latin typeface="Calibri"/>
                  <a:ea typeface="Calibri"/>
                  <a:cs typeface="Calibri"/>
                  <a:sym typeface="Calibri"/>
                </a:rPr>
                <a:t>OPTION 1, April 7-14, LEAs and LEA-Cs,  </a:t>
              </a:r>
              <a:r>
                <a:rPr lang="en-US" sz="1500">
                  <a:solidFill>
                    <a:srgbClr val="006CAD"/>
                  </a:solidFill>
                  <a:latin typeface="Calibri"/>
                  <a:ea typeface="Calibri"/>
                  <a:cs typeface="Calibri"/>
                  <a:sym typeface="Calibri"/>
                </a:rPr>
                <a:t>Applications submitted to ODE for Comments</a:t>
              </a:r>
              <a:endParaRPr sz="1500">
                <a:solidFill>
                  <a:srgbClr val="006CAD"/>
                </a:solidFill>
                <a:latin typeface="Calibri"/>
                <a:ea typeface="Calibri"/>
                <a:cs typeface="Calibri"/>
                <a:sym typeface="Calibri"/>
              </a:endParaRPr>
            </a:p>
            <a:p>
              <a:pPr marL="0" marR="0" lvl="0" indent="0" algn="l" rtl="0">
                <a:lnSpc>
                  <a:spcPct val="90000"/>
                </a:lnSpc>
                <a:spcBef>
                  <a:spcPts val="0"/>
                </a:spcBef>
                <a:spcAft>
                  <a:spcPts val="0"/>
                </a:spcAft>
                <a:buNone/>
              </a:pPr>
              <a:r>
                <a:rPr lang="en-US" sz="1500">
                  <a:solidFill>
                    <a:srgbClr val="006CAD"/>
                  </a:solidFill>
                  <a:latin typeface="Calibri"/>
                  <a:ea typeface="Calibri"/>
                  <a:cs typeface="Calibri"/>
                  <a:sym typeface="Calibri"/>
                </a:rPr>
                <a:t>-Applications returned with Comments,</a:t>
              </a:r>
              <a:r>
                <a:rPr lang="en-US" sz="1500">
                  <a:solidFill>
                    <a:schemeClr val="dk1"/>
                  </a:solidFill>
                  <a:latin typeface="Calibri"/>
                  <a:ea typeface="Calibri"/>
                  <a:cs typeface="Calibri"/>
                  <a:sym typeface="Calibri"/>
                </a:rPr>
                <a:t> </a:t>
              </a:r>
              <a:r>
                <a:rPr lang="en-US" sz="1500">
                  <a:solidFill>
                    <a:schemeClr val="accent1"/>
                  </a:solidFill>
                  <a:latin typeface="Calibri"/>
                  <a:ea typeface="Calibri"/>
                  <a:cs typeface="Calibri"/>
                  <a:sym typeface="Calibri"/>
                </a:rPr>
                <a:t>April 15-22 (NEW DATE - was the 21st) </a:t>
              </a:r>
              <a:endParaRPr sz="1500">
                <a:solidFill>
                  <a:schemeClr val="accent1"/>
                </a:solidFill>
                <a:latin typeface="Calibri"/>
                <a:ea typeface="Calibri"/>
                <a:cs typeface="Calibri"/>
                <a:sym typeface="Calibri"/>
              </a:endParaRPr>
            </a:p>
            <a:p>
              <a:pPr marL="0" marR="0" lvl="0" indent="0" algn="l" rtl="0">
                <a:lnSpc>
                  <a:spcPct val="90000"/>
                </a:lnSpc>
                <a:spcBef>
                  <a:spcPts val="0"/>
                </a:spcBef>
                <a:spcAft>
                  <a:spcPts val="0"/>
                </a:spcAft>
                <a:buNone/>
              </a:pPr>
              <a:r>
                <a:rPr lang="en-US" sz="1500">
                  <a:solidFill>
                    <a:schemeClr val="accent1"/>
                  </a:solidFill>
                  <a:latin typeface="Calibri"/>
                  <a:ea typeface="Calibri"/>
                  <a:cs typeface="Calibri"/>
                  <a:sym typeface="Calibri"/>
                </a:rPr>
                <a:t>-April 30 Integrated Guidance Window Closes</a:t>
              </a:r>
              <a:endParaRPr sz="1500">
                <a:solidFill>
                  <a:schemeClr val="accent1"/>
                </a:solidFill>
                <a:latin typeface="Calibri"/>
                <a:ea typeface="Calibri"/>
                <a:cs typeface="Calibri"/>
                <a:sym typeface="Calibri"/>
              </a:endParaRPr>
            </a:p>
          </p:txBody>
        </p:sp>
        <p:sp>
          <p:nvSpPr>
            <p:cNvPr id="976" name="Google Shape;976;p127"/>
            <p:cNvSpPr txBox="1"/>
            <p:nvPr/>
          </p:nvSpPr>
          <p:spPr>
            <a:xfrm>
              <a:off x="7614197" y="4190385"/>
              <a:ext cx="2752482" cy="586760"/>
            </a:xfrm>
            <a:prstGeom prst="rect">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APRIL</a:t>
              </a:r>
              <a:endParaRPr/>
            </a:p>
          </p:txBody>
        </p:sp>
      </p:grpSp>
      <p:sp>
        <p:nvSpPr>
          <p:cNvPr id="977" name="Google Shape;977;p127" title="&quot;&quot;"/>
          <p:cNvSpPr/>
          <p:nvPr/>
        </p:nvSpPr>
        <p:spPr>
          <a:xfrm>
            <a:off x="8359598" y="3805525"/>
            <a:ext cx="134458" cy="134458"/>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78" name="Google Shape;978;p127" descr="timeline box" title="timeline box"/>
          <p:cNvGrpSpPr/>
          <p:nvPr/>
        </p:nvGrpSpPr>
        <p:grpSpPr>
          <a:xfrm>
            <a:off x="6144063" y="1322026"/>
            <a:ext cx="2752512" cy="2250932"/>
            <a:chOff x="6144063" y="1322026"/>
            <a:chExt cx="2752512" cy="2250932"/>
          </a:xfrm>
        </p:grpSpPr>
        <p:sp>
          <p:nvSpPr>
            <p:cNvPr id="979" name="Google Shape;979;p127" descr="Decorative box"/>
            <p:cNvSpPr/>
            <p:nvPr/>
          </p:nvSpPr>
          <p:spPr>
            <a:xfrm>
              <a:off x="6144063" y="2970667"/>
              <a:ext cx="2752482" cy="602291"/>
            </a:xfrm>
            <a:prstGeom prst="wedgeRectCallout">
              <a:avLst>
                <a:gd name="adj1" fmla="val -20344"/>
                <a:gd name="adj2" fmla="val 85571"/>
              </a:avLst>
            </a:prstGeom>
            <a:solidFill>
              <a:schemeClr val="accent5"/>
            </a:solid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0" name="Google Shape;980;p127" descr="Decorative box"/>
            <p:cNvSpPr txBox="1"/>
            <p:nvPr/>
          </p:nvSpPr>
          <p:spPr>
            <a:xfrm>
              <a:off x="6144075" y="1322026"/>
              <a:ext cx="2752500" cy="1652700"/>
            </a:xfrm>
            <a:prstGeom prst="rect">
              <a:avLst/>
            </a:prstGeom>
            <a:solidFill>
              <a:srgbClr val="F0F4E6"/>
            </a:solidFill>
            <a:ln w="38100" cap="flat" cmpd="sng">
              <a:solidFill>
                <a:srgbClr val="000000"/>
              </a:solidFill>
              <a:prstDash val="solid"/>
              <a:round/>
              <a:headEnd type="none" w="sm" len="sm"/>
              <a:tailEnd type="none" w="sm" len="sm"/>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1700">
                  <a:solidFill>
                    <a:schemeClr val="accent5"/>
                  </a:solidFill>
                  <a:latin typeface="Calibri"/>
                  <a:ea typeface="Calibri"/>
                  <a:cs typeface="Calibri"/>
                  <a:sym typeface="Calibri"/>
                </a:rPr>
                <a:t>-EASIE PART I Closes March 7</a:t>
              </a:r>
              <a:endParaRPr sz="1700">
                <a:solidFill>
                  <a:schemeClr val="accent5"/>
                </a:solidFill>
                <a:latin typeface="Calibri"/>
                <a:ea typeface="Calibri"/>
                <a:cs typeface="Calibri"/>
                <a:sym typeface="Calibri"/>
              </a:endParaRPr>
            </a:p>
            <a:p>
              <a:pPr marL="0" marR="0" lvl="0" indent="0" algn="l" rtl="0">
                <a:lnSpc>
                  <a:spcPct val="90000"/>
                </a:lnSpc>
                <a:spcBef>
                  <a:spcPts val="0"/>
                </a:spcBef>
                <a:spcAft>
                  <a:spcPts val="0"/>
                </a:spcAft>
                <a:buNone/>
              </a:pPr>
              <a:r>
                <a:rPr lang="en-US" sz="1700">
                  <a:solidFill>
                    <a:schemeClr val="accent5"/>
                  </a:solidFill>
                  <a:latin typeface="Calibri"/>
                  <a:ea typeface="Calibri"/>
                  <a:cs typeface="Calibri"/>
                  <a:sym typeface="Calibri"/>
                </a:rPr>
                <a:t>-Integrated Guidance Opens March 1</a:t>
              </a:r>
              <a:endParaRPr sz="1700">
                <a:solidFill>
                  <a:schemeClr val="accent5"/>
                </a:solidFill>
                <a:latin typeface="Calibri"/>
                <a:ea typeface="Calibri"/>
                <a:cs typeface="Calibri"/>
                <a:sym typeface="Calibri"/>
              </a:endParaRPr>
            </a:p>
            <a:p>
              <a:pPr marL="0" marR="0" lvl="0" indent="0" algn="l" rtl="0">
                <a:lnSpc>
                  <a:spcPct val="90000"/>
                </a:lnSpc>
                <a:spcBef>
                  <a:spcPts val="0"/>
                </a:spcBef>
                <a:spcAft>
                  <a:spcPts val="0"/>
                </a:spcAft>
                <a:buNone/>
              </a:pPr>
              <a:r>
                <a:rPr lang="en-US" sz="1700">
                  <a:solidFill>
                    <a:schemeClr val="accent5"/>
                  </a:solidFill>
                  <a:latin typeface="Calibri"/>
                  <a:ea typeface="Calibri"/>
                  <a:cs typeface="Calibri"/>
                  <a:sym typeface="Calibri"/>
                </a:rPr>
                <a:t>- </a:t>
              </a:r>
              <a:r>
                <a:rPr lang="en-US" sz="1700">
                  <a:solidFill>
                    <a:srgbClr val="FF0000"/>
                  </a:solidFill>
                  <a:latin typeface="Calibri"/>
                  <a:ea typeface="Calibri"/>
                  <a:cs typeface="Calibri"/>
                  <a:sym typeface="Calibri"/>
                </a:rPr>
                <a:t>NEW March 31</a:t>
              </a:r>
              <a:r>
                <a:rPr lang="en-US" sz="1700">
                  <a:solidFill>
                    <a:srgbClr val="085630"/>
                  </a:solidFill>
                  <a:latin typeface="Calibri"/>
                  <a:ea typeface="Calibri"/>
                  <a:cs typeface="Calibri"/>
                  <a:sym typeface="Calibri"/>
                </a:rPr>
                <a:t> </a:t>
              </a:r>
              <a:r>
                <a:rPr lang="en-US" sz="1700">
                  <a:solidFill>
                    <a:schemeClr val="accent5"/>
                  </a:solidFill>
                  <a:latin typeface="Calibri"/>
                  <a:ea typeface="Calibri"/>
                  <a:cs typeface="Calibri"/>
                  <a:sym typeface="Calibri"/>
                </a:rPr>
                <a:t>EASIE PART II Application Available</a:t>
              </a:r>
              <a:endParaRPr sz="1700">
                <a:solidFill>
                  <a:schemeClr val="accent5"/>
                </a:solidFill>
                <a:latin typeface="Calibri"/>
                <a:ea typeface="Calibri"/>
                <a:cs typeface="Calibri"/>
                <a:sym typeface="Calibri"/>
              </a:endParaRPr>
            </a:p>
          </p:txBody>
        </p:sp>
        <p:sp>
          <p:nvSpPr>
            <p:cNvPr id="981" name="Google Shape;981;p127"/>
            <p:cNvSpPr txBox="1"/>
            <p:nvPr/>
          </p:nvSpPr>
          <p:spPr>
            <a:xfrm>
              <a:off x="6144064" y="2970668"/>
              <a:ext cx="2752482" cy="586760"/>
            </a:xfrm>
            <a:prstGeom prst="rect">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MARCH</a:t>
              </a:r>
              <a:endParaRPr/>
            </a:p>
          </p:txBody>
        </p:sp>
      </p:grpSp>
      <p:sp>
        <p:nvSpPr>
          <p:cNvPr id="982" name="Google Shape;982;p127" title="&quot;&quot;"/>
          <p:cNvSpPr/>
          <p:nvPr/>
        </p:nvSpPr>
        <p:spPr>
          <a:xfrm>
            <a:off x="6902833" y="3812293"/>
            <a:ext cx="134458" cy="134458"/>
          </a:xfrm>
          <a:prstGeom prst="ellipse">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83" name="Google Shape;983;p127" descr="timeline box" title="timeline box"/>
          <p:cNvGrpSpPr/>
          <p:nvPr/>
        </p:nvGrpSpPr>
        <p:grpSpPr>
          <a:xfrm>
            <a:off x="8987864" y="929550"/>
            <a:ext cx="2752511" cy="2642069"/>
            <a:chOff x="8987864" y="929550"/>
            <a:chExt cx="2752511" cy="2642069"/>
          </a:xfrm>
        </p:grpSpPr>
        <p:sp>
          <p:nvSpPr>
            <p:cNvPr id="984" name="Google Shape;984;p127" descr="Decorative box"/>
            <p:cNvSpPr/>
            <p:nvPr/>
          </p:nvSpPr>
          <p:spPr>
            <a:xfrm>
              <a:off x="8987864" y="2969328"/>
              <a:ext cx="2752482" cy="602291"/>
            </a:xfrm>
            <a:prstGeom prst="wedgeRectCallout">
              <a:avLst>
                <a:gd name="adj1" fmla="val -20344"/>
                <a:gd name="adj2" fmla="val 85571"/>
              </a:avLst>
            </a:prstGeom>
            <a:solidFill>
              <a:schemeClr val="dk2"/>
            </a:solid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5" name="Google Shape;985;p127" descr="Decorative box"/>
            <p:cNvSpPr txBox="1"/>
            <p:nvPr/>
          </p:nvSpPr>
          <p:spPr>
            <a:xfrm>
              <a:off x="8987875" y="929550"/>
              <a:ext cx="2752500" cy="2043600"/>
            </a:xfrm>
            <a:prstGeom prst="rect">
              <a:avLst/>
            </a:prstGeom>
            <a:solidFill>
              <a:srgbClr val="E7F5F3"/>
            </a:solidFill>
            <a:ln w="38100" cap="flat" cmpd="sng">
              <a:solidFill>
                <a:srgbClr val="00000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0" marR="0" lvl="0" indent="0" algn="l" rtl="0">
                <a:lnSpc>
                  <a:spcPct val="100000"/>
                </a:lnSpc>
                <a:spcBef>
                  <a:spcPts val="0"/>
                </a:spcBef>
                <a:spcAft>
                  <a:spcPts val="0"/>
                </a:spcAft>
                <a:buNone/>
              </a:pPr>
              <a:r>
                <a:rPr lang="en-US">
                  <a:solidFill>
                    <a:schemeClr val="dk2"/>
                  </a:solidFill>
                  <a:latin typeface="Calibri"/>
                  <a:ea typeface="Calibri"/>
                  <a:cs typeface="Calibri"/>
                  <a:sym typeface="Calibri"/>
                </a:rPr>
                <a:t>✅</a:t>
              </a:r>
              <a:r>
                <a:rPr lang="en-US" sz="1600">
                  <a:solidFill>
                    <a:schemeClr val="dk2"/>
                  </a:solidFill>
                  <a:latin typeface="Calibri"/>
                  <a:ea typeface="Calibri"/>
                  <a:cs typeface="Calibri"/>
                  <a:sym typeface="Calibri"/>
                </a:rPr>
                <a:t>Public Hearing and </a:t>
              </a:r>
              <a:r>
                <a:rPr lang="en-US" sz="1300">
                  <a:solidFill>
                    <a:schemeClr val="dk2"/>
                  </a:solidFill>
                  <a:latin typeface="Calibri"/>
                  <a:ea typeface="Calibri"/>
                  <a:cs typeface="Calibri"/>
                  <a:sym typeface="Calibri"/>
                </a:rPr>
                <a:t>✅</a:t>
              </a:r>
              <a:r>
                <a:rPr lang="en-US" sz="1600">
                  <a:solidFill>
                    <a:schemeClr val="dk2"/>
                  </a:solidFill>
                  <a:latin typeface="Calibri"/>
                  <a:ea typeface="Calibri"/>
                  <a:cs typeface="Calibri"/>
                  <a:sym typeface="Calibri"/>
                </a:rPr>
                <a:t>Meaningful Collaboration must be held before Part II closes</a:t>
              </a:r>
              <a:endParaRPr sz="1600">
                <a:solidFill>
                  <a:schemeClr val="dk2"/>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a:t>
              </a:r>
              <a:r>
                <a:rPr lang="en-US" sz="1600" u="sng">
                  <a:solidFill>
                    <a:schemeClr val="dk2"/>
                  </a:solidFill>
                  <a:latin typeface="Calibri"/>
                  <a:ea typeface="Calibri"/>
                  <a:cs typeface="Calibri"/>
                  <a:sym typeface="Calibri"/>
                </a:rPr>
                <a:t>ALL</a:t>
              </a:r>
              <a:r>
                <a:rPr lang="en-US" sz="1600">
                  <a:solidFill>
                    <a:schemeClr val="dk2"/>
                  </a:solidFill>
                  <a:latin typeface="Calibri"/>
                  <a:ea typeface="Calibri"/>
                  <a:cs typeface="Calibri"/>
                  <a:sym typeface="Calibri"/>
                </a:rPr>
                <a:t> LEAs and LEA-Cs send final EASIE Part II app and IPC Approval form emailed to ODE</a:t>
              </a:r>
              <a:endParaRPr sz="1600">
                <a:solidFill>
                  <a:schemeClr val="dk2"/>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-EASIE PART II Submission Deadline to US Department of Ed May 9</a:t>
              </a:r>
              <a:endParaRPr sz="1600">
                <a:solidFill>
                  <a:schemeClr val="dk2"/>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-OPTION 2 LEAs and LEA-Cs receive comments back May 13-21 </a:t>
              </a:r>
              <a:endParaRPr sz="1600">
                <a:solidFill>
                  <a:schemeClr val="dk2"/>
                </a:solidFill>
                <a:latin typeface="Calibri"/>
                <a:ea typeface="Calibri"/>
                <a:cs typeface="Calibri"/>
                <a:sym typeface="Calibri"/>
              </a:endParaRPr>
            </a:p>
          </p:txBody>
        </p:sp>
        <p:sp>
          <p:nvSpPr>
            <p:cNvPr id="986" name="Google Shape;986;p127"/>
            <p:cNvSpPr txBox="1"/>
            <p:nvPr/>
          </p:nvSpPr>
          <p:spPr>
            <a:xfrm>
              <a:off x="8987865" y="2969329"/>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MAY</a:t>
              </a:r>
              <a:endParaRPr/>
            </a:p>
          </p:txBody>
        </p:sp>
      </p:grpSp>
      <p:sp>
        <p:nvSpPr>
          <p:cNvPr id="987" name="Google Shape;987;p127" title="&quot;&quot;"/>
          <p:cNvSpPr/>
          <p:nvPr/>
        </p:nvSpPr>
        <p:spPr>
          <a:xfrm>
            <a:off x="9735682" y="3812294"/>
            <a:ext cx="134458" cy="134458"/>
          </a:xfrm>
          <a:prstGeom prst="ellipse">
            <a:avLst/>
          </a:prstGeom>
          <a:solidFill>
            <a:schemeClr val="dk2"/>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Calibri"/>
              <a:ea typeface="Calibri"/>
              <a:cs typeface="Calibri"/>
              <a:sym typeface="Calibri"/>
            </a:endParaRPr>
          </a:p>
        </p:txBody>
      </p:sp>
      <p:sp>
        <p:nvSpPr>
          <p:cNvPr id="988" name="Google Shape;988;p127"/>
          <p:cNvSpPr txBox="1"/>
          <p:nvPr/>
        </p:nvSpPr>
        <p:spPr>
          <a:xfrm>
            <a:off x="508000" y="6227575"/>
            <a:ext cx="10329300" cy="18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rgbClr val="FF0000"/>
                </a:solidFill>
                <a:latin typeface="Calibri"/>
                <a:ea typeface="Calibri"/>
                <a:cs typeface="Calibri"/>
                <a:sym typeface="Calibri"/>
              </a:rPr>
              <a:t>This is a general visual of the Title VI school year timeline. All LEAs and LEA-Cs should adhere to all published DOE timelines to plan their efforts.</a:t>
            </a:r>
            <a:endParaRPr sz="1300">
              <a:solidFill>
                <a:srgbClr val="FF0000"/>
              </a:solidFill>
              <a:latin typeface="Calibri"/>
              <a:ea typeface="Calibri"/>
              <a:cs typeface="Calibri"/>
              <a:sym typeface="Calibri"/>
            </a:endParaRPr>
          </a:p>
        </p:txBody>
      </p:sp>
      <p:sp>
        <p:nvSpPr>
          <p:cNvPr id="989" name="Google Shape;989;p127"/>
          <p:cNvSpPr txBox="1"/>
          <p:nvPr/>
        </p:nvSpPr>
        <p:spPr>
          <a:xfrm>
            <a:off x="206200" y="100950"/>
            <a:ext cx="3917700" cy="11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latin typeface="Calibri"/>
                <a:ea typeface="Calibri"/>
                <a:cs typeface="Calibri"/>
                <a:sym typeface="Calibri"/>
              </a:rPr>
              <a:t>To Do List -</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a:solidFill>
                  <a:schemeClr val="dk1"/>
                </a:solidFill>
                <a:latin typeface="Calibri"/>
                <a:ea typeface="Calibri"/>
                <a:cs typeface="Calibri"/>
                <a:sym typeface="Calibri"/>
              </a:rPr>
              <a:t>✅ Make sure the Public Hearing is scheduled, as well as Meaningful Collaboration</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a:solidFill>
                  <a:schemeClr val="dk1"/>
                </a:solidFill>
                <a:latin typeface="Calibri"/>
                <a:ea typeface="Calibri"/>
                <a:cs typeface="Calibri"/>
                <a:sym typeface="Calibri"/>
              </a:rPr>
              <a:t>✅ Deep dive into data in preparation for EASIE Part II</a:t>
            </a:r>
            <a:endParaRPr sz="1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128"/>
          <p:cNvSpPr txBox="1">
            <a:spLocks noGrp="1"/>
          </p:cNvSpPr>
          <p:nvPr>
            <p:ph type="title"/>
          </p:nvPr>
        </p:nvSpPr>
        <p:spPr>
          <a:xfrm>
            <a:off x="703809" y="3291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SzPts val="1300"/>
              <a:buNone/>
            </a:pPr>
            <a:r>
              <a:rPr lang="en-US" sz="3800"/>
              <a:t>Graduation and Dropout/Pushout Data is Now Public</a:t>
            </a:r>
            <a:endParaRPr sz="3800"/>
          </a:p>
        </p:txBody>
      </p:sp>
      <p:sp>
        <p:nvSpPr>
          <p:cNvPr id="995" name="Google Shape;995;p128"/>
          <p:cNvSpPr txBox="1">
            <a:spLocks noGrp="1"/>
          </p:cNvSpPr>
          <p:nvPr>
            <p:ph type="body" idx="1"/>
          </p:nvPr>
        </p:nvSpPr>
        <p:spPr>
          <a:xfrm>
            <a:off x="717176" y="1825625"/>
            <a:ext cx="5302500" cy="4106100"/>
          </a:xfrm>
          <a:prstGeom prst="rect">
            <a:avLst/>
          </a:prstGeom>
        </p:spPr>
        <p:txBody>
          <a:bodyPr spcFirstLastPara="1" wrap="square" lIns="91425" tIns="45700" rIns="91425" bIns="45700" anchor="t" anchorCtr="0">
            <a:normAutofit fontScale="85000" lnSpcReduction="20000"/>
          </a:bodyPr>
          <a:lstStyle/>
          <a:p>
            <a:pPr marL="0" lvl="0" indent="0" algn="l" rtl="0">
              <a:spcBef>
                <a:spcPts val="1100"/>
              </a:spcBef>
              <a:spcAft>
                <a:spcPts val="0"/>
              </a:spcAft>
              <a:buNone/>
            </a:pPr>
            <a:r>
              <a:rPr lang="en-US" sz="2500" b="1">
                <a:solidFill>
                  <a:schemeClr val="accent2"/>
                </a:solidFill>
              </a:rPr>
              <a:t>Definitions -</a:t>
            </a:r>
            <a:endParaRPr sz="2500" b="1">
              <a:solidFill>
                <a:schemeClr val="accent2"/>
              </a:solidFill>
            </a:endParaRPr>
          </a:p>
          <a:p>
            <a:pPr marL="609600" lvl="0" indent="-439737" algn="l" rtl="0">
              <a:spcBef>
                <a:spcPts val="1100"/>
              </a:spcBef>
              <a:spcAft>
                <a:spcPts val="0"/>
              </a:spcAft>
              <a:buSzPct val="100000"/>
              <a:buFont typeface="Calibri"/>
              <a:buChar char="●"/>
            </a:pPr>
            <a:r>
              <a:rPr lang="en-US" sz="2500"/>
              <a:t>A graduate - Student who earned an Oregon Regular Diploma, participated in a Post Graduate Scholars program, or received an Oregon Modified Diploma.</a:t>
            </a:r>
            <a:endParaRPr sz="2500"/>
          </a:p>
          <a:p>
            <a:pPr marL="609600" lvl="0" indent="-439737" algn="l" rtl="0">
              <a:spcBef>
                <a:spcPts val="0"/>
              </a:spcBef>
              <a:spcAft>
                <a:spcPts val="0"/>
              </a:spcAft>
              <a:buSzPct val="100000"/>
              <a:buFont typeface="Calibri"/>
              <a:buChar char="●"/>
            </a:pPr>
            <a:r>
              <a:rPr lang="en-US" sz="2500"/>
              <a:t>Dropout/Pushout - </a:t>
            </a:r>
            <a:r>
              <a:rPr lang="en-US" sz="2500">
                <a:highlight>
                  <a:srgbClr val="FFFFFF"/>
                </a:highlight>
              </a:rPr>
              <a:t>A student who withdrew from school and did not graduate or transfer to another school that leads to graduation is included in this dropout/pushout data.</a:t>
            </a:r>
            <a:endParaRPr sz="2500"/>
          </a:p>
          <a:p>
            <a:pPr marL="0" lvl="0" indent="0" algn="l" rtl="0">
              <a:spcBef>
                <a:spcPts val="1100"/>
              </a:spcBef>
              <a:spcAft>
                <a:spcPts val="0"/>
              </a:spcAft>
              <a:buNone/>
            </a:pPr>
            <a:r>
              <a:rPr lang="en-US" sz="2500" b="1">
                <a:solidFill>
                  <a:srgbClr val="DC5626"/>
                </a:solidFill>
              </a:rPr>
              <a:t>Where to Access It</a:t>
            </a:r>
            <a:endParaRPr sz="2500" b="1">
              <a:solidFill>
                <a:srgbClr val="DC5626"/>
              </a:solidFill>
            </a:endParaRPr>
          </a:p>
          <a:p>
            <a:pPr marL="609600" lvl="0" indent="-439737" algn="l" rtl="0">
              <a:spcBef>
                <a:spcPts val="1100"/>
              </a:spcBef>
              <a:spcAft>
                <a:spcPts val="0"/>
              </a:spcAft>
              <a:buSzPct val="100000"/>
              <a:buFont typeface="Calibri"/>
              <a:buChar char="●"/>
            </a:pPr>
            <a:r>
              <a:rPr lang="en-US" sz="2500" u="sng">
                <a:solidFill>
                  <a:schemeClr val="hlink"/>
                </a:solidFill>
                <a:hlinkClick r:id="rId3"/>
              </a:rPr>
              <a:t>ODE’s Cohort Graduation</a:t>
            </a:r>
            <a:r>
              <a:rPr lang="en-US" sz="2500"/>
              <a:t> site</a:t>
            </a:r>
            <a:endParaRPr sz="2500"/>
          </a:p>
          <a:p>
            <a:pPr marL="609600" lvl="0" indent="-439737" algn="l" rtl="0">
              <a:spcBef>
                <a:spcPts val="0"/>
              </a:spcBef>
              <a:spcAft>
                <a:spcPts val="0"/>
              </a:spcAft>
              <a:buSzPct val="100000"/>
              <a:buFont typeface="Calibri"/>
              <a:buChar char="●"/>
            </a:pPr>
            <a:r>
              <a:rPr lang="en-US" sz="2500" u="sng">
                <a:solidFill>
                  <a:schemeClr val="hlink"/>
                </a:solidFill>
                <a:hlinkClick r:id="rId4"/>
              </a:rPr>
              <a:t>Dropout/Pushout Rates in Oregon’s Schools</a:t>
            </a:r>
            <a:r>
              <a:rPr lang="en-US" sz="2500"/>
              <a:t> site</a:t>
            </a:r>
            <a:endParaRPr/>
          </a:p>
        </p:txBody>
      </p:sp>
      <p:sp>
        <p:nvSpPr>
          <p:cNvPr id="996" name="Google Shape;996;p128"/>
          <p:cNvSpPr txBox="1">
            <a:spLocks noGrp="1"/>
          </p:cNvSpPr>
          <p:nvPr>
            <p:ph type="body" idx="2"/>
          </p:nvPr>
        </p:nvSpPr>
        <p:spPr>
          <a:xfrm>
            <a:off x="6096000" y="1825633"/>
            <a:ext cx="5580300" cy="2628000"/>
          </a:xfrm>
          <a:prstGeom prst="rect">
            <a:avLst/>
          </a:prstGeom>
        </p:spPr>
        <p:txBody>
          <a:bodyPr spcFirstLastPara="1" wrap="square" lIns="91425" tIns="45700" rIns="91425" bIns="45700" anchor="t" anchorCtr="0">
            <a:noAutofit/>
          </a:bodyPr>
          <a:lstStyle/>
          <a:p>
            <a:pPr marL="0" lvl="0" indent="0" algn="l" rtl="0">
              <a:lnSpc>
                <a:spcPct val="70000"/>
              </a:lnSpc>
              <a:spcBef>
                <a:spcPts val="1100"/>
              </a:spcBef>
              <a:spcAft>
                <a:spcPts val="0"/>
              </a:spcAft>
              <a:buClr>
                <a:schemeClr val="dk1"/>
              </a:buClr>
              <a:buSzPts val="1100"/>
              <a:buFont typeface="Arial"/>
              <a:buNone/>
            </a:pPr>
            <a:r>
              <a:rPr lang="en-US" sz="2100" b="1">
                <a:solidFill>
                  <a:schemeClr val="accent5"/>
                </a:solidFill>
              </a:rPr>
              <a:t>Suppressed and Unsuppressed Data</a:t>
            </a:r>
            <a:endParaRPr sz="2100" b="1">
              <a:solidFill>
                <a:schemeClr val="accent5"/>
              </a:solidFill>
            </a:endParaRPr>
          </a:p>
          <a:p>
            <a:pPr marL="609600" lvl="0" indent="-438150" algn="l" rtl="0">
              <a:lnSpc>
                <a:spcPct val="70000"/>
              </a:lnSpc>
              <a:spcBef>
                <a:spcPts val="1100"/>
              </a:spcBef>
              <a:spcAft>
                <a:spcPts val="0"/>
              </a:spcAft>
              <a:buSzPts val="2100"/>
              <a:buChar char="●"/>
            </a:pPr>
            <a:r>
              <a:rPr lang="en-US" sz="2100"/>
              <a:t>State suppression rules for all data published publicly. Rules for a data set can be found in a “Notes” tab.</a:t>
            </a:r>
            <a:endParaRPr sz="2100"/>
          </a:p>
          <a:p>
            <a:pPr marL="609600" lvl="0" indent="-438150" algn="l" rtl="0">
              <a:lnSpc>
                <a:spcPct val="70000"/>
              </a:lnSpc>
              <a:spcBef>
                <a:spcPts val="0"/>
              </a:spcBef>
              <a:spcAft>
                <a:spcPts val="0"/>
              </a:spcAft>
              <a:buSzPts val="2100"/>
              <a:buChar char="●"/>
            </a:pPr>
            <a:r>
              <a:rPr lang="en-US" sz="2100"/>
              <a:t>You will need to seek permission from District leadership to review the unsuppressed data (i.e. “all data, regardless of cohort size”), as it is a FERPA violation for this data to be published or available to the public.</a:t>
            </a:r>
            <a:endParaRPr sz="2100"/>
          </a:p>
          <a:p>
            <a:pPr marL="0" lvl="0" indent="0" algn="l" rtl="0">
              <a:lnSpc>
                <a:spcPct val="70000"/>
              </a:lnSpc>
              <a:spcBef>
                <a:spcPts val="1100"/>
              </a:spcBef>
              <a:spcAft>
                <a:spcPts val="0"/>
              </a:spcAft>
              <a:buNone/>
            </a:pP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129"/>
          <p:cNvSpPr txBox="1">
            <a:spLocks noGrp="1"/>
          </p:cNvSpPr>
          <p:nvPr>
            <p:ph type="body" idx="1"/>
          </p:nvPr>
        </p:nvSpPr>
        <p:spPr>
          <a:xfrm>
            <a:off x="703801" y="1599000"/>
            <a:ext cx="10784400" cy="4109100"/>
          </a:xfrm>
          <a:prstGeom prst="rect">
            <a:avLst/>
          </a:prstGeom>
        </p:spPr>
        <p:txBody>
          <a:bodyPr spcFirstLastPara="1" wrap="square" lIns="91425" tIns="45700" rIns="91425" bIns="45700" anchor="t" anchorCtr="0">
            <a:noAutofit/>
          </a:bodyPr>
          <a:lstStyle/>
          <a:p>
            <a:pPr marL="609600" lvl="0" indent="-425450" algn="l" rtl="0">
              <a:lnSpc>
                <a:spcPct val="105000"/>
              </a:lnSpc>
              <a:spcBef>
                <a:spcPts val="0"/>
              </a:spcBef>
              <a:spcAft>
                <a:spcPts val="0"/>
              </a:spcAft>
              <a:buSzPts val="1900"/>
              <a:buChar char="●"/>
            </a:pPr>
            <a:r>
              <a:rPr lang="en-US" sz="1900"/>
              <a:t>In the statewide news release from </a:t>
            </a:r>
            <a:r>
              <a:rPr lang="en-US" sz="1900">
                <a:uFill>
                  <a:noFill/>
                </a:uFill>
                <a:hlinkClick r:id="rId3"/>
              </a:rPr>
              <a:t>ODE </a:t>
            </a:r>
            <a:r>
              <a:rPr lang="en-US" sz="1900" u="sng">
                <a:solidFill>
                  <a:srgbClr val="1155CC"/>
                </a:solidFill>
                <a:hlinkClick r:id="rId3">
                  <a:extLst>
                    <a:ext uri="{A12FA001-AC4F-418D-AE19-62706E023703}">
                      <ahyp:hlinkClr xmlns:ahyp="http://schemas.microsoft.com/office/drawing/2018/hyperlinkcolor" val="tx"/>
                    </a:ext>
                  </a:extLst>
                </a:hlinkClick>
              </a:rPr>
              <a:t>Class of 2024 Overcame Historic Obstacles to Graduate at Second-Highest Rate in Oregon</a:t>
            </a:r>
            <a:r>
              <a:rPr lang="en-US" sz="1900"/>
              <a:t>, celebrations were shared on the </a:t>
            </a:r>
            <a:r>
              <a:rPr lang="en-US" sz="1900" b="1">
                <a:solidFill>
                  <a:schemeClr val="accent3"/>
                </a:solidFill>
              </a:rPr>
              <a:t>statewide graduation rate for the class of 2024 at 81.8%</a:t>
            </a:r>
            <a:r>
              <a:rPr lang="en-US" sz="1900"/>
              <a:t>. Those graduates began high school during remote learning of the pandemic, ending their 9th grade year with only 73.6% of them On-Track.</a:t>
            </a:r>
            <a:endParaRPr sz="1900"/>
          </a:p>
          <a:p>
            <a:pPr marL="609600" lvl="0" indent="-425450" algn="l" rtl="0">
              <a:lnSpc>
                <a:spcPct val="105000"/>
              </a:lnSpc>
              <a:spcBef>
                <a:spcPts val="0"/>
              </a:spcBef>
              <a:spcAft>
                <a:spcPts val="0"/>
              </a:spcAft>
              <a:buSzPts val="1900"/>
              <a:buChar char="●"/>
            </a:pPr>
            <a:r>
              <a:rPr lang="en-US" sz="1900"/>
              <a:t>🥳 </a:t>
            </a:r>
            <a:r>
              <a:rPr lang="en-US" sz="1900" b="1">
                <a:solidFill>
                  <a:schemeClr val="accent2"/>
                </a:solidFill>
              </a:rPr>
              <a:t>American Indian and Alaska Native students</a:t>
            </a:r>
            <a:r>
              <a:rPr lang="en-US" sz="1900"/>
              <a:t> had a four year cohort graduation rate of </a:t>
            </a:r>
            <a:r>
              <a:rPr lang="en-US" sz="1900" b="1">
                <a:solidFill>
                  <a:schemeClr val="accent2"/>
                </a:solidFill>
              </a:rPr>
              <a:t>70.1%</a:t>
            </a:r>
            <a:r>
              <a:rPr lang="en-US" sz="1900"/>
              <a:t>, reflecting a 1.9% increase from the previous graduating class. This is </a:t>
            </a:r>
            <a:r>
              <a:rPr lang="en-US" sz="1900" b="1">
                <a:solidFill>
                  <a:schemeClr val="accent5"/>
                </a:solidFill>
              </a:rPr>
              <a:t>quite an achievement</a:t>
            </a:r>
            <a:r>
              <a:rPr lang="en-US" sz="1900"/>
              <a:t>, as 57.6% of AI/AN students were On-Track after their 9th grade year, demonstrating their resilience to overcome the challenges of the pandemic. </a:t>
            </a:r>
            <a:endParaRPr sz="1900"/>
          </a:p>
          <a:p>
            <a:pPr marL="609600" lvl="0" indent="-425450" algn="l" rtl="0">
              <a:lnSpc>
                <a:spcPct val="105000"/>
              </a:lnSpc>
              <a:spcBef>
                <a:spcPts val="0"/>
              </a:spcBef>
              <a:spcAft>
                <a:spcPts val="0"/>
              </a:spcAft>
              <a:buSzPts val="1900"/>
              <a:buChar char="●"/>
            </a:pPr>
            <a:r>
              <a:rPr lang="en-US" sz="1900"/>
              <a:t>🥳 </a:t>
            </a:r>
            <a:r>
              <a:rPr lang="en-US" sz="1900" b="1">
                <a:solidFill>
                  <a:schemeClr val="accent1"/>
                </a:solidFill>
              </a:rPr>
              <a:t>Six districts</a:t>
            </a:r>
            <a:r>
              <a:rPr lang="en-US" sz="1900"/>
              <a:t> receiving the Tribal Attendance Promising Practices grant had an average rate of </a:t>
            </a:r>
            <a:r>
              <a:rPr lang="en-US" sz="1900" b="1">
                <a:solidFill>
                  <a:schemeClr val="accent1"/>
                </a:solidFill>
              </a:rPr>
              <a:t>72%</a:t>
            </a:r>
            <a:r>
              <a:rPr lang="en-US" sz="1900"/>
              <a:t>, surpassing the state AI/AN average. </a:t>
            </a:r>
            <a:r>
              <a:rPr lang="en-US" sz="1900" b="1">
                <a:solidFill>
                  <a:schemeClr val="accent1"/>
                </a:solidFill>
              </a:rPr>
              <a:t>Four of those same TAPP districts’ AI/AN graduation rate</a:t>
            </a:r>
            <a:r>
              <a:rPr lang="en-US" sz="1900" b="1" i="1">
                <a:solidFill>
                  <a:schemeClr val="accent1"/>
                </a:solidFill>
              </a:rPr>
              <a:t> exceeded the statewide overall average</a:t>
            </a:r>
            <a:r>
              <a:rPr lang="en-US" sz="1900" b="1">
                <a:solidFill>
                  <a:schemeClr val="accent1"/>
                </a:solidFill>
              </a:rPr>
              <a:t>. </a:t>
            </a:r>
            <a:r>
              <a:rPr lang="en-US" sz="1900" b="1"/>
              <a:t>North Bend, Pendleton, Jefferson County, and Willamina</a:t>
            </a:r>
            <a:endParaRPr sz="1900" b="1"/>
          </a:p>
          <a:p>
            <a:pPr marL="609600" lvl="0" indent="-425450" algn="l" rtl="0">
              <a:lnSpc>
                <a:spcPct val="105000"/>
              </a:lnSpc>
              <a:spcBef>
                <a:spcPts val="0"/>
              </a:spcBef>
              <a:spcAft>
                <a:spcPts val="0"/>
              </a:spcAft>
              <a:buSzPts val="1900"/>
              <a:buChar char="●"/>
            </a:pPr>
            <a:r>
              <a:rPr lang="en-US" sz="1900"/>
              <a:t>The average graduation rate for districts receiving the benefits of a Title VI program was 62.5%, reflecting a significant gap even from the state AI/AN average.</a:t>
            </a:r>
            <a:endParaRPr sz="1900"/>
          </a:p>
          <a:p>
            <a:pPr marL="609600" lvl="0" indent="-425450" algn="l" rtl="0">
              <a:lnSpc>
                <a:spcPct val="105000"/>
              </a:lnSpc>
              <a:spcBef>
                <a:spcPts val="0"/>
              </a:spcBef>
              <a:spcAft>
                <a:spcPts val="0"/>
              </a:spcAft>
              <a:buSzPts val="1900"/>
              <a:buChar char="●"/>
            </a:pPr>
            <a:r>
              <a:rPr lang="en-US" sz="1900"/>
              <a:t>However, we cannot lose sight of the fact that </a:t>
            </a:r>
            <a:r>
              <a:rPr lang="en-US" sz="1900" b="1">
                <a:solidFill>
                  <a:srgbClr val="980000"/>
                </a:solidFill>
              </a:rPr>
              <a:t>183</a:t>
            </a:r>
            <a:r>
              <a:rPr lang="en-US" sz="1900"/>
              <a:t> AI/AN students failed to graduate last year, with only 35 of those Native young people continuing their enrollment to a 5th year of schooling.</a:t>
            </a:r>
            <a:endParaRPr sz="2800"/>
          </a:p>
        </p:txBody>
      </p:sp>
      <p:sp>
        <p:nvSpPr>
          <p:cNvPr id="1002" name="Google Shape;1002;p129"/>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Four Year Graduation Cohort Highlights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130"/>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lnSpcReduction="20000"/>
          </a:bodyPr>
          <a:lstStyle/>
          <a:p>
            <a:pPr marL="609600" lvl="0" indent="-463550" algn="l" rtl="0">
              <a:lnSpc>
                <a:spcPct val="115000"/>
              </a:lnSpc>
              <a:spcBef>
                <a:spcPts val="0"/>
              </a:spcBef>
              <a:spcAft>
                <a:spcPts val="0"/>
              </a:spcAft>
              <a:buSzPts val="2500"/>
              <a:buChar char="●"/>
            </a:pPr>
            <a:r>
              <a:rPr lang="en-US" sz="2500"/>
              <a:t>Definition: Dropout/Pushout - </a:t>
            </a:r>
            <a:r>
              <a:rPr lang="en-US" sz="2500">
                <a:highlight>
                  <a:srgbClr val="FFFFFF"/>
                </a:highlight>
              </a:rPr>
              <a:t>A student who withdrew from school and did not graduate or transfer to another school that leads to graduation is included in this dropout/pushout data.</a:t>
            </a:r>
            <a:endParaRPr sz="2500"/>
          </a:p>
          <a:p>
            <a:pPr marL="609600" lvl="0" indent="-463550" algn="l" rtl="0">
              <a:lnSpc>
                <a:spcPct val="115000"/>
              </a:lnSpc>
              <a:spcBef>
                <a:spcPts val="0"/>
              </a:spcBef>
              <a:spcAft>
                <a:spcPts val="0"/>
              </a:spcAft>
              <a:buSzPts val="2500"/>
              <a:buChar char="●"/>
            </a:pPr>
            <a:r>
              <a:rPr lang="en-US" sz="2500"/>
              <a:t>Statewide the Dropout/Pushout rate is 3.6%; however, the AI/AN rate is 7.8% – the highest out of all student groups.</a:t>
            </a:r>
            <a:endParaRPr sz="2500"/>
          </a:p>
          <a:p>
            <a:pPr marL="609600" lvl="0" indent="-463550" algn="l" rtl="0">
              <a:lnSpc>
                <a:spcPct val="115000"/>
              </a:lnSpc>
              <a:spcBef>
                <a:spcPts val="0"/>
              </a:spcBef>
              <a:spcAft>
                <a:spcPts val="0"/>
              </a:spcAft>
              <a:buSzPts val="2500"/>
              <a:buChar char="●"/>
            </a:pPr>
            <a:r>
              <a:rPr lang="en-US" sz="2500"/>
              <a:t>The Dropout/Pushout rate for AI/AN students in alternative schools is 17.5% for AI/AN students; while AI/AN rate for students in fully virtual programs is 19%.</a:t>
            </a:r>
            <a:endParaRPr sz="2500"/>
          </a:p>
          <a:p>
            <a:pPr marL="609600" lvl="0" indent="-463550" algn="l" rtl="0">
              <a:lnSpc>
                <a:spcPct val="115000"/>
              </a:lnSpc>
              <a:spcBef>
                <a:spcPts val="0"/>
              </a:spcBef>
              <a:spcAft>
                <a:spcPts val="0"/>
              </a:spcAft>
              <a:buSzPts val="2500"/>
              <a:buChar char="●"/>
            </a:pPr>
            <a:r>
              <a:rPr lang="en-US" sz="2500"/>
              <a:t>Last school year alone, </a:t>
            </a:r>
            <a:r>
              <a:rPr lang="en-US" sz="2500" b="1">
                <a:solidFill>
                  <a:srgbClr val="980000"/>
                </a:solidFill>
              </a:rPr>
              <a:t>173</a:t>
            </a:r>
            <a:r>
              <a:rPr lang="en-US" sz="2500"/>
              <a:t> American Indian and Alaska Native dropped out or were pushed out of school. </a:t>
            </a:r>
            <a:endParaRPr sz="2500"/>
          </a:p>
          <a:p>
            <a:pPr marL="0" lvl="0" indent="0" algn="l" rtl="0">
              <a:spcBef>
                <a:spcPts val="1100"/>
              </a:spcBef>
              <a:spcAft>
                <a:spcPts val="0"/>
              </a:spcAft>
              <a:buNone/>
            </a:pPr>
            <a:endParaRPr/>
          </a:p>
        </p:txBody>
      </p:sp>
      <p:sp>
        <p:nvSpPr>
          <p:cNvPr id="1008" name="Google Shape;1008;p130"/>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Dropout/Pushout Data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al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al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ang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2025-06-04T07:00:00+00:00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739C7D73-E33B-49CF-BBBB-64B635BF8E37}"/>
</file>

<file path=customXml/itemProps2.xml><?xml version="1.0" encoding="utf-8"?>
<ds:datastoreItem xmlns:ds="http://schemas.openxmlformats.org/officeDocument/2006/customXml" ds:itemID="{BB448387-BEAE-4CC4-B0F6-428A328C7D69}"/>
</file>

<file path=customXml/itemProps3.xml><?xml version="1.0" encoding="utf-8"?>
<ds:datastoreItem xmlns:ds="http://schemas.openxmlformats.org/officeDocument/2006/customXml" ds:itemID="{3D668BF5-A12C-4FD4-8717-BA671BE42FC2}"/>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otalTime>0</TotalTime>
  <Words>4538</Words>
  <Application>Microsoft Office PowerPoint</Application>
  <PresentationFormat>Widescreen</PresentationFormat>
  <Paragraphs>348</Paragraphs>
  <Slides>34</Slides>
  <Notes>34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34</vt:i4>
      </vt:variant>
    </vt:vector>
  </HeadingPairs>
  <TitlesOfParts>
    <vt:vector size="42" baseType="lpstr">
      <vt:lpstr>Calibri</vt:lpstr>
      <vt:lpstr>Roboto</vt:lpstr>
      <vt:lpstr>Arial</vt:lpstr>
      <vt:lpstr>2021ODE</vt:lpstr>
      <vt:lpstr>1_Teal_2021ODE</vt:lpstr>
      <vt:lpstr>Teal_2021ODE</vt:lpstr>
      <vt:lpstr>Orange_2021ODE</vt:lpstr>
      <vt:lpstr>Blue_2021ODE</vt:lpstr>
      <vt:lpstr>Oregon Title VI Community of Practice</vt:lpstr>
      <vt:lpstr>PowerPoint Presentation</vt:lpstr>
      <vt:lpstr>Today’s Agenda -</vt:lpstr>
      <vt:lpstr>Resources Shared by ODE</vt:lpstr>
      <vt:lpstr>Quick Updates from the EASIE Website</vt:lpstr>
      <vt:lpstr>General Formula Grant  Timeline</vt:lpstr>
      <vt:lpstr>Graduation and Dropout/Pushout Data is Now Public</vt:lpstr>
      <vt:lpstr>Four Year Graduation Cohort Highlights</vt:lpstr>
      <vt:lpstr>Dropout/Pushout Data</vt:lpstr>
      <vt:lpstr>Critical Lens of Analysis</vt:lpstr>
      <vt:lpstr>Section 6119 Compliance</vt:lpstr>
      <vt:lpstr>Option 1 Overview - Comments Before April 22</vt:lpstr>
      <vt:lpstr>Option 1 Directions and Next Steps</vt:lpstr>
      <vt:lpstr>Option 2 Overview - Comments after May 9</vt:lpstr>
      <vt:lpstr>Option 2 Overview - Directions and Next Steps</vt:lpstr>
      <vt:lpstr>Pre-planning for EASIE Part 2</vt:lpstr>
      <vt:lpstr>EASIE Part 2 Application Window - March 31 to May 9</vt:lpstr>
      <vt:lpstr>Backwards Plan from the Legislation (YES!) Backwards Plan from the dreams tribes [and you] have for their youth. (EVEN BETTER!)</vt:lpstr>
      <vt:lpstr>PowerPoint Presentation</vt:lpstr>
      <vt:lpstr>How Can We Approach EASIE Part II Planning Beyond the Status Quo?</vt:lpstr>
      <vt:lpstr>Borrowed from the Toolkit….</vt:lpstr>
      <vt:lpstr>Borrowed from the Toolkit….</vt:lpstr>
      <vt:lpstr>Borrowed from the Toolkit….</vt:lpstr>
      <vt:lpstr>Borrowed from the Toolkit….</vt:lpstr>
      <vt:lpstr>Contact Stacy Anytime</vt:lpstr>
      <vt:lpstr>Section 6119 Compliance</vt:lpstr>
      <vt:lpstr>Section 6119- Making Sense of Limited Guidance</vt:lpstr>
      <vt:lpstr>Priorities for ODE in Spring 2025</vt:lpstr>
      <vt:lpstr>Priorities for ODE in SY24-25 - Continued</vt:lpstr>
      <vt:lpstr>Option 1 Overview - Comments Before May 9</vt:lpstr>
      <vt:lpstr>Option 2 Overview - Comments after May 9</vt:lpstr>
      <vt:lpstr>The Bigger “Why” - Looking Ahead </vt:lpstr>
      <vt:lpstr>Community of Practice Shared Drive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Raina * ODE</dc:creator>
  <cp:lastModifiedBy>REECE Raina * ODE</cp:lastModifiedBy>
  <cp:revision>1</cp:revision>
  <dcterms:modified xsi:type="dcterms:W3CDTF">2025-06-04T19:34:53Z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