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80" r:id="rId4"/>
    <p:sldId id="282" r:id="rId5"/>
    <p:sldId id="283" r:id="rId6"/>
    <p:sldId id="291" r:id="rId7"/>
    <p:sldId id="292" r:id="rId8"/>
    <p:sldId id="293" r:id="rId9"/>
    <p:sldId id="287" r:id="rId10"/>
    <p:sldId id="294" r:id="rId11"/>
    <p:sldId id="295" r:id="rId12"/>
    <p:sldId id="296" r:id="rId13"/>
    <p:sldId id="297" r:id="rId14"/>
    <p:sldId id="288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4694"/>
  </p:normalViewPr>
  <p:slideViewPr>
    <p:cSldViewPr snapToGrid="0" snapToObjects="1" showGuides="1">
      <p:cViewPr varScale="1">
        <p:scale>
          <a:sx n="75" d="100"/>
          <a:sy n="75" d="100"/>
        </p:scale>
        <p:origin x="78" y="360"/>
      </p:cViewPr>
      <p:guideLst>
        <p:guide pos="624"/>
        <p:guide pos="7056"/>
        <p:guide orient="horz" pos="312"/>
        <p:guide orient="horz" pos="105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3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5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5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8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ofcascadi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jmed.com/article/S0002-9343(10)00463-8/fulltex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articles/camas.htm" TargetMode="External"/><Relationship Id="rId2" Type="http://schemas.openxmlformats.org/officeDocument/2006/relationships/hyperlink" Target="https://digitalmedia.fws.gov/digital/api/singleitem/image/natdiglib/30223/default.jpg?highlightTerms=huckleber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media.fws.gov/digital/collection/natdiglib/id/12687/rec/23" TargetMode="External"/><Relationship Id="rId5" Type="http://schemas.openxmlformats.org/officeDocument/2006/relationships/hyperlink" Target="https://digitalmedia.fws.gov/digital/collection/natdiglib/id/26887/rec/8" TargetMode="External"/><Relationship Id="rId4" Type="http://schemas.openxmlformats.org/officeDocument/2006/relationships/hyperlink" Target="https://www.blm.gov/programs/recreation/recreation-activities/oregon-washington/tablerocks/cultural-history/seasonal-round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hollandclinic.com/science-of-weight-loss/nutrition/calories/energy-bal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dium.com/@decker_st/cico-energy-balance-68a5bda0327e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163418"/>
            <a:ext cx="9814034" cy="265032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 8 Lesson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5400" dirty="0"/>
              <a:t>Native Nutrition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8477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Oregon First Foods</a:t>
            </a:r>
            <a:endParaRPr lang="en-US" sz="4400" dirty="0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5FB00FAF-82A3-B74D-8617-58339A8DAC9F}"/>
              </a:ext>
            </a:extLst>
          </p:cNvPr>
          <p:cNvSpPr txBox="1"/>
          <p:nvPr/>
        </p:nvSpPr>
        <p:spPr>
          <a:xfrm>
            <a:off x="1316006" y="3305768"/>
            <a:ext cx="142885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Huckleberries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767F97DA-C875-9647-B725-9069ED099965}"/>
              </a:ext>
            </a:extLst>
          </p:cNvPr>
          <p:cNvSpPr txBox="1"/>
          <p:nvPr/>
        </p:nvSpPr>
        <p:spPr>
          <a:xfrm>
            <a:off x="3665333" y="3305217"/>
            <a:ext cx="2648124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Camas bulbs</a:t>
            </a:r>
          </a:p>
        </p:txBody>
      </p:sp>
      <p:pic>
        <p:nvPicPr>
          <p:cNvPr id="38" name="Picture 37" descr="mortar_acorn_process058_lg[1]">
            <a:extLst>
              <a:ext uri="{FF2B5EF4-FFF2-40B4-BE49-F238E27FC236}">
                <a16:creationId xmlns:a16="http://schemas.microsoft.com/office/drawing/2014/main" id="{4ADF1A03-C5A0-1946-A7A7-7E3DFCEED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t="1423" r="1" b="5853"/>
          <a:stretch/>
        </p:blipFill>
        <p:spPr bwMode="auto">
          <a:xfrm>
            <a:off x="6841313" y="1494458"/>
            <a:ext cx="1721825" cy="17462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923A6DB7-B38A-0247-BC9C-94D5EFA47480}"/>
              </a:ext>
            </a:extLst>
          </p:cNvPr>
          <p:cNvSpPr txBox="1"/>
          <p:nvPr/>
        </p:nvSpPr>
        <p:spPr>
          <a:xfrm>
            <a:off x="7023567" y="3301189"/>
            <a:ext cx="135731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Acorns</a:t>
            </a:r>
          </a:p>
        </p:txBody>
      </p:sp>
      <p:pic>
        <p:nvPicPr>
          <p:cNvPr id="40" name="Picture 39" title="&quot;&quot;">
            <a:extLst>
              <a:ext uri="{FF2B5EF4-FFF2-40B4-BE49-F238E27FC236}">
                <a16:creationId xmlns:a16="http://schemas.microsoft.com/office/drawing/2014/main" id="{2050C5AC-4607-7746-9C9E-677AF0B09C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 b="18649"/>
          <a:stretch/>
        </p:blipFill>
        <p:spPr>
          <a:xfrm>
            <a:off x="9271742" y="1494458"/>
            <a:ext cx="1763787" cy="1744041"/>
          </a:xfrm>
          <a:prstGeom prst="ellipse">
            <a:avLst/>
          </a:prstGeom>
        </p:spPr>
      </p:pic>
      <p:sp>
        <p:nvSpPr>
          <p:cNvPr id="41" name="TextBox 1">
            <a:extLst>
              <a:ext uri="{FF2B5EF4-FFF2-40B4-BE49-F238E27FC236}">
                <a16:creationId xmlns:a16="http://schemas.microsoft.com/office/drawing/2014/main" id="{681C170A-2746-F547-93A0-950EBE3EAF04}"/>
              </a:ext>
            </a:extLst>
          </p:cNvPr>
          <p:cNvSpPr txBox="1"/>
          <p:nvPr/>
        </p:nvSpPr>
        <p:spPr>
          <a:xfrm>
            <a:off x="9495622" y="3301189"/>
            <a:ext cx="1316027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Fiddleheads (ferns)</a:t>
            </a:r>
          </a:p>
        </p:txBody>
      </p:sp>
      <p:pic>
        <p:nvPicPr>
          <p:cNvPr id="42" name="Picture 41" descr="Duck">
            <a:extLst>
              <a:ext uri="{FF2B5EF4-FFF2-40B4-BE49-F238E27FC236}">
                <a16:creationId xmlns:a16="http://schemas.microsoft.com/office/drawing/2014/main" id="{4C4955E0-723D-2449-9713-DDB3BF29D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084" y="4332625"/>
            <a:ext cx="2103103" cy="1377755"/>
          </a:xfrm>
          <a:prstGeom prst="rect">
            <a:avLst/>
          </a:prstGeom>
        </p:spPr>
      </p:pic>
      <p:sp>
        <p:nvSpPr>
          <p:cNvPr id="43" name="TextBox 1">
            <a:extLst>
              <a:ext uri="{FF2B5EF4-FFF2-40B4-BE49-F238E27FC236}">
                <a16:creationId xmlns:a16="http://schemas.microsoft.com/office/drawing/2014/main" id="{BC31CEF8-3943-B942-B77E-679766B1BFFB}"/>
              </a:ext>
            </a:extLst>
          </p:cNvPr>
          <p:cNvSpPr txBox="1"/>
          <p:nvPr/>
        </p:nvSpPr>
        <p:spPr>
          <a:xfrm>
            <a:off x="9362680" y="5813060"/>
            <a:ext cx="158191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Duck</a:t>
            </a: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DD8E01D0-78A6-D043-8E59-85C070D767BA}"/>
              </a:ext>
            </a:extLst>
          </p:cNvPr>
          <p:cNvSpPr txBox="1"/>
          <p:nvPr/>
        </p:nvSpPr>
        <p:spPr>
          <a:xfrm>
            <a:off x="7023567" y="5806672"/>
            <a:ext cx="135731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Elk</a:t>
            </a: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D0D97AE5-C3AD-CD40-84AB-15CE6DA2CB8D}"/>
              </a:ext>
            </a:extLst>
          </p:cNvPr>
          <p:cNvSpPr txBox="1"/>
          <p:nvPr/>
        </p:nvSpPr>
        <p:spPr>
          <a:xfrm>
            <a:off x="3595325" y="5803478"/>
            <a:ext cx="278814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Lamprey</a:t>
            </a: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808D5796-FD24-244A-A34F-5FF0F34CD5E9}"/>
              </a:ext>
            </a:extLst>
          </p:cNvPr>
          <p:cNvSpPr txBox="1"/>
          <p:nvPr/>
        </p:nvSpPr>
        <p:spPr>
          <a:xfrm>
            <a:off x="940117" y="5809866"/>
            <a:ext cx="2180634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Salmon</a:t>
            </a:r>
          </a:p>
        </p:txBody>
      </p:sp>
      <p:pic>
        <p:nvPicPr>
          <p:cNvPr id="47" name="Picture 46" descr="An elk standing on a lush green field&#10;&#10;Description automatically generated">
            <a:extLst>
              <a:ext uri="{FF2B5EF4-FFF2-40B4-BE49-F238E27FC236}">
                <a16:creationId xmlns:a16="http://schemas.microsoft.com/office/drawing/2014/main" id="{212D76DC-B5C1-5E40-976A-78818BD39C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56" t="10529" r="19076" b="18137"/>
          <a:stretch/>
        </p:blipFill>
        <p:spPr>
          <a:xfrm>
            <a:off x="6882813" y="4332626"/>
            <a:ext cx="1638825" cy="1377755"/>
          </a:xfrm>
          <a:prstGeom prst="rect">
            <a:avLst/>
          </a:prstGeom>
        </p:spPr>
      </p:pic>
      <p:pic>
        <p:nvPicPr>
          <p:cNvPr id="48" name="Picture 47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144700B8-3C96-414D-B4B3-FB794527E0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98" t="2794" r="6431" b="32611"/>
          <a:stretch/>
        </p:blipFill>
        <p:spPr>
          <a:xfrm>
            <a:off x="4109680" y="1494458"/>
            <a:ext cx="1759431" cy="1746297"/>
          </a:xfrm>
          <a:prstGeom prst="ellipse">
            <a:avLst/>
          </a:prstGeom>
        </p:spPr>
      </p:pic>
      <p:pic>
        <p:nvPicPr>
          <p:cNvPr id="49" name="Picture 48" descr="Salmon underwater&#10;Description automatically generated">
            <a:extLst>
              <a:ext uri="{FF2B5EF4-FFF2-40B4-BE49-F238E27FC236}">
                <a16:creationId xmlns:a16="http://schemas.microsoft.com/office/drawing/2014/main" id="{D7C4D5AB-217C-E747-84D0-4F23EF3CA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118" y="4332625"/>
            <a:ext cx="2066633" cy="1377756"/>
          </a:xfrm>
          <a:prstGeom prst="rect">
            <a:avLst/>
          </a:prstGeom>
        </p:spPr>
      </p:pic>
      <p:pic>
        <p:nvPicPr>
          <p:cNvPr id="50" name="Picture 49" descr="A close up of a flower&#10;&#10;Description automatically generated">
            <a:extLst>
              <a:ext uri="{FF2B5EF4-FFF2-40B4-BE49-F238E27FC236}">
                <a16:creationId xmlns:a16="http://schemas.microsoft.com/office/drawing/2014/main" id="{98B1178D-6D74-6A43-98CF-7042D3B831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387" t="1229" r="10385" b="10360"/>
          <a:stretch/>
        </p:blipFill>
        <p:spPr>
          <a:xfrm>
            <a:off x="1150719" y="1494457"/>
            <a:ext cx="1759430" cy="1750879"/>
          </a:xfrm>
          <a:prstGeom prst="ellipse">
            <a:avLst/>
          </a:prstGeom>
        </p:spPr>
      </p:pic>
      <p:pic>
        <p:nvPicPr>
          <p:cNvPr id="51" name="Picture 50" descr="Lamprey&#10;Description automatically generated">
            <a:extLst>
              <a:ext uri="{FF2B5EF4-FFF2-40B4-BE49-F238E27FC236}">
                <a16:creationId xmlns:a16="http://schemas.microsoft.com/office/drawing/2014/main" id="{3A0132A6-F67C-F347-A797-F0760D0CAD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20"/>
          <a:stretch/>
        </p:blipFill>
        <p:spPr>
          <a:xfrm>
            <a:off x="3665333" y="4332626"/>
            <a:ext cx="2648124" cy="13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6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341168" cy="11811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The Oregon Native Plate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Source: The People of Cascadia,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peopleofcascadia.com</a:t>
            </a:r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 descr="Showing the various plants and animals that would generally be harvested during different times of the year." title="Seasonal Rounds Calendar">
            <a:extLst>
              <a:ext uri="{FF2B5EF4-FFF2-40B4-BE49-F238E27FC236}">
                <a16:creationId xmlns:a16="http://schemas.microsoft.com/office/drawing/2014/main" id="{D499DF59-0DE9-2942-89EB-2C16919D6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"/>
          <a:stretch/>
        </p:blipFill>
        <p:spPr>
          <a:xfrm>
            <a:off x="3243390" y="1683567"/>
            <a:ext cx="5606320" cy="40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1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341168" cy="11811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A Salmon Dinner</a:t>
            </a:r>
            <a:endParaRPr lang="en-US" sz="4400" dirty="0"/>
          </a:p>
        </p:txBody>
      </p:sp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B2F676C6-6594-C04F-BDAD-9D750A98A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02" y="1676400"/>
            <a:ext cx="666839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Hunter-Gatherer Fitness</a:t>
            </a:r>
            <a:endParaRPr lang="en-US" sz="4400" dirty="0"/>
          </a:p>
        </p:txBody>
      </p:sp>
      <p:graphicFrame>
        <p:nvGraphicFramePr>
          <p:cNvPr id="6" name="Table 5" title="Calories burned through various activities">
            <a:extLst>
              <a:ext uri="{FF2B5EF4-FFF2-40B4-BE49-F238E27FC236}">
                <a16:creationId xmlns:a16="http://schemas.microsoft.com/office/drawing/2014/main" id="{F9B5D277-3E49-9041-8393-F6E3230B2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93680"/>
              </p:ext>
            </p:extLst>
          </p:nvPr>
        </p:nvGraphicFramePr>
        <p:xfrm>
          <a:off x="990600" y="1336180"/>
          <a:ext cx="10186595" cy="477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002">
                  <a:extLst>
                    <a:ext uri="{9D8B030D-6E8A-4147-A177-3AD203B41FA5}">
                      <a16:colId xmlns:a16="http://schemas.microsoft.com/office/drawing/2014/main" val="1878379097"/>
                    </a:ext>
                  </a:extLst>
                </a:gridCol>
                <a:gridCol w="3087445">
                  <a:extLst>
                    <a:ext uri="{9D8B030D-6E8A-4147-A177-3AD203B41FA5}">
                      <a16:colId xmlns:a16="http://schemas.microsoft.com/office/drawing/2014/main" val="1038082029"/>
                    </a:ext>
                  </a:extLst>
                </a:gridCol>
                <a:gridCol w="1925619">
                  <a:extLst>
                    <a:ext uri="{9D8B030D-6E8A-4147-A177-3AD203B41FA5}">
                      <a16:colId xmlns:a16="http://schemas.microsoft.com/office/drawing/2014/main" val="1025111180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4078712741"/>
                    </a:ext>
                  </a:extLst>
                </a:gridCol>
              </a:tblGrid>
              <a:tr h="258629"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Caloric Cost of Various Hunter-gatherer or Forager Activities and Recommended Equivalent Modern Activities</a:t>
                      </a:r>
                    </a:p>
                  </a:txBody>
                  <a:tcPr marL="84542" marR="84542" marT="42271" marB="4227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bg1"/>
                        </a:solidFill>
                        <a:latin typeface="Helvetica Neue Medium" panose="02000503000000020004" pitchFamily="2" charset="0"/>
                        <a:ea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16602"/>
                  </a:ext>
                </a:extLst>
              </a:tr>
              <a:tr h="258629"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Caloric Expenditure (Kilocalories/Hour)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33524"/>
                  </a:ext>
                </a:extLst>
              </a:tr>
              <a:tr h="265998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Hunter-Gather Activity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Modern Equivalent Activity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176 lb. Man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bg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132 lb. Woman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457411"/>
                  </a:ext>
                </a:extLst>
              </a:tr>
              <a:tr h="29636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logs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groceries, luggage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893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670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66379"/>
                  </a:ext>
                </a:extLst>
              </a:tr>
              <a:tr h="29045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Running (cross country)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Running (cross country)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782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587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38255"/>
                  </a:ext>
                </a:extLst>
              </a:tr>
              <a:tr h="30121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meat (20kg) back to camp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Wearing backpack while walking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706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529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33433"/>
                  </a:ext>
                </a:extLst>
              </a:tr>
              <a:tr h="30121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young child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 young child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672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504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64442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Hunting, stalking animals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Interval training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619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464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88878"/>
                  </a:ext>
                </a:extLst>
              </a:tr>
              <a:tr h="27969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Digging (tubers in field)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Gardening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605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454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27087"/>
                  </a:ext>
                </a:extLst>
              </a:tr>
              <a:tr h="30121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Dancing (ceremonial)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Dancing (aerobic)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494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371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98131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Carrying, stacking rock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Lifting weights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422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317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85914"/>
                  </a:ext>
                </a:extLst>
              </a:tr>
              <a:tr h="27969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Butchering large animal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Splitting wood with axe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408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306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44961"/>
                  </a:ext>
                </a:extLst>
              </a:tr>
              <a:tr h="31197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Walking—normal pace (fields and hills)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Walking—normal pace (outside on trails, grass, etc.)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394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295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894995"/>
                  </a:ext>
                </a:extLst>
              </a:tr>
              <a:tr h="28121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Gathering plant foods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Weeding garden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346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259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81265"/>
                  </a:ext>
                </a:extLst>
              </a:tr>
              <a:tr h="29045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Shelter construction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Carpentry, general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250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187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613333"/>
                  </a:ext>
                </a:extLst>
              </a:tr>
              <a:tr h="2940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Tool construction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Vigorous housework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216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162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4637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C5960DA-7B8A-844E-BDF9-17F875FA631D}"/>
              </a:ext>
            </a:extLst>
          </p:cNvPr>
          <p:cNvSpPr/>
          <p:nvPr/>
        </p:nvSpPr>
        <p:spPr>
          <a:xfrm>
            <a:off x="904136" y="6247058"/>
            <a:ext cx="1029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Source: O’Keefe, J., Vogel, R.,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Lavie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C. &amp;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Cordain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L. (2010). Achieving Hunter-gatherer Fitness in the 21s Century: Back to the Future. The American Journal of Medicine. Retrieved June 4, 2019 from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www.amjmed.com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/article/S0002-9343(10)00463-8/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fulltext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5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Key Takeaways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8" y="1688122"/>
            <a:ext cx="9140413" cy="4407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Oregon Indigenous people ate a diet that was high in protein, nutrient dense, and low in unhealthy fats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They ate a wide variety of native plants and animals harvested in season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Foods were minimally processed; no refined grains and sugars, no frying, 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no artificial additives or preservatives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Their hunter-gatherer lifestyle required constant movement and physical activity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 combination of healthy diets and physical activity promoted a healthy energy balance and lifestyle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They had deep knowledge of first foods and took care to sustain them; people and food nourished each other</a:t>
            </a:r>
          </a:p>
          <a:p>
            <a:pPr marL="342900" indent="-342900" algn="l">
              <a:lnSpc>
                <a:spcPct val="11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2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A218E7-0A7A-4E4E-9411-69DE2863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210800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Image Citations</a:t>
            </a:r>
            <a:endParaRPr lang="en-US" sz="4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CE99DA-C3B7-A344-BCC7-87F6D2D75FD7}"/>
              </a:ext>
            </a:extLst>
          </p:cNvPr>
          <p:cNvSpPr txBox="1">
            <a:spLocks/>
          </p:cNvSpPr>
          <p:nvPr/>
        </p:nvSpPr>
        <p:spPr>
          <a:xfrm>
            <a:off x="990600" y="1485901"/>
            <a:ext cx="10210800" cy="38638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Oregon First Foods</a:t>
            </a: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Huckleberries: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https://digitalmedia.fws.gov/digital/api/singleitem/image/natdiglib/30223/default.jpg?highlightTerms=huckleberry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Camas bulbs: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https://www.nps.gov/articles/camas.htm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Acorns: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https://www.blm.gov/programs/recreation/recreation-activities/oregon-washington/tablerocks/cultural-history/seasonal-rounds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Fiddleheads (ferns): Image #123533 by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LoggaWiggler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Pixabay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License)</a:t>
            </a: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Salmon: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https://digitalmedia.fws.gov/digital/collection/natdiglib/id/26887/rec/8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Lamprey: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https://digitalmedia.fws.gov/digital/collection/natdiglib/id/12687/rec/23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Elk: Image #436035 by werner22Brigitte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Pixabay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License)</a:t>
            </a:r>
          </a:p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Duck: Image #1893080 by Couleur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Pixabay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License)</a:t>
            </a:r>
          </a:p>
        </p:txBody>
      </p:sp>
    </p:spTree>
    <p:extLst>
      <p:ext uri="{BB962C8B-B14F-4D97-AF65-F5344CB8AC3E}">
        <p14:creationId xmlns:p14="http://schemas.microsoft.com/office/powerpoint/2010/main" val="318345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Essential Nutrients</a:t>
            </a:r>
            <a:endParaRPr lang="en-US" sz="4400" dirty="0"/>
          </a:p>
        </p:txBody>
      </p:sp>
      <p:graphicFrame>
        <p:nvGraphicFramePr>
          <p:cNvPr id="6" name="Table 5" title="Table showing the three nutrient categotries, how the body uses it and sources of food">
            <a:extLst>
              <a:ext uri="{FF2B5EF4-FFF2-40B4-BE49-F238E27FC236}">
                <a16:creationId xmlns:a16="http://schemas.microsoft.com/office/drawing/2014/main" id="{F9B5D277-3E49-9041-8393-F6E3230B2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04320"/>
              </p:ext>
            </p:extLst>
          </p:nvPr>
        </p:nvGraphicFramePr>
        <p:xfrm>
          <a:off x="990600" y="1676400"/>
          <a:ext cx="10079422" cy="444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824">
                  <a:extLst>
                    <a:ext uri="{9D8B030D-6E8A-4147-A177-3AD203B41FA5}">
                      <a16:colId xmlns:a16="http://schemas.microsoft.com/office/drawing/2014/main" val="1878379097"/>
                    </a:ext>
                  </a:extLst>
                </a:gridCol>
                <a:gridCol w="2322098">
                  <a:extLst>
                    <a:ext uri="{9D8B030D-6E8A-4147-A177-3AD203B41FA5}">
                      <a16:colId xmlns:a16="http://schemas.microsoft.com/office/drawing/2014/main" val="1038082029"/>
                    </a:ext>
                  </a:extLst>
                </a:gridCol>
                <a:gridCol w="2691250">
                  <a:extLst>
                    <a:ext uri="{9D8B030D-6E8A-4147-A177-3AD203B41FA5}">
                      <a16:colId xmlns:a16="http://schemas.microsoft.com/office/drawing/2014/main" val="1025111180"/>
                    </a:ext>
                  </a:extLst>
                </a:gridCol>
                <a:gridCol w="2691250">
                  <a:extLst>
                    <a:ext uri="{9D8B030D-6E8A-4147-A177-3AD203B41FA5}">
                      <a16:colId xmlns:a16="http://schemas.microsoft.com/office/drawing/2014/main" val="4078712741"/>
                    </a:ext>
                  </a:extLst>
                </a:gridCol>
              </a:tblGrid>
              <a:tr h="32896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Nutrient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How the Body Uses It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Food Sources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Notes</a:t>
                      </a:r>
                    </a:p>
                  </a:txBody>
                  <a:tcPr marL="84542" marR="84542" marT="42271" marB="42271"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457411"/>
                  </a:ext>
                </a:extLst>
              </a:tr>
              <a:tr h="142101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Protein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Build and repair tissue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Fight infections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source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Seafood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Lean meat and poultry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Eggs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Beans and peas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Nuts and seeds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Dairy products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Soy products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66379"/>
                  </a:ext>
                </a:extLst>
              </a:tr>
              <a:tr h="12402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Carbohydrates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source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Fiber source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Fruit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Vegetables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Dairy products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Grains (whole and refined)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Soda and candy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Consist of sugars, starches, </a:t>
                      </a:r>
                      <a:b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and cellulose.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Carbohydrates can be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simple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(easily digested) and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complex 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(take longer to digest); complex are generally healthier</a:t>
                      </a:r>
                      <a:endParaRPr lang="en-US" sz="12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38255"/>
                  </a:ext>
                </a:extLst>
              </a:tr>
              <a:tr h="14531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Fats</a:t>
                      </a:r>
                    </a:p>
                  </a:txBody>
                  <a:tcPr marL="84542" marR="84542" marT="42271" marB="4227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source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Help absorb vitamins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Meats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Poultry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Seafood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Eggs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Seeds and nuts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Avocados</a:t>
                      </a:r>
                    </a:p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Cooking oil</a:t>
                      </a: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Fats can be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saturated 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or</a:t>
                      </a:r>
                      <a:r>
                        <a:rPr lang="en-US" sz="12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unsaturated 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or </a:t>
                      </a:r>
                      <a:r>
                        <a:rPr lang="en-US" sz="1200" i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trans fat</a:t>
                      </a:r>
                      <a:r>
                        <a:rPr lang="en-US" sz="1200" i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; unsaturated is generally healthiest</a:t>
                      </a:r>
                      <a:endParaRPr lang="en-US" sz="12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4542" marR="84542" marT="42271" marB="4227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3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Energy Uses</a:t>
            </a:r>
            <a:endParaRPr lang="en-US" sz="4400" dirty="0"/>
          </a:p>
        </p:txBody>
      </p:sp>
      <p:graphicFrame>
        <p:nvGraphicFramePr>
          <p:cNvPr id="5" name="Table 4" title="the three ways the body uses energy">
            <a:extLst>
              <a:ext uri="{FF2B5EF4-FFF2-40B4-BE49-F238E27FC236}">
                <a16:creationId xmlns:a16="http://schemas.microsoft.com/office/drawing/2014/main" id="{A317FBAE-073B-2F44-A213-2AB553637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35002"/>
              </p:ext>
            </p:extLst>
          </p:nvPr>
        </p:nvGraphicFramePr>
        <p:xfrm>
          <a:off x="990600" y="1676400"/>
          <a:ext cx="9887607" cy="383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389">
                  <a:extLst>
                    <a:ext uri="{9D8B030D-6E8A-4147-A177-3AD203B41FA5}">
                      <a16:colId xmlns:a16="http://schemas.microsoft.com/office/drawing/2014/main" val="1878379097"/>
                    </a:ext>
                  </a:extLst>
                </a:gridCol>
                <a:gridCol w="2525559">
                  <a:extLst>
                    <a:ext uri="{9D8B030D-6E8A-4147-A177-3AD203B41FA5}">
                      <a16:colId xmlns:a16="http://schemas.microsoft.com/office/drawing/2014/main" val="1038082029"/>
                    </a:ext>
                  </a:extLst>
                </a:gridCol>
                <a:gridCol w="3786659">
                  <a:extLst>
                    <a:ext uri="{9D8B030D-6E8A-4147-A177-3AD203B41FA5}">
                      <a16:colId xmlns:a16="http://schemas.microsoft.com/office/drawing/2014/main" val="1025111180"/>
                    </a:ext>
                  </a:extLst>
                </a:gridCol>
              </a:tblGrid>
              <a:tr h="3852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Uses</a:t>
                      </a:r>
                    </a:p>
                  </a:txBody>
                  <a:tcPr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Definition</a:t>
                      </a:r>
                    </a:p>
                  </a:txBody>
                  <a:tcPr>
                    <a:solidFill>
                      <a:srgbClr val="1B73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How Used</a:t>
                      </a:r>
                    </a:p>
                  </a:txBody>
                  <a:tcPr>
                    <a:solidFill>
                      <a:srgbClr val="1B73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457411"/>
                  </a:ext>
                </a:extLst>
              </a:tr>
              <a:tr h="115040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Thermic effect of food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needed to </a:t>
                      </a:r>
                      <a:b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digest food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Eating and digesting food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66379"/>
                  </a:ext>
                </a:extLst>
              </a:tr>
              <a:tr h="11504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Basal metabolism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used at rest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Heartbeat, breathing, thinking, </a:t>
                      </a:r>
                      <a:b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cell division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38255"/>
                  </a:ext>
                </a:extLst>
              </a:tr>
              <a:tr h="11504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Physical activity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Energy used to perform any body movement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Sitting, standing, turning your head, raising your hand, walking, running, playing a sport, exercising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3343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009BB6-C8FE-6D46-A495-B17CC017064C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Sources: U.S. Department of Health and Human Services, 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334040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Energy Balance</a:t>
            </a:r>
            <a:endParaRPr lang="en-US" sz="4400" dirty="0"/>
          </a:p>
        </p:txBody>
      </p:sp>
      <p:pic>
        <p:nvPicPr>
          <p:cNvPr id="8" name="Picture 7" descr="Energy balance is when the caloric intake of what you eat equals the total energy expenditure.">
            <a:extLst>
              <a:ext uri="{FF2B5EF4-FFF2-40B4-BE49-F238E27FC236}">
                <a16:creationId xmlns:a16="http://schemas.microsoft.com/office/drawing/2014/main" id="{8F529BD5-1EAD-0044-A295-B0B2E8328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45" y="1688757"/>
            <a:ext cx="6980929" cy="3575222"/>
          </a:xfrm>
          <a:prstGeom prst="rect">
            <a:avLst/>
          </a:prstGeom>
        </p:spPr>
      </p:pic>
      <p:pic>
        <p:nvPicPr>
          <p:cNvPr id="9" name="Picture 2" descr="Image result for energy balance">
            <a:extLst>
              <a:ext uri="{FF2B5EF4-FFF2-40B4-BE49-F238E27FC236}">
                <a16:creationId xmlns:a16="http://schemas.microsoft.com/office/drawing/2014/main" id="{E74EAF37-0C1D-C849-BC40-4056C6D1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93" y="1688757"/>
            <a:ext cx="2212475" cy="36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title="&quot;&quot;">
            <a:extLst>
              <a:ext uri="{FF2B5EF4-FFF2-40B4-BE49-F238E27FC236}">
                <a16:creationId xmlns:a16="http://schemas.microsoft.com/office/drawing/2014/main" id="{757615F0-CB69-3B49-9BCD-DA160459D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5061D1-69EE-184D-98AE-56FDC28B4242}"/>
              </a:ext>
            </a:extLst>
          </p:cNvPr>
          <p:cNvSpPr/>
          <p:nvPr/>
        </p:nvSpPr>
        <p:spPr>
          <a:xfrm>
            <a:off x="893379" y="59077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Sources: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medium.com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/@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decker_st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/cico-energy-balance-68a5bda0327e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</a:t>
            </a:r>
          </a:p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www.hollandclinic.com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/science-of-weight-loss/nutrition/calories/energy-balance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; </a:t>
            </a:r>
          </a:p>
          <a:p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6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341168" cy="11811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Health Risks - Not Enough Healthy Food</a:t>
            </a:r>
            <a:endParaRPr lang="en-US" sz="4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F80B199-260E-6945-9787-04D8CDDC1F97}"/>
              </a:ext>
            </a:extLst>
          </p:cNvPr>
          <p:cNvSpPr txBox="1"/>
          <p:nvPr/>
        </p:nvSpPr>
        <p:spPr>
          <a:xfrm>
            <a:off x="1275183" y="4627741"/>
            <a:ext cx="1856598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Fatigue/low energy</a:t>
            </a:r>
          </a:p>
        </p:txBody>
      </p:sp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id="{4A890A7C-4FB9-624E-AE38-221814AD9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32349"/>
            <a:ext cx="2693087" cy="1795391"/>
          </a:xfrm>
          <a:prstGeom prst="rect">
            <a:avLst/>
          </a:prstGeom>
        </p:spPr>
      </p:pic>
      <p:pic>
        <p:nvPicPr>
          <p:cNvPr id="9" name="Picture 8" title="&quot;&quot;">
            <a:extLst>
              <a:ext uri="{FF2B5EF4-FFF2-40B4-BE49-F238E27FC236}">
                <a16:creationId xmlns:a16="http://schemas.microsoft.com/office/drawing/2014/main" id="{C02807EF-894A-CD41-B865-96B77F072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81" y="2832348"/>
            <a:ext cx="1552486" cy="1795391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4DDD8B1E-5E65-5846-B08B-5B9765C8154A}"/>
              </a:ext>
            </a:extLst>
          </p:cNvPr>
          <p:cNvSpPr txBox="1"/>
          <p:nvPr/>
        </p:nvSpPr>
        <p:spPr>
          <a:xfrm>
            <a:off x="4161669" y="4661649"/>
            <a:ext cx="1447832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Get sick easily</a:t>
            </a: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4C75ADA4-96B5-0C4D-9F99-8A8DD8D14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17" y="2832349"/>
            <a:ext cx="1301658" cy="1795391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93CC370E-0812-B948-B234-EB3D773CB2C5}"/>
              </a:ext>
            </a:extLst>
          </p:cNvPr>
          <p:cNvSpPr txBox="1"/>
          <p:nvPr/>
        </p:nvSpPr>
        <p:spPr>
          <a:xfrm>
            <a:off x="8585171" y="4661649"/>
            <a:ext cx="2801151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Diseases of malnutrition</a:t>
            </a:r>
            <a:b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(e.g., scurvy, rickets, beriberi)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EB2BC5F-FC8F-0F44-B24D-788301243D42}"/>
              </a:ext>
            </a:extLst>
          </p:cNvPr>
          <p:cNvSpPr txBox="1"/>
          <p:nvPr/>
        </p:nvSpPr>
        <p:spPr>
          <a:xfrm>
            <a:off x="6202200" y="4661649"/>
            <a:ext cx="2363724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Failure to thrive (children)</a:t>
            </a:r>
          </a:p>
        </p:txBody>
      </p:sp>
      <p:pic>
        <p:nvPicPr>
          <p:cNvPr id="14" name="Picture 13" title="&quot;&quot;">
            <a:extLst>
              <a:ext uri="{FF2B5EF4-FFF2-40B4-BE49-F238E27FC236}">
                <a16:creationId xmlns:a16="http://schemas.microsoft.com/office/drawing/2014/main" id="{ECD98ECD-F8E9-5948-95C6-A3788929B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58" y="2832349"/>
            <a:ext cx="2373609" cy="17953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Sources: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Pixabay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02656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8477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Health Risks - Not Enough Activity</a:t>
            </a:r>
            <a:endParaRPr lang="en-US" sz="4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F80B199-260E-6945-9787-04D8CDDC1F97}"/>
              </a:ext>
            </a:extLst>
          </p:cNvPr>
          <p:cNvSpPr txBox="1"/>
          <p:nvPr/>
        </p:nvSpPr>
        <p:spPr>
          <a:xfrm>
            <a:off x="979586" y="3475349"/>
            <a:ext cx="262731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Obesity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905739" y="621794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Source: National Institutes of Health, U.S. National Library of Medicine</a:t>
            </a:r>
          </a:p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Sources: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Pixabay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, Wikimedia Commons</a:t>
            </a:r>
          </a:p>
        </p:txBody>
      </p:sp>
      <p:pic>
        <p:nvPicPr>
          <p:cNvPr id="16" name="Picture 15" title="&quot;&quot;">
            <a:extLst>
              <a:ext uri="{FF2B5EF4-FFF2-40B4-BE49-F238E27FC236}">
                <a16:creationId xmlns:a16="http://schemas.microsoft.com/office/drawing/2014/main" id="{45514BC9-12D0-AB44-8743-B8D5610C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86" y="1679942"/>
            <a:ext cx="2627313" cy="1754983"/>
          </a:xfrm>
          <a:prstGeom prst="rect">
            <a:avLst/>
          </a:prstGeom>
        </p:spPr>
      </p:pic>
      <p:pic>
        <p:nvPicPr>
          <p:cNvPr id="17" name="Picture 16" title="&quot;&quot;">
            <a:extLst>
              <a:ext uri="{FF2B5EF4-FFF2-40B4-BE49-F238E27FC236}">
                <a16:creationId xmlns:a16="http://schemas.microsoft.com/office/drawing/2014/main" id="{232A86D1-4507-524B-AF10-F0E057F9A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89" y="1674715"/>
            <a:ext cx="2194811" cy="1751452"/>
          </a:xfrm>
          <a:prstGeom prst="rect">
            <a:avLst/>
          </a:prstGeom>
        </p:spPr>
      </p:pic>
      <p:pic>
        <p:nvPicPr>
          <p:cNvPr id="18" name="Picture 17" title="&quot;&quot;">
            <a:extLst>
              <a:ext uri="{FF2B5EF4-FFF2-40B4-BE49-F238E27FC236}">
                <a16:creationId xmlns:a16="http://schemas.microsoft.com/office/drawing/2014/main" id="{966B7126-3048-8942-934A-DC331A6F9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410" y="1686142"/>
            <a:ext cx="1315826" cy="1754983"/>
          </a:xfrm>
          <a:prstGeom prst="rect">
            <a:avLst/>
          </a:prstGeom>
        </p:spPr>
      </p:pic>
      <p:pic>
        <p:nvPicPr>
          <p:cNvPr id="19" name="Picture 18" title="&quot;&quot;">
            <a:extLst>
              <a:ext uri="{FF2B5EF4-FFF2-40B4-BE49-F238E27FC236}">
                <a16:creationId xmlns:a16="http://schemas.microsoft.com/office/drawing/2014/main" id="{7B14CA83-7028-A34F-B6C3-7275A2457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47" y="1686142"/>
            <a:ext cx="2911207" cy="1754983"/>
          </a:xfrm>
          <a:prstGeom prst="rect">
            <a:avLst/>
          </a:prstGeom>
        </p:spPr>
      </p:pic>
      <p:pic>
        <p:nvPicPr>
          <p:cNvPr id="20" name="Picture 19" title="&quot;&quot;">
            <a:extLst>
              <a:ext uri="{FF2B5EF4-FFF2-40B4-BE49-F238E27FC236}">
                <a16:creationId xmlns:a16="http://schemas.microsoft.com/office/drawing/2014/main" id="{C38FF6FE-AFAD-2B46-8BA7-507D0AF3D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543" y="4026034"/>
            <a:ext cx="2586050" cy="1758514"/>
          </a:xfrm>
          <a:prstGeom prst="rect">
            <a:avLst/>
          </a:prstGeom>
        </p:spPr>
      </p:pic>
      <p:pic>
        <p:nvPicPr>
          <p:cNvPr id="21" name="Picture 20" title="&quot;&quot;">
            <a:extLst>
              <a:ext uri="{FF2B5EF4-FFF2-40B4-BE49-F238E27FC236}">
                <a16:creationId xmlns:a16="http://schemas.microsoft.com/office/drawing/2014/main" id="{769FCE2D-959D-A845-89F2-B8C10DC83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7476" y="4026033"/>
            <a:ext cx="2637771" cy="1758514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0E64DAF5-9632-B941-B541-1DC72646577F}"/>
              </a:ext>
            </a:extLst>
          </p:cNvPr>
          <p:cNvSpPr txBox="1"/>
          <p:nvPr/>
        </p:nvSpPr>
        <p:spPr>
          <a:xfrm>
            <a:off x="3901189" y="3470770"/>
            <a:ext cx="2194811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Heart Disease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2D92A24D-57A3-F14D-9774-3A35C48D70BE}"/>
              </a:ext>
            </a:extLst>
          </p:cNvPr>
          <p:cNvSpPr txBox="1"/>
          <p:nvPr/>
        </p:nvSpPr>
        <p:spPr>
          <a:xfrm>
            <a:off x="6300782" y="3470770"/>
            <a:ext cx="203715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High blood pressure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B937B796-3FFB-4845-9945-1416E0230823}"/>
              </a:ext>
            </a:extLst>
          </p:cNvPr>
          <p:cNvSpPr txBox="1"/>
          <p:nvPr/>
        </p:nvSpPr>
        <p:spPr>
          <a:xfrm>
            <a:off x="8789883" y="3470770"/>
            <a:ext cx="203715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Stroke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A0795A58-0F08-C348-BDC6-DD7A8713B2F2}"/>
              </a:ext>
            </a:extLst>
          </p:cNvPr>
          <p:cNvSpPr txBox="1"/>
          <p:nvPr/>
        </p:nvSpPr>
        <p:spPr>
          <a:xfrm>
            <a:off x="3079818" y="5858370"/>
            <a:ext cx="262731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Diabetes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0B53CA4B-FF44-6F4E-9062-518CB647E791}"/>
              </a:ext>
            </a:extLst>
          </p:cNvPr>
          <p:cNvSpPr txBox="1"/>
          <p:nvPr/>
        </p:nvSpPr>
        <p:spPr>
          <a:xfrm>
            <a:off x="5939786" y="5858370"/>
            <a:ext cx="262731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377424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341168" cy="11811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My Native Plate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Source: U.S. Department of Health and Human Services, Indian Health Service</a:t>
            </a:r>
          </a:p>
        </p:txBody>
      </p:sp>
      <p:pic>
        <p:nvPicPr>
          <p:cNvPr id="16" name="Picture 15" title="An image showing that every meal should be balanced with 50% fruit and vegetables, 25% protein and 25% grains. Plus water.">
            <a:extLst>
              <a:ext uri="{FF2B5EF4-FFF2-40B4-BE49-F238E27FC236}">
                <a16:creationId xmlns:a16="http://schemas.microsoft.com/office/drawing/2014/main" id="{3C8B3839-CE40-8C44-900A-E3362B0A1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13" y="1676400"/>
            <a:ext cx="5087773" cy="38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7225554" cy="61273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What’s Missing?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6769D-D1CF-6D43-A75C-AE94B1196B0B}"/>
              </a:ext>
            </a:extLst>
          </p:cNvPr>
          <p:cNvSpPr/>
          <p:nvPr/>
        </p:nvSpPr>
        <p:spPr>
          <a:xfrm>
            <a:off x="893379" y="5907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Image Source: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Pixabay</a:t>
            </a:r>
            <a:endParaRPr lang="en-US" sz="1200" i="1" dirty="0">
              <a:solidFill>
                <a:schemeClr val="bg2">
                  <a:lumMod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title="a loaf of bread">
            <a:extLst>
              <a:ext uri="{FF2B5EF4-FFF2-40B4-BE49-F238E27FC236}">
                <a16:creationId xmlns:a16="http://schemas.microsoft.com/office/drawing/2014/main" id="{F4012D18-1FC1-D14E-81A2-37EBF2275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85617"/>
            <a:ext cx="2216459" cy="1498203"/>
          </a:xfrm>
          <a:prstGeom prst="rect">
            <a:avLst/>
          </a:prstGeom>
        </p:spPr>
      </p:pic>
      <p:pic>
        <p:nvPicPr>
          <p:cNvPr id="6" name="Picture 5" title="Sugar cubes">
            <a:extLst>
              <a:ext uri="{FF2B5EF4-FFF2-40B4-BE49-F238E27FC236}">
                <a16:creationId xmlns:a16="http://schemas.microsoft.com/office/drawing/2014/main" id="{E82C87C1-7EC9-CA4B-82AB-F627DED88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55" y="1577379"/>
            <a:ext cx="1947570" cy="1789659"/>
          </a:xfrm>
          <a:prstGeom prst="rect">
            <a:avLst/>
          </a:prstGeom>
        </p:spPr>
      </p:pic>
      <p:pic>
        <p:nvPicPr>
          <p:cNvPr id="7" name="Picture 6" title="Wheels of cheese">
            <a:extLst>
              <a:ext uri="{FF2B5EF4-FFF2-40B4-BE49-F238E27FC236}">
                <a16:creationId xmlns:a16="http://schemas.microsoft.com/office/drawing/2014/main" id="{0EA48F29-3145-224E-8F0A-5E276D84A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48" y="1700711"/>
            <a:ext cx="2224732" cy="1483155"/>
          </a:xfrm>
          <a:prstGeom prst="rect">
            <a:avLst/>
          </a:prstGeom>
        </p:spPr>
      </p:pic>
      <p:pic>
        <p:nvPicPr>
          <p:cNvPr id="8" name="Picture 7" title="Cake pops">
            <a:extLst>
              <a:ext uri="{FF2B5EF4-FFF2-40B4-BE49-F238E27FC236}">
                <a16:creationId xmlns:a16="http://schemas.microsoft.com/office/drawing/2014/main" id="{66B8BD11-A14B-7A4B-8CE1-5E3EB57D8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14" y="3801878"/>
            <a:ext cx="1982246" cy="1487778"/>
          </a:xfrm>
          <a:prstGeom prst="rect">
            <a:avLst/>
          </a:prstGeom>
        </p:spPr>
      </p:pic>
      <p:pic>
        <p:nvPicPr>
          <p:cNvPr id="9" name="Picture 8" title="French fries">
            <a:extLst>
              <a:ext uri="{FF2B5EF4-FFF2-40B4-BE49-F238E27FC236}">
                <a16:creationId xmlns:a16="http://schemas.microsoft.com/office/drawing/2014/main" id="{4AAEE8FB-EFD8-2044-823D-455745BC8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78" y="1696041"/>
            <a:ext cx="3163718" cy="1487779"/>
          </a:xfrm>
          <a:prstGeom prst="rect">
            <a:avLst/>
          </a:prstGeom>
        </p:spPr>
      </p:pic>
      <p:pic>
        <p:nvPicPr>
          <p:cNvPr id="10" name="Picture 9" title="Bacon">
            <a:extLst>
              <a:ext uri="{FF2B5EF4-FFF2-40B4-BE49-F238E27FC236}">
                <a16:creationId xmlns:a16="http://schemas.microsoft.com/office/drawing/2014/main" id="{1DAB36C5-198A-0847-A23B-89FC74012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59" y="4068248"/>
            <a:ext cx="3103878" cy="9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2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 Are first foods”?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8" y="1688123"/>
            <a:ext cx="8739042" cy="2027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Foods eaten by Indigenous people prior to contact with or colonization by non-Indigenous people.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3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2020-02-21T08:00:00+00:00</Remediation_x0020_Date>
    <Priority xmlns="34fb217e-71e5-45f5-ac12-57a9bc5aa8c7">New</Priority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51EFE48C-CC30-4F9B-9FF3-D53C1DBC79DC}"/>
</file>

<file path=customXml/itemProps2.xml><?xml version="1.0" encoding="utf-8"?>
<ds:datastoreItem xmlns:ds="http://schemas.openxmlformats.org/officeDocument/2006/customXml" ds:itemID="{86C35595-2A8B-4ECA-BAEF-CD96AAF402B4}"/>
</file>

<file path=customXml/itemProps3.xml><?xml version="1.0" encoding="utf-8"?>
<ds:datastoreItem xmlns:ds="http://schemas.openxmlformats.org/officeDocument/2006/customXml" ds:itemID="{B6253511-1A7B-4A3B-96B6-C053AE79415D}"/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754</Words>
  <Application>Microsoft Office PowerPoint</Application>
  <PresentationFormat>Widescreen</PresentationFormat>
  <Paragraphs>178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Grade 8 Lesson Native Nutrition  </vt:lpstr>
      <vt:lpstr>Essential Nutrients</vt:lpstr>
      <vt:lpstr>Energy Uses</vt:lpstr>
      <vt:lpstr>Energy Balance</vt:lpstr>
      <vt:lpstr>Health Risks - Not Enough Healthy Food</vt:lpstr>
      <vt:lpstr>Health Risks - Not Enough Activity</vt:lpstr>
      <vt:lpstr>My Native Plate</vt:lpstr>
      <vt:lpstr>What’s Missing?</vt:lpstr>
      <vt:lpstr>What Are first foods”?</vt:lpstr>
      <vt:lpstr>Oregon First Foods</vt:lpstr>
      <vt:lpstr>The Oregon Native Plate</vt:lpstr>
      <vt:lpstr>A Salmon Dinner</vt:lpstr>
      <vt:lpstr>Hunter-Gatherer Fitness</vt:lpstr>
      <vt:lpstr>Key Takeaways</vt:lpstr>
      <vt:lpstr>Image 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Nutrition PowerPoint</dc:title>
  <dc:creator>Valerie Brodnikova</dc:creator>
  <cp:lastModifiedBy>RUDY Peter - ODE</cp:lastModifiedBy>
  <cp:revision>125</cp:revision>
  <dcterms:created xsi:type="dcterms:W3CDTF">2019-04-26T16:05:13Z</dcterms:created>
  <dcterms:modified xsi:type="dcterms:W3CDTF">2020-02-21T21:46:50Z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