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257" r:id="rId6"/>
    <p:sldId id="279" r:id="rId7"/>
    <p:sldId id="280" r:id="rId8"/>
    <p:sldId id="26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80" userDrawn="1">
          <p15:clr>
            <a:srgbClr val="A4A3A4"/>
          </p15:clr>
        </p15:guide>
        <p15:guide id="4" orient="horz" pos="1512" userDrawn="1">
          <p15:clr>
            <a:srgbClr val="A4A3A4"/>
          </p15:clr>
        </p15:guide>
        <p15:guide id="5" orient="horz" pos="312" userDrawn="1">
          <p15:clr>
            <a:srgbClr val="A4A3A4"/>
          </p15:clr>
        </p15:guide>
        <p15:guide id="6" orient="horz" pos="936"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63A49F"/>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54"/>
    <p:restoredTop sz="94686"/>
  </p:normalViewPr>
  <p:slideViewPr>
    <p:cSldViewPr snapToGrid="0" snapToObjects="1" showGuides="1">
      <p:cViewPr varScale="1">
        <p:scale>
          <a:sx n="74" d="100"/>
          <a:sy n="74" d="100"/>
        </p:scale>
        <p:origin x="82" y="130"/>
      </p:cViewPr>
      <p:guideLst>
        <p:guide pos="624"/>
        <p:guide pos="7080"/>
        <p:guide orient="horz" pos="1512"/>
        <p:guide orient="horz" pos="312"/>
        <p:guide orient="horz" pos="936"/>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3/6/2023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ritfc.org/salmon-culture/tribal-salmon-culture/celilo-fall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2321743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11</a:t>
            </a:fld>
            <a:endParaRPr lang="en-US"/>
          </a:p>
        </p:txBody>
      </p:sp>
    </p:spTree>
    <p:extLst>
      <p:ext uri="{BB962C8B-B14F-4D97-AF65-F5344CB8AC3E}">
        <p14:creationId xmlns:p14="http://schemas.microsoft.com/office/powerpoint/2010/main" val="1886788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12</a:t>
            </a:fld>
            <a:endParaRPr lang="en-US"/>
          </a:p>
        </p:txBody>
      </p:sp>
    </p:spTree>
    <p:extLst>
      <p:ext uri="{BB962C8B-B14F-4D97-AF65-F5344CB8AC3E}">
        <p14:creationId xmlns:p14="http://schemas.microsoft.com/office/powerpoint/2010/main" val="157662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13</a:t>
            </a:fld>
            <a:endParaRPr lang="en-US"/>
          </a:p>
        </p:txBody>
      </p:sp>
    </p:spTree>
    <p:extLst>
      <p:ext uri="{BB962C8B-B14F-4D97-AF65-F5344CB8AC3E}">
        <p14:creationId xmlns:p14="http://schemas.microsoft.com/office/powerpoint/2010/main" val="1755097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14</a:t>
            </a:fld>
            <a:endParaRPr lang="en-US"/>
          </a:p>
        </p:txBody>
      </p:sp>
    </p:spTree>
    <p:extLst>
      <p:ext uri="{BB962C8B-B14F-4D97-AF65-F5344CB8AC3E}">
        <p14:creationId xmlns:p14="http://schemas.microsoft.com/office/powerpoint/2010/main" val="912797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https://www.critfc.org/salmon-culture/tribal-salmon-culture/celilo-falls/</a:t>
            </a:r>
            <a:endParaRPr lang="en-US" sz="1200" dirty="0"/>
          </a:p>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15</a:t>
            </a:fld>
            <a:endParaRPr lang="en-US"/>
          </a:p>
        </p:txBody>
      </p:sp>
    </p:spTree>
    <p:extLst>
      <p:ext uri="{BB962C8B-B14F-4D97-AF65-F5344CB8AC3E}">
        <p14:creationId xmlns:p14="http://schemas.microsoft.com/office/powerpoint/2010/main" val="2626453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16</a:t>
            </a:fld>
            <a:endParaRPr lang="en-US"/>
          </a:p>
        </p:txBody>
      </p:sp>
    </p:spTree>
    <p:extLst>
      <p:ext uri="{BB962C8B-B14F-4D97-AF65-F5344CB8AC3E}">
        <p14:creationId xmlns:p14="http://schemas.microsoft.com/office/powerpoint/2010/main" val="3621544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17</a:t>
            </a:fld>
            <a:endParaRPr lang="en-US"/>
          </a:p>
        </p:txBody>
      </p:sp>
    </p:spTree>
    <p:extLst>
      <p:ext uri="{BB962C8B-B14F-4D97-AF65-F5344CB8AC3E}">
        <p14:creationId xmlns:p14="http://schemas.microsoft.com/office/powerpoint/2010/main" val="420478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2999952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138136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www.opb.org</a:t>
            </a:r>
            <a:r>
              <a:rPr lang="en-US" sz="1200" kern="1200" dirty="0">
                <a:solidFill>
                  <a:schemeClr val="tx1"/>
                </a:solidFill>
                <a:effectLst/>
                <a:latin typeface="+mn-lt"/>
                <a:ea typeface="+mn-ea"/>
                <a:cs typeface="+mn-cs"/>
              </a:rPr>
              <a:t>/television/programs/</a:t>
            </a:r>
            <a:r>
              <a:rPr lang="en-US" sz="1200" kern="1200" dirty="0" err="1">
                <a:solidFill>
                  <a:schemeClr val="tx1"/>
                </a:solidFill>
                <a:effectLst/>
                <a:latin typeface="+mn-lt"/>
                <a:ea typeface="+mn-ea"/>
                <a:cs typeface="+mn-cs"/>
              </a:rPr>
              <a:t>artbeat</a:t>
            </a:r>
            <a:r>
              <a:rPr lang="en-US" sz="1200" kern="1200" dirty="0">
                <a:solidFill>
                  <a:schemeClr val="tx1"/>
                </a:solidFill>
                <a:effectLst/>
                <a:latin typeface="+mn-lt"/>
                <a:ea typeface="+mn-ea"/>
                <a:cs typeface="+mn-cs"/>
              </a:rPr>
              <a:t>/segment/</a:t>
            </a:r>
            <a:r>
              <a:rPr lang="en-US" sz="1200" kern="1200" dirty="0" err="1">
                <a:solidFill>
                  <a:schemeClr val="tx1"/>
                </a:solidFill>
                <a:effectLst/>
                <a:latin typeface="+mn-lt"/>
                <a:ea typeface="+mn-ea"/>
                <a:cs typeface="+mn-cs"/>
              </a:rPr>
              <a:t>oregon</a:t>
            </a:r>
            <a:r>
              <a:rPr lang="en-US" sz="1200" kern="1200" dirty="0">
                <a:solidFill>
                  <a:schemeClr val="tx1"/>
                </a:solidFill>
                <a:effectLst/>
                <a:latin typeface="+mn-lt"/>
                <a:ea typeface="+mn-ea"/>
                <a:cs typeface="+mn-cs"/>
              </a:rPr>
              <a:t>-poet-laureate-</a:t>
            </a:r>
            <a:r>
              <a:rPr lang="en-US" sz="1200" kern="1200" dirty="0" err="1">
                <a:solidFill>
                  <a:schemeClr val="tx1"/>
                </a:solidFill>
                <a:effectLst/>
                <a:latin typeface="+mn-lt"/>
                <a:ea typeface="+mn-ea"/>
                <a:cs typeface="+mn-cs"/>
              </a:rPr>
              <a:t>elizabeth</a:t>
            </a:r>
            <a:r>
              <a:rPr lang="en-US" sz="1200" kern="1200" dirty="0">
                <a:solidFill>
                  <a:schemeClr val="tx1"/>
                </a:solidFill>
                <a:effectLst/>
                <a:latin typeface="+mn-lt"/>
                <a:ea typeface="+mn-ea"/>
                <a:cs typeface="+mn-cs"/>
              </a:rPr>
              <a:t>-woody-warm-springs-poetry/</a:t>
            </a:r>
          </a:p>
          <a:p>
            <a:pPr marL="0" marR="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365588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4219844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1948381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2292197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9</a:t>
            </a:fld>
            <a:endParaRPr lang="en-US"/>
          </a:p>
        </p:txBody>
      </p:sp>
    </p:spTree>
    <p:extLst>
      <p:ext uri="{BB962C8B-B14F-4D97-AF65-F5344CB8AC3E}">
        <p14:creationId xmlns:p14="http://schemas.microsoft.com/office/powerpoint/2010/main" val="590522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10</a:t>
            </a:fld>
            <a:endParaRPr lang="en-US"/>
          </a:p>
        </p:txBody>
      </p:sp>
    </p:spTree>
    <p:extLst>
      <p:ext uri="{BB962C8B-B14F-4D97-AF65-F5344CB8AC3E}">
        <p14:creationId xmlns:p14="http://schemas.microsoft.com/office/powerpoint/2010/main" val="2878243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opb.org/television/programs/artbeat/segment/oregon-poet-laureate-elizabeth-woody-warm-springs-poetr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400300"/>
            <a:ext cx="9121346" cy="1456997"/>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Oregon Poet Laureate 2016-2018</a:t>
            </a:r>
            <a:b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br>
            <a:r>
              <a:rPr lang="en-US" sz="7200" dirty="0"/>
              <a:t>Elizabeth Woody</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Connotation</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1485900"/>
            <a:ext cx="10197354" cy="46101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3000"/>
              </a:spcAft>
              <a:buClr>
                <a:srgbClr val="1B73B9"/>
              </a:buCl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Consider what you highlighted/underlined. Think about the </a:t>
            </a:r>
            <a:b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“under surface” meanings of these words or phrases. </a:t>
            </a:r>
          </a:p>
          <a:p>
            <a:pPr algn="l">
              <a:lnSpc>
                <a:spcPct val="110000"/>
              </a:lnSpc>
              <a:spcAft>
                <a:spcPts val="600"/>
              </a:spcAft>
              <a:buClr>
                <a:srgbClr val="1B73B9"/>
              </a:buClr>
            </a:pPr>
            <a:r>
              <a:rPr lang="en-US"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Questions:</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What could these words or images tell you?</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What could the author be saying?</a:t>
            </a:r>
          </a:p>
        </p:txBody>
      </p:sp>
    </p:spTree>
    <p:extLst>
      <p:ext uri="{BB962C8B-B14F-4D97-AF65-F5344CB8AC3E}">
        <p14:creationId xmlns:p14="http://schemas.microsoft.com/office/powerpoint/2010/main" val="2285837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Attitude</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1485900"/>
            <a:ext cx="10235454" cy="46101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3000"/>
              </a:spcAft>
              <a:buClr>
                <a:srgbClr val="1B73B9"/>
              </a:buCl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The attitude of the poem can be thought of as the perspective </a:t>
            </a:r>
            <a:b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or tone of the poem. Reflect on who is the speaker of the </a:t>
            </a:r>
            <a:b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poem and the feelings projected through word choice and figurative language. </a:t>
            </a:r>
          </a:p>
          <a:p>
            <a:pPr algn="l">
              <a:lnSpc>
                <a:spcPct val="110000"/>
              </a:lnSpc>
              <a:spcAft>
                <a:spcPts val="600"/>
              </a:spcAft>
              <a:buClr>
                <a:srgbClr val="1B73B9"/>
              </a:buClr>
            </a:pPr>
            <a:r>
              <a:rPr lang="en-US"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Questions:</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What is the speaker’s attitude? What is the tone of the poem?</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What is the author’s attitude/tone? Does it differ from that of </a:t>
            </a:r>
            <a:b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the speaker?</a:t>
            </a:r>
          </a:p>
          <a:p>
            <a:pPr marL="274320" indent="-274320" algn="l">
              <a:lnSpc>
                <a:spcPct val="110000"/>
              </a:lnSpc>
              <a:spcAft>
                <a:spcPts val="1200"/>
              </a:spcAft>
              <a:buClr>
                <a:srgbClr val="1B73B9"/>
              </a:buClr>
              <a:buFont typeface="Arial" panose="020B0604020202020204" pitchFamily="34" charset="0"/>
              <a:buChar char="•"/>
            </a:pP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397097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Shift</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1485900"/>
            <a:ext cx="10235454" cy="46101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3000"/>
              </a:spcAft>
              <a:buClr>
                <a:srgbClr val="1B73B9"/>
              </a:buCl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Shift refers to changes or progression from one idea to another in the poem. Look for changes in time, tone, or speaker. This should always be noted as it will affect meaning.</a:t>
            </a:r>
          </a:p>
          <a:p>
            <a:pPr algn="l">
              <a:lnSpc>
                <a:spcPct val="110000"/>
              </a:lnSpc>
              <a:spcAft>
                <a:spcPts val="600"/>
              </a:spcAft>
              <a:buClr>
                <a:srgbClr val="1B73B9"/>
              </a:buClr>
            </a:pPr>
            <a:r>
              <a:rPr lang="en-US"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Questions:</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Are there changes in key words (but, yet, however, although)?</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Are there dramatic changes in punctuation such as dashes, periods, </a:t>
            </a:r>
            <a:b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or colons?</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Are there changes in the level of diction (for example, from more formal </a:t>
            </a:r>
            <a:b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to more informal)?</a:t>
            </a:r>
          </a:p>
        </p:txBody>
      </p:sp>
    </p:spTree>
    <p:extLst>
      <p:ext uri="{BB962C8B-B14F-4D97-AF65-F5344CB8AC3E}">
        <p14:creationId xmlns:p14="http://schemas.microsoft.com/office/powerpoint/2010/main" val="3359397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Title – Again!</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1485900"/>
            <a:ext cx="10235454" cy="46101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3000"/>
              </a:spcAft>
              <a:buClr>
                <a:srgbClr val="1B73B9"/>
              </a:buCl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Return to the title of the poem. Take a few minutes to reflect </a:t>
            </a:r>
            <a:b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on its meaning. </a:t>
            </a:r>
          </a:p>
          <a:p>
            <a:pPr algn="l">
              <a:lnSpc>
                <a:spcPct val="110000"/>
              </a:lnSpc>
              <a:spcAft>
                <a:spcPts val="600"/>
              </a:spcAft>
              <a:buClr>
                <a:srgbClr val="1B73B9"/>
              </a:buClr>
            </a:pPr>
            <a:r>
              <a:rPr lang="en-US"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Questions:</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Did the interpretation change? </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What does the title tell us about the poem?</a:t>
            </a:r>
          </a:p>
        </p:txBody>
      </p:sp>
    </p:spTree>
    <p:extLst>
      <p:ext uri="{BB962C8B-B14F-4D97-AF65-F5344CB8AC3E}">
        <p14:creationId xmlns:p14="http://schemas.microsoft.com/office/powerpoint/2010/main" val="3659046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Theme</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1485900"/>
            <a:ext cx="10235454" cy="46101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3000"/>
              </a:spcAft>
              <a:buClr>
                <a:srgbClr val="1B73B9"/>
              </a:buCl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 theme in poetry is the central thought or underlying meaning </a:t>
            </a:r>
            <a:b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of the poem. Look at the other parts of TPCASTT. The theme is communicated through use of connotation, attitude/tone, and </a:t>
            </a:r>
            <a:b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the progression of ideas. </a:t>
            </a:r>
          </a:p>
          <a:p>
            <a:pPr algn="l">
              <a:lnSpc>
                <a:spcPct val="110000"/>
              </a:lnSpc>
              <a:spcAft>
                <a:spcPts val="600"/>
              </a:spcAft>
              <a:buClr>
                <a:srgbClr val="1B73B9"/>
              </a:buClr>
            </a:pPr>
            <a:r>
              <a:rPr lang="en-US"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Questions:</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What is the poem saying?</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What message or idea is the author trying to get across?</a:t>
            </a:r>
          </a:p>
        </p:txBody>
      </p:sp>
    </p:spTree>
    <p:extLst>
      <p:ext uri="{BB962C8B-B14F-4D97-AF65-F5344CB8AC3E}">
        <p14:creationId xmlns:p14="http://schemas.microsoft.com/office/powerpoint/2010/main" val="4157398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err="1"/>
              <a:t>Celilo</a:t>
            </a:r>
            <a:r>
              <a:rPr lang="en-US" dirty="0"/>
              <a:t> Falls (Wy-am)</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990600" y="1485900"/>
            <a:ext cx="9477703" cy="46101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For thousands of years, </a:t>
            </a:r>
            <a:r>
              <a:rPr lang="en-US" sz="2400" dirty="0" err="1">
                <a:solidFill>
                  <a:schemeClr val="tx1">
                    <a:lumMod val="75000"/>
                    <a:lumOff val="25000"/>
                  </a:schemeClr>
                </a:solidFill>
                <a:latin typeface="Helvetica Neue Light" panose="02000403000000020004" pitchFamily="2" charset="0"/>
                <a:ea typeface="Helvetica Neue Light" panose="02000403000000020004" pitchFamily="2" charset="0"/>
              </a:rPr>
              <a:t>Celilo</a:t>
            </a: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 Falls (Wy-am) was one of history’s great market places</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Northwest tribes fished for the salmon that struggled to make their way upstream </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There were permanent villages between the falls and where the city of The </a:t>
            </a:r>
            <a:r>
              <a:rPr lang="en-US" sz="2400" dirty="0" err="1">
                <a:solidFill>
                  <a:schemeClr val="tx1">
                    <a:lumMod val="75000"/>
                    <a:lumOff val="25000"/>
                  </a:schemeClr>
                </a:solidFill>
                <a:latin typeface="Helvetica Neue Light" panose="02000403000000020004" pitchFamily="2" charset="0"/>
                <a:ea typeface="Helvetica Neue Light" panose="02000403000000020004" pitchFamily="2" charset="0"/>
              </a:rPr>
              <a:t>Dalles</a:t>
            </a: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 now stands</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As many as 5,000 people would gather to trade, feast, and participate in games and religious ceremonies</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In 1957, the opening of the </a:t>
            </a:r>
            <a:r>
              <a:rPr lang="en-US" sz="2400" dirty="0" err="1">
                <a:solidFill>
                  <a:schemeClr val="tx1">
                    <a:lumMod val="75000"/>
                    <a:lumOff val="25000"/>
                  </a:schemeClr>
                </a:solidFill>
                <a:latin typeface="Helvetica Neue Light" panose="02000403000000020004" pitchFamily="2" charset="0"/>
                <a:ea typeface="Helvetica Neue Light" panose="02000403000000020004" pitchFamily="2" charset="0"/>
              </a:rPr>
              <a:t>Dalles</a:t>
            </a: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 Dam formed a lake that flooded </a:t>
            </a:r>
            <a:r>
              <a:rPr lang="en-US" sz="2400" dirty="0" err="1">
                <a:solidFill>
                  <a:schemeClr val="tx1">
                    <a:lumMod val="75000"/>
                    <a:lumOff val="25000"/>
                  </a:schemeClr>
                </a:solidFill>
                <a:latin typeface="Helvetica Neue Light" panose="02000403000000020004" pitchFamily="2" charset="0"/>
                <a:ea typeface="Helvetica Neue Light" panose="02000403000000020004" pitchFamily="2" charset="0"/>
              </a:rPr>
              <a:t>Celilo</a:t>
            </a: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 Falls</a:t>
            </a:r>
          </a:p>
          <a:p>
            <a:pPr marL="274320" indent="-274320" algn="l">
              <a:lnSpc>
                <a:spcPct val="110000"/>
              </a:lnSpc>
              <a:spcAft>
                <a:spcPts val="1200"/>
              </a:spcAft>
              <a:buClr>
                <a:srgbClr val="1B73B9"/>
              </a:buClr>
              <a:buFont typeface="Arial" panose="020B0604020202020204" pitchFamily="34" charset="0"/>
              <a:buChar char="•"/>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349611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235454" cy="1112783"/>
          </a:xfrm>
        </p:spPr>
        <p:txBody>
          <a:bodyPr lIns="0" tIns="0" rIns="0" bIns="0" anchor="t" anchorCtr="0">
            <a:noAutofit/>
          </a:bodyPr>
          <a:lstStyle/>
          <a:p>
            <a:r>
              <a:rPr lang="en-US" dirty="0"/>
              <a:t>She-Who-Watches, the Names </a:t>
            </a:r>
            <a:br>
              <a:rPr lang="en-US" dirty="0"/>
            </a:br>
            <a:r>
              <a:rPr lang="en-US" dirty="0"/>
              <a:t>Are Prayer </a:t>
            </a:r>
            <a:r>
              <a:rPr lang="en-US" sz="2400" i="1" dirty="0"/>
              <a:t>For David </a:t>
            </a:r>
            <a:r>
              <a:rPr lang="en-US" sz="2400" i="1" dirty="0" err="1"/>
              <a:t>Sohappy</a:t>
            </a:r>
            <a:r>
              <a:rPr lang="en-US" sz="2400" i="1" dirty="0"/>
              <a:t>, April 25, 1925 – May 7, 1991</a:t>
            </a:r>
            <a:endParaRPr lang="en-US" sz="2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990600" y="2123090"/>
            <a:ext cx="7895492" cy="397291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Woody dedicated this poem to David </a:t>
            </a:r>
            <a:r>
              <a:rPr lang="en-US" sz="2400" dirty="0" err="1">
                <a:solidFill>
                  <a:schemeClr val="tx1">
                    <a:lumMod val="75000"/>
                    <a:lumOff val="25000"/>
                  </a:schemeClr>
                </a:solidFill>
                <a:latin typeface="Helvetica Neue Light" panose="02000403000000020004" pitchFamily="2" charset="0"/>
                <a:ea typeface="Helvetica Neue Light" panose="02000403000000020004" pitchFamily="2" charset="0"/>
              </a:rPr>
              <a:t>Sohappy</a:t>
            </a: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 a Yakama religious leader who led the fight to restore fishing rights to American Indian tribes along the Columbia River </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The speaker of this poem is a petroglyph (a rock carving) on the Columbia River</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Woody explains that, “She was originally a woman chief, the last, before Coyote changed her into rock to watch over her people and the male chiefs who followed her” (notes to poems in </a:t>
            </a:r>
            <a:r>
              <a:rPr lang="en-US" sz="2400" i="1" dirty="0">
                <a:solidFill>
                  <a:schemeClr val="tx1">
                    <a:lumMod val="75000"/>
                    <a:lumOff val="25000"/>
                  </a:schemeClr>
                </a:solidFill>
                <a:latin typeface="Helvetica Neue Light" panose="02000403000000020004" pitchFamily="2" charset="0"/>
                <a:ea typeface="Helvetica Neue Light" panose="02000403000000020004" pitchFamily="2" charset="0"/>
              </a:rPr>
              <a:t>Seven Hands Seven Hearts</a:t>
            </a: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 123) </a:t>
            </a:r>
          </a:p>
          <a:p>
            <a:pPr marL="274320" indent="-274320" algn="l">
              <a:lnSpc>
                <a:spcPct val="110000"/>
              </a:lnSpc>
              <a:spcAft>
                <a:spcPts val="1200"/>
              </a:spcAft>
              <a:buClr>
                <a:srgbClr val="1B73B9"/>
              </a:buClr>
              <a:buFont typeface="Arial" panose="020B0604020202020204" pitchFamily="34" charset="0"/>
              <a:buChar char="•"/>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4" name="Picture 2" title="Example of a petroglyph (rock carving)">
            <a:extLst>
              <a:ext uri="{FF2B5EF4-FFF2-40B4-BE49-F238E27FC236}">
                <a16:creationId xmlns:a16="http://schemas.microsoft.com/office/drawing/2014/main" id="{8F34B0A1-9859-FF4B-A4E9-4BEA38F0759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333" r="17686"/>
          <a:stretch/>
        </p:blipFill>
        <p:spPr bwMode="auto">
          <a:xfrm>
            <a:off x="9375530" y="4052277"/>
            <a:ext cx="2145322" cy="2043723"/>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884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title="Elizabeth Woody">
            <a:extLst>
              <a:ext uri="{FF2B5EF4-FFF2-40B4-BE49-F238E27FC236}">
                <a16:creationId xmlns:a16="http://schemas.microsoft.com/office/drawing/2014/main" id="{62E4954E-6C0D-5D4F-B317-300446433A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04" r="-6971"/>
          <a:stretch/>
        </p:blipFill>
        <p:spPr bwMode="auto">
          <a:xfrm>
            <a:off x="4550986" y="-35088"/>
            <a:ext cx="9450010" cy="689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5572600" cy="3842238"/>
          </a:xfrm>
        </p:spPr>
        <p:txBody>
          <a:bodyPr lIns="0" tIns="0" rIns="0" bIns="0" anchor="t" anchorCtr="0">
            <a:noAutofit/>
          </a:bodyPr>
          <a:lstStyle/>
          <a:p>
            <a:r>
              <a:rPr lang="en-US" dirty="0">
                <a:solidFill>
                  <a:srgbClr val="63A49F"/>
                </a:solidFill>
              </a:rPr>
              <a:t>Elizabeth Woody: Transcending Chaos Through Art</a:t>
            </a:r>
            <a:endParaRPr lang="en-US" sz="4400" dirty="0">
              <a:solidFill>
                <a:srgbClr val="63A49F"/>
              </a:solidFill>
            </a:endParaRPr>
          </a:p>
        </p:txBody>
      </p:sp>
    </p:spTree>
    <p:extLst>
      <p:ext uri="{BB962C8B-B14F-4D97-AF65-F5344CB8AC3E}">
        <p14:creationId xmlns:p14="http://schemas.microsoft.com/office/powerpoint/2010/main" val="1800317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Oregon Poet Laureate</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2400300"/>
            <a:ext cx="7740561" cy="33147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200"/>
              </a:spcAft>
              <a:buClr>
                <a:srgbClr val="1B73B9"/>
              </a:buClr>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Serves as a state ambassador of poetry</a:t>
            </a:r>
          </a:p>
          <a:p>
            <a:pPr marL="274320" indent="-274320" algn="l">
              <a:lnSpc>
                <a:spcPct val="110000"/>
              </a:lnSpc>
              <a:spcAft>
                <a:spcPts val="1200"/>
              </a:spcAft>
              <a:buClr>
                <a:srgbClr val="1B73B9"/>
              </a:buClr>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Appointed by the governor of Oregon</a:t>
            </a:r>
          </a:p>
          <a:p>
            <a:pPr marL="274320" indent="-274320" algn="l">
              <a:lnSpc>
                <a:spcPct val="110000"/>
              </a:lnSpc>
              <a:spcAft>
                <a:spcPts val="1200"/>
              </a:spcAft>
              <a:buClr>
                <a:srgbClr val="1B73B9"/>
              </a:buClr>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Travels the state to share the power of reading and writing poetry  </a:t>
            </a:r>
          </a:p>
          <a:p>
            <a:pPr algn="l">
              <a:lnSpc>
                <a:spcPct val="110000"/>
              </a:lnSpc>
              <a:spcAft>
                <a:spcPts val="1200"/>
              </a:spcAft>
            </a:pP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456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Elizabeth Woody</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990600" y="1485900"/>
            <a:ext cx="10210800" cy="46101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Elizabeth Woody is a poet and educator of Navajo, Wasco, and Yakama descent. She is an enrolled tribal member of the Confederated Tribes of Warm Springs.</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Woody’s subject matter includes the histories of her ancestors, the rich Pacific Northwest landscape, and the experience of being a tribal member, an American, and a woman in contemporary society.</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Woody is the winner of the American Book Award.</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In 2017, she was named the eighth poet laureate of Oregon.</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She is the first person of American Indian heritage to be named poet laureate of Oregon.</a:t>
            </a:r>
          </a:p>
        </p:txBody>
      </p:sp>
    </p:spTree>
    <p:extLst>
      <p:ext uri="{BB962C8B-B14F-4D97-AF65-F5344CB8AC3E}">
        <p14:creationId xmlns:p14="http://schemas.microsoft.com/office/powerpoint/2010/main" val="387530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Elizabeth Woody’s Books of Poetry</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2400300"/>
            <a:ext cx="8718023" cy="33147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200"/>
              </a:spcAft>
              <a:buClr>
                <a:srgbClr val="1B73B9"/>
              </a:buClr>
              <a:buFont typeface="Arial" panose="020B0604020202020204" pitchFamily="34" charset="0"/>
              <a:buChar char="•"/>
            </a:pPr>
            <a:r>
              <a:rPr lang="en-US" sz="2800" i="1" dirty="0">
                <a:solidFill>
                  <a:schemeClr val="tx1">
                    <a:lumMod val="75000"/>
                    <a:lumOff val="25000"/>
                  </a:schemeClr>
                </a:solidFill>
                <a:latin typeface="Helvetica Neue Light" panose="02000403000000020004" pitchFamily="2" charset="0"/>
                <a:ea typeface="Helvetica Neue Light" panose="02000403000000020004" pitchFamily="2" charset="0"/>
              </a:rPr>
              <a:t>Luminaries of the Humble, </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(Sun Tracks, Vol 30), University of Arizona Press </a:t>
            </a:r>
          </a:p>
          <a:p>
            <a:pPr marL="274320" indent="-274320" algn="l">
              <a:lnSpc>
                <a:spcPct val="110000"/>
              </a:lnSpc>
              <a:spcAft>
                <a:spcPts val="1200"/>
              </a:spcAft>
              <a:buClr>
                <a:srgbClr val="1B73B9"/>
              </a:buClr>
              <a:buFont typeface="Arial" panose="020B0604020202020204" pitchFamily="34" charset="0"/>
              <a:buChar char="•"/>
            </a:pPr>
            <a:r>
              <a:rPr lang="en-US" sz="2800" i="1" dirty="0">
                <a:solidFill>
                  <a:schemeClr val="tx1">
                    <a:lumMod val="75000"/>
                    <a:lumOff val="25000"/>
                  </a:schemeClr>
                </a:solidFill>
                <a:latin typeface="Helvetica Neue Light" panose="02000403000000020004" pitchFamily="2" charset="0"/>
                <a:ea typeface="Helvetica Neue Light" panose="02000403000000020004" pitchFamily="2" charset="0"/>
              </a:rPr>
              <a:t>Seven Hands Seven Hearts, </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Eighth Mountain Press</a:t>
            </a:r>
          </a:p>
          <a:p>
            <a:pPr marL="274320" indent="-274320" algn="l">
              <a:lnSpc>
                <a:spcPct val="110000"/>
              </a:lnSpc>
              <a:spcAft>
                <a:spcPts val="1200"/>
              </a:spcAft>
              <a:buClr>
                <a:srgbClr val="1B73B9"/>
              </a:buClr>
              <a:buFont typeface="Arial" panose="020B0604020202020204" pitchFamily="34" charset="0"/>
              <a:buChar char="•"/>
            </a:pPr>
            <a:r>
              <a:rPr lang="en-US" sz="2800" i="1" dirty="0">
                <a:solidFill>
                  <a:schemeClr val="tx1">
                    <a:lumMod val="75000"/>
                    <a:lumOff val="25000"/>
                  </a:schemeClr>
                </a:solidFill>
                <a:latin typeface="Helvetica Neue Light" panose="02000403000000020004" pitchFamily="2" charset="0"/>
                <a:ea typeface="Helvetica Neue Light" panose="02000403000000020004" pitchFamily="2" charset="0"/>
              </a:rPr>
              <a:t>Hand into Stone: Poems, </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Contact II Publications </a:t>
            </a:r>
          </a:p>
          <a:p>
            <a:pPr marL="274320" indent="-274320" algn="l">
              <a:lnSpc>
                <a:spcPct val="110000"/>
              </a:lnSpc>
              <a:spcAft>
                <a:spcPts val="1200"/>
              </a:spcAft>
              <a:buClr>
                <a:srgbClr val="1B73B9"/>
              </a:buClr>
              <a:buFont typeface="Arial" panose="020B0604020202020204" pitchFamily="34" charset="0"/>
              <a:buChar char="•"/>
            </a:pP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78574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title="Elizabeth Woody">
            <a:extLst>
              <a:ext uri="{FF2B5EF4-FFF2-40B4-BE49-F238E27FC236}">
                <a16:creationId xmlns:a16="http://schemas.microsoft.com/office/drawing/2014/main" id="{62E4954E-6C0D-5D4F-B317-300446433A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04" r="-6971"/>
          <a:stretch/>
        </p:blipFill>
        <p:spPr bwMode="auto">
          <a:xfrm>
            <a:off x="4550986" y="-35088"/>
            <a:ext cx="9450010" cy="689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5" y="495300"/>
            <a:ext cx="5564921" cy="4686300"/>
          </a:xfrm>
        </p:spPr>
        <p:txBody>
          <a:bodyPr lIns="0" tIns="0" rIns="0" bIns="0" anchor="t" anchorCtr="0">
            <a:noAutofit/>
          </a:bodyPr>
          <a:lstStyle/>
          <a:p>
            <a:r>
              <a:rPr lang="en-US" dirty="0">
                <a:solidFill>
                  <a:srgbClr val="63A49F"/>
                </a:solidFill>
              </a:rPr>
              <a:t>Elizabeth Woody: Transcending Chaos Through Art</a:t>
            </a:r>
            <a:br>
              <a:rPr lang="en-US" dirty="0">
                <a:solidFill>
                  <a:srgbClr val="63A49F"/>
                </a:solidFill>
              </a:rPr>
            </a:br>
            <a:r>
              <a:rPr lang="en-US" dirty="0">
                <a:solidFill>
                  <a:srgbClr val="63A49F"/>
                </a:solidFill>
              </a:rPr>
              <a:t/>
            </a:r>
            <a:br>
              <a:rPr lang="en-US" dirty="0">
                <a:solidFill>
                  <a:srgbClr val="63A49F"/>
                </a:solidFill>
              </a:rPr>
            </a:br>
            <a:r>
              <a:rPr lang="en-US" sz="3200" b="1" dirty="0">
                <a:latin typeface="Helvetica Neue" panose="02000503000000020004" pitchFamily="2" charset="0"/>
                <a:ea typeface="Helvetica Neue" panose="02000503000000020004" pitchFamily="2" charset="0"/>
                <a:cs typeface="Helvetica Neue" panose="02000503000000020004" pitchFamily="2" charset="0"/>
                <a:hlinkClick r:id="rId4"/>
              </a:rPr>
              <a:t>PLAY VIDEO</a:t>
            </a:r>
            <a:endParaRPr lang="en-US" sz="3200" b="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37919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A theme in poetry is…</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2400300"/>
            <a:ext cx="8718023" cy="33147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200"/>
              </a:spcAft>
              <a:buClr>
                <a:srgbClr val="1B73B9"/>
              </a:buClr>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The central thought or underlying meaning of the poem</a:t>
            </a:r>
          </a:p>
          <a:p>
            <a:pPr marL="274320" indent="-274320" algn="l">
              <a:lnSpc>
                <a:spcPct val="110000"/>
              </a:lnSpc>
              <a:spcAft>
                <a:spcPts val="1200"/>
              </a:spcAft>
              <a:buClr>
                <a:srgbClr val="1B73B9"/>
              </a:buClr>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NOT the same as the subject or topic of the poem </a:t>
            </a:r>
          </a:p>
          <a:p>
            <a:pPr marL="274320" indent="-274320" algn="l">
              <a:lnSpc>
                <a:spcPct val="110000"/>
              </a:lnSpc>
              <a:spcAft>
                <a:spcPts val="1200"/>
              </a:spcAft>
              <a:buClr>
                <a:srgbClr val="1B73B9"/>
              </a:buClr>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 statement the poem makes about the topic</a:t>
            </a:r>
          </a:p>
          <a:p>
            <a:pPr marL="274320" indent="-274320" algn="l">
              <a:lnSpc>
                <a:spcPct val="110000"/>
              </a:lnSpc>
              <a:spcAft>
                <a:spcPts val="1200"/>
              </a:spcAft>
              <a:buClr>
                <a:srgbClr val="1B73B9"/>
              </a:buClr>
              <a:buFont typeface="Arial" panose="020B0604020202020204" pitchFamily="34" charset="0"/>
              <a:buChar char="•"/>
            </a:pP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333919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TPCASTT Poetry Analysis</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1485900"/>
            <a:ext cx="8718023" cy="46101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200"/>
              </a:spcAft>
              <a:buClr>
                <a:srgbClr val="1B73B9"/>
              </a:buClr>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T- Title</a:t>
            </a:r>
          </a:p>
          <a:p>
            <a:pPr marL="274320" indent="-274320" algn="l">
              <a:lnSpc>
                <a:spcPct val="110000"/>
              </a:lnSpc>
              <a:spcAft>
                <a:spcPts val="1200"/>
              </a:spcAft>
              <a:buClr>
                <a:srgbClr val="1B73B9"/>
              </a:buClr>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P- Paraphrase</a:t>
            </a:r>
          </a:p>
          <a:p>
            <a:pPr marL="274320" indent="-274320" algn="l">
              <a:lnSpc>
                <a:spcPct val="110000"/>
              </a:lnSpc>
              <a:spcAft>
                <a:spcPts val="1200"/>
              </a:spcAft>
              <a:buClr>
                <a:srgbClr val="1B73B9"/>
              </a:buClr>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C- Connotation</a:t>
            </a:r>
          </a:p>
          <a:p>
            <a:pPr marL="274320" indent="-274320" algn="l">
              <a:lnSpc>
                <a:spcPct val="110000"/>
              </a:lnSpc>
              <a:spcAft>
                <a:spcPts val="1200"/>
              </a:spcAft>
              <a:buClr>
                <a:srgbClr val="1B73B9"/>
              </a:buClr>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 Attitude</a:t>
            </a:r>
          </a:p>
          <a:p>
            <a:pPr marL="274320" indent="-274320" algn="l">
              <a:lnSpc>
                <a:spcPct val="110000"/>
              </a:lnSpc>
              <a:spcAft>
                <a:spcPts val="1200"/>
              </a:spcAft>
              <a:buClr>
                <a:srgbClr val="1B73B9"/>
              </a:buClr>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S- Shift</a:t>
            </a:r>
          </a:p>
          <a:p>
            <a:pPr marL="274320" indent="-274320" algn="l">
              <a:lnSpc>
                <a:spcPct val="110000"/>
              </a:lnSpc>
              <a:spcAft>
                <a:spcPts val="1200"/>
              </a:spcAft>
              <a:buClr>
                <a:srgbClr val="1B73B9"/>
              </a:buClr>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T- Title Revisited</a:t>
            </a:r>
          </a:p>
          <a:p>
            <a:pPr marL="274320" indent="-274320" algn="l">
              <a:lnSpc>
                <a:spcPct val="110000"/>
              </a:lnSpc>
              <a:spcAft>
                <a:spcPts val="1200"/>
              </a:spcAft>
              <a:buClr>
                <a:srgbClr val="1B73B9"/>
              </a:buClr>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T- Theme </a:t>
            </a:r>
          </a:p>
        </p:txBody>
      </p:sp>
    </p:spTree>
    <p:extLst>
      <p:ext uri="{BB962C8B-B14F-4D97-AF65-F5344CB8AC3E}">
        <p14:creationId xmlns:p14="http://schemas.microsoft.com/office/powerpoint/2010/main" val="4027870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Title</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7" y="1485900"/>
            <a:ext cx="8518326" cy="46101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3000"/>
              </a:spcAft>
              <a:buClr>
                <a:srgbClr val="1B73B9"/>
              </a:buCl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Before you read the poem, consider the title and its possible meaning. </a:t>
            </a:r>
          </a:p>
          <a:p>
            <a:pPr algn="l">
              <a:lnSpc>
                <a:spcPct val="110000"/>
              </a:lnSpc>
              <a:spcAft>
                <a:spcPts val="600"/>
              </a:spcAft>
              <a:buClr>
                <a:srgbClr val="1B73B9"/>
              </a:buClr>
            </a:pPr>
            <a:r>
              <a:rPr lang="en-US"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Questions:</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What ideas does the title evoke?</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What images does the title suggest?</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Can you make any predictions about the poem? </a:t>
            </a:r>
          </a:p>
          <a:p>
            <a:pPr marL="274320" indent="-274320" algn="l">
              <a:lnSpc>
                <a:spcPct val="110000"/>
              </a:lnSpc>
              <a:spcAft>
                <a:spcPts val="1200"/>
              </a:spcAft>
              <a:buClr>
                <a:srgbClr val="1B73B9"/>
              </a:buClr>
              <a:buFont typeface="Arial" panose="020B0604020202020204" pitchFamily="34" charset="0"/>
              <a:buChar char="•"/>
            </a:pP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718966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Paraphrase</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1485900"/>
            <a:ext cx="10197354" cy="46101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3000"/>
              </a:spcAft>
              <a:buClr>
                <a:srgbClr val="1B73B9"/>
              </a:buCl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Put the poem in your own words. Begin by highlighting or underlining words, phrases, and images that stand out for you. Write your paraphrase next to the poem. </a:t>
            </a:r>
          </a:p>
          <a:p>
            <a:pPr algn="l">
              <a:lnSpc>
                <a:spcPct val="110000"/>
              </a:lnSpc>
              <a:spcAft>
                <a:spcPts val="600"/>
              </a:spcAft>
              <a:buClr>
                <a:srgbClr val="1B73B9"/>
              </a:buClr>
            </a:pPr>
            <a:r>
              <a:rPr lang="en-US"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Questions:</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What is the surface meaning of the poem?</a:t>
            </a:r>
          </a:p>
          <a:p>
            <a:pPr marL="274320" indent="-274320" algn="l">
              <a:lnSpc>
                <a:spcPct val="110000"/>
              </a:lnSpc>
              <a:spcAft>
                <a:spcPts val="1200"/>
              </a:spcAft>
              <a:buClr>
                <a:srgbClr val="1B73B9"/>
              </a:buClr>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What is the topic/subject of the poem? </a:t>
            </a:r>
          </a:p>
        </p:txBody>
      </p:sp>
    </p:spTree>
    <p:extLst>
      <p:ext uri="{BB962C8B-B14F-4D97-AF65-F5344CB8AC3E}">
        <p14:creationId xmlns:p14="http://schemas.microsoft.com/office/powerpoint/2010/main" val="3234791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2020-01-03T08:00:00+00:00</Remediation_x0020_Date>
    <Estimated_x0020_Creation_x0020_Date xmlns="34fb217e-71e5-45f5-ac12-57a9bc5aa8c7" xsi:nil="true"/>
    <Priority xmlns="34fb217e-71e5-45f5-ac12-57a9bc5aa8c7">New</Priorit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6C851F-8086-4D3B-94A6-F9C2AC5AECF1}">
  <ds:schemaRefs>
    <ds:schemaRef ds:uri="http://schemas.microsoft.com/sharepoint/v3/contenttype/forms"/>
  </ds:schemaRefs>
</ds:datastoreItem>
</file>

<file path=customXml/itemProps2.xml><?xml version="1.0" encoding="utf-8"?>
<ds:datastoreItem xmlns:ds="http://schemas.openxmlformats.org/officeDocument/2006/customXml" ds:itemID="{47215AF3-B06E-4427-8BB7-044808C690AF}">
  <ds:schemaRefs>
    <ds:schemaRef ds:uri="http://schemas.openxmlformats.org/package/2006/metadata/core-properties"/>
    <ds:schemaRef ds:uri="http://purl.org/dc/terms/"/>
    <ds:schemaRef ds:uri="34fb217e-71e5-45f5-ac12-57a9bc5aa8c7"/>
    <ds:schemaRef ds:uri="http://schemas.microsoft.com/office/2006/documentManagement/types"/>
    <ds:schemaRef ds:uri="http://schemas.microsoft.com/office/2006/metadata/properties"/>
    <ds:schemaRef ds:uri="54031767-dd6d-417c-ab73-583408f47564"/>
    <ds:schemaRef ds:uri="http://purl.org/dc/elements/1.1/"/>
    <ds:schemaRef ds:uri="http://schemas.microsoft.com/office/infopath/2007/PartnerControl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6C808C64-C251-492D-BE56-889B147A0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217</TotalTime>
  <Words>874</Words>
  <Application>Microsoft Office PowerPoint</Application>
  <PresentationFormat>Widescreen</PresentationFormat>
  <Paragraphs>94</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Helvetica Neue</vt:lpstr>
      <vt:lpstr>Helvetica Neue Light</vt:lpstr>
      <vt:lpstr>Helvetica Neue Medium</vt:lpstr>
      <vt:lpstr>Office Theme</vt:lpstr>
      <vt:lpstr>Oregon Poet Laureate 2016-2018 Elizabeth Woody</vt:lpstr>
      <vt:lpstr>Oregon Poet Laureate</vt:lpstr>
      <vt:lpstr>Elizabeth Woody</vt:lpstr>
      <vt:lpstr>Elizabeth Woody’s Books of Poetry</vt:lpstr>
      <vt:lpstr>Elizabeth Woody: Transcending Chaos Through Art  PLAY VIDEO</vt:lpstr>
      <vt:lpstr>A theme in poetry is…</vt:lpstr>
      <vt:lpstr>TPCASTT Poetry Analysis</vt:lpstr>
      <vt:lpstr>Title</vt:lpstr>
      <vt:lpstr>Paraphrase</vt:lpstr>
      <vt:lpstr>Connotation</vt:lpstr>
      <vt:lpstr>Attitude</vt:lpstr>
      <vt:lpstr>Shift</vt:lpstr>
      <vt:lpstr>Title – Again!</vt:lpstr>
      <vt:lpstr>Theme</vt:lpstr>
      <vt:lpstr>Celilo Falls (Wy-am)</vt:lpstr>
      <vt:lpstr>She-Who-Watches, the Names  Are Prayer For David Sohappy, April 25, 1925 – May 7, 1991</vt:lpstr>
      <vt:lpstr>Elizabeth Woody: Transcending Chaos Through 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BELLE Jennifer * ODE</cp:lastModifiedBy>
  <cp:revision>82</cp:revision>
  <dcterms:created xsi:type="dcterms:W3CDTF">2019-04-26T16:05:13Z</dcterms:created>
  <dcterms:modified xsi:type="dcterms:W3CDTF">2023-03-06T21:00:21Z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