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ink/ink5.xml" ContentType="application/inkml+xml"/>
  <Override PartName="/ppt/ink/ink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1" r:id="rId5"/>
    <p:sldId id="272" r:id="rId6"/>
    <p:sldId id="289" r:id="rId7"/>
    <p:sldId id="285" r:id="rId8"/>
    <p:sldId id="295" r:id="rId9"/>
    <p:sldId id="292" r:id="rId10"/>
    <p:sldId id="287" r:id="rId11"/>
    <p:sldId id="286" r:id="rId12"/>
    <p:sldId id="290" r:id="rId13"/>
    <p:sldId id="277" r:id="rId14"/>
    <p:sldId id="298"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4" userDrawn="1">
          <p15:clr>
            <a:srgbClr val="A4A3A4"/>
          </p15:clr>
        </p15:guide>
        <p15:guide id="2" pos="3840">
          <p15:clr>
            <a:srgbClr val="A4A3A4"/>
          </p15:clr>
        </p15:guide>
        <p15:guide id="3" pos="7392" userDrawn="1">
          <p15:clr>
            <a:srgbClr val="A4A3A4"/>
          </p15:clr>
        </p15:guide>
        <p15:guide id="4" orient="horz" pos="2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E5E500-ED35-CBB6-62B7-F6F0103C57E6}" name="Rachael Radick" initials="RR" userId="S::rachael.radick@ednw.org::125914b5-a3fb-448a-b296-f1297bb32460" providerId="AD"/>
  <p188:author id="{DF35D032-C91A-F82A-D8B7-C06E83E9D9EE}" name="Eric Gold" initials="EG" userId="S::Eric.Gold@ednw.org::b6cf958c-856f-4440-8aee-f7dbb254b8f3" providerId="AD"/>
  <p188:author id="{381A9E9D-B1BE-40B4-6B6A-9060782AC2B0}" name="Nick Viles" initials="NV" userId="S::nickv@ctsi.nsn.us::917d333d-4359-443a-97bf-69681caf71f1" providerId="AD"/>
  <p188:author id="{55FC84A5-00C8-7FBB-22BB-CE69FC53BBBD}" name="Valerie Brodnikova" initials="VB" userId="S::valerie.brodnikova@ednw.org::8cc92941-ad6a-4ef3-bb01-a71e95f3817c" providerId="AD"/>
  <p188:author id="{EC524AEE-6B1E-A317-888D-2770E124340A}" name="Sarah Cook" initials="SC" userId="S::Sarah.Cook@ednw.org::2ed97bae-2140-4aad-b727-37ba119d113c" providerId="AD"/>
  <p188:author id="{BEA188F4-C76B-824A-613B-5CC8FCC236E2}" name="Mandy Smoker Broaddus" initials="MB" userId="S::smokerbroaddus@ednw.org::98249921-6627-44fb-a584-82a5094d08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754"/>
    <a:srgbClr val="B36A57"/>
    <a:srgbClr val="6E9E9E"/>
    <a:srgbClr val="009D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13FE3-6358-A07E-8DA3-B270CDE3AFC8}" v="9" dt="2025-06-16T20:23:08.910"/>
    <p1510:client id="{C37E458A-BA3A-7953-8B2D-D1BB910A5E52}" v="1" dt="2025-06-17T23:05:28.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1088"/>
  </p:normalViewPr>
  <p:slideViewPr>
    <p:cSldViewPr snapToGrid="0">
      <p:cViewPr varScale="1">
        <p:scale>
          <a:sx n="73" d="100"/>
          <a:sy n="73" d="100"/>
        </p:scale>
        <p:origin x="948" y="36"/>
      </p:cViewPr>
      <p:guideLst>
        <p:guide orient="horz" pos="3864"/>
        <p:guide pos="3840"/>
        <p:guide pos="7392"/>
        <p:guide orient="horz" pos="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1T22:49:58.136"/>
    </inkml:context>
    <inkml:brush xml:id="br0">
      <inkml:brushProperty name="width" value="0.35" units="cm"/>
      <inkml:brushProperty name="height" value="0.35" units="cm"/>
      <inkml:brushProperty name="color" value="#FFFFFF"/>
    </inkml:brush>
  </inkml:definitions>
  <inkml:trace contextRef="#ctx0" brushRef="#br0">8652 15068 0 0 0,'5'0'0'0'0,"5"0"0"0"0,6 0 0 0 0,5-8 0 0 0,3-2 0 0 0,2-1 0 0 0,6-4 0 0 0,2-9 0 0 0,-1-8 0 0 0,3-6 0 0 0,6-6 0 0 0,-2-2 0 0 0,2-2 0 0 0,0 9 0 0 0,0 1 0 0 0,-2 0 0 0 0,-4 6 0 0 0,2 1 0 0 0,-3 6 0 0 0,-1-2 0 0 0,2-4 0 0 0,4 5 0 0 0,4-3 0 0 0,0 4 0 0 0,-4-1 0 0 0,0-4 0 0 0,-1 2 0 0 0,-4-2 0 0 0,-3 6 0 0 0,-2 4 0 0 0,-6 0 0 0 0,-4 2 0 0 0,0 5 0 0 0,-3-4 0 0 0,0-6 0 0 0,1 0 0 0 0,3 4 0 0 0,-4-3 0 0 0,2 4 0 0 0,-4-5 0 0 0,1 2 0 0 0,2-2 0 0 0,2 1 0 0 0,-2-3 0 0 0,0 3 0 0 0,2-3 0 0 0,2-5 0 0 0,1-5 0 0 0,2-5 0 0 0,2-3 0 0 0,-1 5 0 0 0,-4 1 0 0 0,-1 0 0 0 0,0 6 0 0 0,-3 0 0 0 0,-1-4 0 0 0,2-2 0 0 0,-2-3 0 0 0,-1 4 0 0 0,-1 1 0 0 0,0 7 0 0 0,-3 0 0 0 0,3 4 0 0 0,-4-1 0 0 0,4-5 0 0 0,1-4 0 0 0,-1-5 0 0 0,2-4 0 0 0,2 5 0 0 0,-2 2 0 0 0,-5-1 0 0 0,1 6 0 0 0,-2 0 0 0 0,-3-4 0 0 0,2-2 0 0 0,4-3 0 0 0,4-3 0 0 0,-2-10 0 0 0,2-4 0 0 0,1-7 0 0 0,4-2 0 0 0,-4 2 0 0 0,0 5 0 0 0,1-4 0 0 0,-2 2 0 0 0,0 2 0 0 0,1 3 0 0 0,2 4 0 0 0,-2 3 0 0 0,-1 1 0 0 0,-2 2 0 0 0,0 0 0 0 0,-3-1 0 0 0,1 1 0 0 0,-2 1 0 0 0,2-1 0 0 0,-2 0 0 0 0,-2-2 0 0 0,0 2 0 0 0,0 0 0 0 0,-3-1 0 0 0,-1 0 0 0 0,1 1 0 0 0,1-1 0 0 0,-2 0 0 0 0,3 0 0 0 0,0 0 0 0 0,-2 1 0 0 0,-2-1 0 0 0,-1 0 0 0 0,-2 1 0 0 0,3 0 0 0 0,1-2 0 0 0,-1 2 0 0 0,0-8 0 0 0,-3-3 0 0 0,0 0 0 0 0,-1 2 0 0 0,4 3 0 0 0,0 1 0 0 0,1 4 0 0 0,-2-1 0 0 0,0 1 0 0 0,-2 1 0 0 0,-2-1 0 0 0,1 1 0 0 0,-1-1 0 0 0,-1 1 0 0 0,1 0 0 0 0,0-1 0 0 0,0 1 0 0 0,0-1 0 0 0,0 0 0 0 0,0 1 0 0 0,0-1 0 0 0,0 1 0 0 0,0-1 0 0 0,0 0 0 0 0,0 1 0 0 0,0-9 0 0 0,0-10 0 0 0,0-2 0 0 0,0 2 0 0 0,0-3 0 0 0,0-6 0 0 0,0 0 0 0 0,0 7 0 0 0,0 6 0 0 0,0 4 0 0 0,0 6 0 0 0,0-5 0 0 0,0-1 0 0 0,0 1 0 0 0,0 2 0 0 0,0 3 0 0 0,0 3 0 0 0,0-1 0 0 0,0 2 0 0 0,0 1 0 0 0,0-1 0 0 0,0 1 0 0 0,0 0 0 0 0,0 0 0 0 0,0-1 0 0 0,0 1 0 0 0,0 0 0 0 0,0-9 0 0 0,0-3 0 0 0,0 1 0 0 0,0 3 0 0 0,0 2 0 0 0,0 1 0 0 0,0 3 0 0 0,0 0 0 0 0,0 2 0 0 0,-5 0 0 0 0,-1-1 0 0 0,0 1 0 0 0,2 0 0 0 0,-4 8 0 0 0,0 2 0 0 0,1-1 0 0 0,2-1 0 0 0,-3 4 0 0 0,0 2 0 0 0,2-3 0 0 0,-4-2 0 0 0,1-4 0 0 0,-3 6 0 0 0,-3 0 0 0 0,-5-3 0 0 0,-2 7 0 0 0,-3 1 0 0 0,-2 5 0 0 0,5-2 0 0 0,1 4 0 0 0,-1 7 0 0 0,5-4 0 0 0,3-4 0 0 0,5-7 0 0 0,0-6 0 0 0,1-5 0 0 0,2-3 0 0 0,6 6 0 0 0,4 2 0 0 0,1-1 0 0 0,-5 15 0 0 0,-7 18 0 0 0,-3 18 0 0 0,1 14 0 0 0,3 13 0 0 0,0 5 0 0 0,-2-5 0 0 0,1 1 0 0 0,-4-1 0 0 0,1 2 0 0 0,1 1 0 0 0,-2-8 0 0 0,1 1 0 0 0,2 0 0 0 0,-2-5 0 0 0,1-1 0 0 0,2 5 0 0 0,-3-6 0 0 0,1 1 0 0 0,1 2 0 0 0,-1-3 0 0 0,0 1 0 0 0,5-5 0 0 0,10-5 0 0 0,7-8 0 0 0,6-14 0 0 0,4-4 0 0 0,3-12 0 0 0,2-1 0 0 0,0 2 0 0 0,-1 4 0 0 0,2-4 0 0 0,-2 1 0 0 0,0-3 0 0 0,0-1 0 0 0,-1-3 0 0 0,1 1 0 0 0,0-2 0 0 0,-1-1 0 0 0,0 1 0 0 0,0 1 0 0 0,1-1 0 0 0,0 2 0 0 0,-1-4 0 0 0,-4-4 0 0 0,-11 4 0 0 0,-11 4 0 0 0,-10 7 0 0 0,-4-1 0 0 0,-4 1 0 0 0,-3 3 0 0 0,-3 4 0 0 0,-1 3 0 0 0,-2 3 0 0 0,0 1 0 0 0,0 1 0 0 0,4-7 0 0 0,2-4 0 0 0,0 2 0 0 0,-1 2 0 0 0,-2 2 0 0 0,0 1 0 0 0,3-5 0 0 0,6-3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1T22:49:58.137"/>
    </inkml:context>
    <inkml:brush xml:id="br0">
      <inkml:brushProperty name="width" value="0.35" units="cm"/>
      <inkml:brushProperty name="height" value="0.35" units="cm"/>
      <inkml:brushProperty name="color" value="#FFFFFF"/>
    </inkml:brush>
  </inkml:definitions>
  <inkml:trace contextRef="#ctx0" brushRef="#br0">2639 14942 0 0 0,'-1'0'0'0'0,"-2"0"0"0"0,-2 0 0 0 0,-1 0 0 0 0,-2 0 0 0 0,-2-8 0 0 0,-4-10 0 0 0,1-11 0 0 0,-3-6 0 0 0,1 1 0 0 0,0-1 0 0 0,-2-2 0 0 0,0-3 0 0 0,0-1 0 0 0,2 5 0 0 0,1 2 0 0 0,1 5 0 0 0,2 1 0 0 0,1-3 0 0 0,1 5 0 0 0,2-2 0 0 0,-1 3 0 0 0,1 0 0 0 0,0 2 0 0 0,-1 0 0 0 0,1 1 0 0 0,1-2 0 0 0,0 3 0 0 0,0 5 0 0 0,1-3 0 0 0,0 2 0 0 0,0-4 0 0 0,-1-6 0 0 0,0 2 0 0 0,-1-2 0 0 0,1-6 0 0 0,0 4 0 0 0,1-1 0 0 0,0 4 0 0 0,1-1 0 0 0,0 4 0 0 0,1-1 0 0 0,-1 3 0 0 0,-1-3 0 0 0,1-6 0 0 0,-1 4 0 0 0,0-2 0 0 0,-1-5 0 0 0,1-3 0 0 0,-2-5 0 0 0,1-2 0 0 0,0-2 0 0 0,-1 0 0 0 0,0-1 0 0 0,1-1 0 0 0,0 1 0 0 0,0-1 0 0 0,0 1 0 0 0,-1 0 0 0 0,0 0 0 0 0,0 1 0 0 0,-1-1 0 0 0,1 1 0 0 0,-1-1 0 0 0,0 1 0 0 0,1 0 0 0 0,-1-2 0 0 0,1 2 0 0 0,-1 0 0 0 0,0-2 0 0 0,1 2 0 0 0,-1-1 0 0 0,1 0 0 0 0,-1 1 0 0 0,1 0 0 0 0,-1-1 0 0 0,0 0 0 0 0,1 1 0 0 0,-2 0 0 0 0,0-2 0 0 0,0 2 0 0 0,0 0 0 0 0,0-2 0 0 0,1 2 0 0 0,1-1 0 0 0,1 0 0 0 0,1 2 0 0 0,-2-2 0 0 0,2 0 0 0 0,0-8 0 0 0,1-1 0 0 0,-1 7 0 0 0,2-3 0 0 0,-1-1 0 0 0,0 1 0 0 0,1 1 0 0 0,0 3 0 0 0,1-1 0 0 0,0 1 0 0 0,0-6 0 0 0,1-4 0 0 0,0 2 0 0 0,-1 2 0 0 0,0 2 0 0 0,1 2 0 0 0,0 1 0 0 0,-1 3 0 0 0,0-1 0 0 0,1-7 0 0 0,-2 6 0 0 0,1 1 0 0 0,0 3 0 0 0,-1-8 0 0 0,0-2 0 0 0,1-2 0 0 0,-1 3 0 0 0,0 1 0 0 0,1 4 0 0 0,1-1 0 0 0,-2 1 0 0 0,1 2 0 0 0,0 0 0 0 0,1-1 0 0 0,-1 1 0 0 0,0 0 0 0 0,0-2 0 0 0,1 2 0 0 0,0 0 0 0 0,0-1 0 0 0,1 1 0 0 0,0-1 0 0 0,0 1 0 0 0,0-8 0 0 0,0-4 0 0 0,0 2 0 0 0,0-7 0 0 0,0 1 0 0 0,0-6 0 0 0,0 1 0 0 0,0-3 0 0 0,0 1 0 0 0,0 6 0 0 0,-1 4 0 0 0,-1 6 0 0 0,1 2 0 0 0,-1 4 0 0 0,1 0 0 0 0,1 2 0 0 0,0 0 0 0 0,0-2 0 0 0,0 2 0 0 0,0-1 0 0 0,0-1 0 0 0,0 1 0 0 0,0-1 0 0 0,0 0 0 0 0,-1 9 0 0 0,-1 1 0 0 0,0 0 0 0 0,1-2 0 0 0,0-1 0 0 0,0-3 0 0 0,1-2 0 0 0,1-1 0 0 0,1-1 0 0 0,0 0 0 0 0,0 1 0 0 0,1-2 0 0 0,-1 1 0 0 0,0 0 0 0 0,-1 0 0 0 0,0 1 0 0 0,-1 0 0 0 0,0-1 0 0 0,0 0 0 0 0,0 1 0 0 0,0-2 0 0 0,0 2 0 0 0,-1 0 0 0 0,1-1 0 0 0,0 0 0 0 0,0 1 0 0 0,0-1 0 0 0,2 9 0 0 0,-1 2 0 0 0,1-2 0 0 0,1 0 0 0 0,-1-3 0 0 0,2 5 0 0 0,-1 2 0 0 0,0 6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1T22:49:58.138"/>
    </inkml:context>
    <inkml:brush xml:id="br0">
      <inkml:brushProperty name="width" value="0.35" units="cm"/>
      <inkml:brushProperty name="height" value="0.35" units="cm"/>
      <inkml:brushProperty name="color" value="#FFFFFF"/>
    </inkml:brush>
  </inkml:definitions>
  <inkml:trace contextRef="#ctx0" brushRef="#br0">1734 7375 0 0 0,'7'0'0'0'0,"9"0"0"0"0,8 0 0 0 0,9 0 0 0 0,4 0 0 0 0,3 0 0 0 0,9 0 0 0 0,2 0 0 0 0,8 0 0 0 0,-1 0 0 0 0,-2 0 0 0 0,-5 0 0 0 0,-3 0 0 0 0,-4 0 0 0 0,-2 0 0 0 0,0 0 0 0 0,-2 0 0 0 0,-1 0 0 0 0,2 0 0 0 0,-1 0 0 0 0,0 0 0 0 0,0 0 0 0 0,1 0 0 0 0,0 0 0 0 0,-15 0 0 0 0,-10-7 0 0 0,-16-2 0 0 0,-14 1 0 0 0,-6-7 0 0 0,-6 1 0 0 0,-4-5 0 0 0,-5-6 0 0 0,-4-6 0 0 0,-2-4 0 0 0,0-4 0 0 0,-1-1 0 0 0,0-2 0 0 0,1 8 0 0 0,6 0 0 0 0,3 9 0 0 0,7-1 0 0 0,1 5 0 0 0,-4 7 0 0 0,5-2 0 0 0,-2 2 0 0 0,-2-5 0 0 0,-5 3 0 0 0,3-4 0 0 0,0 2 0 0 0,-1 3 0 0 0,3-2 0 0 0,-1 9 0 0 0,6 12 0 0 0,-1 6 0 0 0,3 8 0 0 0,6 8 0 0 0,3 6 0 0 0,-1-1 0 0 0,0-1 0 0 0,3 4 0 0 0,3 1 0 0 0,-5-5 0 0 0,-1 0 0 0 0,-4 1 0 0 0,0 3 0 0 0,-5 2 0 0 0,-5-4 0 0 0,2-2 0 0 0,-2-6 0 0 0,-3 2 0 0 0,-5 1 0 0 0,12-10 0 0 0,16-7 0 0 0,15-7 0 0 0,14-3 0 0 0,10-1 0 0 0,6-1 0 0 0,3-1 0 0 0,-5-6 0 0 0,-2-1 0 0 0,-1 0 0 0 0,2 3 0 0 0,1 2 0 0 0,1 2 0 0 0,2 1 0 0 0,0 2 0 0 0,0 0 0 0 0,-5-7 0 0 0,-4-1 0 0 0,1-1 0 0 0,2 2 0 0 0,2 2 0 0 0,-12 2 0 0 0,-18 1 0 0 0,-15 2 0 0 0,-7-7 0 0 0,-8-2 0 0 0,-7 1 0 0 0,3-6 0 0 0,-2 0 0 0 0,5-5 0 0 0,-1 1 0 0 0,5-3 0 0 0,5-6 0 0 0,6 3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1T22:49:58.139"/>
    </inkml:context>
    <inkml:brush xml:id="br0">
      <inkml:brushProperty name="width" value="0.35" units="cm"/>
      <inkml:brushProperty name="height" value="0.35" units="cm"/>
      <inkml:brushProperty name="color" value="#FFFFFF"/>
    </inkml:brush>
  </inkml:definitions>
  <inkml:trace contextRef="#ctx0" brushRef="#br0">6471 13653 0 0 0,'0'-7'0'0'0,"0"-9"0"0"0,0-16 0 0 0,0-15 0 0 0,0-8 0 0 0,0-7 0 0 0,0-8 0 0 0,0 3 0 0 0,6-3 0 0 0,3 5 0 0 0,0 5 0 0 0,4 8 0 0 0,1 4 0 0 0,-2 5 0 0 0,3-5 0 0 0,0-1 0 0 0,-3 1 0 0 0,3 2 0 0 0,-1-5 0 0 0,-3-1 0 0 0,4 2 0 0 0,-1 3 0 0 0,-3 1 0 0 0,-3 3 0 0 0,-3 2 0 0 0,5 0 0 0 0,0-6 0 0 0,-1-2 0 0 0,3-6 0 0 0,1-8 0 0 0,-1 0 0 0 0,-4-3 0 0 0,4-4 0 0 0,0 3 0 0 0,-2 6 0 0 0,-3 7 0 0 0,-2 5 0 0 0,-3 5 0 0 0,-1 2 0 0 0,-1 2 0 0 0,0 1 0 0 0,6 0 0 0 0,3 0 0 0 0,-2-8 0 0 0,0-2 0 0 0,-2 1 0 0 0,-2 1 0 0 0,-2 1 0 0 0,0 3 0 0 0,-1 1 0 0 0,0 1 0 0 0,-1 1 0 0 0,1-1 0 0 0,0 2 0 0 0,0-1 0 0 0,-1-1 0 0 0,1 0 0 0 0,0 1 0 0 0,0 0 0 0 0,0 0 0 0 0,0-1 0 0 0,0 1 0 0 0,0 0 0 0 0,0-1 0 0 0,0 1 0 0 0,0 0 0 0 0,0-1 0 0 0,0 1 0 0 0,0 0 0 0 0,0 0 0 0 0,0-1 0 0 0,0 1 0 0 0,0 0 0 0 0,0-1 0 0 0,0 1 0 0 0,0 0 0 0 0,-6-8 0 0 0,-4-1 0 0 0,3 0 0 0 0,0 2 0 0 0,2 1 0 0 0,-5 2 0 0 0,-1 2 0 0 0,2 1 0 0 0,2 1 0 0 0,-5 0 0 0 0,0 0 0 0 0,2 0 0 0 0,-4 0 0 0 0,1 0 0 0 0,-5 0 0 0 0,1-1 0 0 0,3 1 0 0 0,4 0 0 0 0,4-1 0 0 0,-4 1 0 0 0,-1 0 0 0 0,4-1 0 0 0,-7 1 0 0 0,1 0 0 0 0,2-1 0 0 0,3 1 0 0 0,3 0 0 0 0,2-1 0 0 0,2 1 0 0 0,0 0 0 0 0,2-1 0 0 0,-1 0 0 0 0,-6 1 0 0 0,-2 0 0 0 0,-1-1 0 0 0,2 1 0 0 0,3 0 0 0 0,0-1 0 0 0,3 1 0 0 0,0 0 0 0 0,1-1 0 0 0,0 1 0 0 0,1 0 0 0 0,-8 6 0 0 0,-1 3 0 0 0,0-1 0 0 0,1-1 0 0 0,9 5 0 0 0,4-1 0 0 0,7 0 0 0 0,2-4 0 0 0,-1-2 0 0 0,3-3 0 0 0,-1-1 0 0 0,-3-1 0 0 0,-4-1 0 0 0,-3 0 0 0 0,-3 1 0 0 0,-2-1 0 0 0,-8 7 0 0 0,-3 2 0 0 0,1 0 0 0 0,1-1 0 0 0,3-3 0 0 0,1-1 0 0 0,2-2 0 0 0,-6 7 0 0 0,-8 7 0 0 0,-8 9 0 0 0,1 14 0 0 0,-4 7 0 0 0,-4 10 0 0 0,-2 2 0 0 0,-4-2 0 0 0,5 4 0 0 0,2-2 0 0 0,-2 3 0 0 0,-2-1 0 0 0,-1-5 0 0 0,-3 3 0 0 0,-1-2 0 0 0,0-3 0 0 0,12-4 0 0 0,18-3 0 0 0,18-3 0 0 0,14-1 0 0 0,8 6 0 0 0,8 1 0 0 0,4 0 0 0 0,6-2 0 0 0,4-1 0 0 0,-2-2 0 0 0,-1-2 0 0 0,-5 0 0 0 0,0-1 0 0 0,-4-1 0 0 0,0 1 0 0 0,-1 0 0 0 0,-1-1 0 0 0,1 1 0 0 0,-1 0 0 0 0,1 0 0 0 0,0 0 0 0 0,-1 0 0 0 0,1 0 0 0 0,0 0 0 0 0,0 0 0 0 0,0 0 0 0 0,-1 0 0 0 0,-12 0 0 0 0,-19 0 0 0 0,-10-7 0 0 0,-12-9 0 0 0,-10-9 0 0 0,-7 1 0 0 0,0-4 0 0 0,0 4 0 0 0,5-1 0 0 0,-1 3 0 0 0,-1 6 0 0 0,3-1 0 0 0,0 2 0 0 0,3-4 0 0 0,-1 3 0 0 0,-3-4 0 0 0,-4-5 0 0 0,3-6 0 0 0,-1-3 0 0 0,4-4 0 0 0,1 6 0 0 0,3 0 0 0 0,-2 6 0 0 0,-4 8 0 0 0,-4 6 0 0 0,3 13 0 0 0,6 12 0 0 0,7 12 0 0 0,-2 1 0 0 0,3 3 0 0 0,-3-4 0 0 0,0 2 0 0 0,3 2 0 0 0,-2-3 0 0 0,-7 0 0 0 0,2 3 0 0 0,-3-4 0 0 0,2 2 0 0 0,-2-5 0 0 0,-4 1 0 0 0,-3-3 0 0 0,2 1 0 0 0,-1-2 0 0 0,5-12 0 0 0,8-6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1T22:49:58.136"/>
    </inkml:context>
    <inkml:brush xml:id="br0">
      <inkml:brushProperty name="width" value="0.35" units="cm"/>
      <inkml:brushProperty name="height" value="0.35" units="cm"/>
      <inkml:brushProperty name="color" value="#FFFFFF"/>
    </inkml:brush>
  </inkml:definitions>
  <inkml:trace contextRef="#ctx0" brushRef="#br0">8652 15068 0 0 0,'5'0'0'0'0,"5"0"0"0"0,6 0 0 0 0,5-8 0 0 0,3-2 0 0 0,2-1 0 0 0,6-4 0 0 0,2-9 0 0 0,-1-8 0 0 0,3-6 0 0 0,6-6 0 0 0,-2-2 0 0 0,2-2 0 0 0,0 9 0 0 0,0 1 0 0 0,-2 0 0 0 0,-4 6 0 0 0,2 1 0 0 0,-3 6 0 0 0,-1-2 0 0 0,2-4 0 0 0,4 5 0 0 0,4-3 0 0 0,0 4 0 0 0,-4-1 0 0 0,0-4 0 0 0,-1 2 0 0 0,-4-2 0 0 0,-3 6 0 0 0,-2 4 0 0 0,-6 0 0 0 0,-4 2 0 0 0,0 5 0 0 0,-3-4 0 0 0,0-6 0 0 0,1 0 0 0 0,3 4 0 0 0,-4-3 0 0 0,2 4 0 0 0,-4-5 0 0 0,1 2 0 0 0,2-2 0 0 0,2 1 0 0 0,-2-3 0 0 0,0 3 0 0 0,2-3 0 0 0,2-5 0 0 0,1-5 0 0 0,2-5 0 0 0,2-3 0 0 0,-1 5 0 0 0,-4 1 0 0 0,-1 0 0 0 0,0 6 0 0 0,-3 0 0 0 0,-1-4 0 0 0,2-2 0 0 0,-2-3 0 0 0,-1 4 0 0 0,-1 1 0 0 0,0 7 0 0 0,-3 0 0 0 0,3 4 0 0 0,-4-1 0 0 0,4-5 0 0 0,1-4 0 0 0,-1-5 0 0 0,2-4 0 0 0,2 5 0 0 0,-2 2 0 0 0,-5-1 0 0 0,1 6 0 0 0,-2 0 0 0 0,-3-4 0 0 0,2-2 0 0 0,4-3 0 0 0,4-3 0 0 0,-2-10 0 0 0,2-4 0 0 0,1-7 0 0 0,4-2 0 0 0,-4 2 0 0 0,0 5 0 0 0,1-4 0 0 0,-2 2 0 0 0,0 2 0 0 0,1 3 0 0 0,2 4 0 0 0,-2 3 0 0 0,-1 1 0 0 0,-2 2 0 0 0,0 0 0 0 0,-3-1 0 0 0,1 1 0 0 0,-2 1 0 0 0,2-1 0 0 0,-2 0 0 0 0,-2-2 0 0 0,0 2 0 0 0,0 0 0 0 0,-3-1 0 0 0,-1 0 0 0 0,1 1 0 0 0,1-1 0 0 0,-2 0 0 0 0,3 0 0 0 0,0 0 0 0 0,-2 1 0 0 0,-2-1 0 0 0,-1 0 0 0 0,-2 1 0 0 0,3 0 0 0 0,1-2 0 0 0,-1 2 0 0 0,0-8 0 0 0,-3-3 0 0 0,0 0 0 0 0,-1 2 0 0 0,4 3 0 0 0,0 1 0 0 0,1 4 0 0 0,-2-1 0 0 0,0 1 0 0 0,-2 1 0 0 0,-2-1 0 0 0,1 1 0 0 0,-1-1 0 0 0,-1 1 0 0 0,1 0 0 0 0,0-1 0 0 0,0 1 0 0 0,0-1 0 0 0,0 0 0 0 0,0 1 0 0 0,0-1 0 0 0,0 1 0 0 0,0-1 0 0 0,0 0 0 0 0,0 1 0 0 0,0-9 0 0 0,0-10 0 0 0,0-2 0 0 0,0 2 0 0 0,0-3 0 0 0,0-6 0 0 0,0 0 0 0 0,0 7 0 0 0,0 6 0 0 0,0 4 0 0 0,0 6 0 0 0,0-5 0 0 0,0-1 0 0 0,0 1 0 0 0,0 2 0 0 0,0 3 0 0 0,0 3 0 0 0,0-1 0 0 0,0 2 0 0 0,0 1 0 0 0,0-1 0 0 0,0 1 0 0 0,0 0 0 0 0,0 0 0 0 0,0-1 0 0 0,0 1 0 0 0,0 0 0 0 0,0-9 0 0 0,0-3 0 0 0,0 1 0 0 0,0 3 0 0 0,0 2 0 0 0,0 1 0 0 0,0 3 0 0 0,0 0 0 0 0,0 2 0 0 0,-5 0 0 0 0,-1-1 0 0 0,0 1 0 0 0,2 0 0 0 0,-4 8 0 0 0,0 2 0 0 0,1-1 0 0 0,2-1 0 0 0,-3 4 0 0 0,0 2 0 0 0,2-3 0 0 0,-4-2 0 0 0,1-4 0 0 0,-3 6 0 0 0,-3 0 0 0 0,-5-3 0 0 0,-2 7 0 0 0,-3 1 0 0 0,-2 5 0 0 0,5-2 0 0 0,1 4 0 0 0,-1 7 0 0 0,5-4 0 0 0,3-4 0 0 0,5-7 0 0 0,0-6 0 0 0,1-5 0 0 0,2-3 0 0 0,6 6 0 0 0,4 2 0 0 0,1-1 0 0 0,-5 15 0 0 0,-7 18 0 0 0,-3 18 0 0 0,1 14 0 0 0,3 13 0 0 0,0 5 0 0 0,-2-5 0 0 0,1 1 0 0 0,-4-1 0 0 0,1 2 0 0 0,1 1 0 0 0,-2-8 0 0 0,1 1 0 0 0,2 0 0 0 0,-2-5 0 0 0,1-1 0 0 0,2 5 0 0 0,-3-6 0 0 0,1 1 0 0 0,1 2 0 0 0,-1-3 0 0 0,0 1 0 0 0,5-5 0 0 0,10-5 0 0 0,7-8 0 0 0,6-14 0 0 0,4-4 0 0 0,3-12 0 0 0,2-1 0 0 0,0 2 0 0 0,-1 4 0 0 0,2-4 0 0 0,-2 1 0 0 0,0-3 0 0 0,0-1 0 0 0,-1-3 0 0 0,1 1 0 0 0,0-2 0 0 0,-1-1 0 0 0,0 1 0 0 0,0 1 0 0 0,1-1 0 0 0,0 2 0 0 0,-1-4 0 0 0,-4-4 0 0 0,-11 4 0 0 0,-11 4 0 0 0,-10 7 0 0 0,-4-1 0 0 0,-4 1 0 0 0,-3 3 0 0 0,-3 4 0 0 0,-1 3 0 0 0,-2 3 0 0 0,0 1 0 0 0,0 1 0 0 0,4-7 0 0 0,2-4 0 0 0,0 2 0 0 0,-1 2 0 0 0,-2 2 0 0 0,0 1 0 0 0,3-5 0 0 0,6-3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1T22:49:58.139"/>
    </inkml:context>
    <inkml:brush xml:id="br0">
      <inkml:brushProperty name="width" value="0.35" units="cm"/>
      <inkml:brushProperty name="height" value="0.35" units="cm"/>
      <inkml:brushProperty name="color" value="#FFFFFF"/>
    </inkml:brush>
  </inkml:definitions>
  <inkml:trace contextRef="#ctx0" brushRef="#br0">6471 13653 0 0 0,'0'-7'0'0'0,"0"-9"0"0"0,0-16 0 0 0,0-15 0 0 0,0-8 0 0 0,0-7 0 0 0,0-8 0 0 0,0 3 0 0 0,6-3 0 0 0,3 5 0 0 0,0 5 0 0 0,4 8 0 0 0,1 4 0 0 0,-2 5 0 0 0,3-5 0 0 0,0-1 0 0 0,-3 1 0 0 0,3 2 0 0 0,-1-5 0 0 0,-3-1 0 0 0,4 2 0 0 0,-1 3 0 0 0,-3 1 0 0 0,-3 3 0 0 0,-3 2 0 0 0,5 0 0 0 0,0-6 0 0 0,-1-2 0 0 0,3-6 0 0 0,1-8 0 0 0,-1 0 0 0 0,-4-3 0 0 0,4-4 0 0 0,0 3 0 0 0,-2 6 0 0 0,-3 7 0 0 0,-2 5 0 0 0,-3 5 0 0 0,-1 2 0 0 0,-1 2 0 0 0,0 1 0 0 0,6 0 0 0 0,3 0 0 0 0,-2-8 0 0 0,0-2 0 0 0,-2 1 0 0 0,-2 1 0 0 0,-2 1 0 0 0,0 3 0 0 0,-1 1 0 0 0,0 1 0 0 0,-1 1 0 0 0,1-1 0 0 0,0 2 0 0 0,0-1 0 0 0,-1-1 0 0 0,1 0 0 0 0,0 1 0 0 0,0 0 0 0 0,0 0 0 0 0,0-1 0 0 0,0 1 0 0 0,0 0 0 0 0,0-1 0 0 0,0 1 0 0 0,0 0 0 0 0,0-1 0 0 0,0 1 0 0 0,0 0 0 0 0,0 0 0 0 0,0-1 0 0 0,0 1 0 0 0,0 0 0 0 0,0-1 0 0 0,0 1 0 0 0,0 0 0 0 0,-6-8 0 0 0,-4-1 0 0 0,3 0 0 0 0,0 2 0 0 0,2 1 0 0 0,-5 2 0 0 0,-1 2 0 0 0,2 1 0 0 0,2 1 0 0 0,-5 0 0 0 0,0 0 0 0 0,2 0 0 0 0,-4 0 0 0 0,1 0 0 0 0,-5 0 0 0 0,1-1 0 0 0,3 1 0 0 0,4 0 0 0 0,4-1 0 0 0,-4 1 0 0 0,-1 0 0 0 0,4-1 0 0 0,-7 1 0 0 0,1 0 0 0 0,2-1 0 0 0,3 1 0 0 0,3 0 0 0 0,2-1 0 0 0,2 1 0 0 0,0 0 0 0 0,2-1 0 0 0,-1 0 0 0 0,-6 1 0 0 0,-2 0 0 0 0,-1-1 0 0 0,2 1 0 0 0,3 0 0 0 0,0-1 0 0 0,3 1 0 0 0,0 0 0 0 0,1-1 0 0 0,0 1 0 0 0,1 0 0 0 0,-8 6 0 0 0,-1 3 0 0 0,0-1 0 0 0,1-1 0 0 0,9 5 0 0 0,4-1 0 0 0,7 0 0 0 0,2-4 0 0 0,-1-2 0 0 0,3-3 0 0 0,-1-1 0 0 0,-3-1 0 0 0,-4-1 0 0 0,-3 0 0 0 0,-3 1 0 0 0,-2-1 0 0 0,-8 7 0 0 0,-3 2 0 0 0,1 0 0 0 0,1-1 0 0 0,3-3 0 0 0,1-1 0 0 0,2-2 0 0 0,-6 7 0 0 0,-8 7 0 0 0,-8 9 0 0 0,1 14 0 0 0,-4 7 0 0 0,-4 10 0 0 0,-2 2 0 0 0,-4-2 0 0 0,5 4 0 0 0,2-2 0 0 0,-2 3 0 0 0,-2-1 0 0 0,-1-5 0 0 0,-3 3 0 0 0,-1-2 0 0 0,0-3 0 0 0,12-4 0 0 0,18-3 0 0 0,18-3 0 0 0,14-1 0 0 0,8 6 0 0 0,8 1 0 0 0,4 0 0 0 0,6-2 0 0 0,4-1 0 0 0,-2-2 0 0 0,-1-2 0 0 0,-5 0 0 0 0,0-1 0 0 0,-4-1 0 0 0,0 1 0 0 0,-1 0 0 0 0,-1-1 0 0 0,1 1 0 0 0,-1 0 0 0 0,1 0 0 0 0,0 0 0 0 0,-1 0 0 0 0,1 0 0 0 0,0 0 0 0 0,0 0 0 0 0,0 0 0 0 0,-1 0 0 0 0,-12 0 0 0 0,-19 0 0 0 0,-10-7 0 0 0,-12-9 0 0 0,-10-9 0 0 0,-7 1 0 0 0,0-4 0 0 0,0 4 0 0 0,5-1 0 0 0,-1 3 0 0 0,-1 6 0 0 0,3-1 0 0 0,0 2 0 0 0,3-4 0 0 0,-1 3 0 0 0,-3-4 0 0 0,-4-5 0 0 0,3-6 0 0 0,-1-3 0 0 0,4-4 0 0 0,1 6 0 0 0,3 0 0 0 0,-2 6 0 0 0,-4 8 0 0 0,-4 6 0 0 0,3 13 0 0 0,6 12 0 0 0,7 12 0 0 0,-2 1 0 0 0,3 3 0 0 0,-3-4 0 0 0,0 2 0 0 0,3 2 0 0 0,-2-3 0 0 0,-7 0 0 0 0,2 3 0 0 0,-3-4 0 0 0,2 2 0 0 0,-2-5 0 0 0,-4 1 0 0 0,-3-3 0 0 0,2 1 0 0 0,-1-2 0 0 0,5-12 0 0 0,8-6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786FD-3EEB-43D2-A096-F5CA024ADA05}" type="datetimeFigureOut">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AEB4E-BEEE-4AB0-AD25-F2E6AE9853C5}" type="slidenum">
              <a:t>‹#›</a:t>
            </a:fld>
            <a:endParaRPr lang="en-US"/>
          </a:p>
        </p:txBody>
      </p:sp>
    </p:spTree>
    <p:extLst>
      <p:ext uri="{BB962C8B-B14F-4D97-AF65-F5344CB8AC3E}">
        <p14:creationId xmlns:p14="http://schemas.microsoft.com/office/powerpoint/2010/main" val="377745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1147809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Say:</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Even though the modern Siletz Reservation may be far away from these places, many families at Siletz still remember their ancestral homelands and have worked across the generations to remain connected to all the areas shown on this map. Because of the systematic ways that the federal government discouraged Indigenous people from passing down their languages, traditions, and history, there are some place names whose origins have conflicting stories. Some of these languages don’t have a modern alphabet or writing system and were only written down by non-Native ethnographers and linguists. Many of the names have simplified spelling in order to make them easier to pronounce for English speakers. One thing to keep in mind as you read is that many of the place names drawn from the Native languages of the Siletz are closely tied to traditional stories or describe specific geographical features. Unlike many place names in English, they are rarely named after a person or a deed.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10</a:t>
            </a:fld>
            <a:endParaRPr lang="en-US"/>
          </a:p>
        </p:txBody>
      </p:sp>
    </p:spTree>
    <p:extLst>
      <p:ext uri="{BB962C8B-B14F-4D97-AF65-F5344CB8AC3E}">
        <p14:creationId xmlns:p14="http://schemas.microsoft.com/office/powerpoint/2010/main" val="1260496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i="1">
              <a:latin typeface="Palatino Linotype"/>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11</a:t>
            </a:fld>
            <a:endParaRPr lang="en-US"/>
          </a:p>
        </p:txBody>
      </p:sp>
    </p:spTree>
    <p:extLst>
      <p:ext uri="{BB962C8B-B14F-4D97-AF65-F5344CB8AC3E}">
        <p14:creationId xmlns:p14="http://schemas.microsoft.com/office/powerpoint/2010/main" val="1950472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193FD-B581-ED9A-E686-4E632F868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292EF-E47A-0F9C-70AE-3C5B8EBBB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D04103-AB45-47AB-6877-7B5D4D7010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0132A1-C3B3-CE75-E570-81A3B0AF7B76}"/>
              </a:ext>
            </a:extLst>
          </p:cNvPr>
          <p:cNvSpPr>
            <a:spLocks noGrp="1"/>
          </p:cNvSpPr>
          <p:nvPr>
            <p:ph type="sldNum" sz="quarter" idx="5"/>
          </p:nvPr>
        </p:nvSpPr>
        <p:spPr/>
        <p:txBody>
          <a:bodyPr/>
          <a:lstStyle/>
          <a:p>
            <a:fld id="{014AEB4E-BEEE-4AB0-AD25-F2E6AE9853C5}" type="slidenum">
              <a:rPr lang="en-US" smtClean="0"/>
              <a:t>12</a:t>
            </a:fld>
            <a:endParaRPr lang="en-US"/>
          </a:p>
        </p:txBody>
      </p:sp>
    </p:spTree>
    <p:extLst>
      <p:ext uri="{BB962C8B-B14F-4D97-AF65-F5344CB8AC3E}">
        <p14:creationId xmlns:p14="http://schemas.microsoft.com/office/powerpoint/2010/main" val="176078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4AEB4E-BEEE-4AB0-AD25-F2E6AE9853C5}" type="slidenum">
              <a:rPr lang="en-US" smtClean="0"/>
              <a:t>2</a:t>
            </a:fld>
            <a:endParaRPr lang="en-US"/>
          </a:p>
        </p:txBody>
      </p:sp>
    </p:spTree>
    <p:extLst>
      <p:ext uri="{BB962C8B-B14F-4D97-AF65-F5344CB8AC3E}">
        <p14:creationId xmlns:p14="http://schemas.microsoft.com/office/powerpoint/2010/main" val="96137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3</a:t>
            </a:fld>
            <a:endParaRPr lang="en-US"/>
          </a:p>
        </p:txBody>
      </p:sp>
    </p:spTree>
    <p:extLst>
      <p:ext uri="{BB962C8B-B14F-4D97-AF65-F5344CB8AC3E}">
        <p14:creationId xmlns:p14="http://schemas.microsoft.com/office/powerpoint/2010/main" val="214367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Say:</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Before the forced removal of the many individual Tribes and bands that today make up the Confederated Tribes of Siletz Indians, western Oregon was very linguistically diverse, home to 10 unrelated language families. What does “linguistic” mean? </a:t>
            </a:r>
            <a:r>
              <a:rPr lang="en-US" sz="1200" kern="1200" dirty="0">
                <a:solidFill>
                  <a:schemeClr val="tx1"/>
                </a:solidFill>
                <a:effectLst/>
                <a:latin typeface="+mn-lt"/>
                <a:ea typeface="+mn-ea"/>
                <a:cs typeface="+mn-cs"/>
              </a:rPr>
              <a:t>(Pause.)</a:t>
            </a:r>
            <a:r>
              <a:rPr lang="en-US" sz="1200" i="1" kern="1200" dirty="0">
                <a:solidFill>
                  <a:schemeClr val="tx1"/>
                </a:solidFill>
                <a:effectLst/>
                <a:latin typeface="+mn-lt"/>
                <a:ea typeface="+mn-ea"/>
                <a:cs typeface="+mn-cs"/>
              </a:rPr>
              <a:t> Linguistic means related to language. Some of these languages were as different from each other as English is from Korean. Take a minute to think about this linguistic diversity across Native cultures in this region. Imagine the diverse tapestry of languages, dialects, and cultures in this region. </a:t>
            </a:r>
            <a:r>
              <a:rPr lang="en-US" sz="1200" kern="1200" dirty="0">
                <a:solidFill>
                  <a:schemeClr val="tx1"/>
                </a:solidFill>
                <a:effectLst/>
                <a:latin typeface="+mn-lt"/>
                <a:ea typeface="+mn-ea"/>
                <a:cs typeface="+mn-cs"/>
              </a:rPr>
              <a:t>(Pause and model or walk students through a few deep breaths here.)</a:t>
            </a:r>
            <a:r>
              <a:rPr lang="en-US" sz="1200" i="1" kern="1200" dirty="0">
                <a:solidFill>
                  <a:schemeClr val="tx1"/>
                </a:solidFill>
                <a:effectLst/>
                <a:latin typeface="+mn-lt"/>
                <a:ea typeface="+mn-ea"/>
                <a:cs typeface="+mn-cs"/>
              </a:rPr>
              <a:t> At the time, many places or landmarks were named for significant events, resources, or descriptions of the landscape in the very specific Native language of a given area.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4</a:t>
            </a:fld>
            <a:endParaRPr lang="en-US"/>
          </a:p>
        </p:txBody>
      </p:sp>
    </p:spTree>
    <p:extLst>
      <p:ext uri="{BB962C8B-B14F-4D97-AF65-F5344CB8AC3E}">
        <p14:creationId xmlns:p14="http://schemas.microsoft.com/office/powerpoint/2010/main" val="69463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Say:</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Despite speaking different languages, the people of western Oregon had very interconnected and complex relationships. Trade networks facilitated many types of cultural exchange, including intermarriage, celebrations, and shared traditions. In many cases, these relationships went back thousands of years and involved Tribes spread across hundreds of miles. These relationships created shared experiences and kinship between the various Tribes and bands living in the area.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5</a:t>
            </a:fld>
            <a:endParaRPr lang="en-US"/>
          </a:p>
        </p:txBody>
      </p:sp>
    </p:spTree>
    <p:extLst>
      <p:ext uri="{BB962C8B-B14F-4D97-AF65-F5344CB8AC3E}">
        <p14:creationId xmlns:p14="http://schemas.microsoft.com/office/powerpoint/2010/main" val="3908818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Say:</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Beginning in the mid-1850s, the U.S. government forcibly removed dozens of these Tribes from their ancestral homelands with the intent of concentrating them on the 1.1 million acre Coast (Siletz) Reservation, an area that originally encompassed close to a third of the Oregon coastline. Reality was messier. Some people slated to be removed to the Coast (Siletz) Reservation ended up on what would later become the Grand Ronde Reservation, while still other families managed to remain in their ancestral homelands, becoming the ancestors of other Confederations and tribal groups.</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Those forced to the Coast (Siletz) Reservation soon saw the federal government abandon its promise to secure a “permanent home” for them. Instead, the government bowed to the demands of settlers and business interests and reduced the size of the reservation. Within 20 years of its establishment in 1855, the government had reduced the Coast (Siletz) Reservation by more than 80 percent—first in 1865, through an illegal presidential executive order that opened a 200,000-acre tract of land centered on Yaquina Bay, and then by an act of Congress in 1875 that removed an additional 700,000 acres, or two-thirds of the original reservation. On this slide, we can see the difference in the original size of the land set aside for the Tribes that were forcibly removed (shown in gray) and the area to which they were ultimately moved (shown in red).</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many individual Tribes and bands forced onto the Coast (Siletz) Reservation mostly supported each other and remained peaceful. However, the trauma of removal also led to some conflicts and adjustments as different groups were brought together on the reservation. Take a moment to imagine all these culturally and linguistically diverse groups being forced to relocate and live together in a new place. What difficulties or challenges do you think might have arisen from this forced relocation and mixing of different peoples? </a:t>
            </a:r>
            <a:r>
              <a:rPr lang="en-US" sz="1200" kern="1200" dirty="0">
                <a:solidFill>
                  <a:schemeClr val="tx1"/>
                </a:solidFill>
                <a:effectLst/>
                <a:latin typeface="+mn-lt"/>
                <a:ea typeface="+mn-ea"/>
                <a:cs typeface="+mn-cs"/>
              </a:rPr>
              <a:t>(Pause for responses.)</a:t>
            </a:r>
            <a:r>
              <a:rPr lang="en-US" sz="1200" i="1" kern="1200" dirty="0">
                <a:solidFill>
                  <a:schemeClr val="tx1"/>
                </a:solidFill>
                <a:effectLst/>
                <a:latin typeface="+mn-lt"/>
                <a:ea typeface="+mn-ea"/>
                <a:cs typeface="+mn-cs"/>
              </a:rPr>
              <a:t> The shift also required innovation by the people of the newly formed community. One such innovation was that a new language, </a:t>
            </a:r>
            <a:r>
              <a:rPr lang="en-US" sz="1200" i="1" kern="1200" dirty="0" err="1">
                <a:solidFill>
                  <a:schemeClr val="tx1"/>
                </a:solidFill>
                <a:effectLst/>
                <a:latin typeface="+mn-lt"/>
                <a:ea typeface="+mn-ea"/>
                <a:cs typeface="+mn-cs"/>
              </a:rPr>
              <a:t>chinuk</a:t>
            </a:r>
            <a:r>
              <a:rPr lang="en-US" sz="1200" i="1" kern="1200" dirty="0">
                <a:solidFill>
                  <a:schemeClr val="tx1"/>
                </a:solidFill>
                <a:effectLst/>
                <a:latin typeface="+mn-lt"/>
                <a:ea typeface="+mn-ea"/>
                <a:cs typeface="+mn-cs"/>
              </a:rPr>
              <a:t> wawa (also known as Chinook Jargon) came into use.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4AEB4E-BEEE-4AB0-AD25-F2E6AE9853C5}" type="slidenum">
              <a:rPr lang="en-US" smtClean="0"/>
              <a:t>6</a:t>
            </a:fld>
            <a:endParaRPr lang="en-US"/>
          </a:p>
        </p:txBody>
      </p:sp>
    </p:spTree>
    <p:extLst>
      <p:ext uri="{BB962C8B-B14F-4D97-AF65-F5344CB8AC3E}">
        <p14:creationId xmlns:p14="http://schemas.microsoft.com/office/powerpoint/2010/main" val="235445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Say:</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the time, the federal government discouraged and even outlawed the use of Indigenous languages and cultural practices through a variety of programs, most notably boarding schools. Boarding schools were established to force Indigenous people to assimilate into the mainstream and to cut Native children off from their cultural traditions and ancestral languages. Because of these assimilationist efforts, many languages of the Siletz people have few or no speakers today. Take a moment and imagine what it might be like to be one of the last speakers of a language.</a:t>
            </a:r>
            <a:endParaRPr lang="en-US" sz="1200" kern="1200" dirty="0">
              <a:solidFill>
                <a:schemeClr val="tx1"/>
              </a:solidFill>
              <a:effectLst/>
              <a:latin typeface="+mn-lt"/>
              <a:ea typeface="+mn-ea"/>
              <a:cs typeface="+mn-cs"/>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7</a:t>
            </a:fld>
            <a:endParaRPr lang="en-US"/>
          </a:p>
        </p:txBody>
      </p:sp>
    </p:spTree>
    <p:extLst>
      <p:ext uri="{BB962C8B-B14F-4D97-AF65-F5344CB8AC3E}">
        <p14:creationId xmlns:p14="http://schemas.microsoft.com/office/powerpoint/2010/main" val="1833483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D8B2FC-7F27-4EDD-A7F5-A4950CA5B38A}" type="slidenum">
              <a:rPr lang="en-US" smtClean="0"/>
              <a:t>8</a:t>
            </a:fld>
            <a:endParaRPr lang="en-US"/>
          </a:p>
        </p:txBody>
      </p:sp>
    </p:spTree>
    <p:extLst>
      <p:ext uri="{BB962C8B-B14F-4D97-AF65-F5344CB8AC3E}">
        <p14:creationId xmlns:p14="http://schemas.microsoft.com/office/powerpoint/2010/main" val="202328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Say:</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Despite this history of forced assimilation, the Tribes of Siletz have worked hard to document, preserve, and revitalize many of their ancestral languages. Today, the Siletz Tribal Language Project offers community classes in Nuu-wee-</a:t>
            </a:r>
            <a:r>
              <a:rPr lang="en-US" sz="1200" i="1" kern="1200" dirty="0" err="1">
                <a:solidFill>
                  <a:schemeClr val="tx1"/>
                </a:solidFill>
                <a:effectLst/>
                <a:latin typeface="+mn-lt"/>
                <a:ea typeface="+mn-ea"/>
                <a:cs typeface="+mn-cs"/>
              </a:rPr>
              <a:t>ya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Athabaksan</a:t>
            </a:r>
            <a:r>
              <a:rPr lang="en-US" sz="1200" i="1" kern="1200" dirty="0">
                <a:solidFill>
                  <a:schemeClr val="tx1"/>
                </a:solidFill>
                <a:effectLst/>
                <a:latin typeface="+mn-lt"/>
                <a:ea typeface="+mn-ea"/>
                <a:cs typeface="+mn-cs"/>
              </a:rPr>
              <a:t>) and supports classes at the local high school. </a:t>
            </a:r>
            <a:r>
              <a:rPr lang="en-US" sz="1200" i="1" kern="1200">
                <a:solidFill>
                  <a:schemeClr val="tx1"/>
                </a:solidFill>
                <a:effectLst/>
                <a:latin typeface="+mn-lt"/>
                <a:ea typeface="+mn-ea"/>
                <a:cs typeface="+mn-cs"/>
              </a:rPr>
              <a:t>In addition, Siletz families maintain their connection to their languages and the landscape by using their own names for towns, rivers, and other geographical features.</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9</a:t>
            </a:fld>
            <a:endParaRPr lang="en-US"/>
          </a:p>
        </p:txBody>
      </p:sp>
    </p:spTree>
    <p:extLst>
      <p:ext uri="{BB962C8B-B14F-4D97-AF65-F5344CB8AC3E}">
        <p14:creationId xmlns:p14="http://schemas.microsoft.com/office/powerpoint/2010/main" val="341837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838200" y="736978"/>
            <a:ext cx="10027022" cy="1044929"/>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6924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838200" y="1836499"/>
            <a:ext cx="10027022" cy="4340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838200" y="735628"/>
            <a:ext cx="10027022" cy="1100871"/>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838200" y="736978"/>
            <a:ext cx="10027022" cy="1044929"/>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838199" y="1790700"/>
            <a:ext cx="10027021" cy="38149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Lorem ipsum dolor sit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amet</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consectetur</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adipiscing</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elit</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sed do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eiusmod</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tempor</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incididunt</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labore et dolore magna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aliqua</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Ut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enim</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ad minim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veniam</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quis</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nostrud</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exercitation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ullamco</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laboris</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nisi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aliquip</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ea</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commodo</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consequat</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t>
            </a:r>
          </a:p>
          <a:p>
            <a:pPr algn="l"/>
            <a:endPar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a:p>
            <a:pPr algn="l"/>
            <a:endPar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1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735496"/>
            <a:ext cx="6689036" cy="1233981"/>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1969478"/>
            <a:ext cx="6549887" cy="415302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Lorem ipsum dolor sit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amet</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consectetur</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adipiscing</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elit</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sed do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eiusmod</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tempor</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incididunt</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labore et dolore magna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aliqua</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Ut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enim</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ad minim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veniam</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quis</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nostrud</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exercitation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ullamco</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laboris</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nisi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ut</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aliquip</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ex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ea</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commodo</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 </a:t>
            </a:r>
            <a:r>
              <a:rPr lang="en-US" sz="2400" b="0" i="0" err="1">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consequat</a:t>
            </a:r>
            <a:r>
              <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rPr>
              <a:t>.</a:t>
            </a:r>
          </a:p>
          <a:p>
            <a:pPr algn="r"/>
            <a:endPar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a:p>
            <a:pPr algn="r"/>
            <a:endParaRPr lang="en-US" sz="2400" b="0" i="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9D9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854119" y="2400300"/>
            <a:ext cx="9518179"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85412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bg>
      <p:bgPr>
        <a:solidFill>
          <a:srgbClr val="2C6754"/>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854119" y="2400300"/>
            <a:ext cx="9518179" cy="2117912"/>
          </a:xfrm>
        </p:spPr>
        <p:txBody>
          <a:bodyPr lIns="0" tIns="0" rIns="0" bIns="0" anchor="t" anchorCtr="0">
            <a:noAutofit/>
          </a:bodyPr>
          <a:lstStyle>
            <a:lvl1pPr>
              <a:defRPr i="1"/>
            </a:lvl1pPr>
          </a:lstStyle>
          <a:p>
            <a:pPr algn="l"/>
            <a:r>
              <a:rPr lang="en-US" sz="4800">
                <a:solidFill>
                  <a:schemeClr val="bg1"/>
                </a:solidFill>
              </a:rPr>
              <a:t>Divider section header goes here</a:t>
            </a:r>
          </a:p>
        </p:txBody>
      </p:sp>
    </p:spTree>
    <p:extLst>
      <p:ext uri="{BB962C8B-B14F-4D97-AF65-F5344CB8AC3E}">
        <p14:creationId xmlns:p14="http://schemas.microsoft.com/office/powerpoint/2010/main" val="357587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3"/>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049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749277"/>
            <a:ext cx="10515600" cy="1009651"/>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962105"/>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64" r:id="rId7"/>
    <p:sldLayoutId id="2147483661" r:id="rId8"/>
    <p:sldLayoutId id="2147483666" r:id="rId9"/>
    <p:sldLayoutId id="2147483667" r:id="rId10"/>
  </p:sldLayoutIdLst>
  <p:txStyles>
    <p:titleStyle>
      <a:lvl1pPr algn="l" defTabSz="914400" rtl="0" eaLnBrk="1" latinLnBrk="0" hangingPunct="1">
        <a:lnSpc>
          <a:spcPct val="90000"/>
        </a:lnSpc>
        <a:spcBef>
          <a:spcPct val="0"/>
        </a:spcBef>
        <a:buNone/>
        <a:defRPr sz="4400" b="1" i="0" kern="1200">
          <a:solidFill>
            <a:srgbClr val="2C6754"/>
          </a:solidFill>
          <a:latin typeface="Calibri" panose="020F0502020204030204" pitchFamily="34" charset="0"/>
          <a:ea typeface="Helvetica Neue Medium" panose="02000503000000020004" pitchFamily="2" charset="0"/>
          <a:cs typeface="Calibri" panose="020F0502020204030204" pitchFamily="34" charset="0"/>
        </a:defRPr>
      </a:lvl1pPr>
    </p:titleStyle>
    <p:bodyStyle>
      <a:lvl1pPr marL="2286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1pPr>
      <a:lvl2pPr marL="6858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2pPr>
      <a:lvl3pPr marL="11430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3pPr>
      <a:lvl4pPr marL="16002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4pPr>
      <a:lvl5pPr marL="2057400" indent="-228600" algn="l" defTabSz="914400" rtl="0" eaLnBrk="1" latinLnBrk="0" hangingPunct="1">
        <a:lnSpc>
          <a:spcPct val="110000"/>
        </a:lnSpc>
        <a:spcBef>
          <a:spcPts val="0"/>
        </a:spcBef>
        <a:spcAft>
          <a:spcPts val="1000"/>
        </a:spcAft>
        <a:buClr>
          <a:srgbClr val="009D95"/>
        </a:buClr>
        <a:buSzPct val="90000"/>
        <a:buFont typeface="Arial" panose="020B0604020202020204" pitchFamily="34" charset="0"/>
        <a:buChar char="•"/>
        <a:defRPr sz="2400" b="0" i="0" kern="1200">
          <a:solidFill>
            <a:schemeClr val="tx1">
              <a:lumMod val="75000"/>
              <a:lumOff val="25000"/>
            </a:schemeClr>
          </a:solidFill>
          <a:latin typeface="Calibri Light" panose="020F0302020204030204" pitchFamily="34" charset="0"/>
          <a:ea typeface="Helvetica Neue Light" panose="02000403000000020004"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4" userDrawn="1">
          <p15:clr>
            <a:srgbClr val="F26B43"/>
          </p15:clr>
        </p15:guide>
        <p15:guide id="2"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customXml" Target="../ink/ink2.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customXml" Target="../ink/ink4.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5.xm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tsi.nsn.us/historical-photo-galle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iletzlanguag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838200" y="2456598"/>
            <a:ext cx="11353800" cy="1026023"/>
          </a:xfrm>
        </p:spPr>
        <p:txBody>
          <a:bodyPr lIns="0" tIns="0" rIns="0" bIns="0" anchor="t" anchorCtr="0">
            <a:noAutofit/>
          </a:bodyPr>
          <a:lstStyle/>
          <a:p>
            <a:pPr>
              <a:spcAft>
                <a:spcPts val="600"/>
              </a:spcAft>
            </a:pPr>
            <a:r>
              <a:rPr lang="en-US" sz="2400" b="1">
                <a:solidFill>
                  <a:srgbClr val="63A49F"/>
                </a:solidFill>
                <a:ea typeface="Helvetica Neue" panose="02000503000000020004" pitchFamily="2" charset="0"/>
              </a:rPr>
              <a:t>GRADE 12</a:t>
            </a:r>
            <a:br>
              <a:rPr lang="en-US" sz="7200"/>
            </a:br>
            <a:r>
              <a:rPr lang="en-US" sz="7200"/>
              <a:t>Place and Remembrance</a:t>
            </a:r>
            <a:endParaRPr lang="en-US" sz="4800" b="1"/>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3089313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AFA4F4-C4EE-B74C-FA62-EF2A822C12ED}"/>
              </a:ext>
            </a:extLst>
          </p:cNvPr>
          <p:cNvSpPr>
            <a:spLocks noGrp="1"/>
          </p:cNvSpPr>
          <p:nvPr>
            <p:ph idx="1"/>
          </p:nvPr>
        </p:nvSpPr>
        <p:spPr>
          <a:xfrm>
            <a:off x="838200" y="1836499"/>
            <a:ext cx="6158345" cy="3303537"/>
          </a:xfrm>
        </p:spPr>
        <p:txBody>
          <a:bodyPr/>
          <a:lstStyle/>
          <a:p>
            <a:pPr marL="409575" indent="-409575">
              <a:buClr>
                <a:schemeClr val="tx1">
                  <a:lumMod val="85000"/>
                  <a:lumOff val="15000"/>
                </a:schemeClr>
              </a:buClr>
              <a:buFont typeface="+mj-lt"/>
              <a:buAutoNum type="arabicPeriod"/>
            </a:pPr>
            <a:r>
              <a:rPr lang="en-US"/>
              <a:t>Read through the handout, “Selected English Place Names with Indigenous Origins in Western Oregon ” with the peers at your table. </a:t>
            </a:r>
          </a:p>
          <a:p>
            <a:pPr marL="409575" indent="-409575">
              <a:buClr>
                <a:schemeClr val="tx1">
                  <a:lumMod val="85000"/>
                  <a:lumOff val="15000"/>
                </a:schemeClr>
              </a:buClr>
              <a:buFont typeface="+mj-lt"/>
              <a:buAutoNum type="arabicPeriod"/>
            </a:pPr>
            <a:r>
              <a:rPr lang="en-US"/>
              <a:t>Choose a graphic organizer option and fill in connections between place names that stood out to you in the reading. </a:t>
            </a:r>
          </a:p>
          <a:p>
            <a:pPr marL="409575" indent="-409575">
              <a:buClr>
                <a:schemeClr val="tx1">
                  <a:lumMod val="85000"/>
                  <a:lumOff val="15000"/>
                </a:schemeClr>
              </a:buClr>
              <a:buFont typeface="+mj-lt"/>
              <a:buAutoNum type="arabicPeriod"/>
            </a:pPr>
            <a:r>
              <a:rPr lang="en-US"/>
              <a:t>You will have 35 minutes to complete tasks 1 and 2. </a:t>
            </a:r>
          </a:p>
        </p:txBody>
      </p:sp>
      <p:sp>
        <p:nvSpPr>
          <p:cNvPr id="2" name="Title 1">
            <a:extLst>
              <a:ext uri="{FF2B5EF4-FFF2-40B4-BE49-F238E27FC236}">
                <a16:creationId xmlns:a16="http://schemas.microsoft.com/office/drawing/2014/main" id="{F9EC9703-98A9-004E-0D08-FFA3B0B2F375}"/>
              </a:ext>
            </a:extLst>
          </p:cNvPr>
          <p:cNvSpPr>
            <a:spLocks noGrp="1"/>
          </p:cNvSpPr>
          <p:nvPr>
            <p:ph type="ctrTitle"/>
          </p:nvPr>
        </p:nvSpPr>
        <p:spPr>
          <a:xfrm>
            <a:off x="838200" y="735628"/>
            <a:ext cx="10027022" cy="697387"/>
          </a:xfrm>
        </p:spPr>
        <p:txBody>
          <a:bodyPr/>
          <a:lstStyle/>
          <a:p>
            <a:r>
              <a:rPr lang="en-US"/>
              <a:t>Place Names</a:t>
            </a:r>
          </a:p>
        </p:txBody>
      </p:sp>
      <p:pic>
        <p:nvPicPr>
          <p:cNvPr id="5" name="Picture 4">
            <a:extLst>
              <a:ext uri="{FF2B5EF4-FFF2-40B4-BE49-F238E27FC236}">
                <a16:creationId xmlns:a16="http://schemas.microsoft.com/office/drawing/2014/main" id="{2417DB76-1BE6-B7B6-9EED-05810BE57D79}"/>
              </a:ext>
            </a:extLst>
          </p:cNvPr>
          <p:cNvPicPr>
            <a:picLocks noChangeAspect="1"/>
          </p:cNvPicPr>
          <p:nvPr/>
        </p:nvPicPr>
        <p:blipFill>
          <a:blip r:embed="rId3"/>
          <a:stretch>
            <a:fillRect/>
          </a:stretch>
        </p:blipFill>
        <p:spPr>
          <a:xfrm>
            <a:off x="7701631" y="373485"/>
            <a:ext cx="4100225" cy="6124309"/>
          </a:xfrm>
          <a:prstGeom prst="rect">
            <a:avLst/>
          </a:prstGeom>
        </p:spPr>
      </p:pic>
    </p:spTree>
    <p:extLst>
      <p:ext uri="{BB962C8B-B14F-4D97-AF65-F5344CB8AC3E}">
        <p14:creationId xmlns:p14="http://schemas.microsoft.com/office/powerpoint/2010/main" val="625830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AB92FB-9BA3-FE7F-F62D-4E87A61F2265}"/>
              </a:ext>
            </a:extLst>
          </p:cNvPr>
          <p:cNvSpPr>
            <a:spLocks noGrp="1"/>
          </p:cNvSpPr>
          <p:nvPr>
            <p:ph idx="1"/>
          </p:nvPr>
        </p:nvSpPr>
        <p:spPr>
          <a:xfrm>
            <a:off x="838200" y="1836499"/>
            <a:ext cx="10231582" cy="3899283"/>
          </a:xfrm>
        </p:spPr>
        <p:txBody>
          <a:bodyPr/>
          <a:lstStyle/>
          <a:p>
            <a:pPr marL="0" indent="0">
              <a:buNone/>
            </a:pPr>
            <a:r>
              <a:rPr lang="en-US" b="1">
                <a:latin typeface="Calibri" panose="020F0502020204030204" pitchFamily="34" charset="0"/>
                <a:cs typeface="Calibri" panose="020F0502020204030204" pitchFamily="34" charset="0"/>
              </a:rPr>
              <a:t>Step 1. </a:t>
            </a:r>
            <a:r>
              <a:rPr lang="en-US"/>
              <a:t>Divide up the readings among your group. </a:t>
            </a:r>
          </a:p>
          <a:p>
            <a:pPr marL="0" indent="0">
              <a:buNone/>
            </a:pPr>
            <a:r>
              <a:rPr lang="en-US" b="1">
                <a:latin typeface="Calibri" panose="020F0502020204030204" pitchFamily="34" charset="0"/>
                <a:cs typeface="Calibri" panose="020F0502020204030204" pitchFamily="34" charset="0"/>
              </a:rPr>
              <a:t>Step 2. </a:t>
            </a:r>
            <a:r>
              <a:rPr lang="en-US"/>
              <a:t>Read your article(s) independently, highlighting or jotting down things that stand out to you in the reading. </a:t>
            </a:r>
          </a:p>
          <a:p>
            <a:pPr marL="0" indent="0">
              <a:buNone/>
            </a:pPr>
            <a:r>
              <a:rPr lang="en-US" b="1">
                <a:latin typeface="Calibri" panose="020F0502020204030204" pitchFamily="34" charset="0"/>
                <a:cs typeface="Calibri" panose="020F0502020204030204" pitchFamily="34" charset="0"/>
              </a:rPr>
              <a:t>Step 3. </a:t>
            </a:r>
            <a:r>
              <a:rPr lang="en-US"/>
              <a:t>If you finish before your peers, read another article or look at the handout “Selected English Place Names with Indigenous Origins in Western Oregon” and draw connections between that handout and your reading. </a:t>
            </a:r>
          </a:p>
          <a:p>
            <a:pPr marL="0" indent="0">
              <a:buNone/>
            </a:pPr>
            <a:r>
              <a:rPr lang="en-US" b="1">
                <a:latin typeface="Calibri" panose="020F0502020204030204" pitchFamily="34" charset="0"/>
                <a:cs typeface="Calibri" panose="020F0502020204030204" pitchFamily="34" charset="0"/>
              </a:rPr>
              <a:t>Step 4. </a:t>
            </a:r>
            <a:r>
              <a:rPr lang="en-US"/>
              <a:t>As the members of your group finish, share key points from the article that you read as a group. </a:t>
            </a:r>
          </a:p>
          <a:p>
            <a:pPr marL="0" indent="0">
              <a:buNone/>
            </a:pPr>
            <a:r>
              <a:rPr lang="en-US" b="1">
                <a:latin typeface="Calibri" panose="020F0502020204030204" pitchFamily="34" charset="0"/>
                <a:cs typeface="Calibri" panose="020F0502020204030204" pitchFamily="34" charset="0"/>
              </a:rPr>
              <a:t>Note: </a:t>
            </a:r>
            <a:r>
              <a:rPr lang="en-US"/>
              <a:t>This activity will be followed by a whole-group discussion about these articles and topics. </a:t>
            </a:r>
          </a:p>
          <a:p>
            <a:pPr marL="0" indent="0">
              <a:buNone/>
            </a:pPr>
            <a:endParaRPr lang="en-US"/>
          </a:p>
        </p:txBody>
      </p:sp>
      <p:sp>
        <p:nvSpPr>
          <p:cNvPr id="2" name="Title 1">
            <a:extLst>
              <a:ext uri="{FF2B5EF4-FFF2-40B4-BE49-F238E27FC236}">
                <a16:creationId xmlns:a16="http://schemas.microsoft.com/office/drawing/2014/main" id="{0352BF64-FC3A-8BA1-51DD-4446126FE20D}"/>
              </a:ext>
            </a:extLst>
          </p:cNvPr>
          <p:cNvSpPr>
            <a:spLocks noGrp="1"/>
          </p:cNvSpPr>
          <p:nvPr>
            <p:ph type="ctrTitle"/>
          </p:nvPr>
        </p:nvSpPr>
        <p:spPr>
          <a:xfrm>
            <a:off x="838200" y="735629"/>
            <a:ext cx="10027022" cy="642796"/>
          </a:xfrm>
        </p:spPr>
        <p:txBody>
          <a:bodyPr/>
          <a:lstStyle/>
          <a:p>
            <a:r>
              <a:rPr lang="en-US"/>
              <a:t>Place Name Changes</a:t>
            </a:r>
          </a:p>
        </p:txBody>
      </p:sp>
    </p:spTree>
    <p:extLst>
      <p:ext uri="{BB962C8B-B14F-4D97-AF65-F5344CB8AC3E}">
        <p14:creationId xmlns:p14="http://schemas.microsoft.com/office/powerpoint/2010/main" val="647468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89834-9F53-EFB1-FD7D-DD231EDAFF7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AA35C8-339A-9CB9-EF5D-D9A429103955}"/>
              </a:ext>
            </a:extLst>
          </p:cNvPr>
          <p:cNvSpPr>
            <a:spLocks noGrp="1"/>
          </p:cNvSpPr>
          <p:nvPr>
            <p:ph idx="1"/>
          </p:nvPr>
        </p:nvSpPr>
        <p:spPr/>
        <p:txBody>
          <a:bodyPr/>
          <a:lstStyle/>
          <a:p>
            <a:pPr marL="0" indent="0">
              <a:spcAft>
                <a:spcPts val="600"/>
              </a:spcAft>
              <a:buNone/>
            </a:pPr>
            <a:r>
              <a:rPr lang="en-US"/>
              <a:t>Revisit the following question at your table. Use examples from today’s lesson and from your own context, drawing connections where possible. </a:t>
            </a:r>
          </a:p>
          <a:p>
            <a:pPr marL="800100" lvl="1"/>
            <a:r>
              <a:rPr lang="en-US"/>
              <a:t>How does the naming of places reflect a society’s values, beliefs, history, and identity?</a:t>
            </a:r>
          </a:p>
        </p:txBody>
      </p:sp>
      <p:sp>
        <p:nvSpPr>
          <p:cNvPr id="3" name="Title 2">
            <a:extLst>
              <a:ext uri="{FF2B5EF4-FFF2-40B4-BE49-F238E27FC236}">
                <a16:creationId xmlns:a16="http://schemas.microsoft.com/office/drawing/2014/main" id="{B57BA2C5-4CA8-ED1E-BFE5-142E3181B6EC}"/>
              </a:ext>
            </a:extLst>
          </p:cNvPr>
          <p:cNvSpPr>
            <a:spLocks noGrp="1"/>
          </p:cNvSpPr>
          <p:nvPr>
            <p:ph type="ctrTitle"/>
          </p:nvPr>
        </p:nvSpPr>
        <p:spPr/>
        <p:txBody>
          <a:bodyPr/>
          <a:lstStyle/>
          <a:p>
            <a:r>
              <a:rPr lang="en-US"/>
              <a:t>Reflection Question</a:t>
            </a:r>
          </a:p>
        </p:txBody>
      </p:sp>
    </p:spTree>
    <p:extLst>
      <p:ext uri="{BB962C8B-B14F-4D97-AF65-F5344CB8AC3E}">
        <p14:creationId xmlns:p14="http://schemas.microsoft.com/office/powerpoint/2010/main" val="368366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E4085-A1D6-AC1E-7A83-FE8DE3084268}"/>
              </a:ext>
            </a:extLst>
          </p:cNvPr>
          <p:cNvSpPr>
            <a:spLocks noGrp="1"/>
          </p:cNvSpPr>
          <p:nvPr>
            <p:ph idx="1"/>
          </p:nvPr>
        </p:nvSpPr>
        <p:spPr/>
        <p:txBody>
          <a:bodyPr/>
          <a:lstStyle/>
          <a:p>
            <a:pPr marL="0" indent="0">
              <a:buNone/>
            </a:pPr>
            <a:r>
              <a:rPr lang="en-US" dirty="0"/>
              <a:t>Spend five minutes discussing the following questions with a classmate:</a:t>
            </a:r>
          </a:p>
          <a:p>
            <a:pPr lvl="1"/>
            <a:r>
              <a:rPr lang="en-US" dirty="0"/>
              <a:t>How do place names reflect a society's values, beliefs, history, and identity? Can you think of any examples?</a:t>
            </a:r>
          </a:p>
          <a:p>
            <a:pPr lvl="1"/>
            <a:r>
              <a:rPr lang="en-US" dirty="0"/>
              <a:t>What names in our area and state come from Native languages or reference Native people? </a:t>
            </a:r>
          </a:p>
          <a:p>
            <a:pPr lvl="1"/>
            <a:r>
              <a:rPr lang="en-US" dirty="0"/>
              <a:t>What complications and opportunities can arise when choosing to rename </a:t>
            </a:r>
            <a:br>
              <a:rPr lang="en-US" dirty="0"/>
            </a:br>
            <a:r>
              <a:rPr lang="en-US" dirty="0"/>
              <a:t>a place? </a:t>
            </a:r>
          </a:p>
        </p:txBody>
      </p:sp>
      <p:sp>
        <p:nvSpPr>
          <p:cNvPr id="3" name="Title 2">
            <a:extLst>
              <a:ext uri="{FF2B5EF4-FFF2-40B4-BE49-F238E27FC236}">
                <a16:creationId xmlns:a16="http://schemas.microsoft.com/office/drawing/2014/main" id="{791C7710-365C-4209-3D10-EE05EF1F5E7A}"/>
              </a:ext>
            </a:extLst>
          </p:cNvPr>
          <p:cNvSpPr>
            <a:spLocks noGrp="1"/>
          </p:cNvSpPr>
          <p:nvPr>
            <p:ph type="ctrTitle"/>
          </p:nvPr>
        </p:nvSpPr>
        <p:spPr/>
        <p:txBody>
          <a:bodyPr/>
          <a:lstStyle/>
          <a:p>
            <a:r>
              <a:rPr lang="en-US"/>
              <a:t>The Power of Place Names</a:t>
            </a:r>
            <a:br>
              <a:rPr lang="en-US"/>
            </a:br>
            <a:endParaRPr lang="en-US"/>
          </a:p>
        </p:txBody>
      </p:sp>
    </p:spTree>
    <p:extLst>
      <p:ext uri="{BB962C8B-B14F-4D97-AF65-F5344CB8AC3E}">
        <p14:creationId xmlns:p14="http://schemas.microsoft.com/office/powerpoint/2010/main" val="80260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EF8007-D171-00C9-D6D0-B371FE820ED3}"/>
              </a:ext>
            </a:extLst>
          </p:cNvPr>
          <p:cNvSpPr>
            <a:spLocks noGrp="1"/>
          </p:cNvSpPr>
          <p:nvPr>
            <p:ph idx="1"/>
          </p:nvPr>
        </p:nvSpPr>
        <p:spPr>
          <a:xfrm>
            <a:off x="838200" y="1836499"/>
            <a:ext cx="6314506" cy="3442637"/>
          </a:xfrm>
        </p:spPr>
        <p:txBody>
          <a:bodyPr/>
          <a:lstStyle/>
          <a:p>
            <a:r>
              <a:rPr lang="en-US" dirty="0"/>
              <a:t>A single Tribal government that is composed of multiple ancestral Tribes and bands. The Siletz are a Tribe confederated from many different people groups that lived in what is now western Oregon, as well as parts of northern California and southwest Washington.</a:t>
            </a:r>
          </a:p>
          <a:p>
            <a:r>
              <a:rPr lang="en-US" dirty="0"/>
              <a:t>A map of the ancestral Tribes and homelands of the Confederated Tribes of Siletz Indians (CTSI) can be seen on the right.</a:t>
            </a:r>
          </a:p>
        </p:txBody>
      </p:sp>
      <p:sp>
        <p:nvSpPr>
          <p:cNvPr id="17" name="Title 1">
            <a:extLst>
              <a:ext uri="{FF2B5EF4-FFF2-40B4-BE49-F238E27FC236}">
                <a16:creationId xmlns:a16="http://schemas.microsoft.com/office/drawing/2014/main" id="{63C8FAFE-145B-4B79-9D02-CAF218A6BC3C}"/>
              </a:ext>
            </a:extLst>
          </p:cNvPr>
          <p:cNvSpPr>
            <a:spLocks noGrp="1"/>
          </p:cNvSpPr>
          <p:nvPr>
            <p:ph type="ctrTitle"/>
          </p:nvPr>
        </p:nvSpPr>
        <p:spPr/>
        <p:txBody>
          <a:bodyPr>
            <a:normAutofit/>
          </a:bodyPr>
          <a:lstStyle/>
          <a:p>
            <a:r>
              <a:rPr lang="en-US" b="1"/>
              <a:t>Confederated Tribe</a:t>
            </a:r>
          </a:p>
        </p:txBody>
      </p:sp>
      <p:sp>
        <p:nvSpPr>
          <p:cNvPr id="9" name="Arrow: Down 26">
            <a:extLst>
              <a:ext uri="{FF2B5EF4-FFF2-40B4-BE49-F238E27FC236}">
                <a16:creationId xmlns:a16="http://schemas.microsoft.com/office/drawing/2014/main" id="{E74974A1-1BF4-3145-9CEE-A30FA6ECA22F}"/>
              </a:ext>
            </a:extLst>
          </p:cNvPr>
          <p:cNvSpPr/>
          <p:nvPr/>
        </p:nvSpPr>
        <p:spPr>
          <a:xfrm rot="4126788">
            <a:off x="11335700" y="2661762"/>
            <a:ext cx="612557" cy="707404"/>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5799169-8B9C-EFE4-3C99-A526104E3964}"/>
              </a:ext>
            </a:extLst>
          </p:cNvPr>
          <p:cNvSpPr txBox="1"/>
          <p:nvPr/>
        </p:nvSpPr>
        <p:spPr>
          <a:xfrm>
            <a:off x="838200" y="5998561"/>
            <a:ext cx="6096000" cy="184666"/>
          </a:xfrm>
          <a:prstGeom prst="rect">
            <a:avLst/>
          </a:prstGeom>
          <a:noFill/>
        </p:spPr>
        <p:txBody>
          <a:bodyPr wrap="square" lIns="0" tIns="0" rIns="0" bIns="0" anchor="t">
            <a:spAutoFit/>
          </a:bodyPr>
          <a:lstStyle/>
          <a:p>
            <a:r>
              <a:rPr lang="en-US" sz="1200" i="1">
                <a:solidFill>
                  <a:schemeClr val="bg2">
                    <a:lumMod val="25000"/>
                  </a:schemeClr>
                </a:solidFill>
                <a:latin typeface="Calibri" panose="020F0502020204030204" pitchFamily="34" charset="0"/>
                <a:cs typeface="Calibri" panose="020F0502020204030204" pitchFamily="34" charset="0"/>
              </a:rPr>
              <a:t>Images source: CTSI website.</a:t>
            </a:r>
          </a:p>
        </p:txBody>
      </p:sp>
      <p:pic>
        <p:nvPicPr>
          <p:cNvPr id="2" name="Picture 1">
            <a:extLst>
              <a:ext uri="{FF2B5EF4-FFF2-40B4-BE49-F238E27FC236}">
                <a16:creationId xmlns:a16="http://schemas.microsoft.com/office/drawing/2014/main" id="{CE44929B-915B-4277-1681-9BF76727181C}"/>
              </a:ext>
            </a:extLst>
          </p:cNvPr>
          <p:cNvPicPr>
            <a:picLocks noChangeAspect="1"/>
          </p:cNvPicPr>
          <p:nvPr/>
        </p:nvPicPr>
        <p:blipFill>
          <a:blip r:embed="rId3"/>
          <a:stretch>
            <a:fillRect/>
          </a:stretch>
        </p:blipFill>
        <p:spPr>
          <a:xfrm>
            <a:off x="7701631" y="373485"/>
            <a:ext cx="4100225" cy="6124309"/>
          </a:xfrm>
          <a:prstGeom prst="rect">
            <a:avLst/>
          </a:prstGeom>
        </p:spPr>
      </p:pic>
    </p:spTree>
    <p:extLst>
      <p:ext uri="{BB962C8B-B14F-4D97-AF65-F5344CB8AC3E}">
        <p14:creationId xmlns:p14="http://schemas.microsoft.com/office/powerpoint/2010/main" val="383691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7D854D-D2C9-4C43-B63E-FB9C2371CBE2}"/>
              </a:ext>
            </a:extLst>
          </p:cNvPr>
          <p:cNvSpPr>
            <a:spLocks noGrp="1"/>
          </p:cNvSpPr>
          <p:nvPr>
            <p:ph idx="1"/>
          </p:nvPr>
        </p:nvSpPr>
        <p:spPr>
          <a:xfrm>
            <a:off x="838200" y="2357911"/>
            <a:ext cx="6340522" cy="2268680"/>
          </a:xfrm>
        </p:spPr>
        <p:txBody>
          <a:bodyPr/>
          <a:lstStyle/>
          <a:p>
            <a:r>
              <a:rPr lang="en-US" dirty="0"/>
              <a:t>Western Oregon was very linguistically diverse </a:t>
            </a:r>
          </a:p>
          <a:p>
            <a:pPr>
              <a:spcAft>
                <a:spcPts val="2200"/>
              </a:spcAft>
            </a:pPr>
            <a:r>
              <a:rPr lang="en-US" dirty="0"/>
              <a:t>The area is home to 10 unrelated Indigenous language families  </a:t>
            </a:r>
          </a:p>
          <a:p>
            <a:pPr marL="14288" indent="0">
              <a:buNone/>
            </a:pPr>
            <a:r>
              <a:rPr lang="en-US" sz="2000" i="1" dirty="0"/>
              <a:t>*Linguistic = Related to languages.</a:t>
            </a:r>
          </a:p>
        </p:txBody>
      </p:sp>
      <p:sp>
        <p:nvSpPr>
          <p:cNvPr id="17" name="Title 1">
            <a:extLst>
              <a:ext uri="{FF2B5EF4-FFF2-40B4-BE49-F238E27FC236}">
                <a16:creationId xmlns:a16="http://schemas.microsoft.com/office/drawing/2014/main" id="{63C8FAFE-145B-4B79-9D02-CAF218A6BC3C}"/>
              </a:ext>
            </a:extLst>
          </p:cNvPr>
          <p:cNvSpPr>
            <a:spLocks noGrp="1"/>
          </p:cNvSpPr>
          <p:nvPr>
            <p:ph type="ctrTitle"/>
          </p:nvPr>
        </p:nvSpPr>
        <p:spPr>
          <a:xfrm>
            <a:off x="838200" y="735628"/>
            <a:ext cx="4320654" cy="1100871"/>
          </a:xfrm>
        </p:spPr>
        <p:txBody>
          <a:bodyPr>
            <a:noAutofit/>
          </a:bodyPr>
          <a:lstStyle/>
          <a:p>
            <a:r>
              <a:rPr lang="en-US" b="1"/>
              <a:t>Linguistic and Cultural Diversity</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AF0C6078-B1A4-D54D-884B-F9D70242CDFF}"/>
                  </a:ext>
                </a:extLst>
              </p14:cNvPr>
              <p14:cNvContentPartPr/>
              <p14:nvPr/>
            </p14:nvContentPartPr>
            <p14:xfrm>
              <a:off x="10194242" y="2254143"/>
              <a:ext cx="850900" cy="3005137"/>
            </p14:xfrm>
          </p:contentPart>
        </mc:Choice>
        <mc:Fallback xmlns="">
          <p:pic>
            <p:nvPicPr>
              <p:cNvPr id="8" name="Ink 7">
                <a:extLst>
                  <a:ext uri="{FF2B5EF4-FFF2-40B4-BE49-F238E27FC236}">
                    <a16:creationId xmlns:a16="http://schemas.microsoft.com/office/drawing/2014/main" id="{AF0C6078-B1A4-D54D-884B-F9D70242CDFF}"/>
                  </a:ext>
                </a:extLst>
              </p:cNvPr>
              <p:cNvPicPr/>
              <p:nvPr/>
            </p:nvPicPr>
            <p:blipFill>
              <a:blip r:embed="rId4"/>
              <a:stretch>
                <a:fillRect/>
              </a:stretch>
            </p:blipFill>
            <p:spPr>
              <a:xfrm>
                <a:off x="10131306" y="2191086"/>
                <a:ext cx="976413" cy="313089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B7B2F326-2A42-234A-A17D-5719221AB93E}"/>
                  </a:ext>
                </a:extLst>
              </p14:cNvPr>
              <p14:cNvContentPartPr/>
              <p14:nvPr/>
            </p14:nvContentPartPr>
            <p14:xfrm>
              <a:off x="7590813" y="2564966"/>
              <a:ext cx="284163" cy="2828925"/>
            </p14:xfrm>
          </p:contentPart>
        </mc:Choice>
        <mc:Fallback xmlns="">
          <p:pic>
            <p:nvPicPr>
              <p:cNvPr id="9" name="Ink 8">
                <a:extLst>
                  <a:ext uri="{FF2B5EF4-FFF2-40B4-BE49-F238E27FC236}">
                    <a16:creationId xmlns:a16="http://schemas.microsoft.com/office/drawing/2014/main" id="{B7B2F326-2A42-234A-A17D-5719221AB93E}"/>
                  </a:ext>
                </a:extLst>
              </p:cNvPr>
              <p:cNvPicPr/>
              <p:nvPr/>
            </p:nvPicPr>
            <p:blipFill>
              <a:blip r:embed="rId6"/>
              <a:stretch>
                <a:fillRect/>
              </a:stretch>
            </p:blipFill>
            <p:spPr>
              <a:xfrm>
                <a:off x="7527706" y="2502085"/>
                <a:ext cx="410017" cy="295432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A1020904-F597-4240-9423-8DA5EECF4F95}"/>
                  </a:ext>
                </a:extLst>
              </p14:cNvPr>
              <p14:cNvContentPartPr/>
              <p14:nvPr/>
            </p14:nvContentPartPr>
            <p14:xfrm>
              <a:off x="7391137" y="2357911"/>
              <a:ext cx="409575" cy="209550"/>
            </p14:xfrm>
          </p:contentPart>
        </mc:Choice>
        <mc:Fallback xmlns="">
          <p:pic>
            <p:nvPicPr>
              <p:cNvPr id="10" name="Ink 9">
                <a:extLst>
                  <a:ext uri="{FF2B5EF4-FFF2-40B4-BE49-F238E27FC236}">
                    <a16:creationId xmlns:a16="http://schemas.microsoft.com/office/drawing/2014/main" id="{A1020904-F597-4240-9423-8DA5EECF4F95}"/>
                  </a:ext>
                </a:extLst>
              </p:cNvPr>
              <p:cNvPicPr/>
              <p:nvPr/>
            </p:nvPicPr>
            <p:blipFill>
              <a:blip r:embed="rId8"/>
              <a:stretch>
                <a:fillRect/>
              </a:stretch>
            </p:blipFill>
            <p:spPr>
              <a:xfrm>
                <a:off x="7327595" y="2294024"/>
                <a:ext cx="536296" cy="3369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83EB8122-51F1-944B-B0BC-94948D583279}"/>
                  </a:ext>
                </a:extLst>
              </p14:cNvPr>
              <p14:cNvContentPartPr/>
              <p14:nvPr/>
            </p14:nvContentPartPr>
            <p14:xfrm>
              <a:off x="8782689" y="2762250"/>
              <a:ext cx="371475" cy="2324100"/>
            </p14:xfrm>
          </p:contentPart>
        </mc:Choice>
        <mc:Fallback xmlns="">
          <p:pic>
            <p:nvPicPr>
              <p:cNvPr id="11" name="Ink 10">
                <a:extLst>
                  <a:ext uri="{FF2B5EF4-FFF2-40B4-BE49-F238E27FC236}">
                    <a16:creationId xmlns:a16="http://schemas.microsoft.com/office/drawing/2014/main" id="{83EB8122-51F1-944B-B0BC-94948D583279}"/>
                  </a:ext>
                </a:extLst>
              </p:cNvPr>
              <p:cNvPicPr/>
              <p:nvPr/>
            </p:nvPicPr>
            <p:blipFill>
              <a:blip r:embed="rId10"/>
              <a:stretch>
                <a:fillRect/>
              </a:stretch>
            </p:blipFill>
            <p:spPr>
              <a:xfrm>
                <a:off x="8720301" y="2699193"/>
                <a:ext cx="495894" cy="2449854"/>
              </a:xfrm>
              <a:prstGeom prst="rect">
                <a:avLst/>
              </a:prstGeom>
            </p:spPr>
          </p:pic>
        </mc:Fallback>
      </mc:AlternateContent>
      <p:pic>
        <p:nvPicPr>
          <p:cNvPr id="6" name="Picture 5">
            <a:extLst>
              <a:ext uri="{FF2B5EF4-FFF2-40B4-BE49-F238E27FC236}">
                <a16:creationId xmlns:a16="http://schemas.microsoft.com/office/drawing/2014/main" id="{C3B02033-47BB-2C4F-E592-7780AD019DFA}"/>
              </a:ext>
            </a:extLst>
          </p:cNvPr>
          <p:cNvPicPr>
            <a:picLocks noChangeAspect="1"/>
          </p:cNvPicPr>
          <p:nvPr/>
        </p:nvPicPr>
        <p:blipFill>
          <a:blip r:embed="rId11"/>
          <a:stretch>
            <a:fillRect/>
          </a:stretch>
        </p:blipFill>
        <p:spPr>
          <a:xfrm>
            <a:off x="7701631" y="373485"/>
            <a:ext cx="4100225" cy="6124309"/>
          </a:xfrm>
          <a:prstGeom prst="rect">
            <a:avLst/>
          </a:prstGeom>
        </p:spPr>
      </p:pic>
      <p:sp>
        <p:nvSpPr>
          <p:cNvPr id="7" name="TextBox 6">
            <a:extLst>
              <a:ext uri="{FF2B5EF4-FFF2-40B4-BE49-F238E27FC236}">
                <a16:creationId xmlns:a16="http://schemas.microsoft.com/office/drawing/2014/main" id="{63B2C608-F52E-844E-F979-F9AD8C678938}"/>
              </a:ext>
            </a:extLst>
          </p:cNvPr>
          <p:cNvSpPr txBox="1"/>
          <p:nvPr/>
        </p:nvSpPr>
        <p:spPr>
          <a:xfrm>
            <a:off x="838200" y="5998561"/>
            <a:ext cx="6096000" cy="184666"/>
          </a:xfrm>
          <a:prstGeom prst="rect">
            <a:avLst/>
          </a:prstGeom>
          <a:noFill/>
        </p:spPr>
        <p:txBody>
          <a:bodyPr wrap="square" lIns="0" tIns="0" rIns="0" bIns="0" anchor="t">
            <a:spAutoFit/>
          </a:bodyPr>
          <a:lstStyle/>
          <a:p>
            <a:r>
              <a:rPr lang="en-US" sz="1200" i="1">
                <a:solidFill>
                  <a:schemeClr val="bg2">
                    <a:lumMod val="25000"/>
                  </a:schemeClr>
                </a:solidFill>
                <a:latin typeface="Calibri" panose="020F0502020204030204" pitchFamily="34" charset="0"/>
                <a:cs typeface="Calibri" panose="020F0502020204030204" pitchFamily="34" charset="0"/>
              </a:rPr>
              <a:t>Images source: CTSI website.</a:t>
            </a:r>
          </a:p>
        </p:txBody>
      </p:sp>
    </p:spTree>
    <p:extLst>
      <p:ext uri="{BB962C8B-B14F-4D97-AF65-F5344CB8AC3E}">
        <p14:creationId xmlns:p14="http://schemas.microsoft.com/office/powerpoint/2010/main" val="217889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FBD6E8B-20C6-DDB9-73D1-E19AF314B060}"/>
              </a:ext>
            </a:extLst>
          </p:cNvPr>
          <p:cNvSpPr>
            <a:spLocks noGrp="1"/>
          </p:cNvSpPr>
          <p:nvPr>
            <p:ph idx="1"/>
          </p:nvPr>
        </p:nvSpPr>
        <p:spPr>
          <a:xfrm>
            <a:off x="838200" y="1836499"/>
            <a:ext cx="5926797" cy="4340464"/>
          </a:xfrm>
        </p:spPr>
        <p:txBody>
          <a:bodyPr vert="horz" lIns="0" tIns="0" rIns="0" bIns="0" rtlCol="0" anchor="t">
            <a:noAutofit/>
          </a:bodyPr>
          <a:lstStyle/>
          <a:p>
            <a:r>
              <a:rPr lang="en-US" dirty="0">
                <a:latin typeface="Calibri Light"/>
                <a:cs typeface="Calibri Light"/>
              </a:rPr>
              <a:t>The people of western Oregon had interconnected and complex relationships.</a:t>
            </a:r>
          </a:p>
          <a:p>
            <a:pPr>
              <a:spcAft>
                <a:spcPts val="600"/>
              </a:spcAft>
            </a:pPr>
            <a:r>
              <a:rPr lang="en-US" dirty="0">
                <a:latin typeface="Calibri Light"/>
                <a:cs typeface="Calibri Light"/>
              </a:rPr>
              <a:t>These relationships were created through trade networks that fostered:</a:t>
            </a:r>
          </a:p>
          <a:p>
            <a:pPr lvl="1">
              <a:spcAft>
                <a:spcPts val="600"/>
              </a:spcAft>
            </a:pPr>
            <a:r>
              <a:rPr lang="en-US" dirty="0">
                <a:latin typeface="Calibri Light"/>
                <a:cs typeface="Calibri Light"/>
              </a:rPr>
              <a:t>Trade</a:t>
            </a:r>
          </a:p>
          <a:p>
            <a:pPr lvl="1">
              <a:spcAft>
                <a:spcPts val="600"/>
              </a:spcAft>
            </a:pPr>
            <a:r>
              <a:rPr lang="en-US" dirty="0">
                <a:latin typeface="Calibri Light"/>
                <a:cs typeface="Calibri Light"/>
              </a:rPr>
              <a:t>Marriages</a:t>
            </a:r>
          </a:p>
          <a:p>
            <a:pPr lvl="1">
              <a:spcAft>
                <a:spcPts val="600"/>
              </a:spcAft>
            </a:pPr>
            <a:r>
              <a:rPr lang="en-US" dirty="0">
                <a:latin typeface="Calibri Light"/>
                <a:cs typeface="Calibri Light"/>
              </a:rPr>
              <a:t>Celebrations</a:t>
            </a:r>
          </a:p>
          <a:p>
            <a:pPr lvl="1"/>
            <a:r>
              <a:rPr lang="en-US" dirty="0">
                <a:latin typeface="Calibri Light"/>
                <a:cs typeface="Calibri Light"/>
              </a:rPr>
              <a:t>Other complex relationships</a:t>
            </a:r>
          </a:p>
          <a:p>
            <a:endParaRPr lang="en-US"/>
          </a:p>
          <a:p>
            <a:endParaRPr lang="en-US"/>
          </a:p>
        </p:txBody>
      </p:sp>
      <p:sp>
        <p:nvSpPr>
          <p:cNvPr id="17" name="Title 1">
            <a:extLst>
              <a:ext uri="{FF2B5EF4-FFF2-40B4-BE49-F238E27FC236}">
                <a16:creationId xmlns:a16="http://schemas.microsoft.com/office/drawing/2014/main" id="{63C8FAFE-145B-4B79-9D02-CAF218A6BC3C}"/>
              </a:ext>
            </a:extLst>
          </p:cNvPr>
          <p:cNvSpPr>
            <a:spLocks noGrp="1"/>
          </p:cNvSpPr>
          <p:nvPr>
            <p:ph type="ctrTitle"/>
          </p:nvPr>
        </p:nvSpPr>
        <p:spPr/>
        <p:txBody>
          <a:bodyPr>
            <a:normAutofit/>
          </a:bodyPr>
          <a:lstStyle/>
          <a:p>
            <a:r>
              <a:rPr lang="en-US" b="1"/>
              <a:t>Connected Peoples</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AF0C6078-B1A4-D54D-884B-F9D70242CDFF}"/>
                  </a:ext>
                </a:extLst>
              </p14:cNvPr>
              <p14:cNvContentPartPr/>
              <p14:nvPr/>
            </p14:nvContentPartPr>
            <p14:xfrm>
              <a:off x="10194242" y="2254143"/>
              <a:ext cx="850900" cy="3005137"/>
            </p14:xfrm>
          </p:contentPart>
        </mc:Choice>
        <mc:Fallback xmlns="">
          <p:pic>
            <p:nvPicPr>
              <p:cNvPr id="8" name="Ink 7">
                <a:extLst>
                  <a:ext uri="{FF2B5EF4-FFF2-40B4-BE49-F238E27FC236}">
                    <a16:creationId xmlns:a16="http://schemas.microsoft.com/office/drawing/2014/main" id="{AF0C6078-B1A4-D54D-884B-F9D70242CDFF}"/>
                  </a:ext>
                </a:extLst>
              </p:cNvPr>
              <p:cNvPicPr/>
              <p:nvPr/>
            </p:nvPicPr>
            <p:blipFill>
              <a:blip r:embed="rId5"/>
              <a:stretch>
                <a:fillRect/>
              </a:stretch>
            </p:blipFill>
            <p:spPr>
              <a:xfrm>
                <a:off x="10131306" y="2191086"/>
                <a:ext cx="976413" cy="313089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83EB8122-51F1-944B-B0BC-94948D583279}"/>
                  </a:ext>
                </a:extLst>
              </p14:cNvPr>
              <p14:cNvContentPartPr/>
              <p14:nvPr/>
            </p14:nvContentPartPr>
            <p14:xfrm>
              <a:off x="8782689" y="2762250"/>
              <a:ext cx="371475" cy="2324100"/>
            </p14:xfrm>
          </p:contentPart>
        </mc:Choice>
        <mc:Fallback xmlns="">
          <p:pic>
            <p:nvPicPr>
              <p:cNvPr id="11" name="Ink 10">
                <a:extLst>
                  <a:ext uri="{FF2B5EF4-FFF2-40B4-BE49-F238E27FC236}">
                    <a16:creationId xmlns:a16="http://schemas.microsoft.com/office/drawing/2014/main" id="{83EB8122-51F1-944B-B0BC-94948D583279}"/>
                  </a:ext>
                </a:extLst>
              </p:cNvPr>
              <p:cNvPicPr/>
              <p:nvPr/>
            </p:nvPicPr>
            <p:blipFill>
              <a:blip r:embed="rId7"/>
              <a:stretch>
                <a:fillRect/>
              </a:stretch>
            </p:blipFill>
            <p:spPr>
              <a:xfrm>
                <a:off x="8720301" y="2699193"/>
                <a:ext cx="495894" cy="2449854"/>
              </a:xfrm>
              <a:prstGeom prst="rect">
                <a:avLst/>
              </a:prstGeom>
            </p:spPr>
          </p:pic>
        </mc:Fallback>
      </mc:AlternateContent>
      <p:sp>
        <p:nvSpPr>
          <p:cNvPr id="7" name="TextBox 6">
            <a:extLst>
              <a:ext uri="{FF2B5EF4-FFF2-40B4-BE49-F238E27FC236}">
                <a16:creationId xmlns:a16="http://schemas.microsoft.com/office/drawing/2014/main" id="{1E66D79D-06DB-5C09-AE13-4A258F37B298}"/>
              </a:ext>
            </a:extLst>
          </p:cNvPr>
          <p:cNvSpPr txBox="1"/>
          <p:nvPr/>
        </p:nvSpPr>
        <p:spPr>
          <a:xfrm>
            <a:off x="838200" y="5998561"/>
            <a:ext cx="6096000" cy="184666"/>
          </a:xfrm>
          <a:prstGeom prst="rect">
            <a:avLst/>
          </a:prstGeom>
          <a:noFill/>
        </p:spPr>
        <p:txBody>
          <a:bodyPr wrap="square" lIns="0" tIns="0" rIns="0" bIns="0" anchor="t">
            <a:spAutoFit/>
          </a:bodyPr>
          <a:lstStyle/>
          <a:p>
            <a:r>
              <a:rPr lang="en-US" sz="1200" i="1">
                <a:solidFill>
                  <a:schemeClr val="bg2">
                    <a:lumMod val="25000"/>
                  </a:schemeClr>
                </a:solidFill>
                <a:latin typeface="Calibri" panose="020F0502020204030204" pitchFamily="34" charset="0"/>
                <a:cs typeface="Calibri" panose="020F0502020204030204" pitchFamily="34" charset="0"/>
              </a:rPr>
              <a:t>Images source: CTSI website.</a:t>
            </a:r>
          </a:p>
        </p:txBody>
      </p:sp>
      <p:pic>
        <p:nvPicPr>
          <p:cNvPr id="12" name="Picture 11">
            <a:extLst>
              <a:ext uri="{FF2B5EF4-FFF2-40B4-BE49-F238E27FC236}">
                <a16:creationId xmlns:a16="http://schemas.microsoft.com/office/drawing/2014/main" id="{EAFE7D49-0CCA-E163-789B-B61225EC04AA}"/>
              </a:ext>
            </a:extLst>
          </p:cNvPr>
          <p:cNvPicPr>
            <a:picLocks noChangeAspect="1"/>
          </p:cNvPicPr>
          <p:nvPr/>
        </p:nvPicPr>
        <p:blipFill>
          <a:blip r:embed="rId8"/>
          <a:stretch>
            <a:fillRect/>
          </a:stretch>
        </p:blipFill>
        <p:spPr>
          <a:xfrm>
            <a:off x="7701631" y="373485"/>
            <a:ext cx="4100225" cy="6124309"/>
          </a:xfrm>
          <a:prstGeom prst="rect">
            <a:avLst/>
          </a:prstGeom>
        </p:spPr>
      </p:pic>
    </p:spTree>
    <p:extLst>
      <p:ext uri="{BB962C8B-B14F-4D97-AF65-F5344CB8AC3E}">
        <p14:creationId xmlns:p14="http://schemas.microsoft.com/office/powerpoint/2010/main" val="33642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7B12748-77D6-E00F-CFE7-CC7D6217569A}"/>
              </a:ext>
            </a:extLst>
          </p:cNvPr>
          <p:cNvSpPr>
            <a:spLocks noGrp="1"/>
          </p:cNvSpPr>
          <p:nvPr>
            <p:ph idx="1"/>
          </p:nvPr>
        </p:nvSpPr>
        <p:spPr>
          <a:xfrm>
            <a:off x="838200" y="1836499"/>
            <a:ext cx="4911436" cy="2444556"/>
          </a:xfrm>
        </p:spPr>
        <p:txBody>
          <a:bodyPr/>
          <a:lstStyle/>
          <a:p>
            <a:r>
              <a:rPr lang="en-US"/>
              <a:t>Removal led to conflicts and adjustments as different groups were brought together on the reservation.</a:t>
            </a:r>
          </a:p>
          <a:p>
            <a:r>
              <a:rPr lang="en-US"/>
              <a:t>Chinook Jargon (also known as </a:t>
            </a:r>
            <a:r>
              <a:rPr lang="en-US" err="1"/>
              <a:t>chinuk</a:t>
            </a:r>
            <a:r>
              <a:rPr lang="en-US"/>
              <a:t> wawa) emerged as a new language, reflecting a mix of the linguistic diversity found on the reservation.</a:t>
            </a:r>
          </a:p>
          <a:p>
            <a:endParaRPr lang="en-US"/>
          </a:p>
          <a:p>
            <a:endParaRPr lang="en-US"/>
          </a:p>
          <a:p>
            <a:endParaRPr lang="en-US"/>
          </a:p>
          <a:p>
            <a:endParaRPr lang="en-US"/>
          </a:p>
        </p:txBody>
      </p:sp>
      <p:sp>
        <p:nvSpPr>
          <p:cNvPr id="2" name="Title 1">
            <a:extLst>
              <a:ext uri="{FF2B5EF4-FFF2-40B4-BE49-F238E27FC236}">
                <a16:creationId xmlns:a16="http://schemas.microsoft.com/office/drawing/2014/main" id="{18E48E64-91F7-CEBA-9784-C850FBB519A9}"/>
              </a:ext>
            </a:extLst>
          </p:cNvPr>
          <p:cNvSpPr>
            <a:spLocks noGrp="1"/>
          </p:cNvSpPr>
          <p:nvPr>
            <p:ph type="ctrTitle"/>
          </p:nvPr>
        </p:nvSpPr>
        <p:spPr/>
        <p:txBody>
          <a:bodyPr/>
          <a:lstStyle/>
          <a:p>
            <a:r>
              <a:rPr lang="en-US"/>
              <a:t>Removal</a:t>
            </a:r>
          </a:p>
        </p:txBody>
      </p:sp>
      <p:pic>
        <p:nvPicPr>
          <p:cNvPr id="4" name="Picture 2">
            <a:extLst>
              <a:ext uri="{FF2B5EF4-FFF2-40B4-BE49-F238E27FC236}">
                <a16:creationId xmlns:a16="http://schemas.microsoft.com/office/drawing/2014/main" id="{68F81C40-BCE1-7964-E5F5-C6209DB7C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81100"/>
            <a:ext cx="5638800" cy="42092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43929EA-5814-B624-80D0-F5559987BD4E}"/>
              </a:ext>
            </a:extLst>
          </p:cNvPr>
          <p:cNvSpPr txBox="1"/>
          <p:nvPr/>
        </p:nvSpPr>
        <p:spPr>
          <a:xfrm>
            <a:off x="838200" y="5998561"/>
            <a:ext cx="6096000" cy="184666"/>
          </a:xfrm>
          <a:prstGeom prst="rect">
            <a:avLst/>
          </a:prstGeom>
          <a:noFill/>
        </p:spPr>
        <p:txBody>
          <a:bodyPr wrap="square" lIns="0" tIns="0" rIns="0" bIns="0" anchor="t">
            <a:spAutoFit/>
          </a:bodyPr>
          <a:lstStyle/>
          <a:p>
            <a:r>
              <a:rPr lang="en-US" sz="1200" i="1">
                <a:solidFill>
                  <a:schemeClr val="bg2">
                    <a:lumMod val="25000"/>
                  </a:schemeClr>
                </a:solidFill>
                <a:latin typeface="Calibri" panose="020F0502020204030204" pitchFamily="34" charset="0"/>
                <a:cs typeface="Calibri" panose="020F0502020204030204" pitchFamily="34" charset="0"/>
              </a:rPr>
              <a:t>Images source: CTSI</a:t>
            </a:r>
          </a:p>
        </p:txBody>
      </p:sp>
    </p:spTree>
    <p:extLst>
      <p:ext uri="{BB962C8B-B14F-4D97-AF65-F5344CB8AC3E}">
        <p14:creationId xmlns:p14="http://schemas.microsoft.com/office/powerpoint/2010/main" val="363021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C6B46C-EA7F-8248-3369-2FC2A10B020B}"/>
              </a:ext>
            </a:extLst>
          </p:cNvPr>
          <p:cNvSpPr>
            <a:spLocks noGrp="1"/>
          </p:cNvSpPr>
          <p:nvPr>
            <p:ph idx="1"/>
          </p:nvPr>
        </p:nvSpPr>
        <p:spPr>
          <a:xfrm>
            <a:off x="838200" y="1836500"/>
            <a:ext cx="5730647" cy="3827322"/>
          </a:xfrm>
        </p:spPr>
        <p:txBody>
          <a:bodyPr/>
          <a:lstStyle/>
          <a:p>
            <a:r>
              <a:rPr lang="en-US"/>
              <a:t>The federal government discouraged and outlawed the use of Indigenous languages and cultural practices. </a:t>
            </a:r>
          </a:p>
          <a:p>
            <a:r>
              <a:rPr lang="en-US"/>
              <a:t>Boarding schools were established to assimilate Native children into the mainstream culture by cutting them off from their community, traditions, and languages. </a:t>
            </a:r>
          </a:p>
          <a:p>
            <a:r>
              <a:rPr lang="en-US"/>
              <a:t>Many languages of the Siletz people have few or no speakers.</a:t>
            </a:r>
          </a:p>
        </p:txBody>
      </p:sp>
      <p:sp>
        <p:nvSpPr>
          <p:cNvPr id="17" name="Title 1">
            <a:extLst>
              <a:ext uri="{FF2B5EF4-FFF2-40B4-BE49-F238E27FC236}">
                <a16:creationId xmlns:a16="http://schemas.microsoft.com/office/drawing/2014/main" id="{63C8FAFE-145B-4B79-9D02-CAF218A6BC3C}"/>
              </a:ext>
            </a:extLst>
          </p:cNvPr>
          <p:cNvSpPr>
            <a:spLocks noGrp="1"/>
          </p:cNvSpPr>
          <p:nvPr>
            <p:ph type="ctrTitle"/>
          </p:nvPr>
        </p:nvSpPr>
        <p:spPr/>
        <p:txBody>
          <a:bodyPr>
            <a:normAutofit/>
          </a:bodyPr>
          <a:lstStyle/>
          <a:p>
            <a:r>
              <a:rPr lang="en-US" b="1"/>
              <a:t>Removal and Language</a:t>
            </a:r>
          </a:p>
        </p:txBody>
      </p:sp>
      <p:sp>
        <p:nvSpPr>
          <p:cNvPr id="9" name="Arrow: Down 26">
            <a:extLst>
              <a:ext uri="{FF2B5EF4-FFF2-40B4-BE49-F238E27FC236}">
                <a16:creationId xmlns:a16="http://schemas.microsoft.com/office/drawing/2014/main" id="{E74974A1-1BF4-3145-9CEE-A30FA6ECA22F}"/>
              </a:ext>
            </a:extLst>
          </p:cNvPr>
          <p:cNvSpPr/>
          <p:nvPr/>
        </p:nvSpPr>
        <p:spPr>
          <a:xfrm rot="4126788">
            <a:off x="11335700" y="2661762"/>
            <a:ext cx="612557" cy="707404"/>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5799169-8B9C-EFE4-3C99-A526104E3964}"/>
              </a:ext>
            </a:extLst>
          </p:cNvPr>
          <p:cNvSpPr txBox="1"/>
          <p:nvPr/>
        </p:nvSpPr>
        <p:spPr>
          <a:xfrm>
            <a:off x="838200" y="5991565"/>
            <a:ext cx="6096000" cy="184666"/>
          </a:xfrm>
          <a:prstGeom prst="rect">
            <a:avLst/>
          </a:prstGeom>
          <a:noFill/>
        </p:spPr>
        <p:txBody>
          <a:bodyPr wrap="square" lIns="0" tIns="0" rIns="0" bIns="0" anchor="t">
            <a:spAutoFit/>
          </a:bodyPr>
          <a:lstStyle/>
          <a:p>
            <a:r>
              <a:rPr lang="en-US" sz="1200" i="1">
                <a:solidFill>
                  <a:schemeClr val="bg2">
                    <a:lumMod val="25000"/>
                  </a:schemeClr>
                </a:solidFill>
              </a:rPr>
              <a:t>Images source: CTSI </a:t>
            </a:r>
            <a:r>
              <a:rPr lang="en-US" sz="1200" i="1">
                <a:solidFill>
                  <a:schemeClr val="bg2">
                    <a:lumMod val="25000"/>
                  </a:schemeClr>
                </a:solidFill>
                <a:hlinkClick r:id="rId3">
                  <a:extLst>
                    <a:ext uri="{A12FA001-AC4F-418D-AE19-62706E023703}">
                      <ahyp:hlinkClr xmlns:ahyp="http://schemas.microsoft.com/office/drawing/2018/hyperlinkcolor" val="tx"/>
                    </a:ext>
                  </a:extLst>
                </a:hlinkClick>
              </a:rPr>
              <a:t>https://www.ctsi.nsn.us/historical-photo-gallery/</a:t>
            </a:r>
            <a:r>
              <a:rPr lang="en-US" sz="1200" i="1">
                <a:solidFill>
                  <a:schemeClr val="bg2">
                    <a:lumMod val="25000"/>
                  </a:schemeClr>
                </a:solidFill>
              </a:rPr>
              <a:t> </a:t>
            </a:r>
          </a:p>
        </p:txBody>
      </p:sp>
      <p:pic>
        <p:nvPicPr>
          <p:cNvPr id="5" name="Picture 4">
            <a:extLst>
              <a:ext uri="{FF2B5EF4-FFF2-40B4-BE49-F238E27FC236}">
                <a16:creationId xmlns:a16="http://schemas.microsoft.com/office/drawing/2014/main" id="{149B8D46-A48D-73EE-7672-9F02504F2B76}"/>
              </a:ext>
            </a:extLst>
          </p:cNvPr>
          <p:cNvPicPr>
            <a:picLocks noChangeAspect="1"/>
          </p:cNvPicPr>
          <p:nvPr/>
        </p:nvPicPr>
        <p:blipFill>
          <a:blip r:embed="rId4"/>
          <a:srcRect t="1891" r="3548" b="2335"/>
          <a:stretch>
            <a:fillRect/>
          </a:stretch>
        </p:blipFill>
        <p:spPr>
          <a:xfrm>
            <a:off x="7041617" y="1181100"/>
            <a:ext cx="4693184" cy="4660142"/>
          </a:xfrm>
          <a:prstGeom prst="rect">
            <a:avLst/>
          </a:prstGeom>
        </p:spPr>
      </p:pic>
    </p:spTree>
    <p:extLst>
      <p:ext uri="{BB962C8B-B14F-4D97-AF65-F5344CB8AC3E}">
        <p14:creationId xmlns:p14="http://schemas.microsoft.com/office/powerpoint/2010/main" val="312457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D140F5-FCB2-F2F7-2AA8-CFC7E5BD5761}"/>
              </a:ext>
            </a:extLst>
          </p:cNvPr>
          <p:cNvSpPr>
            <a:spLocks noGrp="1"/>
          </p:cNvSpPr>
          <p:nvPr>
            <p:ph idx="1"/>
          </p:nvPr>
        </p:nvSpPr>
        <p:spPr>
          <a:xfrm>
            <a:off x="1465429" y="1836500"/>
            <a:ext cx="9288438" cy="3813674"/>
          </a:xfrm>
        </p:spPr>
        <p:txBody>
          <a:bodyPr/>
          <a:lstStyle/>
          <a:p>
            <a:pPr marL="120650" indent="-120650">
              <a:buNone/>
            </a:pPr>
            <a:r>
              <a:rPr lang="en-US"/>
              <a:t>“Our Language is as old as time itself. For countless generations, our people lived out their lives speaking our words. In all that time, our words were never written. They were carried in the hearts and minds of our ancestors. They were learned by each generation and in turn taught to the next. For all of our history up to the 1850s our people prospered, by obeying the Laws of the Creator and living in balance with the land. With the arrival of the Europeans a tragedy began to unfold for our People, which in many ways extends to this day.”</a:t>
            </a:r>
          </a:p>
          <a:p>
            <a:pPr marL="0" indent="0" algn="r">
              <a:buNone/>
            </a:pPr>
            <a:r>
              <a:rPr lang="en-US" sz="2000"/>
              <a:t>– CTSI website</a:t>
            </a:r>
          </a:p>
        </p:txBody>
      </p:sp>
      <p:sp>
        <p:nvSpPr>
          <p:cNvPr id="17" name="Title 1">
            <a:extLst>
              <a:ext uri="{FF2B5EF4-FFF2-40B4-BE49-F238E27FC236}">
                <a16:creationId xmlns:a16="http://schemas.microsoft.com/office/drawing/2014/main" id="{63C8FAFE-145B-4B79-9D02-CAF218A6BC3C}"/>
              </a:ext>
            </a:extLst>
          </p:cNvPr>
          <p:cNvSpPr>
            <a:spLocks noGrp="1"/>
          </p:cNvSpPr>
          <p:nvPr>
            <p:ph type="ctrTitle"/>
          </p:nvPr>
        </p:nvSpPr>
        <p:spPr/>
        <p:txBody>
          <a:bodyPr>
            <a:normAutofit/>
          </a:bodyPr>
          <a:lstStyle/>
          <a:p>
            <a:r>
              <a:rPr lang="en-US" b="1"/>
              <a:t>Quote about Siletz Languages</a:t>
            </a:r>
          </a:p>
        </p:txBody>
      </p:sp>
    </p:spTree>
    <p:extLst>
      <p:ext uri="{BB962C8B-B14F-4D97-AF65-F5344CB8AC3E}">
        <p14:creationId xmlns:p14="http://schemas.microsoft.com/office/powerpoint/2010/main" val="927505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B3CAE-09E6-B257-6176-361A8183F655}"/>
              </a:ext>
            </a:extLst>
          </p:cNvPr>
          <p:cNvSpPr>
            <a:spLocks noGrp="1"/>
          </p:cNvSpPr>
          <p:nvPr>
            <p:ph idx="1"/>
          </p:nvPr>
        </p:nvSpPr>
        <p:spPr>
          <a:xfrm>
            <a:off x="842322" y="3489998"/>
            <a:ext cx="10515600" cy="2037345"/>
          </a:xfrm>
        </p:spPr>
        <p:txBody>
          <a:bodyPr vert="horz" lIns="0" tIns="0" rIns="0" bIns="0" rtlCol="0" anchor="t">
            <a:noAutofit/>
          </a:bodyPr>
          <a:lstStyle/>
          <a:p>
            <a:pPr marL="0" indent="0">
              <a:buNone/>
            </a:pPr>
            <a:r>
              <a:rPr lang="en-US" dirty="0">
                <a:latin typeface="Calibri Light"/>
                <a:cs typeface="Calibri Light"/>
              </a:rPr>
              <a:t>The Confederated Tribes of Siletz Indians works today to remember and revitalize its ancestral languages. The Siletz Tribal Language Project offers community classes in Nuu-wee-</a:t>
            </a:r>
            <a:r>
              <a:rPr lang="en-US" dirty="0" err="1">
                <a:latin typeface="Calibri Light"/>
                <a:cs typeface="Calibri Light"/>
              </a:rPr>
              <a:t>ya</a:t>
            </a:r>
            <a:r>
              <a:rPr lang="en-US" dirty="0">
                <a:latin typeface="Calibri Light"/>
                <a:cs typeface="Calibri Light"/>
              </a:rPr>
              <a:t>’ (</a:t>
            </a:r>
            <a:r>
              <a:rPr lang="en-US" dirty="0" err="1">
                <a:latin typeface="Calibri Light"/>
                <a:cs typeface="Calibri Light"/>
              </a:rPr>
              <a:t>Athabaksan</a:t>
            </a:r>
            <a:r>
              <a:rPr lang="en-US" dirty="0">
                <a:latin typeface="Calibri Light"/>
                <a:cs typeface="Calibri Light"/>
              </a:rPr>
              <a:t>) as well as supports classes at the local high school. </a:t>
            </a:r>
          </a:p>
          <a:p>
            <a:pPr marL="0" indent="0">
              <a:buNone/>
            </a:pPr>
            <a:r>
              <a:rPr lang="en-US" dirty="0">
                <a:latin typeface="Calibri Light"/>
                <a:cs typeface="Calibri Light"/>
              </a:rPr>
              <a:t>Siletz families maintain connection to the named places, with their own names for towns and rivers.</a:t>
            </a:r>
          </a:p>
        </p:txBody>
      </p:sp>
      <p:sp>
        <p:nvSpPr>
          <p:cNvPr id="17" name="Title 1">
            <a:extLst>
              <a:ext uri="{FF2B5EF4-FFF2-40B4-BE49-F238E27FC236}">
                <a16:creationId xmlns:a16="http://schemas.microsoft.com/office/drawing/2014/main" id="{63C8FAFE-145B-4B79-9D02-CAF218A6BC3C}"/>
              </a:ext>
            </a:extLst>
          </p:cNvPr>
          <p:cNvSpPr>
            <a:spLocks noGrp="1"/>
          </p:cNvSpPr>
          <p:nvPr>
            <p:ph type="ctrTitle"/>
          </p:nvPr>
        </p:nvSpPr>
        <p:spPr/>
        <p:txBody>
          <a:bodyPr>
            <a:normAutofit/>
          </a:bodyPr>
          <a:lstStyle/>
          <a:p>
            <a:r>
              <a:rPr lang="en-US" b="1"/>
              <a:t>Siletz Languages Today</a:t>
            </a:r>
          </a:p>
        </p:txBody>
      </p:sp>
      <p:sp>
        <p:nvSpPr>
          <p:cNvPr id="9" name="Arrow: Down 26">
            <a:extLst>
              <a:ext uri="{FF2B5EF4-FFF2-40B4-BE49-F238E27FC236}">
                <a16:creationId xmlns:a16="http://schemas.microsoft.com/office/drawing/2014/main" id="{E74974A1-1BF4-3145-9CEE-A30FA6ECA22F}"/>
              </a:ext>
            </a:extLst>
          </p:cNvPr>
          <p:cNvSpPr/>
          <p:nvPr/>
        </p:nvSpPr>
        <p:spPr>
          <a:xfrm rot="4126788">
            <a:off x="11335700" y="2661762"/>
            <a:ext cx="612557" cy="707404"/>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7FE4748-A3AA-065C-1AAA-AF58846DEBFD}"/>
              </a:ext>
            </a:extLst>
          </p:cNvPr>
          <p:cNvPicPr>
            <a:picLocks noChangeAspect="1"/>
          </p:cNvPicPr>
          <p:nvPr/>
        </p:nvPicPr>
        <p:blipFill>
          <a:blip r:embed="rId3"/>
          <a:srcRect l="916" t="5006"/>
          <a:stretch>
            <a:fillRect/>
          </a:stretch>
        </p:blipFill>
        <p:spPr>
          <a:xfrm>
            <a:off x="838199" y="1675153"/>
            <a:ext cx="10547019" cy="1576423"/>
          </a:xfrm>
          <a:prstGeom prst="rect">
            <a:avLst/>
          </a:prstGeom>
        </p:spPr>
      </p:pic>
      <p:sp>
        <p:nvSpPr>
          <p:cNvPr id="6" name="TextBox 5">
            <a:extLst>
              <a:ext uri="{FF2B5EF4-FFF2-40B4-BE49-F238E27FC236}">
                <a16:creationId xmlns:a16="http://schemas.microsoft.com/office/drawing/2014/main" id="{FD542CBC-C102-6C36-A1DF-418CEF961C1B}"/>
              </a:ext>
            </a:extLst>
          </p:cNvPr>
          <p:cNvSpPr txBox="1"/>
          <p:nvPr/>
        </p:nvSpPr>
        <p:spPr>
          <a:xfrm>
            <a:off x="830240" y="5993581"/>
            <a:ext cx="6096000" cy="276999"/>
          </a:xfrm>
          <a:prstGeom prst="rect">
            <a:avLst/>
          </a:prstGeom>
          <a:noFill/>
        </p:spPr>
        <p:txBody>
          <a:bodyPr wrap="square" lIns="0" tIns="0" rIns="0" bIns="0" anchor="t">
            <a:noAutofit/>
          </a:bodyPr>
          <a:lstStyle/>
          <a:p>
            <a:r>
              <a:rPr lang="en-US" sz="1200" i="1">
                <a:solidFill>
                  <a:schemeClr val="bg2">
                    <a:lumMod val="25000"/>
                  </a:schemeClr>
                </a:solidFill>
              </a:rPr>
              <a:t>Images source: </a:t>
            </a:r>
            <a:r>
              <a:rPr lang="en-US" sz="1200" i="1">
                <a:solidFill>
                  <a:schemeClr val="bg2">
                    <a:lumMod val="25000"/>
                  </a:schemeClr>
                </a:solidFill>
                <a:hlinkClick r:id="rId4">
                  <a:extLst>
                    <a:ext uri="{A12FA001-AC4F-418D-AE19-62706E023703}">
                      <ahyp:hlinkClr xmlns:ahyp="http://schemas.microsoft.com/office/drawing/2018/hyperlinkcolor" val="tx"/>
                    </a:ext>
                  </a:extLst>
                </a:hlinkClick>
              </a:rPr>
              <a:t>Siletz Tribal Language Project</a:t>
            </a:r>
            <a:endParaRPr lang="en-US" sz="1200" i="1">
              <a:solidFill>
                <a:schemeClr val="bg2">
                  <a:lumMod val="25000"/>
                </a:schemeClr>
              </a:solidFill>
            </a:endParaRPr>
          </a:p>
        </p:txBody>
      </p:sp>
    </p:spTree>
    <p:extLst>
      <p:ext uri="{BB962C8B-B14F-4D97-AF65-F5344CB8AC3E}">
        <p14:creationId xmlns:p14="http://schemas.microsoft.com/office/powerpoint/2010/main" val="738459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2025-06-25T07:00:00+00:00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512498-5F22-48BF-8811-CCF99904F403}">
  <ds:schemaRefs>
    <ds:schemaRef ds:uri="http://purl.org/dc/terms/"/>
    <ds:schemaRef ds:uri="http://purl.org/dc/dcmitype/"/>
    <ds:schemaRef ds:uri="be7757ee-27b1-49d9-ad78-c19e224bf417"/>
    <ds:schemaRef ds:uri="http://schemas.microsoft.com/office/2006/metadata/properties"/>
    <ds:schemaRef ds:uri="http://purl.org/dc/elements/1.1/"/>
    <ds:schemaRef ds:uri="http://schemas.microsoft.com/office/2006/documentManagement/types"/>
    <ds:schemaRef ds:uri="ecda571c-f727-47a5-9aab-64bd2d52803f"/>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98253D9-2956-470A-B60C-FC41BA20084A}">
  <ds:schemaRefs>
    <ds:schemaRef ds:uri="http://schemas.microsoft.com/sharepoint/v3/contenttype/forms"/>
  </ds:schemaRefs>
</ds:datastoreItem>
</file>

<file path=customXml/itemProps3.xml><?xml version="1.0" encoding="utf-8"?>
<ds:datastoreItem xmlns:ds="http://schemas.openxmlformats.org/officeDocument/2006/customXml" ds:itemID="{DE689CB4-C899-4137-AB3E-5FB32CE43B47}"/>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office theme</Template>
  <TotalTime>3</TotalTime>
  <Words>1739</Words>
  <Application>Microsoft Office PowerPoint</Application>
  <PresentationFormat>Widescreen</PresentationFormat>
  <Paragraphs>82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Helvetica Neue</vt:lpstr>
      <vt:lpstr>Palatino Linotype</vt:lpstr>
      <vt:lpstr>Office Theme</vt:lpstr>
      <vt:lpstr>GRADE 12 Place and Remembrance</vt:lpstr>
      <vt:lpstr>The Power of Place Names </vt:lpstr>
      <vt:lpstr>Confederated Tribe</vt:lpstr>
      <vt:lpstr>Linguistic and Cultural Diversity</vt:lpstr>
      <vt:lpstr>Connected Peoples</vt:lpstr>
      <vt:lpstr>Removal</vt:lpstr>
      <vt:lpstr>Removal and Language</vt:lpstr>
      <vt:lpstr>Quote about Siletz Languages</vt:lpstr>
      <vt:lpstr>Siletz Languages Today</vt:lpstr>
      <vt:lpstr>Place Names</vt:lpstr>
      <vt:lpstr>Place Name Changes</vt:lpstr>
      <vt:lpstr>Reflection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REECE Raina * ODE</dc:creator>
  <cp:lastModifiedBy>REECE Raina * ODE</cp:lastModifiedBy>
  <cp:revision>9</cp:revision>
  <dcterms:created xsi:type="dcterms:W3CDTF">2013-07-15T20:26:40Z</dcterms:created>
  <dcterms:modified xsi:type="dcterms:W3CDTF">2025-06-25T17:53:13Z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y fmtid="{D5CDD505-2E9C-101B-9397-08002B2CF9AE}" pid="3" name="MediaServiceImageTags">
    <vt:lpwstr/>
  </property>
</Properties>
</file>