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280" r:id="rId6"/>
    <p:sldId id="281" r:id="rId7"/>
    <p:sldId id="279" r:id="rId8"/>
    <p:sldId id="288" r:id="rId9"/>
    <p:sldId id="289" r:id="rId10"/>
    <p:sldId id="285" r:id="rId11"/>
    <p:sldId id="290" r:id="rId12"/>
    <p:sldId id="291"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392" userDrawn="1">
          <p15:clr>
            <a:srgbClr val="A4A3A4"/>
          </p15:clr>
        </p15:guide>
        <p15:guide id="5" orient="horz" pos="312" userDrawn="1">
          <p15:clr>
            <a:srgbClr val="A4A3A4"/>
          </p15:clr>
        </p15:guide>
        <p15:guide id="6" orient="horz" pos="936" userDrawn="1">
          <p15:clr>
            <a:srgbClr val="A4A3A4"/>
          </p15:clr>
        </p15:guide>
        <p15:guide id="7" orient="horz" pos="4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75"/>
    <p:restoredTop sz="94673"/>
  </p:normalViewPr>
  <p:slideViewPr>
    <p:cSldViewPr snapToGrid="0" snapToObjects="1" showGuides="1">
      <p:cViewPr varScale="1">
        <p:scale>
          <a:sx n="67" d="100"/>
          <a:sy n="67" d="100"/>
        </p:scale>
        <p:origin x="125" y="48"/>
      </p:cViewPr>
      <p:guideLst>
        <p:guide pos="624"/>
        <p:guide pos="7056"/>
        <p:guide orient="horz" pos="1392"/>
        <p:guide orient="horz" pos="312"/>
        <p:guide orient="horz" pos="936"/>
        <p:guide orient="horz" pos="4008"/>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3/24/2023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pJxrTzfG2b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hyperlink" Target="http://lc-triballegacy.org/video.php?vid=756&amp;query=resource%20management" TargetMode="Externa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http://lc-triballegacy.org/video.php?vid=760&amp;era=5&amp;subcat=5B" TargetMode="Externa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hyperlink" Target="http://lc-triballegacy.org/video.php?vid=808&amp;era=6&amp;subcat=6D" TargetMode="Externa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panose="020F0502020204030204"/>
                <a:cs typeface="Calibri"/>
              </a:rPr>
              <a:t>El video se puede encontrar en: </a:t>
            </a:r>
            <a:r>
              <a:rPr lang="es-US" sz="1200" b="0" i="0" u="sng" strike="noStrike" cap="none" spc="0" baseline="0">
                <a:solidFill>
                  <a:srgbClr val="0563C1"/>
                </a:solidFill>
                <a:effectLst/>
                <a:uFill>
                  <a:solidFill>
                    <a:srgbClr val="0563C1"/>
                  </a:solidFill>
                </a:uFill>
                <a:latin typeface="Calibri"/>
                <a:ea typeface="Calibri" panose="020F0502020204030204"/>
                <a:cs typeface="Calibri"/>
                <a:hlinkClick r:id="rId3" history="0"/>
              </a:rPr>
              <a:t>https://www.youtube.com/watch?v=pJxrTzfG2bo</a:t>
            </a:r>
            <a:endParaRPr lang="en-US" sz="1200" b="0" i="0" u="none" strike="noStrike" cap="none">
              <a:solidFill>
                <a:schemeClr val="dk1"/>
              </a:solidFill>
              <a:latin typeface="+mn-lt"/>
              <a:ea typeface="Calibri" panose="020F0502020204030204"/>
              <a:cs typeface="Calibri"/>
              <a:sym typeface="Calibri" panose="020F0502020204030204"/>
            </a:endParaRPr>
          </a:p>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panose="020F0502020204030204"/>
                <a:cs typeface="Calibri"/>
              </a:rPr>
              <a:t>El video se puede encontrar en: </a:t>
            </a:r>
            <a:r>
              <a:rPr lang="es-US" sz="1200" b="0" i="0" u="sng" strike="noStrike" cap="none" spc="0" baseline="0">
                <a:solidFill>
                  <a:srgbClr val="0563C1"/>
                </a:solidFill>
                <a:effectLst/>
                <a:uFill>
                  <a:solidFill>
                    <a:srgbClr val="0563C1"/>
                  </a:solidFill>
                </a:uFill>
                <a:latin typeface="Calibri"/>
                <a:ea typeface="Calibri" panose="020F0502020204030204"/>
                <a:cs typeface="Calibri"/>
                <a:hlinkClick r:id="rId6" history="0"/>
              </a:rPr>
              <a:t>http://lc-triballegacy.org/video.php?vid=756&amp;query=resource%</a:t>
            </a:r>
            <a:r>
              <a:rPr lang="es-US" sz="1200" b="0" i="0" strike="noStrike" cap="none" spc="0" baseline="0">
                <a:solidFill>
                  <a:srgbClr val="0563C1"/>
                </a:solidFill>
                <a:effectLst/>
                <a:latin typeface="Calibri"/>
                <a:ea typeface="Calibri" panose="020F0502020204030204"/>
                <a:cs typeface="Calibri"/>
                <a:hlinkClick r:id="rId6" history="0"/>
              </a:rPr>
              <a:t>20gestión</a:t>
            </a:r>
            <a:r>
              <a:rPr lang="es-US" sz="1200" b="0" i="0" strike="noStrike" cap="none" spc="0" baseline="0">
                <a:solidFill>
                  <a:srgbClr val="0563C1"/>
                </a:solidFill>
                <a:effectLst/>
                <a:latin typeface="Calibri"/>
                <a:ea typeface="Calibri" panose="020F0502020204030204"/>
                <a:cs typeface="Calibri"/>
              </a:rPr>
              <a:t>  </a:t>
            </a:r>
            <a:r>
              <a:rPr lang="es-US" sz="1200" b="1" i="0" strike="noStrike" cap="none" spc="0" baseline="0">
                <a:solidFill>
                  <a:srgbClr val="000000"/>
                </a:solidFill>
                <a:effectLst/>
                <a:latin typeface="Calibri"/>
                <a:ea typeface="Calibri" panose="020F0502020204030204"/>
                <a:cs typeface="Calibri"/>
              </a:rPr>
              <a:t>Adobe Flash debe estar habilitado</a:t>
            </a:r>
            <a:endParaRPr lang="en-US" sz="1200" b="0" i="0" u="none" strike="noStrike" cap="none">
              <a:solidFill>
                <a:schemeClr val="dk1"/>
              </a:solidFill>
              <a:latin typeface="+mn-lt"/>
              <a:ea typeface="Calibri" panose="020F0502020204030204"/>
              <a:cs typeface="Calibri"/>
              <a:sym typeface="Calibri" panose="020F0502020204030204"/>
            </a:endParaRPr>
          </a:p>
          <a:p>
            <a:endParaRPr lang="en-US"/>
          </a:p>
        </p:txBody>
      </p:sp>
      <p:sp>
        <p:nvSpPr>
          <p:cNvPr id="4" name="Slide Number Placeholder 3"/>
          <p:cNvSpPr>
            <a:spLocks noGrp="1"/>
          </p:cNvSpPr>
          <p:nvPr>
            <p:ph type="sldNum" sz="quarter" idx="5"/>
            <p:custDataLst>
              <p:tags r:id="rId3"/>
            </p:custDataLst>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41970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panose="020F0502020204030204"/>
                <a:cs typeface="Calibri"/>
              </a:rPr>
              <a:t>El video se puede encontrar en: </a:t>
            </a:r>
            <a:r>
              <a:rPr lang="es-US" sz="1200" b="0" i="0" u="sng" strike="noStrike" cap="none" spc="0" baseline="0">
                <a:solidFill>
                  <a:srgbClr val="0563C1"/>
                </a:solidFill>
                <a:effectLst/>
                <a:uFill>
                  <a:solidFill>
                    <a:srgbClr val="0563C1"/>
                  </a:solidFill>
                </a:uFill>
                <a:latin typeface="Calibri"/>
                <a:ea typeface="Calibri" panose="020F0502020204030204"/>
                <a:cs typeface="Calibri"/>
                <a:hlinkClick r:id="rId6" history="0"/>
              </a:rPr>
              <a:t>http://lc-triballegacy.org/video.php?vid=760&amp;era=5&amp;subcat=5B</a:t>
            </a:r>
            <a:r>
              <a:rPr lang="es-US" sz="1200" b="0" i="0" u="sng" strike="noStrike" cap="none" spc="0" baseline="0">
                <a:solidFill>
                  <a:srgbClr val="0563C1"/>
                </a:solidFill>
                <a:effectLst/>
                <a:uFill>
                  <a:solidFill>
                    <a:srgbClr val="0563C1"/>
                  </a:solidFill>
                </a:uFill>
                <a:latin typeface="Calibri"/>
                <a:ea typeface="Calibri" panose="020F0502020204030204"/>
                <a:cs typeface="Calibri"/>
              </a:rPr>
              <a:t> </a:t>
            </a:r>
            <a:r>
              <a:rPr lang="es-US" sz="1200" b="1" i="0" strike="noStrike" cap="none" spc="0" baseline="0">
                <a:solidFill>
                  <a:srgbClr val="000000"/>
                </a:solidFill>
                <a:effectLst/>
                <a:latin typeface="Calibri"/>
                <a:ea typeface="Calibri" panose="020F0502020204030204"/>
                <a:cs typeface="Calibri"/>
              </a:rPr>
              <a:t>Adobe Flash debe estar habilitado</a:t>
            </a:r>
            <a:endParaRPr lang="en-US"/>
          </a:p>
        </p:txBody>
      </p:sp>
      <p:sp>
        <p:nvSpPr>
          <p:cNvPr id="4" name="Slide Number Placeholder 3"/>
          <p:cNvSpPr>
            <a:spLocks noGrp="1"/>
          </p:cNvSpPr>
          <p:nvPr>
            <p:ph type="sldNum" sz="quarter" idx="5"/>
            <p:custDataLst>
              <p:tags r:id="rId3"/>
            </p:custDataLst>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lvl="0" indent="0" algn="l" rtl="0">
              <a:spcBef>
                <a:spcPct val="0"/>
              </a:spcBef>
              <a:spcAft>
                <a:spcPct val="0"/>
              </a:spcAft>
              <a:buNone/>
            </a:pPr>
            <a:r>
              <a:rPr lang="es-US" sz="1200" b="0" i="0" strike="noStrike" cap="none" spc="0" baseline="0">
                <a:solidFill>
                  <a:srgbClr val="000000"/>
                </a:solidFill>
                <a:effectLst/>
                <a:latin typeface="Calibri"/>
                <a:ea typeface="Calibri" panose="020F0502020204030204"/>
                <a:cs typeface="Calibri"/>
              </a:rPr>
              <a:t>De: https://i2.wp.com/schoolingtheworld.org/wp-content/uploads/2013/01/CommonGroundCircles.jpg</a:t>
            </a:r>
            <a:endParaRPr lang="en-US"/>
          </a:p>
        </p:txBody>
      </p:sp>
      <p:sp>
        <p:nvSpPr>
          <p:cNvPr id="4" name="Slide Number Placeholder 3"/>
          <p:cNvSpPr>
            <a:spLocks noGrp="1"/>
          </p:cNvSpPr>
          <p:nvPr>
            <p:ph type="sldNum" sz="quarter" idx="5"/>
            <p:custDataLst>
              <p:tags r:id="rId3"/>
            </p:custDataLst>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389195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
                <a:srgbClr val="000000"/>
              </a:buClr>
              <a:buSzPts val="1400"/>
              <a:buFont typeface="Arial"/>
              <a:buNone/>
              <a:defRPr/>
            </a:pPr>
            <a:r>
              <a:rPr lang="es-US" sz="1200" b="0" i="0" strike="noStrike" cap="none" spc="0" baseline="0">
                <a:solidFill>
                  <a:srgbClr val="000000"/>
                </a:solidFill>
                <a:effectLst/>
                <a:latin typeface="Calibri"/>
                <a:ea typeface="Calibri" panose="020F0502020204030204"/>
                <a:cs typeface="Calibri"/>
              </a:rPr>
              <a:t>Video disponible en </a:t>
            </a:r>
            <a:r>
              <a:rPr lang="es-US" sz="1200" b="0" i="0" u="sng" strike="noStrike" cap="none" spc="0" baseline="0">
                <a:solidFill>
                  <a:srgbClr val="0563C1"/>
                </a:solidFill>
                <a:effectLst/>
                <a:uFill>
                  <a:solidFill>
                    <a:srgbClr val="0563C1"/>
                  </a:solidFill>
                </a:uFill>
                <a:latin typeface="Calibri"/>
                <a:ea typeface="Calibri" panose="020F0502020204030204"/>
                <a:cs typeface="Calibri"/>
                <a:hlinkClick r:id="rId6" history="0"/>
              </a:rPr>
              <a:t>http://lc-triballegacy.org/video.php?vid=808&amp;era=6&amp;subcat=6D</a:t>
            </a:r>
            <a:r>
              <a:rPr lang="es-US" sz="1200" b="0" i="0" strike="noStrike" cap="none" spc="0" baseline="0">
                <a:solidFill>
                  <a:srgbClr val="000000"/>
                </a:solidFill>
                <a:effectLst/>
                <a:latin typeface="Calibri"/>
                <a:ea typeface="Calibri" panose="020F0502020204030204"/>
                <a:cs typeface="Calibri"/>
              </a:rPr>
              <a:t>  </a:t>
            </a:r>
            <a:r>
              <a:rPr lang="es-US" sz="1200" b="1" i="0" strike="noStrike" cap="none" spc="0" baseline="0">
                <a:solidFill>
                  <a:srgbClr val="000000"/>
                </a:solidFill>
                <a:effectLst/>
                <a:latin typeface="Calibri"/>
                <a:ea typeface="Calibri" panose="020F0502020204030204"/>
                <a:cs typeface="Calibri"/>
              </a:rPr>
              <a:t>Adobe Flash debe estar habilitado</a:t>
            </a:r>
          </a:p>
        </p:txBody>
      </p:sp>
      <p:sp>
        <p:nvSpPr>
          <p:cNvPr id="4" name="Slide Number Placeholder 3"/>
          <p:cNvSpPr>
            <a:spLocks noGrp="1"/>
          </p:cNvSpPr>
          <p:nvPr>
            <p:ph type="sldNum" sz="quarter" idx="5"/>
            <p:custDataLst>
              <p:tags r:id="rId3"/>
            </p:custDataLst>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225841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5"/>
            <p:custDataLst>
              <p:tags r:id="rId3"/>
            </p:custDataLst>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2381354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5"/>
            <p:custDataLst>
              <p:tags r:id="rId3"/>
            </p:custDataLst>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373539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
                <a:srgbClr val="000000"/>
              </a:buClr>
              <a:buSzPts val="1400"/>
              <a:buFont typeface="Arial"/>
              <a:buNone/>
              <a:defRPr/>
            </a:pPr>
            <a:endParaRPr lang="en-US" b="1"/>
          </a:p>
        </p:txBody>
      </p:sp>
      <p:sp>
        <p:nvSpPr>
          <p:cNvPr id="4" name="Slide Number Placeholder 3"/>
          <p:cNvSpPr>
            <a:spLocks noGrp="1"/>
          </p:cNvSpPr>
          <p:nvPr>
            <p:ph type="sldNum" sz="quarter" idx="5"/>
            <p:custDataLst>
              <p:tags r:id="rId3"/>
            </p:custDataLst>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346348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transition/>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s-US" sz="32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transition/>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p:txBody>
      </p:sp>
    </p:spTree>
    <p:extLst>
      <p:ext uri="{BB962C8B-B14F-4D97-AF65-F5344CB8AC3E}">
        <p14:creationId xmlns:p14="http://schemas.microsoft.com/office/powerpoint/2010/main" val="2155880779"/>
      </p:ext>
    </p:extLst>
  </p:cSld>
  <p:clrMapOvr>
    <a:masterClrMapping/>
  </p:clrMapOvr>
  <p:transition/>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a:blip r:embed="rId2"/>
          <a:srcRect l="30663" r="28923"/>
          <a:stretch>
            <a:fill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a:blip r:embed="rId2"/>
          <a:srcRect l="-143" t="2970" r="277" b="12298"/>
          <a:stretch>
            <a:fillRect/>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ransition/>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pJxrTzfG2bo?feature=oembed"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hyperlink" Target="http://lc-triballegacy.org/video.php?vid=756&amp;query=resource%20management"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hyperlink" Target="http://lc-triballegacy.org/video.php?vid=760&amp;era=5&amp;subcat=5B" TargetMode="Externa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hyperlink" Target="http://lc-triballegacy.org/video.php?vid=808&amp;era=6&amp;subcat=6D" TargetMode="Externa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hyperlink" Target="https://ecotrust.org/rebuilding-home/" TargetMode="Externa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8.pn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10087303" cy="2245272"/>
          </a:xfrm>
        </p:spPr>
        <p:txBody>
          <a:bodyPr lIns="0" tIns="0" rIns="0" bIns="0" anchor="t" anchorCtr="0">
            <a:noAutofit/>
          </a:bodyPr>
          <a:lstStyle/>
          <a:p>
            <a:r>
              <a:rPr lang="es-US" sz="2400" b="1" i="0" strike="noStrike" cap="none" spc="0" baseline="0">
                <a:solidFill>
                  <a:srgbClr val="63A49F"/>
                </a:solidFill>
                <a:effectLst/>
                <a:latin typeface="Helvetica Neue"/>
                <a:ea typeface="Helvetica Neue"/>
                <a:cs typeface="Helvetica Neue"/>
              </a:rPr>
              <a:t>ODEG10 LECCIÓN DE CIENCIA 3</a:t>
            </a:r>
            <a:r>
              <a:rPr sz="7200"/>
              <a:t/>
            </a:r>
            <a:br>
              <a:rPr sz="7200"/>
            </a:br>
            <a:r>
              <a:rPr lang="es-US" sz="6000" b="0" i="0" strike="noStrike" cap="none" spc="0" baseline="0">
                <a:solidFill>
                  <a:srgbClr val="1B73B9"/>
                </a:solidFill>
                <a:effectLst/>
                <a:latin typeface="Helvetica Neue Medium"/>
                <a:ea typeface="Helvetica Neue Medium"/>
                <a:cs typeface="Helvetica Neue Medium"/>
              </a:rPr>
              <a:t>Gestión de tierras y asociaciones tribales</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194605"/>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Destino manifiesto, extracción de recursos y derechos de los tratados </a:t>
            </a:r>
            <a:endParaRPr lang="en-US" sz="4400"/>
          </a:p>
        </p:txBody>
      </p:sp>
      <p:pic>
        <p:nvPicPr>
          <p:cNvPr id="5" name="Online Media 3" title="The Invasion of America">
            <a:hlinkClick r:id="" action="ppaction://media"/>
            <a:extLst>
              <a:ext uri="{FF2B5EF4-FFF2-40B4-BE49-F238E27FC236}">
                <a16:creationId xmlns:a16="http://schemas.microsoft.com/office/drawing/2014/main" id="{5E364332-8573-2945-92F6-D84BD5BB5618}"/>
              </a:ext>
            </a:extLst>
          </p:cNvPr>
          <p:cNvPicPr>
            <a:picLocks noRot="1" noChangeAspect="1"/>
          </p:cNvPicPr>
          <p:nvPr>
            <a:videoFile r:link="rId1"/>
          </p:nvPr>
        </p:nvPicPr>
        <p:blipFill>
          <a:blip r:embed="rId4"/>
          <a:stretch>
            <a:fillRect/>
          </a:stretch>
        </p:blipFill>
        <p:spPr>
          <a:xfrm>
            <a:off x="2416314" y="2223055"/>
            <a:ext cx="7359372" cy="4139646"/>
          </a:xfrm>
          <a:prstGeom prst="rect">
            <a:avLst/>
          </a:prstGeom>
        </p:spPr>
      </p:pic>
    </p:spTree>
    <p:extLst>
      <p:ext uri="{BB962C8B-B14F-4D97-AF65-F5344CB8AC3E}">
        <p14:creationId xmlns:p14="http://schemas.microsoft.com/office/powerpoint/2010/main" val="33404036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nodeType="clickPar">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custDataLst>
              <p:tags r:id="rId1"/>
            </p:custDataLst>
          </p:nvPr>
        </p:nvSpPr>
        <p:spPr>
          <a:xfrm>
            <a:off x="1004046" y="495299"/>
            <a:ext cx="10197354" cy="1113581"/>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Destino Manifiesto, Extracción de Recursos y Derechos de Tratados, continuación </a:t>
            </a:r>
            <a:endParaRPr lang="en-US" sz="4400"/>
          </a:p>
        </p:txBody>
      </p:sp>
      <p:pic>
        <p:nvPicPr>
          <p:cNvPr id="4" name="Picture 3" descr="Screenshot of a webpage about the Lewis and Clark Trail by the Tribal Legacy Project">
            <a:hlinkClick r:id="rId5"/>
            <a:extLst>
              <a:ext uri="{FF2B5EF4-FFF2-40B4-BE49-F238E27FC236}">
                <a16:creationId xmlns:a16="http://schemas.microsoft.com/office/drawing/2014/main" id="{4ED9BA34-5367-E140-94F2-FAE5AB750A65}"/>
              </a:ext>
            </a:extLst>
          </p:cNvPr>
          <p:cNvPicPr>
            <a:picLocks noChangeAspect="1"/>
          </p:cNvPicPr>
          <p:nvPr>
            <p:custDataLst>
              <p:tags r:id="rId2"/>
            </p:custDataLst>
          </p:nvPr>
        </p:nvPicPr>
        <p:blipFill>
          <a:blip r:embed="rId6"/>
          <a:srcRect l="12496" t="10501" r="62489" b="33061"/>
          <a:stretch>
            <a:fillRect/>
          </a:stretch>
        </p:blipFill>
        <p:spPr>
          <a:xfrm>
            <a:off x="2823788" y="2209800"/>
            <a:ext cx="6544423" cy="4152900"/>
          </a:xfrm>
          <a:prstGeom prst="rect">
            <a:avLst/>
          </a:prstGeom>
        </p:spPr>
      </p:pic>
    </p:spTree>
    <p:extLst>
      <p:ext uri="{BB962C8B-B14F-4D97-AF65-F5344CB8AC3E}">
        <p14:creationId xmlns:p14="http://schemas.microsoft.com/office/powerpoint/2010/main" val="42060465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custDataLst>
              <p:tags r:id="rId1"/>
            </p:custDataLst>
          </p:nvPr>
        </p:nvSpPr>
        <p:spPr>
          <a:xfrm>
            <a:off x="1004046" y="495300"/>
            <a:ext cx="10281270" cy="1714500"/>
          </a:xfrm>
        </p:spPr>
        <p:txBody>
          <a:bodyPr lIns="0" tIns="0" rIns="0" bIns="0" anchor="t" anchorCtr="0">
            <a:noAutofit/>
          </a:bodyPr>
          <a:lstStyle/>
          <a:p>
            <a:r>
              <a:rPr lang="es-US" sz="4000" b="0" i="0" strike="noStrike" cap="none" spc="0" baseline="0" dirty="0">
                <a:solidFill>
                  <a:srgbClr val="1B73B9"/>
                </a:solidFill>
                <a:effectLst/>
                <a:latin typeface="Helvetica Neue Medium"/>
                <a:ea typeface="Helvetica Neue Medium"/>
                <a:cs typeface="Helvetica Neue Medium"/>
              </a:rPr>
              <a:t>Tratado de 1855-Restauración de Tierras </a:t>
            </a:r>
            <a:r>
              <a:rPr sz="4000" dirty="0"/>
              <a:t/>
            </a:r>
            <a:br>
              <a:rPr sz="4000" dirty="0"/>
            </a:br>
            <a:r>
              <a:rPr lang="es-US" sz="4000" b="0" i="0" strike="noStrike" cap="none" spc="0" baseline="0" dirty="0">
                <a:solidFill>
                  <a:srgbClr val="1B73B9"/>
                </a:solidFill>
                <a:effectLst/>
                <a:latin typeface="Helvetica Neue Medium"/>
                <a:ea typeface="Helvetica Neue Medium"/>
                <a:cs typeface="Helvetica Neue Medium"/>
              </a:rPr>
              <a:t>y Restauración de Ecosistemas: Tribus Confederadas de Umatilla </a:t>
            </a:r>
            <a:endParaRPr lang="en-US" sz="4000" dirty="0"/>
          </a:p>
        </p:txBody>
      </p:sp>
      <p:pic>
        <p:nvPicPr>
          <p:cNvPr id="29" name="Picture 28" descr="Screenshot of a webpage on the Lewis and Clark Trail by the Tribal Legacy Project">
            <a:hlinkClick r:id="rId5"/>
            <a:extLst>
              <a:ext uri="{FF2B5EF4-FFF2-40B4-BE49-F238E27FC236}">
                <a16:creationId xmlns:a16="http://schemas.microsoft.com/office/drawing/2014/main" id="{A46897F8-156C-6140-B247-6464D868900F}"/>
              </a:ext>
            </a:extLst>
          </p:cNvPr>
          <p:cNvPicPr>
            <a:picLocks noChangeAspect="1"/>
          </p:cNvPicPr>
          <p:nvPr>
            <p:custDataLst>
              <p:tags r:id="rId2"/>
            </p:custDataLst>
          </p:nvPr>
        </p:nvPicPr>
        <p:blipFill>
          <a:blip r:embed="rId6"/>
          <a:srcRect l="12398" t="10408" r="62500" b="32993"/>
          <a:stretch>
            <a:fillRect/>
          </a:stretch>
        </p:blipFill>
        <p:spPr>
          <a:xfrm>
            <a:off x="3260895" y="2705218"/>
            <a:ext cx="5767571" cy="3657482"/>
          </a:xfrm>
          <a:prstGeom prst="rect">
            <a:avLst/>
          </a:prstGeom>
        </p:spPr>
      </p:pic>
    </p:spTree>
    <p:extLst>
      <p:ext uri="{BB962C8B-B14F-4D97-AF65-F5344CB8AC3E}">
        <p14:creationId xmlns:p14="http://schemas.microsoft.com/office/powerpoint/2010/main" val="19522525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custDataLst>
              <p:tags r:id="rId1"/>
            </p:custDataLst>
          </p:nvPr>
        </p:nvSpPr>
        <p:spPr>
          <a:xfrm>
            <a:off x="1004046" y="495299"/>
            <a:ext cx="9811099" cy="1113581"/>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Principios del conocimiento indígena o conocimiento ecológico tradicional (TEK) Ejemplo </a:t>
            </a:r>
            <a:endParaRPr lang="en-US" sz="4400"/>
          </a:p>
        </p:txBody>
      </p:sp>
      <p:pic>
        <p:nvPicPr>
          <p:cNvPr id="5" name="Google Shape;110;p4" descr="Traditional Western Knowledge and Western Science have areas of overlap">
            <a:extLst>
              <a:ext uri="{FF2B5EF4-FFF2-40B4-BE49-F238E27FC236}">
                <a16:creationId xmlns:a16="http://schemas.microsoft.com/office/drawing/2014/main" id="{B9F24156-9FB9-AC48-A077-1577BBA9E094}"/>
              </a:ext>
            </a:extLst>
          </p:cNvPr>
          <p:cNvPicPr preferRelativeResize="0"/>
          <p:nvPr>
            <p:custDataLst>
              <p:tags r:id="rId2"/>
            </p:custDataLst>
          </p:nvPr>
        </p:nvPicPr>
        <p:blipFill>
          <a:blip r:embed="rId5">
            <a:alphaModFix/>
          </a:blip>
          <a:stretch>
            <a:fillRect/>
          </a:stretch>
        </p:blipFill>
        <p:spPr>
          <a:xfrm>
            <a:off x="4100175" y="2396915"/>
            <a:ext cx="3991650" cy="3965786"/>
          </a:xfrm>
          <a:prstGeom prst="rect">
            <a:avLst/>
          </a:prstGeom>
          <a:noFill/>
          <a:ln>
            <a:noFill/>
          </a:ln>
        </p:spPr>
      </p:pic>
    </p:spTree>
    <p:extLst>
      <p:ext uri="{BB962C8B-B14F-4D97-AF65-F5344CB8AC3E}">
        <p14:creationId xmlns:p14="http://schemas.microsoft.com/office/powerpoint/2010/main" val="37075895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custDataLst>
              <p:tags r:id="rId1"/>
            </p:custDataLst>
          </p:nvPr>
        </p:nvSpPr>
        <p:spPr>
          <a:xfrm>
            <a:off x="1004046" y="495299"/>
            <a:ext cx="10197354" cy="1113581"/>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Restauración del río Sandy</a:t>
            </a:r>
            <a:endParaRPr lang="en-US" sz="4400"/>
          </a:p>
        </p:txBody>
      </p:sp>
      <p:pic>
        <p:nvPicPr>
          <p:cNvPr id="5" name="Picture 4" descr="Screenshot of a webpage about the Lewis and Clark Trail by the Tribal Legacy Project">
            <a:hlinkClick r:id="rId5"/>
            <a:extLst>
              <a:ext uri="{FF2B5EF4-FFF2-40B4-BE49-F238E27FC236}">
                <a16:creationId xmlns:a16="http://schemas.microsoft.com/office/drawing/2014/main" id="{57451816-FA8A-6540-809A-C5AFF4FB062E}"/>
              </a:ext>
            </a:extLst>
          </p:cNvPr>
          <p:cNvPicPr>
            <a:picLocks noChangeAspect="1"/>
          </p:cNvPicPr>
          <p:nvPr>
            <p:custDataLst>
              <p:tags r:id="rId2"/>
            </p:custDataLst>
          </p:nvPr>
        </p:nvPicPr>
        <p:blipFill>
          <a:blip r:embed="rId6"/>
          <a:srcRect l="12474" t="10952" r="62500" b="33537"/>
          <a:stretch>
            <a:fillRect/>
          </a:stretch>
        </p:blipFill>
        <p:spPr>
          <a:xfrm>
            <a:off x="2767573" y="2209801"/>
            <a:ext cx="6656854" cy="4152900"/>
          </a:xfrm>
          <a:prstGeom prst="rect">
            <a:avLst/>
          </a:prstGeom>
        </p:spPr>
      </p:pic>
    </p:spTree>
    <p:extLst>
      <p:ext uri="{BB962C8B-B14F-4D97-AF65-F5344CB8AC3E}">
        <p14:creationId xmlns:p14="http://schemas.microsoft.com/office/powerpoint/2010/main" val="329027897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custDataLst>
              <p:tags r:id="rId1"/>
            </p:custDataLst>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Actividad de estudio de casos </a:t>
            </a:r>
            <a:endParaRPr lang="en-US" sz="4400"/>
          </a:p>
        </p:txBody>
      </p:sp>
      <p:sp>
        <p:nvSpPr>
          <p:cNvPr id="6" name="Title 1">
            <a:extLst>
              <a:ext uri="{FF2B5EF4-FFF2-40B4-BE49-F238E27FC236}">
                <a16:creationId xmlns:a16="http://schemas.microsoft.com/office/drawing/2014/main" id="{B16C0B93-CAE8-2B4F-959B-916DC186B461}"/>
              </a:ext>
            </a:extLst>
          </p:cNvPr>
          <p:cNvSpPr txBox="1"/>
          <p:nvPr>
            <p:custDataLst>
              <p:tags r:id="rId2"/>
            </p:custDataLst>
          </p:nvPr>
        </p:nvSpPr>
        <p:spPr>
          <a:xfrm>
            <a:off x="990600" y="1485901"/>
            <a:ext cx="9435662" cy="487679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s-US" sz="2400" b="0" i="0" strike="noStrike" cap="none" spc="0" baseline="0" dirty="0">
                <a:solidFill>
                  <a:srgbClr val="404040"/>
                </a:solidFill>
                <a:effectLst/>
                <a:latin typeface="Helvetica Neue Medium"/>
                <a:ea typeface="Helvetica Neue Medium"/>
                <a:cs typeface="Helvetica Neue Medium"/>
              </a:rPr>
              <a:t>Preguntas</a:t>
            </a:r>
          </a:p>
          <a:p>
            <a:pPr marL="457200" indent="-457200" algn="l">
              <a:lnSpc>
                <a:spcPct val="110000"/>
              </a:lnSpc>
              <a:spcAft>
                <a:spcPts val="1200"/>
              </a:spcAft>
              <a:buFont typeface="Arial" panose="020B0604020202020204" pitchFamily="34" charset="0"/>
              <a:buChar char="•"/>
            </a:pPr>
            <a:r>
              <a:rPr lang="es-US" sz="2400" b="0" i="0" strike="noStrike" cap="none" spc="0" baseline="0" dirty="0">
                <a:solidFill>
                  <a:srgbClr val="404040"/>
                </a:solidFill>
                <a:effectLst/>
                <a:latin typeface="Helvetica Neue Light"/>
                <a:ea typeface="Helvetica Neue Light"/>
                <a:cs typeface="Helvetica Neue Light"/>
              </a:rPr>
              <a:t>¿Qué tribus de Oregon participan en el proyecto? </a:t>
            </a:r>
          </a:p>
          <a:p>
            <a:pPr marL="457200" indent="-457200" algn="l">
              <a:lnSpc>
                <a:spcPct val="110000"/>
              </a:lnSpc>
              <a:spcAft>
                <a:spcPts val="1200"/>
              </a:spcAft>
              <a:buFont typeface="Arial" panose="020B0604020202020204" pitchFamily="34" charset="0"/>
              <a:buChar char="•"/>
            </a:pPr>
            <a:r>
              <a:rPr lang="es-US" sz="2400" b="0" i="0" strike="noStrike" cap="none" spc="0" baseline="0" dirty="0">
                <a:solidFill>
                  <a:srgbClr val="404040"/>
                </a:solidFill>
                <a:effectLst/>
                <a:latin typeface="Helvetica Neue Light"/>
                <a:ea typeface="Helvetica Neue Light"/>
                <a:cs typeface="Helvetica Neue Light"/>
              </a:rPr>
              <a:t>¿Cuál es el proyecto? </a:t>
            </a:r>
          </a:p>
          <a:p>
            <a:pPr marL="457200" indent="-457200" algn="l">
              <a:lnSpc>
                <a:spcPct val="110000"/>
              </a:lnSpc>
              <a:spcAft>
                <a:spcPts val="1200"/>
              </a:spcAft>
              <a:buFont typeface="Arial" panose="020B0604020202020204" pitchFamily="34" charset="0"/>
              <a:buChar char="•"/>
            </a:pPr>
            <a:r>
              <a:rPr lang="es-US" sz="2400" b="0" i="0" strike="noStrike" cap="none" spc="0" baseline="0" dirty="0">
                <a:solidFill>
                  <a:srgbClr val="404040"/>
                </a:solidFill>
                <a:effectLst/>
                <a:latin typeface="Helvetica Neue Light"/>
                <a:ea typeface="Helvetica Neue Light"/>
                <a:cs typeface="Helvetica Neue Light"/>
              </a:rPr>
              <a:t>¿Qué tipo de ecosistema pretende restaurar el proyecto? </a:t>
            </a:r>
          </a:p>
          <a:p>
            <a:pPr marL="457200" indent="-457200" algn="l">
              <a:lnSpc>
                <a:spcPct val="110000"/>
              </a:lnSpc>
              <a:spcAft>
                <a:spcPts val="1200"/>
              </a:spcAft>
              <a:buFont typeface="Arial" panose="020B0604020202020204" pitchFamily="34" charset="0"/>
              <a:buChar char="•"/>
            </a:pPr>
            <a:r>
              <a:rPr lang="es-US" sz="2400" b="0" i="0" strike="noStrike" cap="none" spc="0" baseline="0" dirty="0">
                <a:solidFill>
                  <a:srgbClr val="404040"/>
                </a:solidFill>
                <a:effectLst/>
                <a:latin typeface="Helvetica Neue Light"/>
                <a:ea typeface="Helvetica Neue Light"/>
                <a:cs typeface="Helvetica Neue Light"/>
              </a:rPr>
              <a:t>¿Cuál es el impacto en la tribu? </a:t>
            </a:r>
          </a:p>
          <a:p>
            <a:pPr marL="457200" indent="-457200" algn="l">
              <a:lnSpc>
                <a:spcPct val="110000"/>
              </a:lnSpc>
              <a:spcAft>
                <a:spcPts val="1200"/>
              </a:spcAft>
              <a:buFont typeface="Arial" panose="020B0604020202020204" pitchFamily="34" charset="0"/>
              <a:buChar char="•"/>
            </a:pPr>
            <a:r>
              <a:rPr lang="es-US" sz="2400" b="0" i="0" strike="noStrike" cap="none" spc="0" baseline="0" dirty="0">
                <a:solidFill>
                  <a:srgbClr val="404040"/>
                </a:solidFill>
                <a:effectLst/>
                <a:latin typeface="Helvetica Neue Light"/>
                <a:ea typeface="Helvetica Neue Light"/>
                <a:cs typeface="Helvetica Neue Light"/>
              </a:rPr>
              <a:t>¿Cuáles son los socios externos que colaboran en el proyecto? </a:t>
            </a:r>
          </a:p>
          <a:p>
            <a:pPr marL="457200" indent="-457200" algn="l">
              <a:lnSpc>
                <a:spcPct val="110000"/>
              </a:lnSpc>
              <a:spcAft>
                <a:spcPts val="1200"/>
              </a:spcAft>
              <a:buFont typeface="Arial" panose="020B0604020202020204" pitchFamily="34" charset="0"/>
              <a:buChar char="•"/>
            </a:pPr>
            <a:r>
              <a:rPr lang="es-US" sz="2400" b="0" i="0" strike="noStrike" cap="none" spc="0" baseline="0" dirty="0">
                <a:solidFill>
                  <a:srgbClr val="404040"/>
                </a:solidFill>
                <a:effectLst/>
                <a:latin typeface="Helvetica Neue Light"/>
                <a:ea typeface="Helvetica Neue Light"/>
                <a:cs typeface="Helvetica Neue Light"/>
              </a:rPr>
              <a:t>Observe el diagrama de conocimientos ecológicos tradicionales </a:t>
            </a:r>
            <a:r>
              <a:rPr sz="2400" dirty="0"/>
              <a:t/>
            </a:r>
            <a:br>
              <a:rPr sz="2400" dirty="0"/>
            </a:br>
            <a:r>
              <a:rPr lang="es-US" sz="2400" b="0" i="0" strike="noStrike" cap="none" spc="0" baseline="0" dirty="0">
                <a:solidFill>
                  <a:srgbClr val="404040"/>
                </a:solidFill>
                <a:effectLst/>
                <a:latin typeface="Helvetica Neue Light"/>
                <a:ea typeface="Helvetica Neue Light"/>
                <a:cs typeface="Helvetica Neue Light"/>
              </a:rPr>
              <a:t>y describa cómo el proyecto que ha leído refleja estos principios. </a:t>
            </a:r>
          </a:p>
          <a:p>
            <a:pPr algn="l">
              <a:lnSpc>
                <a:spcPct val="110000"/>
              </a:lnSpc>
              <a:spcAft>
                <a:spcPts val="1200"/>
              </a:spcAft>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1200"/>
              </a:spcAft>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01651609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custDataLst>
              <p:tags r:id="rId1"/>
            </p:custDataLst>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Compartir grupos </a:t>
            </a:r>
            <a:endParaRPr lang="en-US" sz="4400"/>
          </a:p>
        </p:txBody>
      </p:sp>
      <p:sp>
        <p:nvSpPr>
          <p:cNvPr id="6" name="Title 1">
            <a:extLst>
              <a:ext uri="{FF2B5EF4-FFF2-40B4-BE49-F238E27FC236}">
                <a16:creationId xmlns:a16="http://schemas.microsoft.com/office/drawing/2014/main" id="{B16C0B93-CAE8-2B4F-959B-916DC186B461}"/>
              </a:ext>
            </a:extLst>
          </p:cNvPr>
          <p:cNvSpPr txBox="1"/>
          <p:nvPr>
            <p:custDataLst>
              <p:tags r:id="rId2"/>
            </p:custDataLst>
          </p:nvPr>
        </p:nvSpPr>
        <p:spPr>
          <a:xfrm>
            <a:off x="990600" y="1485901"/>
            <a:ext cx="9435662" cy="487679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1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Tribu Burns Paiute </a:t>
            </a:r>
          </a:p>
          <a:p>
            <a:pPr marL="457200" indent="-457200" algn="l">
              <a:lnSpc>
                <a:spcPct val="11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Comisión Intertribal de Pesca del Río Columbia</a:t>
            </a:r>
          </a:p>
          <a:p>
            <a:pPr marL="457200" indent="-457200" algn="l">
              <a:lnSpc>
                <a:spcPct val="11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Tribus Confederadas de Grand Ronde</a:t>
            </a:r>
          </a:p>
          <a:p>
            <a:pPr marL="457200" indent="-457200" algn="l">
              <a:lnSpc>
                <a:spcPct val="11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Tribus Confederadas de indios Siletz</a:t>
            </a:r>
          </a:p>
          <a:p>
            <a:pPr marL="457200" indent="-457200" algn="l">
              <a:lnSpc>
                <a:spcPct val="11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Tribu Indígena Coquille </a:t>
            </a:r>
          </a:p>
          <a:p>
            <a:pPr marL="457200" indent="-457200" algn="l">
              <a:lnSpc>
                <a:spcPct val="110000"/>
              </a:lnSpc>
              <a:spcAft>
                <a:spcPts val="1200"/>
              </a:spcAft>
              <a:buFont typeface="Arial" panose="020B0604020202020204" pitchFamily="34" charset="0"/>
              <a:buChar char="•"/>
            </a:pP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4114555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custDataLst>
              <p:tags r:id="rId1"/>
            </p:custDataLst>
          </p:nvPr>
        </p:nvSpPr>
        <p:spPr>
          <a:xfrm>
            <a:off x="1004046" y="495299"/>
            <a:ext cx="10197354" cy="1113581"/>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Asociaciones de Coquille</a:t>
            </a:r>
            <a:endParaRPr lang="en-US" sz="4400"/>
          </a:p>
        </p:txBody>
      </p:sp>
      <p:pic>
        <p:nvPicPr>
          <p:cNvPr id="4" name="Picture 3" descr="Screenshot of a webpage by Ecotrust.org about the Sek-Wet-Se Forest.">
            <a:extLst>
              <a:ext uri="{FF2B5EF4-FFF2-40B4-BE49-F238E27FC236}">
                <a16:creationId xmlns:a16="http://schemas.microsoft.com/office/drawing/2014/main" id="{09A8EB1D-7DA1-734A-858A-6C47A5F0DE66}"/>
              </a:ext>
            </a:extLst>
          </p:cNvPr>
          <p:cNvPicPr>
            <a:picLocks noChangeAspect="1"/>
          </p:cNvPicPr>
          <p:nvPr>
            <p:custDataLst>
              <p:tags r:id="rId2"/>
            </p:custDataLst>
          </p:nvPr>
        </p:nvPicPr>
        <p:blipFill>
          <a:blip r:embed="rId6"/>
          <a:srcRect t="9592" r="51326" b="14762"/>
          <a:stretch>
            <a:fillRect/>
          </a:stretch>
        </p:blipFill>
        <p:spPr>
          <a:xfrm>
            <a:off x="1004046" y="1485900"/>
            <a:ext cx="10198074" cy="4457649"/>
          </a:xfrm>
          <a:prstGeom prst="rect">
            <a:avLst/>
          </a:prstGeom>
        </p:spPr>
      </p:pic>
      <p:sp>
        <p:nvSpPr>
          <p:cNvPr id="3" name="Rectangle 2">
            <a:extLst>
              <a:ext uri="{FF2B5EF4-FFF2-40B4-BE49-F238E27FC236}">
                <a16:creationId xmlns:a16="http://schemas.microsoft.com/office/drawing/2014/main" id="{2D914858-7CC0-4949-BF67-AF919029E2FB}"/>
              </a:ext>
            </a:extLst>
          </p:cNvPr>
          <p:cNvSpPr/>
          <p:nvPr>
            <p:custDataLst>
              <p:tags r:id="rId3"/>
            </p:custDataLst>
          </p:nvPr>
        </p:nvSpPr>
        <p:spPr>
          <a:xfrm>
            <a:off x="903890" y="6160513"/>
            <a:ext cx="6096000" cy="287315"/>
          </a:xfrm>
          <a:prstGeom prst="rect">
            <a:avLst/>
          </a:prstGeom>
        </p:spPr>
        <p:txBody>
          <a:bodyPr>
            <a:spAutoFit/>
          </a:bodyPr>
          <a:lstStyle/>
          <a:p>
            <a:pPr lvl="0">
              <a:lnSpc>
                <a:spcPct val="90000"/>
              </a:lnSpc>
              <a:spcBef>
                <a:spcPts val="1000"/>
              </a:spcBef>
              <a:buClr>
                <a:schemeClr val="dk1"/>
              </a:buClr>
              <a:buSzPts val="2800"/>
            </a:pPr>
            <a:r>
              <a:rPr lang="es-US" sz="1400" b="0" i="1" strike="noStrike" cap="none" spc="0" baseline="0">
                <a:solidFill>
                  <a:srgbClr val="404040"/>
                </a:solidFill>
                <a:effectLst/>
                <a:latin typeface="Helvetica Neue Light"/>
                <a:ea typeface="Helvetica Neue Light"/>
                <a:cs typeface="Helvetica Neue Light"/>
                <a:hlinkClick r:id="rId7" history="0"/>
              </a:rPr>
              <a:t>Sitio web de Ecotrust Forest Management</a:t>
            </a:r>
            <a:endParaRPr lang="en-US" sz="1400" i="1">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281955549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ac OS X 10.16"/>
  <p:tag name="AS_RELEASE_DATE" val="2021.10.31"/>
  <p:tag name="AS_TITLE" val="Aspose.Slides for Java"/>
  <p:tag name="AS_VERSION" val="21.10"/>
</p:tagLst>
</file>

<file path=ppt/tags/tag10.xml><?xml version="1.0" encoding="utf-8"?>
<p:tagLst xmlns:a="http://schemas.openxmlformats.org/drawingml/2006/main" xmlns:r="http://schemas.openxmlformats.org/officeDocument/2006/relationships" xmlns:p="http://schemas.openxmlformats.org/presentationml/2006/main">
  <p:tag name="AS_UNIQUEID" val="10"/>
</p:tagLst>
</file>

<file path=ppt/tags/tag11.xml><?xml version="1.0" encoding="utf-8"?>
<p:tagLst xmlns:a="http://schemas.openxmlformats.org/drawingml/2006/main" xmlns:r="http://schemas.openxmlformats.org/officeDocument/2006/relationships" xmlns:p="http://schemas.openxmlformats.org/presentationml/2006/main">
  <p:tag name="AS_UNIQUEID" val="11"/>
</p:tagLst>
</file>

<file path=ppt/tags/tag12.xml><?xml version="1.0" encoding="utf-8"?>
<p:tagLst xmlns:a="http://schemas.openxmlformats.org/drawingml/2006/main" xmlns:r="http://schemas.openxmlformats.org/officeDocument/2006/relationships" xmlns:p="http://schemas.openxmlformats.org/presentationml/2006/main">
  <p:tag name="AS_UNIQUEID" val="20"/>
</p:tagLst>
</file>

<file path=ppt/tags/tag13.xml><?xml version="1.0" encoding="utf-8"?>
<p:tagLst xmlns:a="http://schemas.openxmlformats.org/drawingml/2006/main" xmlns:r="http://schemas.openxmlformats.org/officeDocument/2006/relationships" xmlns:p="http://schemas.openxmlformats.org/presentationml/2006/main">
  <p:tag name="AS_UNIQUEID" val="21"/>
</p:tagLst>
</file>

<file path=ppt/tags/tag14.xml><?xml version="1.0" encoding="utf-8"?>
<p:tagLst xmlns:a="http://schemas.openxmlformats.org/drawingml/2006/main" xmlns:r="http://schemas.openxmlformats.org/officeDocument/2006/relationships" xmlns:p="http://schemas.openxmlformats.org/presentationml/2006/main">
  <p:tag name="AS_UNIQUEID" val="16"/>
</p:tagLst>
</file>

<file path=ppt/tags/tag15.xml><?xml version="1.0" encoding="utf-8"?>
<p:tagLst xmlns:a="http://schemas.openxmlformats.org/drawingml/2006/main" xmlns:r="http://schemas.openxmlformats.org/officeDocument/2006/relationships" xmlns:p="http://schemas.openxmlformats.org/presentationml/2006/main">
  <p:tag name="AS_UNIQUEID" val="17"/>
</p:tagLst>
</file>

<file path=ppt/tags/tag16.xml><?xml version="1.0" encoding="utf-8"?>
<p:tagLst xmlns:a="http://schemas.openxmlformats.org/drawingml/2006/main" xmlns:r="http://schemas.openxmlformats.org/officeDocument/2006/relationships" xmlns:p="http://schemas.openxmlformats.org/presentationml/2006/main">
  <p:tag name="AS_UNIQUEID" val="18"/>
</p:tagLst>
</file>

<file path=ppt/tags/tag17.xml><?xml version="1.0" encoding="utf-8"?>
<p:tagLst xmlns:a="http://schemas.openxmlformats.org/drawingml/2006/main" xmlns:r="http://schemas.openxmlformats.org/officeDocument/2006/relationships" xmlns:p="http://schemas.openxmlformats.org/presentationml/2006/main">
  <p:tag name="AS_UNIQUEID" val="27"/>
</p:tagLst>
</file>

<file path=ppt/tags/tag18.xml><?xml version="1.0" encoding="utf-8"?>
<p:tagLst xmlns:a="http://schemas.openxmlformats.org/drawingml/2006/main" xmlns:r="http://schemas.openxmlformats.org/officeDocument/2006/relationships" xmlns:p="http://schemas.openxmlformats.org/presentationml/2006/main">
  <p:tag name="AS_UNIQUEID" val="28"/>
</p:tagLst>
</file>

<file path=ppt/tags/tag19.xml><?xml version="1.0" encoding="utf-8"?>
<p:tagLst xmlns:a="http://schemas.openxmlformats.org/drawingml/2006/main" xmlns:r="http://schemas.openxmlformats.org/officeDocument/2006/relationships" xmlns:p="http://schemas.openxmlformats.org/presentationml/2006/main">
  <p:tag name="AS_UNIQUEID" val="23"/>
</p:tagLst>
</file>

<file path=ppt/tags/tag2.xml><?xml version="1.0" encoding="utf-8"?>
<p:tagLst xmlns:a="http://schemas.openxmlformats.org/drawingml/2006/main" xmlns:r="http://schemas.openxmlformats.org/officeDocument/2006/relationships" xmlns:p="http://schemas.openxmlformats.org/presentationml/2006/main">
  <p:tag name="AS_UNIQUEID" val="6"/>
</p:tagLst>
</file>

<file path=ppt/tags/tag20.xml><?xml version="1.0" encoding="utf-8"?>
<p:tagLst xmlns:a="http://schemas.openxmlformats.org/drawingml/2006/main" xmlns:r="http://schemas.openxmlformats.org/officeDocument/2006/relationships" xmlns:p="http://schemas.openxmlformats.org/presentationml/2006/main">
  <p:tag name="AS_UNIQUEID" val="24"/>
</p:tagLst>
</file>

<file path=ppt/tags/tag21.xml><?xml version="1.0" encoding="utf-8"?>
<p:tagLst xmlns:a="http://schemas.openxmlformats.org/drawingml/2006/main" xmlns:r="http://schemas.openxmlformats.org/officeDocument/2006/relationships" xmlns:p="http://schemas.openxmlformats.org/presentationml/2006/main">
  <p:tag name="AS_UNIQUEID" val="25"/>
</p:tagLst>
</file>

<file path=ppt/tags/tag22.xml><?xml version="1.0" encoding="utf-8"?>
<p:tagLst xmlns:a="http://schemas.openxmlformats.org/drawingml/2006/main" xmlns:r="http://schemas.openxmlformats.org/officeDocument/2006/relationships" xmlns:p="http://schemas.openxmlformats.org/presentationml/2006/main">
  <p:tag name="AS_UNIQUEID" val="34"/>
</p:tagLst>
</file>

<file path=ppt/tags/tag23.xml><?xml version="1.0" encoding="utf-8"?>
<p:tagLst xmlns:a="http://schemas.openxmlformats.org/drawingml/2006/main" xmlns:r="http://schemas.openxmlformats.org/officeDocument/2006/relationships" xmlns:p="http://schemas.openxmlformats.org/presentationml/2006/main">
  <p:tag name="AS_UNIQUEID" val="35"/>
</p:tagLst>
</file>

<file path=ppt/tags/tag24.xml><?xml version="1.0" encoding="utf-8"?>
<p:tagLst xmlns:a="http://schemas.openxmlformats.org/drawingml/2006/main" xmlns:r="http://schemas.openxmlformats.org/officeDocument/2006/relationships" xmlns:p="http://schemas.openxmlformats.org/presentationml/2006/main">
  <p:tag name="AS_UNIQUEID" val="30"/>
</p:tagLst>
</file>

<file path=ppt/tags/tag25.xml><?xml version="1.0" encoding="utf-8"?>
<p:tagLst xmlns:a="http://schemas.openxmlformats.org/drawingml/2006/main" xmlns:r="http://schemas.openxmlformats.org/officeDocument/2006/relationships" xmlns:p="http://schemas.openxmlformats.org/presentationml/2006/main">
  <p:tag name="AS_UNIQUEID" val="31"/>
</p:tagLst>
</file>

<file path=ppt/tags/tag26.xml><?xml version="1.0" encoding="utf-8"?>
<p:tagLst xmlns:a="http://schemas.openxmlformats.org/drawingml/2006/main" xmlns:r="http://schemas.openxmlformats.org/officeDocument/2006/relationships" xmlns:p="http://schemas.openxmlformats.org/presentationml/2006/main">
  <p:tag name="AS_UNIQUEID" val="32"/>
</p:tagLst>
</file>

<file path=ppt/tags/tag27.xml><?xml version="1.0" encoding="utf-8"?>
<p:tagLst xmlns:a="http://schemas.openxmlformats.org/drawingml/2006/main" xmlns:r="http://schemas.openxmlformats.org/officeDocument/2006/relationships" xmlns:p="http://schemas.openxmlformats.org/presentationml/2006/main">
  <p:tag name="AS_UNIQUEID" val="41"/>
</p:tagLst>
</file>

<file path=ppt/tags/tag28.xml><?xml version="1.0" encoding="utf-8"?>
<p:tagLst xmlns:a="http://schemas.openxmlformats.org/drawingml/2006/main" xmlns:r="http://schemas.openxmlformats.org/officeDocument/2006/relationships" xmlns:p="http://schemas.openxmlformats.org/presentationml/2006/main">
  <p:tag name="AS_UNIQUEID" val="42"/>
</p:tagLst>
</file>

<file path=ppt/tags/tag29.xml><?xml version="1.0" encoding="utf-8"?>
<p:tagLst xmlns:a="http://schemas.openxmlformats.org/drawingml/2006/main" xmlns:r="http://schemas.openxmlformats.org/officeDocument/2006/relationships" xmlns:p="http://schemas.openxmlformats.org/presentationml/2006/main">
  <p:tag name="AS_UNIQUEID" val="37"/>
</p:tagLst>
</file>

<file path=ppt/tags/tag3.xml><?xml version="1.0" encoding="utf-8"?>
<p:tagLst xmlns:a="http://schemas.openxmlformats.org/drawingml/2006/main" xmlns:r="http://schemas.openxmlformats.org/officeDocument/2006/relationships" xmlns:p="http://schemas.openxmlformats.org/presentationml/2006/main">
  <p:tag name="AS_UNIQUEID" val="7"/>
</p:tagLst>
</file>

<file path=ppt/tags/tag30.xml><?xml version="1.0" encoding="utf-8"?>
<p:tagLst xmlns:a="http://schemas.openxmlformats.org/drawingml/2006/main" xmlns:r="http://schemas.openxmlformats.org/officeDocument/2006/relationships" xmlns:p="http://schemas.openxmlformats.org/presentationml/2006/main">
  <p:tag name="AS_UNIQUEID" val="38"/>
</p:tagLst>
</file>

<file path=ppt/tags/tag31.xml><?xml version="1.0" encoding="utf-8"?>
<p:tagLst xmlns:a="http://schemas.openxmlformats.org/drawingml/2006/main" xmlns:r="http://schemas.openxmlformats.org/officeDocument/2006/relationships" xmlns:p="http://schemas.openxmlformats.org/presentationml/2006/main">
  <p:tag name="AS_UNIQUEID" val="39"/>
</p:tagLst>
</file>

<file path=ppt/tags/tag32.xml><?xml version="1.0" encoding="utf-8"?>
<p:tagLst xmlns:a="http://schemas.openxmlformats.org/drawingml/2006/main" xmlns:r="http://schemas.openxmlformats.org/officeDocument/2006/relationships" xmlns:p="http://schemas.openxmlformats.org/presentationml/2006/main">
  <p:tag name="AS_UNIQUEID" val="48"/>
</p:tagLst>
</file>

<file path=ppt/tags/tag33.xml><?xml version="1.0" encoding="utf-8"?>
<p:tagLst xmlns:a="http://schemas.openxmlformats.org/drawingml/2006/main" xmlns:r="http://schemas.openxmlformats.org/officeDocument/2006/relationships" xmlns:p="http://schemas.openxmlformats.org/presentationml/2006/main">
  <p:tag name="AS_UNIQUEID" val="49"/>
</p:tagLst>
</file>

<file path=ppt/tags/tag34.xml><?xml version="1.0" encoding="utf-8"?>
<p:tagLst xmlns:a="http://schemas.openxmlformats.org/drawingml/2006/main" xmlns:r="http://schemas.openxmlformats.org/officeDocument/2006/relationships" xmlns:p="http://schemas.openxmlformats.org/presentationml/2006/main">
  <p:tag name="AS_UNIQUEID" val="50"/>
</p:tagLst>
</file>

<file path=ppt/tags/tag35.xml><?xml version="1.0" encoding="utf-8"?>
<p:tagLst xmlns:a="http://schemas.openxmlformats.org/drawingml/2006/main" xmlns:r="http://schemas.openxmlformats.org/officeDocument/2006/relationships" xmlns:p="http://schemas.openxmlformats.org/presentationml/2006/main">
  <p:tag name="AS_UNIQUEID" val="44"/>
</p:tagLst>
</file>

<file path=ppt/tags/tag36.xml><?xml version="1.0" encoding="utf-8"?>
<p:tagLst xmlns:a="http://schemas.openxmlformats.org/drawingml/2006/main" xmlns:r="http://schemas.openxmlformats.org/officeDocument/2006/relationships" xmlns:p="http://schemas.openxmlformats.org/presentationml/2006/main">
  <p:tag name="AS_UNIQUEID" val="45"/>
</p:tagLst>
</file>

<file path=ppt/tags/tag37.xml><?xml version="1.0" encoding="utf-8"?>
<p:tagLst xmlns:a="http://schemas.openxmlformats.org/drawingml/2006/main" xmlns:r="http://schemas.openxmlformats.org/officeDocument/2006/relationships" xmlns:p="http://schemas.openxmlformats.org/presentationml/2006/main">
  <p:tag name="AS_UNIQUEID" val="46"/>
</p:tagLst>
</file>

<file path=ppt/tags/tag4.xml><?xml version="1.0" encoding="utf-8"?>
<p:tagLst xmlns:a="http://schemas.openxmlformats.org/drawingml/2006/main" xmlns:r="http://schemas.openxmlformats.org/officeDocument/2006/relationships" xmlns:p="http://schemas.openxmlformats.org/presentationml/2006/main">
  <p:tag name="AS_UNIQUEID" val="2"/>
</p:tagLst>
</file>

<file path=ppt/tags/tag5.xml><?xml version="1.0" encoding="utf-8"?>
<p:tagLst xmlns:a="http://schemas.openxmlformats.org/drawingml/2006/main" xmlns:r="http://schemas.openxmlformats.org/officeDocument/2006/relationships" xmlns:p="http://schemas.openxmlformats.org/presentationml/2006/main">
  <p:tag name="AS_UNIQUEID" val="3"/>
</p:tagLst>
</file>

<file path=ppt/tags/tag6.xml><?xml version="1.0" encoding="utf-8"?>
<p:tagLst xmlns:a="http://schemas.openxmlformats.org/drawingml/2006/main" xmlns:r="http://schemas.openxmlformats.org/officeDocument/2006/relationships" xmlns:p="http://schemas.openxmlformats.org/presentationml/2006/main">
  <p:tag name="AS_UNIQUEID" val="4"/>
</p:tagLst>
</file>

<file path=ppt/tags/tag7.xml><?xml version="1.0" encoding="utf-8"?>
<p:tagLst xmlns:a="http://schemas.openxmlformats.org/drawingml/2006/main" xmlns:r="http://schemas.openxmlformats.org/officeDocument/2006/relationships" xmlns:p="http://schemas.openxmlformats.org/presentationml/2006/main">
  <p:tag name="AS_UNIQUEID" val="13"/>
</p:tagLst>
</file>

<file path=ppt/tags/tag8.xml><?xml version="1.0" encoding="utf-8"?>
<p:tagLst xmlns:a="http://schemas.openxmlformats.org/drawingml/2006/main" xmlns:r="http://schemas.openxmlformats.org/officeDocument/2006/relationships" xmlns:p="http://schemas.openxmlformats.org/presentationml/2006/main">
  <p:tag name="AS_UNIQUEID" val="14"/>
</p:tagLst>
</file>

<file path=ppt/tags/tag9.xml><?xml version="1.0" encoding="utf-8"?>
<p:tagLst xmlns:a="http://schemas.openxmlformats.org/drawingml/2006/main" xmlns:r="http://schemas.openxmlformats.org/officeDocument/2006/relationships" xmlns:p="http://schemas.openxmlformats.org/presentationml/2006/main">
  <p:tag name="AS_UNIQUEID" val="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2020-02-07T08:00:00+00:00</Remediation_x0020_Date>
    <Estimated_x0020_Creation_x0020_Date xmlns="34fb217e-71e5-45f5-ac12-57a9bc5aa8c7" xsi:nil="true"/>
    <Priority xmlns="34fb217e-71e5-45f5-ac12-57a9bc5aa8c7">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0A4DBC-DF38-4AE0-91AF-0D18C7AD3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604147-96DD-46CB-8BB5-0E1D6FE0D1D6}">
  <ds:schemaRef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34fb217e-71e5-45f5-ac12-57a9bc5aa8c7"/>
    <ds:schemaRef ds:uri="http://schemas.microsoft.com/sharepoint/v3"/>
    <ds:schemaRef ds:uri="http://purl.org/dc/terms/"/>
    <ds:schemaRef ds:uri="http://schemas.microsoft.com/office/infopath/2007/PartnerControls"/>
    <ds:schemaRef ds:uri="54031767-dd6d-417c-ab73-583408f47564"/>
    <ds:schemaRef ds:uri="http://www.w3.org/XML/1998/namespace"/>
  </ds:schemaRefs>
</ds:datastoreItem>
</file>

<file path=customXml/itemProps3.xml><?xml version="1.0" encoding="utf-8"?>
<ds:datastoreItem xmlns:ds="http://schemas.openxmlformats.org/officeDocument/2006/customXml" ds:itemID="{9C02390E-3BB2-473C-86A8-EFA4E64BCE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263</TotalTime>
  <Words>237</Words>
  <Application>Microsoft Office PowerPoint</Application>
  <PresentationFormat>Widescreen</PresentationFormat>
  <Paragraphs>35</Paragraphs>
  <Slides>9</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Helvetica Neue</vt:lpstr>
      <vt:lpstr>Helvetica Neue Light</vt:lpstr>
      <vt:lpstr>Helvetica Neue Medium</vt:lpstr>
      <vt:lpstr>Office Theme</vt:lpstr>
      <vt:lpstr>ODEG10 LECCIÓN DE CIENCIA 3 Gestión de tierras y asociaciones tribales</vt:lpstr>
      <vt:lpstr>Destino manifiesto, extracción de recursos y derechos de los tratados </vt:lpstr>
      <vt:lpstr>Destino Manifiesto, Extracción de Recursos y Derechos de Tratados, continuación </vt:lpstr>
      <vt:lpstr>Tratado de 1855-Restauración de Tierras  y Restauración de Ecosistemas: Tribus Confederadas de Umatilla </vt:lpstr>
      <vt:lpstr>Principios del conocimiento indígena o conocimiento ecológico tradicional (TEK) Ejemplo </vt:lpstr>
      <vt:lpstr>Restauración del río Sandy</vt:lpstr>
      <vt:lpstr>Actividad de estudio de casos </vt:lpstr>
      <vt:lpstr>Compartir grupos </vt:lpstr>
      <vt:lpstr>Asociaciones de Coquille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107</cp:revision>
  <dcterms:created xsi:type="dcterms:W3CDTF">2019-04-26T16:05:13Z</dcterms:created>
  <dcterms:modified xsi:type="dcterms:W3CDTF">2023-03-24T18:32:47Z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