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85" r:id="rId7"/>
    <p:sldId id="287" r:id="rId8"/>
    <p:sldId id="290" r:id="rId9"/>
    <p:sldId id="286" r:id="rId10"/>
    <p:sldId id="288" r:id="rId11"/>
    <p:sldId id="289"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pos="7056" userDrawn="1">
          <p15:clr>
            <a:srgbClr val="A4A3A4"/>
          </p15:clr>
        </p15:guide>
        <p15:guide id="4" orient="horz" pos="1320" userDrawn="1">
          <p15:clr>
            <a:srgbClr val="A4A3A4"/>
          </p15:clr>
        </p15:guide>
        <p15:guide id="5" orient="horz" pos="312" userDrawn="1">
          <p15:clr>
            <a:srgbClr val="A4A3A4"/>
          </p15:clr>
        </p15:guide>
        <p15:guide id="6" orient="horz" pos="266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p:restoredTop sz="80340"/>
  </p:normalViewPr>
  <p:slideViewPr>
    <p:cSldViewPr snapToGrid="0" snapToObjects="1" showGuides="1">
      <p:cViewPr varScale="1">
        <p:scale>
          <a:sx n="60" d="100"/>
          <a:sy n="60" d="100"/>
        </p:scale>
        <p:origin x="168" y="43"/>
      </p:cViewPr>
      <p:guideLst>
        <p:guide pos="648"/>
        <p:guide pos="7056"/>
        <p:guide orient="horz" pos="1320"/>
        <p:guide orient="horz" pos="312"/>
        <p:guide orient="horz" pos="2664"/>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s-US" sz="1200" b="0" i="0" strike="noStrike" cap="none" spc="0" baseline="0">
                <a:solidFill>
                  <a:srgbClr val="000000"/>
                </a:solidFill>
                <a:effectLst/>
                <a:latin typeface="Calibri"/>
                <a:ea typeface="Calibri" panose="020F0502020204030204"/>
                <a:cs typeface="Calibri"/>
              </a:rPr>
              <a:t>¿Qué es la responsabilidad fiduciaria federal y qué impacto tiene sobre la soberanía tribal y la gestión de los recursos naturales tribales? </a:t>
            </a:r>
          </a:p>
          <a:p>
            <a:pPr marL="0" lvl="0" indent="0" algn="l" rtl="0">
              <a:spcBef>
                <a:spcPct val="0"/>
              </a:spcBef>
              <a:spcAft>
                <a:spcPct val="0"/>
              </a:spcAft>
              <a:buNone/>
            </a:pPr>
            <a:endParaRPr lang="en-US"/>
          </a:p>
          <a:p>
            <a:pPr marL="0" marR="0" lvl="0" indent="0" algn="l" rtl="0">
              <a:lnSpc>
                <a:spcPct val="100000"/>
              </a:lnSpc>
              <a:spcBef>
                <a:spcPct val="0"/>
              </a:spcBef>
              <a:spcAft>
                <a:spcPct val="0"/>
              </a:spcAft>
              <a:buClr>
                <a:schemeClr val="dk1"/>
              </a:buClr>
              <a:buSzPts val="1200"/>
              <a:buFont typeface="Calibri" panose="020F0502020204030204"/>
              <a:buNone/>
            </a:pPr>
            <a:r>
              <a:rPr lang="es-US" sz="1200" b="0" i="0" strike="noStrike" cap="none" spc="0" baseline="0">
                <a:solidFill>
                  <a:srgbClr val="000000"/>
                </a:solidFill>
                <a:effectLst/>
                <a:latin typeface="Calibri"/>
                <a:ea typeface="Calibri" panose="020F0502020204030204"/>
                <a:cs typeface="Calibri"/>
              </a:rPr>
              <a:t>La "responsabilidad fiduciaria" es un principio jurídico que el Tribunal Supremo señaló en </a:t>
            </a:r>
            <a:r>
              <a:rPr lang="es-US" sz="1200" b="0" i="0" u="sng" strike="noStrike" cap="none" spc="0" baseline="0">
                <a:solidFill>
                  <a:srgbClr val="000000"/>
                </a:solidFill>
                <a:effectLst/>
                <a:uFill>
                  <a:solidFill>
                    <a:srgbClr val="000000"/>
                  </a:solidFill>
                </a:uFill>
                <a:latin typeface="Calibri"/>
                <a:ea typeface="Calibri" panose="020F0502020204030204"/>
                <a:cs typeface="Calibri"/>
              </a:rPr>
              <a:t>Estados Unidos contra Mitchell</a:t>
            </a:r>
            <a:r>
              <a:rPr lang="es-US" sz="1200" b="0" i="0" strike="noStrike" cap="none" spc="0" baseline="0">
                <a:solidFill>
                  <a:srgbClr val="000000"/>
                </a:solidFill>
                <a:effectLst/>
                <a:latin typeface="Calibri"/>
                <a:ea typeface="Calibri" panose="020F0502020204030204"/>
                <a:cs typeface="Calibri"/>
              </a:rPr>
              <a:t> (1983) es "la existencia indiscutible de una relación general de confianza entre los Estados Unidos y los pueblos indígenas". Esta relación es uno de los conceptos más significativos y motivadores de la ley federal india. El Tribunal Supremo reconoció por primera vez la existencia de una relación fiduciaria entre el gobierno federal y los indios en sus primeros casos de interpretación de los tratados indios. Entre 1787 y 1871, Estados Unidos firmó casi cuatrocientos tratados con las tribus indias. Por lo general, en estos tratados, Estados Unidos obtenía de las tribus las tierras que quería y, a cambio, reservaba otras tierras de reserva para esas tribus y garantizaba que el gobierno federal respetaría la soberanía de las tribus, las protegería y velaría por su bienestar.</a:t>
            </a:r>
          </a:p>
          <a:p>
            <a:pPr marL="0" marR="0" lvl="0" indent="0" algn="l" rtl="0">
              <a:lnSpc>
                <a:spcPct val="100000"/>
              </a:lnSpc>
              <a:spcBef>
                <a:spcPct val="0"/>
              </a:spcBef>
              <a:spcAft>
                <a:spcPct val="0"/>
              </a:spcAft>
              <a:buClr>
                <a:schemeClr val="dk1"/>
              </a:buClr>
              <a:buSzPts val="1200"/>
              <a:buFont typeface="Calibri" panose="020F0502020204030204"/>
              <a:buNone/>
            </a:pPr>
            <a:endParaRPr lang="en-US"/>
          </a:p>
          <a:p>
            <a:pPr marL="0" marR="0" lvl="0" indent="0" algn="l" rtl="0">
              <a:lnSpc>
                <a:spcPct val="100000"/>
              </a:lnSpc>
              <a:spcBef>
                <a:spcPct val="0"/>
              </a:spcBef>
              <a:spcAft>
                <a:spcPct val="0"/>
              </a:spcAft>
              <a:buClr>
                <a:schemeClr val="dk1"/>
              </a:buClr>
              <a:buSzPts val="1200"/>
              <a:buFont typeface="Calibri" panose="020F0502020204030204"/>
              <a:buNone/>
            </a:pPr>
            <a:r>
              <a:rPr lang="es-US" sz="1200" b="0" i="0" strike="noStrike" cap="none" spc="0" baseline="0">
                <a:solidFill>
                  <a:srgbClr val="000000"/>
                </a:solidFill>
                <a:effectLst/>
                <a:latin typeface="Calibri"/>
                <a:ea typeface="Calibri" panose="020F0502020204030204"/>
                <a:cs typeface="Calibri"/>
              </a:rPr>
              <a:t>Aunque sólo una fracción de sus territorios originales, muchas tribus siguen controlando vastas áreas de tierra y agua. Algunas tierras tribales contienen recursos extraíbles como petróleo, gas y madera. Otras tierras se utilizan para la caza, la pesca, el pastoreo del ganado y la agricultura. La autodeterminación política y económica y la autosuficiencia de la mayoría de las tribus dependen del mantenimiento de sus tierras y recursos naturales. </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s-US" sz="1200" b="0" i="0" strike="noStrike" cap="none" spc="0" baseline="0">
                <a:solidFill>
                  <a:srgbClr val="000000"/>
                </a:solidFill>
                <a:effectLst/>
                <a:latin typeface="Calibri"/>
                <a:ea typeface="Calibri" panose="020F0502020204030204"/>
                <a:cs typeface="Calibri"/>
              </a:rPr>
              <a:t>Aunque sólo una fracción de sus territorios originales, muchas tribus siguen controlando vastas áreas de tierra y agua. Algunas tierras tribales contienen recursos extraíbles como petróleo, gas y madera. Otras tierras se utilizan para la caza, la pesca, el pastoreo del ganado y la agricultura. La autodeterminación política y económica y la autosuficiencia de la mayoría de las tribus dependen del mantenimiento de sus tierras y recursos naturales.</a:t>
            </a: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88665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ct val="0"/>
              </a:spcBef>
              <a:spcAft>
                <a:spcPct val="0"/>
              </a:spcAft>
              <a:buNone/>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23631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ct val="0"/>
              </a:spcBef>
              <a:spcAft>
                <a:spcPct val="0"/>
              </a:spcAft>
              <a:buClr>
                <a:schemeClr val="dk1"/>
              </a:buClr>
              <a:buSzPts val="1200"/>
              <a:buFont typeface="Calibri" panose="020F0502020204030204"/>
              <a:buNone/>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2548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ct val="0"/>
              </a:spcBef>
              <a:spcAft>
                <a:spcPct val="0"/>
              </a:spcAft>
              <a:buClr>
                <a:schemeClr val="dk1"/>
              </a:buClr>
              <a:buSzPts val="1200"/>
              <a:buFont typeface="Calibri" panose="020F0502020204030204"/>
              <a:buNone/>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60636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ct val="0"/>
              </a:spcBef>
              <a:spcAft>
                <a:spcPct val="0"/>
              </a:spcAft>
              <a:buClr>
                <a:schemeClr val="dk1"/>
              </a:buClr>
              <a:buSzPts val="1200"/>
              <a:buFont typeface="Calibri" panose="020F0502020204030204"/>
              <a:buNone/>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47988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ct val="0"/>
              </a:spcBef>
              <a:spcAft>
                <a:spcPct val="0"/>
              </a:spcAft>
              <a:buClr>
                <a:schemeClr val="dk1"/>
              </a:buClr>
              <a:buSzPts val="1200"/>
              <a:buFont typeface="Calibri" panose="020F0502020204030204"/>
              <a:buNone/>
            </a:pPr>
            <a:r>
              <a:rPr lang="es-US" sz="1200" b="0" i="1" strike="noStrike" cap="none" spc="0" baseline="0">
                <a:solidFill>
                  <a:srgbClr val="000000"/>
                </a:solidFill>
                <a:effectLst/>
                <a:latin typeface="Calibri"/>
                <a:ea typeface="Calibri" panose="020F0502020204030204"/>
                <a:cs typeface="Calibri"/>
              </a:rPr>
              <a:t>El Departamento de Planificación de las Tribus Confederadas de los Indios Siletz creó el Programa de Energía Tribal de Siletz (STEP) a través de una subvención de la Administración para los Nativos Americanos en 2009. Desde entonces, STEP ha conseguido financiación a través de fuentes tan diversas como el Departamento de Energía de EE.UU. mediante una asociación con el estado de Oregon, la Administración de Energía de Bonneville, la Agencia de Protección Ambiental de EE.UU. (EPA) y el Departamento de Salud y Servicios Humanos de EE.UU. Los objetivos de STEP son promover y aumentar la eficiencia energética y la conservación de los recursos naturales en la comunidad tribal, así como reducir el consumo de energía de la tribu y las emisiones de gases de efecto invernadero (GEI). La tribu ha centrado sus esfuerzos en aumentar la habitabilidad de los hogares de los miembros de la tribu y en mejorar los edificios tribales. Muchos de sus programas se centran en la formación de los miembros de las tribus para aumentar su independencia en el cumplimiento de sus objetivos. Además, STEP celebra muchos actos públicos para educar a la comunidad sobre la eficiencia y la conservación de la energía, la energía renovable y la importancia de reducir, reutilizar y reciclar los residuos.</a:t>
            </a:r>
            <a:endParaRPr lang="en-US" sz="1200">
              <a:solidFill>
                <a:schemeClr val="dk1"/>
              </a:solidFill>
              <a:latin typeface="+mn-lt"/>
              <a:ea typeface="Calibri" panose="020F0502020204030204"/>
              <a:cs typeface="Calibri"/>
              <a:sym typeface="Calibri" panose="020F0502020204030204"/>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8966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Pages/Oregon-Tribal-Websites.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28700" y="1616918"/>
            <a:ext cx="8505593" cy="3300760"/>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GRADO 10 LECCIÓN</a:t>
            </a:r>
            <a:r>
              <a:rPr sz="7200"/>
              <a:t/>
            </a:r>
            <a:br>
              <a:rPr sz="7200"/>
            </a:br>
            <a:r>
              <a:rPr lang="es-US" sz="5400" b="1" i="0" strike="noStrike" cap="none" spc="0" baseline="0">
                <a:solidFill>
                  <a:srgbClr val="1B73B9"/>
                </a:solidFill>
                <a:effectLst/>
                <a:latin typeface="Helvetica Neue"/>
                <a:ea typeface="Helvetica Neue"/>
                <a:cs typeface="Helvetica Neue"/>
              </a:rPr>
              <a:t>Gestión de recursos naturales tribales: Conexiones históricas y contemporáneas con la tierra</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Relación de confianza federal con las tribus </a:t>
            </a:r>
            <a:endParaRPr lang="en-US" sz="4400"/>
          </a:p>
        </p:txBody>
      </p:sp>
      <p:sp>
        <p:nvSpPr>
          <p:cNvPr id="6" name="Title 1">
            <a:extLst>
              <a:ext uri="{FF2B5EF4-FFF2-40B4-BE49-F238E27FC236}">
                <a16:creationId xmlns:a16="http://schemas.microsoft.com/office/drawing/2014/main" id="{258DBDDE-AF94-4944-B15B-1304F2BF6A16}"/>
              </a:ext>
            </a:extLst>
          </p:cNvPr>
          <p:cNvSpPr txBox="1"/>
          <p:nvPr/>
        </p:nvSpPr>
        <p:spPr>
          <a:xfrm>
            <a:off x="1004046" y="1943100"/>
            <a:ext cx="9861176"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s-US" sz="2800" b="0" i="0" strike="noStrike" cap="none" spc="0" baseline="0">
                <a:solidFill>
                  <a:srgbClr val="404040"/>
                </a:solidFill>
                <a:effectLst/>
                <a:latin typeface="Helvetica Neue Light"/>
                <a:ea typeface="Helvetica Neue Light"/>
                <a:cs typeface="Helvetica Neue Light"/>
              </a:rPr>
              <a:t>En el caso del Tribunal Supremo de EE.UU. de 1983, United States v. Mitchell, el Tribunal describió la "existencia indiscutible de una relación de confianza general entre los Estados Unidos y los pueblos indígenas". Esta relación es uno de los conceptos más significativos y motivadores del derecho federal de los nativos americanos</a:t>
            </a:r>
          </a:p>
          <a:p>
            <a:pPr algn="l">
              <a:lnSpc>
                <a:spcPct val="110000"/>
              </a:lnSpc>
              <a:spcAft>
                <a:spcPts val="1200"/>
              </a:spcAft>
            </a:pPr>
            <a:r>
              <a:rPr lang="es-US" sz="2800" b="0" i="0" strike="noStrike" cap="none" spc="0" baseline="0">
                <a:solidFill>
                  <a:srgbClr val="404040"/>
                </a:solidFill>
                <a:effectLst/>
                <a:latin typeface="Helvetica Neue Light"/>
                <a:ea typeface="Helvetica Neue Light"/>
                <a:cs typeface="Helvetica Neue Light"/>
              </a:rPr>
              <a:t>¿Qué tiene esto que ver con la gestión de los recursos naturales? </a:t>
            </a:r>
          </a:p>
        </p:txBody>
      </p:sp>
    </p:spTree>
    <p:extLst>
      <p:ext uri="{BB962C8B-B14F-4D97-AF65-F5344CB8AC3E}">
        <p14:creationId xmlns:p14="http://schemas.microsoft.com/office/powerpoint/2010/main" val="14456189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Derechos de los tratados y recursos naturales </a:t>
            </a:r>
            <a:endParaRPr lang="en-US" sz="4400"/>
          </a:p>
        </p:txBody>
      </p:sp>
      <p:sp>
        <p:nvSpPr>
          <p:cNvPr id="6" name="Title 1">
            <a:extLst>
              <a:ext uri="{FF2B5EF4-FFF2-40B4-BE49-F238E27FC236}">
                <a16:creationId xmlns:a16="http://schemas.microsoft.com/office/drawing/2014/main" id="{258DBDDE-AF94-4944-B15B-1304F2BF6A16}"/>
              </a:ext>
            </a:extLst>
          </p:cNvPr>
          <p:cNvSpPr txBox="1"/>
          <p:nvPr/>
        </p:nvSpPr>
        <p:spPr>
          <a:xfrm>
            <a:off x="1004046" y="1943100"/>
            <a:ext cx="10197354"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s-US" sz="2800" b="0" i="0" strike="noStrike" cap="none" spc="0" baseline="0">
                <a:solidFill>
                  <a:srgbClr val="404040"/>
                </a:solidFill>
                <a:effectLst/>
                <a:latin typeface="Helvetica Neue Light"/>
                <a:ea typeface="Helvetica Neue Light"/>
                <a:cs typeface="Helvetica Neue Light"/>
              </a:rPr>
              <a:t>Derechos sobre la tierra; derechos sobre el agua; derechos de caza, pesca y recolección; derechos sobre los recursos; y derechos medioambientales.</a:t>
            </a:r>
          </a:p>
        </p:txBody>
      </p:sp>
    </p:spTree>
    <p:extLst>
      <p:ext uri="{BB962C8B-B14F-4D97-AF65-F5344CB8AC3E}">
        <p14:creationId xmlns:p14="http://schemas.microsoft.com/office/powerpoint/2010/main" val="7331627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Recursos naturales y terminación </a:t>
            </a:r>
            <a:endParaRPr lang="en-US" sz="4400"/>
          </a:p>
        </p:txBody>
      </p:sp>
      <p:sp>
        <p:nvSpPr>
          <p:cNvPr id="4" name="Title 1">
            <a:extLst>
              <a:ext uri="{FF2B5EF4-FFF2-40B4-BE49-F238E27FC236}">
                <a16:creationId xmlns:a16="http://schemas.microsoft.com/office/drawing/2014/main" id="{CCA077F6-FB9B-A147-8408-20A670EA1D0D}"/>
              </a:ext>
            </a:extLst>
          </p:cNvPr>
          <p:cNvSpPr txBox="1"/>
          <p:nvPr/>
        </p:nvSpPr>
        <p:spPr>
          <a:xfrm>
            <a:off x="1004046" y="1854200"/>
            <a:ext cx="8474492"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20000"/>
              </a:lnSpc>
              <a:spcAft>
                <a:spcPts val="600"/>
              </a:spcAft>
              <a:buFont typeface="Arial" panose="020B0604020202020204" pitchFamily="34" charset="0"/>
              <a:buChar char="•"/>
            </a:pPr>
            <a:r>
              <a:rPr lang="es-US" sz="2400" b="0" i="0" strike="noStrike" cap="none" spc="0" baseline="0">
                <a:solidFill>
                  <a:srgbClr val="404040"/>
                </a:solidFill>
                <a:effectLst/>
                <a:latin typeface="Helvetica Neue Light"/>
                <a:ea typeface="Helvetica Neue Light"/>
                <a:cs typeface="Helvetica Neue Light"/>
              </a:rPr>
              <a:t>La Ley de Extinción se aprobó en agosto de 1954. </a:t>
            </a:r>
          </a:p>
          <a:p>
            <a:pPr marL="342900" indent="-342900" algn="l">
              <a:lnSpc>
                <a:spcPct val="120000"/>
              </a:lnSpc>
              <a:spcAft>
                <a:spcPts val="600"/>
              </a:spcAft>
              <a:buFont typeface="Arial" panose="020B0604020202020204" pitchFamily="34" charset="0"/>
              <a:buChar char="•"/>
            </a:pPr>
            <a:r>
              <a:rPr lang="es-US" sz="2400" b="0" i="0" strike="noStrike" cap="none" spc="0" baseline="0">
                <a:solidFill>
                  <a:srgbClr val="404040"/>
                </a:solidFill>
                <a:effectLst/>
                <a:latin typeface="Helvetica Neue Light"/>
                <a:ea typeface="Helvetica Neue Light"/>
                <a:cs typeface="Helvetica Neue Light"/>
              </a:rPr>
              <a:t>Exigía el cese de la supervisión federal sobre los bienes en fideicomiso y restringidos de numerosas bandas de nativos americanos y pequeñas tribus, todas ellas situadas al oeste de las Cascadas. </a:t>
            </a:r>
          </a:p>
          <a:p>
            <a:pPr marL="342900" indent="-342900" algn="l">
              <a:lnSpc>
                <a:spcPct val="120000"/>
              </a:lnSpc>
              <a:spcAft>
                <a:spcPts val="600"/>
              </a:spcAft>
              <a:buFont typeface="Arial" panose="020B0604020202020204" pitchFamily="34" charset="0"/>
              <a:buChar char="•"/>
            </a:pPr>
            <a:r>
              <a:rPr lang="es-US" sz="2400" b="0" i="0" strike="noStrike" cap="none" spc="0" baseline="0">
                <a:solidFill>
                  <a:srgbClr val="404040"/>
                </a:solidFill>
                <a:effectLst/>
                <a:latin typeface="Helvetica Neue Light"/>
                <a:ea typeface="Helvetica Neue Light"/>
                <a:cs typeface="Helvetica Neue Light"/>
              </a:rPr>
              <a:t>La ley también exigía la disposición de los bienes de propiedad federal que habían sido comprados para la administración de los asuntos indios, y la terminación de los servicios federales que estos nativos americanos recibían bajo el reconocimiento federal.</a:t>
            </a:r>
          </a:p>
        </p:txBody>
      </p:sp>
    </p:spTree>
    <p:extLst>
      <p:ext uri="{BB962C8B-B14F-4D97-AF65-F5344CB8AC3E}">
        <p14:creationId xmlns:p14="http://schemas.microsoft.com/office/powerpoint/2010/main" val="13206810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Recursos naturales y restauración</a:t>
            </a:r>
            <a:endParaRPr lang="en-US" sz="4400"/>
          </a:p>
        </p:txBody>
      </p:sp>
      <p:sp>
        <p:nvSpPr>
          <p:cNvPr id="6" name="Title 1">
            <a:extLst>
              <a:ext uri="{FF2B5EF4-FFF2-40B4-BE49-F238E27FC236}">
                <a16:creationId xmlns:a16="http://schemas.microsoft.com/office/drawing/2014/main" id="{258DBDDE-AF94-4944-B15B-1304F2BF6A16}"/>
              </a:ext>
            </a:extLst>
          </p:cNvPr>
          <p:cNvSpPr txBox="1"/>
          <p:nvPr/>
        </p:nvSpPr>
        <p:spPr>
          <a:xfrm>
            <a:off x="1004046" y="1854200"/>
            <a:ext cx="9740154"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s-US" sz="1800" b="0" i="0" strike="noStrike" cap="none" spc="0" baseline="0" dirty="0">
                <a:solidFill>
                  <a:srgbClr val="404040"/>
                </a:solidFill>
                <a:effectLst/>
                <a:latin typeface="Helvetica Neue Medium"/>
                <a:ea typeface="Helvetica Neue Medium"/>
                <a:cs typeface="Helvetica Neue Medium"/>
              </a:rPr>
              <a:t>La Ley de Extinción de los Indios del Oeste de Oregón o Ley Pública 588, ¿qué hizo?</a:t>
            </a:r>
          </a:p>
          <a:p>
            <a:pPr algn="l">
              <a:lnSpc>
                <a:spcPct val="110000"/>
              </a:lnSpc>
              <a:spcAft>
                <a:spcPts val="600"/>
              </a:spcAft>
            </a:pPr>
            <a:r>
              <a:rPr lang="es-US" sz="1800" b="0" i="0" strike="noStrike" cap="none" spc="0" baseline="0" dirty="0">
                <a:solidFill>
                  <a:srgbClr val="404040"/>
                </a:solidFill>
                <a:effectLst/>
                <a:latin typeface="Helvetica Neue Medium"/>
                <a:ea typeface="Helvetica Neue Medium"/>
                <a:cs typeface="Helvetica Neue Medium"/>
              </a:rPr>
              <a:t>La restauración:</a:t>
            </a:r>
          </a:p>
          <a:p>
            <a:pPr marL="342900" indent="-342900" algn="l">
              <a:lnSpc>
                <a:spcPct val="110000"/>
              </a:lnSpc>
              <a:spcAft>
                <a:spcPts val="12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El 18 de noviembre de 1977, las Tribus Confederadas de Indios Siletz se convirtieron en la segunda tribu de Estados Unidos a la que se le restituyó su estatus federal. La tribu recuperó su soberanía y el gobierno estadounidense reanudó su relación de confianza con la tribu.</a:t>
            </a:r>
          </a:p>
          <a:p>
            <a:pPr marL="342900" indent="-342900" algn="l">
              <a:lnSpc>
                <a:spcPct val="110000"/>
              </a:lnSpc>
              <a:spcAft>
                <a:spcPts val="12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El 2 de junio de 1979, las Tribus Confederadas de Indios Siletz adoptaron una constitución tribal.</a:t>
            </a:r>
          </a:p>
          <a:p>
            <a:pPr marL="342900" indent="-342900" algn="l">
              <a:lnSpc>
                <a:spcPct val="110000"/>
              </a:lnSpc>
              <a:spcAft>
                <a:spcPts val="12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El 1 de noviembre de 1979, los habitantes de la ciudad de Siletz votaron por 148 a 134 para devolver a la tribu aproximadamente 36 acres de la antigua tierra tribal, que era originalmente el sitio de la antigua Agencia Siletz, conocida como "</a:t>
            </a:r>
            <a:r>
              <a:rPr lang="es-US" sz="1800" b="0" i="0" strike="noStrike" cap="none" spc="0" baseline="0" dirty="0" err="1">
                <a:solidFill>
                  <a:srgbClr val="404040"/>
                </a:solidFill>
                <a:effectLst/>
                <a:latin typeface="Helvetica Neue Light"/>
                <a:ea typeface="Helvetica Neue Light"/>
                <a:cs typeface="Helvetica Neue Light"/>
              </a:rPr>
              <a:t>Government</a:t>
            </a:r>
            <a:r>
              <a:rPr lang="es-US" sz="1800" b="0" i="0" strike="noStrike" cap="none" spc="0" baseline="0" dirty="0">
                <a:solidFill>
                  <a:srgbClr val="404040"/>
                </a:solidFill>
                <a:effectLst/>
                <a:latin typeface="Helvetica Neue Light"/>
                <a:ea typeface="Helvetica Neue Light"/>
                <a:cs typeface="Helvetica Neue Light"/>
              </a:rPr>
              <a:t> Hill". La tribu había cedido estos terrenos a la ciudad en el momento de la terminación.</a:t>
            </a:r>
          </a:p>
        </p:txBody>
      </p:sp>
    </p:spTree>
    <p:extLst>
      <p:ext uri="{BB962C8B-B14F-4D97-AF65-F5344CB8AC3E}">
        <p14:creationId xmlns:p14="http://schemas.microsoft.com/office/powerpoint/2010/main" val="36202530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Actividad del sitio web </a:t>
            </a:r>
            <a:endParaRPr lang="en-US" sz="4400"/>
          </a:p>
        </p:txBody>
      </p:sp>
      <p:sp>
        <p:nvSpPr>
          <p:cNvPr id="6" name="Title 1">
            <a:extLst>
              <a:ext uri="{FF2B5EF4-FFF2-40B4-BE49-F238E27FC236}">
                <a16:creationId xmlns:a16="http://schemas.microsoft.com/office/drawing/2014/main" id="{258DBDDE-AF94-4944-B15B-1304F2BF6A16}"/>
              </a:ext>
            </a:extLst>
          </p:cNvPr>
          <p:cNvSpPr txBox="1"/>
          <p:nvPr/>
        </p:nvSpPr>
        <p:spPr>
          <a:xfrm>
            <a:off x="1004046" y="1854200"/>
            <a:ext cx="7972686"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rPr>
              <a:t>Explore con los estudiantes los sitios web de las nueve tribus de Oregon reconocidas por el gobierno federal. </a:t>
            </a:r>
          </a:p>
          <a:p>
            <a:pPr marL="342900" indent="-342900" algn="l">
              <a:lnSpc>
                <a:spcPct val="110000"/>
              </a:lnSpc>
              <a:spcAft>
                <a:spcPts val="1200"/>
              </a:spcAft>
              <a:buFont typeface="Arial" panose="020B0604020202020204" pitchFamily="34" charset="0"/>
              <a:buChar char="•"/>
            </a:pPr>
            <a:r>
              <a:rPr lang="es-US" sz="2400" b="0" i="0" strike="noStrike" cap="none" spc="0" baseline="0">
                <a:solidFill>
                  <a:srgbClr val="404040"/>
                </a:solidFill>
                <a:effectLst/>
                <a:latin typeface="Helvetica Neue Light"/>
                <a:ea typeface="Helvetica Neue Light"/>
                <a:cs typeface="Helvetica Neue Light"/>
              </a:rPr>
              <a:t>¿Tiene la tribu un departamento de recursos naturales? </a:t>
            </a:r>
          </a:p>
          <a:p>
            <a:pPr marL="342900" indent="-342900" algn="l">
              <a:lnSpc>
                <a:spcPct val="110000"/>
              </a:lnSpc>
              <a:spcAft>
                <a:spcPts val="1200"/>
              </a:spcAft>
              <a:buFont typeface="Arial" panose="020B0604020202020204" pitchFamily="34" charset="0"/>
              <a:buChar char="•"/>
            </a:pPr>
            <a:r>
              <a:rPr lang="es-US" sz="2400" b="0" i="0" strike="noStrike" cap="none" spc="0" baseline="0">
                <a:solidFill>
                  <a:srgbClr val="404040"/>
                </a:solidFill>
                <a:effectLst/>
                <a:latin typeface="Helvetica Neue Light"/>
                <a:ea typeface="Helvetica Neue Light"/>
                <a:cs typeface="Helvetica Neue Light"/>
              </a:rPr>
              <a:t>¿En qué proyectos participan las tribus? </a:t>
            </a:r>
          </a:p>
          <a:p>
            <a:pPr marL="342900" indent="-342900" algn="l">
              <a:lnSpc>
                <a:spcPct val="110000"/>
              </a:lnSpc>
              <a:spcAft>
                <a:spcPts val="1200"/>
              </a:spcAft>
              <a:buFont typeface="Arial" panose="020B0604020202020204" pitchFamily="34" charset="0"/>
              <a:buChar char="•"/>
            </a:pPr>
            <a:r>
              <a:rPr lang="es-US" sz="2400" b="0" i="0" strike="noStrike" cap="none" spc="0" baseline="0">
                <a:solidFill>
                  <a:srgbClr val="404040"/>
                </a:solidFill>
                <a:effectLst/>
                <a:latin typeface="Helvetica Neue Light"/>
                <a:ea typeface="Helvetica Neue Light"/>
                <a:cs typeface="Helvetica Neue Light"/>
              </a:rPr>
              <a:t>¿Colaboran con socios externos? </a:t>
            </a:r>
          </a:p>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hlinkClick r:id="rId3" history="0"/>
              </a:rPr>
              <a:t>https://www.oregon.gov/ode/students-and-family/equity/NativeAmericanEducation/Pages/Oregon-Tribal-Websites.aspx</a:t>
            </a: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49141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593544"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Preguntas de la actividad del sitio web para el debate </a:t>
            </a:r>
            <a:endParaRPr lang="en-US" sz="4400"/>
          </a:p>
        </p:txBody>
      </p:sp>
      <p:sp>
        <p:nvSpPr>
          <p:cNvPr id="6" name="Title 1">
            <a:extLst>
              <a:ext uri="{FF2B5EF4-FFF2-40B4-BE49-F238E27FC236}">
                <a16:creationId xmlns:a16="http://schemas.microsoft.com/office/drawing/2014/main" id="{258DBDDE-AF94-4944-B15B-1304F2BF6A16}"/>
              </a:ext>
            </a:extLst>
          </p:cNvPr>
          <p:cNvSpPr txBox="1"/>
          <p:nvPr/>
        </p:nvSpPr>
        <p:spPr>
          <a:xfrm>
            <a:off x="1004046" y="2029523"/>
            <a:ext cx="7916930" cy="412595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000" b="0" i="0" strike="noStrike" cap="none" spc="0" baseline="0">
                <a:solidFill>
                  <a:srgbClr val="404040"/>
                </a:solidFill>
                <a:effectLst/>
                <a:latin typeface="Helvetica Neue Medium"/>
                <a:ea typeface="Helvetica Neue Medium"/>
                <a:cs typeface="Helvetica Neue Medium"/>
              </a:rPr>
              <a:t>Preguntas para el debate</a:t>
            </a:r>
          </a:p>
          <a:p>
            <a:pPr marL="457200" indent="-457200" algn="l">
              <a:lnSpc>
                <a:spcPct val="110000"/>
              </a:lnSpc>
              <a:spcAft>
                <a:spcPts val="1200"/>
              </a:spcAft>
              <a:buFont typeface="+mj-lt"/>
              <a:buAutoNum type="arabicPeriod"/>
            </a:pPr>
            <a:r>
              <a:rPr lang="es-US" sz="2000" b="0" i="0" strike="noStrike" cap="none" spc="0" baseline="0">
                <a:solidFill>
                  <a:srgbClr val="404040"/>
                </a:solidFill>
                <a:effectLst/>
                <a:latin typeface="Helvetica Neue Light"/>
                <a:ea typeface="Helvetica Neue Light"/>
                <a:cs typeface="Helvetica Neue Light"/>
              </a:rPr>
              <a:t>¿Qué tribus reconocidas a nivel federal participan en el proyecto? </a:t>
            </a:r>
          </a:p>
          <a:p>
            <a:pPr marL="457200" indent="-457200" algn="l">
              <a:lnSpc>
                <a:spcPct val="110000"/>
              </a:lnSpc>
              <a:spcAft>
                <a:spcPts val="1200"/>
              </a:spcAft>
              <a:buFont typeface="+mj-lt"/>
              <a:buAutoNum type="arabicPeriod"/>
            </a:pPr>
            <a:r>
              <a:rPr lang="es-US" sz="2000" b="0" i="0" strike="noStrike" cap="none" spc="0" baseline="0">
                <a:solidFill>
                  <a:srgbClr val="404040"/>
                </a:solidFill>
                <a:effectLst/>
                <a:latin typeface="Helvetica Neue Light"/>
                <a:ea typeface="Helvetica Neue Light"/>
                <a:cs typeface="Helvetica Neue Light"/>
              </a:rPr>
              <a:t>¿Cuál es el proyecto? </a:t>
            </a:r>
          </a:p>
          <a:p>
            <a:pPr marL="457200" indent="-457200" algn="l">
              <a:lnSpc>
                <a:spcPct val="110000"/>
              </a:lnSpc>
              <a:spcAft>
                <a:spcPts val="1200"/>
              </a:spcAft>
              <a:buFont typeface="+mj-lt"/>
              <a:buAutoNum type="arabicPeriod"/>
            </a:pPr>
            <a:r>
              <a:rPr lang="es-US" sz="2000" b="0" i="0" strike="noStrike" cap="none" spc="0" baseline="0">
                <a:solidFill>
                  <a:srgbClr val="404040"/>
                </a:solidFill>
                <a:effectLst/>
                <a:latin typeface="Helvetica Neue Light"/>
                <a:ea typeface="Helvetica Neue Light"/>
                <a:cs typeface="Helvetica Neue Light"/>
              </a:rPr>
              <a:t>¿Qué tipo de ecosistema pretende restaurar el proyecto? </a:t>
            </a:r>
          </a:p>
          <a:p>
            <a:pPr marL="457200" indent="-457200" algn="l">
              <a:lnSpc>
                <a:spcPct val="110000"/>
              </a:lnSpc>
              <a:spcAft>
                <a:spcPts val="1200"/>
              </a:spcAft>
              <a:buFont typeface="+mj-lt"/>
              <a:buAutoNum type="arabicPeriod"/>
            </a:pPr>
            <a:r>
              <a:rPr lang="es-US" sz="2000" b="0" i="0" strike="noStrike" cap="none" spc="0" baseline="0">
                <a:solidFill>
                  <a:srgbClr val="404040"/>
                </a:solidFill>
                <a:effectLst/>
                <a:latin typeface="Helvetica Neue Light"/>
                <a:ea typeface="Helvetica Neue Light"/>
                <a:cs typeface="Helvetica Neue Light"/>
              </a:rPr>
              <a:t>¿Cuál es el impacto en la tribu? </a:t>
            </a:r>
          </a:p>
          <a:p>
            <a:pPr marL="457200" indent="-457200" algn="l">
              <a:lnSpc>
                <a:spcPct val="110000"/>
              </a:lnSpc>
              <a:spcAft>
                <a:spcPts val="1200"/>
              </a:spcAft>
              <a:buFont typeface="+mj-lt"/>
              <a:buAutoNum type="arabicPeriod"/>
            </a:pPr>
            <a:r>
              <a:rPr lang="es-US" sz="2000" b="0" i="0" strike="noStrike" cap="none" spc="0" baseline="0">
                <a:solidFill>
                  <a:srgbClr val="404040"/>
                </a:solidFill>
                <a:effectLst/>
                <a:latin typeface="Helvetica Neue Light"/>
                <a:ea typeface="Helvetica Neue Light"/>
                <a:cs typeface="Helvetica Neue Light"/>
              </a:rPr>
              <a:t>¿Qué socios externos, si los hay, participan en el proyecto? </a:t>
            </a:r>
          </a:p>
          <a:p>
            <a:pPr marL="457200" indent="-457200" algn="l">
              <a:lnSpc>
                <a:spcPct val="110000"/>
              </a:lnSpc>
              <a:spcAft>
                <a:spcPts val="1200"/>
              </a:spcAft>
              <a:buFont typeface="+mj-lt"/>
              <a:buAutoNum type="arabicPeriod"/>
            </a:pPr>
            <a:r>
              <a:rPr lang="es-US" sz="2000" b="0" i="0" strike="noStrike" cap="none" spc="0" baseline="0">
                <a:solidFill>
                  <a:srgbClr val="404040"/>
                </a:solidFill>
                <a:effectLst/>
                <a:latin typeface="Helvetica Neue Light"/>
                <a:ea typeface="Helvetica Neue Light"/>
                <a:cs typeface="Helvetica Neue Light"/>
              </a:rPr>
              <a:t>Mire el diagrama de TEK y registre cómo los proyectos sobre los que lee reflejan los valores indígenas.</a:t>
            </a:r>
          </a:p>
          <a:p>
            <a:pPr algn="l">
              <a:lnSpc>
                <a:spcPct val="110000"/>
              </a:lnSpc>
              <a:spcAft>
                <a:spcPts val="1200"/>
              </a:spcAft>
            </a:pPr>
            <a:r>
              <a:rPr lang="es-US" sz="2000" b="0" i="0" strike="noStrike" cap="none" spc="0" baseline="0">
                <a:solidFill>
                  <a:srgbClr val="404040"/>
                </a:solidFill>
                <a:effectLst/>
                <a:latin typeface="Helvetica Neue Light"/>
                <a:ea typeface="Helvetica Neue Light"/>
                <a:cs typeface="Helvetica Neue Light"/>
              </a:rPr>
              <a:t>Cada grupo presentará y los demás grupos harán una pregunta. </a:t>
            </a:r>
          </a:p>
        </p:txBody>
      </p:sp>
    </p:spTree>
    <p:extLst>
      <p:ext uri="{BB962C8B-B14F-4D97-AF65-F5344CB8AC3E}">
        <p14:creationId xmlns:p14="http://schemas.microsoft.com/office/powerpoint/2010/main" val="34541054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6667993" cy="1188534"/>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Ejemplo de extensión: </a:t>
            </a:r>
            <a:r>
              <a:rPr sz="4400"/>
              <a:t/>
            </a:r>
            <a:br>
              <a:rPr sz="4400"/>
            </a:br>
            <a:r>
              <a:rPr lang="es-US" sz="4400" b="0" i="0" strike="noStrike" cap="none" spc="0" baseline="0">
                <a:solidFill>
                  <a:srgbClr val="1B73B9"/>
                </a:solidFill>
                <a:effectLst/>
                <a:latin typeface="Helvetica Neue Medium"/>
                <a:ea typeface="Helvetica Neue Medium"/>
                <a:cs typeface="Helvetica Neue Medium"/>
              </a:rPr>
              <a:t>Programa STEP de Siletz</a:t>
            </a:r>
            <a:endParaRPr lang="en-US" sz="4400"/>
          </a:p>
        </p:txBody>
      </p:sp>
    </p:spTree>
    <p:extLst>
      <p:ext uri="{BB962C8B-B14F-4D97-AF65-F5344CB8AC3E}">
        <p14:creationId xmlns:p14="http://schemas.microsoft.com/office/powerpoint/2010/main" val="41310289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2020-02-07T08:00:00+00:00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AE883881-2DAC-45AD-8760-D6F42F575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8E3C25-8824-4172-8481-60100EC4864A}">
  <ds:schemaRefs>
    <ds:schemaRef ds:uri="http://schemas.microsoft.com/sharepoint/v3/contenttype/forms"/>
  </ds:schemaRefs>
</ds:datastoreItem>
</file>

<file path=customXml/itemProps3.xml><?xml version="1.0" encoding="utf-8"?>
<ds:datastoreItem xmlns:ds="http://schemas.openxmlformats.org/officeDocument/2006/customXml" ds:itemID="{EEC214A6-15DE-46FD-8ED3-E8CDA2785CC5}">
  <ds:schemaRefs>
    <ds:schemaRef ds:uri="http://schemas.microsoft.com/office/2006/documentManagement/types"/>
    <ds:schemaRef ds:uri="34fb217e-71e5-45f5-ac12-57a9bc5aa8c7"/>
    <ds:schemaRef ds:uri="http://purl.org/dc/dcmitype/"/>
    <ds:schemaRef ds:uri="54031767-dd6d-417c-ab73-583408f47564"/>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1907</TotalTime>
  <Words>1116</Words>
  <Application>Microsoft Office PowerPoint</Application>
  <PresentationFormat>Widescreen</PresentationFormat>
  <Paragraphs>46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 Neue</vt:lpstr>
      <vt:lpstr>Helvetica Neue Light</vt:lpstr>
      <vt:lpstr>Helvetica Neue Medium</vt:lpstr>
      <vt:lpstr>Office Theme</vt:lpstr>
      <vt:lpstr>GRADO 10 LECCIÓN Gestión de recursos naturales tribales: Conexiones históricas y contemporáneas con la tierra</vt:lpstr>
      <vt:lpstr>Relación de confianza federal con las tribus </vt:lpstr>
      <vt:lpstr>Derechos de los tratados y recursos naturales </vt:lpstr>
      <vt:lpstr>Recursos naturales y terminación </vt:lpstr>
      <vt:lpstr>Recursos naturales y restauración</vt:lpstr>
      <vt:lpstr>Actividad del sitio web </vt:lpstr>
      <vt:lpstr>Preguntas de la actividad del sitio web para el debate </vt:lpstr>
      <vt:lpstr>Ejemplo de extensión:  Programa STEP de Siletz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141</cp:revision>
  <dcterms:created xsi:type="dcterms:W3CDTF">2019-04-26T16:05:13Z</dcterms:created>
  <dcterms:modified xsi:type="dcterms:W3CDTF">2023-03-24T18:37:22Z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