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57" r:id="rId6"/>
    <p:sldId id="258" r:id="rId7"/>
    <p:sldId id="285" r:id="rId8"/>
    <p:sldId id="286" r:id="rId9"/>
    <p:sldId id="259" r:id="rId10"/>
    <p:sldId id="287" r:id="rId11"/>
    <p:sldId id="288"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48" userDrawn="1">
          <p15:clr>
            <a:srgbClr val="A4A3A4"/>
          </p15:clr>
        </p15:guide>
        <p15:guide id="3" pos="7056" userDrawn="1">
          <p15:clr>
            <a:srgbClr val="A4A3A4"/>
          </p15:clr>
        </p15:guide>
        <p15:guide id="4" orient="horz" pos="1560" userDrawn="1">
          <p15:clr>
            <a:srgbClr val="A4A3A4"/>
          </p15:clr>
        </p15:guide>
        <p15:guide id="5" orient="horz" pos="312" userDrawn="1">
          <p15:clr>
            <a:srgbClr val="A4A3A4"/>
          </p15:clr>
        </p15:guide>
        <p15:guide id="6" orient="horz" pos="2664"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2C3FAB"/>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0068"/>
  </p:normalViewPr>
  <p:slideViewPr>
    <p:cSldViewPr snapToGrid="0" snapToObjects="1" showGuides="1">
      <p:cViewPr varScale="1">
        <p:scale>
          <a:sx n="63" d="100"/>
          <a:sy n="63" d="100"/>
        </p:scale>
        <p:origin x="58" y="149"/>
      </p:cViewPr>
      <p:guideLst>
        <p:guide pos="648"/>
        <p:guide pos="7056"/>
        <p:guide orient="horz" pos="1560"/>
        <p:guide orient="horz" pos="312"/>
        <p:guide orient="horz" pos="2664"/>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via Rodríguez" userId="939bae0c215d18ff" providerId="LiveId" clId="{15AB4EA8-618E-411B-A783-8161F4C40BBF}"/>
    <pc:docChg chg="modSld">
      <pc:chgData name="Elvia Rodríguez" userId="939bae0c215d18ff" providerId="LiveId" clId="{15AB4EA8-618E-411B-A783-8161F4C40BBF}" dt="2022-05-10T00:06:57.128" v="17" actId="20577"/>
      <pc:docMkLst>
        <pc:docMk/>
      </pc:docMkLst>
      <pc:sldChg chg="modSp mod">
        <pc:chgData name="Elvia Rodríguez" userId="939bae0c215d18ff" providerId="LiveId" clId="{15AB4EA8-618E-411B-A783-8161F4C40BBF}" dt="2022-05-10T00:06:37.081" v="3" actId="20577"/>
        <pc:sldMkLst>
          <pc:docMk/>
          <pc:sldMk cId="2465692573" sldId="256"/>
        </pc:sldMkLst>
        <pc:spChg chg="mod">
          <ac:chgData name="Elvia Rodríguez" userId="939bae0c215d18ff" providerId="LiveId" clId="{15AB4EA8-618E-411B-A783-8161F4C40BBF}" dt="2022-05-10T00:06:37.081" v="3" actId="20577"/>
          <ac:spMkLst>
            <pc:docMk/>
            <pc:sldMk cId="2465692573" sldId="256"/>
            <ac:spMk id="2" creationId="{924BF42B-A8A6-084F-B760-3D87678251D6}"/>
          </ac:spMkLst>
        </pc:spChg>
      </pc:sldChg>
      <pc:sldChg chg="modSp mod">
        <pc:chgData name="Elvia Rodríguez" userId="939bae0c215d18ff" providerId="LiveId" clId="{15AB4EA8-618E-411B-A783-8161F4C40BBF}" dt="2022-05-10T00:06:57.128" v="17" actId="20577"/>
        <pc:sldMkLst>
          <pc:docMk/>
          <pc:sldMk cId="753012941" sldId="285"/>
        </pc:sldMkLst>
        <pc:spChg chg="mod">
          <ac:chgData name="Elvia Rodríguez" userId="939bae0c215d18ff" providerId="LiveId" clId="{15AB4EA8-618E-411B-A783-8161F4C40BBF}" dt="2022-05-10T00:06:57.128" v="17" actId="20577"/>
          <ac:spMkLst>
            <pc:docMk/>
            <pc:sldMk cId="753012941" sldId="285"/>
            <ac:spMk id="2" creationId="{924BF42B-A8A6-084F-B760-3D87678251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3/24/2023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iluk.org/index/lolly/fish-tra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pps.apple.com/us/app/chinuk-wawa/id90810823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rtlandoregon.gov/parks/finder/index.cfm?action=ViewPark&amp;PropertyID=1456"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mahlum.com/projects/tap%CA%B0oyt%CA%B0a%CA%BC-hall/" TargetMode="External"/><Relationship Id="rId4" Type="http://schemas.openxmlformats.org/officeDocument/2006/relationships/hyperlink" Target="https://kalapuya.salkeiz.k12.or.u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gonlegislature.gov/bills_laws/ors/ors342.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egonlegislature.gov/bills_laws/ors/ors342.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events/burns-paiute-tribe-gathering-center/wadatika-yaduan-tribal-community-language-night/11570546910482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NSsKLFo2B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Center for Geography Education in Oregon, Portland State University. </a:t>
            </a:r>
            <a:r>
              <a:rPr lang="en-US" sz="1200" i="1" dirty="0"/>
              <a:t>The Student Atlas of Oregon</a:t>
            </a:r>
            <a:r>
              <a:rPr lang="en-US" sz="1200" dirty="0"/>
              <a:t>. Used with permission.</a:t>
            </a: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http://www.miluk.org/index/lolly/fish-trap</a:t>
            </a: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273786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https://apps.apple.com/us/app/chinuk-wawa/id908108231</a:t>
            </a:r>
            <a:r>
              <a:rPr lang="en-US" sz="1200" dirty="0"/>
              <a:t> </a:t>
            </a:r>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24352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Sources:  </a:t>
            </a:r>
            <a:br>
              <a:rPr lang="en-US" sz="1200" dirty="0"/>
            </a:br>
            <a:r>
              <a:rPr lang="en-US" sz="1200" dirty="0">
                <a:hlinkClick r:id="rId3"/>
              </a:rPr>
              <a:t>https://www.portlandoregon.gov/parks/finder/index.cfm?action=ViewPark&amp;PropertyID=1456</a:t>
            </a:r>
            <a:endParaRPr lang="en-US" sz="1200" dirty="0"/>
          </a:p>
          <a:p>
            <a:r>
              <a:rPr lang="en-US" sz="1200" dirty="0">
                <a:hlinkClick r:id="rId4"/>
              </a:rPr>
              <a:t>https://kalapuya.salkeiz.k12.or.us/</a:t>
            </a:r>
            <a:endParaRPr lang="en-US" sz="1200" dirty="0"/>
          </a:p>
          <a:p>
            <a:r>
              <a:rPr lang="en-US" sz="1200" dirty="0">
                <a:hlinkClick r:id="rId5"/>
              </a:rPr>
              <a:t>http://www.mahlum.com/projects/tap%CA%B0oyt%CA%B0a%CA%BC-hall/</a:t>
            </a: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02810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https://www.oregonlegislature.gov/bills_laws/ors/ors342.html</a:t>
            </a:r>
            <a:r>
              <a:rPr lang="en-US" sz="1200" dirty="0"/>
              <a:t>; emphasis added. </a:t>
            </a:r>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07554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https://www.oregonlegislature.gov/bills_laws/ors/ors342.html</a:t>
            </a:r>
            <a:r>
              <a:rPr lang="en-US" sz="1200" dirty="0"/>
              <a:t>; emphasis added. </a:t>
            </a:r>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404899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https://www.facebook.com/events/burns-paiute-tribe-gathering-center/wadatika-yaduan-tribal-community-language-night/115705469104828/</a:t>
            </a:r>
            <a:r>
              <a:rPr lang="en-US" sz="1200" dirty="0"/>
              <a:t> </a:t>
            </a:r>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133703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Link to video: </a:t>
            </a:r>
            <a:r>
              <a:rPr lang="en-US" sz="1200" dirty="0">
                <a:hlinkClick r:id="rId3"/>
              </a:rPr>
              <a:t>https://youtu.be/NSsKLFo2B10</a:t>
            </a: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264461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895598" y="2103416"/>
            <a:ext cx="10210800" cy="1456997"/>
          </a:xfrm>
        </p:spPr>
        <p:txBody>
          <a:bodyPr lIns="0" tIns="0" rIns="0" bIns="0" anchor="t" anchorCtr="0">
            <a:noAutofit/>
          </a:bodyPr>
          <a:lstStyle/>
          <a:p>
            <a:r>
              <a:rPr lang="es-MX"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LECCIÓN DE 4TO </a:t>
            </a:r>
            <a:r>
              <a:rPr lang="es-MX" sz="2400" b="1" dirty="0" err="1">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GRADO</a:t>
            </a:r>
            <a:r>
              <a:rPr lang="es-MX" sz="7200" b="1" dirty="0" err="1">
                <a:latin typeface="Helvetica Neue" panose="02000503000000020004" pitchFamily="2" charset="0"/>
                <a:ea typeface="Helvetica Neue" panose="02000503000000020004" pitchFamily="2" charset="0"/>
                <a:cs typeface="Helvetica Neue" panose="02000503000000020004" pitchFamily="2" charset="0"/>
              </a:rPr>
              <a:t>Revitalización</a:t>
            </a:r>
            <a:r>
              <a:rPr lang="es-MX" sz="7200" b="1" dirty="0">
                <a:latin typeface="Helvetica Neue" panose="02000503000000020004" pitchFamily="2" charset="0"/>
                <a:ea typeface="Helvetica Neue" panose="02000503000000020004" pitchFamily="2" charset="0"/>
                <a:cs typeface="Helvetica Neue" panose="02000503000000020004" pitchFamily="2" charset="0"/>
              </a:rPr>
              <a:t> del idioma</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8811286" cy="1113581"/>
          </a:xfrm>
        </p:spPr>
        <p:txBody>
          <a:bodyPr lIns="0" tIns="0" rIns="0" bIns="0" anchor="t" anchorCtr="0">
            <a:noAutofit/>
          </a:bodyPr>
          <a:lstStyle/>
          <a:p>
            <a:r>
              <a:rPr lang="es-MX"/>
              <a:t>Tribus nativas americanas en Oregon y grupos lingüísticos</a:t>
            </a:r>
          </a:p>
        </p:txBody>
      </p:sp>
      <p:pic>
        <p:nvPicPr>
          <p:cNvPr id="6" name="Picture 5" title="&quot;&quot;">
            <a:extLst>
              <a:ext uri="{FF2B5EF4-FFF2-40B4-BE49-F238E27FC236}">
                <a16:creationId xmlns:a16="http://schemas.microsoft.com/office/drawing/2014/main" id="{9D6D8A8A-87EA-4042-803F-21698998FC74}"/>
              </a:ext>
            </a:extLst>
          </p:cNvPr>
          <p:cNvPicPr/>
          <p:nvPr/>
        </p:nvPicPr>
        <p:blipFill rotWithShape="1">
          <a:blip r:embed="rId3"/>
          <a:srcRect t="2298"/>
          <a:stretch/>
        </p:blipFill>
        <p:spPr>
          <a:xfrm>
            <a:off x="2927261" y="2168806"/>
            <a:ext cx="6337477" cy="4120587"/>
          </a:xfrm>
          <a:prstGeom prst="rect">
            <a:avLst/>
          </a:prstGeom>
        </p:spPr>
      </p:pic>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s-MX"/>
              <a:t>Documentación</a:t>
            </a:r>
          </a:p>
        </p:txBody>
      </p:sp>
      <p:pic>
        <p:nvPicPr>
          <p:cNvPr id="15" name="Picture 14" title="&quot;&quot;">
            <a:extLst>
              <a:ext uri="{FF2B5EF4-FFF2-40B4-BE49-F238E27FC236}">
                <a16:creationId xmlns:a16="http://schemas.microsoft.com/office/drawing/2014/main" id="{C0EE32D1-380F-1244-AA2B-B92137541D8A}"/>
              </a:ext>
            </a:extLst>
          </p:cNvPr>
          <p:cNvPicPr>
            <a:picLocks noChangeAspect="1"/>
          </p:cNvPicPr>
          <p:nvPr/>
        </p:nvPicPr>
        <p:blipFill rotWithShape="1">
          <a:blip r:embed="rId3"/>
          <a:srcRect l="579" t="16182" r="7064" b="21650"/>
          <a:stretch/>
        </p:blipFill>
        <p:spPr>
          <a:xfrm>
            <a:off x="1054187" y="1990843"/>
            <a:ext cx="10149221" cy="3842796"/>
          </a:xfrm>
          <a:prstGeom prst="rect">
            <a:avLst/>
          </a:prstGeom>
          <a:ln w="28575">
            <a:solidFill>
              <a:srgbClr val="1B73B9"/>
            </a:solidFill>
          </a:ln>
        </p:spPr>
      </p:pic>
    </p:spTree>
    <p:extLst>
      <p:ext uri="{BB962C8B-B14F-4D97-AF65-F5344CB8AC3E}">
        <p14:creationId xmlns:p14="http://schemas.microsoft.com/office/powerpoint/2010/main" val="8634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s-MX" dirty="0"/>
              <a:t>Creación de herramientas de idioma</a:t>
            </a:r>
          </a:p>
        </p:txBody>
      </p:sp>
      <p:pic>
        <p:nvPicPr>
          <p:cNvPr id="4" name="Picture 3" title="&quot;&quot;">
            <a:extLst>
              <a:ext uri="{FF2B5EF4-FFF2-40B4-BE49-F238E27FC236}">
                <a16:creationId xmlns:a16="http://schemas.microsoft.com/office/drawing/2014/main" id="{D7B7DD07-EE74-FF41-B92F-A6E24119F081}"/>
              </a:ext>
            </a:extLst>
          </p:cNvPr>
          <p:cNvPicPr>
            <a:picLocks noChangeAspect="1"/>
          </p:cNvPicPr>
          <p:nvPr/>
        </p:nvPicPr>
        <p:blipFill rotWithShape="1">
          <a:blip r:embed="rId3"/>
          <a:srcRect l="8854" t="14883" r="9707" b="16789"/>
          <a:stretch/>
        </p:blipFill>
        <p:spPr>
          <a:xfrm>
            <a:off x="1738131" y="1982674"/>
            <a:ext cx="8715737" cy="4113326"/>
          </a:xfrm>
          <a:prstGeom prst="rect">
            <a:avLst/>
          </a:prstGeom>
        </p:spPr>
      </p:pic>
    </p:spTree>
    <p:extLst>
      <p:ext uri="{BB962C8B-B14F-4D97-AF65-F5344CB8AC3E}">
        <p14:creationId xmlns:p14="http://schemas.microsoft.com/office/powerpoint/2010/main" val="75301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s-MX"/>
              <a:t>Nombrar (o renombrar) lugares</a:t>
            </a:r>
          </a:p>
        </p:txBody>
      </p:sp>
      <p:pic>
        <p:nvPicPr>
          <p:cNvPr id="5" name="Picture 4" title="&quot;&quot;">
            <a:extLst>
              <a:ext uri="{FF2B5EF4-FFF2-40B4-BE49-F238E27FC236}">
                <a16:creationId xmlns:a16="http://schemas.microsoft.com/office/drawing/2014/main" id="{3E6B7506-5ED5-504E-AD60-54F19370E241}"/>
              </a:ext>
            </a:extLst>
          </p:cNvPr>
          <p:cNvPicPr>
            <a:picLocks noChangeAspect="1"/>
          </p:cNvPicPr>
          <p:nvPr/>
        </p:nvPicPr>
        <p:blipFill rotWithShape="1">
          <a:blip r:embed="rId3"/>
          <a:srcRect l="6875" t="15039" r="10785" b="13041"/>
          <a:stretch/>
        </p:blipFill>
        <p:spPr>
          <a:xfrm>
            <a:off x="4013635" y="2385710"/>
            <a:ext cx="4133242" cy="2720688"/>
          </a:xfrm>
          <a:prstGeom prst="rect">
            <a:avLst/>
          </a:prstGeom>
        </p:spPr>
      </p:pic>
      <p:pic>
        <p:nvPicPr>
          <p:cNvPr id="6" name="Picture 5" descr="Image result for khunamokwst park">
            <a:extLst>
              <a:ext uri="{FF2B5EF4-FFF2-40B4-BE49-F238E27FC236}">
                <a16:creationId xmlns:a16="http://schemas.microsoft.com/office/drawing/2014/main" id="{0646559D-FAF3-8540-90F8-5FD598A828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235"/>
          <a:stretch/>
        </p:blipFill>
        <p:spPr bwMode="auto">
          <a:xfrm>
            <a:off x="-119607" y="2378474"/>
            <a:ext cx="4133242" cy="2727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title="&quot;&quot;">
            <a:extLst>
              <a:ext uri="{FF2B5EF4-FFF2-40B4-BE49-F238E27FC236}">
                <a16:creationId xmlns:a16="http://schemas.microsoft.com/office/drawing/2014/main" id="{13B0AA12-6AF6-6A42-953D-1804F48B2D89}"/>
              </a:ext>
            </a:extLst>
          </p:cNvPr>
          <p:cNvPicPr>
            <a:picLocks noChangeAspect="1"/>
          </p:cNvPicPr>
          <p:nvPr/>
        </p:nvPicPr>
        <p:blipFill rotWithShape="1">
          <a:blip r:embed="rId5"/>
          <a:srcRect l="12595" t="15836" r="29650" b="16578"/>
          <a:stretch/>
        </p:blipFill>
        <p:spPr>
          <a:xfrm>
            <a:off x="8146877" y="2385707"/>
            <a:ext cx="4133242" cy="2720689"/>
          </a:xfrm>
          <a:prstGeom prst="rect">
            <a:avLst/>
          </a:prstGeom>
        </p:spPr>
      </p:pic>
    </p:spTree>
    <p:extLst>
      <p:ext uri="{BB962C8B-B14F-4D97-AF65-F5344CB8AC3E}">
        <p14:creationId xmlns:p14="http://schemas.microsoft.com/office/powerpoint/2010/main" val="107303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s-MX"/>
              <a:t>Uso de leyes para proteger los idiomas</a:t>
            </a:r>
          </a:p>
        </p:txBody>
      </p:sp>
      <p:sp>
        <p:nvSpPr>
          <p:cNvPr id="5" name="Title 1">
            <a:extLst>
              <a:ext uri="{FF2B5EF4-FFF2-40B4-BE49-F238E27FC236}">
                <a16:creationId xmlns:a16="http://schemas.microsoft.com/office/drawing/2014/main" id="{6584E451-87F5-F64D-92EE-82DF04A362EF}"/>
              </a:ext>
            </a:extLst>
          </p:cNvPr>
          <p:cNvSpPr txBox="1">
            <a:spLocks/>
          </p:cNvSpPr>
          <p:nvPr/>
        </p:nvSpPr>
        <p:spPr>
          <a:xfrm>
            <a:off x="1004046" y="1655181"/>
            <a:ext cx="10197353" cy="444082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600"/>
              </a:spcAft>
            </a:pPr>
            <a:r>
              <a:rPr lang="es-MX" sz="2400" b="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2017 ORS 342.144</a:t>
            </a:r>
          </a:p>
          <a:p>
            <a:pPr algn="l">
              <a:lnSpc>
                <a:spcPct val="110000"/>
              </a:lnSpc>
              <a:spcAft>
                <a:spcPts val="1200"/>
              </a:spcAft>
            </a:pPr>
            <a:r>
              <a:rPr lang="es-MX" sz="2400" b="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Licencia de enseñanza de lenguas indígenas americanas</a:t>
            </a:r>
          </a:p>
          <a:p>
            <a:pPr algn="l">
              <a:lnSpc>
                <a:spcPct val="110000"/>
              </a:lnSpc>
              <a:spcAft>
                <a:spcPts val="1200"/>
              </a:spcAft>
            </a:pPr>
            <a:r>
              <a:rPr lang="es-MX" sz="2400">
                <a:solidFill>
                  <a:schemeClr val="tx1">
                    <a:lumMod val="75000"/>
                    <a:lumOff val="25000"/>
                  </a:schemeClr>
                </a:solidFill>
                <a:latin typeface="Helvetica Neue Light" panose="02000403000000020004" pitchFamily="2" charset="0"/>
                <a:ea typeface="Helvetica Neue Light" panose="02000403000000020004" pitchFamily="2" charset="0"/>
              </a:rPr>
              <a:t>(1) Tal como se usa en esta sección, “tribu de indios americanos” significa una tribu india según se define ese término en ORS 97.740 (Definiciones para ORS 97.740 a 97.760).</a:t>
            </a:r>
          </a:p>
          <a:p>
            <a:pPr algn="l">
              <a:lnSpc>
                <a:spcPct val="110000"/>
              </a:lnSpc>
              <a:spcAft>
                <a:spcPts val="1200"/>
              </a:spcAft>
            </a:pPr>
            <a:r>
              <a:rPr lang="es-MX" sz="2400">
                <a:solidFill>
                  <a:schemeClr val="tx1">
                    <a:lumMod val="75000"/>
                    <a:lumOff val="25000"/>
                  </a:schemeClr>
                </a:solidFill>
                <a:latin typeface="Helvetica Neue Light" panose="02000403000000020004" pitchFamily="2" charset="0"/>
                <a:ea typeface="Helvetica Neue Light" panose="02000403000000020004" pitchFamily="2" charset="0"/>
              </a:rPr>
              <a:t>(2) La Asamblea Legislativa declara que la enseñanza de los idiomas indígenas americanos es esencial para la educación adecuada de los niños indígenas americanos.</a:t>
            </a:r>
          </a:p>
          <a:p>
            <a:pPr algn="l">
              <a:lnSpc>
                <a:spcPct val="110000"/>
              </a:lnSpc>
              <a:spcAft>
                <a:spcPts val="600"/>
              </a:spcAft>
            </a:pPr>
            <a:r>
              <a:rPr lang="es-MX" sz="2400">
                <a:solidFill>
                  <a:schemeClr val="tx1">
                    <a:lumMod val="75000"/>
                    <a:lumOff val="25000"/>
                  </a:schemeClr>
                </a:solidFill>
                <a:latin typeface="Helvetica Neue Light" panose="02000403000000020004" pitchFamily="2" charset="0"/>
                <a:ea typeface="Helvetica Neue Light" panose="02000403000000020004" pitchFamily="2" charset="0"/>
              </a:rPr>
              <a:t>(3) La Comisión de Normas y Prácticas para Maestros establecerá una licencia para la enseñanza de idiomas indígenas americanos.</a:t>
            </a:r>
          </a:p>
        </p:txBody>
      </p:sp>
    </p:spTree>
    <p:extLst>
      <p:ext uri="{BB962C8B-B14F-4D97-AF65-F5344CB8AC3E}">
        <p14:creationId xmlns:p14="http://schemas.microsoft.com/office/powerpoint/2010/main" val="282720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s-MX"/>
              <a:t>Uso de leyes para proteger los idiomas (cont.)</a:t>
            </a:r>
          </a:p>
        </p:txBody>
      </p:sp>
      <p:sp>
        <p:nvSpPr>
          <p:cNvPr id="5" name="Title 1">
            <a:extLst>
              <a:ext uri="{FF2B5EF4-FFF2-40B4-BE49-F238E27FC236}">
                <a16:creationId xmlns:a16="http://schemas.microsoft.com/office/drawing/2014/main" id="{6584E451-87F5-F64D-92EE-82DF04A362EF}"/>
              </a:ext>
            </a:extLst>
          </p:cNvPr>
          <p:cNvSpPr txBox="1">
            <a:spLocks/>
          </p:cNvSpPr>
          <p:nvPr/>
        </p:nvSpPr>
        <p:spPr>
          <a:xfrm>
            <a:off x="1004047" y="1655181"/>
            <a:ext cx="9494192" cy="444082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600"/>
              </a:spcAft>
            </a:pPr>
            <a:r>
              <a:rPr lang="es-MX" sz="2400" b="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2017 ORS 342.144</a:t>
            </a:r>
          </a:p>
          <a:p>
            <a:pPr algn="l">
              <a:lnSpc>
                <a:spcPct val="110000"/>
              </a:lnSpc>
              <a:spcAft>
                <a:spcPts val="600"/>
              </a:spcAft>
            </a:pPr>
            <a:r>
              <a:rPr lang="es-MX" sz="2400" b="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Licencia de enseñanza de lenguas indígenas americanas</a:t>
            </a:r>
          </a:p>
          <a:p>
            <a:pPr algn="l">
              <a:lnSpc>
                <a:spcPct val="110000"/>
              </a:lnSpc>
              <a:spcAft>
                <a:spcPts val="600"/>
              </a:spcAft>
            </a:pPr>
            <a:r>
              <a:rPr lang="es-MX" sz="2400">
                <a:solidFill>
                  <a:schemeClr val="tx1">
                    <a:lumMod val="75000"/>
                    <a:lumOff val="25000"/>
                  </a:schemeClr>
                </a:solidFill>
                <a:latin typeface="Helvetica Neue Light" panose="02000403000000020004" pitchFamily="2" charset="0"/>
                <a:ea typeface="Helvetica Neue Light" panose="02000403000000020004" pitchFamily="2" charset="0"/>
              </a:rPr>
              <a:t>(4) Cada tribu de indios americanos puede desarrollar una prueba escrita y oral que el solicitante de una licencia de enseñanza de idiomas de indios americanos debe completar con éxito para determinar si el solicitante está calificado para enseñar el idioma nativo de la tribu. Al desarrollar la prueba, la tribu deberá determinar:</a:t>
            </a:r>
          </a:p>
          <a:p>
            <a:pPr algn="l">
              <a:lnSpc>
                <a:spcPct val="110000"/>
              </a:lnSpc>
              <a:spcAft>
                <a:spcPts val="600"/>
              </a:spcAft>
            </a:pPr>
            <a:r>
              <a:rPr lang="es-MX" sz="2400">
                <a:solidFill>
                  <a:schemeClr val="tx1">
                    <a:lumMod val="75000"/>
                    <a:lumOff val="25000"/>
                  </a:schemeClr>
                </a:solidFill>
                <a:latin typeface="Helvetica Neue Light" panose="02000403000000020004" pitchFamily="2" charset="0"/>
                <a:ea typeface="Helvetica Neue Light" panose="02000403000000020004" pitchFamily="2" charset="0"/>
              </a:rPr>
              <a:t>(a) Qué dialectos se utilizarán en la prueba;</a:t>
            </a:r>
          </a:p>
          <a:p>
            <a:pPr algn="l">
              <a:lnSpc>
                <a:spcPct val="110000"/>
              </a:lnSpc>
              <a:spcAft>
                <a:spcPts val="600"/>
              </a:spcAft>
            </a:pPr>
            <a:r>
              <a:rPr lang="es-MX" sz="2400">
                <a:solidFill>
                  <a:schemeClr val="tx1">
                    <a:lumMod val="75000"/>
                    <a:lumOff val="25000"/>
                  </a:schemeClr>
                </a:solidFill>
                <a:latin typeface="Helvetica Neue Light" panose="02000403000000020004" pitchFamily="2" charset="0"/>
                <a:ea typeface="Helvetica Neue Light" panose="02000403000000020004" pitchFamily="2" charset="0"/>
              </a:rPr>
              <a:t>(b) Si la tribu estandarizará el sistema de escritura de la tribu; y</a:t>
            </a:r>
          </a:p>
          <a:p>
            <a:pPr algn="l">
              <a:lnSpc>
                <a:spcPct val="110000"/>
              </a:lnSpc>
              <a:spcAft>
                <a:spcPts val="600"/>
              </a:spcAft>
            </a:pPr>
            <a:r>
              <a:rPr lang="es-MX" sz="2400">
                <a:solidFill>
                  <a:schemeClr val="tx1">
                    <a:lumMod val="75000"/>
                    <a:lumOff val="25000"/>
                  </a:schemeClr>
                </a:solidFill>
                <a:latin typeface="Helvetica Neue Light" panose="02000403000000020004" pitchFamily="2" charset="0"/>
                <a:ea typeface="Helvetica Neue Light" panose="02000403000000020004" pitchFamily="2" charset="0"/>
              </a:rPr>
              <a:t>(c) Cómo se evaluarán los métodos de enseñanza en el aula. </a:t>
            </a:r>
          </a:p>
          <a:p>
            <a:pPr algn="l">
              <a:lnSpc>
                <a:spcPct val="110000"/>
              </a:lnSpc>
              <a:spcAft>
                <a:spcPts val="2400"/>
              </a:spcAft>
            </a:pPr>
            <a:r>
              <a:rPr lang="es-MX" sz="2400" i="1">
                <a:solidFill>
                  <a:schemeClr val="tx1">
                    <a:lumMod val="75000"/>
                    <a:lumOff val="25000"/>
                  </a:schemeClr>
                </a:solidFill>
                <a:latin typeface="Helvetica Neue Light" panose="02000403000000020004" pitchFamily="2" charset="0"/>
                <a:ea typeface="Helvetica Neue Light" panose="02000403000000020004" pitchFamily="2" charset="0"/>
              </a:rPr>
              <a:t>…(continuación)</a:t>
            </a:r>
          </a:p>
        </p:txBody>
      </p:sp>
    </p:spTree>
    <p:extLst>
      <p:ext uri="{BB962C8B-B14F-4D97-AF65-F5344CB8AC3E}">
        <p14:creationId xmlns:p14="http://schemas.microsoft.com/office/powerpoint/2010/main" val="38152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s-MX"/>
              <a:t>Clases de idiomas y eventos</a:t>
            </a:r>
          </a:p>
        </p:txBody>
      </p:sp>
      <p:pic>
        <p:nvPicPr>
          <p:cNvPr id="4" name="Picture 3" title="&quot;&quot;">
            <a:extLst>
              <a:ext uri="{FF2B5EF4-FFF2-40B4-BE49-F238E27FC236}">
                <a16:creationId xmlns:a16="http://schemas.microsoft.com/office/drawing/2014/main" id="{E90AB227-7B5A-5141-AF61-967CC2BBF97C}"/>
              </a:ext>
            </a:extLst>
          </p:cNvPr>
          <p:cNvPicPr>
            <a:picLocks noChangeAspect="1"/>
          </p:cNvPicPr>
          <p:nvPr/>
        </p:nvPicPr>
        <p:blipFill rotWithShape="1">
          <a:blip r:embed="rId3"/>
          <a:srcRect l="21785" t="25934" r="41786" b="24444"/>
          <a:stretch/>
        </p:blipFill>
        <p:spPr>
          <a:xfrm>
            <a:off x="3405048" y="1750423"/>
            <a:ext cx="5882643" cy="4507406"/>
          </a:xfrm>
          <a:prstGeom prst="rect">
            <a:avLst/>
          </a:prstGeom>
        </p:spPr>
      </p:pic>
    </p:spTree>
    <p:extLst>
      <p:ext uri="{BB962C8B-B14F-4D97-AF65-F5344CB8AC3E}">
        <p14:creationId xmlns:p14="http://schemas.microsoft.com/office/powerpoint/2010/main" val="279269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s-MX"/>
              <a:t>Inmersión lingüística para niños</a:t>
            </a:r>
          </a:p>
        </p:txBody>
      </p:sp>
      <p:pic>
        <p:nvPicPr>
          <p:cNvPr id="5" name="Picture 4" title="&quot;&quot;">
            <a:extLst>
              <a:ext uri="{FF2B5EF4-FFF2-40B4-BE49-F238E27FC236}">
                <a16:creationId xmlns:a16="http://schemas.microsoft.com/office/drawing/2014/main" id="{A5CC7971-FBEB-EB4E-AD7F-6CC1EC59E4E8}"/>
              </a:ext>
            </a:extLst>
          </p:cNvPr>
          <p:cNvPicPr>
            <a:picLocks noChangeAspect="1"/>
          </p:cNvPicPr>
          <p:nvPr/>
        </p:nvPicPr>
        <p:blipFill rotWithShape="1">
          <a:blip r:embed="rId3"/>
          <a:srcRect l="34884" t="18450" r="15145" b="15504"/>
          <a:stretch/>
        </p:blipFill>
        <p:spPr>
          <a:xfrm>
            <a:off x="3145852" y="1699397"/>
            <a:ext cx="5913741" cy="4396603"/>
          </a:xfrm>
          <a:prstGeom prst="rect">
            <a:avLst/>
          </a:prstGeom>
        </p:spPr>
      </p:pic>
    </p:spTree>
    <p:extLst>
      <p:ext uri="{BB962C8B-B14F-4D97-AF65-F5344CB8AC3E}">
        <p14:creationId xmlns:p14="http://schemas.microsoft.com/office/powerpoint/2010/main" val="4178223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2020-02-03T08:00:00+00:00</Remediation_x0020_Date>
    <Estimated_x0020_Creation_x0020_Date xmlns="34fb217e-71e5-45f5-ac12-57a9bc5aa8c7" xsi:nil="true"/>
    <Priority xmlns="34fb217e-71e5-45f5-ac12-57a9bc5aa8c7">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72EF7E-B1A8-41C2-B4ED-FE462A4D7118}">
  <ds:schemaRefs>
    <ds:schemaRef ds:uri="http://purl.org/dc/dcmitype/"/>
    <ds:schemaRef ds:uri="http://schemas.openxmlformats.org/package/2006/metadata/core-properties"/>
    <ds:schemaRef ds:uri="http://purl.org/dc/elements/1.1/"/>
    <ds:schemaRef ds:uri="http://schemas.microsoft.com/office/2006/documentManagement/types"/>
    <ds:schemaRef ds:uri="34fb217e-71e5-45f5-ac12-57a9bc5aa8c7"/>
    <ds:schemaRef ds:uri="http://schemas.microsoft.com/sharepoint/v3"/>
    <ds:schemaRef ds:uri="http://purl.org/dc/terms/"/>
    <ds:schemaRef ds:uri="http://schemas.microsoft.com/office/infopath/2007/PartnerControls"/>
    <ds:schemaRef ds:uri="54031767-dd6d-417c-ab73-583408f4756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7ED6E10-0884-4B79-906F-624707FEC8DC}">
  <ds:schemaRefs>
    <ds:schemaRef ds:uri="http://schemas.microsoft.com/sharepoint/v3/contenttype/forms"/>
  </ds:schemaRefs>
</ds:datastoreItem>
</file>

<file path=customXml/itemProps3.xml><?xml version="1.0" encoding="utf-8"?>
<ds:datastoreItem xmlns:ds="http://schemas.openxmlformats.org/officeDocument/2006/customXml" ds:itemID="{1E56C12C-92B4-4E0C-B765-04D1BEA3B3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1805</TotalTime>
  <Words>346</Words>
  <Application>Microsoft Office PowerPoint</Application>
  <PresentationFormat>Widescreen</PresentationFormat>
  <Paragraphs>39</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 Neue</vt:lpstr>
      <vt:lpstr>Helvetica Neue Light</vt:lpstr>
      <vt:lpstr>Helvetica Neue Medium</vt:lpstr>
      <vt:lpstr>Office Theme</vt:lpstr>
      <vt:lpstr>LECCIÓN DE 4TO GRADORevitalización del idioma</vt:lpstr>
      <vt:lpstr>Tribus nativas americanas en Oregon y grupos lingüísticos</vt:lpstr>
      <vt:lpstr>Documentación</vt:lpstr>
      <vt:lpstr>Creación de herramientas de idioma</vt:lpstr>
      <vt:lpstr>Nombrar (o renombrar) lugares</vt:lpstr>
      <vt:lpstr>Uso de leyes para proteger los idiomas</vt:lpstr>
      <vt:lpstr>Uso de leyes para proteger los idiomas (cont.)</vt:lpstr>
      <vt:lpstr>Clases de idiomas y eventos</vt:lpstr>
      <vt:lpstr>Inmersión lingüística para niños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138</cp:revision>
  <dcterms:created xsi:type="dcterms:W3CDTF">2019-04-26T16:05:13Z</dcterms:created>
  <dcterms:modified xsi:type="dcterms:W3CDTF">2023-03-24T17:01:33Z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