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48" userDrawn="1">
          <p15:clr>
            <a:srgbClr val="A4A3A4"/>
          </p15:clr>
        </p15:guide>
        <p15:guide id="3" pos="7056" userDrawn="1">
          <p15:clr>
            <a:srgbClr val="A4A3A4"/>
          </p15:clr>
        </p15:guide>
        <p15:guide id="4" orient="horz" pos="1536" userDrawn="1">
          <p15:clr>
            <a:srgbClr val="A4A3A4"/>
          </p15:clr>
        </p15:guide>
        <p15:guide id="5" orient="horz" pos="312" userDrawn="1">
          <p15:clr>
            <a:srgbClr val="A4A3A4"/>
          </p15:clr>
        </p15:guide>
        <p15:guide id="6" orient="horz" pos="2664" userDrawn="1">
          <p15:clr>
            <a:srgbClr val="A4A3A4"/>
          </p15:clr>
        </p15:guide>
        <p15:guide id="7" orient="horz"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3B9"/>
    <a:srgbClr val="2C3FAB"/>
    <a:srgbClr val="587A36"/>
    <a:srgbClr val="63A49F"/>
    <a:srgbClr val="801721"/>
    <a:srgbClr val="9D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ABF8C0-5EC2-43BE-96AB-9237C37836B1}" v="3" dt="2022-04-11T15:07:33.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0068"/>
  </p:normalViewPr>
  <p:slideViewPr>
    <p:cSldViewPr snapToGrid="0" snapToObjects="1" showGuides="1">
      <p:cViewPr varScale="1">
        <p:scale>
          <a:sx n="63" d="100"/>
          <a:sy n="63" d="100"/>
        </p:scale>
        <p:origin x="58" y="149"/>
      </p:cViewPr>
      <p:guideLst>
        <p:guide pos="648"/>
        <p:guide pos="7056"/>
        <p:guide orient="horz" pos="1536"/>
        <p:guide orient="horz" pos="312"/>
        <p:guide orient="horz" pos="2664"/>
        <p:guide orient="horz" pos="3840"/>
      </p:guideLst>
    </p:cSldViewPr>
  </p:slideViewPr>
  <p:notesTextViewPr>
    <p:cViewPr>
      <p:scale>
        <a:sx n="1" d="1"/>
        <a:sy n="1" d="1"/>
      </p:scale>
      <p:origin x="0" y="0"/>
    </p:cViewPr>
  </p:notesTextViewPr>
  <p:notesViewPr>
    <p:cSldViewPr snapToGrid="0" snapToObjects="1"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82A92-59A2-E94B-B4EA-B716E7EC9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7B4F-E01A-8E48-AE41-D99831DA8168}" type="datetimeFigureOut">
              <a:rPr lang="en-US" smtClean="0"/>
              <a:t>3/24/2023</a:t>
            </a:fld>
            <a:endParaRPr lang="en-US"/>
          </a:p>
        </p:txBody>
      </p:sp>
      <p:sp>
        <p:nvSpPr>
          <p:cNvPr id="4" name="Footer Placeholder 3">
            <a:extLst>
              <a:ext uri="{FF2B5EF4-FFF2-40B4-BE49-F238E27FC236}">
                <a16:creationId xmlns:a16="http://schemas.microsoft.com/office/drawing/2014/main" id="{2204165A-990F-9844-AF2A-DD27509DE9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E7ED6E-E692-6041-9AB1-996572A88E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42280-914E-1748-9B19-DA3CE3AA6D5C}" type="slidenum">
              <a:rPr lang="en-US" smtClean="0"/>
              <a:t>‹#›</a:t>
            </a:fld>
            <a:endParaRPr lang="en-US"/>
          </a:p>
        </p:txBody>
      </p:sp>
      <p:sp>
        <p:nvSpPr>
          <p:cNvPr id="6" name="Header Placeholder 5">
            <a:extLst>
              <a:ext uri="{FF2B5EF4-FFF2-40B4-BE49-F238E27FC236}">
                <a16:creationId xmlns:a16="http://schemas.microsoft.com/office/drawing/2014/main" id="{BC620CE9-E83C-274A-9319-3CED6B8740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15811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516DC-1FBC-D842-A341-EBAE3AF8F51A}"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32032-1F54-7041-8EED-BD6D0B7813DA}" type="slidenum">
              <a:rPr lang="en-US" smtClean="0"/>
              <a:t>‹#›</a:t>
            </a:fld>
            <a:endParaRPr lang="en-US"/>
          </a:p>
        </p:txBody>
      </p:sp>
    </p:spTree>
    <p:extLst>
      <p:ext uri="{BB962C8B-B14F-4D97-AF65-F5344CB8AC3E}">
        <p14:creationId xmlns:p14="http://schemas.microsoft.com/office/powerpoint/2010/main" val="325684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ritfc.org/salmon-culture/tribal-salmon-cultur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wcouncil.org/reports/columbia-river-history/indianfish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fw.state.or.us/species/fish/index.as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ritfc.org/fish-and-watersheds/columbia-river-fish-species/columbia-river-salmo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ritfc.org/fish-and-watersheds/columbia-river-fish-species/columbia-river-salmo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ckenzieriver.org/2016/10/confederated-tribes-of-siletz-indians-regain-salmon-bearing-wetlands-in-ancestral-homelan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log.nationalgeographic.org/2014/05/07/a-small-tribe-thinks-big-about-their-ocean-spa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log.nationalgeographic.org/2014/05/07/a-small-tribe-thinks-big-about-their-ocean-spac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owcreek.com/tribal-stor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olumbiariverkeeper.org/news/2016/9/tribal-fishing-tradition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klamathtribes.org/news/bring-home-the-salm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randronde.org/press-media/tribal-announcements/our-connection-to-the-fall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deck contains quotes from tribal members or short sections of text that reference tribal members and their beliefs about the importance and role of salmon. </a:t>
            </a:r>
          </a:p>
          <a:p>
            <a:endParaRPr lang="en-US" dirty="0"/>
          </a:p>
          <a:p>
            <a:r>
              <a:rPr lang="en-US" dirty="0"/>
              <a:t>All the tribes in Oregon have a relationship with salmon, though salmon are more prominent in the lives of some tribes compared to others.</a:t>
            </a:r>
          </a:p>
        </p:txBody>
      </p:sp>
      <p:sp>
        <p:nvSpPr>
          <p:cNvPr id="4" name="Slide Number Placeholder 3"/>
          <p:cNvSpPr>
            <a:spLocks noGrp="1"/>
          </p:cNvSpPr>
          <p:nvPr>
            <p:ph type="sldNum" sz="quarter" idx="5"/>
          </p:nvPr>
        </p:nvSpPr>
        <p:spPr/>
        <p:txBody>
          <a:bodyPr/>
          <a:lstStyle/>
          <a:p>
            <a:fld id="{CAA32032-1F54-7041-8EED-BD6D0B7813DA}" type="slidenum">
              <a:rPr lang="en-US" smtClean="0"/>
              <a:t>2</a:t>
            </a:fld>
            <a:endParaRPr lang="en-US"/>
          </a:p>
        </p:txBody>
      </p:sp>
    </p:spTree>
    <p:extLst>
      <p:ext uri="{BB962C8B-B14F-4D97-AF65-F5344CB8AC3E}">
        <p14:creationId xmlns:p14="http://schemas.microsoft.com/office/powerpoint/2010/main" val="2321743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11</a:t>
            </a:fld>
            <a:endParaRPr lang="en-US"/>
          </a:p>
        </p:txBody>
      </p:sp>
    </p:spTree>
    <p:extLst>
      <p:ext uri="{BB962C8B-B14F-4D97-AF65-F5344CB8AC3E}">
        <p14:creationId xmlns:p14="http://schemas.microsoft.com/office/powerpoint/2010/main" val="1133945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12</a:t>
            </a:fld>
            <a:endParaRPr lang="en-US"/>
          </a:p>
        </p:txBody>
      </p:sp>
    </p:spTree>
    <p:extLst>
      <p:ext uri="{BB962C8B-B14F-4D97-AF65-F5344CB8AC3E}">
        <p14:creationId xmlns:p14="http://schemas.microsoft.com/office/powerpoint/2010/main" val="3311351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13</a:t>
            </a:fld>
            <a:endParaRPr lang="en-US"/>
          </a:p>
        </p:txBody>
      </p:sp>
    </p:spTree>
    <p:extLst>
      <p:ext uri="{BB962C8B-B14F-4D97-AF65-F5344CB8AC3E}">
        <p14:creationId xmlns:p14="http://schemas.microsoft.com/office/powerpoint/2010/main" val="903465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14</a:t>
            </a:fld>
            <a:endParaRPr lang="en-US"/>
          </a:p>
        </p:txBody>
      </p:sp>
    </p:spTree>
    <p:extLst>
      <p:ext uri="{BB962C8B-B14F-4D97-AF65-F5344CB8AC3E}">
        <p14:creationId xmlns:p14="http://schemas.microsoft.com/office/powerpoint/2010/main" val="472882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15</a:t>
            </a:fld>
            <a:endParaRPr lang="en-US"/>
          </a:p>
        </p:txBody>
      </p:sp>
    </p:spTree>
    <p:extLst>
      <p:ext uri="{BB962C8B-B14F-4D97-AF65-F5344CB8AC3E}">
        <p14:creationId xmlns:p14="http://schemas.microsoft.com/office/powerpoint/2010/main" val="1734294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16</a:t>
            </a:fld>
            <a:endParaRPr lang="en-US"/>
          </a:p>
        </p:txBody>
      </p:sp>
    </p:spTree>
    <p:extLst>
      <p:ext uri="{BB962C8B-B14F-4D97-AF65-F5344CB8AC3E}">
        <p14:creationId xmlns:p14="http://schemas.microsoft.com/office/powerpoint/2010/main" val="991855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 </a:t>
            </a:r>
            <a:r>
              <a:rPr lang="en-US" dirty="0">
                <a:hlinkClick r:id="rId3"/>
              </a:rPr>
              <a:t>https://www.critfc.org/salmon-culture/tribal-salmon-culture/</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17</a:t>
            </a:fld>
            <a:endParaRPr lang="en-US"/>
          </a:p>
        </p:txBody>
      </p:sp>
    </p:spTree>
    <p:extLst>
      <p:ext uri="{BB962C8B-B14F-4D97-AF65-F5344CB8AC3E}">
        <p14:creationId xmlns:p14="http://schemas.microsoft.com/office/powerpoint/2010/main" val="2464723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 </a:t>
            </a:r>
            <a:r>
              <a:rPr lang="en-US" sz="1200" u="sng" kern="1200" dirty="0">
                <a:solidFill>
                  <a:schemeClr val="tx1"/>
                </a:solidFill>
                <a:effectLst/>
                <a:latin typeface="+mn-lt"/>
                <a:ea typeface="+mn-ea"/>
                <a:cs typeface="+mn-cs"/>
                <a:hlinkClick r:id="rId3"/>
              </a:rPr>
              <a:t>https://www.nwcouncil.org/reports/columbia-river-history/indianfishing</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18</a:t>
            </a:fld>
            <a:endParaRPr lang="en-US"/>
          </a:p>
        </p:txBody>
      </p:sp>
    </p:spTree>
    <p:extLst>
      <p:ext uri="{BB962C8B-B14F-4D97-AF65-F5344CB8AC3E}">
        <p14:creationId xmlns:p14="http://schemas.microsoft.com/office/powerpoint/2010/main" val="1943706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Fuente: </a:t>
            </a:r>
            <a:r>
              <a:rPr lang="en-US" dirty="0">
                <a:hlinkClick r:id="rId3"/>
              </a:rPr>
              <a:t>https://www.dfw.state.or.us/species/fish/index.asp</a:t>
            </a:r>
            <a:endParaRPr lang="en-US" dirty="0"/>
          </a:p>
          <a:p>
            <a:endParaRPr lang="en-US" dirty="0"/>
          </a:p>
          <a:p>
            <a:r>
              <a:rPr lang="en-US" sz="1200" b="0" i="0" kern="1200" dirty="0">
                <a:solidFill>
                  <a:schemeClr val="tx1"/>
                </a:solidFill>
                <a:effectLst/>
                <a:latin typeface="+mn-lt"/>
                <a:ea typeface="+mn-ea"/>
                <a:cs typeface="+mn-cs"/>
              </a:rPr>
              <a:t>“There are five species of salmon found in the Pacific Northwest, of which three are common to Oregon: the chinook or king, the </a:t>
            </a:r>
            <a:r>
              <a:rPr lang="en-US" sz="1200" b="0" i="0" kern="1200" dirty="0" err="1">
                <a:solidFill>
                  <a:schemeClr val="tx1"/>
                </a:solidFill>
                <a:effectLst/>
                <a:latin typeface="+mn-lt"/>
                <a:ea typeface="+mn-ea"/>
                <a:cs typeface="+mn-cs"/>
              </a:rPr>
              <a:t>coho</a:t>
            </a:r>
            <a:r>
              <a:rPr lang="en-US" sz="1200" b="0" i="0" kern="1200" dirty="0">
                <a:solidFill>
                  <a:schemeClr val="tx1"/>
                </a:solidFill>
                <a:effectLst/>
                <a:latin typeface="+mn-lt"/>
                <a:ea typeface="+mn-ea"/>
                <a:cs typeface="+mn-cs"/>
              </a:rPr>
              <a:t> or silver, and the chum or dog salmon.&amp; Neither sockeye nor pink salmon return to Oregon streams in significant numbers, although a major commercial offshore harvest of pinks occurs during alternate years as they spawn. Sockeyes migrate by the thousands up the Columbia each summer but all spawn in Washington waters. Landlocked versions of sockeye, called kokanee, thrive in many Oregon mountain lakes. With minor differences, the three Oregon inhabitants share similar life and reproductive cycles, which divide neatly into three distinct periods, freshwater, saltwater and spawning phases.”</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19</a:t>
            </a:fld>
            <a:endParaRPr lang="en-US"/>
          </a:p>
        </p:txBody>
      </p:sp>
    </p:spTree>
    <p:extLst>
      <p:ext uri="{BB962C8B-B14F-4D97-AF65-F5344CB8AC3E}">
        <p14:creationId xmlns:p14="http://schemas.microsoft.com/office/powerpoint/2010/main" val="2607863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20</a:t>
            </a:fld>
            <a:endParaRPr lang="en-US"/>
          </a:p>
        </p:txBody>
      </p:sp>
    </p:spTree>
    <p:extLst>
      <p:ext uri="{BB962C8B-B14F-4D97-AF65-F5344CB8AC3E}">
        <p14:creationId xmlns:p14="http://schemas.microsoft.com/office/powerpoint/2010/main" val="153918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a:t>
            </a:r>
          </a:p>
          <a:p>
            <a:endParaRPr lang="en-US" dirty="0"/>
          </a:p>
          <a:p>
            <a:r>
              <a:rPr lang="en-US" dirty="0"/>
              <a:t>Which tribes have a reference to salmon fishing in their tribal seal (logo)?</a:t>
            </a:r>
          </a:p>
          <a:p>
            <a:pPr marL="171450" indent="-171450">
              <a:buFont typeface="Arial" panose="020B0604020202020204" pitchFamily="34" charset="0"/>
              <a:buChar char="•"/>
            </a:pPr>
            <a:r>
              <a:rPr lang="en-US" dirty="0"/>
              <a:t>Confederated Tribes of Siletz Indians		(prominent in center)</a:t>
            </a:r>
          </a:p>
          <a:p>
            <a:pPr marL="171450" indent="-171450">
              <a:buFont typeface="Arial" panose="020B0604020202020204" pitchFamily="34" charset="0"/>
              <a:buChar char="•"/>
            </a:pPr>
            <a:r>
              <a:rPr lang="en-US" dirty="0"/>
              <a:t>The Klamath Tribes				(small image of salmon in lower  right)</a:t>
            </a:r>
          </a:p>
          <a:p>
            <a:pPr marL="171450" indent="-171450">
              <a:buFont typeface="Arial" panose="020B0604020202020204" pitchFamily="34" charset="0"/>
              <a:buChar char="•"/>
            </a:pPr>
            <a:r>
              <a:rPr lang="en-US" dirty="0"/>
              <a:t>Cow Creek Band of the Umpqua Tribe of Indians	(salmon in eagle’s clutch)</a:t>
            </a:r>
          </a:p>
          <a:p>
            <a:pPr marL="171450" indent="-171450">
              <a:buFont typeface="Arial" panose="020B0604020202020204" pitchFamily="34" charset="0"/>
              <a:buChar char="•"/>
            </a:pPr>
            <a:r>
              <a:rPr lang="en-US" dirty="0"/>
              <a:t>Coquille Indian Tribe 				(the fishing spear is used in the seal)</a:t>
            </a:r>
          </a:p>
          <a:p>
            <a:pPr marL="171450" indent="-171450">
              <a:buFont typeface="Arial" panose="020B0604020202020204" pitchFamily="34" charset="0"/>
              <a:buChar char="•"/>
            </a:pPr>
            <a:r>
              <a:rPr lang="en-US" dirty="0"/>
              <a:t>Confederated Tribes of Coos-Lower Umpqua-Siletz	(prominent in upper middle)</a:t>
            </a:r>
          </a:p>
          <a:p>
            <a:endParaRPr lang="en-US" dirty="0"/>
          </a:p>
          <a:p>
            <a:r>
              <a:rPr lang="en-US" dirty="0"/>
              <a:t>Which ones do not?</a:t>
            </a:r>
          </a:p>
          <a:p>
            <a:pPr marL="171450" indent="-171450">
              <a:buFont typeface="Arial" panose="020B0604020202020204" pitchFamily="34" charset="0"/>
              <a:buChar char="•"/>
            </a:pPr>
            <a:r>
              <a:rPr lang="en-US" dirty="0"/>
              <a:t>Confederated Tribes of the Umatilla Indian Reservation	(not used, but is a member of Columbia River Inter-Tribal Fish Commission)</a:t>
            </a:r>
          </a:p>
          <a:p>
            <a:pPr marL="171450" indent="-171450">
              <a:buFont typeface="Arial" panose="020B0604020202020204" pitchFamily="34" charset="0"/>
              <a:buChar char="•"/>
            </a:pPr>
            <a:r>
              <a:rPr lang="en-US" dirty="0"/>
              <a:t>Confederated Tribes of the Warm Springs Reservation	(not used, but is a member of Columbia River Inter-Tribal Fish Commission)</a:t>
            </a:r>
          </a:p>
          <a:p>
            <a:pPr marL="171450" indent="-171450">
              <a:buFont typeface="Arial" panose="020B0604020202020204" pitchFamily="34" charset="0"/>
              <a:buChar char="•"/>
            </a:pPr>
            <a:r>
              <a:rPr lang="en-US" dirty="0"/>
              <a:t>Confederated Tribes of Grand Ronde		(not used, </a:t>
            </a:r>
          </a:p>
          <a:p>
            <a:pPr marL="171450" indent="-171450">
              <a:buFont typeface="Arial" panose="020B0604020202020204" pitchFamily="34" charset="0"/>
              <a:buChar char="•"/>
            </a:pPr>
            <a:r>
              <a:rPr lang="en-US" dirty="0"/>
              <a:t>Burns Paiute</a:t>
            </a:r>
          </a:p>
        </p:txBody>
      </p:sp>
      <p:sp>
        <p:nvSpPr>
          <p:cNvPr id="4" name="Slide Number Placeholder 3"/>
          <p:cNvSpPr>
            <a:spLocks noGrp="1"/>
          </p:cNvSpPr>
          <p:nvPr>
            <p:ph type="sldNum" sz="quarter" idx="5"/>
          </p:nvPr>
        </p:nvSpPr>
        <p:spPr/>
        <p:txBody>
          <a:bodyPr/>
          <a:lstStyle/>
          <a:p>
            <a:fld id="{CAA32032-1F54-7041-8EED-BD6D0B7813DA}" type="slidenum">
              <a:rPr lang="en-US" smtClean="0"/>
              <a:t>3</a:t>
            </a:fld>
            <a:endParaRPr lang="en-US"/>
          </a:p>
        </p:txBody>
      </p:sp>
    </p:spTree>
    <p:extLst>
      <p:ext uri="{BB962C8B-B14F-4D97-AF65-F5344CB8AC3E}">
        <p14:creationId xmlns:p14="http://schemas.microsoft.com/office/powerpoint/2010/main" val="2737867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21</a:t>
            </a:fld>
            <a:endParaRPr lang="en-US"/>
          </a:p>
        </p:txBody>
      </p:sp>
    </p:spTree>
    <p:extLst>
      <p:ext uri="{BB962C8B-B14F-4D97-AF65-F5344CB8AC3E}">
        <p14:creationId xmlns:p14="http://schemas.microsoft.com/office/powerpoint/2010/main" val="807309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22</a:t>
            </a:fld>
            <a:endParaRPr lang="en-US"/>
          </a:p>
        </p:txBody>
      </p:sp>
    </p:spTree>
    <p:extLst>
      <p:ext uri="{BB962C8B-B14F-4D97-AF65-F5344CB8AC3E}">
        <p14:creationId xmlns:p14="http://schemas.microsoft.com/office/powerpoint/2010/main" val="2978522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23</a:t>
            </a:fld>
            <a:endParaRPr lang="en-US"/>
          </a:p>
        </p:txBody>
      </p:sp>
    </p:spTree>
    <p:extLst>
      <p:ext uri="{BB962C8B-B14F-4D97-AF65-F5344CB8AC3E}">
        <p14:creationId xmlns:p14="http://schemas.microsoft.com/office/powerpoint/2010/main" val="3851318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24</a:t>
            </a:fld>
            <a:endParaRPr lang="en-US"/>
          </a:p>
        </p:txBody>
      </p:sp>
    </p:spTree>
    <p:extLst>
      <p:ext uri="{BB962C8B-B14F-4D97-AF65-F5344CB8AC3E}">
        <p14:creationId xmlns:p14="http://schemas.microsoft.com/office/powerpoint/2010/main" val="573956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25</a:t>
            </a:fld>
            <a:endParaRPr lang="en-US"/>
          </a:p>
        </p:txBody>
      </p:sp>
    </p:spTree>
    <p:extLst>
      <p:ext uri="{BB962C8B-B14F-4D97-AF65-F5344CB8AC3E}">
        <p14:creationId xmlns:p14="http://schemas.microsoft.com/office/powerpoint/2010/main" val="1583332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26</a:t>
            </a:fld>
            <a:endParaRPr lang="en-US"/>
          </a:p>
        </p:txBody>
      </p:sp>
    </p:spTree>
    <p:extLst>
      <p:ext uri="{BB962C8B-B14F-4D97-AF65-F5344CB8AC3E}">
        <p14:creationId xmlns:p14="http://schemas.microsoft.com/office/powerpoint/2010/main" val="1399770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t>
            </a:r>
            <a:r>
              <a:rPr lang="en-US" dirty="0">
                <a:hlinkClick r:id="rId3"/>
              </a:rPr>
              <a:t>https://www.critfc.org/fish-and-watersheds/columbia-river-fish-species/columbia-river-salmon/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27</a:t>
            </a:fld>
            <a:endParaRPr lang="en-US"/>
          </a:p>
        </p:txBody>
      </p:sp>
    </p:spTree>
    <p:extLst>
      <p:ext uri="{BB962C8B-B14F-4D97-AF65-F5344CB8AC3E}">
        <p14:creationId xmlns:p14="http://schemas.microsoft.com/office/powerpoint/2010/main" val="775087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t>
            </a:r>
            <a:r>
              <a:rPr lang="en-US" dirty="0">
                <a:hlinkClick r:id="rId3"/>
              </a:rPr>
              <a:t>https://www.critfc.org/fish-and-watersheds/columbia-river-fish-species/columbia-river-salmon/</a:t>
            </a:r>
            <a:endParaRPr lang="en-US" dirty="0"/>
          </a:p>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28</a:t>
            </a:fld>
            <a:endParaRPr lang="en-US"/>
          </a:p>
        </p:txBody>
      </p:sp>
    </p:spTree>
    <p:extLst>
      <p:ext uri="{BB962C8B-B14F-4D97-AF65-F5344CB8AC3E}">
        <p14:creationId xmlns:p14="http://schemas.microsoft.com/office/powerpoint/2010/main" val="947374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29</a:t>
            </a:fld>
            <a:endParaRPr lang="en-US"/>
          </a:p>
        </p:txBody>
      </p:sp>
    </p:spTree>
    <p:extLst>
      <p:ext uri="{BB962C8B-B14F-4D97-AF65-F5344CB8AC3E}">
        <p14:creationId xmlns:p14="http://schemas.microsoft.com/office/powerpoint/2010/main" val="4039884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 </a:t>
            </a:r>
            <a:r>
              <a:rPr lang="en-US" dirty="0">
                <a:hlinkClick r:id="rId3"/>
              </a:rPr>
              <a:t>https://www.mckenzieriver.org/2016/10/confederated-tribes-of-siletz-indians-regain-salmon-bearing-wetlands-in-ancestral-homeland/</a:t>
            </a:r>
            <a:endParaRPr lang="en-US" dirty="0"/>
          </a:p>
          <a:p>
            <a:r>
              <a:rPr lang="en-US" dirty="0"/>
              <a:t> </a:t>
            </a:r>
          </a:p>
        </p:txBody>
      </p:sp>
      <p:sp>
        <p:nvSpPr>
          <p:cNvPr id="4" name="Slide Number Placeholder 3"/>
          <p:cNvSpPr>
            <a:spLocks noGrp="1"/>
          </p:cNvSpPr>
          <p:nvPr>
            <p:ph type="sldNum" sz="quarter" idx="5"/>
          </p:nvPr>
        </p:nvSpPr>
        <p:spPr/>
        <p:txBody>
          <a:bodyPr/>
          <a:lstStyle/>
          <a:p>
            <a:fld id="{CAA32032-1F54-7041-8EED-BD6D0B7813DA}" type="slidenum">
              <a:rPr lang="en-US" smtClean="0"/>
              <a:t>4</a:t>
            </a:fld>
            <a:endParaRPr lang="en-US"/>
          </a:p>
        </p:txBody>
      </p:sp>
    </p:spTree>
    <p:extLst>
      <p:ext uri="{BB962C8B-B14F-4D97-AF65-F5344CB8AC3E}">
        <p14:creationId xmlns:p14="http://schemas.microsoft.com/office/powerpoint/2010/main" val="3075549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 </a:t>
            </a:r>
            <a:r>
              <a:rPr lang="en-US" sz="1200" u="sng" kern="1200" dirty="0">
                <a:solidFill>
                  <a:schemeClr val="tx1"/>
                </a:solidFill>
                <a:effectLst/>
                <a:latin typeface="+mn-lt"/>
                <a:ea typeface="+mn-ea"/>
                <a:cs typeface="+mn-cs"/>
                <a:hlinkClick r:id="rId3"/>
              </a:rPr>
              <a:t>https://blog.nationalgeographic.org/2014/05/07/a-small-tribe-thinks-big-about-their-ocean-space/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5</a:t>
            </a:fld>
            <a:endParaRPr lang="en-US"/>
          </a:p>
        </p:txBody>
      </p:sp>
    </p:spTree>
    <p:extLst>
      <p:ext uri="{BB962C8B-B14F-4D97-AF65-F5344CB8AC3E}">
        <p14:creationId xmlns:p14="http://schemas.microsoft.com/office/powerpoint/2010/main" val="3476263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 </a:t>
            </a:r>
            <a:r>
              <a:rPr lang="en-US" sz="1200" u="sng" kern="1200" dirty="0">
                <a:solidFill>
                  <a:schemeClr val="tx1"/>
                </a:solidFill>
                <a:effectLst/>
                <a:latin typeface="+mn-lt"/>
                <a:ea typeface="+mn-ea"/>
                <a:cs typeface="+mn-cs"/>
                <a:hlinkClick r:id="rId3"/>
              </a:rPr>
              <a:t>https://blog.nationalgeographic.org/2014/05/07/a-small-tribe-thinks-big-about-their-ocean-space/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6</a:t>
            </a:fld>
            <a:endParaRPr lang="en-US"/>
          </a:p>
        </p:txBody>
      </p:sp>
    </p:spTree>
    <p:extLst>
      <p:ext uri="{BB962C8B-B14F-4D97-AF65-F5344CB8AC3E}">
        <p14:creationId xmlns:p14="http://schemas.microsoft.com/office/powerpoint/2010/main" val="3822702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 </a:t>
            </a:r>
            <a:r>
              <a:rPr lang="en-US" dirty="0">
                <a:hlinkClick r:id="rId3"/>
              </a:rPr>
              <a:t>https://www.cowcreek.com/tribal-story/</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7</a:t>
            </a:fld>
            <a:endParaRPr lang="en-US"/>
          </a:p>
        </p:txBody>
      </p:sp>
    </p:spTree>
    <p:extLst>
      <p:ext uri="{BB962C8B-B14F-4D97-AF65-F5344CB8AC3E}">
        <p14:creationId xmlns:p14="http://schemas.microsoft.com/office/powerpoint/2010/main" val="736941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 </a:t>
            </a:r>
            <a:r>
              <a:rPr lang="en-US" dirty="0">
                <a:hlinkClick r:id="rId3"/>
              </a:rPr>
              <a:t>https://www.columbiariverkeeper.org/news/2016/9/tribal-fishing-traditions</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8</a:t>
            </a:fld>
            <a:endParaRPr lang="en-US"/>
          </a:p>
        </p:txBody>
      </p:sp>
    </p:spTree>
    <p:extLst>
      <p:ext uri="{BB962C8B-B14F-4D97-AF65-F5344CB8AC3E}">
        <p14:creationId xmlns:p14="http://schemas.microsoft.com/office/powerpoint/2010/main" val="2522252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 </a:t>
            </a:r>
            <a:r>
              <a:rPr lang="en-US" dirty="0">
                <a:hlinkClick r:id="rId3"/>
              </a:rPr>
              <a:t>http://klamathtribes.org/news/bring-home-the-salmon/</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9</a:t>
            </a:fld>
            <a:endParaRPr lang="en-US"/>
          </a:p>
        </p:txBody>
      </p:sp>
    </p:spTree>
    <p:extLst>
      <p:ext uri="{BB962C8B-B14F-4D97-AF65-F5344CB8AC3E}">
        <p14:creationId xmlns:p14="http://schemas.microsoft.com/office/powerpoint/2010/main" val="1436414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 </a:t>
            </a:r>
            <a:r>
              <a:rPr lang="en-US" dirty="0">
                <a:hlinkClick r:id="rId3"/>
              </a:rPr>
              <a:t>https://www.grandronde.org/press-media/tribal-announcements/our-connection-to-the-falls/</a:t>
            </a:r>
            <a:endParaRPr lang="en-US" dirty="0"/>
          </a:p>
        </p:txBody>
      </p:sp>
      <p:sp>
        <p:nvSpPr>
          <p:cNvPr id="4" name="Slide Number Placeholder 3"/>
          <p:cNvSpPr>
            <a:spLocks noGrp="1"/>
          </p:cNvSpPr>
          <p:nvPr>
            <p:ph type="sldNum" sz="quarter" idx="5"/>
          </p:nvPr>
        </p:nvSpPr>
        <p:spPr/>
        <p:txBody>
          <a:bodyPr/>
          <a:lstStyle/>
          <a:p>
            <a:fld id="{CAA32032-1F54-7041-8EED-BD6D0B7813DA}" type="slidenum">
              <a:rPr lang="en-US" smtClean="0"/>
              <a:t>10</a:t>
            </a:fld>
            <a:endParaRPr lang="en-US"/>
          </a:p>
        </p:txBody>
      </p:sp>
    </p:spTree>
    <p:extLst>
      <p:ext uri="{BB962C8B-B14F-4D97-AF65-F5344CB8AC3E}">
        <p14:creationId xmlns:p14="http://schemas.microsoft.com/office/powerpoint/2010/main" val="1527032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C9FC1-764D-4B44-91A3-F099B13B3DA1}"/>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Tree>
    <p:extLst>
      <p:ext uri="{BB962C8B-B14F-4D97-AF65-F5344CB8AC3E}">
        <p14:creationId xmlns:p14="http://schemas.microsoft.com/office/powerpoint/2010/main" val="274698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0DC6B-F0C6-1F4A-A6CA-E0ED4F42A45B}"/>
              </a:ext>
            </a:extLst>
          </p:cNvPr>
          <p:cNvSpPr>
            <a:spLocks noGrp="1"/>
          </p:cNvSpPr>
          <p:nvPr>
            <p:ph idx="1"/>
          </p:nvPr>
        </p:nvSpPr>
        <p:spPr>
          <a:xfrm>
            <a:off x="1004046" y="1825625"/>
            <a:ext cx="986117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465C4486-4B87-6A42-827E-8E1B5D29D0C2}"/>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Tree>
    <p:extLst>
      <p:ext uri="{BB962C8B-B14F-4D97-AF65-F5344CB8AC3E}">
        <p14:creationId xmlns:p14="http://schemas.microsoft.com/office/powerpoint/2010/main" val="253300296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E3643-BE44-9A40-B13C-C20C0E576FAF}"/>
              </a:ext>
            </a:extLst>
          </p:cNvPr>
          <p:cNvSpPr>
            <a:spLocks noGrp="1"/>
          </p:cNvSpPr>
          <p:nvPr>
            <p:ph type="ctrTitle" hasCustomPrompt="1"/>
          </p:nvPr>
        </p:nvSpPr>
        <p:spPr>
          <a:xfrm>
            <a:off x="967946" y="2480073"/>
            <a:ext cx="9144000" cy="1655806"/>
          </a:xfrm>
          <a:prstGeom prst="rect">
            <a:avLst/>
          </a:prstGeom>
        </p:spPr>
        <p:txBody>
          <a:bodyPr lIns="0" tIns="0" rIns="0" bIns="0" anchor="t" anchorCtr="0">
            <a:noAutofit/>
          </a:bodyPr>
          <a:lstStyle>
            <a:lvl1pPr>
              <a:defRPr sz="6000">
                <a:solidFill>
                  <a:srgbClr val="1B73B9"/>
                </a:solidFill>
              </a:defRPr>
            </a:lvl1pPr>
          </a:lstStyle>
          <a:p>
            <a:pPr algn="l"/>
            <a:r>
              <a:rPr lang="en-US" dirty="0"/>
              <a:t>Title</a:t>
            </a:r>
          </a:p>
        </p:txBody>
      </p:sp>
    </p:spTree>
    <p:extLst>
      <p:ext uri="{BB962C8B-B14F-4D97-AF65-F5344CB8AC3E}">
        <p14:creationId xmlns:p14="http://schemas.microsoft.com/office/powerpoint/2010/main" val="41774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
        <p:nvSpPr>
          <p:cNvPr id="8" name="Title 1">
            <a:extLst>
              <a:ext uri="{FF2B5EF4-FFF2-40B4-BE49-F238E27FC236}">
                <a16:creationId xmlns:a16="http://schemas.microsoft.com/office/drawing/2014/main" id="{5D147E33-80AE-2A44-A5B1-C8FFCCA49685}"/>
              </a:ext>
            </a:extLst>
          </p:cNvPr>
          <p:cNvSpPr txBox="1">
            <a:spLocks/>
          </p:cNvSpPr>
          <p:nvPr userDrawn="1"/>
        </p:nvSpPr>
        <p:spPr>
          <a:xfrm>
            <a:off x="1004046" y="2400300"/>
            <a:ext cx="9484660" cy="320537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pP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dirty="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l"/>
            <a:endPar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endParaRPr lang="en-US" sz="32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484616802"/>
      </p:ext>
    </p:extLst>
  </p:cSld>
  <p:clrMapOvr>
    <a:masterClrMapping/>
  </p:clrMapOvr>
  <p:extLst>
    <p:ext uri="{DCECCB84-F9BA-43D5-87BE-67443E8EF086}">
      <p15:sldGuideLst xmlns:p15="http://schemas.microsoft.com/office/powerpoint/2012/main">
        <p15:guide id="1" orient="horz" pos="151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dirty="0"/>
              <a:t>Header goes here</a:t>
            </a:r>
          </a:p>
        </p:txBody>
      </p:sp>
      <p:sp>
        <p:nvSpPr>
          <p:cNvPr id="4" name="Title 1">
            <a:extLst>
              <a:ext uri="{FF2B5EF4-FFF2-40B4-BE49-F238E27FC236}">
                <a16:creationId xmlns:a16="http://schemas.microsoft.com/office/drawing/2014/main" id="{60B204CB-F132-9845-8A82-AE290FD8A871}"/>
              </a:ext>
            </a:extLst>
          </p:cNvPr>
          <p:cNvSpPr txBox="1">
            <a:spLocks/>
          </p:cNvSpPr>
          <p:nvPr userDrawn="1"/>
        </p:nvSpPr>
        <p:spPr>
          <a:xfrm>
            <a:off x="1004046" y="2401824"/>
            <a:ext cx="9292893" cy="379144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155880779"/>
      </p:ext>
    </p:extLst>
  </p:cSld>
  <p:clrMapOvr>
    <a:masterClrMapping/>
  </p:clrMapOvr>
  <p:extLst>
    <p:ext uri="{DCECCB84-F9BA-43D5-87BE-67443E8EF086}">
      <p15:sldGuideLst xmlns:p15="http://schemas.microsoft.com/office/powerpoint/2012/main">
        <p15:guide id="1" orient="horz" pos="1512">
          <p15:clr>
            <a:srgbClr val="FBAE40"/>
          </p15:clr>
        </p15:guide>
        <p15:guide id="2" orient="horz" pos="312">
          <p15:clr>
            <a:srgbClr val="FBAE40"/>
          </p15:clr>
        </p15:guide>
        <p15:guide id="3" pos="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23E14-6CE7-BF4E-AAD5-05A4122466C2}"/>
              </a:ext>
            </a:extLst>
          </p:cNvPr>
          <p:cNvSpPr>
            <a:spLocks noGrp="1"/>
          </p:cNvSpPr>
          <p:nvPr>
            <p:ph type="ctrTitle" hasCustomPrompt="1"/>
          </p:nvPr>
        </p:nvSpPr>
        <p:spPr>
          <a:xfrm>
            <a:off x="4512364" y="495300"/>
            <a:ext cx="6689036" cy="1474177"/>
          </a:xfrm>
        </p:spPr>
        <p:txBody>
          <a:bodyPr lIns="0" tIns="0" rIns="0" bIns="0" anchor="t" anchorCtr="0">
            <a:noAutofit/>
          </a:bodyPr>
          <a:lstStyle/>
          <a:p>
            <a:pPr algn="r"/>
            <a:r>
              <a:rPr lang="en-US" sz="4400" dirty="0"/>
              <a:t>Header goes here</a:t>
            </a:r>
          </a:p>
        </p:txBody>
      </p:sp>
      <p:sp>
        <p:nvSpPr>
          <p:cNvPr id="8" name="Title 1">
            <a:extLst>
              <a:ext uri="{FF2B5EF4-FFF2-40B4-BE49-F238E27FC236}">
                <a16:creationId xmlns:a16="http://schemas.microsoft.com/office/drawing/2014/main" id="{0B522221-339B-1A4B-B612-71A1CA43D774}"/>
              </a:ext>
            </a:extLst>
          </p:cNvPr>
          <p:cNvSpPr txBox="1">
            <a:spLocks/>
          </p:cNvSpPr>
          <p:nvPr userDrawn="1"/>
        </p:nvSpPr>
        <p:spPr>
          <a:xfrm>
            <a:off x="4651513" y="2400300"/>
            <a:ext cx="6549887" cy="372220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pP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9" name="Picture 8">
            <a:extLst>
              <a:ext uri="{FF2B5EF4-FFF2-40B4-BE49-F238E27FC236}">
                <a16:creationId xmlns:a16="http://schemas.microsoft.com/office/drawing/2014/main" id="{1860A9AE-8C6D-D74D-BB8E-0FA4DA9CB2FF}"/>
              </a:ext>
            </a:extLst>
          </p:cNvPr>
          <p:cNvPicPr>
            <a:picLocks noChangeAspect="1"/>
          </p:cNvPicPr>
          <p:nvPr userDrawn="1"/>
        </p:nvPicPr>
        <p:blipFill rotWithShape="1">
          <a:blip r:embed="rId2"/>
          <a:srcRect l="30663" r="28923"/>
          <a:stretch/>
        </p:blipFill>
        <p:spPr>
          <a:xfrm>
            <a:off x="-139148" y="-30370"/>
            <a:ext cx="4194314" cy="6918739"/>
          </a:xfrm>
          <a:prstGeom prst="rect">
            <a:avLst/>
          </a:prstGeom>
        </p:spPr>
      </p:pic>
    </p:spTree>
    <p:extLst>
      <p:ext uri="{BB962C8B-B14F-4D97-AF65-F5344CB8AC3E}">
        <p14:creationId xmlns:p14="http://schemas.microsoft.com/office/powerpoint/2010/main" val="225349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3A49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2803-E98B-6C4E-8362-A40CA90B27AC}"/>
              </a:ext>
            </a:extLst>
          </p:cNvPr>
          <p:cNvSpPr>
            <a:spLocks noGrp="1"/>
          </p:cNvSpPr>
          <p:nvPr>
            <p:ph type="ctrTitle" hasCustomPrompt="1"/>
          </p:nvPr>
        </p:nvSpPr>
        <p:spPr>
          <a:xfrm>
            <a:off x="990600" y="2400300"/>
            <a:ext cx="7855226" cy="2117912"/>
          </a:xfrm>
        </p:spPr>
        <p:txBody>
          <a:bodyPr lIns="0" tIns="0" rIns="0" bIns="0" anchor="t" anchorCtr="0">
            <a:noAutofit/>
          </a:bodyPr>
          <a:lstStyle/>
          <a:p>
            <a:pPr algn="l"/>
            <a:r>
              <a:rPr lang="en-US" sz="4800" dirty="0">
                <a:solidFill>
                  <a:schemeClr val="bg1"/>
                </a:solidFill>
              </a:rPr>
              <a:t>Divider section header goes here</a:t>
            </a:r>
          </a:p>
        </p:txBody>
      </p:sp>
      <p:cxnSp>
        <p:nvCxnSpPr>
          <p:cNvPr id="4" name="Straight Connector 3">
            <a:extLst>
              <a:ext uri="{FF2B5EF4-FFF2-40B4-BE49-F238E27FC236}">
                <a16:creationId xmlns:a16="http://schemas.microsoft.com/office/drawing/2014/main" id="{4D94EE6C-309C-8241-9796-B41E3B97EEF1}"/>
              </a:ext>
            </a:extLst>
          </p:cNvPr>
          <p:cNvCxnSpPr>
            <a:cxnSpLocks/>
          </p:cNvCxnSpPr>
          <p:nvPr userDrawn="1"/>
        </p:nvCxnSpPr>
        <p:spPr>
          <a:xfrm>
            <a:off x="990600" y="2163233"/>
            <a:ext cx="119600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7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3A4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6B578-CF4B-DF47-9B27-E182C9A375C3}"/>
              </a:ext>
            </a:extLst>
          </p:cNvPr>
          <p:cNvPicPr>
            <a:picLocks noChangeAspect="1"/>
          </p:cNvPicPr>
          <p:nvPr userDrawn="1"/>
        </p:nvPicPr>
        <p:blipFill rotWithShape="1">
          <a:blip r:embed="rId2"/>
          <a:srcRect l="-143" t="2970" r="277" b="12298"/>
          <a:stretch/>
        </p:blipFill>
        <p:spPr>
          <a:xfrm>
            <a:off x="-111370" y="-82062"/>
            <a:ext cx="12414739" cy="7022124"/>
          </a:xfrm>
          <a:prstGeom prst="rect">
            <a:avLst/>
          </a:prstGeom>
        </p:spPr>
      </p:pic>
      <p:sp>
        <p:nvSpPr>
          <p:cNvPr id="6" name="Title 1">
            <a:extLst>
              <a:ext uri="{FF2B5EF4-FFF2-40B4-BE49-F238E27FC236}">
                <a16:creationId xmlns:a16="http://schemas.microsoft.com/office/drawing/2014/main" id="{E5F2B2CA-92F2-FC42-B600-734D92EFDAF3}"/>
              </a:ext>
            </a:extLst>
          </p:cNvPr>
          <p:cNvSpPr>
            <a:spLocks noGrp="1"/>
          </p:cNvSpPr>
          <p:nvPr>
            <p:ph type="ctrTitle"/>
          </p:nvPr>
        </p:nvSpPr>
        <p:spPr>
          <a:xfrm>
            <a:off x="990600" y="495300"/>
            <a:ext cx="9861176" cy="1286608"/>
          </a:xfrm>
        </p:spPr>
        <p:txBody>
          <a:bodyPr lIns="0" tIns="0" rIns="0" bIns="0" anchor="t" anchorCtr="0">
            <a:noAutofit/>
          </a:bodyPr>
          <a:lstStyle/>
          <a:p>
            <a:pPr algn="l"/>
            <a:r>
              <a:rPr lang="en-US" sz="4400" dirty="0">
                <a:solidFill>
                  <a:schemeClr val="bg1"/>
                </a:solidFill>
              </a:rPr>
              <a:t>Header goes here</a:t>
            </a:r>
          </a:p>
        </p:txBody>
      </p:sp>
    </p:spTree>
    <p:extLst>
      <p:ext uri="{BB962C8B-B14F-4D97-AF65-F5344CB8AC3E}">
        <p14:creationId xmlns:p14="http://schemas.microsoft.com/office/powerpoint/2010/main" val="416752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87286-3C60-194F-A3FA-589D786D1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D821537-F67A-AD4B-961C-8E36928C0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710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5" r:id="rId7"/>
    <p:sldLayoutId id="2147483661" r:id="rId8"/>
  </p:sldLayoutIdLst>
  <p:txStyles>
    <p:titleStyle>
      <a:lvl1pPr algn="l" defTabSz="914400" rtl="0" eaLnBrk="1" latinLnBrk="0" hangingPunct="1">
        <a:lnSpc>
          <a:spcPct val="90000"/>
        </a:lnSpc>
        <a:spcBef>
          <a:spcPct val="0"/>
        </a:spcBef>
        <a:buNone/>
        <a:defRPr sz="4400" b="0" i="0" kern="1200">
          <a:solidFill>
            <a:srgbClr val="1B73B9"/>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commons.wikimedia.org/wiki/file:salmon_01_alt.jpg" TargetMode="External"/><Relationship Id="rId4" Type="http://schemas.microsoft.com/office/2007/relationships/hdphoto" Target="../media/hdphoto2.wdp"/><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salmon_01_alt.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jp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Columbia_Basi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creativecommons.org/licenses/by-nc/3.0/" TargetMode="External"/><Relationship Id="rId4" Type="http://schemas.openxmlformats.org/officeDocument/2006/relationships/hyperlink" Target="https://editions.lib.umn.edu/openrivers/article/c-ing-the-rive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www.chem1.com/acad/webtext/energetics/CE-1.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hyperlink" Target="https://creativecommons.org/licenses/by-sa/3.0/"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commons.wikimedia.org/wiki/file:grand_coulee_dam.jpg" TargetMode="External"/><Relationship Id="rId5" Type="http://schemas.openxmlformats.org/officeDocument/2006/relationships/image" Target="../media/image27.jpg"/><Relationship Id="rId4" Type="http://schemas.openxmlformats.org/officeDocument/2006/relationships/hyperlink" Target="https://en.wikipedia.org/wiki/John_Day_Da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commons.wikimedia.org/wiki/File:John_Day_Dam_fish_ladder.jpg" TargetMode="External"/><Relationship Id="rId5" Type="http://schemas.openxmlformats.org/officeDocument/2006/relationships/image" Target="../media/image29.jpg"/><Relationship Id="rId4" Type="http://schemas.openxmlformats.org/officeDocument/2006/relationships/hyperlink" Target="https://flickr.com/photos/wwworks/268812642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hyperlink" Target="https://en.wikipedia.org/wiki/Wildwood_Recreation_Site" TargetMode="External"/><Relationship Id="rId3" Type="http://schemas.openxmlformats.org/officeDocument/2006/relationships/image" Target="../media/image32.jpg"/><Relationship Id="rId7"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reflectionsfromthefence.blogspot.com/2015/06/bonneville-fish-hatchery-oregon-fish.html" TargetMode="External"/><Relationship Id="rId5" Type="http://schemas.openxmlformats.org/officeDocument/2006/relationships/image" Target="../media/image33.jpg"/><Relationship Id="rId4" Type="http://schemas.openxmlformats.org/officeDocument/2006/relationships/hyperlink" Target="http://flickr.com/photos/wwworks/2686811946"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990600" y="2400300"/>
            <a:ext cx="10210800" cy="1456997"/>
          </a:xfrm>
        </p:spPr>
        <p:txBody>
          <a:bodyPr lIns="0" tIns="0" rIns="0" bIns="0" anchor="t" anchorCtr="0">
            <a:noAutofit/>
          </a:bodyPr>
          <a:lstStyle/>
          <a:p>
            <a:r>
              <a:rPr lang="es-MX" sz="2400" b="1" dirty="0">
                <a:solidFill>
                  <a:srgbClr val="63A49F"/>
                </a:solidFill>
                <a:latin typeface="Helvetica Neue" panose="02000503000000020004" pitchFamily="2" charset="0"/>
                <a:ea typeface="Helvetica Neue" panose="02000503000000020004" pitchFamily="2" charset="0"/>
                <a:cs typeface="Helvetica Neue" panose="02000503000000020004" pitchFamily="2" charset="0"/>
              </a:rPr>
              <a:t>LECCIÓN DE 4TO GRADO</a:t>
            </a:r>
            <a:r>
              <a:rPr lang="es-MX" sz="7200" dirty="0">
                <a:latin typeface="Helvetica Neue" panose="02000503000000020004" pitchFamily="2" charset="0"/>
                <a:ea typeface="Helvetica Neue" panose="02000503000000020004" pitchFamily="2" charset="0"/>
                <a:cs typeface="Helvetica Neue" panose="02000503000000020004" pitchFamily="2" charset="0"/>
              </a:rPr>
              <a:t/>
            </a:r>
            <a:br>
              <a:rPr lang="es-MX" sz="7200" dirty="0">
                <a:latin typeface="Helvetica Neue" panose="02000503000000020004" pitchFamily="2" charset="0"/>
                <a:ea typeface="Helvetica Neue" panose="02000503000000020004" pitchFamily="2" charset="0"/>
                <a:cs typeface="Helvetica Neue" panose="02000503000000020004" pitchFamily="2" charset="0"/>
              </a:rPr>
            </a:br>
            <a:r>
              <a:rPr lang="es-MX" sz="7200" b="1" dirty="0">
                <a:latin typeface="Helvetica Neue" panose="02000503000000020004" pitchFamily="2" charset="0"/>
                <a:ea typeface="Helvetica Neue" panose="02000503000000020004" pitchFamily="2" charset="0"/>
                <a:cs typeface="Helvetica Neue" panose="02000503000000020004" pitchFamily="2" charset="0"/>
              </a:rPr>
              <a:t>La gente del salmón</a:t>
            </a:r>
          </a:p>
        </p:txBody>
      </p:sp>
      <p:pic>
        <p:nvPicPr>
          <p:cNvPr id="4" name="Picture 3" title="&quot;&quot;">
            <a:extLst>
              <a:ext uri="{FF2B5EF4-FFF2-40B4-BE49-F238E27FC236}">
                <a16:creationId xmlns:a16="http://schemas.microsoft.com/office/drawing/2014/main" id="{68A6AA26-350A-6A4A-8D10-F53251478D04}"/>
              </a:ext>
            </a:extLst>
          </p:cNvPr>
          <p:cNvPicPr>
            <a:picLocks noChangeAspect="1"/>
          </p:cNvPicPr>
          <p:nvPr/>
        </p:nvPicPr>
        <p:blipFill>
          <a:blip r:embed="rId2"/>
          <a:stretch>
            <a:fillRect/>
          </a:stretch>
        </p:blipFill>
        <p:spPr>
          <a:xfrm>
            <a:off x="0" y="5164120"/>
            <a:ext cx="12192000" cy="1693880"/>
          </a:xfrm>
          <a:prstGeom prst="rect">
            <a:avLst/>
          </a:prstGeom>
        </p:spPr>
      </p:pic>
    </p:spTree>
    <p:extLst>
      <p:ext uri="{BB962C8B-B14F-4D97-AF65-F5344CB8AC3E}">
        <p14:creationId xmlns:p14="http://schemas.microsoft.com/office/powerpoint/2010/main" val="246569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7292789" cy="990601"/>
          </a:xfrm>
        </p:spPr>
        <p:txBody>
          <a:bodyPr lIns="0" tIns="0" rIns="0" bIns="0" anchor="t" anchorCtr="0">
            <a:noAutofit/>
          </a:bodyPr>
          <a:lstStyle/>
          <a:p>
            <a:r>
              <a:rPr lang="es-MX"/>
              <a:t>Las Tribus Confederadas de Grand Ronde </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7" y="2400299"/>
            <a:ext cx="8365584" cy="369570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En 2018, las Tribus Confederadas de Grand Ronde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CTGR</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recibieron un permiso del Departamento de Tierras del Estado de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Oregon</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para construir una plataforma de pesca en tierras estatales en Willamette Falls. El andamio le permite a la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CTGR</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recolectar peces ceremoniales en Willamette Falls en la época del año en que históricamente nuestros antepasados capturaron el primer pez de las cataratas. La Tribu ha capturado peces ceremoniales en las cataratas durante los últimos tres años [desde 2016].</a:t>
            </a:r>
          </a:p>
        </p:txBody>
      </p:sp>
      <p:pic>
        <p:nvPicPr>
          <p:cNvPr id="7" name="Picture 6" title="&quot;&quot;">
            <a:extLst>
              <a:ext uri="{FF2B5EF4-FFF2-40B4-BE49-F238E27FC236}">
                <a16:creationId xmlns:a16="http://schemas.microsoft.com/office/drawing/2014/main" id="{1C33E67F-47D8-644C-B384-02223C0E3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5601" y="495300"/>
            <a:ext cx="1255799" cy="1953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752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s-MX"/>
              <a:t>Comisión Intertribal de Pesca del Río Columbia</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481943" y="2312147"/>
            <a:ext cx="7398327" cy="113030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s-MX" sz="2800" dirty="0">
                <a:solidFill>
                  <a:schemeClr val="tx1">
                    <a:lumMod val="75000"/>
                    <a:lumOff val="25000"/>
                  </a:schemeClr>
                </a:solidFill>
                <a:latin typeface="Helvetica Neue Light" panose="02000403000000020004" pitchFamily="2" charset="0"/>
                <a:ea typeface="Helvetica Neue Light" panose="02000403000000020004" pitchFamily="2" charset="0"/>
              </a:rPr>
              <a:t>El salmón juega una parte integral de la religión y la cultura tribal, así como el sustento físico. </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26E90A80-68A2-5742-A131-C94987001D99}"/>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3309339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s-MX"/>
              <a:t>Comisión Intertribal de Pesca del Río Columbia</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106575" y="2313831"/>
            <a:ext cx="7978850" cy="2150592"/>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s-MX" sz="2800" dirty="0">
                <a:solidFill>
                  <a:schemeClr val="tx1">
                    <a:lumMod val="75000"/>
                    <a:lumOff val="25000"/>
                  </a:schemeClr>
                </a:solidFill>
                <a:latin typeface="Helvetica Neue Light" panose="02000403000000020004" pitchFamily="2" charset="0"/>
                <a:ea typeface="Helvetica Neue Light" panose="02000403000000020004" pitchFamily="2" charset="0"/>
              </a:rPr>
              <a:t>Los salmones son parte de nuestra identidad espiritual y cultural. Más de una docena de casas comunales e iglesias en las reservas y en áreas cedidas todavía usan salmón para sus servicios religiosos.</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6659055C-E83D-4942-BB64-5BB504278043}"/>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580563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s-MX"/>
              <a:t>Comisión Intertribal de Pesca del Río Columbia</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402615" y="2313831"/>
            <a:ext cx="7346501" cy="130698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s-MX" sz="2800">
                <a:solidFill>
                  <a:schemeClr val="tx1">
                    <a:lumMod val="75000"/>
                    <a:lumOff val="25000"/>
                  </a:schemeClr>
                </a:solidFill>
                <a:latin typeface="Helvetica Neue Light" panose="02000403000000020004" pitchFamily="2" charset="0"/>
                <a:ea typeface="Helvetica Neue Light" panose="02000403000000020004" pitchFamily="2" charset="0"/>
              </a:rPr>
              <a:t>El regreso anual del salmón y su celebración por parte de las tribus aseguran la renovación y continuación de la vida humana y de todas las demás.</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78BE72F8-1B2E-F740-8999-0633A435FB10}"/>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3282799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s-MX"/>
              <a:t>Comisión Intertribal de Pesca del Río Columbia</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3060635" y="2316448"/>
            <a:ext cx="6109372" cy="130698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s-MX" sz="2800">
                <a:solidFill>
                  <a:schemeClr val="tx1">
                    <a:lumMod val="75000"/>
                    <a:lumOff val="25000"/>
                  </a:schemeClr>
                </a:solidFill>
                <a:latin typeface="Helvetica Neue Light" panose="02000403000000020004" pitchFamily="2" charset="0"/>
                <a:ea typeface="Helvetica Neue Light" panose="02000403000000020004" pitchFamily="2" charset="0"/>
              </a:rPr>
              <a:t>Históricamente, fuimos pueblos ricos debido a una floreciente economía comercial que se basaba en el salmón.</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BD1EC484-EF54-AC48-AFCE-45426B179948}"/>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1415332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s-MX"/>
              <a:t>Comisión Intertribal de Pesca del Río Columbia</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584152" y="2315008"/>
            <a:ext cx="7126941" cy="182778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s-MX" sz="2800">
                <a:solidFill>
                  <a:schemeClr val="tx1">
                    <a:lumMod val="75000"/>
                    <a:lumOff val="25000"/>
                  </a:schemeClr>
                </a:solidFill>
                <a:latin typeface="Helvetica Neue Light" panose="02000403000000020004" pitchFamily="2" charset="0"/>
                <a:ea typeface="Helvetica Neue Light" panose="02000403000000020004" pitchFamily="2" charset="0"/>
              </a:rPr>
              <a:t>El salmón y los ríos que utilizan son parte de nuestro sentido del lugar. El Creador nos puso aquí donde regresan los salmones. Estamos obligados a permanecer y proteger este lugar.</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AB976869-1C80-3440-848E-BBA8595448BB}"/>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58906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s-MX"/>
              <a:t>Comisión Intertribal de Pesca del Río Columbia</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897579" y="2322544"/>
            <a:ext cx="6412675" cy="143672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s-MX" sz="2800" dirty="0">
                <a:solidFill>
                  <a:schemeClr val="tx1">
                    <a:lumMod val="75000"/>
                    <a:lumOff val="25000"/>
                  </a:schemeClr>
                </a:solidFill>
                <a:latin typeface="Helvetica Neue Light" panose="02000403000000020004" pitchFamily="2" charset="0"/>
                <a:ea typeface="Helvetica Neue Light" panose="02000403000000020004" pitchFamily="2" charset="0"/>
              </a:rPr>
              <a:t>La cosecha anual de salmón permite la transferencia de valores tradicionales de generación en generación.</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2160489" y="4789020"/>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4590"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pic>
        <p:nvPicPr>
          <p:cNvPr id="11" name="Picture 10" descr="A close up of a sign&#10;&#10;Description automatically generated">
            <a:extLst>
              <a:ext uri="{FF2B5EF4-FFF2-40B4-BE49-F238E27FC236}">
                <a16:creationId xmlns:a16="http://schemas.microsoft.com/office/drawing/2014/main" id="{78DB3DF3-1E30-1642-A83B-DA383216C5F2}"/>
              </a:ext>
            </a:extLst>
          </p:cNvPr>
          <p:cNvPicPr>
            <a:picLocks noChangeAspect="1"/>
          </p:cNvPicPr>
          <p:nvPr/>
        </p:nvPicPr>
        <p:blipFill>
          <a:blip r:embed="rId7"/>
          <a:stretch>
            <a:fillRect/>
          </a:stretch>
        </p:blipFill>
        <p:spPr>
          <a:xfrm>
            <a:off x="5281669" y="4789020"/>
            <a:ext cx="1806046" cy="1377110"/>
          </a:xfrm>
          <a:prstGeom prst="rect">
            <a:avLst/>
          </a:prstGeom>
        </p:spPr>
      </p:pic>
    </p:spTree>
    <p:extLst>
      <p:ext uri="{BB962C8B-B14F-4D97-AF65-F5344CB8AC3E}">
        <p14:creationId xmlns:p14="http://schemas.microsoft.com/office/powerpoint/2010/main" val="1611770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656233"/>
          </a:xfrm>
        </p:spPr>
        <p:txBody>
          <a:bodyPr lIns="0" tIns="0" rIns="0" bIns="0" anchor="t" anchorCtr="0">
            <a:noAutofit/>
          </a:bodyPr>
          <a:lstStyle/>
          <a:p>
            <a:r>
              <a:rPr lang="es-MX"/>
              <a:t>Comisión Intertribal de Pesca del Río Columbia</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945342" y="2344614"/>
            <a:ext cx="8180296" cy="2361855"/>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s-MX" sz="2000" dirty="0">
                <a:solidFill>
                  <a:schemeClr val="tx1">
                    <a:lumMod val="75000"/>
                    <a:lumOff val="25000"/>
                  </a:schemeClr>
                </a:solidFill>
                <a:latin typeface="Helvetica Neue Light" panose="02000403000000020004" pitchFamily="2" charset="0"/>
                <a:ea typeface="Helvetica Neue Light" panose="02000403000000020004" pitchFamily="2" charset="0"/>
              </a:rPr>
              <a:t>La importancia de la primera ceremonia del salmón tiene que ver con la celebración de la vida, del salmón como subsistencia, es decir que los indios dependen del salmón para vivir. Y la celebración anual es solo eso: es una apreciación de que el salmón está regresando. Es de nuevo la ley natural; el ciclo de la vida. Así son las cosas y si no hubiera agua, no habría salmón, no habría ciclo, no habría comida. Y el pueblo indio lo respeta en consecuencia.</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1028700" y="4814045"/>
            <a:ext cx="1954306" cy="1306980"/>
          </a:xfrm>
          <a:prstGeom prst="rect">
            <a:avLst/>
          </a:prstGeom>
        </p:spPr>
      </p:pic>
      <p:pic>
        <p:nvPicPr>
          <p:cNvPr id="9" name="Picture 2" title="&quot;&quot;">
            <a:extLst>
              <a:ext uri="{FF2B5EF4-FFF2-40B4-BE49-F238E27FC236}">
                <a16:creationId xmlns:a16="http://schemas.microsoft.com/office/drawing/2014/main" id="{7AF187CC-10AF-C740-9E3C-746BC0E18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0691" y="4464422"/>
            <a:ext cx="1830835" cy="18277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6"/>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6"/>
          <a:stretch>
            <a:fillRect/>
          </a:stretch>
        </p:blipFill>
        <p:spPr>
          <a:xfrm rot="10800000">
            <a:off x="10282593" y="2151533"/>
            <a:ext cx="1060399" cy="916267"/>
          </a:xfrm>
          <a:prstGeom prst="rect">
            <a:avLst/>
          </a:prstGeom>
        </p:spPr>
      </p:pic>
      <p:sp>
        <p:nvSpPr>
          <p:cNvPr id="11" name="Title 1">
            <a:extLst>
              <a:ext uri="{FF2B5EF4-FFF2-40B4-BE49-F238E27FC236}">
                <a16:creationId xmlns:a16="http://schemas.microsoft.com/office/drawing/2014/main" id="{468E5128-3543-864F-9503-75BAC510BF92}"/>
              </a:ext>
            </a:extLst>
          </p:cNvPr>
          <p:cNvSpPr txBox="1">
            <a:spLocks/>
          </p:cNvSpPr>
          <p:nvPr/>
        </p:nvSpPr>
        <p:spPr>
          <a:xfrm>
            <a:off x="3651831" y="5164034"/>
            <a:ext cx="4888338" cy="67061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spcAft>
                <a:spcPts val="1200"/>
              </a:spcAft>
            </a:pPr>
            <a:r>
              <a:rPr lang="es-MX" sz="2000" i="1">
                <a:solidFill>
                  <a:schemeClr val="tx1">
                    <a:lumMod val="75000"/>
                    <a:lumOff val="25000"/>
                  </a:schemeClr>
                </a:solidFill>
                <a:latin typeface="Helvetica Neue Light" panose="02000403000000020004" pitchFamily="2" charset="0"/>
                <a:ea typeface="Helvetica Neue Light" panose="02000403000000020004" pitchFamily="2" charset="0"/>
              </a:rPr>
              <a:t>—Antone Minthorn, Cayuse, Tribus Confederadas de la Reserva India Umatilla</a:t>
            </a:r>
          </a:p>
        </p:txBody>
      </p:sp>
    </p:spTree>
    <p:extLst>
      <p:ext uri="{BB962C8B-B14F-4D97-AF65-F5344CB8AC3E}">
        <p14:creationId xmlns:p14="http://schemas.microsoft.com/office/powerpoint/2010/main" val="370700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990601"/>
          </a:xfrm>
        </p:spPr>
        <p:txBody>
          <a:bodyPr lIns="0" tIns="0" rIns="0" bIns="0" anchor="t" anchorCtr="0">
            <a:noAutofit/>
          </a:bodyPr>
          <a:lstStyle/>
          <a:p>
            <a:r>
              <a:rPr lang="es-MX" sz="3600"/>
              <a:t>Louie Dick, Jr., miembro de las Tribus Confederadas de la Reserva Umatilla (1992)</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2158253" y="2346512"/>
            <a:ext cx="7875493" cy="2361855"/>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No nos llamen minoría. Venimos de la tierra. Somos la Tierra; somos el suelo. Los otros ocupan el suelo. Cuando destruyes el salmón, me destruyes a mí. El salmón se comprometió a volver y a dar vida. Él está siguiendo su ley al venir. Estamos violando nuestra propia ley al no hacer todo lo posible para recuperarlo.</a:t>
            </a:r>
          </a:p>
        </p:txBody>
      </p:sp>
      <p:pic>
        <p:nvPicPr>
          <p:cNvPr id="6" name="Picture 5" title="&quot;&quot;">
            <a:extLst>
              <a:ext uri="{FF2B5EF4-FFF2-40B4-BE49-F238E27FC236}">
                <a16:creationId xmlns:a16="http://schemas.microsoft.com/office/drawing/2014/main" id="{542B607F-9534-8F48-905A-CA5C81571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5125570" y="5015380"/>
            <a:ext cx="1954306" cy="1306980"/>
          </a:xfrm>
          <a:prstGeom prst="rect">
            <a:avLst/>
          </a:prstGeom>
        </p:spPr>
      </p:pic>
      <p:pic>
        <p:nvPicPr>
          <p:cNvPr id="4" name="Picture 3" descr="A close up of a logo&#10;&#10;Description automatically generated">
            <a:extLst>
              <a:ext uri="{FF2B5EF4-FFF2-40B4-BE49-F238E27FC236}">
                <a16:creationId xmlns:a16="http://schemas.microsoft.com/office/drawing/2014/main" id="{7BB0B8FE-150E-A441-8E8B-69A808F6C71E}"/>
              </a:ext>
            </a:extLst>
          </p:cNvPr>
          <p:cNvPicPr>
            <a:picLocks noChangeAspect="1"/>
          </p:cNvPicPr>
          <p:nvPr/>
        </p:nvPicPr>
        <p:blipFill>
          <a:blip r:embed="rId5"/>
          <a:stretch>
            <a:fillRect/>
          </a:stretch>
        </p:blipFill>
        <p:spPr>
          <a:xfrm>
            <a:off x="884942" y="2151532"/>
            <a:ext cx="1060399" cy="916267"/>
          </a:xfrm>
          <a:prstGeom prst="rect">
            <a:avLst/>
          </a:prstGeom>
        </p:spPr>
      </p:pic>
      <p:pic>
        <p:nvPicPr>
          <p:cNvPr id="10" name="Picture 9" descr="A close up of a logo&#10;&#10;Description automatically generated">
            <a:extLst>
              <a:ext uri="{FF2B5EF4-FFF2-40B4-BE49-F238E27FC236}">
                <a16:creationId xmlns:a16="http://schemas.microsoft.com/office/drawing/2014/main" id="{55D248AD-C801-D543-9EA2-1EB0E58E7029}"/>
              </a:ext>
            </a:extLst>
          </p:cNvPr>
          <p:cNvPicPr>
            <a:picLocks noChangeAspect="1"/>
          </p:cNvPicPr>
          <p:nvPr/>
        </p:nvPicPr>
        <p:blipFill>
          <a:blip r:embed="rId5"/>
          <a:stretch>
            <a:fillRect/>
          </a:stretch>
        </p:blipFill>
        <p:spPr>
          <a:xfrm rot="10800000">
            <a:off x="10282593" y="2151533"/>
            <a:ext cx="1060399" cy="916267"/>
          </a:xfrm>
          <a:prstGeom prst="rect">
            <a:avLst/>
          </a:prstGeom>
        </p:spPr>
      </p:pic>
    </p:spTree>
    <p:extLst>
      <p:ext uri="{BB962C8B-B14F-4D97-AF65-F5344CB8AC3E}">
        <p14:creationId xmlns:p14="http://schemas.microsoft.com/office/powerpoint/2010/main" val="894673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123167"/>
          </a:xfrm>
        </p:spPr>
        <p:txBody>
          <a:bodyPr lIns="0" tIns="0" rIns="0" bIns="0" anchor="t" anchorCtr="0">
            <a:noAutofit/>
          </a:bodyPr>
          <a:lstStyle/>
          <a:p>
            <a:r>
              <a:rPr lang="es-MX"/>
              <a:t>Cinco tipos de salmón comunes en Oregón</a:t>
            </a:r>
          </a:p>
        </p:txBody>
      </p:sp>
      <p:grpSp>
        <p:nvGrpSpPr>
          <p:cNvPr id="12" name="Group 11" title="&quot;&quot;">
            <a:extLst>
              <a:ext uri="{FF2B5EF4-FFF2-40B4-BE49-F238E27FC236}">
                <a16:creationId xmlns:a16="http://schemas.microsoft.com/office/drawing/2014/main" id="{7A5DEA6F-CA8A-9F4B-80DA-FCCEA9F646FC}"/>
              </a:ext>
            </a:extLst>
          </p:cNvPr>
          <p:cNvGrpSpPr/>
          <p:nvPr/>
        </p:nvGrpSpPr>
        <p:grpSpPr>
          <a:xfrm>
            <a:off x="799137" y="2296611"/>
            <a:ext cx="3610869" cy="1537655"/>
            <a:chOff x="872983" y="3581243"/>
            <a:chExt cx="6309360" cy="2686783"/>
          </a:xfrm>
        </p:grpSpPr>
        <p:pic>
          <p:nvPicPr>
            <p:cNvPr id="25" name="Picture 24" descr="A group of fish&#10;&#10;Description automatically generated">
              <a:extLst>
                <a:ext uri="{FF2B5EF4-FFF2-40B4-BE49-F238E27FC236}">
                  <a16:creationId xmlns:a16="http://schemas.microsoft.com/office/drawing/2014/main" id="{31A6D30A-8E0D-A741-8590-A62298495A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839" b="63790" l="60000" r="97750">
                          <a14:foregroundMark x1="63500" y1="53471" x2="63500" y2="53471"/>
                          <a14:foregroundMark x1="60000" y1="47842" x2="60000" y2="47842"/>
                          <a14:foregroundMark x1="80750" y1="42026" x2="80750" y2="42026"/>
                          <a14:foregroundMark x1="96250" y1="49719" x2="96250" y2="49719"/>
                          <a14:foregroundMark x1="97750" y1="56098" x2="97750" y2="5609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57013" t="39531" b="33044"/>
            <a:stretch/>
          </p:blipFill>
          <p:spPr>
            <a:xfrm>
              <a:off x="872983" y="3581243"/>
              <a:ext cx="6309360" cy="2686783"/>
            </a:xfrm>
            <a:prstGeom prst="rect">
              <a:avLst/>
            </a:prstGeom>
          </p:spPr>
        </p:pic>
        <p:sp>
          <p:nvSpPr>
            <p:cNvPr id="26" name="TextBox 3">
              <a:extLst>
                <a:ext uri="{FF2B5EF4-FFF2-40B4-BE49-F238E27FC236}">
                  <a16:creationId xmlns:a16="http://schemas.microsoft.com/office/drawing/2014/main" id="{3E71984F-0B16-BD45-ABF7-0CB79FCF82CA}"/>
                </a:ext>
              </a:extLst>
            </p:cNvPr>
            <p:cNvSpPr txBox="1"/>
            <p:nvPr/>
          </p:nvSpPr>
          <p:spPr>
            <a:xfrm>
              <a:off x="2086855" y="5502477"/>
              <a:ext cx="3285514" cy="645343"/>
            </a:xfrm>
            <a:prstGeom prst="rect">
              <a:avLst/>
            </a:prstGeom>
            <a:noFill/>
          </p:spPr>
          <p:txBody>
            <a:bodyPr wrap="square" rtlCol="0">
              <a:spAutoFit/>
            </a:bodyPr>
            <a:lstStyle/>
            <a:p>
              <a:pPr algn="ctr"/>
              <a:r>
                <a:rPr lang="es-MX" dirty="0" err="1">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Coho</a:t>
              </a:r>
              <a:r>
                <a:rPr lang="es-MX" dirty="0">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/Plateado</a:t>
              </a:r>
            </a:p>
          </p:txBody>
        </p:sp>
      </p:grpSp>
      <p:grpSp>
        <p:nvGrpSpPr>
          <p:cNvPr id="13" name="Group 12" title="&quot;&quot;">
            <a:extLst>
              <a:ext uri="{FF2B5EF4-FFF2-40B4-BE49-F238E27FC236}">
                <a16:creationId xmlns:a16="http://schemas.microsoft.com/office/drawing/2014/main" id="{96850F89-7E18-9A4B-A45D-C1FAF067F4F3}"/>
              </a:ext>
            </a:extLst>
          </p:cNvPr>
          <p:cNvGrpSpPr/>
          <p:nvPr/>
        </p:nvGrpSpPr>
        <p:grpSpPr>
          <a:xfrm>
            <a:off x="4676883" y="2319549"/>
            <a:ext cx="3391558" cy="1569943"/>
            <a:chOff x="6134735" y="3855371"/>
            <a:chExt cx="5926153" cy="2743200"/>
          </a:xfrm>
        </p:grpSpPr>
        <p:pic>
          <p:nvPicPr>
            <p:cNvPr id="23" name="Picture 22" descr="A group of fish&#10;&#10;Description automatically generated">
              <a:extLst>
                <a:ext uri="{FF2B5EF4-FFF2-40B4-BE49-F238E27FC236}">
                  <a16:creationId xmlns:a16="http://schemas.microsoft.com/office/drawing/2014/main" id="{3AC334C6-31C5-8147-B81A-688B78E31DA6}"/>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41276" b="63790" l="11000" r="44375">
                          <a14:foregroundMark x1="11375" y1="48030" x2="11375" y2="48030"/>
                          <a14:foregroundMark x1="11000" y1="51032" x2="11000" y2="51032"/>
                          <a14:foregroundMark x1="29250" y1="41463" x2="29250" y2="41463"/>
                          <a14:foregroundMark x1="44375" y1="47842" x2="44375" y2="4784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8430" t="39601" r="52024" b="32975"/>
            <a:stretch/>
          </p:blipFill>
          <p:spPr>
            <a:xfrm>
              <a:off x="6134735" y="3855371"/>
              <a:ext cx="5926153" cy="2743200"/>
            </a:xfrm>
            <a:prstGeom prst="rect">
              <a:avLst/>
            </a:prstGeom>
          </p:spPr>
        </p:pic>
        <p:sp>
          <p:nvSpPr>
            <p:cNvPr id="24" name="TextBox 6">
              <a:extLst>
                <a:ext uri="{FF2B5EF4-FFF2-40B4-BE49-F238E27FC236}">
                  <a16:creationId xmlns:a16="http://schemas.microsoft.com/office/drawing/2014/main" id="{2C0AB4C7-D449-8C40-8E17-7285B5E017FB}"/>
                </a:ext>
              </a:extLst>
            </p:cNvPr>
            <p:cNvSpPr txBox="1"/>
            <p:nvPr/>
          </p:nvSpPr>
          <p:spPr>
            <a:xfrm>
              <a:off x="7753108" y="5733311"/>
              <a:ext cx="2689412" cy="579833"/>
            </a:xfrm>
            <a:prstGeom prst="rect">
              <a:avLst/>
            </a:prstGeom>
            <a:noFill/>
          </p:spPr>
          <p:txBody>
            <a:bodyPr wrap="square" rtlCol="0">
              <a:spAutoFit/>
            </a:bodyPr>
            <a:lstStyle/>
            <a:p>
              <a:pPr algn="ctr"/>
              <a:r>
                <a:rPr lang="es-MX">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Chinook/Real</a:t>
              </a:r>
            </a:p>
          </p:txBody>
        </p:sp>
      </p:grpSp>
      <p:grpSp>
        <p:nvGrpSpPr>
          <p:cNvPr id="14" name="Group 13" title="&quot;&quot;">
            <a:extLst>
              <a:ext uri="{FF2B5EF4-FFF2-40B4-BE49-F238E27FC236}">
                <a16:creationId xmlns:a16="http://schemas.microsoft.com/office/drawing/2014/main" id="{3D976BB7-559A-E347-B879-4638F0154A28}"/>
              </a:ext>
            </a:extLst>
          </p:cNvPr>
          <p:cNvGrpSpPr/>
          <p:nvPr/>
        </p:nvGrpSpPr>
        <p:grpSpPr>
          <a:xfrm>
            <a:off x="8098348" y="2350451"/>
            <a:ext cx="3660462" cy="1569943"/>
            <a:chOff x="2057370" y="0"/>
            <a:chExt cx="6396015" cy="2743200"/>
          </a:xfrm>
        </p:grpSpPr>
        <p:pic>
          <p:nvPicPr>
            <p:cNvPr id="21" name="Picture 20" title="&quot;&quot;">
              <a:extLst>
                <a:ext uri="{FF2B5EF4-FFF2-40B4-BE49-F238E27FC236}">
                  <a16:creationId xmlns:a16="http://schemas.microsoft.com/office/drawing/2014/main" id="{9A3358DA-FB6A-1446-85D7-4F231D10F116}"/>
                </a:ext>
              </a:extLst>
            </p:cNvPr>
            <p:cNvPicPr>
              <a:picLocks noChangeAspect="1"/>
            </p:cNvPicPr>
            <p:nvPr/>
          </p:nvPicPr>
          <p:blipFill>
            <a:blip r:embed="rId7"/>
            <a:stretch>
              <a:fillRect/>
            </a:stretch>
          </p:blipFill>
          <p:spPr>
            <a:xfrm>
              <a:off x="2057370" y="0"/>
              <a:ext cx="6396015" cy="2743200"/>
            </a:xfrm>
            <a:prstGeom prst="rect">
              <a:avLst/>
            </a:prstGeom>
          </p:spPr>
        </p:pic>
        <p:sp>
          <p:nvSpPr>
            <p:cNvPr id="22" name="TextBox 9">
              <a:extLst>
                <a:ext uri="{FF2B5EF4-FFF2-40B4-BE49-F238E27FC236}">
                  <a16:creationId xmlns:a16="http://schemas.microsoft.com/office/drawing/2014/main" id="{A05EC916-1B21-7B40-9648-D1D654AD97F7}"/>
                </a:ext>
              </a:extLst>
            </p:cNvPr>
            <p:cNvSpPr txBox="1"/>
            <p:nvPr/>
          </p:nvSpPr>
          <p:spPr>
            <a:xfrm>
              <a:off x="3910671" y="1823174"/>
              <a:ext cx="2689413" cy="579833"/>
            </a:xfrm>
            <a:prstGeom prst="rect">
              <a:avLst/>
            </a:prstGeom>
            <a:noFill/>
          </p:spPr>
          <p:txBody>
            <a:bodyPr wrap="square" rtlCol="0">
              <a:spAutoFit/>
            </a:bodyPr>
            <a:lstStyle/>
            <a:p>
              <a:pPr algn="ctr"/>
              <a:r>
                <a:rPr lang="es-MX">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Chum/Keta</a:t>
              </a:r>
            </a:p>
          </p:txBody>
        </p:sp>
      </p:grpSp>
      <p:grpSp>
        <p:nvGrpSpPr>
          <p:cNvPr id="15" name="Group 14" title="&quot;&quot;">
            <a:extLst>
              <a:ext uri="{FF2B5EF4-FFF2-40B4-BE49-F238E27FC236}">
                <a16:creationId xmlns:a16="http://schemas.microsoft.com/office/drawing/2014/main" id="{4801CB1F-A0C9-BD4D-A0E4-B0141D61A3A3}"/>
              </a:ext>
            </a:extLst>
          </p:cNvPr>
          <p:cNvGrpSpPr/>
          <p:nvPr/>
        </p:nvGrpSpPr>
        <p:grpSpPr>
          <a:xfrm>
            <a:off x="6363784" y="4590522"/>
            <a:ext cx="3223660" cy="1662360"/>
            <a:chOff x="166614" y="950688"/>
            <a:chExt cx="5632783" cy="2904683"/>
          </a:xfrm>
        </p:grpSpPr>
        <p:pic>
          <p:nvPicPr>
            <p:cNvPr id="19" name="Picture 18" descr="A group of fish&#10;&#10;Description automatically generated">
              <a:extLst>
                <a:ext uri="{FF2B5EF4-FFF2-40B4-BE49-F238E27FC236}">
                  <a16:creationId xmlns:a16="http://schemas.microsoft.com/office/drawing/2014/main" id="{9C82B315-7458-A34A-9E63-3DADFAA53963}"/>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3189" b="30957" l="5250" r="41500">
                          <a14:foregroundMark x1="8750" y1="18574" x2="8750" y2="18574"/>
                          <a14:foregroundMark x1="5875" y1="17824" x2="5875" y2="17824"/>
                          <a14:foregroundMark x1="5250" y1="13508" x2="5250" y2="13508"/>
                          <a14:foregroundMark x1="41500" y1="20075" x2="41500" y2="2007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1350" r="54073" b="65563"/>
            <a:stretch/>
          </p:blipFill>
          <p:spPr>
            <a:xfrm>
              <a:off x="166614" y="950688"/>
              <a:ext cx="5632783" cy="2904683"/>
            </a:xfrm>
            <a:prstGeom prst="rect">
              <a:avLst/>
            </a:prstGeom>
          </p:spPr>
        </p:pic>
        <p:sp>
          <p:nvSpPr>
            <p:cNvPr id="20" name="TextBox 12">
              <a:extLst>
                <a:ext uri="{FF2B5EF4-FFF2-40B4-BE49-F238E27FC236}">
                  <a16:creationId xmlns:a16="http://schemas.microsoft.com/office/drawing/2014/main" id="{9B46FC27-6ADA-4545-9221-E30C518E4B2C}"/>
                </a:ext>
              </a:extLst>
            </p:cNvPr>
            <p:cNvSpPr txBox="1"/>
            <p:nvPr/>
          </p:nvSpPr>
          <p:spPr>
            <a:xfrm>
              <a:off x="1638301" y="3115371"/>
              <a:ext cx="2689413" cy="579834"/>
            </a:xfrm>
            <a:prstGeom prst="rect">
              <a:avLst/>
            </a:prstGeom>
            <a:noFill/>
          </p:spPr>
          <p:txBody>
            <a:bodyPr wrap="square" rtlCol="0">
              <a:spAutoFit/>
            </a:bodyPr>
            <a:lstStyle/>
            <a:p>
              <a:pPr algn="ctr"/>
              <a:r>
                <a:rPr lang="es-MX">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Salmón rojo</a:t>
              </a:r>
            </a:p>
          </p:txBody>
        </p:sp>
      </p:grpSp>
      <p:grpSp>
        <p:nvGrpSpPr>
          <p:cNvPr id="16" name="Group 15" title="&quot;&quot;">
            <a:extLst>
              <a:ext uri="{FF2B5EF4-FFF2-40B4-BE49-F238E27FC236}">
                <a16:creationId xmlns:a16="http://schemas.microsoft.com/office/drawing/2014/main" id="{71B97B1A-CDF5-A649-82EF-A28AD25B57C9}"/>
              </a:ext>
            </a:extLst>
          </p:cNvPr>
          <p:cNvGrpSpPr/>
          <p:nvPr/>
        </p:nvGrpSpPr>
        <p:grpSpPr>
          <a:xfrm>
            <a:off x="2681721" y="4704298"/>
            <a:ext cx="3349503" cy="1460018"/>
            <a:chOff x="-315889" y="3996146"/>
            <a:chExt cx="5852667" cy="2551124"/>
          </a:xfrm>
        </p:grpSpPr>
        <p:sp>
          <p:nvSpPr>
            <p:cNvPr id="17" name="TextBox 14">
              <a:extLst>
                <a:ext uri="{FF2B5EF4-FFF2-40B4-BE49-F238E27FC236}">
                  <a16:creationId xmlns:a16="http://schemas.microsoft.com/office/drawing/2014/main" id="{8E27CED7-52AE-5148-BC10-46532BE74898}"/>
                </a:ext>
              </a:extLst>
            </p:cNvPr>
            <p:cNvSpPr txBox="1"/>
            <p:nvPr/>
          </p:nvSpPr>
          <p:spPr>
            <a:xfrm>
              <a:off x="1265738" y="5967436"/>
              <a:ext cx="2689412" cy="579834"/>
            </a:xfrm>
            <a:prstGeom prst="rect">
              <a:avLst/>
            </a:prstGeom>
            <a:noFill/>
          </p:spPr>
          <p:txBody>
            <a:bodyPr wrap="square" rtlCol="0">
              <a:spAutoFit/>
            </a:bodyPr>
            <a:lstStyle/>
            <a:p>
              <a:pPr algn="ctr"/>
              <a:r>
                <a:rPr lang="es-MX">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Rosa</a:t>
              </a:r>
            </a:p>
          </p:txBody>
        </p:sp>
        <p:pic>
          <p:nvPicPr>
            <p:cNvPr id="18" name="Picture 17" title="&quot;&quot;">
              <a:extLst>
                <a:ext uri="{FF2B5EF4-FFF2-40B4-BE49-F238E27FC236}">
                  <a16:creationId xmlns:a16="http://schemas.microsoft.com/office/drawing/2014/main" id="{49AFCAB0-B2F8-124C-B038-21A394E5F08E}"/>
                </a:ext>
              </a:extLst>
            </p:cNvPr>
            <p:cNvPicPr>
              <a:picLocks noChangeAspect="1"/>
            </p:cNvPicPr>
            <p:nvPr/>
          </p:nvPicPr>
          <p:blipFill>
            <a:blip r:embed="rId9"/>
            <a:stretch>
              <a:fillRect/>
            </a:stretch>
          </p:blipFill>
          <p:spPr>
            <a:xfrm>
              <a:off x="-315889" y="3996146"/>
              <a:ext cx="5852667" cy="2462997"/>
            </a:xfrm>
            <a:prstGeom prst="rect">
              <a:avLst/>
            </a:prstGeom>
          </p:spPr>
        </p:pic>
      </p:grpSp>
    </p:spTree>
    <p:extLst>
      <p:ext uri="{BB962C8B-B14F-4D97-AF65-F5344CB8AC3E}">
        <p14:creationId xmlns:p14="http://schemas.microsoft.com/office/powerpoint/2010/main" val="442483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9861176" cy="647700"/>
          </a:xfrm>
        </p:spPr>
        <p:txBody>
          <a:bodyPr lIns="0" tIns="0" rIns="0" bIns="0" anchor="t" anchorCtr="0">
            <a:noAutofit/>
          </a:bodyPr>
          <a:lstStyle/>
          <a:p>
            <a:r>
              <a:rPr lang="es-MX" dirty="0"/>
              <a:t>La gente del salmón</a:t>
            </a:r>
          </a:p>
        </p:txBody>
      </p:sp>
      <p:pic>
        <p:nvPicPr>
          <p:cNvPr id="5" name="Picture 4" descr="A group of fish&#10;&#10;Description automatically generated">
            <a:extLst>
              <a:ext uri="{FF2B5EF4-FFF2-40B4-BE49-F238E27FC236}">
                <a16:creationId xmlns:a16="http://schemas.microsoft.com/office/drawing/2014/main" id="{34635147-8EA9-3248-87B3-BD7CA94ED16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657861" y="1721509"/>
            <a:ext cx="6553545" cy="4374491"/>
          </a:xfrm>
          <a:prstGeom prst="rect">
            <a:avLst/>
          </a:prstGeom>
        </p:spPr>
      </p:pic>
      <p:sp>
        <p:nvSpPr>
          <p:cNvPr id="3" name="Rectangle 2">
            <a:extLst>
              <a:ext uri="{FF2B5EF4-FFF2-40B4-BE49-F238E27FC236}">
                <a16:creationId xmlns:a16="http://schemas.microsoft.com/office/drawing/2014/main" id="{E2D4F2BC-FDBB-B348-8C3D-47C1A90B4D24}"/>
              </a:ext>
            </a:extLst>
          </p:cNvPr>
          <p:cNvSpPr/>
          <p:nvPr/>
        </p:nvSpPr>
        <p:spPr>
          <a:xfrm>
            <a:off x="6465461" y="6147256"/>
            <a:ext cx="2745945" cy="123111"/>
          </a:xfrm>
          <a:prstGeom prst="rect">
            <a:avLst/>
          </a:prstGeom>
        </p:spPr>
        <p:txBody>
          <a:bodyPr wrap="none" lIns="0" tIns="0" rIns="0" bIns="0">
            <a:spAutoFit/>
          </a:bodyPr>
          <a:lstStyle/>
          <a:p>
            <a:pPr algn="r">
              <a:spcAft>
                <a:spcPts val="600"/>
              </a:spcAft>
            </a:pPr>
            <a:r>
              <a:rPr lang="es-MX" sz="800" i="1">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hlinkClick r:id="rId4" tooltip="http://commons.wikimedia.org/wiki/file:salmon_01_alt.jpg">
                  <a:extLst>
                    <a:ext uri="{A12FA001-AC4F-418D-AE19-62706E023703}">
                      <ahyp:hlinkClr xmlns:ahyp="http://schemas.microsoft.com/office/drawing/2018/hyperlinkcolor" xmlns="" val="tx"/>
                    </a:ext>
                  </a:extLst>
                </a:hlinkClick>
              </a:rPr>
              <a:t>Esta foto</a:t>
            </a:r>
            <a:r>
              <a:rPr lang="es-MX" sz="800" i="1">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rPr>
              <a:t> por autor desconocido está bajo licencia de </a:t>
            </a:r>
            <a:r>
              <a:rPr lang="es-MX" sz="800" i="1">
                <a:solidFill>
                  <a:schemeClr val="bg2">
                    <a:lumMod val="50000"/>
                  </a:schemeClr>
                </a:solidFill>
                <a:latin typeface="Helvetica Neue" panose="02000503000000020004" pitchFamily="2" charset="0"/>
                <a:ea typeface="Helvetica Neue" panose="02000503000000020004" pitchFamily="2" charset="0"/>
                <a:cs typeface="Helvetica Neue" panose="02000503000000020004" pitchFamily="2" charset="0"/>
                <a:hlinkClick r:id="rId5" tooltip="https://creativecommons.org/licenses/by-sa/3.0/">
                  <a:extLst>
                    <a:ext uri="{A12FA001-AC4F-418D-AE19-62706E023703}">
                      <ahyp:hlinkClr xmlns:ahyp="http://schemas.microsoft.com/office/drawing/2018/hyperlinkcolor" xmlns="" val="tx"/>
                    </a:ext>
                  </a:extLst>
                </a:hlinkClick>
              </a:rPr>
              <a:t>CC BY-SA</a:t>
            </a:r>
          </a:p>
        </p:txBody>
      </p:sp>
    </p:spTree>
    <p:extLst>
      <p:ext uri="{BB962C8B-B14F-4D97-AF65-F5344CB8AC3E}">
        <p14:creationId xmlns:p14="http://schemas.microsoft.com/office/powerpoint/2010/main" val="1445618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title="&quot;&quot;">
            <a:extLst>
              <a:ext uri="{FF2B5EF4-FFF2-40B4-BE49-F238E27FC236}">
                <a16:creationId xmlns:a16="http://schemas.microsoft.com/office/drawing/2014/main" id="{9A75ECAB-AEC7-2F47-9C82-19D284A471FC}"/>
              </a:ext>
            </a:extLst>
          </p:cNvPr>
          <p:cNvGrpSpPr/>
          <p:nvPr/>
        </p:nvGrpSpPr>
        <p:grpSpPr>
          <a:xfrm>
            <a:off x="917707" y="0"/>
            <a:ext cx="10598728" cy="6858000"/>
            <a:chOff x="1272285" y="0"/>
            <a:chExt cx="10598728" cy="6858000"/>
          </a:xfrm>
        </p:grpSpPr>
        <p:pic>
          <p:nvPicPr>
            <p:cNvPr id="28" name="Picture 27" descr="A close up of text on a white background&#10;&#10;Description automatically generated">
              <a:extLst>
                <a:ext uri="{FF2B5EF4-FFF2-40B4-BE49-F238E27FC236}">
                  <a16:creationId xmlns:a16="http://schemas.microsoft.com/office/drawing/2014/main" id="{5BAFDA79-96D8-8742-BBE8-87A9690A29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272285" y="0"/>
              <a:ext cx="5299364" cy="6858000"/>
            </a:xfrm>
            <a:prstGeom prst="rect">
              <a:avLst/>
            </a:prstGeom>
          </p:spPr>
        </p:pic>
        <p:pic>
          <p:nvPicPr>
            <p:cNvPr id="29" name="Picture 28" descr="A close up of text on a white background&#10;&#10;Description automatically generated">
              <a:extLst>
                <a:ext uri="{FF2B5EF4-FFF2-40B4-BE49-F238E27FC236}">
                  <a16:creationId xmlns:a16="http://schemas.microsoft.com/office/drawing/2014/main" id="{5C0AEDAE-2C01-8E41-B4D4-03FF5D40E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1649" y="0"/>
              <a:ext cx="5299364" cy="6858000"/>
            </a:xfrm>
            <a:prstGeom prst="rect">
              <a:avLst/>
            </a:prstGeom>
          </p:spPr>
        </p:pic>
      </p:grpSp>
      <p:sp>
        <p:nvSpPr>
          <p:cNvPr id="2" name="Title 1" hidden="1"/>
          <p:cNvSpPr>
            <a:spLocks noGrp="1"/>
          </p:cNvSpPr>
          <p:nvPr>
            <p:ph type="ctrTitle"/>
          </p:nvPr>
        </p:nvSpPr>
        <p:spPr/>
        <p:txBody>
          <a:bodyPr/>
          <a:lstStyle/>
          <a:p>
            <a:r>
              <a:rPr lang="en-US" dirty="0"/>
              <a:t>Wild Salmon Life Cycle in pictures</a:t>
            </a:r>
          </a:p>
        </p:txBody>
      </p:sp>
    </p:spTree>
    <p:extLst>
      <p:ext uri="{BB962C8B-B14F-4D97-AF65-F5344CB8AC3E}">
        <p14:creationId xmlns:p14="http://schemas.microsoft.com/office/powerpoint/2010/main" val="1868645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quot;&quot;">
            <a:extLst>
              <a:ext uri="{FF2B5EF4-FFF2-40B4-BE49-F238E27FC236}">
                <a16:creationId xmlns:a16="http://schemas.microsoft.com/office/drawing/2014/main" id="{C983AAA6-9CB3-7842-9ADC-8B13EFDCE137}"/>
              </a:ext>
            </a:extLst>
          </p:cNvPr>
          <p:cNvPicPr>
            <a:picLocks noChangeAspect="1"/>
          </p:cNvPicPr>
          <p:nvPr/>
        </p:nvPicPr>
        <p:blipFill>
          <a:blip r:embed="rId3"/>
          <a:stretch>
            <a:fillRect/>
          </a:stretch>
        </p:blipFill>
        <p:spPr>
          <a:xfrm>
            <a:off x="4082557" y="966768"/>
            <a:ext cx="7589178" cy="4815468"/>
          </a:xfrm>
          <a:prstGeom prst="rect">
            <a:avLst/>
          </a:prstGeom>
        </p:spPr>
      </p:pic>
      <p:sp>
        <p:nvSpPr>
          <p:cNvPr id="6" name="TextBox 5">
            <a:extLst>
              <a:ext uri="{FF2B5EF4-FFF2-40B4-BE49-F238E27FC236}">
                <a16:creationId xmlns:a16="http://schemas.microsoft.com/office/drawing/2014/main" id="{924BFF87-84EB-3E45-8367-C0BF38088B37}"/>
              </a:ext>
            </a:extLst>
          </p:cNvPr>
          <p:cNvSpPr txBox="1"/>
          <p:nvPr/>
        </p:nvSpPr>
        <p:spPr>
          <a:xfrm>
            <a:off x="1028700" y="1688907"/>
            <a:ext cx="2647507" cy="3480183"/>
          </a:xfrm>
          <a:prstGeom prst="rect">
            <a:avLst/>
          </a:prstGeom>
          <a:noFill/>
        </p:spPr>
        <p:txBody>
          <a:bodyPr wrap="square" rtlCol="0">
            <a:spAutoFit/>
          </a:bodyPr>
          <a:lstStyle/>
          <a:p>
            <a:pPr>
              <a:spcAft>
                <a:spcPts val="1200"/>
              </a:spcAft>
            </a:pPr>
            <a:r>
              <a:rPr lang="es-MX" sz="2800" dirty="0">
                <a:solidFill>
                  <a:schemeClr val="bg2">
                    <a:lumMod val="25000"/>
                  </a:schemeClr>
                </a:solidFill>
                <a:latin typeface="Helvetica Neue Light" panose="02000403000000020004" pitchFamily="2" charset="0"/>
                <a:ea typeface="Helvetica Neue Light" panose="02000403000000020004" pitchFamily="2" charset="0"/>
              </a:rPr>
              <a:t>Términos clave:</a:t>
            </a:r>
          </a:p>
          <a:p>
            <a:pPr marL="274320" indent="-274320">
              <a:lnSpc>
                <a:spcPct val="110000"/>
              </a:lnSpc>
              <a:buFont typeface="Arial" panose="020B0604020202020204" pitchFamily="34" charset="0"/>
              <a:buChar char="•"/>
            </a:pPr>
            <a:r>
              <a:rPr lang="es-MX" sz="2800" dirty="0">
                <a:solidFill>
                  <a:schemeClr val="bg2">
                    <a:lumMod val="25000"/>
                  </a:schemeClr>
                </a:solidFill>
                <a:latin typeface="Helvetica Neue Light" panose="02000403000000020004" pitchFamily="2" charset="0"/>
                <a:ea typeface="Helvetica Neue Light" panose="02000403000000020004" pitchFamily="2" charset="0"/>
              </a:rPr>
              <a:t>Salmón adulto</a:t>
            </a:r>
          </a:p>
          <a:p>
            <a:pPr marL="274320" indent="-274320">
              <a:lnSpc>
                <a:spcPct val="110000"/>
              </a:lnSpc>
              <a:buFont typeface="Arial" panose="020B0604020202020204" pitchFamily="34" charset="0"/>
              <a:buChar char="•"/>
            </a:pPr>
            <a:r>
              <a:rPr lang="es-MX" sz="2800" dirty="0">
                <a:solidFill>
                  <a:schemeClr val="bg2">
                    <a:lumMod val="25000"/>
                  </a:schemeClr>
                </a:solidFill>
                <a:latin typeface="Helvetica Neue Light" panose="02000403000000020004" pitchFamily="2" charset="0"/>
                <a:ea typeface="Helvetica Neue Light" panose="02000403000000020004" pitchFamily="2" charset="0"/>
              </a:rPr>
              <a:t>Alevines</a:t>
            </a:r>
          </a:p>
          <a:p>
            <a:pPr marL="274320" indent="-274320">
              <a:lnSpc>
                <a:spcPct val="110000"/>
              </a:lnSpc>
              <a:buFont typeface="Arial" panose="020B0604020202020204" pitchFamily="34" charset="0"/>
              <a:buChar char="•"/>
            </a:pPr>
            <a:r>
              <a:rPr lang="es-MX" sz="2800" dirty="0">
                <a:solidFill>
                  <a:schemeClr val="bg2">
                    <a:lumMod val="25000"/>
                  </a:schemeClr>
                </a:solidFill>
                <a:latin typeface="Helvetica Neue Light" panose="02000403000000020004" pitchFamily="2" charset="0"/>
                <a:ea typeface="Helvetica Neue Light" panose="02000403000000020004" pitchFamily="2" charset="0"/>
              </a:rPr>
              <a:t>Alevín </a:t>
            </a:r>
          </a:p>
          <a:p>
            <a:pPr marL="274320" indent="-274320">
              <a:lnSpc>
                <a:spcPct val="110000"/>
              </a:lnSpc>
              <a:buFont typeface="Arial" panose="020B0604020202020204" pitchFamily="34" charset="0"/>
              <a:buChar char="•"/>
            </a:pPr>
            <a:r>
              <a:rPr lang="es-MX" sz="2800" dirty="0">
                <a:solidFill>
                  <a:schemeClr val="bg2">
                    <a:lumMod val="25000"/>
                  </a:schemeClr>
                </a:solidFill>
                <a:latin typeface="Helvetica Neue Light" panose="02000403000000020004" pitchFamily="2" charset="0"/>
                <a:ea typeface="Helvetica Neue Light" panose="02000403000000020004" pitchFamily="2" charset="0"/>
              </a:rPr>
              <a:t>Desovadero</a:t>
            </a:r>
          </a:p>
          <a:p>
            <a:pPr marL="274320" indent="-274320">
              <a:lnSpc>
                <a:spcPct val="110000"/>
              </a:lnSpc>
              <a:buFont typeface="Arial" panose="020B0604020202020204" pitchFamily="34" charset="0"/>
              <a:buChar char="•"/>
            </a:pPr>
            <a:r>
              <a:rPr lang="es-MX" sz="2800" dirty="0">
                <a:solidFill>
                  <a:schemeClr val="bg2">
                    <a:lumMod val="25000"/>
                  </a:schemeClr>
                </a:solidFill>
                <a:latin typeface="Helvetica Neue Light" panose="02000403000000020004" pitchFamily="2" charset="0"/>
                <a:ea typeface="Helvetica Neue Light" panose="02000403000000020004" pitchFamily="2" charset="0"/>
              </a:rPr>
              <a:t>Salmón joven</a:t>
            </a:r>
          </a:p>
          <a:p>
            <a:pPr marL="274320" indent="-274320">
              <a:lnSpc>
                <a:spcPct val="110000"/>
              </a:lnSpc>
              <a:buFont typeface="Arial" panose="020B0604020202020204" pitchFamily="34" charset="0"/>
              <a:buChar char="•"/>
            </a:pPr>
            <a:r>
              <a:rPr lang="es-MX" sz="2800" dirty="0">
                <a:solidFill>
                  <a:schemeClr val="bg2">
                    <a:lumMod val="25000"/>
                  </a:schemeClr>
                </a:solidFill>
                <a:latin typeface="Helvetica Neue Light" panose="02000403000000020004" pitchFamily="2" charset="0"/>
                <a:ea typeface="Helvetica Neue Light" panose="02000403000000020004" pitchFamily="2" charset="0"/>
              </a:rPr>
              <a:t>Desove</a:t>
            </a:r>
          </a:p>
        </p:txBody>
      </p:sp>
      <p:sp>
        <p:nvSpPr>
          <p:cNvPr id="2" name="Title 1" hidden="1"/>
          <p:cNvSpPr>
            <a:spLocks noGrp="1"/>
          </p:cNvSpPr>
          <p:nvPr>
            <p:ph type="ctrTitle"/>
          </p:nvPr>
        </p:nvSpPr>
        <p:spPr/>
        <p:txBody>
          <a:bodyPr/>
          <a:lstStyle/>
          <a:p>
            <a:r>
              <a:rPr lang="en-US" dirty="0"/>
              <a:t>Wild Salmon Life Cycle</a:t>
            </a:r>
          </a:p>
        </p:txBody>
      </p:sp>
    </p:spTree>
    <p:extLst>
      <p:ext uri="{BB962C8B-B14F-4D97-AF65-F5344CB8AC3E}">
        <p14:creationId xmlns:p14="http://schemas.microsoft.com/office/powerpoint/2010/main" val="685884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123167"/>
          </a:xfrm>
        </p:spPr>
        <p:txBody>
          <a:bodyPr lIns="0" tIns="0" rIns="0" bIns="0" anchor="t" anchorCtr="0">
            <a:noAutofit/>
          </a:bodyPr>
          <a:lstStyle/>
          <a:p>
            <a:r>
              <a:rPr lang="es-MX"/>
              <a:t>La cuenca del río Columbia</a:t>
            </a:r>
          </a:p>
        </p:txBody>
      </p:sp>
      <p:pic>
        <p:nvPicPr>
          <p:cNvPr id="27" name="Picture 26" title="&quot;&quot;">
            <a:extLst>
              <a:ext uri="{FF2B5EF4-FFF2-40B4-BE49-F238E27FC236}">
                <a16:creationId xmlns:a16="http://schemas.microsoft.com/office/drawing/2014/main" id="{C12F8038-1611-654A-B634-E5BF48020E0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515198" y="1618310"/>
            <a:ext cx="5161603" cy="4477690"/>
          </a:xfrm>
          <a:prstGeom prst="rect">
            <a:avLst/>
          </a:prstGeom>
        </p:spPr>
      </p:pic>
      <p:sp>
        <p:nvSpPr>
          <p:cNvPr id="3" name="Rectangle 2">
            <a:extLst>
              <a:ext uri="{FF2B5EF4-FFF2-40B4-BE49-F238E27FC236}">
                <a16:creationId xmlns:a16="http://schemas.microsoft.com/office/drawing/2014/main" id="{CB0D281B-4A46-E247-9C85-6927ABDDFA4D}"/>
              </a:ext>
            </a:extLst>
          </p:cNvPr>
          <p:cNvSpPr/>
          <p:nvPr/>
        </p:nvSpPr>
        <p:spPr>
          <a:xfrm>
            <a:off x="4258658" y="6178189"/>
            <a:ext cx="4377802" cy="121315"/>
          </a:xfrm>
          <a:prstGeom prst="rect">
            <a:avLst/>
          </a:prstGeom>
        </p:spPr>
        <p:txBody>
          <a:bodyPr wrap="none" lIns="0" tIns="0" rIns="0" bIns="0">
            <a:spAutoFit/>
          </a:bodyPr>
          <a:lstStyle/>
          <a:p>
            <a:pPr algn="r">
              <a:lnSpc>
                <a:spcPct val="107000"/>
              </a:lnSpc>
              <a:spcAft>
                <a:spcPts val="800"/>
              </a:spcAft>
            </a:pPr>
            <a:r>
              <a:rPr lang="es-MX" sz="800" i="1">
                <a:solidFill>
                  <a:schemeClr val="bg2">
                    <a:lumMod val="25000"/>
                  </a:schemeClr>
                </a:solidFill>
                <a:latin typeface="Helvetica Neue Light" panose="02000403000000020004" pitchFamily="2" charset="0"/>
                <a:ea typeface="Helvetica Neue Light" panose="02000403000000020004" pitchFamily="2" charset="0"/>
              </a:rPr>
              <a:t>El río Columbia y sus afluentes. </a:t>
            </a:r>
            <a:r>
              <a:rPr lang="es-MX" sz="800" i="1" u="sng">
                <a:solidFill>
                  <a:schemeClr val="bg2">
                    <a:lumMod val="25000"/>
                  </a:schemeClr>
                </a:solidFill>
                <a:latin typeface="Helvetica Neue Light" panose="02000403000000020004" pitchFamily="2" charset="0"/>
                <a:ea typeface="Helvetica Neue Light" panose="02000403000000020004" pitchFamily="2" charset="0"/>
                <a:hlinkClick r:id="rId4">
                  <a:extLst>
                    <a:ext uri="{A12FA001-AC4F-418D-AE19-62706E023703}">
                      <ahyp:hlinkClr xmlns:ahyp="http://schemas.microsoft.com/office/drawing/2018/hyperlinkcolor" xmlns="" val="tx"/>
                    </a:ext>
                  </a:extLst>
                </a:hlinkClick>
              </a:rPr>
              <a:t>Esta foto</a:t>
            </a:r>
            <a:r>
              <a:rPr lang="es-MX" sz="800" i="1">
                <a:solidFill>
                  <a:schemeClr val="bg2">
                    <a:lumMod val="25000"/>
                  </a:schemeClr>
                </a:solidFill>
                <a:latin typeface="Helvetica Neue Light" panose="02000403000000020004" pitchFamily="2" charset="0"/>
                <a:ea typeface="Helvetica Neue Light" panose="02000403000000020004" pitchFamily="2" charset="0"/>
              </a:rPr>
              <a:t> por autor desconocido está bajo licencia de </a:t>
            </a:r>
            <a:r>
              <a:rPr lang="es-MX" sz="800" i="1" u="sng">
                <a:solidFill>
                  <a:schemeClr val="bg2">
                    <a:lumMod val="25000"/>
                  </a:schemeClr>
                </a:solidFill>
                <a:latin typeface="Helvetica Neue Light" panose="02000403000000020004" pitchFamily="2" charset="0"/>
                <a:ea typeface="Helvetica Neue Light" panose="02000403000000020004" pitchFamily="2" charset="0"/>
                <a:hlinkClick r:id="rId5">
                  <a:extLst>
                    <a:ext uri="{A12FA001-AC4F-418D-AE19-62706E023703}">
                      <ahyp:hlinkClr xmlns:ahyp="http://schemas.microsoft.com/office/drawing/2018/hyperlinkcolor" xmlns="" val="tx"/>
                    </a:ext>
                  </a:extLst>
                </a:hlinkClick>
              </a:rPr>
              <a:t>CC BY-SA</a:t>
            </a:r>
            <a:r>
              <a:rPr lang="es-MX" sz="800" i="1">
                <a:solidFill>
                  <a:schemeClr val="bg2">
                    <a:lumMod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247333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123167"/>
          </a:xfrm>
        </p:spPr>
        <p:txBody>
          <a:bodyPr lIns="0" tIns="0" rIns="0" bIns="0" anchor="t" anchorCtr="0">
            <a:noAutofit/>
          </a:bodyPr>
          <a:lstStyle/>
          <a:p>
            <a:r>
              <a:rPr lang="es-MX" dirty="0"/>
              <a:t>Represas en la cuenca de Columbia</a:t>
            </a:r>
          </a:p>
        </p:txBody>
      </p:sp>
      <p:pic>
        <p:nvPicPr>
          <p:cNvPr id="5" name="Picture 4" title="&quot;&quot;">
            <a:extLst>
              <a:ext uri="{FF2B5EF4-FFF2-40B4-BE49-F238E27FC236}">
                <a16:creationId xmlns:a16="http://schemas.microsoft.com/office/drawing/2014/main" id="{7CA2BA08-2B42-184A-B0C3-37ECA05DF9C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986612" y="1618466"/>
            <a:ext cx="4218776" cy="4610684"/>
          </a:xfrm>
          <a:prstGeom prst="rect">
            <a:avLst/>
          </a:prstGeom>
        </p:spPr>
      </p:pic>
      <p:sp>
        <p:nvSpPr>
          <p:cNvPr id="4" name="Rectangle 3">
            <a:extLst>
              <a:ext uri="{FF2B5EF4-FFF2-40B4-BE49-F238E27FC236}">
                <a16:creationId xmlns:a16="http://schemas.microsoft.com/office/drawing/2014/main" id="{212B9541-FBB2-1345-AC16-C88BAA2BDE69}"/>
              </a:ext>
            </a:extLst>
          </p:cNvPr>
          <p:cNvSpPr/>
          <p:nvPr/>
        </p:nvSpPr>
        <p:spPr>
          <a:xfrm>
            <a:off x="5544403" y="6301145"/>
            <a:ext cx="2660985" cy="123111"/>
          </a:xfrm>
          <a:prstGeom prst="rect">
            <a:avLst/>
          </a:prstGeom>
        </p:spPr>
        <p:txBody>
          <a:bodyPr wrap="none" lIns="0" tIns="0" rIns="0" bIns="0">
            <a:spAutoFit/>
          </a:bodyPr>
          <a:lstStyle/>
          <a:p>
            <a:pPr algn="r">
              <a:spcAft>
                <a:spcPts val="600"/>
              </a:spcAft>
            </a:pPr>
            <a:r>
              <a:rPr lang="es-MX" sz="800" i="1" u="sng">
                <a:solidFill>
                  <a:schemeClr val="bg2">
                    <a:lumMod val="25000"/>
                  </a:schemeClr>
                </a:solidFill>
                <a:latin typeface="Helvetica Neue Light" panose="02000403000000020004" pitchFamily="2" charset="0"/>
                <a:ea typeface="Helvetica Neue Light" panose="02000403000000020004" pitchFamily="2" charset="0"/>
                <a:hlinkClick r:id="rId4">
                  <a:extLst>
                    <a:ext uri="{A12FA001-AC4F-418D-AE19-62706E023703}">
                      <ahyp:hlinkClr xmlns:ahyp="http://schemas.microsoft.com/office/drawing/2018/hyperlinkcolor" xmlns="" val="tx"/>
                    </a:ext>
                  </a:extLst>
                </a:hlinkClick>
              </a:rPr>
              <a:t>Esta foto</a:t>
            </a:r>
            <a:r>
              <a:rPr lang="es-MX" sz="800" i="1">
                <a:solidFill>
                  <a:schemeClr val="bg2">
                    <a:lumMod val="25000"/>
                  </a:schemeClr>
                </a:solidFill>
                <a:latin typeface="Helvetica Neue Light" panose="02000403000000020004" pitchFamily="2" charset="0"/>
                <a:ea typeface="Helvetica Neue Light" panose="02000403000000020004" pitchFamily="2" charset="0"/>
              </a:rPr>
              <a:t> por autor desconocido está bajo licencia de </a:t>
            </a:r>
            <a:r>
              <a:rPr lang="es-MX" sz="800" i="1" u="sng">
                <a:solidFill>
                  <a:schemeClr val="bg2">
                    <a:lumMod val="25000"/>
                  </a:schemeClr>
                </a:solidFill>
                <a:latin typeface="Helvetica Neue Light" panose="02000403000000020004" pitchFamily="2" charset="0"/>
                <a:ea typeface="Helvetica Neue Light" panose="02000403000000020004" pitchFamily="2" charset="0"/>
                <a:hlinkClick r:id="rId5">
                  <a:extLst>
                    <a:ext uri="{A12FA001-AC4F-418D-AE19-62706E023703}">
                      <ahyp:hlinkClr xmlns:ahyp="http://schemas.microsoft.com/office/drawing/2018/hyperlinkcolor" xmlns="" val="tx"/>
                    </a:ext>
                  </a:extLst>
                </a:hlinkClick>
              </a:rPr>
              <a:t>CC BY-NC</a:t>
            </a:r>
          </a:p>
        </p:txBody>
      </p:sp>
    </p:spTree>
    <p:extLst>
      <p:ext uri="{BB962C8B-B14F-4D97-AF65-F5344CB8AC3E}">
        <p14:creationId xmlns:p14="http://schemas.microsoft.com/office/powerpoint/2010/main" val="3222247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300"/>
            <a:ext cx="10610022" cy="688042"/>
          </a:xfrm>
        </p:spPr>
        <p:txBody>
          <a:bodyPr lIns="0" tIns="0" rIns="0" bIns="0" anchor="t" anchorCtr="0">
            <a:noAutofit/>
          </a:bodyPr>
          <a:lstStyle/>
          <a:p>
            <a:r>
              <a:rPr lang="es-MX" dirty="0"/>
              <a:t>Las presas proporcionan energía eléctrica</a:t>
            </a:r>
          </a:p>
        </p:txBody>
      </p:sp>
      <p:pic>
        <p:nvPicPr>
          <p:cNvPr id="6" name="Content Placeholder 4" descr="A close up of a map&#10;&#10;Description automatically generated">
            <a:extLst>
              <a:ext uri="{FF2B5EF4-FFF2-40B4-BE49-F238E27FC236}">
                <a16:creationId xmlns:a16="http://schemas.microsoft.com/office/drawing/2014/main" id="{5FE8146D-CD01-F441-ABEC-5FBA8B4FF2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852099" y="1804396"/>
            <a:ext cx="4501247" cy="4237816"/>
          </a:xfrm>
          <a:prstGeom prst="rect">
            <a:avLst/>
          </a:prstGeom>
        </p:spPr>
      </p:pic>
      <p:sp>
        <p:nvSpPr>
          <p:cNvPr id="3" name="Rectangle 2">
            <a:extLst>
              <a:ext uri="{FF2B5EF4-FFF2-40B4-BE49-F238E27FC236}">
                <a16:creationId xmlns:a16="http://schemas.microsoft.com/office/drawing/2014/main" id="{52D20D1B-CF32-BF45-98D4-BBC3AE7CBDE8}"/>
              </a:ext>
            </a:extLst>
          </p:cNvPr>
          <p:cNvSpPr/>
          <p:nvPr/>
        </p:nvSpPr>
        <p:spPr>
          <a:xfrm>
            <a:off x="5708391" y="6109447"/>
            <a:ext cx="2644955" cy="123111"/>
          </a:xfrm>
          <a:prstGeom prst="rect">
            <a:avLst/>
          </a:prstGeom>
        </p:spPr>
        <p:txBody>
          <a:bodyPr wrap="none" lIns="0" tIns="0" rIns="0" bIns="0">
            <a:spAutoFit/>
          </a:bodyPr>
          <a:lstStyle/>
          <a:p>
            <a:pPr algn="r">
              <a:spcAft>
                <a:spcPts val="600"/>
              </a:spcAft>
            </a:pPr>
            <a:r>
              <a:rPr lang="es-MX" sz="800" i="1">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hlinkClick r:id="rId4" tooltip="http://www.chem1.com/acad/webtext/energetics/CE-1.html">
                  <a:extLst>
                    <a:ext uri="{A12FA001-AC4F-418D-AE19-62706E023703}">
                      <ahyp:hlinkClr xmlns:ahyp="http://schemas.microsoft.com/office/drawing/2018/hyperlinkcolor" xmlns="" val="tx"/>
                    </a:ext>
                  </a:extLst>
                </a:hlinkClick>
              </a:rPr>
              <a:t>Esta foto</a:t>
            </a:r>
            <a:r>
              <a:rPr lang="es-MX" sz="800" i="1">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rPr>
              <a:t> por autor desconocido está bajo licencia de </a:t>
            </a:r>
            <a:r>
              <a:rPr lang="es-MX" sz="800" i="1">
                <a:solidFill>
                  <a:schemeClr val="bg2">
                    <a:lumMod val="25000"/>
                  </a:schemeClr>
                </a:solidFill>
                <a:latin typeface="Helvetica Neue Light" panose="02000403000000020004" pitchFamily="2" charset="0"/>
                <a:ea typeface="Helvetica Neue Light" panose="02000403000000020004" pitchFamily="2" charset="0"/>
                <a:cs typeface="Helvetica Neue" panose="02000503000000020004" pitchFamily="2" charset="0"/>
                <a:hlinkClick r:id="rId5" tooltip="https://creativecommons.org/licenses/by-sa/3.0/">
                  <a:extLst>
                    <a:ext uri="{A12FA001-AC4F-418D-AE19-62706E023703}">
                      <ahyp:hlinkClr xmlns:ahyp="http://schemas.microsoft.com/office/drawing/2018/hyperlinkcolor" xmlns="" val="tx"/>
                    </a:ext>
                  </a:extLst>
                </a:hlinkClick>
              </a:rPr>
              <a:t>CC BY-SA</a:t>
            </a:r>
          </a:p>
        </p:txBody>
      </p:sp>
    </p:spTree>
    <p:extLst>
      <p:ext uri="{BB962C8B-B14F-4D97-AF65-F5344CB8AC3E}">
        <p14:creationId xmlns:p14="http://schemas.microsoft.com/office/powerpoint/2010/main" val="2588987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880783" y="5003425"/>
            <a:ext cx="4099113" cy="1168774"/>
          </a:xfrm>
        </p:spPr>
        <p:txBody>
          <a:bodyPr lIns="0" tIns="0" rIns="0" bIns="0" anchor="t" anchorCtr="0">
            <a:noAutofit/>
          </a:bodyPr>
          <a:lstStyle/>
          <a:p>
            <a:pPr algn="ctr"/>
            <a:r>
              <a:rPr lang="es-MX"/>
              <a:t>Presa John Day</a:t>
            </a:r>
            <a:br>
              <a:rPr lang="es-MX"/>
            </a:br>
            <a:r>
              <a:rPr lang="es-MX"/>
              <a:t>(transitable)</a:t>
            </a:r>
          </a:p>
        </p:txBody>
      </p:sp>
      <p:pic>
        <p:nvPicPr>
          <p:cNvPr id="5" name="Picture 4" descr="A view of a large body of water&#10;&#10;Description automatically generated">
            <a:extLst>
              <a:ext uri="{FF2B5EF4-FFF2-40B4-BE49-F238E27FC236}">
                <a16:creationId xmlns:a16="http://schemas.microsoft.com/office/drawing/2014/main" id="{C6A2067E-7C8B-0E48-AF60-CCE0772F2AB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r="6106"/>
          <a:stretch/>
        </p:blipFill>
        <p:spPr>
          <a:xfrm>
            <a:off x="-13448" y="-26895"/>
            <a:ext cx="6109447" cy="4261921"/>
          </a:xfrm>
          <a:prstGeom prst="rect">
            <a:avLst/>
          </a:prstGeom>
        </p:spPr>
      </p:pic>
      <p:pic>
        <p:nvPicPr>
          <p:cNvPr id="7" name="Picture 6" descr="Water next to the ocean&#10;&#10;Description automatically generated">
            <a:extLst>
              <a:ext uri="{FF2B5EF4-FFF2-40B4-BE49-F238E27FC236}">
                <a16:creationId xmlns:a16="http://schemas.microsoft.com/office/drawing/2014/main" id="{4E29336E-F6B2-F144-BB6C-2832E462757E}"/>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t="13328"/>
          <a:stretch/>
        </p:blipFill>
        <p:spPr>
          <a:xfrm>
            <a:off x="6095999" y="-13448"/>
            <a:ext cx="6096001" cy="4253215"/>
          </a:xfrm>
          <a:prstGeom prst="rect">
            <a:avLst/>
          </a:prstGeom>
        </p:spPr>
      </p:pic>
      <p:sp>
        <p:nvSpPr>
          <p:cNvPr id="8" name="Title 1">
            <a:extLst>
              <a:ext uri="{FF2B5EF4-FFF2-40B4-BE49-F238E27FC236}">
                <a16:creationId xmlns:a16="http://schemas.microsoft.com/office/drawing/2014/main" id="{1CB1DC32-A12E-E542-9E92-1A6B2C66F186}"/>
              </a:ext>
            </a:extLst>
          </p:cNvPr>
          <p:cNvSpPr txBox="1">
            <a:spLocks/>
          </p:cNvSpPr>
          <p:nvPr/>
        </p:nvSpPr>
        <p:spPr>
          <a:xfrm>
            <a:off x="6548719" y="5003425"/>
            <a:ext cx="5271247" cy="116877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0" i="0" kern="1200">
                <a:solidFill>
                  <a:srgbClr val="1B73B9"/>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ctr"/>
            <a:r>
              <a:rPr lang="es-MX"/>
              <a:t>Presa Grand Coulee </a:t>
            </a:r>
            <a:br>
              <a:rPr lang="es-MX"/>
            </a:br>
            <a:r>
              <a:rPr lang="es-MX"/>
              <a:t>(no transitable)</a:t>
            </a:r>
          </a:p>
        </p:txBody>
      </p:sp>
      <p:sp>
        <p:nvSpPr>
          <p:cNvPr id="4" name="Rectangle 3">
            <a:extLst>
              <a:ext uri="{FF2B5EF4-FFF2-40B4-BE49-F238E27FC236}">
                <a16:creationId xmlns:a16="http://schemas.microsoft.com/office/drawing/2014/main" id="{B82F5DB5-04A1-554D-9518-C6BC2850926D}"/>
              </a:ext>
            </a:extLst>
          </p:cNvPr>
          <p:cNvSpPr/>
          <p:nvPr/>
        </p:nvSpPr>
        <p:spPr>
          <a:xfrm>
            <a:off x="3356914" y="4309758"/>
            <a:ext cx="2644955" cy="123111"/>
          </a:xfrm>
          <a:prstGeom prst="rect">
            <a:avLst/>
          </a:prstGeom>
        </p:spPr>
        <p:txBody>
          <a:bodyPr wrap="none" lIns="0" tIns="0" rIns="0" bIns="0">
            <a:spAutoFit/>
          </a:bodyPr>
          <a:lstStyle/>
          <a:p>
            <a:pPr algn="r">
              <a:spcAft>
                <a:spcPts val="600"/>
              </a:spcAft>
            </a:pPr>
            <a:r>
              <a:rPr lang="es-MX" sz="800" i="1">
                <a:solidFill>
                  <a:schemeClr val="bg2">
                    <a:lumMod val="25000"/>
                  </a:schemeClr>
                </a:solidFill>
                <a:latin typeface="Helvetica Neue Light" panose="02000403000000020004" pitchFamily="2" charset="0"/>
                <a:ea typeface="Helvetica Neue Light" panose="02000403000000020004" pitchFamily="2" charset="0"/>
                <a:hlinkClick r:id="rId4" tooltip="https://en.wikipedia.org/wiki/John_Day_Dam">
                  <a:extLst>
                    <a:ext uri="{A12FA001-AC4F-418D-AE19-62706E023703}">
                      <ahyp:hlinkClr xmlns:ahyp="http://schemas.microsoft.com/office/drawing/2018/hyperlinkcolor" xmlns="" val="tx"/>
                    </a:ext>
                  </a:extLst>
                </a:hlinkClick>
              </a:rPr>
              <a:t>Esta foto</a:t>
            </a:r>
            <a:r>
              <a:rPr lang="es-MX" sz="800" i="1">
                <a:solidFill>
                  <a:schemeClr val="bg2">
                    <a:lumMod val="25000"/>
                  </a:schemeClr>
                </a:solidFill>
                <a:latin typeface="Helvetica Neue Light" panose="02000403000000020004" pitchFamily="2" charset="0"/>
                <a:ea typeface="Helvetica Neue Light" panose="02000403000000020004" pitchFamily="2" charset="0"/>
              </a:rPr>
              <a:t> por autor desconocido está bajo licencia de </a:t>
            </a:r>
            <a:r>
              <a:rPr lang="es-MX" sz="800" i="1">
                <a:solidFill>
                  <a:schemeClr val="bg2">
                    <a:lumMod val="25000"/>
                  </a:schemeClr>
                </a:solidFill>
                <a:latin typeface="Helvetica Neue Light" panose="02000403000000020004" pitchFamily="2" charset="0"/>
                <a:ea typeface="Helvetica Neue Light" panose="02000403000000020004" pitchFamily="2" charset="0"/>
                <a:hlinkClick r:id="rId7" tooltip="https://creativecommons.org/licenses/by-sa/3.0/">
                  <a:extLst>
                    <a:ext uri="{A12FA001-AC4F-418D-AE19-62706E023703}">
                      <ahyp:hlinkClr xmlns:ahyp="http://schemas.microsoft.com/office/drawing/2018/hyperlinkcolor" xmlns="" val="tx"/>
                    </a:ext>
                  </a:extLst>
                </a:hlinkClick>
              </a:rPr>
              <a:t>CC BY-SA</a:t>
            </a:r>
          </a:p>
        </p:txBody>
      </p:sp>
      <p:sp>
        <p:nvSpPr>
          <p:cNvPr id="9" name="Rectangle 8">
            <a:extLst>
              <a:ext uri="{FF2B5EF4-FFF2-40B4-BE49-F238E27FC236}">
                <a16:creationId xmlns:a16="http://schemas.microsoft.com/office/drawing/2014/main" id="{51BAFB58-62E4-3047-9BEE-3F728ABACC41}"/>
              </a:ext>
            </a:extLst>
          </p:cNvPr>
          <p:cNvSpPr/>
          <p:nvPr/>
        </p:nvSpPr>
        <p:spPr>
          <a:xfrm>
            <a:off x="6163238" y="4309758"/>
            <a:ext cx="2644955" cy="123111"/>
          </a:xfrm>
          <a:prstGeom prst="rect">
            <a:avLst/>
          </a:prstGeom>
        </p:spPr>
        <p:txBody>
          <a:bodyPr wrap="none" lIns="0" tIns="0" rIns="0" bIns="0">
            <a:spAutoFit/>
          </a:bodyPr>
          <a:lstStyle/>
          <a:p>
            <a:pPr algn="r">
              <a:spcAft>
                <a:spcPts val="600"/>
              </a:spcAft>
            </a:pPr>
            <a:r>
              <a:rPr lang="es-MX" sz="800" i="1">
                <a:solidFill>
                  <a:schemeClr val="bg2">
                    <a:lumMod val="25000"/>
                  </a:schemeClr>
                </a:solidFill>
                <a:latin typeface="Helvetica Neue Light" panose="02000403000000020004" pitchFamily="2" charset="0"/>
                <a:ea typeface="Helvetica Neue Light" panose="02000403000000020004" pitchFamily="2" charset="0"/>
                <a:hlinkClick r:id="rId6" tooltip="http://commons.wikimedia.org/wiki/file:grand_coulee_dam.jpg">
                  <a:extLst>
                    <a:ext uri="{A12FA001-AC4F-418D-AE19-62706E023703}">
                      <ahyp:hlinkClr xmlns:ahyp="http://schemas.microsoft.com/office/drawing/2018/hyperlinkcolor" xmlns="" val="tx"/>
                    </a:ext>
                  </a:extLst>
                </a:hlinkClick>
              </a:rPr>
              <a:t>Esta foto</a:t>
            </a:r>
            <a:r>
              <a:rPr lang="es-MX" sz="800" i="1">
                <a:solidFill>
                  <a:schemeClr val="bg2">
                    <a:lumMod val="25000"/>
                  </a:schemeClr>
                </a:solidFill>
                <a:latin typeface="Helvetica Neue Light" panose="02000403000000020004" pitchFamily="2" charset="0"/>
                <a:ea typeface="Helvetica Neue Light" panose="02000403000000020004" pitchFamily="2" charset="0"/>
              </a:rPr>
              <a:t> por autor desconocido está bajo licencia de </a:t>
            </a:r>
            <a:r>
              <a:rPr lang="es-MX" sz="800" i="1">
                <a:solidFill>
                  <a:schemeClr val="bg2">
                    <a:lumMod val="25000"/>
                  </a:schemeClr>
                </a:solidFill>
                <a:latin typeface="Helvetica Neue Light" panose="02000403000000020004" pitchFamily="2" charset="0"/>
                <a:ea typeface="Helvetica Neue Light" panose="02000403000000020004" pitchFamily="2" charset="0"/>
                <a:hlinkClick r:id="rId7" tooltip="https://creativecommons.org/licenses/by-sa/3.0/">
                  <a:extLst>
                    <a:ext uri="{A12FA001-AC4F-418D-AE19-62706E023703}">
                      <ahyp:hlinkClr xmlns:ahyp="http://schemas.microsoft.com/office/drawing/2018/hyperlinkcolor" xmlns="" val="tx"/>
                    </a:ext>
                  </a:extLst>
                </a:hlinkClick>
              </a:rPr>
              <a:t>CC BY-SA</a:t>
            </a:r>
          </a:p>
        </p:txBody>
      </p:sp>
    </p:spTree>
    <p:extLst>
      <p:ext uri="{BB962C8B-B14F-4D97-AF65-F5344CB8AC3E}">
        <p14:creationId xmlns:p14="http://schemas.microsoft.com/office/powerpoint/2010/main" val="1665362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monitor, television, indoor, screen&#10;&#10;Description automatically generated">
            <a:extLst>
              <a:ext uri="{FF2B5EF4-FFF2-40B4-BE49-F238E27FC236}">
                <a16:creationId xmlns:a16="http://schemas.microsoft.com/office/drawing/2014/main" id="{0050F3C7-6E4F-C645-9BE5-73AE58C6F07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03" r="1258" b="-2"/>
          <a:stretch/>
        </p:blipFill>
        <p:spPr>
          <a:xfrm>
            <a:off x="6095999" y="-681"/>
            <a:ext cx="6096001" cy="4253215"/>
          </a:xfrm>
          <a:prstGeom prst="rect">
            <a:avLst/>
          </a:prstGeom>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33181" y="5102036"/>
            <a:ext cx="10168219" cy="482975"/>
          </a:xfrm>
        </p:spPr>
        <p:txBody>
          <a:bodyPr lIns="0" tIns="0" rIns="0" bIns="0" anchor="t" anchorCtr="0">
            <a:noAutofit/>
          </a:bodyPr>
          <a:lstStyle/>
          <a:p>
            <a:pPr algn="ctr"/>
            <a:r>
              <a:rPr lang="es-MX"/>
              <a:t>Escalas de peces: un camino para pasar</a:t>
            </a:r>
          </a:p>
        </p:txBody>
      </p:sp>
      <p:pic>
        <p:nvPicPr>
          <p:cNvPr id="10" name="Content Placeholder 4" descr="The roof of a building&#10;&#10;Description automatically generated">
            <a:extLst>
              <a:ext uri="{FF2B5EF4-FFF2-40B4-BE49-F238E27FC236}">
                <a16:creationId xmlns:a16="http://schemas.microsoft.com/office/drawing/2014/main" id="{DE0003C3-D92B-C943-87DA-5DEC84A624A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r="4314"/>
          <a:stretch/>
        </p:blipFill>
        <p:spPr>
          <a:xfrm>
            <a:off x="20" y="10"/>
            <a:ext cx="6095974" cy="4252522"/>
          </a:xfrm>
          <a:prstGeom prst="rect">
            <a:avLst/>
          </a:prstGeom>
        </p:spPr>
      </p:pic>
      <p:sp>
        <p:nvSpPr>
          <p:cNvPr id="12" name="Rectangle 11">
            <a:extLst>
              <a:ext uri="{FF2B5EF4-FFF2-40B4-BE49-F238E27FC236}">
                <a16:creationId xmlns:a16="http://schemas.microsoft.com/office/drawing/2014/main" id="{2287E95D-635A-B545-A985-7EC240C9908D}"/>
              </a:ext>
            </a:extLst>
          </p:cNvPr>
          <p:cNvSpPr/>
          <p:nvPr/>
        </p:nvSpPr>
        <p:spPr>
          <a:xfrm>
            <a:off x="3356914" y="4309758"/>
            <a:ext cx="2644955" cy="123111"/>
          </a:xfrm>
          <a:prstGeom prst="rect">
            <a:avLst/>
          </a:prstGeom>
        </p:spPr>
        <p:txBody>
          <a:bodyPr wrap="none" lIns="0" tIns="0" rIns="0" bIns="0">
            <a:spAutoFit/>
          </a:bodyPr>
          <a:lstStyle/>
          <a:p>
            <a:pPr algn="r">
              <a:spcAft>
                <a:spcPts val="600"/>
              </a:spcAft>
            </a:pPr>
            <a:r>
              <a:rPr lang="es-MX" sz="800" i="1">
                <a:solidFill>
                  <a:schemeClr val="bg2">
                    <a:lumMod val="25000"/>
                  </a:schemeClr>
                </a:solidFill>
                <a:latin typeface="Helvetica Neue Light" panose="02000403000000020004" pitchFamily="2" charset="0"/>
                <a:ea typeface="Helvetica Neue Light" panose="02000403000000020004" pitchFamily="2" charset="0"/>
              </a:rPr>
              <a:t>Esta foto de autor desconocido tiene licencia CC BY-SA</a:t>
            </a:r>
          </a:p>
        </p:txBody>
      </p:sp>
      <p:sp>
        <p:nvSpPr>
          <p:cNvPr id="13" name="Rectangle 12">
            <a:extLst>
              <a:ext uri="{FF2B5EF4-FFF2-40B4-BE49-F238E27FC236}">
                <a16:creationId xmlns:a16="http://schemas.microsoft.com/office/drawing/2014/main" id="{FA1407F1-354B-B54E-AF43-51B20E5CE9FC}"/>
              </a:ext>
            </a:extLst>
          </p:cNvPr>
          <p:cNvSpPr/>
          <p:nvPr/>
        </p:nvSpPr>
        <p:spPr>
          <a:xfrm>
            <a:off x="6128245" y="4309758"/>
            <a:ext cx="2478243" cy="123111"/>
          </a:xfrm>
          <a:prstGeom prst="rect">
            <a:avLst/>
          </a:prstGeom>
        </p:spPr>
        <p:txBody>
          <a:bodyPr wrap="none" lIns="0" tIns="0" rIns="0" bIns="0">
            <a:spAutoFit/>
          </a:bodyPr>
          <a:lstStyle/>
          <a:p>
            <a:pPr algn="r">
              <a:spcAft>
                <a:spcPts val="600"/>
              </a:spcAft>
            </a:pPr>
            <a:r>
              <a:rPr lang="es-MX" sz="800" i="1">
                <a:solidFill>
                  <a:schemeClr val="bg2">
                    <a:lumMod val="25000"/>
                  </a:schemeClr>
                </a:solidFill>
                <a:latin typeface="Helvetica Neue Light" panose="02000403000000020004" pitchFamily="2" charset="0"/>
                <a:ea typeface="Helvetica Neue Light" panose="02000403000000020004" pitchFamily="2" charset="0"/>
              </a:rPr>
              <a:t>Esta foto de autor desconocido tiene licencia CC BY</a:t>
            </a:r>
          </a:p>
        </p:txBody>
      </p:sp>
    </p:spTree>
    <p:extLst>
      <p:ext uri="{BB962C8B-B14F-4D97-AF65-F5344CB8AC3E}">
        <p14:creationId xmlns:p14="http://schemas.microsoft.com/office/powerpoint/2010/main" val="2786860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241861"/>
          </a:xfrm>
        </p:spPr>
        <p:txBody>
          <a:bodyPr lIns="0" tIns="0" rIns="0" bIns="0" anchor="t" anchorCtr="0">
            <a:noAutofit/>
          </a:bodyPr>
          <a:lstStyle/>
          <a:p>
            <a:r>
              <a:rPr lang="es-MX"/>
              <a:t>Accesibilidad para el salmón antes de las represas (1890)</a:t>
            </a:r>
          </a:p>
        </p:txBody>
      </p:sp>
      <p:pic>
        <p:nvPicPr>
          <p:cNvPr id="5" name="Picture 4" title="&quot;&quot;">
            <a:extLst>
              <a:ext uri="{FF2B5EF4-FFF2-40B4-BE49-F238E27FC236}">
                <a16:creationId xmlns:a16="http://schemas.microsoft.com/office/drawing/2014/main" id="{4D5148EE-DFDB-834F-A6FD-9B1680E00327}"/>
              </a:ext>
            </a:extLst>
          </p:cNvPr>
          <p:cNvPicPr>
            <a:picLocks noChangeAspect="1"/>
          </p:cNvPicPr>
          <p:nvPr/>
        </p:nvPicPr>
        <p:blipFill rotWithShape="1">
          <a:blip r:embed="rId3"/>
          <a:srcRect l="14052" r="13707"/>
          <a:stretch/>
        </p:blipFill>
        <p:spPr>
          <a:xfrm>
            <a:off x="3391482" y="1991866"/>
            <a:ext cx="5409036" cy="4211710"/>
          </a:xfrm>
          <a:prstGeom prst="rect">
            <a:avLst/>
          </a:prstGeom>
        </p:spPr>
      </p:pic>
    </p:spTree>
    <p:extLst>
      <p:ext uri="{BB962C8B-B14F-4D97-AF65-F5344CB8AC3E}">
        <p14:creationId xmlns:p14="http://schemas.microsoft.com/office/powerpoint/2010/main" val="3401801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title="&quot;&quot;">
            <a:extLst>
              <a:ext uri="{FF2B5EF4-FFF2-40B4-BE49-F238E27FC236}">
                <a16:creationId xmlns:a16="http://schemas.microsoft.com/office/drawing/2014/main" id="{6990795A-A3C4-B341-BD31-84438D2CBE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73" r="2184"/>
          <a:stretch/>
        </p:blipFill>
        <p:spPr bwMode="auto">
          <a:xfrm>
            <a:off x="3436907" y="1991866"/>
            <a:ext cx="5331632" cy="42117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1241861"/>
          </a:xfrm>
        </p:spPr>
        <p:txBody>
          <a:bodyPr lIns="0" tIns="0" rIns="0" bIns="0" anchor="t" anchorCtr="0">
            <a:noAutofit/>
          </a:bodyPr>
          <a:lstStyle/>
          <a:p>
            <a:r>
              <a:rPr lang="es-MX"/>
              <a:t>Accesibilidad para el salmón después de las represas (1965)</a:t>
            </a:r>
          </a:p>
        </p:txBody>
      </p:sp>
    </p:spTree>
    <p:extLst>
      <p:ext uri="{BB962C8B-B14F-4D97-AF65-F5344CB8AC3E}">
        <p14:creationId xmlns:p14="http://schemas.microsoft.com/office/powerpoint/2010/main" val="680572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ench, outdoor, building, sitting&#10;&#10;Description automatically generated">
            <a:extLst>
              <a:ext uri="{FF2B5EF4-FFF2-40B4-BE49-F238E27FC236}">
                <a16:creationId xmlns:a16="http://schemas.microsoft.com/office/drawing/2014/main" id="{C090AF73-E753-1445-9C4C-A4798268926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2" r="-3" b="-2"/>
          <a:stretch/>
        </p:blipFill>
        <p:spPr>
          <a:xfrm>
            <a:off x="-25730" y="-1499674"/>
            <a:ext cx="4094625" cy="6132878"/>
          </a:xfrm>
          <a:prstGeom prst="rect">
            <a:avLst/>
          </a:prstGeom>
        </p:spPr>
      </p:pic>
      <p:pic>
        <p:nvPicPr>
          <p:cNvPr id="11" name="Picture 10" descr="An empty road&#10;&#10;Description automatically generated">
            <a:extLst>
              <a:ext uri="{FF2B5EF4-FFF2-40B4-BE49-F238E27FC236}">
                <a16:creationId xmlns:a16="http://schemas.microsoft.com/office/drawing/2014/main" id="{A398A71B-9B26-0245-9BF8-6BDBE550B460}"/>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32369" r="17275"/>
          <a:stretch/>
        </p:blipFill>
        <p:spPr>
          <a:xfrm>
            <a:off x="4076507" y="-1459333"/>
            <a:ext cx="4094624" cy="6098571"/>
          </a:xfrm>
          <a:prstGeom prst="rect">
            <a:avLst/>
          </a:prstGeom>
        </p:spPr>
      </p:pic>
      <p:pic>
        <p:nvPicPr>
          <p:cNvPr id="12" name="Picture 11" descr="A garden with water in the background&#10;&#10;Description automatically generated">
            <a:extLst>
              <a:ext uri="{FF2B5EF4-FFF2-40B4-BE49-F238E27FC236}">
                <a16:creationId xmlns:a16="http://schemas.microsoft.com/office/drawing/2014/main" id="{2C455F50-F72A-BF49-8173-64DE9A016E95}"/>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9245" r="12917" b="-2"/>
          <a:stretch/>
        </p:blipFill>
        <p:spPr>
          <a:xfrm>
            <a:off x="8155908" y="-1459331"/>
            <a:ext cx="4094623" cy="6098570"/>
          </a:xfrm>
          <a:prstGeom prst="rect">
            <a:avLst/>
          </a:prstGeom>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25730" y="5317121"/>
            <a:ext cx="4102237" cy="958172"/>
          </a:xfrm>
        </p:spPr>
        <p:txBody>
          <a:bodyPr lIns="0" tIns="0" rIns="0" bIns="0" anchor="t" anchorCtr="0">
            <a:noAutofit/>
          </a:bodyPr>
          <a:lstStyle/>
          <a:p>
            <a:pPr algn="ctr">
              <a:lnSpc>
                <a:spcPct val="80000"/>
              </a:lnSpc>
            </a:pPr>
            <a:r>
              <a:rPr lang="es-MX" sz="3600"/>
              <a:t>Acceso a </a:t>
            </a:r>
            <a:br>
              <a:rPr lang="es-MX" sz="3600"/>
            </a:br>
            <a:r>
              <a:rPr lang="es-MX" sz="3600"/>
              <a:t>la corriente</a:t>
            </a:r>
          </a:p>
        </p:txBody>
      </p:sp>
      <p:sp>
        <p:nvSpPr>
          <p:cNvPr id="4" name="Rectangle 3">
            <a:extLst>
              <a:ext uri="{FF2B5EF4-FFF2-40B4-BE49-F238E27FC236}">
                <a16:creationId xmlns:a16="http://schemas.microsoft.com/office/drawing/2014/main" id="{B82F5DB5-04A1-554D-9518-C6BC2850926D}"/>
              </a:ext>
            </a:extLst>
          </p:cNvPr>
          <p:cNvSpPr/>
          <p:nvPr/>
        </p:nvSpPr>
        <p:spPr>
          <a:xfrm>
            <a:off x="5273443" y="4732586"/>
            <a:ext cx="2842124" cy="123111"/>
          </a:xfrm>
          <a:prstGeom prst="rect">
            <a:avLst/>
          </a:prstGeom>
        </p:spPr>
        <p:txBody>
          <a:bodyPr wrap="none" lIns="0" tIns="0" rIns="0" bIns="0">
            <a:spAutoFit/>
          </a:bodyPr>
          <a:lstStyle/>
          <a:p>
            <a:pPr algn="r">
              <a:spcAft>
                <a:spcPts val="600"/>
              </a:spcAft>
            </a:pPr>
            <a:r>
              <a:rPr lang="es-MX" sz="800" i="1">
                <a:solidFill>
                  <a:schemeClr val="bg2">
                    <a:lumMod val="25000"/>
                  </a:schemeClr>
                </a:solidFill>
                <a:latin typeface="Helvetica Neue Light" panose="02000403000000020004" pitchFamily="2" charset="0"/>
                <a:ea typeface="Helvetica Neue Light" panose="02000403000000020004" pitchFamily="2" charset="0"/>
              </a:rPr>
              <a:t>Esta foto de autor desconocido tiene licencia CC BY-NC-ND</a:t>
            </a:r>
          </a:p>
        </p:txBody>
      </p:sp>
      <p:sp>
        <p:nvSpPr>
          <p:cNvPr id="9" name="Rectangle 8">
            <a:extLst>
              <a:ext uri="{FF2B5EF4-FFF2-40B4-BE49-F238E27FC236}">
                <a16:creationId xmlns:a16="http://schemas.microsoft.com/office/drawing/2014/main" id="{51BAFB58-62E4-3047-9BEE-3F728ABACC41}"/>
              </a:ext>
            </a:extLst>
          </p:cNvPr>
          <p:cNvSpPr/>
          <p:nvPr/>
        </p:nvSpPr>
        <p:spPr>
          <a:xfrm>
            <a:off x="8238365" y="4732586"/>
            <a:ext cx="2644955" cy="123111"/>
          </a:xfrm>
          <a:prstGeom prst="rect">
            <a:avLst/>
          </a:prstGeom>
        </p:spPr>
        <p:txBody>
          <a:bodyPr wrap="none" lIns="0" tIns="0" rIns="0" bIns="0">
            <a:spAutoFit/>
          </a:bodyPr>
          <a:lstStyle/>
          <a:p>
            <a:pPr algn="r">
              <a:spcAft>
                <a:spcPts val="600"/>
              </a:spcAft>
            </a:pPr>
            <a:r>
              <a:rPr lang="es-MX" sz="800" i="1">
                <a:solidFill>
                  <a:schemeClr val="bg2">
                    <a:lumMod val="25000"/>
                  </a:schemeClr>
                </a:solidFill>
                <a:latin typeface="Helvetica Neue Light" panose="02000403000000020004" pitchFamily="2" charset="0"/>
                <a:ea typeface="Helvetica Neue Light" panose="02000403000000020004" pitchFamily="2" charset="0"/>
              </a:rPr>
              <a:t>Esta foto de autor desconocido tiene licencia CC BY-SA</a:t>
            </a:r>
          </a:p>
        </p:txBody>
      </p:sp>
      <p:sp>
        <p:nvSpPr>
          <p:cNvPr id="13" name="Title 1">
            <a:extLst>
              <a:ext uri="{FF2B5EF4-FFF2-40B4-BE49-F238E27FC236}">
                <a16:creationId xmlns:a16="http://schemas.microsoft.com/office/drawing/2014/main" id="{2641FD1F-E95B-CF49-B529-C3B0F6F5CE5B}"/>
              </a:ext>
            </a:extLst>
          </p:cNvPr>
          <p:cNvSpPr txBox="1">
            <a:spLocks/>
          </p:cNvSpPr>
          <p:nvPr/>
        </p:nvSpPr>
        <p:spPr>
          <a:xfrm>
            <a:off x="4068895" y="5317123"/>
            <a:ext cx="4102236" cy="95817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0" i="0" kern="1200">
                <a:solidFill>
                  <a:srgbClr val="1B73B9"/>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ctr">
              <a:lnSpc>
                <a:spcPct val="80000"/>
              </a:lnSpc>
            </a:pPr>
            <a:r>
              <a:rPr lang="es-MX" sz="3600"/>
              <a:t>Criaderos </a:t>
            </a:r>
            <a:br>
              <a:rPr lang="es-MX" sz="3600"/>
            </a:br>
            <a:r>
              <a:rPr lang="es-MX" sz="3600"/>
              <a:t>de peces</a:t>
            </a:r>
          </a:p>
        </p:txBody>
      </p:sp>
      <p:sp>
        <p:nvSpPr>
          <p:cNvPr id="14" name="Title 1">
            <a:extLst>
              <a:ext uri="{FF2B5EF4-FFF2-40B4-BE49-F238E27FC236}">
                <a16:creationId xmlns:a16="http://schemas.microsoft.com/office/drawing/2014/main" id="{2FC8AC5D-5C20-6D47-9172-D8540066D34E}"/>
              </a:ext>
            </a:extLst>
          </p:cNvPr>
          <p:cNvSpPr txBox="1">
            <a:spLocks/>
          </p:cNvSpPr>
          <p:nvPr/>
        </p:nvSpPr>
        <p:spPr>
          <a:xfrm>
            <a:off x="8171130" y="5317121"/>
            <a:ext cx="4020870" cy="95817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b="0" i="0" kern="1200">
                <a:solidFill>
                  <a:srgbClr val="1B73B9"/>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ctr">
              <a:lnSpc>
                <a:spcPct val="80000"/>
              </a:lnSpc>
            </a:pPr>
            <a:r>
              <a:rPr lang="es-MX" sz="3600"/>
              <a:t>Restauración de</a:t>
            </a:r>
            <a:br>
              <a:rPr lang="es-MX" sz="3600"/>
            </a:br>
            <a:r>
              <a:rPr lang="es-MX" sz="3600"/>
              <a:t>corrientes</a:t>
            </a:r>
          </a:p>
        </p:txBody>
      </p:sp>
      <p:sp>
        <p:nvSpPr>
          <p:cNvPr id="15" name="Rectangle 14">
            <a:extLst>
              <a:ext uri="{FF2B5EF4-FFF2-40B4-BE49-F238E27FC236}">
                <a16:creationId xmlns:a16="http://schemas.microsoft.com/office/drawing/2014/main" id="{8F7B75ED-2527-384B-9BAE-450A844BF736}"/>
              </a:ext>
            </a:extLst>
          </p:cNvPr>
          <p:cNvSpPr/>
          <p:nvPr/>
        </p:nvSpPr>
        <p:spPr>
          <a:xfrm>
            <a:off x="1590652" y="4732585"/>
            <a:ext cx="2478243" cy="123111"/>
          </a:xfrm>
          <a:prstGeom prst="rect">
            <a:avLst/>
          </a:prstGeom>
        </p:spPr>
        <p:txBody>
          <a:bodyPr wrap="none" lIns="0" tIns="0" rIns="0" bIns="0">
            <a:spAutoFit/>
          </a:bodyPr>
          <a:lstStyle/>
          <a:p>
            <a:pPr algn="r">
              <a:spcAft>
                <a:spcPts val="600"/>
              </a:spcAft>
            </a:pPr>
            <a:r>
              <a:rPr lang="es-MX" sz="800" i="1">
                <a:solidFill>
                  <a:schemeClr val="bg2">
                    <a:lumMod val="25000"/>
                  </a:schemeClr>
                </a:solidFill>
                <a:latin typeface="Helvetica Neue Light" panose="02000403000000020004" pitchFamily="2" charset="0"/>
                <a:ea typeface="Helvetica Neue Light" panose="02000403000000020004" pitchFamily="2" charset="0"/>
              </a:rPr>
              <a:t>Esta foto de autor desconocido tiene licencia CC BY</a:t>
            </a:r>
          </a:p>
        </p:txBody>
      </p:sp>
    </p:spTree>
    <p:extLst>
      <p:ext uri="{BB962C8B-B14F-4D97-AF65-F5344CB8AC3E}">
        <p14:creationId xmlns:p14="http://schemas.microsoft.com/office/powerpoint/2010/main" val="767615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990601"/>
          </a:xfrm>
        </p:spPr>
        <p:txBody>
          <a:bodyPr lIns="0" tIns="0" rIns="0" bIns="0" anchor="t" anchorCtr="0">
            <a:noAutofit/>
          </a:bodyPr>
          <a:lstStyle/>
          <a:p>
            <a:r>
              <a:rPr lang="es-MX"/>
              <a:t>¿Qué sellos tribales hacen referencia al salmón?</a:t>
            </a:r>
          </a:p>
        </p:txBody>
      </p:sp>
      <p:pic>
        <p:nvPicPr>
          <p:cNvPr id="4" name="Picture 3" descr="Confederated Tribes of the Siletz logo">
            <a:extLst>
              <a:ext uri="{FF2B5EF4-FFF2-40B4-BE49-F238E27FC236}">
                <a16:creationId xmlns:a16="http://schemas.microsoft.com/office/drawing/2014/main" id="{255757D6-FA60-CF43-8F18-7426166E17FD}"/>
              </a:ext>
            </a:extLst>
          </p:cNvPr>
          <p:cNvPicPr>
            <a:picLocks noChangeAspect="1"/>
          </p:cNvPicPr>
          <p:nvPr/>
        </p:nvPicPr>
        <p:blipFill>
          <a:blip r:embed="rId3"/>
          <a:stretch>
            <a:fillRect/>
          </a:stretch>
        </p:blipFill>
        <p:spPr>
          <a:xfrm>
            <a:off x="990600" y="1762066"/>
            <a:ext cx="1313271" cy="1578552"/>
          </a:xfrm>
          <a:prstGeom prst="rect">
            <a:avLst/>
          </a:prstGeom>
          <a:effectLst/>
        </p:spPr>
      </p:pic>
      <p:pic>
        <p:nvPicPr>
          <p:cNvPr id="6" name="Picture 5" title="The Klamath tribes logo">
            <a:extLst>
              <a:ext uri="{FF2B5EF4-FFF2-40B4-BE49-F238E27FC236}">
                <a16:creationId xmlns:a16="http://schemas.microsoft.com/office/drawing/2014/main" id="{C4C2A0E7-0623-EA45-9106-BC6C633E0B81}"/>
              </a:ext>
            </a:extLst>
          </p:cNvPr>
          <p:cNvPicPr>
            <a:picLocks noChangeAspect="1"/>
          </p:cNvPicPr>
          <p:nvPr/>
        </p:nvPicPr>
        <p:blipFill>
          <a:blip r:embed="rId4"/>
          <a:stretch>
            <a:fillRect/>
          </a:stretch>
        </p:blipFill>
        <p:spPr>
          <a:xfrm>
            <a:off x="2920365" y="1700705"/>
            <a:ext cx="1718584" cy="1704836"/>
          </a:xfrm>
          <a:prstGeom prst="rect">
            <a:avLst/>
          </a:prstGeom>
          <a:effectLst/>
        </p:spPr>
      </p:pic>
      <p:pic>
        <p:nvPicPr>
          <p:cNvPr id="7" name="Picture 6" title="Cow Creek Band of Upqua Tribe of Indians logo">
            <a:extLst>
              <a:ext uri="{FF2B5EF4-FFF2-40B4-BE49-F238E27FC236}">
                <a16:creationId xmlns:a16="http://schemas.microsoft.com/office/drawing/2014/main" id="{8F2C2966-E800-5D4E-B36A-E9C463B66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2969" y="1772446"/>
            <a:ext cx="1516513" cy="157855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7" title="Coquille Indian Tribe logo">
            <a:extLst>
              <a:ext uri="{FF2B5EF4-FFF2-40B4-BE49-F238E27FC236}">
                <a16:creationId xmlns:a16="http://schemas.microsoft.com/office/drawing/2014/main" id="{BEBE9F93-57F6-4E46-85E1-0B732FB33E44}"/>
              </a:ext>
            </a:extLst>
          </p:cNvPr>
          <p:cNvPicPr>
            <a:picLocks noChangeAspect="1"/>
          </p:cNvPicPr>
          <p:nvPr/>
        </p:nvPicPr>
        <p:blipFill>
          <a:blip r:embed="rId6"/>
          <a:stretch>
            <a:fillRect/>
          </a:stretch>
        </p:blipFill>
        <p:spPr>
          <a:xfrm>
            <a:off x="7503256" y="1635782"/>
            <a:ext cx="1421810" cy="1831120"/>
          </a:xfrm>
          <a:prstGeom prst="rect">
            <a:avLst/>
          </a:prstGeom>
          <a:effectLst/>
        </p:spPr>
      </p:pic>
      <p:pic>
        <p:nvPicPr>
          <p:cNvPr id="9" name="Picture 8" title="Confederated tribes of Coos-Lower Umpqua-Siuslaw logo">
            <a:extLst>
              <a:ext uri="{FF2B5EF4-FFF2-40B4-BE49-F238E27FC236}">
                <a16:creationId xmlns:a16="http://schemas.microsoft.com/office/drawing/2014/main" id="{406F7C98-1843-B14C-9454-2FDB65C96C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7118" y="1819338"/>
            <a:ext cx="1578552" cy="157855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 name="Picture 9" title="Burns Paiute Tribe logo">
            <a:extLst>
              <a:ext uri="{FF2B5EF4-FFF2-40B4-BE49-F238E27FC236}">
                <a16:creationId xmlns:a16="http://schemas.microsoft.com/office/drawing/2014/main" id="{F432E1B8-2D57-C042-99E2-32AB4A297C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509"/>
          <a:stretch/>
        </p:blipFill>
        <p:spPr bwMode="auto">
          <a:xfrm>
            <a:off x="9430438" y="4400455"/>
            <a:ext cx="1770962" cy="14338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Picture 10" title="Confederated Tribes of Grand Ronde logo">
            <a:extLst>
              <a:ext uri="{FF2B5EF4-FFF2-40B4-BE49-F238E27FC236}">
                <a16:creationId xmlns:a16="http://schemas.microsoft.com/office/drawing/2014/main" id="{22CA661F-9264-EC4B-A986-E323E45743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7931" y="4331140"/>
            <a:ext cx="1014783" cy="157855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12" title="Confederated Tribes of the Umatilla Indian Reservation logo">
            <a:extLst>
              <a:ext uri="{FF2B5EF4-FFF2-40B4-BE49-F238E27FC236}">
                <a16:creationId xmlns:a16="http://schemas.microsoft.com/office/drawing/2014/main" id="{CF2DCD54-80D1-104E-974F-93D8A108411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1004046" y="4486464"/>
            <a:ext cx="1886801" cy="1261835"/>
          </a:xfrm>
          <a:prstGeom prst="rect">
            <a:avLst/>
          </a:prstGeom>
          <a:effectLst/>
        </p:spPr>
      </p:pic>
      <p:sp>
        <p:nvSpPr>
          <p:cNvPr id="14" name="Rectangle 13">
            <a:extLst>
              <a:ext uri="{FF2B5EF4-FFF2-40B4-BE49-F238E27FC236}">
                <a16:creationId xmlns:a16="http://schemas.microsoft.com/office/drawing/2014/main" id="{A7B0F622-8EF7-B24E-9F1E-CB1F5CEFE335}"/>
              </a:ext>
            </a:extLst>
          </p:cNvPr>
          <p:cNvSpPr/>
          <p:nvPr/>
        </p:nvSpPr>
        <p:spPr>
          <a:xfrm>
            <a:off x="9671075" y="5909692"/>
            <a:ext cx="1517531" cy="215444"/>
          </a:xfrm>
          <a:prstGeom prst="rect">
            <a:avLst/>
          </a:prstGeom>
        </p:spPr>
        <p:txBody>
          <a:bodyPr wrap="none" lIns="0" tIns="0" rIns="0" bIns="0">
            <a:spAutoFit/>
          </a:bodyPr>
          <a:lstStyle/>
          <a:p>
            <a:pPr algn="r">
              <a:spcAft>
                <a:spcPts val="600"/>
              </a:spcAft>
            </a:pPr>
            <a:r>
              <a:rPr lang="es-MX" sz="1400">
                <a:solidFill>
                  <a:srgbClr val="2C3FAB"/>
                </a:solidFill>
                <a:latin typeface="Helvetica Neue Medium" panose="02000503000000020004" pitchFamily="2" charset="0"/>
                <a:ea typeface="Helvetica Neue Medium" panose="02000503000000020004" pitchFamily="2" charset="0"/>
                <a:cs typeface="Helvetica Neue Medium" panose="02000503000000020004" pitchFamily="2" charset="0"/>
              </a:rPr>
              <a:t>Tribu Burns Paiute</a:t>
            </a:r>
          </a:p>
        </p:txBody>
      </p:sp>
      <p:pic>
        <p:nvPicPr>
          <p:cNvPr id="5" name="Picture 4" descr="A close up of a sign&#10;&#10;Description automatically generated">
            <a:extLst>
              <a:ext uri="{FF2B5EF4-FFF2-40B4-BE49-F238E27FC236}">
                <a16:creationId xmlns:a16="http://schemas.microsoft.com/office/drawing/2014/main" id="{DCBF7437-5AD6-C141-92FF-E8898A235E41}"/>
              </a:ext>
            </a:extLst>
          </p:cNvPr>
          <p:cNvPicPr>
            <a:picLocks noChangeAspect="1"/>
          </p:cNvPicPr>
          <p:nvPr/>
        </p:nvPicPr>
        <p:blipFill>
          <a:blip r:embed="rId12"/>
          <a:stretch>
            <a:fillRect/>
          </a:stretch>
        </p:blipFill>
        <p:spPr>
          <a:xfrm>
            <a:off x="4135971" y="4486464"/>
            <a:ext cx="1806046" cy="1377110"/>
          </a:xfrm>
          <a:prstGeom prst="rect">
            <a:avLst/>
          </a:prstGeom>
        </p:spPr>
      </p:pic>
    </p:spTree>
    <p:extLst>
      <p:ext uri="{BB962C8B-B14F-4D97-AF65-F5344CB8AC3E}">
        <p14:creationId xmlns:p14="http://schemas.microsoft.com/office/powerpoint/2010/main" val="86344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990601"/>
          </a:xfrm>
        </p:spPr>
        <p:txBody>
          <a:bodyPr lIns="0" tIns="0" rIns="0" bIns="0" anchor="t" anchorCtr="0">
            <a:noAutofit/>
          </a:bodyPr>
          <a:lstStyle/>
          <a:p>
            <a:r>
              <a:rPr lang="es-MX" sz="2800" b="1" dirty="0">
                <a:latin typeface="Helvetica Neue" panose="02000503000000020004" pitchFamily="2" charset="0"/>
                <a:ea typeface="Helvetica Neue" panose="02000503000000020004" pitchFamily="2" charset="0"/>
                <a:cs typeface="Helvetica Neue" panose="02000503000000020004" pitchFamily="2" charset="0"/>
              </a:rPr>
              <a:t>LA TRIBU </a:t>
            </a:r>
            <a:r>
              <a:rPr lang="es-MX" sz="2800" b="1" dirty="0" err="1">
                <a:latin typeface="Helvetica Neue" panose="02000503000000020004" pitchFamily="2" charset="0"/>
                <a:ea typeface="Helvetica Neue" panose="02000503000000020004" pitchFamily="2" charset="0"/>
                <a:cs typeface="Helvetica Neue" panose="02000503000000020004" pitchFamily="2" charset="0"/>
              </a:rPr>
              <a:t>SILETZ</a:t>
            </a:r>
            <a:r>
              <a:rPr lang="es-MX" dirty="0"/>
              <a:t/>
            </a:r>
            <a:br>
              <a:rPr lang="es-MX" dirty="0"/>
            </a:br>
            <a:r>
              <a:rPr lang="es-MX" dirty="0"/>
              <a:t>Sobre los humedales de </a:t>
            </a:r>
            <a:r>
              <a:rPr lang="es-MX" dirty="0" err="1"/>
              <a:t>Fivemile</a:t>
            </a:r>
            <a:r>
              <a:rPr lang="es-MX" dirty="0"/>
              <a:t> Creek</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6" y="2400299"/>
            <a:ext cx="9089979" cy="369570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2400"/>
              </a:spcAft>
            </a:pPr>
            <a:r>
              <a:rPr lang="es-MX" sz="2800" i="1" dirty="0">
                <a:solidFill>
                  <a:schemeClr val="tx1">
                    <a:lumMod val="75000"/>
                    <a:lumOff val="25000"/>
                  </a:schemeClr>
                </a:solidFill>
              </a:rPr>
              <a:t>(La tribu compró 125 acres en 2016 que son parte de sus tierras ancestrales).</a:t>
            </a:r>
          </a:p>
          <a:p>
            <a:pPr algn="l">
              <a:lnSpc>
                <a:spcPct val="110000"/>
              </a:lnSpc>
              <a:spcAft>
                <a:spcPts val="1200"/>
              </a:spcAft>
            </a:pPr>
            <a:r>
              <a:rPr lang="es-MX" sz="2800" dirty="0">
                <a:solidFill>
                  <a:schemeClr val="tx1">
                    <a:lumMod val="75000"/>
                    <a:lumOff val="25000"/>
                  </a:schemeClr>
                </a:solidFill>
                <a:latin typeface="Helvetica Neue Light" panose="02000403000000020004" pitchFamily="2" charset="0"/>
                <a:ea typeface="Helvetica Neue Light" panose="02000403000000020004" pitchFamily="2" charset="0"/>
              </a:rPr>
              <a:t>“La Tribu </a:t>
            </a:r>
            <a:r>
              <a:rPr lang="es-MX" sz="2800" dirty="0" err="1">
                <a:solidFill>
                  <a:schemeClr val="tx1">
                    <a:lumMod val="75000"/>
                    <a:lumOff val="25000"/>
                  </a:schemeClr>
                </a:solidFill>
                <a:latin typeface="Helvetica Neue Light" panose="02000403000000020004" pitchFamily="2" charset="0"/>
                <a:ea typeface="Helvetica Neue Light" panose="02000403000000020004" pitchFamily="2" charset="0"/>
              </a:rPr>
              <a:t>Siletz</a:t>
            </a:r>
            <a:r>
              <a:rPr lang="es-MX" sz="2800" dirty="0">
                <a:solidFill>
                  <a:schemeClr val="tx1">
                    <a:lumMod val="75000"/>
                    <a:lumOff val="25000"/>
                  </a:schemeClr>
                </a:solidFill>
                <a:latin typeface="Helvetica Neue Light" panose="02000403000000020004" pitchFamily="2" charset="0"/>
                <a:ea typeface="Helvetica Neue Light" panose="02000403000000020004" pitchFamily="2" charset="0"/>
              </a:rPr>
              <a:t> se complace en adquirir esta propiedad de nuestros antepasados y ayudar a proteger al salmón </a:t>
            </a:r>
            <a:r>
              <a:rPr lang="es-MX" sz="2800" dirty="0" err="1">
                <a:solidFill>
                  <a:schemeClr val="tx1">
                    <a:lumMod val="75000"/>
                    <a:lumOff val="25000"/>
                  </a:schemeClr>
                </a:solidFill>
                <a:latin typeface="Helvetica Neue Light" panose="02000403000000020004" pitchFamily="2" charset="0"/>
                <a:ea typeface="Helvetica Neue Light" panose="02000403000000020004" pitchFamily="2" charset="0"/>
              </a:rPr>
              <a:t>coho</a:t>
            </a:r>
            <a:r>
              <a:rPr lang="es-MX" sz="2800" dirty="0">
                <a:solidFill>
                  <a:schemeClr val="tx1">
                    <a:lumMod val="75000"/>
                    <a:lumOff val="25000"/>
                  </a:schemeClr>
                </a:solidFill>
                <a:latin typeface="Helvetica Neue Light" panose="02000403000000020004" pitchFamily="2" charset="0"/>
                <a:ea typeface="Helvetica Neue Light" panose="02000403000000020004" pitchFamily="2" charset="0"/>
              </a:rPr>
              <a:t>. Es parte de nuestra tradición cultural cuidar la tierra y sus habitantes, y esta es otra oportunidad para hacer ambas cosas”. </a:t>
            </a:r>
          </a:p>
          <a:p>
            <a:pPr algn="r">
              <a:lnSpc>
                <a:spcPct val="110000"/>
              </a:lnSpc>
              <a:spcAft>
                <a:spcPts val="1200"/>
              </a:spcAft>
            </a:pPr>
            <a:r>
              <a:rPr lang="es-MX" sz="2000" i="1" dirty="0">
                <a:solidFill>
                  <a:schemeClr val="tx1">
                    <a:lumMod val="75000"/>
                    <a:lumOff val="25000"/>
                  </a:schemeClr>
                </a:solidFill>
                <a:latin typeface="Helvetica Neue Light" panose="02000403000000020004" pitchFamily="2" charset="0"/>
                <a:ea typeface="Helvetica Neue Light" panose="02000403000000020004" pitchFamily="2" charset="0"/>
              </a:rPr>
              <a:t>-Presidente tribal Dolores </a:t>
            </a:r>
            <a:r>
              <a:rPr lang="es-MX" sz="2000" i="1" dirty="0" err="1">
                <a:solidFill>
                  <a:schemeClr val="tx1">
                    <a:lumMod val="75000"/>
                    <a:lumOff val="25000"/>
                  </a:schemeClr>
                </a:solidFill>
                <a:latin typeface="Helvetica Neue Light" panose="02000403000000020004" pitchFamily="2" charset="0"/>
                <a:ea typeface="Helvetica Neue Light" panose="02000403000000020004" pitchFamily="2" charset="0"/>
              </a:rPr>
              <a:t>Pigsley</a:t>
            </a:r>
            <a:endParaRPr lang="es-MX" sz="2000" i="1"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lnSpc>
                <a:spcPct val="110000"/>
              </a:lnSpc>
              <a:spcAft>
                <a:spcPts val="1200"/>
              </a:spcAft>
            </a:pPr>
            <a:endParaRPr lang="en-US" sz="28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6" name="Picture 5" title="&quot;&quot;">
            <a:extLst>
              <a:ext uri="{FF2B5EF4-FFF2-40B4-BE49-F238E27FC236}">
                <a16:creationId xmlns:a16="http://schemas.microsoft.com/office/drawing/2014/main" id="{DCF9C11E-82CA-2845-8C5F-AA50E1E3A7FA}"/>
              </a:ext>
            </a:extLst>
          </p:cNvPr>
          <p:cNvPicPr>
            <a:picLocks noChangeAspect="1"/>
          </p:cNvPicPr>
          <p:nvPr/>
        </p:nvPicPr>
        <p:blipFill>
          <a:blip r:embed="rId3"/>
          <a:stretch>
            <a:fillRect/>
          </a:stretch>
        </p:blipFill>
        <p:spPr>
          <a:xfrm>
            <a:off x="10337964" y="1559261"/>
            <a:ext cx="1399397" cy="1682075"/>
          </a:xfrm>
          <a:prstGeom prst="rect">
            <a:avLst/>
          </a:prstGeom>
        </p:spPr>
      </p:pic>
    </p:spTree>
    <p:extLst>
      <p:ext uri="{BB962C8B-B14F-4D97-AF65-F5344CB8AC3E}">
        <p14:creationId xmlns:p14="http://schemas.microsoft.com/office/powerpoint/2010/main" val="2827203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990601"/>
          </a:xfrm>
        </p:spPr>
        <p:txBody>
          <a:bodyPr lIns="0" tIns="0" rIns="0" bIns="0" anchor="t" anchorCtr="0">
            <a:noAutofit/>
          </a:bodyPr>
          <a:lstStyle/>
          <a:p>
            <a:r>
              <a:rPr lang="es-MX" sz="2800" b="1">
                <a:latin typeface="Helvetica Neue" panose="02000503000000020004" pitchFamily="2" charset="0"/>
                <a:ea typeface="Helvetica Neue" panose="02000503000000020004" pitchFamily="2" charset="0"/>
                <a:cs typeface="Helvetica Neue" panose="02000503000000020004" pitchFamily="2" charset="0"/>
              </a:rPr>
              <a:t>NATIONAL GEOGRAPHIC</a:t>
            </a:r>
            <a:r>
              <a:rPr lang="es-MX"/>
              <a:t/>
            </a:r>
            <a:br>
              <a:rPr lang="es-MX"/>
            </a:br>
            <a:r>
              <a:rPr lang="es-MX"/>
              <a:t>Una pequeña tribu piensa en grande sobre su espacio oceánico</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6" y="2400299"/>
            <a:ext cx="9101855" cy="409463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Los pueblos indígenas que viven en la costa sur de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Oregon</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siempre han entendido que se debe respetar el océano y sus criaturas. Según la tradición tribal de las Tribus Confederadas de los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Coos</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el Bajo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Umpqua</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y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Siuslaw</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el Ave Fénix era el jefe del océano, y de todas sus criaturas, el salmón era el más amado. Cuando la gente trató al salmón sin cuidado, al dejarlo caer al suelo o quemarlo, el Ave Fénix se enojó y creó poderosas tormentas. La gente quemó tabaco en sus hogueras y le suplicó al Ave Fénix que se fuera al norte.</a:t>
            </a:r>
          </a:p>
        </p:txBody>
      </p:sp>
      <p:pic>
        <p:nvPicPr>
          <p:cNvPr id="7" name="Picture 8" title="&quot;&quot;">
            <a:extLst>
              <a:ext uri="{FF2B5EF4-FFF2-40B4-BE49-F238E27FC236}">
                <a16:creationId xmlns:a16="http://schemas.microsoft.com/office/drawing/2014/main" id="{45BF6609-CB24-A742-9944-F92590905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9814" y="1362198"/>
            <a:ext cx="1429716" cy="142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799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10197354" cy="990601"/>
          </a:xfrm>
        </p:spPr>
        <p:txBody>
          <a:bodyPr lIns="0" tIns="0" rIns="0" bIns="0" anchor="t" anchorCtr="0">
            <a:noAutofit/>
          </a:bodyPr>
          <a:lstStyle/>
          <a:p>
            <a:r>
              <a:rPr lang="es-MX" sz="2800" b="1">
                <a:latin typeface="Helvetica Neue" panose="02000503000000020004" pitchFamily="2" charset="0"/>
                <a:ea typeface="Helvetica Neue" panose="02000503000000020004" pitchFamily="2" charset="0"/>
                <a:cs typeface="Helvetica Neue" panose="02000503000000020004" pitchFamily="2" charset="0"/>
              </a:rPr>
              <a:t>NATIONAL GEOGRAPHIC</a:t>
            </a:r>
            <a:r>
              <a:rPr lang="es-MX"/>
              <a:t/>
            </a:r>
            <a:br>
              <a:rPr lang="es-MX"/>
            </a:br>
            <a:r>
              <a:rPr lang="es-MX"/>
              <a:t>Una pequeña tribu piensa en grande sobre su espacio oceánico</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7" y="2400299"/>
            <a:ext cx="8139954" cy="369570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¿La lección? El océano puede ser peligroso, pero también provee. Margaret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Corvi</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miembro tribal y especialista ambiental de las tribus confederadas de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Coos</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Lower</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Umpqua</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y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Siuslaw</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lo sabe muy bien. “La gestión de recursos está integrada en las prácticas e historias tribales”, dice, “y estas historias tradicionales ayudan a guiar nuestro enfoque de gestión con respeto”.</a:t>
            </a:r>
          </a:p>
        </p:txBody>
      </p:sp>
      <p:pic>
        <p:nvPicPr>
          <p:cNvPr id="7" name="Picture 8" title="&quot;&quot;">
            <a:extLst>
              <a:ext uri="{FF2B5EF4-FFF2-40B4-BE49-F238E27FC236}">
                <a16:creationId xmlns:a16="http://schemas.microsoft.com/office/drawing/2014/main" id="{45BF6609-CB24-A742-9944-F92590905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7944" y="1228242"/>
            <a:ext cx="1429716" cy="142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007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7071175" cy="1429716"/>
          </a:xfrm>
        </p:spPr>
        <p:txBody>
          <a:bodyPr lIns="0" tIns="0" rIns="0" bIns="0" anchor="t" anchorCtr="0">
            <a:noAutofit/>
          </a:bodyPr>
          <a:lstStyle/>
          <a:p>
            <a:r>
              <a:rPr lang="es-MX" dirty="0"/>
              <a:t>Pesca de salmón de la tribu </a:t>
            </a:r>
            <a:r>
              <a:rPr lang="es-MX" dirty="0" err="1"/>
              <a:t>Cow</a:t>
            </a:r>
            <a:r>
              <a:rPr lang="es-MX" dirty="0"/>
              <a:t> Creek</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6" y="2400299"/>
            <a:ext cx="8947475" cy="3695701"/>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Durante las migraciones del salmón, la tribu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Cow</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Creek construyó presas a lo largo de los arroyos y, en los canales estrechos, colocó trampas de canasta en forma de embudo hechas de brotes de avellano. Según el colono pionero, George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Riddle</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(1851), “Los salmones en gran número pasaban por el lado de la trampa y, al no poder pasar por encima de la presa, se llevaban de regreso al extremo abierto de la trampa, y el peso de el agua los retendría.</a:t>
            </a:r>
          </a:p>
        </p:txBody>
      </p:sp>
      <p:pic>
        <p:nvPicPr>
          <p:cNvPr id="6" name="Picture 2" title="&quot;&quot;">
            <a:extLst>
              <a:ext uri="{FF2B5EF4-FFF2-40B4-BE49-F238E27FC236}">
                <a16:creationId xmlns:a16="http://schemas.microsoft.com/office/drawing/2014/main" id="{24642A7A-E9F9-694B-A5ED-69C67E7C7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1321" y="495299"/>
            <a:ext cx="1373526" cy="142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366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8"/>
            <a:ext cx="7344307" cy="1790701"/>
          </a:xfrm>
        </p:spPr>
        <p:txBody>
          <a:bodyPr lIns="0" tIns="0" rIns="0" bIns="0" anchor="t" anchorCtr="0">
            <a:noAutofit/>
          </a:bodyPr>
          <a:lstStyle/>
          <a:p>
            <a:r>
              <a:rPr lang="es-MX" dirty="0"/>
              <a:t>Para muchos miembros de la tribu, la pesca sigue siendo su medio de vida preferido</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7" y="2904565"/>
            <a:ext cx="8139954" cy="3191435"/>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“Estamos agradecidos de que los peces vuelvan porque significa que tenemos que empezar a prepararnos para la temporada. Pero también damos gracias por el regreso de los peces y lo estamos compartiendo con nuestra familia y nuestros amigos. Es parte de los derechos de nuestros tratados, es parte de nuestro patrimonio y nuestra cultura”. </a:t>
            </a:r>
          </a:p>
          <a:p>
            <a:pPr algn="r">
              <a:lnSpc>
                <a:spcPct val="110000"/>
              </a:lnSpc>
              <a:spcAft>
                <a:spcPts val="1200"/>
              </a:spcAft>
            </a:pPr>
            <a:r>
              <a:rPr lang="es-MX" sz="2000" i="1" dirty="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s-MX" sz="2000" i="1" dirty="0" err="1">
                <a:solidFill>
                  <a:schemeClr val="tx1">
                    <a:lumMod val="75000"/>
                    <a:lumOff val="25000"/>
                  </a:schemeClr>
                </a:solidFill>
                <a:latin typeface="Helvetica Neue Light" panose="02000403000000020004" pitchFamily="2" charset="0"/>
                <a:ea typeface="Helvetica Neue Light" panose="02000403000000020004" pitchFamily="2" charset="0"/>
              </a:rPr>
              <a:t>Kathryn</a:t>
            </a:r>
            <a:r>
              <a:rPr lang="es-MX" sz="2000" i="1" dirty="0">
                <a:solidFill>
                  <a:schemeClr val="tx1">
                    <a:lumMod val="75000"/>
                    <a:lumOff val="25000"/>
                  </a:schemeClr>
                </a:solidFill>
                <a:latin typeface="Helvetica Neue Light" panose="02000403000000020004" pitchFamily="2" charset="0"/>
                <a:ea typeface="Helvetica Neue Light" panose="02000403000000020004" pitchFamily="2" charset="0"/>
              </a:rPr>
              <a:t> “Kat” Brigham, Tribus Confederadas de la Reserva India </a:t>
            </a:r>
            <a:r>
              <a:rPr lang="es-MX" sz="2000" i="1" dirty="0" err="1">
                <a:solidFill>
                  <a:schemeClr val="tx1">
                    <a:lumMod val="75000"/>
                    <a:lumOff val="25000"/>
                  </a:schemeClr>
                </a:solidFill>
                <a:latin typeface="Helvetica Neue Light" panose="02000403000000020004" pitchFamily="2" charset="0"/>
                <a:ea typeface="Helvetica Neue Light" panose="02000403000000020004" pitchFamily="2" charset="0"/>
              </a:rPr>
              <a:t>Umatilla</a:t>
            </a:r>
            <a:endParaRPr lang="es-MX" sz="2000" i="1" dirty="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lnSpc>
                <a:spcPct val="110000"/>
              </a:lnSpc>
              <a:spcAft>
                <a:spcPts val="1200"/>
              </a:spcAft>
            </a:pPr>
            <a:endPar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7" name="Picture 6" title="&quot;&quot;">
            <a:extLst>
              <a:ext uri="{FF2B5EF4-FFF2-40B4-BE49-F238E27FC236}">
                <a16:creationId xmlns:a16="http://schemas.microsoft.com/office/drawing/2014/main" id="{407C6B70-DD40-4544-9508-B0CEC433A8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3" b="97956" l="1788" r="99264">
                        <a14:foregroundMark x1="11567" y1="38994" x2="25026" y2="27830"/>
                        <a14:foregroundMark x1="25026" y1="27830" x2="37645" y2="25943"/>
                        <a14:foregroundMark x1="37645" y1="25943" x2="73502" y2="33491"/>
                        <a14:foregroundMark x1="73502" y1="33491" x2="79180" y2="44811"/>
                        <a14:foregroundMark x1="79180" y1="44811" x2="81073" y2="60063"/>
                        <a14:foregroundMark x1="81073" y1="60063" x2="77077" y2="71698"/>
                        <a14:foregroundMark x1="77077" y1="71698" x2="42902" y2="76887"/>
                        <a14:foregroundMark x1="42902" y1="76887" x2="20820" y2="70440"/>
                        <a14:foregroundMark x1="20820" y1="70440" x2="14406" y2="60535"/>
                        <a14:foregroundMark x1="14406" y1="60535" x2="8307" y2="35535"/>
                        <a14:foregroundMark x1="8307" y1="35535" x2="13144" y2="36635"/>
                        <a14:foregroundMark x1="33649" y1="39937" x2="38486" y2="51415"/>
                        <a14:foregroundMark x1="38486" y1="51415" x2="45426" y2="53459"/>
                        <a14:foregroundMark x1="57413" y1="38050" x2="66667" y2="45126"/>
                        <a14:foregroundMark x1="66667" y1="45126" x2="71293" y2="51415"/>
                        <a14:foregroundMark x1="33018" y1="49057" x2="33018" y2="50943"/>
                        <a14:foregroundMark x1="14406" y1="32547" x2="22503" y2="21698"/>
                        <a14:foregroundMark x1="22503" y1="21698" x2="63302" y2="13679"/>
                        <a14:foregroundMark x1="63302" y1="13679" x2="73502" y2="14937"/>
                        <a14:foregroundMark x1="73502" y1="14937" x2="81073" y2="19811"/>
                        <a14:foregroundMark x1="81073" y1="19811" x2="87697" y2="44025"/>
                        <a14:foregroundMark x1="87697" y1="44025" x2="88223" y2="58648"/>
                        <a14:foregroundMark x1="88223" y1="58648" x2="84648" y2="69654"/>
                        <a14:foregroundMark x1="84648" y1="69654" x2="75710" y2="76887"/>
                        <a14:foregroundMark x1="75710" y1="76887" x2="17981" y2="79874"/>
                        <a14:foregroundMark x1="17981" y1="79874" x2="8307" y2="78145"/>
                        <a14:foregroundMark x1="8307" y1="78145" x2="5047" y2="63365"/>
                        <a14:foregroundMark x1="5047" y1="63365" x2="5678" y2="48585"/>
                        <a14:foregroundMark x1="19874" y1="86792" x2="37645" y2="89308"/>
                        <a14:foregroundMark x1="37645" y1="89308" x2="46057" y2="88365"/>
                        <a14:foregroundMark x1="46057" y1="88365" x2="54995" y2="88365"/>
                        <a14:foregroundMark x1="54995" y1="88365" x2="66141" y2="88050"/>
                        <a14:foregroundMark x1="66141" y1="88050" x2="75920" y2="83019"/>
                        <a14:foregroundMark x1="75920" y1="83019" x2="86751" y2="73113"/>
                        <a14:foregroundMark x1="91062" y1="62736" x2="93691" y2="50157"/>
                        <a14:foregroundMark x1="93691" y1="50157" x2="91903" y2="37421"/>
                        <a14:foregroundMark x1="91903" y1="37421" x2="86751" y2="27673"/>
                        <a14:foregroundMark x1="86751" y1="27673" x2="86751" y2="27673"/>
                        <a14:foregroundMark x1="79390" y1="27358" x2="34595" y2="10220"/>
                        <a14:foregroundMark x1="34700" y1="11635" x2="16719" y2="21384"/>
                        <a14:foregroundMark x1="16719" y1="21384" x2="10831" y2="31604"/>
                        <a14:foregroundMark x1="10831" y1="31604" x2="7045" y2="56761"/>
                        <a14:foregroundMark x1="7045" y1="56761" x2="7886" y2="61006"/>
                        <a14:foregroundMark x1="8833" y1="64151" x2="13144" y2="71226"/>
                        <a14:foregroundMark x1="35331" y1="86321" x2="35331" y2="86321"/>
                        <a14:foregroundMark x1="36593" y1="91667" x2="36593" y2="91667"/>
                        <a14:foregroundMark x1="91693" y1="69969" x2="91693" y2="69969"/>
                        <a14:foregroundMark x1="96109" y1="51415" x2="96109" y2="51415"/>
                        <a14:foregroundMark x1="89590" y1="67453" x2="89590" y2="67453"/>
                        <a14:foregroundMark x1="54154" y1="93396" x2="54154" y2="93396"/>
                        <a14:foregroundMark x1="50683" y1="6447" x2="50683" y2="6447"/>
                        <a14:foregroundMark x1="2734" y1="36164" x2="2734" y2="36164"/>
                        <a14:foregroundMark x1="37224" y1="2830" x2="37224" y2="2830"/>
                        <a14:foregroundMark x1="96530" y1="66038" x2="96530" y2="66038"/>
                        <a14:foregroundMark x1="99264" y1="50000" x2="99264" y2="50000"/>
                        <a14:foregroundMark x1="60778" y1="98113" x2="60778" y2="98113"/>
                        <a14:foregroundMark x1="1788" y1="52830" x2="1788" y2="52830"/>
                      </a14:backgroundRemoval>
                    </a14:imgEffect>
                  </a14:imgLayer>
                </a14:imgProps>
              </a:ext>
            </a:extLst>
          </a:blip>
          <a:stretch>
            <a:fillRect/>
          </a:stretch>
        </p:blipFill>
        <p:spPr>
          <a:xfrm>
            <a:off x="9306507" y="495300"/>
            <a:ext cx="1921789" cy="1285234"/>
          </a:xfrm>
          <a:prstGeom prst="rect">
            <a:avLst/>
          </a:prstGeom>
        </p:spPr>
      </p:pic>
    </p:spTree>
    <p:extLst>
      <p:ext uri="{BB962C8B-B14F-4D97-AF65-F5344CB8AC3E}">
        <p14:creationId xmlns:p14="http://schemas.microsoft.com/office/powerpoint/2010/main" val="183758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1004046" y="495299"/>
            <a:ext cx="7617440" cy="2167219"/>
          </a:xfrm>
        </p:spPr>
        <p:txBody>
          <a:bodyPr lIns="0" tIns="0" rIns="0" bIns="0" anchor="t" anchorCtr="0">
            <a:noAutofit/>
          </a:bodyPr>
          <a:lstStyle/>
          <a:p>
            <a:r>
              <a:rPr lang="es-MX" sz="2800" b="1" dirty="0">
                <a:latin typeface="Helvetica Neue" panose="02000503000000020004" pitchFamily="2" charset="0"/>
                <a:ea typeface="Helvetica Neue" panose="02000503000000020004" pitchFamily="2" charset="0"/>
                <a:cs typeface="Helvetica Neue" panose="02000503000000020004" pitchFamily="2" charset="0"/>
              </a:rPr>
              <a:t>LAS TRIBUS </a:t>
            </a:r>
            <a:r>
              <a:rPr lang="es-MX" sz="2800" b="1" dirty="0" err="1">
                <a:latin typeface="Helvetica Neue" panose="02000503000000020004" pitchFamily="2" charset="0"/>
                <a:ea typeface="Helvetica Neue" panose="02000503000000020004" pitchFamily="2" charset="0"/>
                <a:cs typeface="Helvetica Neue" panose="02000503000000020004" pitchFamily="2" charset="0"/>
              </a:rPr>
              <a:t>KLAMATH</a:t>
            </a:r>
            <a:r>
              <a:rPr lang="es-MX" dirty="0"/>
              <a:t/>
            </a:r>
            <a:br>
              <a:rPr lang="es-MX" dirty="0"/>
            </a:br>
            <a:r>
              <a:rPr lang="es-MX" dirty="0"/>
              <a:t>Hablando sobre la necesidad de eliminar represas y restaurar el salmón.</a:t>
            </a:r>
          </a:p>
        </p:txBody>
      </p:sp>
      <p:sp>
        <p:nvSpPr>
          <p:cNvPr id="5" name="Title 1">
            <a:extLst>
              <a:ext uri="{FF2B5EF4-FFF2-40B4-BE49-F238E27FC236}">
                <a16:creationId xmlns:a16="http://schemas.microsoft.com/office/drawing/2014/main" id="{6584E451-87F5-F64D-92EE-82DF04A362EF}"/>
              </a:ext>
            </a:extLst>
          </p:cNvPr>
          <p:cNvSpPr txBox="1">
            <a:spLocks/>
          </p:cNvSpPr>
          <p:nvPr/>
        </p:nvSpPr>
        <p:spPr>
          <a:xfrm>
            <a:off x="1004046" y="3267634"/>
            <a:ext cx="9268109" cy="2909047"/>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spcAft>
                <a:spcPts val="1200"/>
              </a:spcAft>
            </a:pP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“Nuestro creador colocó en estas aguas a los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c'iyaal's</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que significa salmón en el idioma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Klamath</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y fueron esenciales para el sustento de la gente durante siglos, pero desde que se construyeron las represas, no hemos visto salmón en la cuenca de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Klamath</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 durante casi 100 años. No estaremos completos, y no estaremos completos como pueblo, hasta que podamos volver a pescar nuestros </a:t>
            </a:r>
            <a:r>
              <a:rPr lang="es-MX" sz="2400" dirty="0" err="1">
                <a:solidFill>
                  <a:schemeClr val="tx1">
                    <a:lumMod val="75000"/>
                    <a:lumOff val="25000"/>
                  </a:schemeClr>
                </a:solidFill>
                <a:latin typeface="Helvetica Neue Light" panose="02000403000000020004" pitchFamily="2" charset="0"/>
                <a:ea typeface="Helvetica Neue Light" panose="02000403000000020004" pitchFamily="2" charset="0"/>
              </a:rPr>
              <a:t>c'iyaal's</a:t>
            </a:r>
            <a:r>
              <a:rPr lang="es-MX" sz="2400" dirty="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lnSpc>
                <a:spcPct val="110000"/>
              </a:lnSpc>
              <a:spcAft>
                <a:spcPts val="1200"/>
              </a:spcAft>
            </a:pPr>
            <a:r>
              <a:rPr lang="es-MX" sz="2000" i="1" dirty="0">
                <a:solidFill>
                  <a:schemeClr val="tx1">
                    <a:lumMod val="75000"/>
                    <a:lumOff val="25000"/>
                  </a:schemeClr>
                </a:solidFill>
                <a:latin typeface="Helvetica Neue Light" panose="02000403000000020004" pitchFamily="2" charset="0"/>
                <a:ea typeface="Helvetica Neue Light" panose="02000403000000020004" pitchFamily="2" charset="0"/>
              </a:rPr>
              <a:t>-El presidente de la tribu de </a:t>
            </a:r>
            <a:r>
              <a:rPr lang="es-MX" sz="2000" i="1" dirty="0" err="1">
                <a:solidFill>
                  <a:schemeClr val="tx1">
                    <a:lumMod val="75000"/>
                    <a:lumOff val="25000"/>
                  </a:schemeClr>
                </a:solidFill>
                <a:latin typeface="Helvetica Neue Light" panose="02000403000000020004" pitchFamily="2" charset="0"/>
                <a:ea typeface="Helvetica Neue Light" panose="02000403000000020004" pitchFamily="2" charset="0"/>
              </a:rPr>
              <a:t>Klamath</a:t>
            </a:r>
            <a:r>
              <a:rPr lang="es-MX" sz="2000" i="1" dirty="0">
                <a:solidFill>
                  <a:schemeClr val="tx1">
                    <a:lumMod val="75000"/>
                    <a:lumOff val="25000"/>
                  </a:schemeClr>
                </a:solidFill>
                <a:latin typeface="Helvetica Neue Light" panose="02000403000000020004" pitchFamily="2" charset="0"/>
                <a:ea typeface="Helvetica Neue Light" panose="02000403000000020004" pitchFamily="2" charset="0"/>
              </a:rPr>
              <a:t>, Don </a:t>
            </a:r>
            <a:r>
              <a:rPr lang="es-MX" sz="2000" i="1" dirty="0" err="1">
                <a:solidFill>
                  <a:schemeClr val="tx1">
                    <a:lumMod val="75000"/>
                    <a:lumOff val="25000"/>
                  </a:schemeClr>
                </a:solidFill>
                <a:latin typeface="Helvetica Neue Light" panose="02000403000000020004" pitchFamily="2" charset="0"/>
                <a:ea typeface="Helvetica Neue Light" panose="02000403000000020004" pitchFamily="2" charset="0"/>
              </a:rPr>
              <a:t>Gentry</a:t>
            </a:r>
            <a:r>
              <a:rPr lang="es-MX" sz="2000" i="1" dirty="0">
                <a:solidFill>
                  <a:schemeClr val="tx1">
                    <a:lumMod val="75000"/>
                    <a:lumOff val="25000"/>
                  </a:schemeClr>
                </a:solidFill>
                <a:latin typeface="Helvetica Neue Light" panose="02000403000000020004" pitchFamily="2" charset="0"/>
                <a:ea typeface="Helvetica Neue Light" panose="02000403000000020004" pitchFamily="2" charset="0"/>
              </a:rPr>
              <a:t> </a:t>
            </a:r>
          </a:p>
          <a:p>
            <a:pPr algn="l">
              <a:lnSpc>
                <a:spcPct val="110000"/>
              </a:lnSpc>
              <a:spcAft>
                <a:spcPts val="1200"/>
              </a:spcAft>
            </a:pPr>
            <a:endParaRPr lang="en-US" sz="2400" dirty="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8" name="Picture 7" title="&quot;&quot;">
            <a:extLst>
              <a:ext uri="{FF2B5EF4-FFF2-40B4-BE49-F238E27FC236}">
                <a16:creationId xmlns:a16="http://schemas.microsoft.com/office/drawing/2014/main" id="{0A283829-2AF3-B549-81E0-34F70BA42658}"/>
              </a:ext>
            </a:extLst>
          </p:cNvPr>
          <p:cNvPicPr>
            <a:picLocks noChangeAspect="1"/>
          </p:cNvPicPr>
          <p:nvPr/>
        </p:nvPicPr>
        <p:blipFill rotWithShape="1">
          <a:blip r:embed="rId3"/>
          <a:srcRect l="9750" t="7582" r="10717" b="9916"/>
          <a:stretch/>
        </p:blipFill>
        <p:spPr>
          <a:xfrm>
            <a:off x="9771684" y="495300"/>
            <a:ext cx="1429716" cy="1471238"/>
          </a:xfrm>
          <a:prstGeom prst="ellipse">
            <a:avLst/>
          </a:prstGeom>
        </p:spPr>
      </p:pic>
    </p:spTree>
    <p:extLst>
      <p:ext uri="{BB962C8B-B14F-4D97-AF65-F5344CB8AC3E}">
        <p14:creationId xmlns:p14="http://schemas.microsoft.com/office/powerpoint/2010/main" val="1887747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Remediation_x0020_Date xmlns="34fb217e-71e5-45f5-ac12-57a9bc5aa8c7">2020-02-11T08:00:00+00:00</Remediation_x0020_Date>
    <Estimated_x0020_Creation_x0020_Date xmlns="34fb217e-71e5-45f5-ac12-57a9bc5aa8c7" xsi:nil="true"/>
    <Priority xmlns="34fb217e-71e5-45f5-ac12-57a9bc5aa8c7">New</Priorit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07C023760E4B43B88CA40098E6CCFF" ma:contentTypeVersion="7" ma:contentTypeDescription="Create a new document." ma:contentTypeScope="" ma:versionID="932c66335bf254f2b214dd195c90a42f">
  <xsd:schema xmlns:xsd="http://www.w3.org/2001/XMLSchema" xmlns:xs="http://www.w3.org/2001/XMLSchema" xmlns:p="http://schemas.microsoft.com/office/2006/metadata/properties" xmlns:ns1="http://schemas.microsoft.com/sharepoint/v3" xmlns:ns2="34fb217e-71e5-45f5-ac12-57a9bc5aa8c7" xmlns:ns3="54031767-dd6d-417c-ab73-583408f47564" targetNamespace="http://schemas.microsoft.com/office/2006/metadata/properties" ma:root="true" ma:fieldsID="85307702f587d59a8b580de5524f7e2a" ns1:_="" ns2:_="" ns3:_="">
    <xsd:import namespace="http://schemas.microsoft.com/sharepoint/v3"/>
    <xsd:import namespace="34fb217e-71e5-45f5-ac12-57a9bc5aa8c7"/>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4fb217e-71e5-45f5-ac12-57a9bc5aa8c7"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FCCC77-D8E7-4683-B1C6-17CC596A974C}">
  <ds:schemaRefs>
    <ds:schemaRef ds:uri="http://schemas.microsoft.com/sharepoint/v3"/>
    <ds:schemaRef ds:uri="http://purl.org/dc/terms/"/>
    <ds:schemaRef ds:uri="http://purl.org/dc/dcmitype/"/>
    <ds:schemaRef ds:uri="http://schemas.microsoft.com/office/2006/documentManagement/types"/>
    <ds:schemaRef ds:uri="http://purl.org/dc/elements/1.1/"/>
    <ds:schemaRef ds:uri="http://schemas.microsoft.com/office/2006/metadata/properties"/>
    <ds:schemaRef ds:uri="34fb217e-71e5-45f5-ac12-57a9bc5aa8c7"/>
    <ds:schemaRef ds:uri="http://schemas.microsoft.com/office/infopath/2007/PartnerControls"/>
    <ds:schemaRef ds:uri="http://schemas.openxmlformats.org/package/2006/metadata/core-properties"/>
    <ds:schemaRef ds:uri="54031767-dd6d-417c-ab73-583408f47564"/>
    <ds:schemaRef ds:uri="http://www.w3.org/XML/1998/namespace"/>
  </ds:schemaRefs>
</ds:datastoreItem>
</file>

<file path=customXml/itemProps2.xml><?xml version="1.0" encoding="utf-8"?>
<ds:datastoreItem xmlns:ds="http://schemas.openxmlformats.org/officeDocument/2006/customXml" ds:itemID="{A034E4C0-164C-4307-BCBA-70E8329F48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4fb217e-71e5-45f5-ac12-57a9bc5aa8c7"/>
    <ds:schemaRef ds:uri="54031767-dd6d-417c-ab73-583408f475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3D4239-B920-4385-8FF5-95CE5048A1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1750</TotalTime>
  <Words>1782</Words>
  <Application>Microsoft Office PowerPoint</Application>
  <PresentationFormat>Widescreen</PresentationFormat>
  <Paragraphs>142</Paragraphs>
  <Slides>29</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Helvetica Neue</vt:lpstr>
      <vt:lpstr>Helvetica Neue Light</vt:lpstr>
      <vt:lpstr>Helvetica Neue Medium</vt:lpstr>
      <vt:lpstr>Office Theme</vt:lpstr>
      <vt:lpstr>LECCIÓN DE 4TO GRADO La gente del salmón</vt:lpstr>
      <vt:lpstr>La gente del salmón</vt:lpstr>
      <vt:lpstr>¿Qué sellos tribales hacen referencia al salmón?</vt:lpstr>
      <vt:lpstr>LA TRIBU SILETZ Sobre los humedales de Fivemile Creek</vt:lpstr>
      <vt:lpstr>NATIONAL GEOGRAPHIC Una pequeña tribu piensa en grande sobre su espacio oceánico</vt:lpstr>
      <vt:lpstr>NATIONAL GEOGRAPHIC Una pequeña tribu piensa en grande sobre su espacio oceánico</vt:lpstr>
      <vt:lpstr>Pesca de salmón de la tribu Cow Creek</vt:lpstr>
      <vt:lpstr>Para muchos miembros de la tribu, la pesca sigue siendo su medio de vida preferido</vt:lpstr>
      <vt:lpstr>LAS TRIBUS KLAMATH Hablando sobre la necesidad de eliminar represas y restaurar el salmón.</vt:lpstr>
      <vt:lpstr>Las Tribus Confederadas de Grand Ronde </vt:lpstr>
      <vt:lpstr>Comisión Intertribal de Pesca del Río Columbia</vt:lpstr>
      <vt:lpstr>Comisión Intertribal de Pesca del Río Columbia</vt:lpstr>
      <vt:lpstr>Comisión Intertribal de Pesca del Río Columbia</vt:lpstr>
      <vt:lpstr>Comisión Intertribal de Pesca del Río Columbia</vt:lpstr>
      <vt:lpstr>Comisión Intertribal de Pesca del Río Columbia</vt:lpstr>
      <vt:lpstr>Comisión Intertribal de Pesca del Río Columbia</vt:lpstr>
      <vt:lpstr>Comisión Intertribal de Pesca del Río Columbia</vt:lpstr>
      <vt:lpstr>Louie Dick, Jr., miembro de las Tribus Confederadas de la Reserva Umatilla (1992)</vt:lpstr>
      <vt:lpstr>Cinco tipos de salmón comunes en Oregón</vt:lpstr>
      <vt:lpstr>Wild Salmon Life Cycle in pictures</vt:lpstr>
      <vt:lpstr>Wild Salmon Life Cycle</vt:lpstr>
      <vt:lpstr>La cuenca del río Columbia</vt:lpstr>
      <vt:lpstr>Represas en la cuenca de Columbia</vt:lpstr>
      <vt:lpstr>Las presas proporcionan energía eléctrica</vt:lpstr>
      <vt:lpstr>Presa John Day (transitable)</vt:lpstr>
      <vt:lpstr>Escalas de peces: un camino para pasar</vt:lpstr>
      <vt:lpstr>Accesibilidad para el salmón antes de las represas (1890)</vt:lpstr>
      <vt:lpstr>Accesibilidad para el salmón después de las represas (1965)</vt:lpstr>
      <vt:lpstr>Acceso a  la corriente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 Creek  Umpqua Tribe</dc:title>
  <dc:creator>Valerie Brodnikova</dc:creator>
  <cp:lastModifiedBy>BELLE Jennifer * ODE</cp:lastModifiedBy>
  <cp:revision>132</cp:revision>
  <dcterms:created xsi:type="dcterms:W3CDTF">2019-04-26T16:05:13Z</dcterms:created>
  <dcterms:modified xsi:type="dcterms:W3CDTF">2023-03-24T18:47:52Z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0x0101005007C023760E4B43B88CA40098E6CCFF</vt:lpwstr>
  </property>
</Properties>
</file>