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79" r:id="rId7"/>
    <p:sldId id="280" r:id="rId8"/>
    <p:sldId id="281" r:id="rId9"/>
    <p:sldId id="282" r:id="rId10"/>
    <p:sldId id="283"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9"/>
    <p:restoredTop sz="82988"/>
  </p:normalViewPr>
  <p:slideViewPr>
    <p:cSldViewPr snapToGrid="0" snapToObjects="1" showGuides="1">
      <p:cViewPr varScale="1">
        <p:scale>
          <a:sx n="62" d="100"/>
          <a:sy n="62" d="100"/>
        </p:scale>
        <p:origin x="470" y="53"/>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small" spc="0" baseline="0">
                <a:solidFill>
                  <a:srgbClr val="000000"/>
                </a:solidFill>
                <a:effectLst/>
                <a:latin typeface="Calibri"/>
                <a:ea typeface="Calibri"/>
                <a:cs typeface="Calibri"/>
              </a:rPr>
              <a:t>Introduce el tema de la energía y da la definición de energía como: "la fuerza necesaria para la actividad física o mental". Utilizando una escala del 1 al 5 (siendo el 1 el menor y el 5 el mayor), pida a los alumnos que elijan un número que represente su nivel de energía en este momento. Pida a los alumnos que muestren ese número con los dedos. Por ejemplo, si alguien siente un nivel de energía de 4, levantaría 4 dedos. Permita 20-30 segundos para que los estudiantes piensen y levanten los dedos. </a:t>
            </a:r>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1" i="0" strike="noStrike" cap="small" spc="0" baseline="0">
                <a:solidFill>
                  <a:srgbClr val="000000"/>
                </a:solidFill>
                <a:effectLst/>
                <a:latin typeface="Calibri"/>
                <a:ea typeface="Calibri"/>
                <a:cs typeface="Calibri"/>
              </a:rPr>
              <a:t>Pregunte a los alumnos de dónde obtenemos energía nosotros (los seres humanos). Deje un par de minutos para las respuestas y el debate. Permita respuestas que también estén más allá de la comida.  A continuación, pida a los alumnos ejemplos de cuándo sienten mucha energía.  Deje un par de minutos para las respuestas y el debate.</a:t>
            </a:r>
          </a:p>
          <a:p>
            <a:r>
              <a:rPr lang="es-US" sz="1200" b="1" i="0" strike="noStrike" cap="small" spc="0" baseline="0">
                <a:solidFill>
                  <a:srgbClr val="000000"/>
                </a:solidFill>
                <a:effectLst/>
                <a:latin typeface="Calibri"/>
                <a:ea typeface="Calibri"/>
                <a:cs typeface="Calibri"/>
              </a:rPr>
              <a:t>Haga a los alumnos las siguientes preguntas y deje tiempo para las respuestas y el debate:</a:t>
            </a:r>
            <a:endParaRPr lang="en-US" sz="1200" kern="1200">
              <a:solidFill>
                <a:schemeClr val="tx1"/>
              </a:solidFill>
              <a:effectLst/>
              <a:latin typeface="+mn-lt"/>
              <a:ea typeface="+mn-ea"/>
              <a:cs typeface="+mn-cs"/>
            </a:endParaRPr>
          </a:p>
          <a:p>
            <a:pPr lvl="0"/>
            <a:r>
              <a:rPr lang="es-US" sz="1200" b="1" i="0" strike="noStrike" cap="small" spc="0" baseline="0">
                <a:solidFill>
                  <a:srgbClr val="000000"/>
                </a:solidFill>
                <a:effectLst/>
                <a:latin typeface="Calibri"/>
                <a:ea typeface="Calibri"/>
                <a:cs typeface="Calibri"/>
              </a:rPr>
              <a:t>¿Qué alimentos te hacen sentir enérgico y activo?</a:t>
            </a:r>
            <a:endParaRPr lang="en-US" sz="1200" kern="1200">
              <a:solidFill>
                <a:schemeClr val="tx1"/>
              </a:solidFill>
              <a:effectLst/>
              <a:latin typeface="+mn-lt"/>
              <a:ea typeface="+mn-ea"/>
              <a:cs typeface="+mn-cs"/>
            </a:endParaRPr>
          </a:p>
          <a:p>
            <a:pPr lvl="0"/>
            <a:r>
              <a:rPr lang="es-US" sz="1200" b="1" i="0" strike="noStrike" cap="small" spc="0" baseline="0">
                <a:solidFill>
                  <a:srgbClr val="000000"/>
                </a:solidFill>
                <a:effectLst/>
                <a:latin typeface="Calibri"/>
                <a:ea typeface="Calibri"/>
                <a:cs typeface="Calibri"/>
              </a:rPr>
              <a:t>¿Qué alimentos te hacen sentir lento o cansado?</a:t>
            </a:r>
            <a:endParaRPr lang="en-US" sz="1200" kern="1200">
              <a:solidFill>
                <a:schemeClr val="tx1"/>
              </a:solidFill>
              <a:effectLst/>
              <a:latin typeface="+mn-lt"/>
              <a:ea typeface="+mn-ea"/>
              <a:cs typeface="+mn-cs"/>
            </a:endParaRPr>
          </a:p>
          <a:p>
            <a:endParaRPr lang="en-US" sz="1200" b="1" kern="1200" cap="small">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US" sz="1200" b="1" i="0" strike="noStrike" cap="small" spc="0" baseline="0">
                <a:solidFill>
                  <a:srgbClr val="000000"/>
                </a:solidFill>
                <a:effectLst/>
                <a:latin typeface="Calibri"/>
                <a:ea typeface="Calibri"/>
                <a:cs typeface="Calibri"/>
              </a:rPr>
              <a:t>Diga: "Probablemente hayas notado que hay momentos en tu vida en los que sientes mucha energía. Esto puede ser después de comer azúcar o cuando estás jugando con amigos o cuando estás fuera. Probablemente también hayas notado que hay momentos en tu vida en los que sientes que te falta energía. Esto puede ocurrir cuando te despiertas por la mañana o después de un evento estresante, o después de una comida abundante, o después de la actividad física. Es normal que tus niveles de energía suban y bajen durante el día dependiendo de lo activo que seas, de lo que ocurra a tu alrededor, de cuánto duermas y del tipo de alimentos que comas. Hoy vamos a hablar de la energía que obtenemos de los alimentos.  La comida es una de las principales formas que tiene el ser humano de obtener energía. Algunos alimentos son realmente buenos para darnos energía, y otros alimentos no nos dan mucha energía en absoluto".</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Nos unimos a través de los alimentos: comiendo en familia, yendo de caza o recogiendo plantas y hierbas. Lo celebramos con la comida: festejando las fiestas y los acontecimientos importantes de la vida, como los nombres de los bebés y las bodas. También honramos, adoramos y damos gracias con la comida. En algunas culturas, se celebra una fiesta tradicional para ayudar a un familiar recientemente fallecido a entrar en el mundo de los espíritus.</a:t>
            </a:r>
          </a:p>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1" i="0" strike="noStrike" cap="small" spc="0" baseline="0">
                <a:solidFill>
                  <a:srgbClr val="000000"/>
                </a:solidFill>
                <a:effectLst/>
                <a:latin typeface="Calibri"/>
                <a:ea typeface="Calibri"/>
                <a:cs typeface="Calibri"/>
              </a:rPr>
              <a:t>"Aunque el ser humano necesita alimentos todos los días del año, los tipos de alimentos disponibles cambian según la estación. Algunos alimentos son mejores para comer en invierno, y otros en primavera o verano"</a:t>
            </a:r>
            <a:endParaRPr lang="en-US"/>
          </a:p>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158678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1" i="0" strike="noStrike" cap="small" spc="0" baseline="0">
                <a:solidFill>
                  <a:srgbClr val="000000"/>
                </a:solidFill>
                <a:effectLst/>
                <a:latin typeface="Calibri"/>
                <a:ea typeface="Calibri"/>
                <a:cs typeface="Calibri"/>
              </a:rPr>
              <a:t>La idea de comer alimentos que coincidan con las estaciones no es una idea nueva. Los primeros oregoneses, los indios americanos de Oregon, siempre han tenido una relación especial con la tierra y sus recursos naturales, incluidos los alimentos. Las comunidades indígenas de Oregon entendían que los alimentos cambiaban con las estaciones. Los indios americanos de Oregon se desplazaban varias veces al año para seguir las pautas de la caza, la pesca y la recolección de alimentos cultivados de forma natural. Las tribus tenían cuidado de no utilizar demasiado un tipo de alimento, para que otras personas pudieran utilizarlo también. Los líderes tribales estudiaron los patrones climáticos y las condiciones de la vida silvestre para determinar el mejor momento para trasladarse. Este proceso se llama rondas estacionales. Se sigue practicando hoy en día. "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366651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transition/>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32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transition/>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p:txBody>
      </p:sp>
    </p:spTree>
    <p:extLst>
      <p:ext uri="{BB962C8B-B14F-4D97-AF65-F5344CB8AC3E}">
        <p14:creationId xmlns:p14="http://schemas.microsoft.com/office/powerpoint/2010/main" val="2155880779"/>
      </p:ext>
    </p:extLst>
  </p:cSld>
  <p:clrMapOvr>
    <a:masterClrMapping/>
  </p:clrMapOvr>
  <p:transition/>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a:blip r:embed="rId2"/>
          <a:srcRect l="30663" r="28923"/>
          <a:stretch>
            <a:fill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a:blip r:embed="rId2"/>
          <a:srcRect l="-143" t="2970" r="277" b="12298"/>
          <a:stretch>
            <a:fillRect/>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ransition/>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commons.wikimedia.org/wiki/File:Happy_smiley_face.png" TargetMode="External"/><Relationship Id="rId5" Type="http://schemas.openxmlformats.org/officeDocument/2006/relationships/image" Target="../media/image4.png"/><Relationship Id="rId4" Type="http://schemas.openxmlformats.org/officeDocument/2006/relationships/hyperlink" Target="http://commons.wikimedia.org/wiki/category:smilies_-_sleep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874787"/>
            <a:ext cx="10055772" cy="2928445"/>
          </a:xfrm>
        </p:spPr>
        <p:txBody>
          <a:bodyPr lIns="0" tIns="0" rIns="0" bIns="0" anchor="t" anchorCtr="0">
            <a:noAutofit/>
          </a:bodyPr>
          <a:lstStyle/>
          <a:p>
            <a:r>
              <a:rPr lang="es-US" sz="2400" b="1" i="0" strike="noStrike" cap="none" spc="0" baseline="0">
                <a:solidFill>
                  <a:srgbClr val="63A49F"/>
                </a:solidFill>
                <a:effectLst/>
                <a:latin typeface="Helvetica Neue"/>
                <a:ea typeface="Helvetica Neue"/>
                <a:cs typeface="Helvetica Neue"/>
              </a:rPr>
              <a:t>DEPARTAMENTO DE EDUCACIÓN DE OREGÓN | GRADO 5</a:t>
            </a:r>
            <a:r>
              <a:rPr sz="2400"/>
              <a:t/>
            </a:r>
            <a:br>
              <a:rPr sz="2400"/>
            </a:br>
            <a:r>
              <a:rPr lang="es-US" sz="6000" b="0" i="0" strike="noStrike" cap="none" spc="0" baseline="0">
                <a:solidFill>
                  <a:srgbClr val="1B73B9"/>
                </a:solidFill>
                <a:effectLst/>
                <a:latin typeface="Helvetica Neue Medium"/>
                <a:ea typeface="Helvetica Neue Medium"/>
                <a:cs typeface="Helvetica Neue Medium"/>
              </a:rPr>
              <a:t>Rondas estacionales y la relación entre los alimentos y la energía</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¿Qué es la energía?</a:t>
            </a:r>
            <a:endParaRPr lang="en-US" sz="4400"/>
          </a:p>
        </p:txBody>
      </p:sp>
      <p:graphicFrame>
        <p:nvGraphicFramePr>
          <p:cNvPr id="4" name="Table 7" descr="Stacks of boxes getting progressively taller in the order of one box on the left to five boxes on the right.">
            <a:extLst>
              <a:ext uri="{FF2B5EF4-FFF2-40B4-BE49-F238E27FC236}">
                <a16:creationId xmlns:a16="http://schemas.microsoft.com/office/drawing/2014/main" id="{4E6A54A0-8093-5543-AB2F-0171ABF1CCCF}"/>
              </a:ext>
            </a:extLst>
          </p:cNvPr>
          <p:cNvGraphicFramePr>
            <a:graphicFrameLocks noGrp="1"/>
          </p:cNvGraphicFramePr>
          <p:nvPr>
            <p:extLst>
              <p:ext uri="{D42A27DB-BD31-4B8C-83A1-F6EECF244321}">
                <p14:modId xmlns:p14="http://schemas.microsoft.com/office/powerpoint/2010/main" val="443880669"/>
              </p:ext>
            </p:extLst>
          </p:nvPr>
        </p:nvGraphicFramePr>
        <p:xfrm>
          <a:off x="1004045" y="1423050"/>
          <a:ext cx="10183910" cy="4415040"/>
        </p:xfrm>
        <a:graphic>
          <a:graphicData uri="http://schemas.openxmlformats.org/drawingml/2006/table">
            <a:tbl>
              <a:tblPr firstRow="1" bandRow="1">
                <a:tableStyleId>{5C22544A-7EE6-4342-B048-85BDC9FD1C3A}</a:tableStyleId>
              </a:tblPr>
              <a:tblGrid>
                <a:gridCol w="2036782">
                  <a:extLst>
                    <a:ext uri="{9D8B030D-6E8A-4147-A177-3AD203B41FA5}">
                      <a16:colId xmlns:a16="http://schemas.microsoft.com/office/drawing/2014/main" val="1178520158"/>
                    </a:ext>
                  </a:extLst>
                </a:gridCol>
                <a:gridCol w="2036782">
                  <a:extLst>
                    <a:ext uri="{9D8B030D-6E8A-4147-A177-3AD203B41FA5}">
                      <a16:colId xmlns:a16="http://schemas.microsoft.com/office/drawing/2014/main" val="3731111290"/>
                    </a:ext>
                  </a:extLst>
                </a:gridCol>
                <a:gridCol w="2036782">
                  <a:extLst>
                    <a:ext uri="{9D8B030D-6E8A-4147-A177-3AD203B41FA5}">
                      <a16:colId xmlns:a16="http://schemas.microsoft.com/office/drawing/2014/main" val="3305687028"/>
                    </a:ext>
                  </a:extLst>
                </a:gridCol>
                <a:gridCol w="2036782">
                  <a:extLst>
                    <a:ext uri="{9D8B030D-6E8A-4147-A177-3AD203B41FA5}">
                      <a16:colId xmlns:a16="http://schemas.microsoft.com/office/drawing/2014/main" val="4269574081"/>
                    </a:ext>
                  </a:extLst>
                </a:gridCol>
                <a:gridCol w="2036782">
                  <a:extLst>
                    <a:ext uri="{9D8B030D-6E8A-4147-A177-3AD203B41FA5}">
                      <a16:colId xmlns:a16="http://schemas.microsoft.com/office/drawing/2014/main" val="2835005932"/>
                    </a:ext>
                  </a:extLst>
                </a:gridCol>
              </a:tblGrid>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02914457"/>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670523894"/>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1857934010"/>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4085378853"/>
                  </a:ext>
                </a:extLst>
              </a:tr>
              <a:tr h="883008">
                <a:tc>
                  <a:txBody>
                    <a:bodyPr/>
                    <a:lstStyle/>
                    <a:p>
                      <a:pPr algn="ctr"/>
                      <a:r>
                        <a:rPr lang="es-US" sz="3600" b="1" i="0" strike="noStrike" cap="none" spc="0" baseline="0">
                          <a:solidFill>
                            <a:srgbClr val="FFFFFF"/>
                          </a:solidFill>
                          <a:effectLst/>
                          <a:latin typeface="Helvetica Neue"/>
                          <a:ea typeface="Helvetica Neue"/>
                          <a:cs typeface="Helvetica Neue"/>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s-US" sz="3600" b="1" i="0" strike="noStrike" cap="none" spc="0" baseline="0">
                          <a:solidFill>
                            <a:srgbClr val="FFFFFF"/>
                          </a:solidFill>
                          <a:effectLst/>
                          <a:latin typeface="Helvetica Neue"/>
                          <a:ea typeface="Helvetica Neue"/>
                          <a:cs typeface="Helvetica Neue"/>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s-US" sz="3600" b="1" i="0" strike="noStrike" cap="none" spc="0" baseline="0">
                          <a:solidFill>
                            <a:srgbClr val="FFFFFF"/>
                          </a:solidFill>
                          <a:effectLst/>
                          <a:latin typeface="Helvetica Neue"/>
                          <a:ea typeface="Helvetica Neue"/>
                          <a:cs typeface="Helvetica Neue"/>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s-US" sz="3600" b="1" i="0" strike="noStrike" cap="none" spc="0" baseline="0">
                          <a:solidFill>
                            <a:srgbClr val="FFFFFF"/>
                          </a:solidFill>
                          <a:effectLst/>
                          <a:latin typeface="Helvetica Neue"/>
                          <a:ea typeface="Helvetica Neue"/>
                          <a:cs typeface="Helvetica Neue"/>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s-US" sz="3600" b="1" i="0" strike="noStrike" cap="none" spc="0" baseline="0">
                          <a:solidFill>
                            <a:srgbClr val="FFFFFF"/>
                          </a:solidFill>
                          <a:effectLst/>
                          <a:latin typeface="Helvetica Neue"/>
                          <a:ea typeface="Helvetica Neue"/>
                          <a:cs typeface="Helvetica Neue"/>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556118558"/>
                  </a:ext>
                </a:extLst>
              </a:tr>
            </a:tbl>
          </a:graphicData>
        </a:graphic>
      </p:graphicFrame>
    </p:spTree>
    <p:extLst>
      <p:ext uri="{BB962C8B-B14F-4D97-AF65-F5344CB8AC3E}">
        <p14:creationId xmlns:p14="http://schemas.microsoft.com/office/powerpoint/2010/main" val="1445618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¿Qué es la nutrición? </a:t>
            </a:r>
            <a:endParaRPr lang="en-US" sz="4400"/>
          </a:p>
        </p:txBody>
      </p:sp>
      <p:sp>
        <p:nvSpPr>
          <p:cNvPr id="6" name="Title 1">
            <a:extLst>
              <a:ext uri="{FF2B5EF4-FFF2-40B4-BE49-F238E27FC236}">
                <a16:creationId xmlns:a16="http://schemas.microsoft.com/office/drawing/2014/main" id="{B16C0B93-CAE8-2B4F-959B-916DC186B461}"/>
              </a:ext>
            </a:extLst>
          </p:cNvPr>
          <p:cNvSpPr txBox="1"/>
          <p:nvPr/>
        </p:nvSpPr>
        <p:spPr>
          <a:xfrm>
            <a:off x="1004046" y="1923393"/>
            <a:ext cx="969333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s-US" sz="2400" b="0" i="0" strike="noStrike" cap="none" spc="0" baseline="0" dirty="0">
                <a:solidFill>
                  <a:srgbClr val="404040"/>
                </a:solidFill>
                <a:effectLst/>
                <a:latin typeface="Helvetica Neue Light"/>
                <a:ea typeface="Helvetica Neue Light"/>
                <a:cs typeface="Helvetica Neue Light"/>
              </a:rPr>
              <a:t>Los científicos creen que el enorme esfuerzo por conseguir comida está programado en nosotros (y en todos los animales) al nivel más básico. Necesitamos alimentos para crecer, movernos y pensar; sin ellos morimos. De hecho, creen que nuestro estado natural es tener hambre. Al comer, sólo "apagamos" el hambre durante un periodo de tiempo limitado: siempre vuelve.</a:t>
            </a:r>
          </a:p>
          <a:p>
            <a:pPr marL="457200" indent="-457200" algn="l">
              <a:lnSpc>
                <a:spcPct val="110000"/>
              </a:lnSpc>
              <a:spcAft>
                <a:spcPts val="1200"/>
              </a:spcAft>
              <a:buFont typeface="Arial" panose="020B0604020202020204" pitchFamily="34" charset="0"/>
              <a:buChar char="•"/>
            </a:pPr>
            <a:r>
              <a:rPr lang="es-US" sz="2400" b="0" i="0" strike="noStrike" cap="none" spc="0" baseline="0" dirty="0">
                <a:solidFill>
                  <a:srgbClr val="404040"/>
                </a:solidFill>
                <a:effectLst/>
                <a:latin typeface="Helvetica Neue Light"/>
                <a:ea typeface="Helvetica Neue Light"/>
                <a:cs typeface="Helvetica Neue Light"/>
              </a:rPr>
              <a:t>Para los científicos, la nutrición es el estudio de cómo los alimentos y los hábitos alimentarios influyen en la salud. </a:t>
            </a:r>
          </a:p>
          <a:p>
            <a:pPr algn="l">
              <a:lnSpc>
                <a:spcPct val="110000"/>
              </a:lnSpc>
              <a:spcAft>
                <a:spcPts val="12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9522525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s-US" sz="3600" b="0" i="0" strike="noStrike" cap="none" spc="0" baseline="0" dirty="0">
                <a:solidFill>
                  <a:srgbClr val="1B73B9"/>
                </a:solidFill>
                <a:effectLst/>
                <a:latin typeface="Helvetica Neue Medium"/>
                <a:ea typeface="Helvetica Neue Medium"/>
                <a:cs typeface="Helvetica Neue Medium"/>
              </a:rPr>
              <a:t>¿De dónde saca la energía el ser humano? </a:t>
            </a:r>
            <a:endParaRPr lang="en-US" sz="3600" dirty="0"/>
          </a:p>
        </p:txBody>
      </p:sp>
      <p:pic>
        <p:nvPicPr>
          <p:cNvPr id="4" name="Picture 3" descr="A picture containing object, lamp, light&#10;&#10;Description automatically generated">
            <a:extLst>
              <a:ext uri="{FF2B5EF4-FFF2-40B4-BE49-F238E27FC236}">
                <a16:creationId xmlns:a16="http://schemas.microsoft.com/office/drawing/2014/main" id="{A86380A8-C34A-CD4D-A656-F0C260D512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934634" y="1707617"/>
            <a:ext cx="3657597" cy="3657597"/>
          </a:xfrm>
          <a:prstGeom prst="rect">
            <a:avLst/>
          </a:prstGeom>
        </p:spPr>
      </p:pic>
      <p:pic>
        <p:nvPicPr>
          <p:cNvPr id="5" name="Picture 4" descr="A close up of a logo&#10;&#10;Description automatically generated">
            <a:extLst>
              <a:ext uri="{FF2B5EF4-FFF2-40B4-BE49-F238E27FC236}">
                <a16:creationId xmlns:a16="http://schemas.microsoft.com/office/drawing/2014/main" id="{27E8103F-DCBA-6C44-ADE0-B0F96739508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1004046" y="1823296"/>
            <a:ext cx="3619037" cy="3619037"/>
          </a:xfrm>
          <a:prstGeom prst="rect">
            <a:avLst/>
          </a:prstGeom>
        </p:spPr>
      </p:pic>
    </p:spTree>
    <p:extLst>
      <p:ext uri="{BB962C8B-B14F-4D97-AF65-F5344CB8AC3E}">
        <p14:creationId xmlns:p14="http://schemas.microsoft.com/office/powerpoint/2010/main" val="33404036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La importancia de los alimentos </a:t>
            </a:r>
            <a:endParaRPr lang="en-US" sz="4400"/>
          </a:p>
        </p:txBody>
      </p:sp>
      <p:sp>
        <p:nvSpPr>
          <p:cNvPr id="6" name="Title 1">
            <a:extLst>
              <a:ext uri="{FF2B5EF4-FFF2-40B4-BE49-F238E27FC236}">
                <a16:creationId xmlns:a16="http://schemas.microsoft.com/office/drawing/2014/main" id="{B16C0B93-CAE8-2B4F-959B-916DC186B461}"/>
              </a:ext>
            </a:extLst>
          </p:cNvPr>
          <p:cNvSpPr txBox="1"/>
          <p:nvPr/>
        </p:nvSpPr>
        <p:spPr>
          <a:xfrm>
            <a:off x="1004046" y="1923393"/>
            <a:ext cx="904216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800" b="0" i="0" strike="noStrike" cap="none" spc="0" baseline="0">
                <a:solidFill>
                  <a:srgbClr val="404040"/>
                </a:solidFill>
                <a:effectLst/>
                <a:latin typeface="Helvetica Neue Light"/>
                <a:ea typeface="Helvetica Neue Light"/>
                <a:cs typeface="Helvetica Neue Light"/>
              </a:rPr>
              <a:t>Necesitamos comer para estar sanos, pero la importancia de la alimentación va más allá de la salud física. La comida también desempeña un papel fundamental en nuestra vida espiritual y emocional.</a:t>
            </a:r>
          </a:p>
        </p:txBody>
      </p:sp>
    </p:spTree>
    <p:extLst>
      <p:ext uri="{BB962C8B-B14F-4D97-AF65-F5344CB8AC3E}">
        <p14:creationId xmlns:p14="http://schemas.microsoft.com/office/powerpoint/2010/main" val="6227784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Actividad de alimentos de temporada </a:t>
            </a:r>
            <a:endParaRPr lang="en-US" sz="4400"/>
          </a:p>
        </p:txBody>
      </p:sp>
      <p:sp>
        <p:nvSpPr>
          <p:cNvPr id="6" name="Title 1">
            <a:extLst>
              <a:ext uri="{FF2B5EF4-FFF2-40B4-BE49-F238E27FC236}">
                <a16:creationId xmlns:a16="http://schemas.microsoft.com/office/drawing/2014/main" id="{B16C0B93-CAE8-2B4F-959B-916DC186B461}"/>
              </a:ext>
            </a:extLst>
          </p:cNvPr>
          <p:cNvSpPr txBox="1"/>
          <p:nvPr/>
        </p:nvSpPr>
        <p:spPr>
          <a:xfrm>
            <a:off x="1004047" y="1923393"/>
            <a:ext cx="7814132"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Grupos pequeños</a:t>
            </a:r>
          </a:p>
          <a:p>
            <a:pPr marL="457200" indent="-457200" algn="l">
              <a:lnSpc>
                <a:spcPct val="11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Hoja de trabajo </a:t>
            </a:r>
          </a:p>
        </p:txBody>
      </p:sp>
    </p:spTree>
    <p:extLst>
      <p:ext uri="{BB962C8B-B14F-4D97-AF65-F5344CB8AC3E}">
        <p14:creationId xmlns:p14="http://schemas.microsoft.com/office/powerpoint/2010/main" val="20378613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Actividad de las rondas estacionales </a:t>
            </a:r>
            <a:endParaRPr lang="en-US" sz="4400"/>
          </a:p>
        </p:txBody>
      </p:sp>
    </p:spTree>
    <p:extLst>
      <p:ext uri="{BB962C8B-B14F-4D97-AF65-F5344CB8AC3E}">
        <p14:creationId xmlns:p14="http://schemas.microsoft.com/office/powerpoint/2010/main" val="183955894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2020-12-29T08:00:00+00:00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AD67AA-F6F6-4BF9-B239-543854E23926}">
  <ds:schemaRefs>
    <ds:schemaRef ds:uri="http://schemas.microsoft.com/office/2006/metadata/properties"/>
    <ds:schemaRef ds:uri="http://schemas.microsoft.com/office/2006/documentManagement/types"/>
    <ds:schemaRef ds:uri="http://schemas.microsoft.com/sharepoint/v3"/>
    <ds:schemaRef ds:uri="http://purl.org/dc/terms/"/>
    <ds:schemaRef ds:uri="54031767-dd6d-417c-ab73-583408f47564"/>
    <ds:schemaRef ds:uri="http://purl.org/dc/dcmitype/"/>
    <ds:schemaRef ds:uri="http://schemas.openxmlformats.org/package/2006/metadata/core-properties"/>
    <ds:schemaRef ds:uri="http://purl.org/dc/elements/1.1/"/>
    <ds:schemaRef ds:uri="http://schemas.microsoft.com/office/infopath/2007/PartnerControls"/>
    <ds:schemaRef ds:uri="34fb217e-71e5-45f5-ac12-57a9bc5aa8c7"/>
    <ds:schemaRef ds:uri="http://www.w3.org/XML/1998/namespace"/>
  </ds:schemaRefs>
</ds:datastoreItem>
</file>

<file path=customXml/itemProps2.xml><?xml version="1.0" encoding="utf-8"?>
<ds:datastoreItem xmlns:ds="http://schemas.openxmlformats.org/officeDocument/2006/customXml" ds:itemID="{95B8BBC4-96FE-4A80-9993-BB85DFD70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C3B481-9ACA-4DB6-9520-67DD175B6F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TotalTime>
  <Words>848</Words>
  <Application>Microsoft Office PowerPoint</Application>
  <PresentationFormat>Widescreen</PresentationFormat>
  <Paragraphs>33</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Helvetica Neue Medium</vt:lpstr>
      <vt:lpstr>Office Theme</vt:lpstr>
      <vt:lpstr>DEPARTAMENTO DE EDUCACIÓN DE OREGÓN | GRADO 5 Rondas estacionales y la relación entre los alimentos y la energía</vt:lpstr>
      <vt:lpstr>¿Qué es la energía?</vt:lpstr>
      <vt:lpstr>¿Qué es la nutrición? </vt:lpstr>
      <vt:lpstr>¿De dónde saca la energía el ser humano? </vt:lpstr>
      <vt:lpstr>La importancia de los alimentos </vt:lpstr>
      <vt:lpstr>Actividad de alimentos de temporada </vt:lpstr>
      <vt:lpstr>Actividad de las rondas estacionales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84</cp:revision>
  <dcterms:created xsi:type="dcterms:W3CDTF">2019-04-26T16:05:13Z</dcterms:created>
  <dcterms:modified xsi:type="dcterms:W3CDTF">2023-03-24T19:03:41Z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