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56" r:id="rId5"/>
    <p:sldId id="257" r:id="rId6"/>
    <p:sldId id="279" r:id="rId7"/>
    <p:sldId id="280" r:id="rId8"/>
    <p:sldId id="281" r:id="rId9"/>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4" orient="horz" pos="1512" userDrawn="1">
          <p15:clr>
            <a:srgbClr val="A4A3A4"/>
          </p15:clr>
        </p15:guide>
        <p15:guide id="5" orient="horz" pos="312" userDrawn="1">
          <p15:clr>
            <a:srgbClr val="A4A3A4"/>
          </p15:clr>
        </p15:guide>
        <p15:guide id="6" orient="horz" pos="936" userDrawn="1">
          <p15:clr>
            <a:srgbClr val="A4A3A4"/>
          </p15:clr>
        </p15:guide>
        <p15:guide id="7" orient="horz"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43"/>
    <p:restoredTop sz="94686"/>
  </p:normalViewPr>
  <p:slideViewPr>
    <p:cSldViewPr snapToGrid="0" snapToObjects="1" showGuides="1">
      <p:cViewPr varScale="1">
        <p:scale>
          <a:sx n="70" d="100"/>
          <a:sy n="70" d="100"/>
        </p:scale>
        <p:origin x="149" y="62"/>
      </p:cViewPr>
      <p:guideLst>
        <p:guide pos="624"/>
        <p:guide pos="7056"/>
        <p:guide orient="horz" pos="1512"/>
        <p:guide orient="horz" pos="312"/>
        <p:guide orient="horz" pos="936"/>
        <p:guide orient="horz" pos="3840"/>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3/24/2023</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3/24/2023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A32032-1F54-7041-8EED-BD6D0B7813DA}" type="slidenum">
              <a:rPr lang="en-US" smtClean="0"/>
              <a:t>2</a:t>
            </a:fld>
            <a:endParaRPr lang="en-US"/>
          </a:p>
        </p:txBody>
      </p:sp>
    </p:spTree>
    <p:extLst>
      <p:ext uri="{BB962C8B-B14F-4D97-AF65-F5344CB8AC3E}">
        <p14:creationId xmlns:p14="http://schemas.microsoft.com/office/powerpoint/2010/main" val="2321743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ct val="0"/>
              </a:spcBef>
              <a:spcAft>
                <a:spcPct val="0"/>
              </a:spcAft>
              <a:buNone/>
            </a:pPr>
            <a:r>
              <a:rPr lang="es-US" sz="1200" b="0" i="0" strike="noStrike" cap="none" spc="0" baseline="0">
                <a:solidFill>
                  <a:srgbClr val="000000"/>
                </a:solidFill>
                <a:effectLst/>
                <a:latin typeface="Calibri"/>
                <a:ea typeface="Calibri"/>
                <a:cs typeface="Calibri"/>
              </a:rPr>
              <a:t>Chalk Talk o charla con tiza es una forma de interactuar y sacar ideas, preguntas o consideraciones sobre un tema sin hablar. Se espera que respondas o formules una pregunta a al menos una de las indicaciones con tus propias ideas y palabras. Lo bueno de las charlas con tiza es que puedes leer lo que han escrito los demás y complementarlo, aportando información adicional, ejemplos o haciendo preguntas. Se trata de mantener una conversación con los demás sin hablar. No tiene por qué ser directa, ya que puedes elegir a qué partes responder y cómo.</a:t>
            </a:r>
          </a:p>
          <a:p>
            <a:pPr marL="0" lvl="0" indent="0" algn="l" rtl="0">
              <a:spcBef>
                <a:spcPct val="0"/>
              </a:spcBef>
              <a:spcAft>
                <a:spcPct val="0"/>
              </a:spcAft>
              <a:buNone/>
            </a:pPr>
            <a:r>
              <a:rPr lang="es-US" sz="1200" b="0" i="0" strike="noStrike" cap="none" spc="0" baseline="0">
                <a:solidFill>
                  <a:srgbClr val="000000"/>
                </a:solidFill>
                <a:effectLst/>
                <a:latin typeface="Calibri"/>
                <a:ea typeface="Calibri"/>
                <a:cs typeface="Calibri"/>
              </a:rPr>
              <a:t>Tienes que añadir al menos una idea original a la pregunta y responder a las ideas de al menos otros dos compañeros que veas en cada cartel.  </a:t>
            </a:r>
          </a:p>
          <a:p>
            <a:endParaRPr lang="en-US"/>
          </a:p>
        </p:txBody>
      </p:sp>
      <p:sp>
        <p:nvSpPr>
          <p:cNvPr id="4" name="Slide Number Placeholder 3"/>
          <p:cNvSpPr>
            <a:spLocks noGrp="1"/>
          </p:cNvSpPr>
          <p:nvPr>
            <p:ph type="sldNum" sz="quarter" idx="5"/>
          </p:nvPr>
        </p:nvSpPr>
        <p:spPr/>
        <p:txBody>
          <a:bodyPr/>
          <a:lstStyle/>
          <a:p>
            <a:fld id="{CAA32032-1F54-7041-8EED-BD6D0B7813DA}" type="slidenum">
              <a:rPr lang="en-US" smtClean="0"/>
              <a:t>3</a:t>
            </a:fld>
            <a:endParaRPr lang="en-US"/>
          </a:p>
        </p:txBody>
      </p:sp>
    </p:spTree>
    <p:extLst>
      <p:ext uri="{BB962C8B-B14F-4D97-AF65-F5344CB8AC3E}">
        <p14:creationId xmlns:p14="http://schemas.microsoft.com/office/powerpoint/2010/main" val="3383986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A32032-1F54-7041-8EED-BD6D0B7813DA}" type="slidenum">
              <a:rPr lang="en-US" smtClean="0"/>
              <a:t>4</a:t>
            </a:fld>
            <a:endParaRPr lang="en-US"/>
          </a:p>
        </p:txBody>
      </p:sp>
    </p:spTree>
    <p:extLst>
      <p:ext uri="{BB962C8B-B14F-4D97-AF65-F5344CB8AC3E}">
        <p14:creationId xmlns:p14="http://schemas.microsoft.com/office/powerpoint/2010/main" val="1055491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ct val="0"/>
              </a:spcBef>
              <a:spcAft>
                <a:spcPct val="0"/>
              </a:spcAft>
              <a:buClr>
                <a:schemeClr val="dk1"/>
              </a:buClr>
              <a:buSzPts val="1200"/>
              <a:buFont typeface="Calibri" panose="020F0502020204030204"/>
              <a:buNone/>
            </a:pPr>
            <a:r>
              <a:rPr lang="es-US" sz="1200" b="0" i="1" strike="noStrike" cap="none" spc="0" baseline="0">
                <a:solidFill>
                  <a:srgbClr val="000000"/>
                </a:solidFill>
                <a:effectLst/>
                <a:latin typeface="Calibri"/>
                <a:ea typeface="Calibri"/>
                <a:cs typeface="Calibri"/>
              </a:rPr>
              <a:t>Estos tres titulares introducen nuevos informes sobre poderosos ejemplos de actos de supervivencia actuales. El primer artículo explora cómo la Banda de Cow Creek de los indios Umpqua está gestionando el territorio de sus antepasados para que los miembros de la tribu vengan y utilicen la tierra como lo han hecho desde tiempos inmemoriales. El segundo reportaje de las Tribus Confederadas de Coos, Lower Umpqua e Indios Siuslaw describe la educación de los jóvenes en la navegación por el río Siuslaw y el cuidado activo de esta tierra mediante la eliminación de especies invasoras y la planificación de los cedros rojos occidentales. El tercero es un comunicado de prensa de las Tribus Confederadas de la Reserva India de Umatilla para expresar su oposición a los esfuerzos por alterar la forma en que se presta la atención médica a los indios americanos. Esta oposición es para mantener la soberanía de su Tribu y el derecho a gestionar una comunidad sana y vibrante.</a:t>
            </a:r>
            <a:r>
              <a:rPr lang="es-US" sz="1200" b="0" i="0" strike="noStrike" cap="none" spc="0" baseline="0">
                <a:solidFill>
                  <a:srgbClr val="000000"/>
                </a:solidFill>
                <a:effectLst/>
                <a:latin typeface="Calibri"/>
                <a:ea typeface="Calibri"/>
                <a:cs typeface="Calibri"/>
              </a:rPr>
              <a:t> </a:t>
            </a:r>
            <a:endParaRPr lang="en-US"/>
          </a:p>
        </p:txBody>
      </p:sp>
      <p:sp>
        <p:nvSpPr>
          <p:cNvPr id="4" name="Slide Number Placeholder 3"/>
          <p:cNvSpPr>
            <a:spLocks noGrp="1"/>
          </p:cNvSpPr>
          <p:nvPr>
            <p:ph type="sldNum" sz="quarter" idx="5"/>
          </p:nvPr>
        </p:nvSpPr>
        <p:spPr/>
        <p:txBody>
          <a:bodyPr/>
          <a:lstStyle/>
          <a:p>
            <a:fld id="{CAA32032-1F54-7041-8EED-BD6D0B7813DA}" type="slidenum">
              <a:rPr lang="en-US" smtClean="0"/>
              <a:t>5</a:t>
            </a:fld>
            <a:endParaRPr lang="en-US"/>
          </a:p>
        </p:txBody>
      </p:sp>
    </p:spTree>
    <p:extLst>
      <p:ext uri="{BB962C8B-B14F-4D97-AF65-F5344CB8AC3E}">
        <p14:creationId xmlns:p14="http://schemas.microsoft.com/office/powerpoint/2010/main" val="1127777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Tree>
    <p:extLst>
      <p:ext uri="{BB962C8B-B14F-4D97-AF65-F5344CB8AC3E}">
        <p14:creationId xmlns:p14="http://schemas.microsoft.com/office/powerpoint/2010/main" val="274698703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Tree>
    <p:extLst>
      <p:ext uri="{BB962C8B-B14F-4D97-AF65-F5344CB8AC3E}">
        <p14:creationId xmlns:p14="http://schemas.microsoft.com/office/powerpoint/2010/main" val="2533002960"/>
      </p:ext>
    </p:extLst>
  </p:cSld>
  <p:clrMapOvr>
    <a:masterClrMapping/>
  </p:clrMapOvr>
  <p:transition/>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1B73B9"/>
                </a:solidFill>
              </a:defRPr>
            </a:lvl1pPr>
          </a:lstStyle>
          <a:p>
            <a:pPr algn="l"/>
            <a:r>
              <a:rPr lang="en-US"/>
              <a:t>Title</a:t>
            </a:r>
          </a:p>
        </p:txBody>
      </p:sp>
    </p:spTree>
    <p:extLst>
      <p:ext uri="{BB962C8B-B14F-4D97-AF65-F5344CB8AC3E}">
        <p14:creationId xmlns:p14="http://schemas.microsoft.com/office/powerpoint/2010/main" val="417746886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
        <p:nvSpPr>
          <p:cNvPr id="8" name="Title 1">
            <a:extLst>
              <a:ext uri="{FF2B5EF4-FFF2-40B4-BE49-F238E27FC236}">
                <a16:creationId xmlns:a16="http://schemas.microsoft.com/office/drawing/2014/main" id="{5D147E33-80AE-2A44-A5B1-C8FFCCA49685}"/>
              </a:ext>
            </a:extLst>
          </p:cNvPr>
          <p:cNvSpPr txBox="1"/>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s-US" sz="3200" b="0" i="0" strike="noStrike" cap="none" spc="0" baseline="0">
                <a:solidFill>
                  <a:srgbClr val="404040"/>
                </a:solidFill>
                <a:effectLst/>
                <a:latin typeface="Helvetica Neue Light"/>
                <a:ea typeface="Helvetica Neue Light"/>
                <a:cs typeface="Helvetica Neue Light"/>
              </a:rPr>
              <a:t>Lorem ipsum dolor sit amet, consectetur adipiscing elit, sed do eiusmod tempor incididunt ut labore et dolore magna aliqua. Ut enim ad minim veniam, quis nostrud exercitation ullamco laboris nisi ut aliquip ex ea commodo consequat.</a:t>
            </a:r>
          </a:p>
          <a:p>
            <a:pPr algn="l"/>
            <a:endParaRPr lang="en-US" sz="32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transition/>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
        <p:nvSpPr>
          <p:cNvPr id="4" name="Title 1">
            <a:extLst>
              <a:ext uri="{FF2B5EF4-FFF2-40B4-BE49-F238E27FC236}">
                <a16:creationId xmlns:a16="http://schemas.microsoft.com/office/drawing/2014/main" id="{60B204CB-F132-9845-8A82-AE290FD8A871}"/>
              </a:ext>
            </a:extLst>
          </p:cNvPr>
          <p:cNvSpPr txBox="1"/>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s-US" sz="2800" b="0" i="0" strike="noStrike" cap="none" spc="0" baseline="0">
                <a:solidFill>
                  <a:srgbClr val="404040"/>
                </a:solidFill>
                <a:effectLst/>
                <a:latin typeface="Helvetica Neue Light"/>
                <a:ea typeface="Helvetica Neue Light"/>
                <a:cs typeface="Helvetica Neue Light"/>
              </a:rPr>
              <a:t>Lorem ipsum dolor sit amet, consectetur adipiscing elit, sed do eiusmod tempor.</a:t>
            </a:r>
          </a:p>
          <a:p>
            <a:pPr marL="457200" indent="-457200" algn="l">
              <a:lnSpc>
                <a:spcPct val="100000"/>
              </a:lnSpc>
              <a:spcAft>
                <a:spcPts val="1200"/>
              </a:spcAft>
              <a:buFont typeface="Arial" panose="020B0604020202020204" pitchFamily="34" charset="0"/>
              <a:buChar char="•"/>
            </a:pPr>
            <a:r>
              <a:rPr lang="es-US" sz="2800" b="0" i="0" strike="noStrike" cap="none" spc="0" baseline="0">
                <a:solidFill>
                  <a:srgbClr val="404040"/>
                </a:solidFill>
                <a:effectLst/>
                <a:latin typeface="Helvetica Neue Light"/>
                <a:ea typeface="Helvetica Neue Light"/>
                <a:cs typeface="Helvetica Neue Light"/>
              </a:rPr>
              <a:t>Lorem ipsum dolor sit amet, consectetur adipiscing elit, sed do eiusmod tempor.</a:t>
            </a:r>
          </a:p>
          <a:p>
            <a:pPr marL="457200" indent="-457200" algn="l">
              <a:lnSpc>
                <a:spcPct val="100000"/>
              </a:lnSpc>
              <a:spcAft>
                <a:spcPts val="1200"/>
              </a:spcAft>
              <a:buFont typeface="Arial" panose="020B0604020202020204" pitchFamily="34" charset="0"/>
              <a:buChar char="•"/>
            </a:pPr>
            <a:r>
              <a:rPr lang="es-US" sz="2800" b="0" i="0" strike="noStrike" cap="none" spc="0" baseline="0">
                <a:solidFill>
                  <a:srgbClr val="404040"/>
                </a:solidFill>
                <a:effectLst/>
                <a:latin typeface="Helvetica Neue Light"/>
                <a:ea typeface="Helvetica Neue Light"/>
                <a:cs typeface="Helvetica Neue Light"/>
              </a:rPr>
              <a:t>Lorem ipsum dolor sit amet, consectetur adipiscing elit, sed do eiusmod tempor.</a:t>
            </a:r>
          </a:p>
        </p:txBody>
      </p:sp>
    </p:spTree>
    <p:extLst>
      <p:ext uri="{BB962C8B-B14F-4D97-AF65-F5344CB8AC3E}">
        <p14:creationId xmlns:p14="http://schemas.microsoft.com/office/powerpoint/2010/main" val="2155880779"/>
      </p:ext>
    </p:extLst>
  </p:cSld>
  <p:clrMapOvr>
    <a:masterClrMapping/>
  </p:clrMapOvr>
  <p:transition/>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a:t>Header goes here</a:t>
            </a:r>
          </a:p>
        </p:txBody>
      </p:sp>
      <p:sp>
        <p:nvSpPr>
          <p:cNvPr id="8" name="Title 1">
            <a:extLst>
              <a:ext uri="{FF2B5EF4-FFF2-40B4-BE49-F238E27FC236}">
                <a16:creationId xmlns:a16="http://schemas.microsoft.com/office/drawing/2014/main" id="{0B522221-339B-1A4B-B612-71A1CA43D774}"/>
              </a:ext>
            </a:extLst>
          </p:cNvPr>
          <p:cNvSpPr txBox="1"/>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s-US" sz="2800" b="0" i="0" strike="noStrike" cap="none" spc="0" baseline="0">
                <a:solidFill>
                  <a:srgbClr val="404040"/>
                </a:solidFill>
                <a:effectLst/>
                <a:latin typeface="Helvetica Neue Light"/>
                <a:ea typeface="Helvetica Neue Light"/>
                <a:cs typeface="Helvetica Neue Light"/>
              </a:rPr>
              <a:t>Lorem ipsum dolor sit amet, consectetur adipiscing elit, sed do eiusmod tempor incididunt ut labore et dolore magna aliqua. Ut enim ad minim veniam, quis nostrud exercitation ullamco laboris nisi ut aliquip ex ea commodo consequat.</a:t>
            </a:r>
          </a:p>
          <a:p>
            <a:pPr algn="r"/>
            <a:endParaRPr lang="en-US" sz="28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a:blip r:embed="rId2"/>
          <a:srcRect l="30663" r="28923"/>
          <a:stretch>
            <a:fillRect/>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a:blip r:embed="rId2"/>
          <a:srcRect l="-143" t="2970" r="277" b="12298"/>
          <a:stretch>
            <a:fillRect/>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ransition/>
  <p:txStyles>
    <p:titleStyle>
      <a:lvl1pPr algn="l" defTabSz="914400" rtl="0" eaLnBrk="1" latinLnBrk="0" hangingPunct="1">
        <a:lnSpc>
          <a:spcPct val="90000"/>
        </a:lnSpc>
        <a:spcBef>
          <a:spcPct val="0"/>
        </a:spcBef>
        <a:buNone/>
        <a:defRPr sz="4400" b="0" i="0" kern="12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klcc.org/post/native-american-tribes-gaining-recognition-timber-and-forestry-practice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ctuir.org/communications/governor-oregon-members-congress-affirm-treaty-right-healthcare" TargetMode="External"/><Relationship Id="rId4" Type="http://schemas.openxmlformats.org/officeDocument/2006/relationships/hyperlink" Target="https://ctclusi.org/assets/5cc72b7c8b2e97245875fcf5.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2400300"/>
            <a:ext cx="9814034" cy="1456997"/>
          </a:xfrm>
        </p:spPr>
        <p:txBody>
          <a:bodyPr lIns="0" tIns="0" rIns="0" bIns="0" anchor="t" anchorCtr="0">
            <a:noAutofit/>
          </a:bodyPr>
          <a:lstStyle/>
          <a:p>
            <a:r>
              <a:rPr lang="es-US" sz="2400" b="1" i="0" strike="noStrike" cap="none" spc="0" baseline="0">
                <a:solidFill>
                  <a:srgbClr val="63A49F"/>
                </a:solidFill>
                <a:effectLst/>
                <a:latin typeface="Helvetica Neue"/>
                <a:ea typeface="Helvetica Neue"/>
                <a:cs typeface="Helvetica Neue"/>
              </a:rPr>
              <a:t>LECCIÓN DE GRADO 8</a:t>
            </a:r>
            <a:r>
              <a:rPr sz="7200"/>
              <a:t/>
            </a:r>
            <a:br>
              <a:rPr sz="7200"/>
            </a:br>
            <a:r>
              <a:rPr lang="es-US" sz="7200" b="0" i="0" strike="noStrike" cap="none" spc="0" baseline="0">
                <a:solidFill>
                  <a:srgbClr val="1B73B9"/>
                </a:solidFill>
                <a:effectLst/>
                <a:latin typeface="Helvetica Neue Medium"/>
                <a:ea typeface="Helvetica Neue Medium"/>
                <a:cs typeface="Helvetica Neue Medium"/>
              </a:rPr>
              <a:t>Noticias en el país indio</a:t>
            </a:r>
          </a:p>
        </p:txBody>
      </p:sp>
      <p:pic>
        <p:nvPicPr>
          <p:cNvPr id="4" name="Picture 3" title="&quot;&quot;">
            <a:extLst>
              <a:ext uri="{FF2B5EF4-FFF2-40B4-BE49-F238E27FC236}">
                <a16:creationId xmlns:a16="http://schemas.microsoft.com/office/drawing/2014/main" id="{68A6AA26-350A-6A4A-8D10-F53251478D04}"/>
              </a:ext>
            </a:extLst>
          </p:cNvPr>
          <p:cNvPicPr>
            <a:picLocks noChangeAspect="1"/>
          </p:cNvPicPr>
          <p:nvPr/>
        </p:nvPicPr>
        <p:blipFill>
          <a:blip r:embed="rId2"/>
          <a:stretch>
            <a:fillRect/>
          </a:stretch>
        </p:blipFill>
        <p:spPr>
          <a:xfrm>
            <a:off x="0" y="5164120"/>
            <a:ext cx="12192000" cy="1693880"/>
          </a:xfrm>
          <a:prstGeom prst="rect">
            <a:avLst/>
          </a:prstGeom>
        </p:spPr>
      </p:pic>
    </p:spTree>
    <p:extLst>
      <p:ext uri="{BB962C8B-B14F-4D97-AF65-F5344CB8AC3E}">
        <p14:creationId xmlns:p14="http://schemas.microsoft.com/office/powerpoint/2010/main" val="246569257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779568" cy="1286608"/>
          </a:xfrm>
        </p:spPr>
        <p:txBody>
          <a:bodyPr lIns="0" tIns="0" rIns="0" bIns="0" anchor="t" anchorCtr="0">
            <a:noAutofit/>
          </a:bodyPr>
          <a:lstStyle/>
          <a:p>
            <a:r>
              <a:rPr lang="es-US" sz="3200" b="0" i="0" strike="noStrike" cap="none" spc="0" baseline="0">
                <a:solidFill>
                  <a:srgbClr val="1B73B9"/>
                </a:solidFill>
                <a:effectLst/>
                <a:latin typeface="Helvetica Neue Medium"/>
                <a:ea typeface="Helvetica Neue Medium"/>
                <a:cs typeface="Helvetica Neue Medium"/>
              </a:rPr>
              <a:t>"El sentido activo de presencia, la continuidad de las historias nativas, no una mera reacción o un nombre sobreviviente. Las historias de supervivencia de los nativos son renuncias al dominio, a la tragedia y al victimismo".</a:t>
            </a:r>
          </a:p>
        </p:txBody>
      </p:sp>
      <p:sp>
        <p:nvSpPr>
          <p:cNvPr id="4" name="Google Shape;92;p1">
            <a:extLst>
              <a:ext uri="{FF2B5EF4-FFF2-40B4-BE49-F238E27FC236}">
                <a16:creationId xmlns:a16="http://schemas.microsoft.com/office/drawing/2014/main" id="{2967F306-0E7F-8F4C-B2DF-393D903408A1}"/>
              </a:ext>
            </a:extLst>
          </p:cNvPr>
          <p:cNvSpPr txBox="1"/>
          <p:nvPr/>
        </p:nvSpPr>
        <p:spPr>
          <a:xfrm>
            <a:off x="1004047" y="5430018"/>
            <a:ext cx="5431127" cy="121920"/>
          </a:xfrm>
          <a:prstGeom prst="rect">
            <a:avLst/>
          </a:prstGeom>
          <a:noFill/>
          <a:ln>
            <a:noFill/>
          </a:ln>
        </p:spPr>
        <p:style>
          <a:lnRef idx="0">
            <a:scrgbClr r="0" g="0" b="0"/>
          </a:lnRef>
          <a:fillRef idx="0">
            <a:scrgbClr r="0" g="0" b="0"/>
          </a:fillRef>
          <a:effectRef idx="0">
            <a:scrgbClr r="0" g="0" b="0"/>
          </a:effectRef>
          <a:fontRef idx="major"/>
        </p:style>
        <p:txBody>
          <a:bodyPr spcFirstLastPara="1" wrap="square" lIns="0" tIns="0" rIns="0" bIns="0" anchor="t" anchorCtr="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l" rtl="0">
              <a:spcBef>
                <a:spcPct val="0"/>
              </a:spcBef>
              <a:spcAft>
                <a:spcPct val="0"/>
              </a:spcAft>
              <a:buNone/>
            </a:pPr>
            <a:r>
              <a:rPr lang="es-US" sz="800" b="0" i="0" strike="noStrike" cap="none" spc="0" baseline="0">
                <a:solidFill>
                  <a:srgbClr val="767171"/>
                </a:solidFill>
                <a:effectLst/>
                <a:latin typeface="Arial"/>
                <a:ea typeface="Arial"/>
                <a:cs typeface="Arial"/>
              </a:rPr>
              <a:t>https://btimesherald.com/2016/10/05/burns-paiute-tribe-flag-on-display-in-bhs-gym/</a:t>
            </a:r>
            <a:endParaRPr>
              <a:solidFill>
                <a:schemeClr val="bg2">
                  <a:lumMod val="50000"/>
                </a:schemeClr>
              </a:solidFill>
              <a:latin typeface="Arial" panose="020B0604020202020204" pitchFamily="34" charset="0"/>
              <a:cs typeface="Arial" panose="020B0604020202020204" pitchFamily="34" charset="0"/>
            </a:endParaRPr>
          </a:p>
        </p:txBody>
      </p:sp>
      <p:pic>
        <p:nvPicPr>
          <p:cNvPr id="5" name="Google Shape;91;p1" descr="A group of Native students in traditional dress and contemporary t-shirts and jeans with 2 family members, one in traditional dance regalia.">
            <a:extLst>
              <a:ext uri="{FF2B5EF4-FFF2-40B4-BE49-F238E27FC236}">
                <a16:creationId xmlns:a16="http://schemas.microsoft.com/office/drawing/2014/main" id="{1B25FC77-D8BF-8C4E-9082-3A9E3299EFDB}"/>
              </a:ext>
            </a:extLst>
          </p:cNvPr>
          <p:cNvPicPr preferRelativeResize="0"/>
          <p:nvPr/>
        </p:nvPicPr>
        <p:blipFill>
          <a:blip r:embed="rId3">
            <a:alphaModFix/>
          </a:blip>
          <a:stretch>
            <a:fillRect/>
          </a:stretch>
        </p:blipFill>
        <p:spPr>
          <a:xfrm>
            <a:off x="1004046" y="2743372"/>
            <a:ext cx="5431127" cy="2639414"/>
          </a:xfrm>
          <a:prstGeom prst="rect">
            <a:avLst/>
          </a:prstGeom>
          <a:noFill/>
          <a:ln>
            <a:noFill/>
          </a:ln>
        </p:spPr>
      </p:pic>
      <p:pic>
        <p:nvPicPr>
          <p:cNvPr id="7" name="Google Shape;90;p1" descr="Paiute man in a traditional wooden canoe using a net to scoop out a lamprey eel from the Snake River.">
            <a:extLst>
              <a:ext uri="{FF2B5EF4-FFF2-40B4-BE49-F238E27FC236}">
                <a16:creationId xmlns:a16="http://schemas.microsoft.com/office/drawing/2014/main" id="{E85A89C6-4142-E24A-BD99-D5DC79006D7D}"/>
              </a:ext>
            </a:extLst>
          </p:cNvPr>
          <p:cNvPicPr preferRelativeResize="0">
            <a:picLocks noGrp="1"/>
          </p:cNvPicPr>
          <p:nvPr/>
        </p:nvPicPr>
        <p:blipFill>
          <a:blip r:embed="rId4">
            <a:alphaModFix/>
          </a:blip>
          <a:srcRect l="250" t="11346" r="-250" b="5511"/>
          <a:stretch>
            <a:fillRect/>
          </a:stretch>
        </p:blipFill>
        <p:spPr>
          <a:xfrm>
            <a:off x="6691767" y="2743372"/>
            <a:ext cx="4196952" cy="2639414"/>
          </a:xfrm>
          <a:prstGeom prst="rect">
            <a:avLst/>
          </a:prstGeom>
          <a:noFill/>
          <a:ln>
            <a:noFill/>
          </a:ln>
        </p:spPr>
      </p:pic>
    </p:spTree>
    <p:extLst>
      <p:ext uri="{BB962C8B-B14F-4D97-AF65-F5344CB8AC3E}">
        <p14:creationId xmlns:p14="http://schemas.microsoft.com/office/powerpoint/2010/main" val="144561897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Chalk Talk</a:t>
            </a:r>
            <a:endParaRPr lang="en-US" sz="4400"/>
          </a:p>
        </p:txBody>
      </p:sp>
      <p:sp>
        <p:nvSpPr>
          <p:cNvPr id="6" name="Title 1">
            <a:extLst>
              <a:ext uri="{FF2B5EF4-FFF2-40B4-BE49-F238E27FC236}">
                <a16:creationId xmlns:a16="http://schemas.microsoft.com/office/drawing/2014/main" id="{B16C0B93-CAE8-2B4F-959B-916DC186B461}"/>
              </a:ext>
            </a:extLst>
          </p:cNvPr>
          <p:cNvSpPr txBox="1"/>
          <p:nvPr/>
        </p:nvSpPr>
        <p:spPr>
          <a:xfrm>
            <a:off x="1004047" y="1923393"/>
            <a:ext cx="10027368" cy="150560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200"/>
              </a:spcAft>
            </a:pPr>
            <a:r>
              <a:rPr lang="es-US" sz="2800" b="0" i="0" strike="noStrike" cap="none" spc="0" baseline="0">
                <a:solidFill>
                  <a:srgbClr val="404040"/>
                </a:solidFill>
                <a:effectLst/>
                <a:latin typeface="Helvetica Neue Light"/>
                <a:ea typeface="Helvetica Neue Light"/>
                <a:cs typeface="Helvetica Neue Light"/>
              </a:rPr>
              <a:t>Hay tres carteles en el salón. Cada uno tiene un mensaje. Responde por escrito a las preguntas y a las respuestas de tus compañeros. </a:t>
            </a:r>
          </a:p>
        </p:txBody>
      </p:sp>
      <p:sp>
        <p:nvSpPr>
          <p:cNvPr id="4" name="Google Shape;101;p2">
            <a:extLst>
              <a:ext uri="{FF2B5EF4-FFF2-40B4-BE49-F238E27FC236}">
                <a16:creationId xmlns:a16="http://schemas.microsoft.com/office/drawing/2014/main" id="{FA55C764-9C61-754B-A2D3-190293000645}"/>
              </a:ext>
            </a:extLst>
          </p:cNvPr>
          <p:cNvSpPr txBox="1"/>
          <p:nvPr/>
        </p:nvSpPr>
        <p:spPr>
          <a:xfrm>
            <a:off x="4549816" y="3849992"/>
            <a:ext cx="2769636" cy="2187391"/>
          </a:xfrm>
          <a:prstGeom prst="rect">
            <a:avLst/>
          </a:prstGeom>
          <a:noFill/>
          <a:ln w="9525" cap="flat" cmpd="sng">
            <a:solidFill>
              <a:schemeClr val="bg2">
                <a:lumMod val="50000"/>
              </a:schemeClr>
            </a:solidFill>
            <a:prstDash val="solid"/>
            <a:round/>
            <a:headEnd type="none" w="sm" len="sm"/>
            <a:tailEnd type="none" w="sm" len="sm"/>
          </a:ln>
        </p:spPr>
        <p:style>
          <a:lnRef idx="0">
            <a:scrgbClr r="0" g="0" b="0"/>
          </a:lnRef>
          <a:fillRef idx="0">
            <a:scrgbClr r="0" g="0" b="0"/>
          </a:fillRef>
          <a:effectRef idx="0">
            <a:scrgbClr r="0" g="0" b="0"/>
          </a:effectRef>
          <a:fontRef idx="major"/>
        </p:style>
        <p:txBody>
          <a:bodyPr spcFirstLastPara="1" wrap="square" lIns="91425" tIns="45700" rIns="91425" bIns="45700" anchor="ctr" anchorCtr="0">
            <a:norm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rtl="0">
              <a:lnSpc>
                <a:spcPct val="90000"/>
              </a:lnSpc>
              <a:spcBef>
                <a:spcPts val="1000"/>
              </a:spcBef>
              <a:spcAft>
                <a:spcPct val="0"/>
              </a:spcAft>
              <a:buClr>
                <a:schemeClr val="dk1"/>
              </a:buClr>
              <a:buSzPts val="2400"/>
              <a:buFont typeface="Arial"/>
              <a:buNone/>
            </a:pPr>
            <a:r>
              <a:rPr lang="es-US" sz="2000" b="0" i="0" strike="noStrike" cap="none" spc="0" baseline="0">
                <a:solidFill>
                  <a:srgbClr val="1B73B9"/>
                </a:solidFill>
                <a:effectLst/>
                <a:latin typeface="Helvetica Neue Medium"/>
                <a:ea typeface="Helvetica Neue Medium"/>
                <a:cs typeface="Helvetica Neue Medium"/>
              </a:rPr>
              <a:t>¿Por qué es importante el idioma para la preservación de la cultura nativa?</a:t>
            </a:r>
            <a:endParaRPr sz="20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sym typeface="Arial"/>
            </a:endParaRPr>
          </a:p>
        </p:txBody>
      </p:sp>
      <p:sp>
        <p:nvSpPr>
          <p:cNvPr id="5" name="Google Shape;99;p2">
            <a:extLst>
              <a:ext uri="{FF2B5EF4-FFF2-40B4-BE49-F238E27FC236}">
                <a16:creationId xmlns:a16="http://schemas.microsoft.com/office/drawing/2014/main" id="{AC12CF5F-21E7-6647-A2BA-40B0796B4A35}"/>
              </a:ext>
            </a:extLst>
          </p:cNvPr>
          <p:cNvSpPr txBox="1">
            <a:spLocks noGrp="1"/>
          </p:cNvSpPr>
          <p:nvPr/>
        </p:nvSpPr>
        <p:spPr>
          <a:xfrm>
            <a:off x="1004046" y="3849992"/>
            <a:ext cx="2769636" cy="2187391"/>
          </a:xfrm>
          <a:prstGeom prst="rect">
            <a:avLst/>
          </a:prstGeom>
          <a:noFill/>
          <a:ln w="9525" cap="flat" cmpd="sng">
            <a:solidFill>
              <a:schemeClr val="bg2">
                <a:lumMod val="50000"/>
              </a:schemeClr>
            </a:solidFill>
            <a:prstDash val="solid"/>
            <a:round/>
            <a:headEnd type="none" w="sm" len="sm"/>
            <a:tailEnd type="none" w="sm" len="sm"/>
          </a:ln>
        </p:spPr>
        <p:style>
          <a:lnRef idx="0">
            <a:scrgbClr r="0" g="0" b="0"/>
          </a:lnRef>
          <a:fillRef idx="0">
            <a:scrgbClr r="0" g="0" b="0"/>
          </a:fillRef>
          <a:effectRef idx="0">
            <a:scrgbClr r="0" g="0" b="0"/>
          </a:effectRef>
          <a:fontRef idx="major"/>
        </p:style>
        <p:txBody>
          <a:bodyPr spcFirstLastPara="1" wrap="square" lIns="91425" tIns="45700" rIns="91425" bIns="45700" anchor="ctr" anchorCtr="0">
            <a:normAutofit/>
          </a:bodyPr>
          <a:lstStyle>
            <a:defPPr marR="0" lvl="0" algn="l" rtl="0">
              <a:lnSpc>
                <a:spcPct val="100000"/>
              </a:lnSpc>
              <a:spcBef>
                <a:spcPct val="0"/>
              </a:spcBef>
              <a:spcAft>
                <a:spcPct val="0"/>
              </a:spcAft>
            </a:defPPr>
            <a:lvl1pPr marL="457200" marR="0" lvl="0" indent="-342900" algn="l" rtl="0">
              <a:lnSpc>
                <a:spcPct val="90000"/>
              </a:lnSpc>
              <a:spcBef>
                <a:spcPts val="1000"/>
              </a:spcBef>
              <a:spcAft>
                <a:spcPct val="0"/>
              </a:spcAft>
              <a:buClr>
                <a:schemeClr val="dk1"/>
              </a:buClr>
              <a:buSzPts val="1800"/>
              <a:buFont typeface="Arial"/>
              <a:buChar char="•"/>
              <a:defRPr sz="2800" b="0" i="0" u="none" strike="noStrike" cap="none">
                <a:solidFill>
                  <a:schemeClr val="dk1"/>
                </a:solidFill>
                <a:latin typeface="Calibri" panose="020F0502020204030204"/>
                <a:ea typeface="Calibri" panose="020F0502020204030204"/>
                <a:cs typeface="Calibri"/>
                <a:sym typeface="Calibri" panose="020F0502020204030204"/>
              </a:defRPr>
            </a:lvl1pPr>
            <a:lvl2pPr marL="914400" marR="0" lvl="1" indent="-342900" algn="l" rtl="0">
              <a:lnSpc>
                <a:spcPct val="90000"/>
              </a:lnSpc>
              <a:spcBef>
                <a:spcPts val="500"/>
              </a:spcBef>
              <a:spcAft>
                <a:spcPct val="0"/>
              </a:spcAft>
              <a:buClr>
                <a:schemeClr val="dk1"/>
              </a:buClr>
              <a:buSzPts val="1800"/>
              <a:buFont typeface="Arial"/>
              <a:buChar char="•"/>
              <a:defRPr sz="2400" b="0" i="0" u="none" strike="noStrike" cap="none">
                <a:solidFill>
                  <a:schemeClr val="dk1"/>
                </a:solidFill>
                <a:latin typeface="Calibri" panose="020F0502020204030204"/>
                <a:ea typeface="Calibri" panose="020F0502020204030204"/>
                <a:cs typeface="Calibri"/>
                <a:sym typeface="Calibri" panose="020F0502020204030204"/>
              </a:defRPr>
            </a:lvl2pPr>
            <a:lvl3pPr marL="1371600" marR="0" lvl="2" indent="-342900" algn="l" rtl="0">
              <a:lnSpc>
                <a:spcPct val="90000"/>
              </a:lnSpc>
              <a:spcBef>
                <a:spcPts val="500"/>
              </a:spcBef>
              <a:spcAft>
                <a:spcPct val="0"/>
              </a:spcAft>
              <a:buClr>
                <a:schemeClr val="dk1"/>
              </a:buClr>
              <a:buSzPts val="1800"/>
              <a:buFont typeface="Arial"/>
              <a:buChar char="•"/>
              <a:defRPr sz="2000" b="0" i="0" u="none" strike="noStrike" cap="none">
                <a:solidFill>
                  <a:schemeClr val="dk1"/>
                </a:solidFill>
                <a:latin typeface="Calibri" panose="020F0502020204030204"/>
                <a:ea typeface="Calibri" panose="020F0502020204030204"/>
                <a:cs typeface="Calibri"/>
                <a:sym typeface="Calibri" panose="020F0502020204030204"/>
              </a:defRPr>
            </a:lvl3pPr>
            <a:lvl4pPr marL="1828800" marR="0" lvl="3"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panose="020F0502020204030204"/>
                <a:ea typeface="Calibri" panose="020F0502020204030204"/>
                <a:cs typeface="Calibri"/>
                <a:sym typeface="Calibri" panose="020F0502020204030204"/>
              </a:defRPr>
            </a:lvl4pPr>
            <a:lvl5pPr marL="2286000" marR="0" lvl="4"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panose="020F0502020204030204"/>
                <a:ea typeface="Calibri" panose="020F0502020204030204"/>
                <a:cs typeface="Calibri"/>
                <a:sym typeface="Calibri" panose="020F0502020204030204"/>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panose="020F0502020204030204"/>
                <a:ea typeface="Calibri" panose="020F0502020204030204"/>
                <a:cs typeface="Calibri"/>
                <a:sym typeface="Calibri" panose="020F0502020204030204"/>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panose="020F0502020204030204"/>
                <a:ea typeface="Calibri" panose="020F0502020204030204"/>
                <a:cs typeface="Calibri"/>
                <a:sym typeface="Calibri" panose="020F0502020204030204"/>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panose="020F0502020204030204"/>
                <a:ea typeface="Calibri" panose="020F0502020204030204"/>
                <a:cs typeface="Calibri"/>
                <a:sym typeface="Calibri" panose="020F0502020204030204"/>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panose="020F0502020204030204"/>
                <a:ea typeface="Calibri" panose="020F0502020204030204"/>
                <a:cs typeface="Calibri"/>
                <a:sym typeface="Calibri" panose="020F0502020204030204"/>
              </a:defRPr>
            </a:lvl9pPr>
          </a:lstStyle>
          <a:p>
            <a:pPr marL="0" lvl="0" indent="0" algn="ctr" rtl="0">
              <a:lnSpc>
                <a:spcPct val="90000"/>
              </a:lnSpc>
              <a:spcBef>
                <a:spcPts val="1000"/>
              </a:spcBef>
              <a:spcAft>
                <a:spcPct val="0"/>
              </a:spcAft>
              <a:buClr>
                <a:schemeClr val="dk1"/>
              </a:buClr>
              <a:buSzPts val="2400"/>
              <a:buNone/>
            </a:pPr>
            <a:r>
              <a:rPr lang="es-US" sz="2000" b="0" i="0" strike="noStrike" cap="none" spc="0" baseline="0">
                <a:solidFill>
                  <a:srgbClr val="1B73B9"/>
                </a:solidFill>
                <a:effectLst/>
                <a:latin typeface="Helvetica Neue Medium"/>
                <a:ea typeface="Helvetica Neue Medium"/>
                <a:cs typeface="Helvetica Neue Medium"/>
              </a:rPr>
              <a:t>Piensa en la definición de supervivencia tribal. ¿Cómo apoya la preservación del idioma la supervivencia tribal?</a:t>
            </a:r>
            <a:endParaRPr sz="20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sym typeface="Arial"/>
            </a:endParaRPr>
          </a:p>
        </p:txBody>
      </p:sp>
      <p:sp>
        <p:nvSpPr>
          <p:cNvPr id="7" name="Google Shape;100;p2">
            <a:extLst>
              <a:ext uri="{FF2B5EF4-FFF2-40B4-BE49-F238E27FC236}">
                <a16:creationId xmlns:a16="http://schemas.microsoft.com/office/drawing/2014/main" id="{9A293D73-42AE-0F47-9B62-107CBBE3A90D}"/>
              </a:ext>
            </a:extLst>
          </p:cNvPr>
          <p:cNvSpPr txBox="1">
            <a:spLocks noGrp="1"/>
          </p:cNvSpPr>
          <p:nvPr/>
        </p:nvSpPr>
        <p:spPr>
          <a:xfrm>
            <a:off x="8090526" y="3849992"/>
            <a:ext cx="2769636" cy="2187391"/>
          </a:xfrm>
          <a:prstGeom prst="rect">
            <a:avLst/>
          </a:prstGeom>
          <a:noFill/>
          <a:ln w="9525" cap="flat" cmpd="sng">
            <a:solidFill>
              <a:schemeClr val="bg2">
                <a:lumMod val="50000"/>
              </a:schemeClr>
            </a:solidFill>
            <a:prstDash val="solid"/>
            <a:round/>
            <a:headEnd type="none" w="sm" len="sm"/>
            <a:tailEnd type="none" w="sm" len="sm"/>
          </a:ln>
        </p:spPr>
        <p:style>
          <a:lnRef idx="0">
            <a:scrgbClr r="0" g="0" b="0"/>
          </a:lnRef>
          <a:fillRef idx="0">
            <a:scrgbClr r="0" g="0" b="0"/>
          </a:fillRef>
          <a:effectRef idx="0">
            <a:scrgbClr r="0" g="0" b="0"/>
          </a:effectRef>
          <a:fontRef idx="major"/>
        </p:style>
        <p:txBody>
          <a:bodyPr spcFirstLastPara="1" wrap="square" lIns="91425" tIns="45700" rIns="91425" bIns="45700" anchor="ctr" anchorCtr="0">
            <a:normAutofit/>
          </a:bodyPr>
          <a:lstStyle>
            <a:defPPr marR="0" lvl="0" algn="l" rtl="0">
              <a:lnSpc>
                <a:spcPct val="100000"/>
              </a:lnSpc>
              <a:spcBef>
                <a:spcPct val="0"/>
              </a:spcBef>
              <a:spcAft>
                <a:spcPct val="0"/>
              </a:spcAft>
            </a:defPPr>
            <a:lvl1pPr marL="457200" marR="0" lvl="0" indent="-342900" algn="l" rtl="0">
              <a:lnSpc>
                <a:spcPct val="90000"/>
              </a:lnSpc>
              <a:spcBef>
                <a:spcPts val="1000"/>
              </a:spcBef>
              <a:spcAft>
                <a:spcPct val="0"/>
              </a:spcAft>
              <a:buClr>
                <a:schemeClr val="dk1"/>
              </a:buClr>
              <a:buSzPts val="1800"/>
              <a:buFont typeface="Arial"/>
              <a:buChar char="•"/>
              <a:defRPr sz="2800" b="0" i="0" u="none" strike="noStrike" cap="none">
                <a:solidFill>
                  <a:schemeClr val="dk1"/>
                </a:solidFill>
                <a:latin typeface="Calibri" panose="020F0502020204030204"/>
                <a:ea typeface="Calibri" panose="020F0502020204030204"/>
                <a:cs typeface="Calibri"/>
                <a:sym typeface="Calibri" panose="020F0502020204030204"/>
              </a:defRPr>
            </a:lvl1pPr>
            <a:lvl2pPr marL="914400" marR="0" lvl="1" indent="-342900" algn="l" rtl="0">
              <a:lnSpc>
                <a:spcPct val="90000"/>
              </a:lnSpc>
              <a:spcBef>
                <a:spcPts val="500"/>
              </a:spcBef>
              <a:spcAft>
                <a:spcPct val="0"/>
              </a:spcAft>
              <a:buClr>
                <a:schemeClr val="dk1"/>
              </a:buClr>
              <a:buSzPts val="1800"/>
              <a:buFont typeface="Arial"/>
              <a:buChar char="•"/>
              <a:defRPr sz="2400" b="0" i="0" u="none" strike="noStrike" cap="none">
                <a:solidFill>
                  <a:schemeClr val="dk1"/>
                </a:solidFill>
                <a:latin typeface="Calibri" panose="020F0502020204030204"/>
                <a:ea typeface="Calibri" panose="020F0502020204030204"/>
                <a:cs typeface="Calibri"/>
                <a:sym typeface="Calibri" panose="020F0502020204030204"/>
              </a:defRPr>
            </a:lvl2pPr>
            <a:lvl3pPr marL="1371600" marR="0" lvl="2" indent="-342900" algn="l" rtl="0">
              <a:lnSpc>
                <a:spcPct val="90000"/>
              </a:lnSpc>
              <a:spcBef>
                <a:spcPts val="500"/>
              </a:spcBef>
              <a:spcAft>
                <a:spcPct val="0"/>
              </a:spcAft>
              <a:buClr>
                <a:schemeClr val="dk1"/>
              </a:buClr>
              <a:buSzPts val="1800"/>
              <a:buFont typeface="Arial"/>
              <a:buChar char="•"/>
              <a:defRPr sz="2000" b="0" i="0" u="none" strike="noStrike" cap="none">
                <a:solidFill>
                  <a:schemeClr val="dk1"/>
                </a:solidFill>
                <a:latin typeface="Calibri" panose="020F0502020204030204"/>
                <a:ea typeface="Calibri" panose="020F0502020204030204"/>
                <a:cs typeface="Calibri"/>
                <a:sym typeface="Calibri" panose="020F0502020204030204"/>
              </a:defRPr>
            </a:lvl3pPr>
            <a:lvl4pPr marL="1828800" marR="0" lvl="3"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panose="020F0502020204030204"/>
                <a:ea typeface="Calibri" panose="020F0502020204030204"/>
                <a:cs typeface="Calibri"/>
                <a:sym typeface="Calibri" panose="020F0502020204030204"/>
              </a:defRPr>
            </a:lvl4pPr>
            <a:lvl5pPr marL="2286000" marR="0" lvl="4"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panose="020F0502020204030204"/>
                <a:ea typeface="Calibri" panose="020F0502020204030204"/>
                <a:cs typeface="Calibri"/>
                <a:sym typeface="Calibri" panose="020F0502020204030204"/>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panose="020F0502020204030204"/>
                <a:ea typeface="Calibri" panose="020F0502020204030204"/>
                <a:cs typeface="Calibri"/>
                <a:sym typeface="Calibri" panose="020F0502020204030204"/>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panose="020F0502020204030204"/>
                <a:ea typeface="Calibri" panose="020F0502020204030204"/>
                <a:cs typeface="Calibri"/>
                <a:sym typeface="Calibri" panose="020F0502020204030204"/>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panose="020F0502020204030204"/>
                <a:ea typeface="Calibri" panose="020F0502020204030204"/>
                <a:cs typeface="Calibri"/>
                <a:sym typeface="Calibri" panose="020F0502020204030204"/>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panose="020F0502020204030204"/>
                <a:ea typeface="Calibri" panose="020F0502020204030204"/>
                <a:cs typeface="Calibri"/>
                <a:sym typeface="Calibri" panose="020F0502020204030204"/>
              </a:defRPr>
            </a:lvl9pPr>
          </a:lstStyle>
          <a:p>
            <a:pPr marL="0" lvl="0" indent="0" algn="ctr" rtl="0">
              <a:lnSpc>
                <a:spcPct val="90000"/>
              </a:lnSpc>
              <a:spcBef>
                <a:spcPts val="1000"/>
              </a:spcBef>
              <a:spcAft>
                <a:spcPct val="0"/>
              </a:spcAft>
              <a:buClr>
                <a:schemeClr val="dk1"/>
              </a:buClr>
              <a:buSzPts val="2400"/>
              <a:buNone/>
            </a:pPr>
            <a:r>
              <a:rPr lang="es-US" sz="2000" b="0" i="0" strike="noStrike" cap="none" spc="0" baseline="0">
                <a:solidFill>
                  <a:srgbClr val="1B73B9"/>
                </a:solidFill>
                <a:effectLst/>
                <a:latin typeface="Helvetica Neue Medium"/>
                <a:ea typeface="Helvetica Neue Medium"/>
                <a:cs typeface="Helvetica Neue Medium"/>
              </a:rPr>
              <a:t>¿Cómo se está revitalizando la lengua siletz (atabascana)? ¿Qué actos o esfuerzos específicos apoyan este movimiento? </a:t>
            </a:r>
            <a:endParaRPr sz="2000">
              <a:solidFill>
                <a:srgbClr val="1B73B9"/>
              </a:solidFill>
              <a:latin typeface="Helvetica Neue Medium" panose="02000503000000020004" pitchFamily="2" charset="0"/>
              <a:ea typeface="Helvetica Neue Medium" panose="02000503000000020004" pitchFamily="2" charset="0"/>
              <a:cs typeface="Helvetica Neue Medium" panose="02000503000000020004" pitchFamily="2" charset="0"/>
              <a:sym typeface="Arial"/>
            </a:endParaRPr>
          </a:p>
        </p:txBody>
      </p:sp>
    </p:spTree>
    <p:extLst>
      <p:ext uri="{BB962C8B-B14F-4D97-AF65-F5344CB8AC3E}">
        <p14:creationId xmlns:p14="http://schemas.microsoft.com/office/powerpoint/2010/main" val="195225259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Vocabulario clave</a:t>
            </a:r>
            <a:endParaRPr lang="en-US" sz="4400"/>
          </a:p>
        </p:txBody>
      </p:sp>
      <p:sp>
        <p:nvSpPr>
          <p:cNvPr id="6" name="Title 1">
            <a:extLst>
              <a:ext uri="{FF2B5EF4-FFF2-40B4-BE49-F238E27FC236}">
                <a16:creationId xmlns:a16="http://schemas.microsoft.com/office/drawing/2014/main" id="{B16C0B93-CAE8-2B4F-959B-916DC186B461}"/>
              </a:ext>
            </a:extLst>
          </p:cNvPr>
          <p:cNvSpPr txBox="1"/>
          <p:nvPr/>
        </p:nvSpPr>
        <p:spPr>
          <a:xfrm>
            <a:off x="1004046" y="1923393"/>
            <a:ext cx="10121153" cy="4055376"/>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400"/>
              </a:spcAft>
            </a:pPr>
            <a:r>
              <a:rPr lang="es-US" sz="2000" b="0" i="0" strike="noStrike" cap="none" spc="0" baseline="0" dirty="0">
                <a:solidFill>
                  <a:srgbClr val="404040"/>
                </a:solidFill>
                <a:effectLst/>
                <a:latin typeface="Helvetica Neue Medium"/>
                <a:ea typeface="Helvetica Neue Medium"/>
                <a:cs typeface="Helvetica Neue Medium"/>
              </a:rPr>
              <a:t>Banner - </a:t>
            </a:r>
            <a:r>
              <a:rPr lang="es-US" sz="2000" b="0" i="0" strike="noStrike" cap="none" spc="0" baseline="0" dirty="0">
                <a:solidFill>
                  <a:srgbClr val="404040"/>
                </a:solidFill>
                <a:effectLst/>
                <a:latin typeface="Helvetica Neue Light"/>
                <a:ea typeface="Helvetica Neue Light"/>
                <a:cs typeface="Helvetica Neue Light"/>
              </a:rPr>
              <a:t>Titular destacado en la portada (o página de inicio) de un periódico, que suele ocupar todo el ancho de la página o pantalla. </a:t>
            </a:r>
          </a:p>
          <a:p>
            <a:pPr algn="l">
              <a:lnSpc>
                <a:spcPct val="110000"/>
              </a:lnSpc>
              <a:spcAft>
                <a:spcPts val="1400"/>
              </a:spcAft>
            </a:pPr>
            <a:r>
              <a:rPr lang="es-US" sz="2000" b="0" i="0" strike="noStrike" cap="none" spc="0" baseline="0" dirty="0">
                <a:solidFill>
                  <a:srgbClr val="404040"/>
                </a:solidFill>
                <a:effectLst/>
                <a:latin typeface="Helvetica Neue Medium"/>
                <a:ea typeface="Helvetica Neue Medium"/>
                <a:cs typeface="Helvetica Neue Medium"/>
              </a:rPr>
              <a:t>Línea de autor -</a:t>
            </a:r>
            <a:r>
              <a:rPr lang="es-US" sz="2000" b="0" i="0" strike="noStrike" cap="none" spc="0" baseline="0" dirty="0">
                <a:solidFill>
                  <a:srgbClr val="404040"/>
                </a:solidFill>
                <a:effectLst/>
                <a:latin typeface="Helvetica Neue Light"/>
                <a:ea typeface="Helvetica Neue Light"/>
                <a:cs typeface="Helvetica Neue Light"/>
              </a:rPr>
              <a:t> El nombre de la persona o personas que han escrito la historia.</a:t>
            </a:r>
          </a:p>
          <a:p>
            <a:pPr algn="l">
              <a:lnSpc>
                <a:spcPct val="110000"/>
              </a:lnSpc>
              <a:spcAft>
                <a:spcPts val="1400"/>
              </a:spcAft>
            </a:pPr>
            <a:r>
              <a:rPr lang="es-US" sz="2000" b="0" i="0" strike="noStrike" cap="none" spc="0" baseline="0" dirty="0">
                <a:solidFill>
                  <a:srgbClr val="404040"/>
                </a:solidFill>
                <a:effectLst/>
                <a:latin typeface="Helvetica Neue Medium"/>
                <a:ea typeface="Helvetica Neue Medium"/>
                <a:cs typeface="Helvetica Neue Medium"/>
              </a:rPr>
              <a:t>Pie de foto o línea de corte - </a:t>
            </a:r>
            <a:r>
              <a:rPr lang="es-US" sz="2000" b="0" i="0" strike="noStrike" cap="none" spc="0" baseline="0" dirty="0">
                <a:solidFill>
                  <a:srgbClr val="404040"/>
                </a:solidFill>
                <a:effectLst/>
                <a:latin typeface="Helvetica Neue Light"/>
                <a:ea typeface="Helvetica Neue Light"/>
                <a:cs typeface="Helvetica Neue Light"/>
              </a:rPr>
              <a:t>El texto que aparece debajo de una fotografía y que explica quién aparece en ella, proporciona el contexto necesario y da crédito al fotógrafo.</a:t>
            </a:r>
          </a:p>
          <a:p>
            <a:pPr algn="l">
              <a:lnSpc>
                <a:spcPct val="110000"/>
              </a:lnSpc>
              <a:spcAft>
                <a:spcPts val="1400"/>
              </a:spcAft>
            </a:pPr>
            <a:r>
              <a:rPr lang="es-US" sz="2000" b="0" i="0" strike="noStrike" cap="none" spc="0" baseline="0" dirty="0">
                <a:solidFill>
                  <a:srgbClr val="404040"/>
                </a:solidFill>
                <a:effectLst/>
                <a:latin typeface="Helvetica Neue Medium"/>
                <a:ea typeface="Helvetica Neue Medium"/>
                <a:cs typeface="Helvetica Neue Medium"/>
              </a:rPr>
              <a:t>Titular - </a:t>
            </a:r>
            <a:r>
              <a:rPr lang="es-US" sz="2000" b="0" i="0" strike="noStrike" cap="none" spc="0" baseline="0" dirty="0">
                <a:solidFill>
                  <a:srgbClr val="404040"/>
                </a:solidFill>
                <a:effectLst/>
                <a:latin typeface="Helvetica Neue Light"/>
                <a:ea typeface="Helvetica Neue Light"/>
                <a:cs typeface="Helvetica Neue Light"/>
              </a:rPr>
              <a:t>El título que se da a una noticia del periódico. </a:t>
            </a:r>
          </a:p>
          <a:p>
            <a:pPr algn="l">
              <a:lnSpc>
                <a:spcPct val="110000"/>
              </a:lnSpc>
              <a:spcAft>
                <a:spcPts val="1200"/>
              </a:spcAft>
            </a:pPr>
            <a:r>
              <a:rPr lang="es-US" sz="2000" b="0" i="0" strike="noStrike" cap="none" spc="0" baseline="0" dirty="0">
                <a:solidFill>
                  <a:srgbClr val="404040"/>
                </a:solidFill>
                <a:effectLst/>
                <a:latin typeface="Helvetica Neue Medium"/>
                <a:ea typeface="Helvetica Neue Medium"/>
                <a:cs typeface="Helvetica Neue Medium"/>
              </a:rPr>
              <a:t>Encabezado - </a:t>
            </a:r>
            <a:r>
              <a:rPr lang="es-US" sz="2000" b="0" i="0" strike="noStrike" cap="none" spc="0" baseline="0" dirty="0">
                <a:solidFill>
                  <a:srgbClr val="404040"/>
                </a:solidFill>
                <a:effectLst/>
                <a:latin typeface="Helvetica Neue Light"/>
                <a:ea typeface="Helvetica Neue Light"/>
                <a:cs typeface="Helvetica Neue Light"/>
              </a:rPr>
              <a:t>Las primeras frases o el párrafo inicial de una noticia, que suele incluir un detalle interesante, una anécdota o una cita que intenta despertar el interés del lector y atraerlo hacia la historia.</a:t>
            </a:r>
          </a:p>
        </p:txBody>
      </p:sp>
    </p:spTree>
    <p:extLst>
      <p:ext uri="{BB962C8B-B14F-4D97-AF65-F5344CB8AC3E}">
        <p14:creationId xmlns:p14="http://schemas.microsoft.com/office/powerpoint/2010/main" val="334040365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1004046" y="495300"/>
            <a:ext cx="9861176" cy="647700"/>
          </a:xfrm>
        </p:spPr>
        <p:txBody>
          <a:bodyPr lIns="0" tIns="0" rIns="0" bIns="0" anchor="t" anchorCtr="0">
            <a:noAutofit/>
          </a:bodyPr>
          <a:lstStyle/>
          <a:p>
            <a:r>
              <a:rPr lang="es-US" sz="4400" b="0" i="0" strike="noStrike" cap="none" spc="0" baseline="0">
                <a:solidFill>
                  <a:srgbClr val="1B73B9"/>
                </a:solidFill>
                <a:effectLst/>
                <a:latin typeface="Helvetica Neue Medium"/>
                <a:ea typeface="Helvetica Neue Medium"/>
                <a:cs typeface="Helvetica Neue Medium"/>
              </a:rPr>
              <a:t>¡Lean todo sobre esto!</a:t>
            </a:r>
            <a:endParaRPr lang="en-US" sz="4400"/>
          </a:p>
        </p:txBody>
      </p:sp>
      <p:sp>
        <p:nvSpPr>
          <p:cNvPr id="6" name="Title 1">
            <a:extLst>
              <a:ext uri="{FF2B5EF4-FFF2-40B4-BE49-F238E27FC236}">
                <a16:creationId xmlns:a16="http://schemas.microsoft.com/office/drawing/2014/main" id="{B16C0B93-CAE8-2B4F-959B-916DC186B461}"/>
              </a:ext>
            </a:extLst>
          </p:cNvPr>
          <p:cNvSpPr txBox="1"/>
          <p:nvPr/>
        </p:nvSpPr>
        <p:spPr>
          <a:xfrm>
            <a:off x="1004047" y="1923393"/>
            <a:ext cx="7565522" cy="3791607"/>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2400"/>
              </a:spcAft>
            </a:pPr>
            <a:r>
              <a:rPr lang="es-US" sz="2800" b="0" i="0" strike="noStrike" cap="none" spc="0" baseline="0">
                <a:solidFill>
                  <a:srgbClr val="404040"/>
                </a:solidFill>
                <a:effectLst/>
                <a:latin typeface="Helvetica Neue Light"/>
                <a:ea typeface="Helvetica Neue Light"/>
                <a:cs typeface="Helvetica Neue Light"/>
                <a:hlinkClick r:id="rId3" history="0"/>
              </a:rPr>
              <a:t>Las tribus nativas americanas obtienen el reconocimiento de las prácticas madereras y forestales </a:t>
            </a:r>
            <a:endParaRPr lang="en-US" sz="28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lnSpc>
                <a:spcPct val="110000"/>
              </a:lnSpc>
              <a:spcAft>
                <a:spcPts val="2400"/>
              </a:spcAft>
            </a:pPr>
            <a:r>
              <a:rPr lang="es-US" sz="2800" b="0" i="0" u="sng" strike="noStrike" cap="none" spc="0" baseline="0">
                <a:solidFill>
                  <a:srgbClr val="404040"/>
                </a:solidFill>
                <a:effectLst/>
                <a:uFill>
                  <a:solidFill>
                    <a:srgbClr val="404040"/>
                  </a:solidFill>
                </a:uFill>
                <a:latin typeface="Helvetica Neue Light"/>
                <a:ea typeface="Helvetica Neue Light"/>
                <a:cs typeface="Helvetica Neue Light"/>
                <a:hlinkClick r:id="rId4" history="0"/>
              </a:rPr>
              <a:t>Los estudiantes de Pesca y Vida Silvestre aprenden conocimientos ecológicos tradicionales en el Siuslaw </a:t>
            </a:r>
            <a:endParaRPr lang="en-US" sz="2800" u="sng">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lnSpc>
                <a:spcPct val="110000"/>
              </a:lnSpc>
              <a:spcAft>
                <a:spcPts val="1200"/>
              </a:spcAft>
            </a:pPr>
            <a:r>
              <a:rPr lang="es-US" sz="2800" b="0" i="0" strike="noStrike" cap="none" spc="0" baseline="0">
                <a:solidFill>
                  <a:srgbClr val="404040"/>
                </a:solidFill>
                <a:effectLst/>
                <a:latin typeface="Helvetica Neue Light"/>
                <a:ea typeface="Helvetica Neue Light"/>
                <a:cs typeface="Helvetica Neue Light"/>
                <a:hlinkClick r:id="rId5" history="0"/>
              </a:rPr>
              <a:t>El Gobernador y los congresistas de Oregon afirman el derecho a la atención médica </a:t>
            </a:r>
            <a:endParaRPr lang="en-US" sz="28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62277846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ac OS X 10.16"/>
  <p:tag name="AS_RELEASE_DATE" val="2021.10.31"/>
  <p:tag name="AS_TITLE" val="Aspose.Slides for Java"/>
  <p:tag name="AS_VERSION" val="21.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34fb217e-71e5-45f5-ac12-57a9bc5aa8c7">2020-01-03T08:00:00+00:00</Remediation_x0020_Date>
    <Estimated_x0020_Creation_x0020_Date xmlns="34fb217e-71e5-45f5-ac12-57a9bc5aa8c7" xsi:nil="true"/>
    <Priority xmlns="34fb217e-71e5-45f5-ac12-57a9bc5aa8c7">New</Priorit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D1F76A-8A92-4087-9A7D-85BF25A85ED4}">
  <ds:schemaRefs>
    <ds:schemaRef ds:uri="http://purl.org/dc/dcmitype/"/>
    <ds:schemaRef ds:uri="http://schemas.microsoft.com/office/infopath/2007/PartnerControls"/>
    <ds:schemaRef ds:uri="34fb217e-71e5-45f5-ac12-57a9bc5aa8c7"/>
    <ds:schemaRef ds:uri="http://purl.org/dc/elements/1.1/"/>
    <ds:schemaRef ds:uri="http://schemas.microsoft.com/office/2006/documentManagement/types"/>
    <ds:schemaRef ds:uri="54031767-dd6d-417c-ab73-583408f47564"/>
    <ds:schemaRef ds:uri="http://schemas.microsoft.com/sharepoint/v3"/>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B463F18-871A-4948-8B42-FCA11F00E1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fb217e-71e5-45f5-ac12-57a9bc5aa8c7"/>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946B95-7271-487F-BDD1-01F9604FDD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216</TotalTime>
  <Words>630</Words>
  <Application>Microsoft Office PowerPoint</Application>
  <PresentationFormat>Widescreen</PresentationFormat>
  <Paragraphs>25</Paragraphs>
  <Slides>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Calibri Light</vt:lpstr>
      <vt:lpstr>Helvetica Neue</vt:lpstr>
      <vt:lpstr>Helvetica Neue Light</vt:lpstr>
      <vt:lpstr>Helvetica Neue Medium</vt:lpstr>
      <vt:lpstr>Office Theme</vt:lpstr>
      <vt:lpstr>LECCIÓN DE GRADO 8 Noticias en el país indio</vt:lpstr>
      <vt:lpstr>"El sentido activo de presencia, la continuidad de las historias nativas, no una mera reacción o un nombre sobreviviente. Las historias de supervivencia de los nativos son renuncias al dominio, a la tragedia y al victimismo".</vt:lpstr>
      <vt:lpstr>Chalk Talk</vt:lpstr>
      <vt:lpstr>Vocabulario clave</vt:lpstr>
      <vt:lpstr>¡Lean todo sobre esto!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BELLE Jennifer * ODE</cp:lastModifiedBy>
  <cp:revision>87</cp:revision>
  <dcterms:created xsi:type="dcterms:W3CDTF">2019-04-26T16:05:13Z</dcterms:created>
  <dcterms:modified xsi:type="dcterms:W3CDTF">2023-03-24T18:21:46Z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