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56" r:id="rId5"/>
    <p:sldId id="257" r:id="rId6"/>
    <p:sldId id="267" r:id="rId7"/>
    <p:sldId id="268" r:id="rId8"/>
    <p:sldId id="258" r:id="rId9"/>
    <p:sldId id="269" r:id="rId10"/>
    <p:sldId id="270" r:id="rId11"/>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512" userDrawn="1">
          <p15:clr>
            <a:srgbClr val="A4A3A4"/>
          </p15:clr>
        </p15:guide>
        <p15:guide id="5" orient="horz" pos="312" userDrawn="1">
          <p15:clr>
            <a:srgbClr val="A4A3A4"/>
          </p15:clr>
        </p15:guide>
        <p15:guide id="6" orient="horz" pos="912" userDrawn="1">
          <p15:clr>
            <a:srgbClr val="A4A3A4"/>
          </p15:clr>
        </p15:guide>
        <p15:guide id="7" orient="horz" pos="3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39"/>
    <p:restoredTop sz="94686"/>
  </p:normalViewPr>
  <p:slideViewPr>
    <p:cSldViewPr snapToGrid="0" snapToObjects="1" showGuides="1">
      <p:cViewPr varScale="1">
        <p:scale>
          <a:sx n="70" d="100"/>
          <a:sy n="70" d="100"/>
        </p:scale>
        <p:origin x="154" y="62"/>
      </p:cViewPr>
      <p:guideLst>
        <p:guide pos="624"/>
        <p:guide pos="7056"/>
        <p:guide orient="horz" pos="1512"/>
        <p:guide orient="horz" pos="312"/>
        <p:guide orient="horz" pos="912"/>
        <p:guide orient="horz" pos="3816"/>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3/24/2023</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3/24/2023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xabay.com/photos/glasses-reading-glasses-spectacles-124661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illustrations/horizontal-pan-balance-weigh-207132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a:solidFill>
                  <a:srgbClr val="000000"/>
                </a:solidFill>
                <a:effectLst/>
                <a:latin typeface="Calibri"/>
                <a:ea typeface="Calibri"/>
                <a:cs typeface="Calibri"/>
              </a:rPr>
              <a:t>Fuente de la imagen: Edgar Samuel Paxson [Dominio público]</a:t>
            </a:r>
            <a:endParaRPr lang="en-US" sz="1200"/>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232174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100" b="0" i="0" strike="noStrike" cap="none" spc="0" baseline="0">
                <a:solidFill>
                  <a:srgbClr val="000000"/>
                </a:solidFill>
                <a:effectLst/>
                <a:latin typeface="Calibri"/>
                <a:ea typeface="Calibri"/>
                <a:cs typeface="Calibri"/>
              </a:rPr>
              <a:t>Fuente de la imagen: </a:t>
            </a:r>
            <a:r>
              <a:rPr lang="es-US" sz="1200" b="0" i="0" strike="noStrike" cap="none" spc="0" baseline="0">
                <a:solidFill>
                  <a:srgbClr val="000000"/>
                </a:solidFill>
                <a:effectLst/>
                <a:latin typeface="Calibri"/>
                <a:ea typeface="Calibri"/>
                <a:cs typeface="Calibri"/>
              </a:rPr>
              <a:t>(1806) </a:t>
            </a:r>
            <a:r>
              <a:rPr lang="es-US" sz="1200" b="0" i="1" strike="noStrike" cap="none" spc="0" baseline="0">
                <a:solidFill>
                  <a:srgbClr val="000000"/>
                </a:solidFill>
                <a:effectLst/>
                <a:latin typeface="Calibri"/>
                <a:ea typeface="Calibri"/>
                <a:cs typeface="Calibri"/>
              </a:rPr>
              <a:t>Meriwether Lewis a Thomas Jefferson</a:t>
            </a:r>
            <a:r>
              <a:rPr lang="es-US" sz="1200" b="0" i="0" strike="noStrike" cap="none" spc="0" baseline="0">
                <a:solidFill>
                  <a:srgbClr val="000000"/>
                </a:solidFill>
                <a:effectLst/>
                <a:latin typeface="Calibri"/>
                <a:ea typeface="Calibri"/>
                <a:cs typeface="Calibri"/>
              </a:rPr>
              <a:t>. -09-23. [Manuscrito/Material mixto] Obtenido de la Biblioteca del Congreso, https://www.loc.gov/item/mtjbib016499/.</a:t>
            </a:r>
            <a:endParaRPr lang="en-US" sz="1100"/>
          </a:p>
        </p:txBody>
      </p:sp>
      <p:sp>
        <p:nvSpPr>
          <p:cNvPr id="4" name="Slide Number Placeholder 3"/>
          <p:cNvSpPr>
            <a:spLocks noGrp="1"/>
          </p:cNvSpPr>
          <p:nvPr>
            <p:ph type="sldNum" sz="quarter" idx="5"/>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3343645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a:p>
        </p:txBody>
      </p:sp>
      <p:sp>
        <p:nvSpPr>
          <p:cNvPr id="4" name="Slide Number Placeholder 3"/>
          <p:cNvSpPr>
            <a:spLocks noGrp="1"/>
          </p:cNvSpPr>
          <p:nvPr>
            <p:ph type="sldNum" sz="quarter" idx="5"/>
          </p:nvPr>
        </p:nvSpPr>
        <p:spPr/>
        <p:txBody>
          <a:bodyPr/>
          <a:lstStyle/>
          <a:p>
            <a:fld id="{CAA32032-1F54-7041-8EED-BD6D0B7813DA}" type="slidenum">
              <a:rPr lang="en-US" smtClean="0"/>
              <a:t>4</a:t>
            </a:fld>
            <a:endParaRPr lang="en-US"/>
          </a:p>
        </p:txBody>
      </p:sp>
    </p:spTree>
    <p:extLst>
      <p:ext uri="{BB962C8B-B14F-4D97-AF65-F5344CB8AC3E}">
        <p14:creationId xmlns:p14="http://schemas.microsoft.com/office/powerpoint/2010/main" val="4058651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p>
        </p:txBody>
      </p:sp>
      <p:sp>
        <p:nvSpPr>
          <p:cNvPr id="4" name="Slide Number Placeholder 3"/>
          <p:cNvSpPr>
            <a:spLocks noGrp="1"/>
          </p:cNvSpPr>
          <p:nvPr>
            <p:ph type="sldNum" sz="quarter" idx="5"/>
          </p:nvPr>
        </p:nvSpPr>
        <p:spPr/>
        <p:txBody>
          <a:bodyPr/>
          <a:lstStyle/>
          <a:p>
            <a:fld id="{CAA32032-1F54-7041-8EED-BD6D0B7813DA}" type="slidenum">
              <a:rPr lang="en-US" smtClean="0"/>
              <a:t>5</a:t>
            </a:fld>
            <a:endParaRPr lang="en-US"/>
          </a:p>
        </p:txBody>
      </p:sp>
    </p:spTree>
    <p:extLst>
      <p:ext uri="{BB962C8B-B14F-4D97-AF65-F5344CB8AC3E}">
        <p14:creationId xmlns:p14="http://schemas.microsoft.com/office/powerpoint/2010/main" val="2737867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100" b="0" i="0" strike="noStrike" cap="none" spc="0" baseline="0">
                <a:solidFill>
                  <a:srgbClr val="000000"/>
                </a:solidFill>
                <a:effectLst/>
                <a:latin typeface="Calibri"/>
                <a:ea typeface="Calibri"/>
                <a:cs typeface="Calibri"/>
              </a:rPr>
              <a:t>Fuente de la imagen: Pixabay (</a:t>
            </a:r>
            <a:r>
              <a:rPr lang="es-US" sz="1100" b="0" i="0" strike="noStrike" cap="none" spc="0" baseline="0">
                <a:solidFill>
                  <a:srgbClr val="000000"/>
                </a:solidFill>
                <a:effectLst/>
                <a:latin typeface="Calibri"/>
                <a:ea typeface="Calibri"/>
                <a:cs typeface="Calibri"/>
                <a:hlinkClick r:id="rId3" history="0"/>
              </a:rPr>
              <a:t>https://pixabay.com/photos/glasses-reading-glasses-spectacles-1246611/</a:t>
            </a:r>
            <a:r>
              <a:rPr lang="es-US" sz="1100" b="0" i="0" strike="noStrike" cap="none" spc="0" baseline="0">
                <a:solidFill>
                  <a:srgbClr val="000000"/>
                </a:solidFill>
                <a:effectLst/>
                <a:latin typeface="Calibri"/>
                <a:ea typeface="Calibri"/>
                <a:cs typeface="Calibri"/>
              </a:rPr>
              <a:t>)</a:t>
            </a:r>
          </a:p>
        </p:txBody>
      </p:sp>
      <p:sp>
        <p:nvSpPr>
          <p:cNvPr id="4" name="Slide Number Placeholder 3"/>
          <p:cNvSpPr>
            <a:spLocks noGrp="1"/>
          </p:cNvSpPr>
          <p:nvPr>
            <p:ph type="sldNum" sz="quarter" idx="5"/>
          </p:nvPr>
        </p:nvSpPr>
        <p:spPr/>
        <p:txBody>
          <a:bodyPr/>
          <a:lstStyle/>
          <a:p>
            <a:fld id="{CAA32032-1F54-7041-8EED-BD6D0B7813DA}" type="slidenum">
              <a:rPr lang="en-US" smtClean="0"/>
              <a:t>6</a:t>
            </a:fld>
            <a:endParaRPr lang="en-US"/>
          </a:p>
        </p:txBody>
      </p:sp>
    </p:spTree>
    <p:extLst>
      <p:ext uri="{BB962C8B-B14F-4D97-AF65-F5344CB8AC3E}">
        <p14:creationId xmlns:p14="http://schemas.microsoft.com/office/powerpoint/2010/main" val="4251893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100" b="0" i="0" strike="noStrike" cap="none" spc="0" baseline="0">
                <a:solidFill>
                  <a:srgbClr val="000000"/>
                </a:solidFill>
                <a:effectLst/>
                <a:latin typeface="Calibri"/>
                <a:ea typeface="Calibri"/>
                <a:cs typeface="Calibri"/>
              </a:rPr>
              <a:t>Fuente de la imagen: Pixabay (</a:t>
            </a:r>
            <a:r>
              <a:rPr lang="es-US" sz="1100" b="0" i="0" strike="noStrike" cap="none" spc="0" baseline="0">
                <a:solidFill>
                  <a:srgbClr val="000000"/>
                </a:solidFill>
                <a:effectLst/>
                <a:latin typeface="Calibri"/>
                <a:ea typeface="Calibri"/>
                <a:cs typeface="Calibri"/>
                <a:hlinkClick r:id="rId3" history="0"/>
              </a:rPr>
              <a:t>https://pixabay.com/illustrations/horizontal-pan-balance-weigh-2071320/</a:t>
            </a:r>
            <a:r>
              <a:rPr lang="es-US" sz="1100" b="0" i="0" strike="noStrike" cap="none" spc="0" baseline="0">
                <a:solidFill>
                  <a:srgbClr val="000000"/>
                </a:solidFill>
                <a:effectLst/>
                <a:latin typeface="Calibri"/>
                <a:ea typeface="Calibri"/>
                <a:cs typeface="Calibri"/>
              </a:rPr>
              <a:t>)</a:t>
            </a:r>
          </a:p>
        </p:txBody>
      </p:sp>
      <p:sp>
        <p:nvSpPr>
          <p:cNvPr id="4" name="Slide Number Placeholder 3"/>
          <p:cNvSpPr>
            <a:spLocks noGrp="1"/>
          </p:cNvSpPr>
          <p:nvPr>
            <p:ph type="sldNum" sz="quarter" idx="5"/>
          </p:nvPr>
        </p:nvSpPr>
        <p:spPr/>
        <p:txBody>
          <a:bodyPr/>
          <a:lstStyle/>
          <a:p>
            <a:fld id="{CAA32032-1F54-7041-8EED-BD6D0B7813DA}" type="slidenum">
              <a:rPr lang="en-US" smtClean="0"/>
              <a:t>7</a:t>
            </a:fld>
            <a:endParaRPr lang="en-US"/>
          </a:p>
        </p:txBody>
      </p:sp>
    </p:spTree>
    <p:extLst>
      <p:ext uri="{BB962C8B-B14F-4D97-AF65-F5344CB8AC3E}">
        <p14:creationId xmlns:p14="http://schemas.microsoft.com/office/powerpoint/2010/main" val="1384766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7469870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533002960"/>
      </p:ext>
    </p:extLst>
  </p:cSld>
  <p:clrMapOvr>
    <a:masterClrMapping/>
  </p:clrMapOvr>
  <p:transition/>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1B73B9"/>
                </a:solidFill>
              </a:defRPr>
            </a:lvl1pPr>
          </a:lstStyle>
          <a:p>
            <a:pPr algn="l"/>
            <a:r>
              <a:rPr lang="en-US"/>
              <a:t>Title</a:t>
            </a:r>
          </a:p>
        </p:txBody>
      </p:sp>
    </p:spTree>
    <p:extLst>
      <p:ext uri="{BB962C8B-B14F-4D97-AF65-F5344CB8AC3E}">
        <p14:creationId xmlns:p14="http://schemas.microsoft.com/office/powerpoint/2010/main" val="417746886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8" name="Title 1">
            <a:extLst>
              <a:ext uri="{FF2B5EF4-FFF2-40B4-BE49-F238E27FC236}">
                <a16:creationId xmlns:a16="http://schemas.microsoft.com/office/drawing/2014/main" id="{5D147E33-80AE-2A44-A5B1-C8FFCCA49685}"/>
              </a:ext>
            </a:extLst>
          </p:cNvPr>
          <p:cNvSpPr txBox="1"/>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s-US" sz="32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 incididunt ut labore et dolore magna aliqua. Ut enim ad minim veniam, quis nostrud exercitation ullamco laboris nisi ut aliquip ex ea commodo consequat.</a:t>
            </a: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transition/>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4" name="Title 1">
            <a:extLst>
              <a:ext uri="{FF2B5EF4-FFF2-40B4-BE49-F238E27FC236}">
                <a16:creationId xmlns:a16="http://schemas.microsoft.com/office/drawing/2014/main" id="{60B204CB-F132-9845-8A82-AE290FD8A871}"/>
              </a:ext>
            </a:extLst>
          </p:cNvPr>
          <p:cNvSpPr txBox="1"/>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s-US" sz="28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a:t>
            </a:r>
          </a:p>
          <a:p>
            <a:pPr marL="457200" indent="-457200" algn="l">
              <a:lnSpc>
                <a:spcPct val="100000"/>
              </a:lnSpc>
              <a:spcAft>
                <a:spcPts val="1200"/>
              </a:spcAft>
              <a:buFont typeface="Arial" panose="020B0604020202020204" pitchFamily="34" charset="0"/>
              <a:buChar char="•"/>
            </a:pPr>
            <a:r>
              <a:rPr lang="es-US" sz="28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a:t>
            </a:r>
          </a:p>
          <a:p>
            <a:pPr marL="457200" indent="-457200" algn="l">
              <a:lnSpc>
                <a:spcPct val="100000"/>
              </a:lnSpc>
              <a:spcAft>
                <a:spcPts val="1200"/>
              </a:spcAft>
              <a:buFont typeface="Arial" panose="020B0604020202020204" pitchFamily="34" charset="0"/>
              <a:buChar char="•"/>
            </a:pPr>
            <a:r>
              <a:rPr lang="es-US" sz="28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a:t>
            </a:r>
          </a:p>
        </p:txBody>
      </p:sp>
    </p:spTree>
    <p:extLst>
      <p:ext uri="{BB962C8B-B14F-4D97-AF65-F5344CB8AC3E}">
        <p14:creationId xmlns:p14="http://schemas.microsoft.com/office/powerpoint/2010/main" val="2155880779"/>
      </p:ext>
    </p:extLst>
  </p:cSld>
  <p:clrMapOvr>
    <a:masterClrMapping/>
  </p:clrMapOvr>
  <p:transition/>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a:t>Header goes here</a:t>
            </a:r>
          </a:p>
        </p:txBody>
      </p:sp>
      <p:sp>
        <p:nvSpPr>
          <p:cNvPr id="8" name="Title 1">
            <a:extLst>
              <a:ext uri="{FF2B5EF4-FFF2-40B4-BE49-F238E27FC236}">
                <a16:creationId xmlns:a16="http://schemas.microsoft.com/office/drawing/2014/main" id="{0B522221-339B-1A4B-B612-71A1CA43D774}"/>
              </a:ext>
            </a:extLst>
          </p:cNvPr>
          <p:cNvSpPr txBox="1"/>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s-US" sz="28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 incididunt ut labore et dolore magna aliqua. Ut enim ad minim veniam, quis nostrud exercitation ullamco laboris nisi ut aliquip ex ea commodo consequat.</a:t>
            </a: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a:blip r:embed="rId2"/>
          <a:srcRect l="30663" r="28923"/>
          <a:stretch>
            <a:fillRect/>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a:blip r:embed="rId2"/>
          <a:srcRect l="-143" t="2970" r="277" b="12298"/>
          <a:stretch>
            <a:fillRect/>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ransition/>
  <p:txStyles>
    <p:titleStyle>
      <a:lvl1pPr algn="l" defTabSz="914400" rtl="0" eaLnBrk="1" latinLnBrk="0" hangingPunct="1">
        <a:lnSpc>
          <a:spcPct val="90000"/>
        </a:lnSpc>
        <a:spcBef>
          <a:spcPct val="0"/>
        </a:spcBef>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2400300"/>
            <a:ext cx="10210800" cy="1456997"/>
          </a:xfrm>
        </p:spPr>
        <p:txBody>
          <a:bodyPr lIns="0" tIns="0" rIns="0" bIns="0" anchor="t" anchorCtr="0">
            <a:noAutofit/>
          </a:bodyPr>
          <a:lstStyle/>
          <a:p>
            <a:r>
              <a:rPr lang="es-US" sz="2400" b="1" i="0" strike="noStrike" cap="none" spc="0" baseline="0">
                <a:solidFill>
                  <a:srgbClr val="63A49F"/>
                </a:solidFill>
                <a:effectLst/>
                <a:latin typeface="Helvetica Neue"/>
                <a:ea typeface="Helvetica Neue"/>
                <a:cs typeface="Helvetica Neue"/>
              </a:rPr>
              <a:t>GRADO 8 LECCIÓN</a:t>
            </a:r>
            <a:r>
              <a:rPr sz="7200"/>
              <a:t/>
            </a:r>
            <a:br>
              <a:rPr sz="7200"/>
            </a:br>
            <a:r>
              <a:rPr lang="es-US" sz="6600" b="1" i="0" strike="noStrike" cap="none" spc="0" baseline="0">
                <a:solidFill>
                  <a:srgbClr val="1B73B9"/>
                </a:solidFill>
                <a:effectLst/>
                <a:latin typeface="Helvetica Neue"/>
                <a:ea typeface="Helvetica Neue"/>
                <a:cs typeface="Helvetica Neue"/>
              </a:rPr>
              <a:t>Lewis y Clark: </a:t>
            </a:r>
            <a:r>
              <a:rPr sz="6600"/>
              <a:t/>
            </a:r>
            <a:br>
              <a:rPr sz="6600"/>
            </a:br>
            <a:r>
              <a:rPr lang="es-US" sz="6600" b="1" i="0" strike="noStrike" cap="none" spc="0" baseline="0">
                <a:solidFill>
                  <a:srgbClr val="1B73B9"/>
                </a:solidFill>
                <a:effectLst/>
                <a:latin typeface="Helvetica Neue"/>
                <a:ea typeface="Helvetica Neue"/>
                <a:cs typeface="Helvetica Neue"/>
              </a:rPr>
              <a:t>Una visión nativa americana</a:t>
            </a:r>
          </a:p>
        </p:txBody>
      </p:sp>
      <p:pic>
        <p:nvPicPr>
          <p:cNvPr id="4" name="Picture 3" title="&quot;&quot;">
            <a:extLst>
              <a:ext uri="{FF2B5EF4-FFF2-40B4-BE49-F238E27FC236}">
                <a16:creationId xmlns:a16="http://schemas.microsoft.com/office/drawing/2014/main" id="{68A6AA26-350A-6A4A-8D10-F53251478D04}"/>
              </a:ext>
            </a:extLst>
          </p:cNvPr>
          <p:cNvPicPr>
            <a:picLocks noChangeAspect="1"/>
          </p:cNvPicPr>
          <p:nvPr/>
        </p:nvPicPr>
        <p:blipFill>
          <a:blip r:embed="rId2"/>
          <a:stretch>
            <a:fillRect/>
          </a:stretch>
        </p:blipFill>
        <p:spPr>
          <a:xfrm>
            <a:off x="0" y="5164120"/>
            <a:ext cx="12192000" cy="1693880"/>
          </a:xfrm>
          <a:prstGeom prst="rect">
            <a:avLst/>
          </a:prstGeom>
        </p:spPr>
      </p:pic>
    </p:spTree>
    <p:extLst>
      <p:ext uri="{BB962C8B-B14F-4D97-AF65-F5344CB8AC3E}">
        <p14:creationId xmlns:p14="http://schemas.microsoft.com/office/powerpoint/2010/main" val="246569257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Antecedentes</a:t>
            </a:r>
            <a:endParaRPr lang="en-US" sz="4400"/>
          </a:p>
        </p:txBody>
      </p:sp>
      <p:sp>
        <p:nvSpPr>
          <p:cNvPr id="5" name="Title 1">
            <a:extLst>
              <a:ext uri="{FF2B5EF4-FFF2-40B4-BE49-F238E27FC236}">
                <a16:creationId xmlns:a16="http://schemas.microsoft.com/office/drawing/2014/main" id="{2F5D22FE-DD54-E44A-89A6-C02FD23FD41D}"/>
              </a:ext>
            </a:extLst>
          </p:cNvPr>
          <p:cNvSpPr txBox="1"/>
          <p:nvPr/>
        </p:nvSpPr>
        <p:spPr>
          <a:xfrm>
            <a:off x="1002324" y="1462454"/>
            <a:ext cx="5347138" cy="425274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200"/>
              </a:spcAft>
            </a:pPr>
            <a:r>
              <a:rPr lang="es-US" sz="2400" b="0" i="0" strike="noStrike" cap="none" spc="0" baseline="0">
                <a:solidFill>
                  <a:srgbClr val="404040"/>
                </a:solidFill>
                <a:effectLst/>
                <a:latin typeface="Helvetica Neue Light"/>
                <a:ea typeface="Helvetica Neue Light"/>
                <a:cs typeface="Helvetica Neue Light"/>
              </a:rPr>
              <a:t>En 1804, Meriwether Lewis y William Clark partieron de San Luis para explorar las tierras al oeste del río Misisipi. Los Estados Unidos habían adquirido recientemente la tierra como parte de la Compra de Luisiana. Lewis y Clark escribieron diarios e hicieron mapas durante su viaje. Regresaron a San Luis el 23 de septiembre de 1806. Ese día, Lewis escribió una carta al presidente Jefferson describiendo el viaje.</a:t>
            </a:r>
          </a:p>
        </p:txBody>
      </p:sp>
      <p:pic>
        <p:nvPicPr>
          <p:cNvPr id="6" name="Picture 2" title="&quot;&quot;">
            <a:extLst>
              <a:ext uri="{FF2B5EF4-FFF2-40B4-BE49-F238E27FC236}">
                <a16:creationId xmlns:a16="http://schemas.microsoft.com/office/drawing/2014/main" id="{9A3CE509-37A4-C643-8A93-03436E60805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36524" y="1488504"/>
            <a:ext cx="4064875" cy="4613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61897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Fuentes primarias</a:t>
            </a:r>
            <a:endParaRPr lang="en-US" sz="4400"/>
          </a:p>
        </p:txBody>
      </p:sp>
      <p:sp>
        <p:nvSpPr>
          <p:cNvPr id="5" name="Title 1">
            <a:extLst>
              <a:ext uri="{FF2B5EF4-FFF2-40B4-BE49-F238E27FC236}">
                <a16:creationId xmlns:a16="http://schemas.microsoft.com/office/drawing/2014/main" id="{2F5D22FE-DD54-E44A-89A6-C02FD23FD41D}"/>
              </a:ext>
            </a:extLst>
          </p:cNvPr>
          <p:cNvSpPr txBox="1"/>
          <p:nvPr/>
        </p:nvSpPr>
        <p:spPr>
          <a:xfrm>
            <a:off x="1002325" y="1462454"/>
            <a:ext cx="4863660" cy="425274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200"/>
              </a:spcAft>
            </a:pPr>
            <a:r>
              <a:rPr lang="es-US" sz="2400" b="0" i="0" strike="noStrike" cap="none" spc="0" baseline="0">
                <a:solidFill>
                  <a:srgbClr val="404040"/>
                </a:solidFill>
                <a:effectLst/>
                <a:latin typeface="Helvetica Neue Light"/>
                <a:ea typeface="Helvetica Neue Light"/>
                <a:cs typeface="Helvetica Neue Light"/>
              </a:rPr>
              <a:t>La carta de Lewis a Jefferson es una fuente primaria. Una </a:t>
            </a:r>
            <a:r>
              <a:rPr lang="es-US" sz="2400" b="0" i="0" strike="noStrike" cap="none" spc="0" baseline="0">
                <a:solidFill>
                  <a:srgbClr val="404040"/>
                </a:solidFill>
                <a:effectLst/>
                <a:latin typeface="Helvetica Neue Medium"/>
                <a:ea typeface="Helvetica Neue Medium"/>
                <a:cs typeface="Helvetica Neue Medium"/>
              </a:rPr>
              <a:t>fuente primaria </a:t>
            </a:r>
            <a:r>
              <a:rPr lang="es-US" sz="2400" b="0" i="0" strike="noStrike" cap="none" spc="0" baseline="0">
                <a:solidFill>
                  <a:srgbClr val="404040"/>
                </a:solidFill>
                <a:effectLst/>
                <a:latin typeface="Helvetica Neue Light"/>
                <a:ea typeface="Helvetica Neue Light"/>
                <a:cs typeface="Helvetica Neue Light"/>
              </a:rPr>
              <a:t>es una fuente de información que proviene de alguien que estaba allí cuando se produjo un acontecimiento. Las cartas, los diarios, las fotografías, los periódicos, las entrevistas, las historias orales y los documentos gubernamentales son ejemplos de fuentes primarias.</a:t>
            </a:r>
          </a:p>
        </p:txBody>
      </p:sp>
      <p:pic>
        <p:nvPicPr>
          <p:cNvPr id="7" name="Picture 6" title="&quot;&quot;">
            <a:extLst>
              <a:ext uri="{FF2B5EF4-FFF2-40B4-BE49-F238E27FC236}">
                <a16:creationId xmlns:a16="http://schemas.microsoft.com/office/drawing/2014/main" id="{8D2988EF-36C9-6749-A604-68132E8F9EB9}"/>
              </a:ext>
            </a:extLst>
          </p:cNvPr>
          <p:cNvPicPr>
            <a:picLocks noChangeAspect="1"/>
          </p:cNvPicPr>
          <p:nvPr/>
        </p:nvPicPr>
        <p:blipFill>
          <a:blip r:embed="rId3"/>
          <a:stretch>
            <a:fillRect/>
          </a:stretch>
        </p:blipFill>
        <p:spPr>
          <a:xfrm>
            <a:off x="7473918" y="1485900"/>
            <a:ext cx="3727482" cy="4610100"/>
          </a:xfrm>
          <a:prstGeom prst="rect">
            <a:avLst/>
          </a:prstGeom>
        </p:spPr>
      </p:pic>
    </p:spTree>
    <p:extLst>
      <p:ext uri="{BB962C8B-B14F-4D97-AF65-F5344CB8AC3E}">
        <p14:creationId xmlns:p14="http://schemas.microsoft.com/office/powerpoint/2010/main" val="361649744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Beneficios y desafíos</a:t>
            </a:r>
            <a:endParaRPr lang="en-US" sz="4400"/>
          </a:p>
        </p:txBody>
      </p:sp>
      <p:sp>
        <p:nvSpPr>
          <p:cNvPr id="5" name="Title 1">
            <a:extLst>
              <a:ext uri="{FF2B5EF4-FFF2-40B4-BE49-F238E27FC236}">
                <a16:creationId xmlns:a16="http://schemas.microsoft.com/office/drawing/2014/main" id="{2F5D22FE-DD54-E44A-89A6-C02FD23FD41D}"/>
              </a:ext>
            </a:extLst>
          </p:cNvPr>
          <p:cNvSpPr txBox="1"/>
          <p:nvPr/>
        </p:nvSpPr>
        <p:spPr>
          <a:xfrm>
            <a:off x="1002324" y="1462454"/>
            <a:ext cx="5389178" cy="425274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200"/>
              </a:spcAft>
            </a:pPr>
            <a:r>
              <a:rPr lang="es-US" sz="2400" b="0" i="0" strike="noStrike" cap="none" spc="0" baseline="0">
                <a:solidFill>
                  <a:srgbClr val="404040"/>
                </a:solidFill>
                <a:effectLst/>
                <a:latin typeface="Helvetica Neue Light"/>
                <a:ea typeface="Helvetica Neue Light"/>
                <a:cs typeface="Helvetica Neue Light"/>
              </a:rPr>
              <a:t>Este extracto de un artículo de enciclopedia sobre la expedición es una </a:t>
            </a:r>
            <a:r>
              <a:rPr lang="es-US" sz="2400" b="0" i="0" strike="noStrike" cap="none" spc="0" baseline="0">
                <a:solidFill>
                  <a:srgbClr val="404040"/>
                </a:solidFill>
                <a:effectLst/>
                <a:latin typeface="Helvetica Neue Medium"/>
                <a:ea typeface="Helvetica Neue Medium"/>
                <a:cs typeface="Helvetica Neue Medium"/>
              </a:rPr>
              <a:t>fuente secundaria. </a:t>
            </a:r>
            <a:r>
              <a:rPr lang="es-US" sz="2400" b="0" i="0" strike="noStrike" cap="none" spc="0" baseline="0">
                <a:solidFill>
                  <a:srgbClr val="404040"/>
                </a:solidFill>
                <a:effectLst/>
                <a:latin typeface="Helvetica Neue Light"/>
                <a:ea typeface="Helvetica Neue Light"/>
                <a:cs typeface="Helvetica Neue Light"/>
              </a:rPr>
              <a:t>Una fuente secundaria es una fuente de información que proviene de alguien que no estaba presente cuando se produjo un acontecimiento. Se crean después de un evento. Los libros de texto, las biografías, los libros de historia general y los videos documentales son ejemplos de fuentes secundarias.</a:t>
            </a:r>
          </a:p>
        </p:txBody>
      </p:sp>
      <p:pic>
        <p:nvPicPr>
          <p:cNvPr id="4" name="Picture 3" descr="Quotes&#10;Description automatically generated">
            <a:extLst>
              <a:ext uri="{FF2B5EF4-FFF2-40B4-BE49-F238E27FC236}">
                <a16:creationId xmlns:a16="http://schemas.microsoft.com/office/drawing/2014/main" id="{337E22AD-63EB-9B46-B78D-761713487C52}"/>
              </a:ext>
            </a:extLst>
          </p:cNvPr>
          <p:cNvPicPr>
            <a:picLocks noChangeAspect="1"/>
          </p:cNvPicPr>
          <p:nvPr/>
        </p:nvPicPr>
        <p:blipFill>
          <a:blip r:embed="rId3"/>
          <a:stretch>
            <a:fillRect/>
          </a:stretch>
        </p:blipFill>
        <p:spPr>
          <a:xfrm>
            <a:off x="6986161" y="1308200"/>
            <a:ext cx="1043287" cy="901481"/>
          </a:xfrm>
          <a:prstGeom prst="rect">
            <a:avLst/>
          </a:prstGeom>
        </p:spPr>
      </p:pic>
      <p:sp>
        <p:nvSpPr>
          <p:cNvPr id="8" name="Title 1">
            <a:extLst>
              <a:ext uri="{FF2B5EF4-FFF2-40B4-BE49-F238E27FC236}">
                <a16:creationId xmlns:a16="http://schemas.microsoft.com/office/drawing/2014/main" id="{204D21F8-879E-9247-8AB0-596599A7A433}"/>
              </a:ext>
            </a:extLst>
          </p:cNvPr>
          <p:cNvSpPr txBox="1"/>
          <p:nvPr/>
        </p:nvSpPr>
        <p:spPr>
          <a:xfrm>
            <a:off x="7127630" y="2505689"/>
            <a:ext cx="4073769" cy="254695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20000"/>
              </a:lnSpc>
              <a:spcAft>
                <a:spcPts val="1200"/>
              </a:spcAft>
            </a:pPr>
            <a:r>
              <a:rPr lang="es-US" sz="2000" b="0" i="1" strike="noStrike" cap="none" spc="0" baseline="0" dirty="0">
                <a:solidFill>
                  <a:srgbClr val="404040"/>
                </a:solidFill>
                <a:effectLst/>
                <a:latin typeface="Helvetica Neue Light"/>
                <a:ea typeface="Helvetica Neue Light"/>
                <a:cs typeface="Helvetica Neue Light"/>
              </a:rPr>
              <a:t>El grupo cruzó la mitad del continente de América del Norte, viajando a través de un desierto en gran parte desconocido a pie, a caballo y en barco”.</a:t>
            </a:r>
          </a:p>
          <a:p>
            <a:pPr algn="r">
              <a:lnSpc>
                <a:spcPct val="120000"/>
              </a:lnSpc>
              <a:spcAft>
                <a:spcPts val="1200"/>
              </a:spcAft>
            </a:pPr>
            <a:r>
              <a:rPr lang="es-US" sz="1800" b="0" i="1" strike="noStrike" cap="none" spc="0" baseline="0" dirty="0">
                <a:solidFill>
                  <a:srgbClr val="404040"/>
                </a:solidFill>
                <a:effectLst/>
                <a:latin typeface="Helvetica Neue Light"/>
                <a:ea typeface="Helvetica Neue Light"/>
                <a:cs typeface="Helvetica Neue Light"/>
              </a:rPr>
              <a:t>- </a:t>
            </a:r>
            <a:r>
              <a:rPr lang="es-US" sz="1800" b="0" i="1" strike="noStrike" cap="none" spc="0" baseline="0" dirty="0" err="1">
                <a:solidFill>
                  <a:srgbClr val="404040"/>
                </a:solidFill>
                <a:effectLst/>
                <a:latin typeface="Helvetica Neue Light"/>
                <a:ea typeface="Helvetica Neue Light"/>
                <a:cs typeface="Helvetica Neue Light"/>
              </a:rPr>
              <a:t>World</a:t>
            </a:r>
            <a:r>
              <a:rPr lang="es-US" sz="1800" b="0" i="1" strike="noStrike" cap="none" spc="0" baseline="0" dirty="0">
                <a:solidFill>
                  <a:srgbClr val="404040"/>
                </a:solidFill>
                <a:effectLst/>
                <a:latin typeface="Helvetica Neue Light"/>
                <a:ea typeface="Helvetica Neue Light"/>
                <a:cs typeface="Helvetica Neue Light"/>
              </a:rPr>
              <a:t> Book </a:t>
            </a:r>
            <a:r>
              <a:rPr lang="es-US" sz="1800" b="0" i="1" strike="noStrike" cap="none" spc="0" baseline="0" dirty="0" err="1">
                <a:solidFill>
                  <a:srgbClr val="404040"/>
                </a:solidFill>
                <a:effectLst/>
                <a:latin typeface="Helvetica Neue Light"/>
                <a:ea typeface="Helvetica Neue Light"/>
                <a:cs typeface="Helvetica Neue Light"/>
              </a:rPr>
              <a:t>Encyclopedia</a:t>
            </a:r>
            <a:r>
              <a:rPr lang="es-US" sz="1800" b="0" i="1" strike="noStrike" cap="none" spc="0" baseline="0" dirty="0">
                <a:solidFill>
                  <a:srgbClr val="404040"/>
                </a:solidFill>
                <a:effectLst/>
                <a:latin typeface="Helvetica Neue Light"/>
                <a:ea typeface="Helvetica Neue Light"/>
                <a:cs typeface="Helvetica Neue Light"/>
              </a:rPr>
              <a:t>, 2007, </a:t>
            </a:r>
            <a:r>
              <a:rPr sz="1800" dirty="0"/>
              <a:t/>
            </a:r>
            <a:br>
              <a:rPr sz="1800" dirty="0"/>
            </a:br>
            <a:r>
              <a:rPr lang="es-US" sz="1800" b="0" i="1" strike="noStrike" cap="none" spc="0" baseline="0" dirty="0">
                <a:solidFill>
                  <a:srgbClr val="404040"/>
                </a:solidFill>
                <a:effectLst/>
                <a:latin typeface="Helvetica Neue Light"/>
                <a:ea typeface="Helvetica Neue Light"/>
                <a:cs typeface="Helvetica Neue Light"/>
              </a:rPr>
              <a:t>Vol. 12, p.222</a:t>
            </a:r>
          </a:p>
          <a:p>
            <a:pPr algn="l">
              <a:lnSpc>
                <a:spcPct val="120000"/>
              </a:lnSpc>
              <a:spcAft>
                <a:spcPts val="1200"/>
              </a:spcAft>
            </a:pPr>
            <a:endParaRPr lang="en-US" sz="2000" i="1"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7109503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8413223" cy="807983"/>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Beneficios y desafíos</a:t>
            </a:r>
            <a:endParaRPr lang="en-US" sz="4400"/>
          </a:p>
        </p:txBody>
      </p:sp>
      <p:graphicFrame>
        <p:nvGraphicFramePr>
          <p:cNvPr id="4" name="Table 8" title="The Benefits and challenges of primary and secondary sources">
            <a:extLst>
              <a:ext uri="{FF2B5EF4-FFF2-40B4-BE49-F238E27FC236}">
                <a16:creationId xmlns:a16="http://schemas.microsoft.com/office/drawing/2014/main" id="{EFDCD7B1-8308-5545-9383-6636F20C4754}"/>
              </a:ext>
            </a:extLst>
          </p:cNvPr>
          <p:cNvGraphicFramePr>
            <a:graphicFrameLocks noGrp="1"/>
          </p:cNvGraphicFramePr>
          <p:nvPr>
            <p:extLst>
              <p:ext uri="{D42A27DB-BD31-4B8C-83A1-F6EECF244321}">
                <p14:modId xmlns:p14="http://schemas.microsoft.com/office/powerpoint/2010/main" val="506416879"/>
              </p:ext>
            </p:extLst>
          </p:nvPr>
        </p:nvGraphicFramePr>
        <p:xfrm>
          <a:off x="1403283" y="2055560"/>
          <a:ext cx="9385434" cy="4426500"/>
        </p:xfrm>
        <a:graphic>
          <a:graphicData uri="http://schemas.openxmlformats.org/drawingml/2006/table">
            <a:tbl>
              <a:tblPr firstRow="1" bandRow="1">
                <a:tableStyleId>{5C22544A-7EE6-4342-B048-85BDC9FD1C3A}</a:tableStyleId>
              </a:tblPr>
              <a:tblGrid>
                <a:gridCol w="4480560">
                  <a:extLst>
                    <a:ext uri="{9D8B030D-6E8A-4147-A177-3AD203B41FA5}">
                      <a16:colId xmlns:a16="http://schemas.microsoft.com/office/drawing/2014/main" val="2810949784"/>
                    </a:ext>
                  </a:extLst>
                </a:gridCol>
                <a:gridCol w="4904874">
                  <a:extLst>
                    <a:ext uri="{9D8B030D-6E8A-4147-A177-3AD203B41FA5}">
                      <a16:colId xmlns:a16="http://schemas.microsoft.com/office/drawing/2014/main" val="640814853"/>
                    </a:ext>
                  </a:extLst>
                </a:gridCol>
              </a:tblGrid>
              <a:tr h="488764">
                <a:tc>
                  <a:txBody>
                    <a:bodyPr/>
                    <a:lstStyle/>
                    <a:p>
                      <a:pPr algn="ctr"/>
                      <a:r>
                        <a:rPr lang="es-US" sz="2000" b="0" i="0" strike="noStrike" cap="none" spc="0" baseline="0">
                          <a:solidFill>
                            <a:srgbClr val="FFFFFF"/>
                          </a:solidFill>
                          <a:effectLst/>
                          <a:latin typeface="Helvetica Neue Medium"/>
                          <a:ea typeface="Helvetica Neue Medium"/>
                          <a:cs typeface="Helvetica Neue Medium"/>
                        </a:rPr>
                        <a:t>Fuentes primarias</a:t>
                      </a:r>
                    </a:p>
                  </a:txBody>
                  <a:tcPr anchor="ctr">
                    <a:lnL w="12700" cap="flat" cmpd="sng" algn="ctr">
                      <a:solidFill>
                        <a:srgbClr val="1B73B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B73B9"/>
                      </a:solidFill>
                      <a:prstDash val="solid"/>
                      <a:round/>
                      <a:headEnd type="none" w="med" len="med"/>
                      <a:tailEnd type="none" w="med" len="med"/>
                    </a:lnT>
                    <a:lnB w="12700" cap="flat" cmpd="sng" algn="ctr">
                      <a:solidFill>
                        <a:srgbClr val="1B73B9"/>
                      </a:solidFill>
                      <a:prstDash val="solid"/>
                      <a:round/>
                      <a:headEnd type="none" w="med" len="med"/>
                      <a:tailEnd type="none" w="med" len="med"/>
                    </a:lnB>
                    <a:solidFill>
                      <a:srgbClr val="1B73B9"/>
                    </a:solidFill>
                  </a:tcPr>
                </a:tc>
                <a:tc>
                  <a:txBody>
                    <a:bodyPr/>
                    <a:lstStyle/>
                    <a:p>
                      <a:pPr algn="ctr"/>
                      <a:r>
                        <a:rPr lang="es-US" sz="2000" b="0" i="0" strike="noStrike" cap="none" spc="0" baseline="0">
                          <a:solidFill>
                            <a:srgbClr val="FFFFFF"/>
                          </a:solidFill>
                          <a:effectLst/>
                          <a:latin typeface="Helvetica Neue Medium"/>
                          <a:ea typeface="Helvetica Neue Medium"/>
                          <a:cs typeface="Helvetica Neue Medium"/>
                        </a:rPr>
                        <a:t>Fuentes secundarias</a:t>
                      </a:r>
                    </a:p>
                  </a:txBody>
                  <a:tcPr anchor="ctr">
                    <a:lnL w="12700" cap="flat" cmpd="sng" algn="ctr">
                      <a:solidFill>
                        <a:schemeClr val="bg1"/>
                      </a:solidFill>
                      <a:prstDash val="solid"/>
                      <a:round/>
                      <a:headEnd type="none" w="med" len="med"/>
                      <a:tailEnd type="none" w="med" len="med"/>
                    </a:lnL>
                    <a:lnR w="12700" cap="flat" cmpd="sng" algn="ctr">
                      <a:solidFill>
                        <a:srgbClr val="1B73B9"/>
                      </a:solidFill>
                      <a:prstDash val="solid"/>
                      <a:round/>
                      <a:headEnd type="none" w="med" len="med"/>
                      <a:tailEnd type="none" w="med" len="med"/>
                    </a:lnR>
                    <a:lnT w="12700" cap="flat" cmpd="sng" algn="ctr">
                      <a:solidFill>
                        <a:srgbClr val="1B73B9"/>
                      </a:solidFill>
                      <a:prstDash val="solid"/>
                      <a:round/>
                      <a:headEnd type="none" w="med" len="med"/>
                      <a:tailEnd type="none" w="med" len="med"/>
                    </a:lnT>
                    <a:lnB w="12700" cap="flat" cmpd="sng" algn="ctr">
                      <a:solidFill>
                        <a:srgbClr val="1B73B9"/>
                      </a:solidFill>
                      <a:prstDash val="solid"/>
                      <a:round/>
                      <a:headEnd type="none" w="med" len="med"/>
                      <a:tailEnd type="none" w="med" len="med"/>
                    </a:lnB>
                    <a:solidFill>
                      <a:srgbClr val="1B73B9"/>
                    </a:solidFill>
                  </a:tcPr>
                </a:tc>
                <a:extLst>
                  <a:ext uri="{0D108BD9-81ED-4DB2-BD59-A6C34878D82A}">
                    <a16:rowId xmlns:a16="http://schemas.microsoft.com/office/drawing/2014/main" val="422412688"/>
                  </a:ext>
                </a:extLst>
              </a:tr>
              <a:tr h="394576">
                <a:tc gridSpan="2">
                  <a:txBody>
                    <a:bodyPr/>
                    <a:lstStyle/>
                    <a:p>
                      <a:r>
                        <a:rPr lang="es-US" sz="1800" b="0" i="0" strike="noStrike" cap="none" spc="0" baseline="0">
                          <a:solidFill>
                            <a:srgbClr val="1B73B9"/>
                          </a:solidFill>
                          <a:effectLst/>
                          <a:latin typeface="Helvetica Neue Medium"/>
                          <a:ea typeface="Helvetica Neue Medium"/>
                          <a:cs typeface="Helvetica Neue Medium"/>
                        </a:rPr>
                        <a:t>Beneficios</a:t>
                      </a:r>
                    </a:p>
                  </a:txBody>
                  <a:tcPr>
                    <a:lnL w="12700" cap="flat" cmpd="sng" algn="ctr">
                      <a:solidFill>
                        <a:srgbClr val="1B73B9"/>
                      </a:solidFill>
                      <a:prstDash val="solid"/>
                      <a:round/>
                      <a:headEnd type="none" w="med" len="med"/>
                      <a:tailEnd type="none" w="med" len="med"/>
                    </a:lnL>
                    <a:lnR w="12700" cap="flat" cmpd="sng" algn="ctr">
                      <a:solidFill>
                        <a:srgbClr val="1B73B9"/>
                      </a:solidFill>
                      <a:prstDash val="solid"/>
                      <a:round/>
                      <a:headEnd type="none" w="med" len="med"/>
                      <a:tailEnd type="none" w="med" len="med"/>
                    </a:lnR>
                    <a:lnT w="12700" cap="flat" cmpd="sng" algn="ctr">
                      <a:solidFill>
                        <a:srgbClr val="1B73B9"/>
                      </a:solidFill>
                      <a:prstDash val="solid"/>
                      <a:round/>
                      <a:headEnd type="none" w="med" len="med"/>
                      <a:tailEnd type="none" w="med" len="med"/>
                    </a:lnT>
                    <a:lnB w="12700" cap="flat" cmpd="sng" algn="ctr">
                      <a:solidFill>
                        <a:srgbClr val="1B73B9"/>
                      </a:solidFill>
                      <a:prstDash val="solid"/>
                      <a:round/>
                      <a:headEnd type="none" w="med" len="med"/>
                      <a:tailEnd type="none" w="med" len="med"/>
                    </a:lnB>
                    <a:solidFill>
                      <a:schemeClr val="bg1"/>
                    </a:solidFill>
                  </a:tcPr>
                </a:tc>
                <a:tc hMerge="1">
                  <a:txBody>
                    <a:bodyPr/>
                    <a:lstStyle/>
                    <a:p>
                      <a:endParaRPr lang="en-US" b="0" i="0">
                        <a:latin typeface="Helvetica Neue Medium" panose="02000503000000020004" pitchFamily="2" charset="0"/>
                        <a:ea typeface="Helvetica Neue Medium" panose="02000503000000020004" pitchFamily="2" charset="0"/>
                        <a:cs typeface="Helvetica Neue Medium" panose="02000503000000020004" pitchFamily="2" charset="0"/>
                      </a:endParaRPr>
                    </a:p>
                  </a:txBody>
                  <a:tcPr/>
                </a:tc>
                <a:extLst>
                  <a:ext uri="{0D108BD9-81ED-4DB2-BD59-A6C34878D82A}">
                    <a16:rowId xmlns:a16="http://schemas.microsoft.com/office/drawing/2014/main" val="3058448897"/>
                  </a:ext>
                </a:extLst>
              </a:tr>
              <a:tr h="1391362">
                <a:tc>
                  <a:txBody>
                    <a:bodyPr/>
                    <a:lstStyle/>
                    <a:p>
                      <a:pPr>
                        <a:lnSpc>
                          <a:spcPct val="110000"/>
                        </a:lnSpc>
                      </a:pPr>
                      <a:r>
                        <a:rPr lang="es-US" sz="1800" b="0" i="0" strike="noStrike" cap="none" spc="0" baseline="0">
                          <a:solidFill>
                            <a:srgbClr val="262626"/>
                          </a:solidFill>
                          <a:effectLst/>
                          <a:latin typeface="Helvetica Neue Light"/>
                          <a:ea typeface="Helvetica Neue Light"/>
                          <a:cs typeface="Helvetica Neue Light"/>
                        </a:rPr>
                        <a:t>Pruebas de lo que ocurrió en el pasado. Fragmentos de historia que revelan cómo vivían las personas de la época y lo que pensaban sobre el mundo.</a:t>
                      </a:r>
                      <a:endParaRPr lang="en-US" b="0" i="0">
                        <a:solidFill>
                          <a:schemeClr val="tx1">
                            <a:lumMod val="85000"/>
                            <a:lumOff val="15000"/>
                          </a:schemeClr>
                        </a:solidFill>
                        <a:latin typeface="Helvetica Neue Light" panose="02000403000000020004" pitchFamily="2" charset="0"/>
                        <a:ea typeface="Helvetica Neue Light" panose="02000403000000020004" pitchFamily="2" charset="0"/>
                        <a:cs typeface="Helvetica Neue" panose="02000503000000020004" pitchFamily="2" charset="0"/>
                      </a:endParaRPr>
                    </a:p>
                  </a:txBody>
                  <a:tcPr>
                    <a:lnL w="12700" cap="flat" cmpd="sng" algn="ctr">
                      <a:solidFill>
                        <a:srgbClr val="1B73B9"/>
                      </a:solidFill>
                      <a:prstDash val="solid"/>
                      <a:round/>
                      <a:headEnd type="none" w="med" len="med"/>
                      <a:tailEnd type="none" w="med" len="med"/>
                    </a:lnL>
                    <a:lnR w="12700" cap="flat" cmpd="sng" algn="ctr">
                      <a:solidFill>
                        <a:srgbClr val="1B73B9"/>
                      </a:solidFill>
                      <a:prstDash val="solid"/>
                      <a:round/>
                      <a:headEnd type="none" w="med" len="med"/>
                      <a:tailEnd type="none" w="med" len="med"/>
                    </a:lnR>
                    <a:lnT w="12700" cap="flat" cmpd="sng" algn="ctr">
                      <a:solidFill>
                        <a:srgbClr val="1B73B9"/>
                      </a:solidFill>
                      <a:prstDash val="solid"/>
                      <a:round/>
                      <a:headEnd type="none" w="med" len="med"/>
                      <a:tailEnd type="none" w="med" len="med"/>
                    </a:lnT>
                    <a:lnB w="12700" cap="flat" cmpd="sng" algn="ctr">
                      <a:solidFill>
                        <a:srgbClr val="1B73B9"/>
                      </a:solidFill>
                      <a:prstDash val="solid"/>
                      <a:round/>
                      <a:headEnd type="none" w="med" len="med"/>
                      <a:tailEnd type="none" w="med" len="med"/>
                    </a:lnB>
                    <a:solidFill>
                      <a:schemeClr val="bg1"/>
                    </a:solidFill>
                  </a:tcPr>
                </a:tc>
                <a:tc>
                  <a:txBody>
                    <a:bodyPr/>
                    <a:lstStyle/>
                    <a:p>
                      <a:pPr>
                        <a:lnSpc>
                          <a:spcPct val="110000"/>
                        </a:lnSpc>
                      </a:pPr>
                      <a:r>
                        <a:rPr lang="es-US" sz="1800" b="0" i="0" strike="noStrike" cap="none" spc="0" baseline="0">
                          <a:solidFill>
                            <a:srgbClr val="262626"/>
                          </a:solidFill>
                          <a:effectLst/>
                          <a:latin typeface="Helvetica Neue Light"/>
                          <a:ea typeface="Helvetica Neue Light"/>
                          <a:cs typeface="Helvetica Neue Light"/>
                        </a:rPr>
                        <a:t>Ayúdanos a interpretar o dar sentido a las fuentes primarias. Cuenta cómo encaja un acontecimiento en la historia. Puedes incluir hechos relacionados con otros acontecimientos que sucedieron al mismo tiempo o en otros momentos.</a:t>
                      </a:r>
                    </a:p>
                  </a:txBody>
                  <a:tcPr>
                    <a:lnL w="12700" cap="flat" cmpd="sng" algn="ctr">
                      <a:solidFill>
                        <a:srgbClr val="1B73B9"/>
                      </a:solidFill>
                      <a:prstDash val="solid"/>
                      <a:round/>
                      <a:headEnd type="none" w="med" len="med"/>
                      <a:tailEnd type="none" w="med" len="med"/>
                    </a:lnL>
                    <a:lnR w="12700" cap="flat" cmpd="sng" algn="ctr">
                      <a:solidFill>
                        <a:srgbClr val="1B73B9"/>
                      </a:solidFill>
                      <a:prstDash val="solid"/>
                      <a:round/>
                      <a:headEnd type="none" w="med" len="med"/>
                      <a:tailEnd type="none" w="med" len="med"/>
                    </a:lnR>
                    <a:lnT w="12700" cap="flat" cmpd="sng" algn="ctr">
                      <a:solidFill>
                        <a:srgbClr val="1B73B9"/>
                      </a:solidFill>
                      <a:prstDash val="solid"/>
                      <a:round/>
                      <a:headEnd type="none" w="med" len="med"/>
                      <a:tailEnd type="none" w="med" len="med"/>
                    </a:lnT>
                    <a:lnB w="12700" cap="flat" cmpd="sng" algn="ctr">
                      <a:solidFill>
                        <a:srgbClr val="1B73B9"/>
                      </a:solidFill>
                      <a:prstDash val="solid"/>
                      <a:round/>
                      <a:headEnd type="none" w="med" len="med"/>
                      <a:tailEnd type="none" w="med" len="med"/>
                    </a:lnB>
                    <a:solidFill>
                      <a:schemeClr val="bg1"/>
                    </a:solidFill>
                  </a:tcPr>
                </a:tc>
                <a:extLst>
                  <a:ext uri="{0D108BD9-81ED-4DB2-BD59-A6C34878D82A}">
                    <a16:rowId xmlns:a16="http://schemas.microsoft.com/office/drawing/2014/main" val="2679161228"/>
                  </a:ext>
                </a:extLst>
              </a:tr>
              <a:tr h="394576">
                <a:tc gridSpan="2">
                  <a:txBody>
                    <a:bodyPr/>
                    <a:lstStyle/>
                    <a:p>
                      <a:r>
                        <a:rPr lang="es-US" sz="1800" b="0" i="0" strike="noStrike" cap="none" spc="0" baseline="0">
                          <a:solidFill>
                            <a:srgbClr val="1B73B9"/>
                          </a:solidFill>
                          <a:effectLst/>
                          <a:latin typeface="Helvetica Neue Medium"/>
                          <a:ea typeface="Helvetica Neue Medium"/>
                          <a:cs typeface="Helvetica Neue Medium"/>
                        </a:rPr>
                        <a:t>Desafíos</a:t>
                      </a:r>
                    </a:p>
                  </a:txBody>
                  <a:tcPr>
                    <a:lnL w="12700" cap="flat" cmpd="sng" algn="ctr">
                      <a:solidFill>
                        <a:srgbClr val="1B73B9"/>
                      </a:solidFill>
                      <a:prstDash val="solid"/>
                      <a:round/>
                      <a:headEnd type="none" w="med" len="med"/>
                      <a:tailEnd type="none" w="med" len="med"/>
                    </a:lnL>
                    <a:lnR w="12700" cap="flat" cmpd="sng" algn="ctr">
                      <a:solidFill>
                        <a:srgbClr val="1B73B9"/>
                      </a:solidFill>
                      <a:prstDash val="solid"/>
                      <a:round/>
                      <a:headEnd type="none" w="med" len="med"/>
                      <a:tailEnd type="none" w="med" len="med"/>
                    </a:lnR>
                    <a:lnT w="12700" cap="flat" cmpd="sng" algn="ctr">
                      <a:solidFill>
                        <a:srgbClr val="1B73B9"/>
                      </a:solidFill>
                      <a:prstDash val="solid"/>
                      <a:round/>
                      <a:headEnd type="none" w="med" len="med"/>
                      <a:tailEnd type="none" w="med" len="med"/>
                    </a:lnT>
                    <a:lnB w="12700" cap="flat" cmpd="sng" algn="ctr">
                      <a:solidFill>
                        <a:srgbClr val="1B73B9"/>
                      </a:solidFill>
                      <a:prstDash val="solid"/>
                      <a:round/>
                      <a:headEnd type="none" w="med" len="med"/>
                      <a:tailEnd type="none" w="med" len="med"/>
                    </a:lnB>
                    <a:solidFill>
                      <a:schemeClr val="bg1"/>
                    </a:solidFill>
                  </a:tcPr>
                </a:tc>
                <a:tc hMerge="1">
                  <a:txBody>
                    <a:bodyPr/>
                    <a:lstStyle/>
                    <a:p>
                      <a:endParaRPr lang="en-US" b="0" i="0">
                        <a:latin typeface="Helvetica Neue Medium" panose="02000503000000020004" pitchFamily="2" charset="0"/>
                        <a:ea typeface="Helvetica Neue Medium" panose="02000503000000020004" pitchFamily="2" charset="0"/>
                        <a:cs typeface="Helvetica Neue Medium" panose="02000503000000020004" pitchFamily="2" charset="0"/>
                      </a:endParaRPr>
                    </a:p>
                  </a:txBody>
                  <a:tcPr/>
                </a:tc>
                <a:extLst>
                  <a:ext uri="{0D108BD9-81ED-4DB2-BD59-A6C34878D82A}">
                    <a16:rowId xmlns:a16="http://schemas.microsoft.com/office/drawing/2014/main" val="2867318361"/>
                  </a:ext>
                </a:extLst>
              </a:tr>
              <a:tr h="1034831">
                <a:tc>
                  <a:txBody>
                    <a:bodyPr/>
                    <a:lstStyle/>
                    <a:p>
                      <a:pPr>
                        <a:lnSpc>
                          <a:spcPct val="110000"/>
                        </a:lnSpc>
                      </a:pPr>
                      <a:r>
                        <a:rPr lang="es-US" sz="1800" b="0" i="0" strike="noStrike" cap="none" spc="0" baseline="0">
                          <a:solidFill>
                            <a:srgbClr val="262626"/>
                          </a:solidFill>
                          <a:effectLst/>
                          <a:latin typeface="Helvetica Neue Light"/>
                          <a:ea typeface="Helvetica Neue Light"/>
                          <a:cs typeface="Helvetica Neue Light"/>
                        </a:rPr>
                        <a:t>Puede ser difícil de leer o entender. Puede contar sólo un punto de vista.</a:t>
                      </a:r>
                      <a:endParaRPr lang="en-US" b="0" i="0">
                        <a:solidFill>
                          <a:schemeClr val="tx1">
                            <a:lumMod val="85000"/>
                            <a:lumOff val="15000"/>
                          </a:schemeClr>
                        </a:solidFill>
                        <a:latin typeface="Helvetica Neue Light" panose="02000403000000020004" pitchFamily="2" charset="0"/>
                        <a:ea typeface="Helvetica Neue Light" panose="02000403000000020004" pitchFamily="2" charset="0"/>
                        <a:cs typeface="Helvetica Neue" panose="02000503000000020004" pitchFamily="2" charset="0"/>
                      </a:endParaRPr>
                    </a:p>
                  </a:txBody>
                  <a:tcPr>
                    <a:lnL w="12700" cap="flat" cmpd="sng" algn="ctr">
                      <a:solidFill>
                        <a:srgbClr val="1B73B9"/>
                      </a:solidFill>
                      <a:prstDash val="solid"/>
                      <a:round/>
                      <a:headEnd type="none" w="med" len="med"/>
                      <a:tailEnd type="none" w="med" len="med"/>
                    </a:lnL>
                    <a:lnR w="12700" cap="flat" cmpd="sng" algn="ctr">
                      <a:solidFill>
                        <a:srgbClr val="1B73B9"/>
                      </a:solidFill>
                      <a:prstDash val="solid"/>
                      <a:round/>
                      <a:headEnd type="none" w="med" len="med"/>
                      <a:tailEnd type="none" w="med" len="med"/>
                    </a:lnR>
                    <a:lnT w="12700" cap="flat" cmpd="sng" algn="ctr">
                      <a:solidFill>
                        <a:srgbClr val="1B73B9"/>
                      </a:solidFill>
                      <a:prstDash val="solid"/>
                      <a:round/>
                      <a:headEnd type="none" w="med" len="med"/>
                      <a:tailEnd type="none" w="med" len="med"/>
                    </a:lnT>
                    <a:lnB w="12700" cap="flat" cmpd="sng" algn="ctr">
                      <a:solidFill>
                        <a:srgbClr val="1B73B9"/>
                      </a:solidFill>
                      <a:prstDash val="solid"/>
                      <a:round/>
                      <a:headEnd type="none" w="med" len="med"/>
                      <a:tailEnd type="none" w="med" len="med"/>
                    </a:lnB>
                    <a:solidFill>
                      <a:schemeClr val="bg1"/>
                    </a:solidFill>
                  </a:tcPr>
                </a:tc>
                <a:tc>
                  <a:txBody>
                    <a:bodyPr/>
                    <a:lstStyle/>
                    <a:p>
                      <a:pPr>
                        <a:lnSpc>
                          <a:spcPct val="110000"/>
                        </a:lnSpc>
                      </a:pPr>
                      <a:r>
                        <a:rPr lang="es-US" sz="1800" b="0" i="0" strike="noStrike" cap="none" spc="0" baseline="0">
                          <a:solidFill>
                            <a:srgbClr val="262626"/>
                          </a:solidFill>
                          <a:effectLst/>
                          <a:latin typeface="Helvetica Neue Light"/>
                          <a:ea typeface="Helvetica Neue Light"/>
                          <a:cs typeface="Helvetica Neue Light"/>
                        </a:rPr>
                        <a:t>Puede contar una historia desde un solo punto de vista. </a:t>
                      </a:r>
                      <a:r>
                        <a:rPr sz="1800"/>
                        <a:t/>
                      </a:r>
                      <a:br>
                        <a:rPr sz="1800"/>
                      </a:br>
                      <a:r>
                        <a:rPr lang="es-US" sz="1800" b="0" i="0" strike="noStrike" cap="none" spc="0" baseline="0">
                          <a:solidFill>
                            <a:srgbClr val="262626"/>
                          </a:solidFill>
                          <a:effectLst/>
                          <a:latin typeface="Helvetica Neue Light"/>
                          <a:ea typeface="Helvetica Neue Light"/>
                          <a:cs typeface="Helvetica Neue Light"/>
                        </a:rPr>
                        <a:t>Puede ser una representación sesgada de la historia.</a:t>
                      </a:r>
                      <a:endParaRPr lang="en-US" b="0" i="0">
                        <a:solidFill>
                          <a:schemeClr val="tx1">
                            <a:lumMod val="85000"/>
                            <a:lumOff val="15000"/>
                          </a:schemeClr>
                        </a:solidFill>
                        <a:latin typeface="Helvetica Neue Light" panose="02000403000000020004" pitchFamily="2" charset="0"/>
                        <a:ea typeface="Helvetica Neue Light" panose="02000403000000020004" pitchFamily="2" charset="0"/>
                        <a:cs typeface="Helvetica Neue Medium" panose="02000503000000020004" pitchFamily="2" charset="0"/>
                      </a:endParaRPr>
                    </a:p>
                  </a:txBody>
                  <a:tcPr>
                    <a:lnL w="12700" cap="flat" cmpd="sng" algn="ctr">
                      <a:solidFill>
                        <a:srgbClr val="1B73B9"/>
                      </a:solidFill>
                      <a:prstDash val="solid"/>
                      <a:round/>
                      <a:headEnd type="none" w="med" len="med"/>
                      <a:tailEnd type="none" w="med" len="med"/>
                    </a:lnL>
                    <a:lnR w="12700" cap="flat" cmpd="sng" algn="ctr">
                      <a:solidFill>
                        <a:srgbClr val="1B73B9"/>
                      </a:solidFill>
                      <a:prstDash val="solid"/>
                      <a:round/>
                      <a:headEnd type="none" w="med" len="med"/>
                      <a:tailEnd type="none" w="med" len="med"/>
                    </a:lnR>
                    <a:lnT w="12700" cap="flat" cmpd="sng" algn="ctr">
                      <a:solidFill>
                        <a:srgbClr val="1B73B9"/>
                      </a:solidFill>
                      <a:prstDash val="solid"/>
                      <a:round/>
                      <a:headEnd type="none" w="med" len="med"/>
                      <a:tailEnd type="none" w="med" len="med"/>
                    </a:lnT>
                    <a:lnB w="12700" cap="flat" cmpd="sng" algn="ctr">
                      <a:solidFill>
                        <a:srgbClr val="1B73B9"/>
                      </a:solidFill>
                      <a:prstDash val="solid"/>
                      <a:round/>
                      <a:headEnd type="none" w="med" len="med"/>
                      <a:tailEnd type="none" w="med" len="med"/>
                    </a:lnB>
                    <a:solidFill>
                      <a:schemeClr val="bg1"/>
                    </a:solidFill>
                  </a:tcPr>
                </a:tc>
                <a:extLst>
                  <a:ext uri="{0D108BD9-81ED-4DB2-BD59-A6C34878D82A}">
                    <a16:rowId xmlns:a16="http://schemas.microsoft.com/office/drawing/2014/main" val="2638256538"/>
                  </a:ext>
                </a:extLst>
              </a:tr>
            </a:tbl>
          </a:graphicData>
        </a:graphic>
      </p:graphicFrame>
    </p:spTree>
    <p:extLst>
      <p:ext uri="{BB962C8B-B14F-4D97-AF65-F5344CB8AC3E}">
        <p14:creationId xmlns:p14="http://schemas.microsoft.com/office/powerpoint/2010/main" val="8634478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Punto de vista (perspectiva)</a:t>
            </a:r>
            <a:endParaRPr lang="en-US" sz="4400"/>
          </a:p>
        </p:txBody>
      </p:sp>
      <p:sp>
        <p:nvSpPr>
          <p:cNvPr id="5" name="Title 1">
            <a:extLst>
              <a:ext uri="{FF2B5EF4-FFF2-40B4-BE49-F238E27FC236}">
                <a16:creationId xmlns:a16="http://schemas.microsoft.com/office/drawing/2014/main" id="{2F5D22FE-DD54-E44A-89A6-C02FD23FD41D}"/>
              </a:ext>
            </a:extLst>
          </p:cNvPr>
          <p:cNvSpPr txBox="1"/>
          <p:nvPr/>
        </p:nvSpPr>
        <p:spPr>
          <a:xfrm>
            <a:off x="1002325" y="1459523"/>
            <a:ext cx="5105398" cy="429084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200"/>
              </a:spcAft>
            </a:pPr>
            <a:r>
              <a:rPr lang="es-US" sz="2400" b="0" i="0" strike="noStrike" cap="none" spc="0" baseline="0">
                <a:solidFill>
                  <a:srgbClr val="404040"/>
                </a:solidFill>
                <a:effectLst/>
                <a:latin typeface="Helvetica Neue Light"/>
                <a:ea typeface="Helvetica Neue Light"/>
                <a:cs typeface="Helvetica Neue Light"/>
              </a:rPr>
              <a:t>Posición o actitud desde la que se observa algo o alguien. Todo el mundo tiene un punto de vista. A veces, en la historia, el punto de vista de una persona o de un grupo se considera más acertado o importante que otros puntos de vista. Los diferentes puntos de vista pueden ser malinterpretados, olvidados u omitidos intencionadamente. A la historia le puede faltar "el otro lado de la historia".</a:t>
            </a:r>
          </a:p>
        </p:txBody>
      </p:sp>
      <p:pic>
        <p:nvPicPr>
          <p:cNvPr id="6" name="Picture 2" descr="Glasses, Reading Glasses, Spectacles">
            <a:extLst>
              <a:ext uri="{FF2B5EF4-FFF2-40B4-BE49-F238E27FC236}">
                <a16:creationId xmlns:a16="http://schemas.microsoft.com/office/drawing/2014/main" id="{4A1A94E9-0B5F-E949-9712-3D1D39D4BFA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35314" y="1447800"/>
            <a:ext cx="4466086" cy="2959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83366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Sesgos </a:t>
            </a:r>
            <a:endParaRPr lang="en-US" sz="4400"/>
          </a:p>
        </p:txBody>
      </p:sp>
      <p:sp>
        <p:nvSpPr>
          <p:cNvPr id="5" name="Title 1">
            <a:extLst>
              <a:ext uri="{FF2B5EF4-FFF2-40B4-BE49-F238E27FC236}">
                <a16:creationId xmlns:a16="http://schemas.microsoft.com/office/drawing/2014/main" id="{2F5D22FE-DD54-E44A-89A6-C02FD23FD41D}"/>
              </a:ext>
            </a:extLst>
          </p:cNvPr>
          <p:cNvSpPr txBox="1"/>
          <p:nvPr/>
        </p:nvSpPr>
        <p:spPr>
          <a:xfrm>
            <a:off x="1002325" y="1459523"/>
            <a:ext cx="4683367" cy="429084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200"/>
              </a:spcAft>
            </a:pPr>
            <a:r>
              <a:rPr lang="es-US" sz="2400" b="0" i="0" strike="noStrike" cap="none" spc="0" baseline="0">
                <a:solidFill>
                  <a:srgbClr val="404040"/>
                </a:solidFill>
                <a:effectLst/>
                <a:latin typeface="Helvetica Neue Light"/>
                <a:ea typeface="Helvetica Neue Light"/>
                <a:cs typeface="Helvetica Neue Light"/>
              </a:rPr>
              <a:t>Prejuicio a favor o en contra de una cosa, persona o grupo en comparación con otra. A veces, las personas que observan o interpretan un acontecimiento de la historia emiten juicios basados en sus propios prejuicios. </a:t>
            </a:r>
          </a:p>
        </p:txBody>
      </p:sp>
      <p:pic>
        <p:nvPicPr>
          <p:cNvPr id="7" name="Picture 2" descr="Horizontal, Pan, Balance, Weigh">
            <a:extLst>
              <a:ext uri="{FF2B5EF4-FFF2-40B4-BE49-F238E27FC236}">
                <a16:creationId xmlns:a16="http://schemas.microsoft.com/office/drawing/2014/main" id="{A52839CA-B496-D54F-8ED4-2172EAA246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82" r="3" b="3"/>
          <a:stretch>
            <a:fillRect/>
          </a:stretch>
        </p:blipFill>
        <p:spPr bwMode="auto">
          <a:xfrm>
            <a:off x="6319413" y="1274969"/>
            <a:ext cx="4683366" cy="478293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18058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ac OS X 10.16"/>
  <p:tag name="AS_RELEASE_DATE" val="2021.10.31"/>
  <p:tag name="AS_TITLE" val="Aspose.Slides for Java"/>
  <p:tag name="AS_VERSION" val="21.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34fb217e-71e5-45f5-ac12-57a9bc5aa8c7">2020-03-26T07:00:00+00:00</Remediation_x0020_Date>
    <Estimated_x0020_Creation_x0020_Date xmlns="34fb217e-71e5-45f5-ac12-57a9bc5aa8c7" xsi:nil="true"/>
    <Priority xmlns="34fb217e-71e5-45f5-ac12-57a9bc5aa8c7">New</Priorit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47F0B8-394D-4692-88AB-D8C041EBD4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fb217e-71e5-45f5-ac12-57a9bc5aa8c7"/>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83E95E-2D39-4B9A-A551-9DE7AC217BA2}">
  <ds:schemaRefs>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34fb217e-71e5-45f5-ac12-57a9bc5aa8c7"/>
    <ds:schemaRef ds:uri="http://schemas.microsoft.com/sharepoint/v3"/>
    <ds:schemaRef ds:uri="http://purl.org/dc/terms/"/>
    <ds:schemaRef ds:uri="http://schemas.microsoft.com/office/infopath/2007/PartnerControls"/>
    <ds:schemaRef ds:uri="54031767-dd6d-417c-ab73-583408f47564"/>
    <ds:schemaRef ds:uri="http://www.w3.org/XML/1998/namespace"/>
  </ds:schemaRefs>
</ds:datastoreItem>
</file>

<file path=customXml/itemProps3.xml><?xml version="1.0" encoding="utf-8"?>
<ds:datastoreItem xmlns:ds="http://schemas.openxmlformats.org/officeDocument/2006/customXml" ds:itemID="{8A43B6C5-B125-4E5F-A4C0-A96E50F985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272</TotalTime>
  <Words>576</Words>
  <Application>Microsoft Office PowerPoint</Application>
  <PresentationFormat>Widescreen</PresentationFormat>
  <Paragraphs>32</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Helvetica Neue</vt:lpstr>
      <vt:lpstr>Helvetica Neue Light</vt:lpstr>
      <vt:lpstr>Helvetica Neue Medium</vt:lpstr>
      <vt:lpstr>Office Theme</vt:lpstr>
      <vt:lpstr>GRADO 8 LECCIÓN Lewis y Clark:  Una visión nativa americana</vt:lpstr>
      <vt:lpstr>Antecedentes</vt:lpstr>
      <vt:lpstr>Fuentes primarias</vt:lpstr>
      <vt:lpstr>Beneficios y desafíos</vt:lpstr>
      <vt:lpstr>Beneficios y desafíos</vt:lpstr>
      <vt:lpstr>Punto de vista (perspectiva)</vt:lpstr>
      <vt:lpstr>Sesgos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BELLE Jennifer * ODE</cp:lastModifiedBy>
  <cp:revision>102</cp:revision>
  <dcterms:created xsi:type="dcterms:W3CDTF">2019-04-26T16:05:13Z</dcterms:created>
  <dcterms:modified xsi:type="dcterms:W3CDTF">2023-03-24T17:21:04Z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