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79" r:id="rId6"/>
    <p:sldId id="291" r:id="rId7"/>
    <p:sldId id="292" r:id="rId8"/>
    <p:sldId id="284" r:id="rId9"/>
    <p:sldId id="293" r:id="rId10"/>
    <p:sldId id="294"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488"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6"/>
    <p:restoredTop sz="82993"/>
  </p:normalViewPr>
  <p:slideViewPr>
    <p:cSldViewPr snapToGrid="0" snapToObjects="1" showGuides="1">
      <p:cViewPr varScale="1">
        <p:scale>
          <a:sx n="62" d="100"/>
          <a:sy n="62" d="100"/>
        </p:scale>
        <p:origin x="298" y="53"/>
      </p:cViewPr>
      <p:guideLst>
        <p:guide pos="624"/>
        <p:guide pos="7056"/>
        <p:guide orient="horz" pos="1488"/>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3/24/2023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span.org/video/?313037-1/native-americans-common-stereotyp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tionalgeographic.com/culture/2018/10/indigenous-peoples-day-cultural-appropriation/#/native-americans-appropriation-worldview-misrepresentation-object-11.jp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sjNDRPQoXB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tionalgeographic.com/culture/2018/10/indigenous-peoples-day-cultural-appropriation/#/native-americans-appropriation-worldview-misrepresentation-object-11.jp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sjNDRPQoXB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hlinkClick r:id="rId3" history="0"/>
              </a:rPr>
              <a:t>https://www.c-span.org/video/?313037-1/native-americans-common-stereotypes</a:t>
            </a:r>
            <a:endParaRPr lang="en-US"/>
          </a:p>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a:solidFill>
                  <a:srgbClr val="000000"/>
                </a:solidFill>
                <a:effectLst/>
                <a:latin typeface="Calibri"/>
                <a:ea typeface="Calibri"/>
                <a:cs typeface="Calibri"/>
                <a:hlinkClick r:id="rId3" history="0"/>
              </a:rPr>
              <a:t>https://www.nationalgeographic.com/culture/2018/10/indigenous-peoples-day-cultural-appropriation/#/native-americans-appropriation-worldview-misrepresentation-object-11.jpg</a:t>
            </a:r>
            <a:endParaRPr lang="en-US"/>
          </a:p>
          <a:p>
            <a:endParaRPr lang="en-US"/>
          </a:p>
          <a:p>
            <a:r>
              <a:rPr lang="es-US" sz="1200" b="0" i="0" strike="noStrike" cap="none" spc="0" baseline="0">
                <a:solidFill>
                  <a:srgbClr val="000000"/>
                </a:solidFill>
                <a:effectLst/>
                <a:latin typeface="Calibri"/>
                <a:ea typeface="Calibri"/>
                <a:cs typeface="Calibri"/>
                <a:hlinkClick r:id="rId4" history="0"/>
              </a:rPr>
              <a:t>https://www.youtube.com/watch?v=sjNDRPQoXB0</a:t>
            </a: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6972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a:solidFill>
                  <a:srgbClr val="000000"/>
                </a:solidFill>
                <a:effectLst/>
                <a:latin typeface="Calibri"/>
                <a:ea typeface="Calibri"/>
                <a:cs typeface="Calibri"/>
                <a:hlinkClick r:id="rId3" history="0"/>
              </a:rPr>
              <a:t>https://www.nationalgeographic.com/culture/2018/10/indigenous-peoples-day-cultural-appropriation/#/native-americans-appropriation-worldview-misrepresentation-object-11.jpg</a:t>
            </a:r>
            <a:endParaRPr lang="en-US"/>
          </a:p>
          <a:p>
            <a:endParaRPr lang="en-US"/>
          </a:p>
          <a:p>
            <a:r>
              <a:rPr lang="es-US" sz="1200" b="0" i="0" strike="noStrike" cap="none" spc="0" baseline="0">
                <a:solidFill>
                  <a:srgbClr val="000000"/>
                </a:solidFill>
                <a:effectLst/>
                <a:latin typeface="Calibri"/>
                <a:ea typeface="Calibri"/>
                <a:cs typeface="Calibri"/>
                <a:hlinkClick r:id="rId4" history="0"/>
              </a:rPr>
              <a:t>https://www.youtube.com/watch?v=sjNDRPQoXB0</a:t>
            </a: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359370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transition/>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s-US" sz="32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transition/>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p:txBody>
      </p:sp>
    </p:spTree>
    <p:extLst>
      <p:ext uri="{BB962C8B-B14F-4D97-AF65-F5344CB8AC3E}">
        <p14:creationId xmlns:p14="http://schemas.microsoft.com/office/powerpoint/2010/main" val="2155880779"/>
      </p:ext>
    </p:extLst>
  </p:cSld>
  <p:clrMapOvr>
    <a:masterClrMapping/>
  </p:clrMapOvr>
  <p:transition/>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a:blip r:embed="rId2"/>
          <a:srcRect l="30663" r="28923"/>
          <a:stretch>
            <a:fill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a:blip r:embed="rId2"/>
          <a:srcRect l="-143" t="2970" r="277" b="12298"/>
          <a:stretch>
            <a:fillRect/>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ransition/>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span.org/video/?313037-1/native-americans-common-stereotyp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jNDRPQoXB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nationalgeographic.com/culture/2018/10/indigenous-peoples-day-cultural-appropriation/#/native-americans-appropriation-worldview-misrepresentation-object-11.jp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1874787"/>
            <a:ext cx="8994648" cy="2928445"/>
          </a:xfrm>
        </p:spPr>
        <p:txBody>
          <a:bodyPr lIns="0" tIns="0" rIns="0" bIns="0" anchor="t" anchorCtr="0">
            <a:noAutofit/>
          </a:bodyPr>
          <a:lstStyle/>
          <a:p>
            <a:r>
              <a:rPr lang="es-US" sz="2400" b="1" i="0" strike="noStrike" cap="none" spc="0" baseline="0">
                <a:solidFill>
                  <a:srgbClr val="63A49F"/>
                </a:solidFill>
                <a:effectLst/>
                <a:latin typeface="Helvetica Neue Medium"/>
                <a:ea typeface="Helvetica Neue Medium"/>
                <a:cs typeface="Helvetica Neue Medium"/>
              </a:rPr>
              <a:t>DEPARTAMENTO DE EDUCACIÓN DE OREGON | GRADO 8, SALUD </a:t>
            </a:r>
            <a:r>
              <a:rPr sz="2400"/>
              <a:t/>
            </a:r>
            <a:br>
              <a:rPr sz="2400"/>
            </a:br>
            <a:r>
              <a:rPr lang="es-US" sz="6000" b="0" i="0" strike="noStrike" cap="none" spc="0" baseline="0">
                <a:solidFill>
                  <a:srgbClr val="1B73B9"/>
                </a:solidFill>
                <a:effectLst/>
                <a:latin typeface="Helvetica Neue Medium"/>
                <a:ea typeface="Helvetica Neue Medium"/>
                <a:cs typeface="Helvetica Neue Medium"/>
              </a:rPr>
              <a:t>Estereotipos nativos, prejuicios culturales y apropiación cultural</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8261874"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Estereotipos</a:t>
            </a:r>
            <a:endParaRPr lang="en-US" sz="4400"/>
          </a:p>
        </p:txBody>
      </p:sp>
      <p:sp>
        <p:nvSpPr>
          <p:cNvPr id="3" name="Rectangle 2" title="&quot;&quot;">
            <a:hlinkClick r:id="rId3"/>
            <a:extLst>
              <a:ext uri="{FF2B5EF4-FFF2-40B4-BE49-F238E27FC236}">
                <a16:creationId xmlns:a16="http://schemas.microsoft.com/office/drawing/2014/main" id="{4FD91D2E-DED7-314F-80F2-B75C078BECEC}"/>
              </a:ext>
            </a:extLst>
          </p:cNvPr>
          <p:cNvSpPr/>
          <p:nvPr/>
        </p:nvSpPr>
        <p:spPr>
          <a:xfrm>
            <a:off x="2426208" y="1485900"/>
            <a:ext cx="7339584" cy="4378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title="&quot;&quot;">
            <a:hlinkClick r:id="rId3"/>
            <a:extLst>
              <a:ext uri="{FF2B5EF4-FFF2-40B4-BE49-F238E27FC236}">
                <a16:creationId xmlns:a16="http://schemas.microsoft.com/office/drawing/2014/main" id="{C4B25628-1602-1A41-B43C-9A8C0CDA13C2}"/>
              </a:ext>
            </a:extLst>
          </p:cNvPr>
          <p:cNvSpPr/>
          <p:nvPr/>
        </p:nvSpPr>
        <p:spPr>
          <a:xfrm>
            <a:off x="5134983" y="2730246"/>
            <a:ext cx="1889760" cy="188976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title="&quot;&quot;">
            <a:hlinkClick r:id="rId3"/>
            <a:extLst>
              <a:ext uri="{FF2B5EF4-FFF2-40B4-BE49-F238E27FC236}">
                <a16:creationId xmlns:a16="http://schemas.microsoft.com/office/drawing/2014/main" id="{6E51E9EA-E77B-2948-9A04-C399D5931C76}"/>
              </a:ext>
            </a:extLst>
          </p:cNvPr>
          <p:cNvSpPr/>
          <p:nvPr/>
        </p:nvSpPr>
        <p:spPr>
          <a:xfrm rot="5400000">
            <a:off x="5738596" y="3249128"/>
            <a:ext cx="988316" cy="8519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2525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566162" cy="539878"/>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Más ejemplos de apropiación cultural </a:t>
            </a:r>
            <a:endParaRPr lang="en-US" sz="4400"/>
          </a:p>
        </p:txBody>
      </p:sp>
      <p:sp>
        <p:nvSpPr>
          <p:cNvPr id="3" name="Rectangle 2" title="&quot;&quot;">
            <a:hlinkClick r:id="rId3"/>
            <a:extLst>
              <a:ext uri="{FF2B5EF4-FFF2-40B4-BE49-F238E27FC236}">
                <a16:creationId xmlns:a16="http://schemas.microsoft.com/office/drawing/2014/main" id="{4FD91D2E-DED7-314F-80F2-B75C078BECEC}"/>
              </a:ext>
            </a:extLst>
          </p:cNvPr>
          <p:cNvSpPr/>
          <p:nvPr/>
        </p:nvSpPr>
        <p:spPr>
          <a:xfrm>
            <a:off x="2426208" y="1485900"/>
            <a:ext cx="7339584" cy="4378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title="&quot;&quot;">
            <a:hlinkClick r:id="rId3"/>
            <a:extLst>
              <a:ext uri="{FF2B5EF4-FFF2-40B4-BE49-F238E27FC236}">
                <a16:creationId xmlns:a16="http://schemas.microsoft.com/office/drawing/2014/main" id="{C4B25628-1602-1A41-B43C-9A8C0CDA13C2}"/>
              </a:ext>
            </a:extLst>
          </p:cNvPr>
          <p:cNvSpPr/>
          <p:nvPr/>
        </p:nvSpPr>
        <p:spPr>
          <a:xfrm>
            <a:off x="5134983" y="2730246"/>
            <a:ext cx="1889760" cy="188976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title="&quot;&quot;">
            <a:hlinkClick r:id="rId3"/>
            <a:extLst>
              <a:ext uri="{FF2B5EF4-FFF2-40B4-BE49-F238E27FC236}">
                <a16:creationId xmlns:a16="http://schemas.microsoft.com/office/drawing/2014/main" id="{6E51E9EA-E77B-2948-9A04-C399D5931C76}"/>
              </a:ext>
            </a:extLst>
          </p:cNvPr>
          <p:cNvSpPr/>
          <p:nvPr/>
        </p:nvSpPr>
        <p:spPr>
          <a:xfrm rot="5400000">
            <a:off x="5738596" y="3249128"/>
            <a:ext cx="988316" cy="8519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0524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5" y="495300"/>
            <a:ext cx="10894305" cy="539878"/>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Más ejemplos de apropiación cultural </a:t>
            </a:r>
            <a:endParaRPr lang="en-US" sz="4400"/>
          </a:p>
        </p:txBody>
      </p:sp>
      <p:sp>
        <p:nvSpPr>
          <p:cNvPr id="3" name="Rectangle 2" title="&quot;&quot;">
            <a:hlinkClick r:id="rId3"/>
            <a:extLst>
              <a:ext uri="{FF2B5EF4-FFF2-40B4-BE49-F238E27FC236}">
                <a16:creationId xmlns:a16="http://schemas.microsoft.com/office/drawing/2014/main" id="{4FD91D2E-DED7-314F-80F2-B75C078BECEC}"/>
              </a:ext>
            </a:extLst>
          </p:cNvPr>
          <p:cNvSpPr/>
          <p:nvPr/>
        </p:nvSpPr>
        <p:spPr>
          <a:xfrm>
            <a:off x="2426208" y="1485900"/>
            <a:ext cx="7339584" cy="4378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title="&quot;&quot;">
            <a:hlinkClick r:id="rId3"/>
            <a:extLst>
              <a:ext uri="{FF2B5EF4-FFF2-40B4-BE49-F238E27FC236}">
                <a16:creationId xmlns:a16="http://schemas.microsoft.com/office/drawing/2014/main" id="{C4B25628-1602-1A41-B43C-9A8C0CDA13C2}"/>
              </a:ext>
            </a:extLst>
          </p:cNvPr>
          <p:cNvSpPr/>
          <p:nvPr/>
        </p:nvSpPr>
        <p:spPr>
          <a:xfrm>
            <a:off x="5134983" y="2730246"/>
            <a:ext cx="1889760" cy="188976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title="&quot;&quot;">
            <a:hlinkClick r:id="rId3"/>
            <a:extLst>
              <a:ext uri="{FF2B5EF4-FFF2-40B4-BE49-F238E27FC236}">
                <a16:creationId xmlns:a16="http://schemas.microsoft.com/office/drawing/2014/main" id="{6E51E9EA-E77B-2948-9A04-C399D5931C76}"/>
              </a:ext>
            </a:extLst>
          </p:cNvPr>
          <p:cNvSpPr/>
          <p:nvPr/>
        </p:nvSpPr>
        <p:spPr>
          <a:xfrm rot="5400000">
            <a:off x="5738596" y="3249128"/>
            <a:ext cx="988316" cy="85199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4448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title="Advertisement feturing a white woman in anNative headdress">
            <a:extLst>
              <a:ext uri="{FF2B5EF4-FFF2-40B4-BE49-F238E27FC236}">
                <a16:creationId xmlns:a16="http://schemas.microsoft.com/office/drawing/2014/main" id="{EF4C51B9-C859-504D-9488-CB3286426976}"/>
              </a:ext>
            </a:extLst>
          </p:cNvPr>
          <p:cNvPicPr>
            <a:picLocks noGrp="1" noChangeAspect="1"/>
          </p:cNvPicPr>
          <p:nvPr>
            <p:ph idx="1"/>
          </p:nvPr>
        </p:nvPicPr>
        <p:blipFill>
          <a:blip r:embed="rId2"/>
          <a:stretch>
            <a:fillRect/>
          </a:stretch>
        </p:blipFill>
        <p:spPr>
          <a:xfrm>
            <a:off x="2885649" y="2286554"/>
            <a:ext cx="6096851" cy="3429479"/>
          </a:xfrm>
        </p:spPr>
      </p:pic>
      <p:sp>
        <p:nvSpPr>
          <p:cNvPr id="4" name="Title 3" hidden="1"/>
          <p:cNvSpPr>
            <a:spLocks noGrp="1"/>
          </p:cNvSpPr>
          <p:nvPr>
            <p:ph type="ctrTitle"/>
          </p:nvPr>
        </p:nvSpPr>
        <p:spPr/>
        <p:txBody>
          <a:bodyPr/>
          <a:lstStyle/>
          <a:p>
            <a:r>
              <a:rPr lang="en-US" smtClean="0"/>
              <a:t>Appropriation Images 1</a:t>
            </a:r>
            <a:endParaRPr lang="en-US"/>
          </a:p>
        </p:txBody>
      </p:sp>
    </p:spTree>
    <p:extLst>
      <p:ext uri="{BB962C8B-B14F-4D97-AF65-F5344CB8AC3E}">
        <p14:creationId xmlns:p14="http://schemas.microsoft.com/office/powerpoint/2010/main" val="31958240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Two white models in native American traditional dress">
            <a:extLst>
              <a:ext uri="{FF2B5EF4-FFF2-40B4-BE49-F238E27FC236}">
                <a16:creationId xmlns:a16="http://schemas.microsoft.com/office/drawing/2014/main" id="{D010E54F-A9AA-5744-BC9A-A291BE2769FB}"/>
              </a:ext>
            </a:extLst>
          </p:cNvPr>
          <p:cNvPicPr>
            <a:picLocks noChangeAspect="1"/>
          </p:cNvPicPr>
          <p:nvPr/>
        </p:nvPicPr>
        <p:blipFill>
          <a:blip r:embed="rId2"/>
          <a:stretch>
            <a:fillRect/>
          </a:stretch>
        </p:blipFill>
        <p:spPr>
          <a:xfrm>
            <a:off x="2059586" y="1410793"/>
            <a:ext cx="8072828" cy="4036414"/>
          </a:xfrm>
          <a:prstGeom prst="rect">
            <a:avLst/>
          </a:prstGeom>
        </p:spPr>
      </p:pic>
      <p:sp>
        <p:nvSpPr>
          <p:cNvPr id="2" name="Title 1" hidden="1"/>
          <p:cNvSpPr>
            <a:spLocks noGrp="1"/>
          </p:cNvSpPr>
          <p:nvPr>
            <p:ph type="ctrTitle"/>
          </p:nvPr>
        </p:nvSpPr>
        <p:spPr/>
        <p:txBody>
          <a:bodyPr/>
          <a:lstStyle/>
          <a:p>
            <a:r>
              <a:rPr lang="en-US" smtClean="0"/>
              <a:t>Appropriation images 2</a:t>
            </a:r>
            <a:endParaRPr lang="en-US"/>
          </a:p>
        </p:txBody>
      </p:sp>
      <p:sp>
        <p:nvSpPr>
          <p:cNvPr id="3" name="Content Placeholder 2" hidden="1"/>
          <p:cNvSpPr>
            <a:spLocks noGrp="1"/>
          </p:cNvSpPr>
          <p:nvPr>
            <p:ph idx="1"/>
          </p:nvPr>
        </p:nvSpPr>
        <p:spPr/>
        <p:txBody>
          <a:bodyPr/>
          <a:lstStyle/>
          <a:p>
            <a:endParaRPr lang="en-US"/>
          </a:p>
        </p:txBody>
      </p:sp>
    </p:spTree>
    <p:extLst>
      <p:ext uri="{BB962C8B-B14F-4D97-AF65-F5344CB8AC3E}">
        <p14:creationId xmlns:p14="http://schemas.microsoft.com/office/powerpoint/2010/main" val="15992478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Magazine cover with Pharrell Williams in a Native American headdress">
            <a:extLst>
              <a:ext uri="{FF2B5EF4-FFF2-40B4-BE49-F238E27FC236}">
                <a16:creationId xmlns:a16="http://schemas.microsoft.com/office/drawing/2014/main" id="{080DA4C9-C86B-F643-B0D8-774AE28CA58D}"/>
              </a:ext>
            </a:extLst>
          </p:cNvPr>
          <p:cNvPicPr>
            <a:picLocks noChangeAspect="1"/>
          </p:cNvPicPr>
          <p:nvPr/>
        </p:nvPicPr>
        <p:blipFill>
          <a:blip r:embed="rId2"/>
          <a:stretch>
            <a:fillRect/>
          </a:stretch>
        </p:blipFill>
        <p:spPr>
          <a:xfrm>
            <a:off x="4063806" y="1113455"/>
            <a:ext cx="4064387" cy="4982545"/>
          </a:xfrm>
          <a:prstGeom prst="rect">
            <a:avLst/>
          </a:prstGeom>
        </p:spPr>
      </p:pic>
      <p:sp>
        <p:nvSpPr>
          <p:cNvPr id="2" name="Title 1" hidden="1"/>
          <p:cNvSpPr>
            <a:spLocks noGrp="1"/>
          </p:cNvSpPr>
          <p:nvPr>
            <p:ph type="ctrTitle"/>
          </p:nvPr>
        </p:nvSpPr>
        <p:spPr/>
        <p:txBody>
          <a:bodyPr/>
          <a:lstStyle/>
          <a:p>
            <a:r>
              <a:rPr lang="en-US" smtClean="0"/>
              <a:t>Appropriation Images 3</a:t>
            </a:r>
            <a:endParaRPr lang="en-US"/>
          </a:p>
        </p:txBody>
      </p:sp>
      <p:sp>
        <p:nvSpPr>
          <p:cNvPr id="3" name="Content Placeholder 2" hidden="1"/>
          <p:cNvSpPr>
            <a:spLocks noGrp="1"/>
          </p:cNvSpPr>
          <p:nvPr>
            <p:ph idx="1"/>
          </p:nvPr>
        </p:nvSpPr>
        <p:spPr/>
        <p:txBody>
          <a:bodyPr/>
          <a:lstStyle/>
          <a:p>
            <a:endParaRPr lang="en-US"/>
          </a:p>
        </p:txBody>
      </p:sp>
    </p:spTree>
    <p:extLst>
      <p:ext uri="{BB962C8B-B14F-4D97-AF65-F5344CB8AC3E}">
        <p14:creationId xmlns:p14="http://schemas.microsoft.com/office/powerpoint/2010/main" val="293486376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2020-08-06T07:00:00+00:00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0E5D2D-1A76-4747-BEA3-176122484325}">
  <ds:schemaRefs>
    <ds:schemaRef ds:uri="http://schemas.microsoft.com/office/2006/documentManagement/types"/>
    <ds:schemaRef ds:uri="http://purl.org/dc/terms/"/>
    <ds:schemaRef ds:uri="http://purl.org/dc/dcmitype/"/>
    <ds:schemaRef ds:uri="54031767-dd6d-417c-ab73-583408f47564"/>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4fb217e-71e5-45f5-ac12-57a9bc5aa8c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BA7BE835-B9E6-43C4-9408-8F8BC26B9CD1}">
  <ds:schemaRefs>
    <ds:schemaRef ds:uri="http://schemas.microsoft.com/sharepoint/v3/contenttype/forms"/>
  </ds:schemaRefs>
</ds:datastoreItem>
</file>

<file path=customXml/itemProps3.xml><?xml version="1.0" encoding="utf-8"?>
<ds:datastoreItem xmlns:ds="http://schemas.openxmlformats.org/officeDocument/2006/customXml" ds:itemID="{E4B80B4D-45FD-4965-8C30-DEBA3C2FE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TotalTime>
  <Words>63</Words>
  <Application>Microsoft Office PowerPoint</Application>
  <PresentationFormat>Widescreen</PresentationFormat>
  <Paragraphs>17</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Helvetica Neue Medium</vt:lpstr>
      <vt:lpstr>Office Theme</vt:lpstr>
      <vt:lpstr>DEPARTAMENTO DE EDUCACIÓN DE OREGON | GRADO 8, SALUD  Estereotipos nativos, prejuicios culturales y apropiación cultural</vt:lpstr>
      <vt:lpstr>Estereotipos</vt:lpstr>
      <vt:lpstr>Más ejemplos de apropiación cultural </vt:lpstr>
      <vt:lpstr>Más ejemplos de apropiación cultural </vt:lpstr>
      <vt:lpstr>Appropriation Images 1</vt:lpstr>
      <vt:lpstr>Appropriation images 2</vt:lpstr>
      <vt:lpstr>Appropriation Images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107</cp:revision>
  <dcterms:created xsi:type="dcterms:W3CDTF">2019-04-26T16:05:13Z</dcterms:created>
  <dcterms:modified xsi:type="dcterms:W3CDTF">2023-03-24T18:24:47Z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