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79" r:id="rId6"/>
    <p:sldId id="280" r:id="rId7"/>
    <p:sldId id="291" r:id="rId8"/>
    <p:sldId id="292" r:id="rId9"/>
    <p:sldId id="293" r:id="rId10"/>
    <p:sldId id="294" r:id="rId11"/>
    <p:sldId id="295" r:id="rId12"/>
    <p:sldId id="296"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5" orient="horz" pos="312" userDrawn="1">
          <p15:clr>
            <a:srgbClr val="A4A3A4"/>
          </p15:clr>
        </p15:guide>
        <p15:guide id="6" orient="horz" pos="105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8"/>
    <p:restoredTop sz="94686"/>
  </p:normalViewPr>
  <p:slideViewPr>
    <p:cSldViewPr snapToGrid="0" snapToObjects="1" showGuides="1">
      <p:cViewPr varScale="1">
        <p:scale>
          <a:sx n="70" d="100"/>
          <a:sy n="70" d="100"/>
        </p:scale>
        <p:origin x="101" y="62"/>
      </p:cViewPr>
      <p:guideLst>
        <p:guide pos="624"/>
        <p:guide pos="7056"/>
        <p:guide orient="horz" pos="312"/>
        <p:guide orient="horz" pos="105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304111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7946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23321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9511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32821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28257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ps.gov/museum/exhibits/nepe/exb/dailylife/GenderRoles/NEPE81_82_83_84_2156A_21568.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163418"/>
            <a:ext cx="9814034" cy="2650320"/>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Lección de Grado 8</a:t>
            </a:r>
            <a:r>
              <a:rPr sz="7200"/>
              <a:t/>
            </a:r>
            <a:br>
              <a:rPr sz="7200"/>
            </a:br>
            <a:r>
              <a:rPr lang="es-US" sz="5400" b="0" i="0" strike="noStrike" cap="none" spc="0" baseline="0">
                <a:solidFill>
                  <a:srgbClr val="1B73B9"/>
                </a:solidFill>
                <a:effectLst/>
                <a:latin typeface="Helvetica Neue Medium"/>
                <a:ea typeface="Helvetica Neue Medium"/>
                <a:cs typeface="Helvetica Neue Medium"/>
              </a:rPr>
              <a:t>Juegos de Habilidad Mental </a:t>
            </a:r>
            <a:r>
              <a:rPr sz="5400"/>
              <a:t/>
            </a:r>
            <a:br>
              <a:rPr sz="5400"/>
            </a:br>
            <a:r>
              <a:rPr lang="es-US" sz="5400" b="0" i="0" strike="noStrike" cap="none" spc="0" baseline="0">
                <a:solidFill>
                  <a:srgbClr val="1B73B9"/>
                </a:solidFill>
                <a:effectLst/>
                <a:latin typeface="Helvetica Neue Medium"/>
                <a:ea typeface="Helvetica Neue Medium"/>
                <a:cs typeface="Helvetica Neue Medium"/>
              </a:rPr>
              <a:t>y Resistencia</a:t>
            </a:r>
            <a:r>
              <a:rPr sz="5400"/>
              <a:t/>
            </a:r>
            <a:br>
              <a:rPr sz="5400"/>
            </a:br>
            <a:r>
              <a:rPr sz="5400"/>
              <a:t/>
            </a:r>
            <a:br>
              <a:rPr sz="5400"/>
            </a:br>
            <a:endParaRPr lang="en-US" sz="5400"/>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Piezas del juego de palos</a:t>
            </a:r>
            <a:endParaRPr lang="en-US" sz="4400"/>
          </a:p>
        </p:txBody>
      </p:sp>
      <p:pic>
        <p:nvPicPr>
          <p:cNvPr id="6" name="Content Placeholder 6" title="Bones used as game pieces">
            <a:extLst>
              <a:ext uri="{FF2B5EF4-FFF2-40B4-BE49-F238E27FC236}">
                <a16:creationId xmlns:a16="http://schemas.microsoft.com/office/drawing/2014/main" id="{64E52DF3-C604-E64D-BE6C-E6C4699B9758}"/>
              </a:ext>
            </a:extLst>
          </p:cNvPr>
          <p:cNvPicPr>
            <a:picLocks noChangeAspect="1"/>
          </p:cNvPicPr>
          <p:nvPr/>
        </p:nvPicPr>
        <p:blipFill>
          <a:blip r:embed="rId3"/>
          <a:stretch>
            <a:fillRect/>
          </a:stretch>
        </p:blipFill>
        <p:spPr>
          <a:xfrm>
            <a:off x="990601" y="1676400"/>
            <a:ext cx="6347696" cy="4020207"/>
          </a:xfrm>
          <a:prstGeom prst="rect">
            <a:avLst/>
          </a:prstGeom>
        </p:spPr>
      </p:pic>
      <p:sp>
        <p:nvSpPr>
          <p:cNvPr id="3" name="Rectangle 2">
            <a:extLst>
              <a:ext uri="{FF2B5EF4-FFF2-40B4-BE49-F238E27FC236}">
                <a16:creationId xmlns:a16="http://schemas.microsoft.com/office/drawing/2014/main" id="{D325F28F-F6A4-6A45-B49C-13C594AA2854}"/>
              </a:ext>
            </a:extLst>
          </p:cNvPr>
          <p:cNvSpPr/>
          <p:nvPr/>
        </p:nvSpPr>
        <p:spPr>
          <a:xfrm>
            <a:off x="906518" y="5791045"/>
            <a:ext cx="6096000" cy="365760"/>
          </a:xfrm>
          <a:prstGeom prst="rect">
            <a:avLst/>
          </a:prstGeom>
        </p:spPr>
        <p:txBody>
          <a:bodyPr>
            <a:spAutoFit/>
          </a:bodyPr>
          <a:lstStyle/>
          <a:p>
            <a:r>
              <a:rPr lang="es-US" sz="900" b="0" i="1" strike="noStrike" cap="none" spc="0" baseline="0">
                <a:solidFill>
                  <a:srgbClr val="3B3838"/>
                </a:solidFill>
                <a:effectLst/>
                <a:latin typeface="Helvetica Neue Light"/>
                <a:ea typeface="Helvetica Neue Light"/>
                <a:cs typeface="Helvetica Neue Light"/>
              </a:rPr>
              <a:t>De: Servicio de Parques Nacionales- Parque Histórico Nacional Nez Perce</a:t>
            </a:r>
          </a:p>
          <a:p>
            <a:r>
              <a:rPr lang="es-US" sz="900" b="0" i="1" strike="noStrike" cap="none" spc="0" baseline="0">
                <a:solidFill>
                  <a:srgbClr val="3B3838"/>
                </a:solidFill>
                <a:effectLst/>
                <a:latin typeface="Helvetica Neue Light"/>
                <a:ea typeface="Helvetica Neue Light"/>
                <a:cs typeface="Helvetica Neue Light"/>
                <a:hlinkClick r:id="rId4" history="0"/>
              </a:rPr>
              <a:t>https://www.nps.gov/museum/exhibits/nepe/exb/dailylife/GenderRoles/NEPE81_82_83_84_2156A_21568.html</a:t>
            </a:r>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sp>
        <p:nvSpPr>
          <p:cNvPr id="4" name="Rectangle 3">
            <a:extLst>
              <a:ext uri="{FF2B5EF4-FFF2-40B4-BE49-F238E27FC236}">
                <a16:creationId xmlns:a16="http://schemas.microsoft.com/office/drawing/2014/main" id="{640407D4-85DB-CC43-8654-31FDDDDD1FBE}"/>
              </a:ext>
            </a:extLst>
          </p:cNvPr>
          <p:cNvSpPr/>
          <p:nvPr/>
        </p:nvSpPr>
        <p:spPr>
          <a:xfrm>
            <a:off x="985985" y="1760483"/>
            <a:ext cx="1475426" cy="523342"/>
          </a:xfrm>
          <a:prstGeom prst="rect">
            <a:avLst/>
          </a:prstGeom>
        </p:spPr>
        <p:txBody>
          <a:bodyPr wrap="none">
            <a:spAutoFit/>
          </a:bodyPr>
          <a:lstStyle/>
          <a:p>
            <a:pPr algn="ctr"/>
            <a:r>
              <a:rPr lang="es-US" sz="2800" b="1" i="0" strike="noStrike" cap="none" spc="0" baseline="0">
                <a:solidFill>
                  <a:srgbClr val="FFFFFF"/>
                </a:solidFill>
                <a:effectLst/>
                <a:latin typeface="Helvetica Neue"/>
                <a:ea typeface="Helvetica Neue"/>
                <a:cs typeface="Helvetica Neue"/>
              </a:rPr>
              <a:t>Huesos</a:t>
            </a:r>
          </a:p>
        </p:txBody>
      </p:sp>
    </p:spTree>
    <p:extLst>
      <p:ext uri="{BB962C8B-B14F-4D97-AF65-F5344CB8AC3E}">
        <p14:creationId xmlns:p14="http://schemas.microsoft.com/office/powerpoint/2010/main" val="19522525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Mapa de Oregon</a:t>
            </a:r>
            <a:endParaRPr lang="en-US" sz="4400"/>
          </a:p>
        </p:txBody>
      </p:sp>
      <p:pic>
        <p:nvPicPr>
          <p:cNvPr id="5" name="Content Placeholder 6" title="Map of Oregon">
            <a:extLst>
              <a:ext uri="{FF2B5EF4-FFF2-40B4-BE49-F238E27FC236}">
                <a16:creationId xmlns:a16="http://schemas.microsoft.com/office/drawing/2014/main" id="{7F59331A-080F-DF4B-A35E-F84A8CA12B5C}"/>
              </a:ext>
            </a:extLst>
          </p:cNvPr>
          <p:cNvPicPr>
            <a:picLocks noChangeAspect="1"/>
          </p:cNvPicPr>
          <p:nvPr/>
        </p:nvPicPr>
        <p:blipFill>
          <a:blip r:embed="rId3"/>
          <a:stretch>
            <a:fillRect/>
          </a:stretch>
        </p:blipFill>
        <p:spPr>
          <a:xfrm>
            <a:off x="972860" y="1679562"/>
            <a:ext cx="6653699" cy="4164189"/>
          </a:xfrm>
          <a:prstGeom prst="rect">
            <a:avLst/>
          </a:prstGeom>
        </p:spPr>
      </p:pic>
      <p:sp>
        <p:nvSpPr>
          <p:cNvPr id="7" name="Rectangle 6">
            <a:extLst>
              <a:ext uri="{FF2B5EF4-FFF2-40B4-BE49-F238E27FC236}">
                <a16:creationId xmlns:a16="http://schemas.microsoft.com/office/drawing/2014/main" id="{15E4D52C-CE1C-2E4E-8E51-84CC6BBEF38B}"/>
              </a:ext>
            </a:extLst>
          </p:cNvPr>
          <p:cNvSpPr/>
          <p:nvPr/>
        </p:nvSpPr>
        <p:spPr>
          <a:xfrm>
            <a:off x="906517" y="6012331"/>
            <a:ext cx="6671441" cy="365760"/>
          </a:xfrm>
          <a:prstGeom prst="rect">
            <a:avLst/>
          </a:prstGeom>
        </p:spPr>
        <p:txBody>
          <a:bodyPr wrap="square">
            <a:spAutoFit/>
          </a:bodyPr>
          <a:lstStyle/>
          <a:p>
            <a:r>
              <a:rPr lang="es-US" sz="900" b="0" i="1" strike="noStrike" cap="none" spc="0" baseline="0">
                <a:solidFill>
                  <a:srgbClr val="3B3838"/>
                </a:solidFill>
                <a:effectLst/>
                <a:latin typeface="Helvetica Neue Light"/>
                <a:ea typeface="Helvetica Neue Light"/>
                <a:cs typeface="Helvetica Neue Light"/>
              </a:rPr>
              <a:t>Fuente: Centro para la Educación de Geografía, Portland State University El Atlas Estudiantil de Oregon. Utilizado con permiso.</a:t>
            </a:r>
          </a:p>
          <a:p>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340403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299"/>
            <a:ext cx="10197355" cy="850026"/>
          </a:xfrm>
        </p:spPr>
        <p:txBody>
          <a:bodyPr lIns="0" tIns="0" rIns="0" bIns="0" anchor="t" anchorCtr="0">
            <a:noAutofit/>
          </a:bodyPr>
          <a:lstStyle/>
          <a:p>
            <a:r>
              <a:rPr lang="es-US" sz="4000" b="0" i="0" strike="noStrike" cap="none" spc="0" baseline="0" dirty="0">
                <a:solidFill>
                  <a:srgbClr val="1B73B9"/>
                </a:solidFill>
                <a:effectLst/>
                <a:latin typeface="Helvetica Neue Medium"/>
                <a:ea typeface="Helvetica Neue Medium"/>
                <a:cs typeface="Helvetica Neue Medium"/>
              </a:rPr>
              <a:t>Mapa de referencia de las ubicaciones de las tribus naciones</a:t>
            </a:r>
            <a:endParaRPr lang="en-US" sz="4000" dirty="0"/>
          </a:p>
        </p:txBody>
      </p:sp>
      <p:pic>
        <p:nvPicPr>
          <p:cNvPr id="6" name="Content Placeholder 11" title="Map of Oregon with tribal headquarter locations on it">
            <a:extLst>
              <a:ext uri="{FF2B5EF4-FFF2-40B4-BE49-F238E27FC236}">
                <a16:creationId xmlns:a16="http://schemas.microsoft.com/office/drawing/2014/main" id="{9D331588-3EA2-3D40-B499-C19DFC38A8A9}"/>
              </a:ext>
            </a:extLst>
          </p:cNvPr>
          <p:cNvPicPr>
            <a:picLocks noChangeAspect="1"/>
          </p:cNvPicPr>
          <p:nvPr/>
        </p:nvPicPr>
        <p:blipFill>
          <a:blip r:embed="rId3"/>
          <a:stretch>
            <a:fillRect/>
          </a:stretch>
        </p:blipFill>
        <p:spPr>
          <a:xfrm>
            <a:off x="3353891" y="2056273"/>
            <a:ext cx="5497661" cy="4244645"/>
          </a:xfrm>
          <a:prstGeom prst="rect">
            <a:avLst/>
          </a:prstGeom>
        </p:spPr>
      </p:pic>
    </p:spTree>
    <p:extLst>
      <p:ext uri="{BB962C8B-B14F-4D97-AF65-F5344CB8AC3E}">
        <p14:creationId xmlns:p14="http://schemas.microsoft.com/office/powerpoint/2010/main" val="19763234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299"/>
            <a:ext cx="10197355" cy="850026"/>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Ejemplos de los indios Umpqua</a:t>
            </a:r>
            <a:endParaRPr lang="en-US" sz="4400"/>
          </a:p>
        </p:txBody>
      </p:sp>
      <p:pic>
        <p:nvPicPr>
          <p:cNvPr id="4" name="Content Placeholder 3" title="Museum entry for bones used in Umpqua Indian hand game">
            <a:extLst>
              <a:ext uri="{FF2B5EF4-FFF2-40B4-BE49-F238E27FC236}">
                <a16:creationId xmlns:a16="http://schemas.microsoft.com/office/drawing/2014/main" id="{64D69F6E-D06B-9640-A844-8BF6B25A4499}"/>
              </a:ext>
            </a:extLst>
          </p:cNvPr>
          <p:cNvPicPr>
            <a:picLocks noChangeAspect="1"/>
          </p:cNvPicPr>
          <p:nvPr/>
        </p:nvPicPr>
        <p:blipFill>
          <a:blip r:embed="rId3"/>
          <a:srcRect l="41798" t="23401" r="41643" b="42595"/>
          <a:stretch>
            <a:fillRect/>
          </a:stretch>
        </p:blipFill>
        <p:spPr>
          <a:xfrm>
            <a:off x="268605" y="1370039"/>
            <a:ext cx="11284085" cy="4344676"/>
          </a:xfrm>
          <a:prstGeom prst="rect">
            <a:avLst/>
          </a:prstGeom>
        </p:spPr>
      </p:pic>
      <p:sp>
        <p:nvSpPr>
          <p:cNvPr id="5" name="Rectangle 4">
            <a:extLst>
              <a:ext uri="{FF2B5EF4-FFF2-40B4-BE49-F238E27FC236}">
                <a16:creationId xmlns:a16="http://schemas.microsoft.com/office/drawing/2014/main" id="{5E4713CA-4256-7149-B79B-C00C04CD2296}"/>
              </a:ext>
            </a:extLst>
          </p:cNvPr>
          <p:cNvSpPr/>
          <p:nvPr/>
        </p:nvSpPr>
        <p:spPr>
          <a:xfrm>
            <a:off x="906517" y="6012331"/>
            <a:ext cx="6671441" cy="365760"/>
          </a:xfrm>
          <a:prstGeom prst="rect">
            <a:avLst/>
          </a:prstGeom>
        </p:spPr>
        <p:txBody>
          <a:bodyPr wrap="square">
            <a:spAutoFit/>
          </a:bodyPr>
          <a:lstStyle/>
          <a:p>
            <a:r>
              <a:rPr lang="es-US" sz="900" b="0" i="1" strike="noStrike" cap="none" spc="0" baseline="0">
                <a:solidFill>
                  <a:srgbClr val="3B3838"/>
                </a:solidFill>
                <a:effectLst/>
                <a:latin typeface="Helvetica Neue Light"/>
                <a:ea typeface="Helvetica Neue Light"/>
                <a:cs typeface="Helvetica Neue Light"/>
              </a:rPr>
              <a:t>Imágenes de: Juegos de los Indios Norteamericanos. pág. 260</a:t>
            </a:r>
          </a:p>
          <a:p>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1291763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299"/>
            <a:ext cx="10197355" cy="850026"/>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Ejemplos de los indios Umpqua</a:t>
            </a:r>
            <a:endParaRPr lang="en-US" sz="4400"/>
          </a:p>
        </p:txBody>
      </p:sp>
      <p:sp>
        <p:nvSpPr>
          <p:cNvPr id="5" name="Rectangle 4">
            <a:extLst>
              <a:ext uri="{FF2B5EF4-FFF2-40B4-BE49-F238E27FC236}">
                <a16:creationId xmlns:a16="http://schemas.microsoft.com/office/drawing/2014/main" id="{5E4713CA-4256-7149-B79B-C00C04CD2296}"/>
              </a:ext>
            </a:extLst>
          </p:cNvPr>
          <p:cNvSpPr/>
          <p:nvPr/>
        </p:nvSpPr>
        <p:spPr>
          <a:xfrm>
            <a:off x="5211215" y="6021858"/>
            <a:ext cx="3097923" cy="502920"/>
          </a:xfrm>
          <a:prstGeom prst="rect">
            <a:avLst/>
          </a:prstGeom>
        </p:spPr>
        <p:txBody>
          <a:bodyPr wrap="square">
            <a:spAutoFit/>
          </a:bodyPr>
          <a:lstStyle/>
          <a:p>
            <a:pPr algn="r"/>
            <a:r>
              <a:rPr lang="es-US" sz="900" b="0" i="1" strike="noStrike" cap="none" spc="0" baseline="0">
                <a:solidFill>
                  <a:srgbClr val="3B3838"/>
                </a:solidFill>
                <a:effectLst/>
                <a:latin typeface="Helvetica Neue Light"/>
                <a:ea typeface="Helvetica Neue Light"/>
                <a:cs typeface="Helvetica Neue Light"/>
              </a:rPr>
              <a:t>Imágenes de: Juegos de los Indios Norteamericanos. pág. 270</a:t>
            </a:r>
          </a:p>
          <a:p>
            <a:pPr algn="r"/>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pic>
        <p:nvPicPr>
          <p:cNvPr id="6" name="Content Placeholder 3" title="Museum explanation of tribal game implements">
            <a:extLst>
              <a:ext uri="{FF2B5EF4-FFF2-40B4-BE49-F238E27FC236}">
                <a16:creationId xmlns:a16="http://schemas.microsoft.com/office/drawing/2014/main" id="{6D208E48-E5AF-6A4E-A72B-BB0388A4BCE7}"/>
              </a:ext>
            </a:extLst>
          </p:cNvPr>
          <p:cNvPicPr>
            <a:picLocks noChangeAspect="1"/>
          </p:cNvPicPr>
          <p:nvPr/>
        </p:nvPicPr>
        <p:blipFill>
          <a:blip r:embed="rId3"/>
          <a:srcRect l="42764" t="13138" r="42824" b="11646"/>
          <a:stretch>
            <a:fillRect/>
          </a:stretch>
        </p:blipFill>
        <p:spPr>
          <a:xfrm>
            <a:off x="3858149" y="1539435"/>
            <a:ext cx="4475702" cy="4379451"/>
          </a:xfrm>
          <a:prstGeom prst="rect">
            <a:avLst/>
          </a:prstGeom>
        </p:spPr>
      </p:pic>
    </p:spTree>
    <p:extLst>
      <p:ext uri="{BB962C8B-B14F-4D97-AF65-F5344CB8AC3E}">
        <p14:creationId xmlns:p14="http://schemas.microsoft.com/office/powerpoint/2010/main" val="2250943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299"/>
            <a:ext cx="10197355" cy="850026"/>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Ejemplos de los indios Umpqua</a:t>
            </a:r>
            <a:endParaRPr lang="en-US" sz="4400"/>
          </a:p>
        </p:txBody>
      </p:sp>
      <p:sp>
        <p:nvSpPr>
          <p:cNvPr id="5" name="Rectangle 4">
            <a:extLst>
              <a:ext uri="{FF2B5EF4-FFF2-40B4-BE49-F238E27FC236}">
                <a16:creationId xmlns:a16="http://schemas.microsoft.com/office/drawing/2014/main" id="{5E4713CA-4256-7149-B79B-C00C04CD2296}"/>
              </a:ext>
            </a:extLst>
          </p:cNvPr>
          <p:cNvSpPr/>
          <p:nvPr/>
        </p:nvSpPr>
        <p:spPr>
          <a:xfrm>
            <a:off x="5360251" y="6067511"/>
            <a:ext cx="3247487" cy="274320"/>
          </a:xfrm>
          <a:prstGeom prst="rect">
            <a:avLst/>
          </a:prstGeom>
        </p:spPr>
        <p:txBody>
          <a:bodyPr wrap="square" lIns="0" tIns="0" rIns="0" bIns="0">
            <a:spAutoFit/>
          </a:bodyPr>
          <a:lstStyle/>
          <a:p>
            <a:pPr algn="r"/>
            <a:r>
              <a:rPr lang="es-US" sz="900" b="0" i="1" strike="noStrike" cap="none" spc="0" baseline="0">
                <a:solidFill>
                  <a:srgbClr val="3B3838"/>
                </a:solidFill>
                <a:effectLst/>
                <a:latin typeface="Helvetica Neue Light"/>
                <a:ea typeface="Helvetica Neue Light"/>
                <a:cs typeface="Helvetica Neue Light"/>
              </a:rPr>
              <a:t>Imágenes de: Juegos de los Indios Norteamericanos. pág. 268</a:t>
            </a:r>
          </a:p>
          <a:p>
            <a:pPr algn="r"/>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pic>
        <p:nvPicPr>
          <p:cNvPr id="7" name="Content Placeholder 3" title="Explanation of two Clatsop games">
            <a:extLst>
              <a:ext uri="{FF2B5EF4-FFF2-40B4-BE49-F238E27FC236}">
                <a16:creationId xmlns:a16="http://schemas.microsoft.com/office/drawing/2014/main" id="{D556C65C-42E1-0344-8853-0D938015E7E4}"/>
              </a:ext>
            </a:extLst>
          </p:cNvPr>
          <p:cNvPicPr>
            <a:picLocks noChangeAspect="1"/>
          </p:cNvPicPr>
          <p:nvPr/>
        </p:nvPicPr>
        <p:blipFill>
          <a:blip r:embed="rId3"/>
          <a:srcRect l="42787" t="22854" r="42597" b="14620"/>
          <a:stretch>
            <a:fillRect/>
          </a:stretch>
        </p:blipFill>
        <p:spPr>
          <a:xfrm>
            <a:off x="3435977" y="1577544"/>
            <a:ext cx="5320046" cy="4267200"/>
          </a:xfrm>
          <a:prstGeom prst="rect">
            <a:avLst/>
          </a:prstGeom>
        </p:spPr>
      </p:pic>
    </p:spTree>
    <p:extLst>
      <p:ext uri="{BB962C8B-B14F-4D97-AF65-F5344CB8AC3E}">
        <p14:creationId xmlns:p14="http://schemas.microsoft.com/office/powerpoint/2010/main" val="35509672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299"/>
            <a:ext cx="10197355" cy="850026"/>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Ejemplos de la tribu Klamath</a:t>
            </a:r>
            <a:endParaRPr lang="en-US" sz="4400"/>
          </a:p>
        </p:txBody>
      </p:sp>
      <p:sp>
        <p:nvSpPr>
          <p:cNvPr id="5" name="Rectangle 4">
            <a:extLst>
              <a:ext uri="{FF2B5EF4-FFF2-40B4-BE49-F238E27FC236}">
                <a16:creationId xmlns:a16="http://schemas.microsoft.com/office/drawing/2014/main" id="{5E4713CA-4256-7149-B79B-C00C04CD2296}"/>
              </a:ext>
            </a:extLst>
          </p:cNvPr>
          <p:cNvSpPr/>
          <p:nvPr/>
        </p:nvSpPr>
        <p:spPr>
          <a:xfrm>
            <a:off x="5929201" y="5942864"/>
            <a:ext cx="5369420" cy="502920"/>
          </a:xfrm>
          <a:prstGeom prst="rect">
            <a:avLst/>
          </a:prstGeom>
        </p:spPr>
        <p:txBody>
          <a:bodyPr wrap="square">
            <a:spAutoFit/>
          </a:bodyPr>
          <a:lstStyle/>
          <a:p>
            <a:pPr algn="r"/>
            <a:r>
              <a:rPr lang="es-US" sz="900" b="0" i="1" strike="noStrike" cap="none" spc="0" baseline="0">
                <a:solidFill>
                  <a:srgbClr val="3B3838"/>
                </a:solidFill>
                <a:effectLst/>
                <a:latin typeface="Helvetica Neue Light"/>
                <a:ea typeface="Helvetica Neue Light"/>
                <a:cs typeface="Helvetica Neue Light"/>
              </a:rPr>
              <a:t>Imágenes de: Juegos de los Indios Norteamericanos. Arriba a la derecha: p 232, abajo a la derecha e izquierda, p.278</a:t>
            </a:r>
          </a:p>
          <a:p>
            <a:pPr algn="r"/>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pic>
        <p:nvPicPr>
          <p:cNvPr id="6" name="Content Placeholder 6" title="Solid bones used in games">
            <a:extLst>
              <a:ext uri="{FF2B5EF4-FFF2-40B4-BE49-F238E27FC236}">
                <a16:creationId xmlns:a16="http://schemas.microsoft.com/office/drawing/2014/main" id="{23C06713-3186-1A49-817C-9B96EDD513F0}"/>
              </a:ext>
            </a:extLst>
          </p:cNvPr>
          <p:cNvPicPr>
            <a:picLocks noGrp="1" noChangeAspect="1"/>
          </p:cNvPicPr>
          <p:nvPr/>
        </p:nvPicPr>
        <p:blipFill>
          <a:blip r:embed="rId3"/>
          <a:srcRect l="42985" t="14211" r="42717" b="18940"/>
          <a:stretch>
            <a:fillRect/>
          </a:stretch>
        </p:blipFill>
        <p:spPr>
          <a:xfrm>
            <a:off x="990600" y="1696326"/>
            <a:ext cx="4393308" cy="3851351"/>
          </a:xfrm>
          <a:prstGeom prst="rect">
            <a:avLst/>
          </a:prstGeom>
        </p:spPr>
      </p:pic>
      <p:pic>
        <p:nvPicPr>
          <p:cNvPr id="8" name="Picture 7" title="Sticks used in tribal games">
            <a:extLst>
              <a:ext uri="{FF2B5EF4-FFF2-40B4-BE49-F238E27FC236}">
                <a16:creationId xmlns:a16="http://schemas.microsoft.com/office/drawing/2014/main" id="{377D3DC6-08A2-5A4C-895F-62E7716026DF}"/>
              </a:ext>
            </a:extLst>
          </p:cNvPr>
          <p:cNvPicPr>
            <a:picLocks noChangeAspect="1"/>
          </p:cNvPicPr>
          <p:nvPr/>
        </p:nvPicPr>
        <p:blipFill>
          <a:blip r:embed="rId4"/>
          <a:srcRect l="42179" t="44587" r="42339" b="35596"/>
          <a:stretch>
            <a:fillRect/>
          </a:stretch>
        </p:blipFill>
        <p:spPr>
          <a:xfrm>
            <a:off x="5606444" y="1612241"/>
            <a:ext cx="5850937" cy="1404226"/>
          </a:xfrm>
          <a:prstGeom prst="rect">
            <a:avLst/>
          </a:prstGeom>
        </p:spPr>
      </p:pic>
      <p:pic>
        <p:nvPicPr>
          <p:cNvPr id="9" name="Content Placeholder 9" title="Bones and sticks used in tribal games">
            <a:extLst>
              <a:ext uri="{FF2B5EF4-FFF2-40B4-BE49-F238E27FC236}">
                <a16:creationId xmlns:a16="http://schemas.microsoft.com/office/drawing/2014/main" id="{37B318EE-6A0A-6242-83F4-D331D0B9E7D5}"/>
              </a:ext>
            </a:extLst>
          </p:cNvPr>
          <p:cNvPicPr>
            <a:picLocks noGrp="1" noChangeAspect="1"/>
          </p:cNvPicPr>
          <p:nvPr/>
        </p:nvPicPr>
        <p:blipFill>
          <a:blip r:embed="rId5"/>
          <a:srcRect l="42928" t="31499" r="42782" b="44154"/>
          <a:stretch>
            <a:fillRect/>
          </a:stretch>
        </p:blipFill>
        <p:spPr>
          <a:xfrm>
            <a:off x="6056025" y="3750021"/>
            <a:ext cx="5369420" cy="1715356"/>
          </a:xfrm>
          <a:prstGeom prst="rect">
            <a:avLst/>
          </a:prstGeom>
        </p:spPr>
      </p:pic>
      <p:cxnSp>
        <p:nvCxnSpPr>
          <p:cNvPr id="4" name="Straight Connector 3" title="&quot;&quot;">
            <a:extLst>
              <a:ext uri="{FF2B5EF4-FFF2-40B4-BE49-F238E27FC236}">
                <a16:creationId xmlns:a16="http://schemas.microsoft.com/office/drawing/2014/main" id="{B20002E3-B30D-6642-AD44-7D5C859FB111}"/>
              </a:ext>
            </a:extLst>
          </p:cNvPr>
          <p:cNvCxnSpPr/>
          <p:nvPr/>
        </p:nvCxnSpPr>
        <p:spPr>
          <a:xfrm flipH="1">
            <a:off x="5728138" y="1676400"/>
            <a:ext cx="0" cy="4419600"/>
          </a:xfrm>
          <a:prstGeom prst="line">
            <a:avLst/>
          </a:prstGeom>
          <a:ln>
            <a:solidFill>
              <a:srgbClr val="1B73B9"/>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quot;&quot;">
            <a:extLst>
              <a:ext uri="{FF2B5EF4-FFF2-40B4-BE49-F238E27FC236}">
                <a16:creationId xmlns:a16="http://schemas.microsoft.com/office/drawing/2014/main" id="{133FF62F-EA38-B242-ACDD-FE2FC6525B8C}"/>
              </a:ext>
            </a:extLst>
          </p:cNvPr>
          <p:cNvCxnSpPr/>
          <p:nvPr/>
        </p:nvCxnSpPr>
        <p:spPr>
          <a:xfrm flipH="1">
            <a:off x="6056025" y="3439510"/>
            <a:ext cx="5145375" cy="0"/>
          </a:xfrm>
          <a:prstGeom prst="line">
            <a:avLst/>
          </a:prstGeom>
          <a:ln>
            <a:solidFill>
              <a:srgbClr val="1B73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1223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299"/>
            <a:ext cx="10197355" cy="850026"/>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Reserva Umatilla, 1900</a:t>
            </a:r>
            <a:endParaRPr lang="en-US" sz="4400"/>
          </a:p>
        </p:txBody>
      </p:sp>
      <p:sp>
        <p:nvSpPr>
          <p:cNvPr id="5" name="Rectangle 4">
            <a:extLst>
              <a:ext uri="{FF2B5EF4-FFF2-40B4-BE49-F238E27FC236}">
                <a16:creationId xmlns:a16="http://schemas.microsoft.com/office/drawing/2014/main" id="{5E4713CA-4256-7149-B79B-C00C04CD2296}"/>
              </a:ext>
            </a:extLst>
          </p:cNvPr>
          <p:cNvSpPr/>
          <p:nvPr/>
        </p:nvSpPr>
        <p:spPr>
          <a:xfrm>
            <a:off x="2930627" y="6015182"/>
            <a:ext cx="5369420" cy="365760"/>
          </a:xfrm>
          <a:prstGeom prst="rect">
            <a:avLst/>
          </a:prstGeom>
        </p:spPr>
        <p:txBody>
          <a:bodyPr wrap="square">
            <a:spAutoFit/>
          </a:bodyPr>
          <a:lstStyle/>
          <a:p>
            <a:pPr algn="r"/>
            <a:r>
              <a:rPr lang="es-US" sz="900" b="0" i="1" strike="noStrike" cap="none" spc="0" baseline="0">
                <a:solidFill>
                  <a:srgbClr val="3B3838"/>
                </a:solidFill>
                <a:effectLst/>
                <a:latin typeface="Helvetica Neue Light"/>
                <a:ea typeface="Helvetica Neue Light"/>
                <a:cs typeface="Helvetica Neue Light"/>
              </a:rPr>
              <a:t>Imágenes de: Juegos de los Indios Norteamericanos. pág. 292</a:t>
            </a:r>
          </a:p>
          <a:p>
            <a:pPr algn="r"/>
            <a:endParaRPr lang="en-US" sz="900" i="1">
              <a:solidFill>
                <a:schemeClr val="bg2">
                  <a:lumMod val="25000"/>
                </a:schemeClr>
              </a:solidFill>
              <a:latin typeface="Helvetica Neue Light" panose="02000403000000020004" pitchFamily="2" charset="0"/>
              <a:ea typeface="Helvetica Neue Light" panose="02000403000000020004" pitchFamily="2" charset="0"/>
            </a:endParaRPr>
          </a:p>
        </p:txBody>
      </p:sp>
      <p:pic>
        <p:nvPicPr>
          <p:cNvPr id="11" name="Content Placeholder 6" title="More bones and sticks used in tribal games">
            <a:extLst>
              <a:ext uri="{FF2B5EF4-FFF2-40B4-BE49-F238E27FC236}">
                <a16:creationId xmlns:a16="http://schemas.microsoft.com/office/drawing/2014/main" id="{F37125E7-4C70-7E43-8CAC-94B0745CF277}"/>
              </a:ext>
            </a:extLst>
          </p:cNvPr>
          <p:cNvPicPr>
            <a:picLocks noChangeAspect="1"/>
          </p:cNvPicPr>
          <p:nvPr/>
        </p:nvPicPr>
        <p:blipFill>
          <a:blip r:embed="rId3"/>
          <a:srcRect l="42253" t="22473" r="41942" b="10589"/>
          <a:stretch>
            <a:fillRect/>
          </a:stretch>
        </p:blipFill>
        <p:spPr>
          <a:xfrm>
            <a:off x="3388330" y="1651686"/>
            <a:ext cx="5165890" cy="4254844"/>
          </a:xfrm>
          <a:prstGeom prst="rect">
            <a:avLst/>
          </a:prstGeom>
        </p:spPr>
      </p:pic>
    </p:spTree>
    <p:extLst>
      <p:ext uri="{BB962C8B-B14F-4D97-AF65-F5344CB8AC3E}">
        <p14:creationId xmlns:p14="http://schemas.microsoft.com/office/powerpoint/2010/main" val="35004560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65E59-5E97-4DDA-B790-41A3AF736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68715C-83E2-430A-ADAE-C6F1F645E483}">
  <ds:schemaRefs>
    <ds:schemaRef ds:uri="http://schemas.microsoft.com/office/2006/documentManagement/types"/>
    <ds:schemaRef ds:uri="http://purl.org/dc/elements/1.1/"/>
    <ds:schemaRef ds:uri="http://schemas.microsoft.com/office/2006/metadata/properties"/>
    <ds:schemaRef ds:uri="34fb217e-71e5-45f5-ac12-57a9bc5aa8c7"/>
    <ds:schemaRef ds:uri="http://schemas.microsoft.com/sharepoint/v3"/>
    <ds:schemaRef ds:uri="http://purl.org/dc/terms/"/>
    <ds:schemaRef ds:uri="http://purl.org/dc/dcmitype/"/>
    <ds:schemaRef ds:uri="http://schemas.openxmlformats.org/package/2006/metadata/core-properties"/>
    <ds:schemaRef ds:uri="http://schemas.microsoft.com/office/infopath/2007/PartnerControls"/>
    <ds:schemaRef ds:uri="54031767-dd6d-417c-ab73-583408f47564"/>
    <ds:schemaRef ds:uri="http://www.w3.org/XML/1998/namespace"/>
  </ds:schemaRefs>
</ds:datastoreItem>
</file>

<file path=customXml/itemProps3.xml><?xml version="1.0" encoding="utf-8"?>
<ds:datastoreItem xmlns:ds="http://schemas.openxmlformats.org/officeDocument/2006/customXml" ds:itemID="{C92B5054-DA6E-45A4-BE00-2BCCD56D2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174</Words>
  <Application>Microsoft Office PowerPoint</Application>
  <PresentationFormat>Widescreen</PresentationFormat>
  <Paragraphs>26</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Helvetica Neue Light</vt:lpstr>
      <vt:lpstr>Helvetica Neue Medium</vt:lpstr>
      <vt:lpstr>Office Theme</vt:lpstr>
      <vt:lpstr>Lección de Grado 8 Juegos de Habilidad Mental  y Resistencia  </vt:lpstr>
      <vt:lpstr>Piezas del juego de palos</vt:lpstr>
      <vt:lpstr>Mapa de Oregon</vt:lpstr>
      <vt:lpstr>Mapa de referencia de las ubicaciones de las tribus naciones</vt:lpstr>
      <vt:lpstr>Ejemplos de los indios Umpqua</vt:lpstr>
      <vt:lpstr>Ejemplos de los indios Umpqua</vt:lpstr>
      <vt:lpstr>Ejemplos de los indios Umpqua</vt:lpstr>
      <vt:lpstr>Ejemplos de la tribu Klamath</vt:lpstr>
      <vt:lpstr>Reserva Umatilla, 1900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114</cp:revision>
  <dcterms:created xsi:type="dcterms:W3CDTF">2019-04-26T16:05:13Z</dcterms:created>
  <dcterms:modified xsi:type="dcterms:W3CDTF">2023-03-24T17:44:52Z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