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79" r:id="rId6"/>
    <p:sldId id="280" r:id="rId7"/>
    <p:sldId id="282" r:id="rId8"/>
    <p:sldId id="283" r:id="rId9"/>
    <p:sldId id="291" r:id="rId10"/>
    <p:sldId id="292" r:id="rId11"/>
    <p:sldId id="293" r:id="rId12"/>
    <p:sldId id="287" r:id="rId13"/>
    <p:sldId id="294" r:id="rId14"/>
    <p:sldId id="295" r:id="rId15"/>
    <p:sldId id="296" r:id="rId16"/>
    <p:sldId id="297" r:id="rId17"/>
    <p:sldId id="288" r:id="rId18"/>
    <p:sldId id="298"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5" orient="horz" pos="312" userDrawn="1">
          <p15:clr>
            <a:srgbClr val="A4A3A4"/>
          </p15:clr>
        </p15:guide>
        <p15:guide id="6" orient="horz" pos="105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04"/>
    <p:restoredTop sz="94686"/>
  </p:normalViewPr>
  <p:slideViewPr>
    <p:cSldViewPr snapToGrid="0" snapToObjects="1" showGuides="1">
      <p:cViewPr varScale="1">
        <p:scale>
          <a:sx n="70" d="100"/>
          <a:sy n="70" d="100"/>
        </p:scale>
        <p:origin x="139" y="62"/>
      </p:cViewPr>
      <p:guideLst>
        <p:guide pos="624"/>
        <p:guide pos="7056"/>
        <p:guide orient="horz" pos="312"/>
        <p:guide orient="horz" pos="105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146363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322847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297153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14</a:t>
            </a:fld>
            <a:endParaRPr lang="en-US"/>
          </a:p>
        </p:txBody>
      </p:sp>
    </p:spTree>
    <p:extLst>
      <p:ext uri="{BB962C8B-B14F-4D97-AF65-F5344CB8AC3E}">
        <p14:creationId xmlns:p14="http://schemas.microsoft.com/office/powerpoint/2010/main" val="250222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28496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416038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189448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184945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37954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60298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293096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hyperlink" Target="http://peopleofcascadia.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jmed.com/article/S0002-9343(10)00463-8/fulltex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ps.gov/articles/camas.htm" TargetMode="External"/><Relationship Id="rId2" Type="http://schemas.openxmlformats.org/officeDocument/2006/relationships/hyperlink" Target="https://digitalmedia.fws.gov/digital/api/singleitem/image/natdiglib/30223/default.jpg?highlightTerms=huckleberry" TargetMode="External"/><Relationship Id="rId1" Type="http://schemas.openxmlformats.org/officeDocument/2006/relationships/slideLayout" Target="../slideLayouts/slideLayout2.xml"/><Relationship Id="rId6" Type="http://schemas.openxmlformats.org/officeDocument/2006/relationships/hyperlink" Target="https://digitalmedia.fws.gov/digital/collection/natdiglib/id/12687/rec/23" TargetMode="External"/><Relationship Id="rId5" Type="http://schemas.openxmlformats.org/officeDocument/2006/relationships/hyperlink" Target="https://digitalmedia.fws.gov/digital/collection/natdiglib/id/26887/rec/8" TargetMode="External"/><Relationship Id="rId4" Type="http://schemas.openxmlformats.org/officeDocument/2006/relationships/hyperlink" Target="https://www.blm.gov/programs/recreation/recreation-activities/oregon-washington/tablerocks/cultural-history/seasonal-round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hollandclinic.com/science-of-weight-loss/nutrition/calories/energy-balanc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medium.com/@decker_st/cico-energy-balance-68a5bda0327e" TargetMode="External"/><Relationship Id="rId5" Type="http://schemas.openxmlformats.org/officeDocument/2006/relationships/image" Target="../media/image5.e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163418"/>
            <a:ext cx="9814034" cy="2650320"/>
          </a:xfrm>
        </p:spPr>
        <p:txBody>
          <a:bodyPr lIns="0" tIns="0" rIns="0" bIns="0" anchor="t" anchorCtr="0">
            <a:noAutofit/>
          </a:bodyPr>
          <a:lstStyle/>
          <a:p>
            <a:r>
              <a:rPr lang="es-US" sz="2400" b="1" i="0" strike="noStrike" cap="none" spc="0" baseline="0">
                <a:solidFill>
                  <a:srgbClr val="63A49F"/>
                </a:solidFill>
                <a:effectLst/>
                <a:latin typeface="Helvetica Neue"/>
                <a:ea typeface="Helvetica Neue"/>
                <a:cs typeface="Helvetica Neue"/>
              </a:rPr>
              <a:t>Lección de Grado 8</a:t>
            </a:r>
            <a:r>
              <a:rPr sz="7200"/>
              <a:t/>
            </a:r>
            <a:br>
              <a:rPr sz="7200"/>
            </a:br>
            <a:r>
              <a:rPr lang="es-US" sz="5400" b="0" i="0" strike="noStrike" cap="none" spc="0" baseline="0">
                <a:solidFill>
                  <a:srgbClr val="1B73B9"/>
                </a:solidFill>
                <a:effectLst/>
                <a:latin typeface="Helvetica Neue Medium"/>
                <a:ea typeface="Helvetica Neue Medium"/>
                <a:cs typeface="Helvetica Neue Medium"/>
              </a:rPr>
              <a:t>Nutrición Nativa</a:t>
            </a:r>
            <a:r>
              <a:rPr sz="5400"/>
              <a:t/>
            </a:r>
            <a:br>
              <a:rPr sz="5400"/>
            </a:br>
            <a:r>
              <a:rPr sz="5400"/>
              <a:t/>
            </a:r>
            <a:br>
              <a:rPr sz="5400"/>
            </a:br>
            <a:endParaRPr lang="en-US" sz="5400"/>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97354" cy="584775"/>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Primeros alimentos de Oregon</a:t>
            </a:r>
            <a:endParaRPr lang="en-US" sz="4400"/>
          </a:p>
        </p:txBody>
      </p:sp>
      <p:sp>
        <p:nvSpPr>
          <p:cNvPr id="21" name="TextBox 1">
            <a:extLst>
              <a:ext uri="{FF2B5EF4-FFF2-40B4-BE49-F238E27FC236}">
                <a16:creationId xmlns:a16="http://schemas.microsoft.com/office/drawing/2014/main" id="{5FB00FAF-82A3-B74D-8617-58339A8DAC9F}"/>
              </a:ext>
            </a:extLst>
          </p:cNvPr>
          <p:cNvSpPr txBox="1"/>
          <p:nvPr/>
        </p:nvSpPr>
        <p:spPr>
          <a:xfrm>
            <a:off x="1316006" y="3305768"/>
            <a:ext cx="1428856"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Arándanos</a:t>
            </a:r>
          </a:p>
        </p:txBody>
      </p:sp>
      <p:sp>
        <p:nvSpPr>
          <p:cNvPr id="33" name="TextBox 1">
            <a:extLst>
              <a:ext uri="{FF2B5EF4-FFF2-40B4-BE49-F238E27FC236}">
                <a16:creationId xmlns:a16="http://schemas.microsoft.com/office/drawing/2014/main" id="{767F97DA-C875-9647-B725-9069ED099965}"/>
              </a:ext>
            </a:extLst>
          </p:cNvPr>
          <p:cNvSpPr txBox="1"/>
          <p:nvPr/>
        </p:nvSpPr>
        <p:spPr>
          <a:xfrm>
            <a:off x="3665333" y="3305216"/>
            <a:ext cx="2648124"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Plantas de camassia</a:t>
            </a:r>
          </a:p>
        </p:txBody>
      </p:sp>
      <p:pic>
        <p:nvPicPr>
          <p:cNvPr id="38" name="Picture 37" descr="mortar_acorn_process058_lg[1]">
            <a:extLst>
              <a:ext uri="{FF2B5EF4-FFF2-40B4-BE49-F238E27FC236}">
                <a16:creationId xmlns:a16="http://schemas.microsoft.com/office/drawing/2014/main" id="{4ADF1A03-C5A0-1946-A7A7-7E3DFCEED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230" t="1423" r="1" b="5853"/>
          <a:stretch>
            <a:fillRect/>
          </a:stretch>
        </p:blipFill>
        <p:spPr bwMode="auto">
          <a:xfrm>
            <a:off x="6841313" y="1494458"/>
            <a:ext cx="1721825" cy="1746297"/>
          </a:xfrm>
          <a:prstGeom prst="ellipse">
            <a:avLst/>
          </a:prstGeom>
          <a:noFill/>
          <a:extLst>
            <a:ext uri="{909E8E84-426E-40DD-AFC4-6F175D3DCCD1}">
              <a14:hiddenFill xmlns:a14="http://schemas.microsoft.com/office/drawing/2010/main">
                <a:solidFill>
                  <a:srgbClr val="FFFFFF"/>
                </a:solidFill>
              </a14:hiddenFill>
            </a:ext>
          </a:extLst>
        </p:spPr>
      </p:pic>
      <p:sp>
        <p:nvSpPr>
          <p:cNvPr id="39" name="TextBox 1">
            <a:extLst>
              <a:ext uri="{FF2B5EF4-FFF2-40B4-BE49-F238E27FC236}">
                <a16:creationId xmlns:a16="http://schemas.microsoft.com/office/drawing/2014/main" id="{923A6DB7-B38A-0247-BC9C-94D5EFA47480}"/>
              </a:ext>
            </a:extLst>
          </p:cNvPr>
          <p:cNvSpPr txBox="1"/>
          <p:nvPr/>
        </p:nvSpPr>
        <p:spPr>
          <a:xfrm>
            <a:off x="7023567" y="3301189"/>
            <a:ext cx="1357316"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Bellotas</a:t>
            </a:r>
          </a:p>
        </p:txBody>
      </p:sp>
      <p:pic>
        <p:nvPicPr>
          <p:cNvPr id="40" name="Picture 39" title="&quot;&quot;">
            <a:extLst>
              <a:ext uri="{FF2B5EF4-FFF2-40B4-BE49-F238E27FC236}">
                <a16:creationId xmlns:a16="http://schemas.microsoft.com/office/drawing/2014/main" id="{2050C5AC-4607-7746-9C9E-677AF0B09C4C}"/>
              </a:ext>
            </a:extLst>
          </p:cNvPr>
          <p:cNvPicPr>
            <a:picLocks noChangeAspect="1"/>
          </p:cNvPicPr>
          <p:nvPr/>
        </p:nvPicPr>
        <p:blipFill>
          <a:blip r:embed="rId4">
            <a:extLst>
              <a:ext uri="{28A0092B-C50C-407E-A947-70E740481C1C}">
                <a14:useLocalDpi xmlns:a14="http://schemas.microsoft.com/office/drawing/2010/main" val="0"/>
              </a:ext>
            </a:extLst>
          </a:blip>
          <a:srcRect t="7190" b="18649"/>
          <a:stretch>
            <a:fillRect/>
          </a:stretch>
        </p:blipFill>
        <p:spPr>
          <a:xfrm>
            <a:off x="9271742" y="1494458"/>
            <a:ext cx="1763787" cy="1744041"/>
          </a:xfrm>
          <a:prstGeom prst="ellipse">
            <a:avLst/>
          </a:prstGeom>
        </p:spPr>
      </p:pic>
      <p:sp>
        <p:nvSpPr>
          <p:cNvPr id="41" name="TextBox 1">
            <a:extLst>
              <a:ext uri="{FF2B5EF4-FFF2-40B4-BE49-F238E27FC236}">
                <a16:creationId xmlns:a16="http://schemas.microsoft.com/office/drawing/2014/main" id="{681C170A-2746-F547-93A0-950EBE3EAF04}"/>
              </a:ext>
            </a:extLst>
          </p:cNvPr>
          <p:cNvSpPr txBox="1"/>
          <p:nvPr/>
        </p:nvSpPr>
        <p:spPr>
          <a:xfrm>
            <a:off x="9495622" y="3301189"/>
            <a:ext cx="1316027" cy="82296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Cabezas de violín (helechos)</a:t>
            </a:r>
          </a:p>
        </p:txBody>
      </p:sp>
      <p:pic>
        <p:nvPicPr>
          <p:cNvPr id="42" name="Picture 41" descr="Duck">
            <a:extLst>
              <a:ext uri="{FF2B5EF4-FFF2-40B4-BE49-F238E27FC236}">
                <a16:creationId xmlns:a16="http://schemas.microsoft.com/office/drawing/2014/main" id="{4C4955E0-723D-2449-9713-DDB3BF29D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084" y="4332625"/>
            <a:ext cx="2103103" cy="1377755"/>
          </a:xfrm>
          <a:prstGeom prst="rect">
            <a:avLst/>
          </a:prstGeom>
        </p:spPr>
      </p:pic>
      <p:sp>
        <p:nvSpPr>
          <p:cNvPr id="43" name="TextBox 1">
            <a:extLst>
              <a:ext uri="{FF2B5EF4-FFF2-40B4-BE49-F238E27FC236}">
                <a16:creationId xmlns:a16="http://schemas.microsoft.com/office/drawing/2014/main" id="{BC31CEF8-3943-B942-B77E-679766B1BFFB}"/>
              </a:ext>
            </a:extLst>
          </p:cNvPr>
          <p:cNvSpPr txBox="1"/>
          <p:nvPr/>
        </p:nvSpPr>
        <p:spPr>
          <a:xfrm>
            <a:off x="9362680" y="5813060"/>
            <a:ext cx="1581911"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Pato</a:t>
            </a:r>
          </a:p>
        </p:txBody>
      </p:sp>
      <p:sp>
        <p:nvSpPr>
          <p:cNvPr id="44" name="TextBox 1">
            <a:extLst>
              <a:ext uri="{FF2B5EF4-FFF2-40B4-BE49-F238E27FC236}">
                <a16:creationId xmlns:a16="http://schemas.microsoft.com/office/drawing/2014/main" id="{DD8E01D0-78A6-D043-8E59-85C070D767BA}"/>
              </a:ext>
            </a:extLst>
          </p:cNvPr>
          <p:cNvSpPr txBox="1"/>
          <p:nvPr/>
        </p:nvSpPr>
        <p:spPr>
          <a:xfrm>
            <a:off x="7023567" y="5806672"/>
            <a:ext cx="1357316"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Alce</a:t>
            </a:r>
          </a:p>
        </p:txBody>
      </p:sp>
      <p:sp>
        <p:nvSpPr>
          <p:cNvPr id="45" name="TextBox 1">
            <a:extLst>
              <a:ext uri="{FF2B5EF4-FFF2-40B4-BE49-F238E27FC236}">
                <a16:creationId xmlns:a16="http://schemas.microsoft.com/office/drawing/2014/main" id="{D0D97AE5-C3AD-CD40-84AB-15CE6DA2CB8D}"/>
              </a:ext>
            </a:extLst>
          </p:cNvPr>
          <p:cNvSpPr txBox="1"/>
          <p:nvPr/>
        </p:nvSpPr>
        <p:spPr>
          <a:xfrm>
            <a:off x="3595325" y="5803478"/>
            <a:ext cx="2788141"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Lamprea</a:t>
            </a:r>
          </a:p>
        </p:txBody>
      </p:sp>
      <p:sp>
        <p:nvSpPr>
          <p:cNvPr id="46" name="TextBox 1">
            <a:extLst>
              <a:ext uri="{FF2B5EF4-FFF2-40B4-BE49-F238E27FC236}">
                <a16:creationId xmlns:a16="http://schemas.microsoft.com/office/drawing/2014/main" id="{808D5796-FD24-244A-A34F-5FF0F34CD5E9}"/>
              </a:ext>
            </a:extLst>
          </p:cNvPr>
          <p:cNvSpPr txBox="1"/>
          <p:nvPr/>
        </p:nvSpPr>
        <p:spPr>
          <a:xfrm>
            <a:off x="940117" y="5809866"/>
            <a:ext cx="2180634"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Salmón</a:t>
            </a:r>
          </a:p>
        </p:txBody>
      </p:sp>
      <p:pic>
        <p:nvPicPr>
          <p:cNvPr id="47" name="Picture 46" descr="An elk standing on a lush green field&#10;&#10;Description automatically generated">
            <a:extLst>
              <a:ext uri="{FF2B5EF4-FFF2-40B4-BE49-F238E27FC236}">
                <a16:creationId xmlns:a16="http://schemas.microsoft.com/office/drawing/2014/main" id="{212D76DC-B5C1-5E40-976A-78818BD39CAF}"/>
              </a:ext>
            </a:extLst>
          </p:cNvPr>
          <p:cNvPicPr>
            <a:picLocks noChangeAspect="1"/>
          </p:cNvPicPr>
          <p:nvPr/>
        </p:nvPicPr>
        <p:blipFill>
          <a:blip r:embed="rId6"/>
          <a:srcRect l="24356" t="10529" r="19076" b="18137"/>
          <a:stretch>
            <a:fillRect/>
          </a:stretch>
        </p:blipFill>
        <p:spPr>
          <a:xfrm>
            <a:off x="6882813" y="4332626"/>
            <a:ext cx="1638825" cy="1377755"/>
          </a:xfrm>
          <a:prstGeom prst="rect">
            <a:avLst/>
          </a:prstGeom>
        </p:spPr>
      </p:pic>
      <p:pic>
        <p:nvPicPr>
          <p:cNvPr id="48" name="Picture 47" descr="A vase filled with purple flowers&#10;&#10;Description automatically generated">
            <a:extLst>
              <a:ext uri="{FF2B5EF4-FFF2-40B4-BE49-F238E27FC236}">
                <a16:creationId xmlns:a16="http://schemas.microsoft.com/office/drawing/2014/main" id="{144700B8-3C96-414D-B4B3-FB794527E0EE}"/>
              </a:ext>
            </a:extLst>
          </p:cNvPr>
          <p:cNvPicPr>
            <a:picLocks noChangeAspect="1"/>
          </p:cNvPicPr>
          <p:nvPr/>
        </p:nvPicPr>
        <p:blipFill>
          <a:blip r:embed="rId7"/>
          <a:srcRect l="6798" t="2794" r="6431" b="32611"/>
          <a:stretch>
            <a:fillRect/>
          </a:stretch>
        </p:blipFill>
        <p:spPr>
          <a:xfrm>
            <a:off x="4109680" y="1494458"/>
            <a:ext cx="1759431" cy="1746297"/>
          </a:xfrm>
          <a:prstGeom prst="ellipse">
            <a:avLst/>
          </a:prstGeom>
        </p:spPr>
      </p:pic>
      <p:pic>
        <p:nvPicPr>
          <p:cNvPr id="49" name="Picture 48" descr="Salmon underwater&#10;Description automatically generated">
            <a:extLst>
              <a:ext uri="{FF2B5EF4-FFF2-40B4-BE49-F238E27FC236}">
                <a16:creationId xmlns:a16="http://schemas.microsoft.com/office/drawing/2014/main" id="{D7C4D5AB-217C-E747-84D0-4F23EF3CA8CF}"/>
              </a:ext>
            </a:extLst>
          </p:cNvPr>
          <p:cNvPicPr>
            <a:picLocks noChangeAspect="1"/>
          </p:cNvPicPr>
          <p:nvPr/>
        </p:nvPicPr>
        <p:blipFill>
          <a:blip r:embed="rId8"/>
          <a:stretch>
            <a:fillRect/>
          </a:stretch>
        </p:blipFill>
        <p:spPr>
          <a:xfrm>
            <a:off x="997118" y="4332625"/>
            <a:ext cx="2066633" cy="1377756"/>
          </a:xfrm>
          <a:prstGeom prst="rect">
            <a:avLst/>
          </a:prstGeom>
        </p:spPr>
      </p:pic>
      <p:pic>
        <p:nvPicPr>
          <p:cNvPr id="50" name="Picture 49" descr="A close up of a flower&#10;&#10;Description automatically generated">
            <a:extLst>
              <a:ext uri="{FF2B5EF4-FFF2-40B4-BE49-F238E27FC236}">
                <a16:creationId xmlns:a16="http://schemas.microsoft.com/office/drawing/2014/main" id="{98B1178D-6D74-6A43-98CF-7042D3B8316A}"/>
              </a:ext>
            </a:extLst>
          </p:cNvPr>
          <p:cNvPicPr>
            <a:picLocks noChangeAspect="1"/>
          </p:cNvPicPr>
          <p:nvPr/>
        </p:nvPicPr>
        <p:blipFill>
          <a:blip r:embed="rId9"/>
          <a:srcRect l="30387" t="1229" r="10385" b="10360"/>
          <a:stretch>
            <a:fillRect/>
          </a:stretch>
        </p:blipFill>
        <p:spPr>
          <a:xfrm>
            <a:off x="1150719" y="1494457"/>
            <a:ext cx="1759430" cy="1750879"/>
          </a:xfrm>
          <a:prstGeom prst="ellipse">
            <a:avLst/>
          </a:prstGeom>
        </p:spPr>
      </p:pic>
      <p:pic>
        <p:nvPicPr>
          <p:cNvPr id="51" name="Picture 50" descr="Lamprey&#10;Description automatically generated">
            <a:extLst>
              <a:ext uri="{FF2B5EF4-FFF2-40B4-BE49-F238E27FC236}">
                <a16:creationId xmlns:a16="http://schemas.microsoft.com/office/drawing/2014/main" id="{3A0132A6-F67C-F347-A797-F0760D0CADCB}"/>
              </a:ext>
            </a:extLst>
          </p:cNvPr>
          <p:cNvPicPr>
            <a:picLocks noChangeAspect="1"/>
          </p:cNvPicPr>
          <p:nvPr/>
        </p:nvPicPr>
        <p:blipFill>
          <a:blip r:embed="rId10"/>
          <a:srcRect l="9420"/>
          <a:stretch>
            <a:fillRect/>
          </a:stretch>
        </p:blipFill>
        <p:spPr>
          <a:xfrm>
            <a:off x="3665333" y="4332626"/>
            <a:ext cx="2648124" cy="1377755"/>
          </a:xfrm>
          <a:prstGeom prst="rect">
            <a:avLst/>
          </a:prstGeom>
        </p:spPr>
      </p:pic>
    </p:spTree>
    <p:extLst>
      <p:ext uri="{BB962C8B-B14F-4D97-AF65-F5344CB8AC3E}">
        <p14:creationId xmlns:p14="http://schemas.microsoft.com/office/powerpoint/2010/main" val="1997461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341168" cy="11811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El plato nativo de Oregon</a:t>
            </a:r>
            <a:endParaRPr lang="en-US" sz="4400"/>
          </a:p>
        </p:txBody>
      </p:sp>
      <p:sp>
        <p:nvSpPr>
          <p:cNvPr id="15" name="Rectangle 14">
            <a:extLst>
              <a:ext uri="{FF2B5EF4-FFF2-40B4-BE49-F238E27FC236}">
                <a16:creationId xmlns:a16="http://schemas.microsoft.com/office/drawing/2014/main" id="{5866769D-D1CF-6D43-A75C-AE94B1196B0B}"/>
              </a:ext>
            </a:extLst>
          </p:cNvPr>
          <p:cNvSpPr/>
          <p:nvPr/>
        </p:nvSpPr>
        <p:spPr>
          <a:xfrm>
            <a:off x="893379" y="5907761"/>
            <a:ext cx="6096000" cy="274320"/>
          </a:xfrm>
          <a:prstGeom prst="rect">
            <a:avLst/>
          </a:prstGeom>
        </p:spPr>
        <p:txBody>
          <a:bodyPr>
            <a:spAutoFit/>
          </a:bodyPr>
          <a:lstStyle/>
          <a:p>
            <a:r>
              <a:rPr lang="es-US" sz="1200" b="0" i="1" strike="noStrike" cap="none" spc="0" baseline="0">
                <a:solidFill>
                  <a:srgbClr val="3B3838"/>
                </a:solidFill>
                <a:effectLst/>
                <a:latin typeface="Helvetica Neue Light"/>
                <a:ea typeface="Helvetica Neue Light"/>
                <a:cs typeface="Helvetica Neue Light"/>
              </a:rPr>
              <a:t>Fuente: The People of Cascadia, </a:t>
            </a:r>
            <a:r>
              <a:rPr lang="es-US" sz="1200" b="0" i="1" strike="noStrike" cap="none" spc="0" baseline="0">
                <a:solidFill>
                  <a:srgbClr val="3B3838"/>
                </a:solidFill>
                <a:effectLst/>
                <a:latin typeface="Helvetica Neue Light"/>
                <a:ea typeface="Helvetica Neue Light"/>
                <a:cs typeface="Helvetica Neue Light"/>
                <a:hlinkClick r:id="rId3" history="0"/>
              </a:rPr>
              <a:t>http://peopleofcascadia.com</a:t>
            </a:r>
            <a:endParaRPr lang="en-US" sz="1200" i="1">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6" name="Picture 5" descr="Showing the various plants and animals that would generally be harvested during different times of the year." title="Seasonal Rounds Calendar">
            <a:extLst>
              <a:ext uri="{FF2B5EF4-FFF2-40B4-BE49-F238E27FC236}">
                <a16:creationId xmlns:a16="http://schemas.microsoft.com/office/drawing/2014/main" id="{D499DF59-0DE9-2942-89EB-2C16919D6114}"/>
              </a:ext>
            </a:extLst>
          </p:cNvPr>
          <p:cNvPicPr>
            <a:picLocks noChangeAspect="1"/>
          </p:cNvPicPr>
          <p:nvPr/>
        </p:nvPicPr>
        <p:blipFill>
          <a:blip r:embed="rId4">
            <a:extLst>
              <a:ext uri="{28A0092B-C50C-407E-A947-70E740481C1C}">
                <a14:useLocalDpi xmlns:a14="http://schemas.microsoft.com/office/drawing/2010/main" val="0"/>
              </a:ext>
            </a:extLst>
          </a:blip>
          <a:srcRect r="1733"/>
          <a:stretch>
            <a:fillRect/>
          </a:stretch>
        </p:blipFill>
        <p:spPr>
          <a:xfrm>
            <a:off x="3243390" y="1683567"/>
            <a:ext cx="5606320" cy="4047141"/>
          </a:xfrm>
          <a:prstGeom prst="rect">
            <a:avLst/>
          </a:prstGeom>
        </p:spPr>
      </p:pic>
    </p:spTree>
    <p:extLst>
      <p:ext uri="{BB962C8B-B14F-4D97-AF65-F5344CB8AC3E}">
        <p14:creationId xmlns:p14="http://schemas.microsoft.com/office/powerpoint/2010/main" val="40854134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341168" cy="11811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Una cena con salmón</a:t>
            </a:r>
            <a:endParaRPr lang="en-US" sz="4400"/>
          </a:p>
        </p:txBody>
      </p:sp>
      <p:pic>
        <p:nvPicPr>
          <p:cNvPr id="7" name="Picture 6" title="&quot;&quot;">
            <a:extLst>
              <a:ext uri="{FF2B5EF4-FFF2-40B4-BE49-F238E27FC236}">
                <a16:creationId xmlns:a16="http://schemas.microsoft.com/office/drawing/2014/main" id="{B2F676C6-6594-C04F-BDAD-9D750A98A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02" y="1676400"/>
            <a:ext cx="6668396" cy="4419600"/>
          </a:xfrm>
          <a:prstGeom prst="rect">
            <a:avLst/>
          </a:prstGeom>
        </p:spPr>
      </p:pic>
    </p:spTree>
    <p:extLst>
      <p:ext uri="{BB962C8B-B14F-4D97-AF65-F5344CB8AC3E}">
        <p14:creationId xmlns:p14="http://schemas.microsoft.com/office/powerpoint/2010/main" val="32423856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000" b="0" i="0" strike="noStrike" cap="none" spc="0" baseline="0" dirty="0">
                <a:solidFill>
                  <a:srgbClr val="1B73B9"/>
                </a:solidFill>
                <a:effectLst/>
                <a:latin typeface="Helvetica Neue Medium"/>
                <a:ea typeface="Helvetica Neue Medium"/>
                <a:cs typeface="Helvetica Neue Medium"/>
              </a:rPr>
              <a:t>La salud de los cazadores-recolectores</a:t>
            </a:r>
            <a:endParaRPr lang="en-US" sz="4000" dirty="0"/>
          </a:p>
        </p:txBody>
      </p:sp>
      <p:graphicFrame>
        <p:nvGraphicFramePr>
          <p:cNvPr id="6" name="Table 5" title="Calories burned through various activities">
            <a:extLst>
              <a:ext uri="{FF2B5EF4-FFF2-40B4-BE49-F238E27FC236}">
                <a16:creationId xmlns:a16="http://schemas.microsoft.com/office/drawing/2014/main" id="{F9B5D277-3E49-9041-8393-F6E3230B2E0C}"/>
              </a:ext>
            </a:extLst>
          </p:cNvPr>
          <p:cNvGraphicFramePr>
            <a:graphicFrameLocks noGrp="1"/>
          </p:cNvGraphicFramePr>
          <p:nvPr>
            <p:extLst>
              <p:ext uri="{D42A27DB-BD31-4B8C-83A1-F6EECF244321}">
                <p14:modId xmlns:p14="http://schemas.microsoft.com/office/powerpoint/2010/main" val="1581693680"/>
              </p:ext>
            </p:extLst>
          </p:nvPr>
        </p:nvGraphicFramePr>
        <p:xfrm>
          <a:off x="990600" y="1336180"/>
          <a:ext cx="10186595" cy="4919666"/>
        </p:xfrm>
        <a:graphic>
          <a:graphicData uri="http://schemas.openxmlformats.org/drawingml/2006/table">
            <a:tbl>
              <a:tblPr firstRow="1" bandRow="1">
                <a:tableStyleId>{5C22544A-7EE6-4342-B048-85BDC9FD1C3A}</a:tableStyleId>
              </a:tblPr>
              <a:tblGrid>
                <a:gridCol w="3022002">
                  <a:extLst>
                    <a:ext uri="{9D8B030D-6E8A-4147-A177-3AD203B41FA5}">
                      <a16:colId xmlns:a16="http://schemas.microsoft.com/office/drawing/2014/main" val="1878379097"/>
                    </a:ext>
                  </a:extLst>
                </a:gridCol>
                <a:gridCol w="3087445">
                  <a:extLst>
                    <a:ext uri="{9D8B030D-6E8A-4147-A177-3AD203B41FA5}">
                      <a16:colId xmlns:a16="http://schemas.microsoft.com/office/drawing/2014/main" val="1038082029"/>
                    </a:ext>
                  </a:extLst>
                </a:gridCol>
                <a:gridCol w="1925619">
                  <a:extLst>
                    <a:ext uri="{9D8B030D-6E8A-4147-A177-3AD203B41FA5}">
                      <a16:colId xmlns:a16="http://schemas.microsoft.com/office/drawing/2014/main" val="1025111180"/>
                    </a:ext>
                  </a:extLst>
                </a:gridCol>
                <a:gridCol w="2151529">
                  <a:extLst>
                    <a:ext uri="{9D8B030D-6E8A-4147-A177-3AD203B41FA5}">
                      <a16:colId xmlns:a16="http://schemas.microsoft.com/office/drawing/2014/main" val="4078712741"/>
                    </a:ext>
                  </a:extLst>
                </a:gridCol>
              </a:tblGrid>
              <a:tr h="258629">
                <a:tc gridSpan="4">
                  <a:txBody>
                    <a:bodyPr/>
                    <a:lstStyle/>
                    <a:p>
                      <a:pPr algn="l"/>
                      <a:r>
                        <a:rPr lang="es-US" sz="1200" b="1" i="0" strike="noStrike" cap="none" spc="0" baseline="0">
                          <a:solidFill>
                            <a:srgbClr val="3B3838"/>
                          </a:solidFill>
                          <a:effectLst/>
                          <a:latin typeface="Helvetica Neue"/>
                          <a:ea typeface="Helvetica Neue"/>
                          <a:cs typeface="Helvetica Neue"/>
                        </a:rPr>
                        <a:t>Costo calórico de varias actividades de cazadores-recolectores o recolectores y actividades modernas equivalentes recomendadas</a:t>
                      </a:r>
                    </a:p>
                  </a:txBody>
                  <a:tcPr marL="84542" marR="84542" marT="42271" marB="42271">
                    <a:solidFill>
                      <a:schemeClr val="bg1"/>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sz="12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marL="84542" marR="84542" marT="42271" marB="42271">
                    <a:solidFill>
                      <a:srgbClr val="1B73B9"/>
                    </a:solidFill>
                  </a:tcPr>
                </a:tc>
                <a:tc hMerge="1">
                  <a:txBody>
                    <a:bodyPr/>
                    <a:lstStyle/>
                    <a:p>
                      <a:endParaRPr lang="en-US"/>
                    </a:p>
                  </a:txBody>
                  <a:tcPr/>
                </a:tc>
                <a:extLst>
                  <a:ext uri="{0D108BD9-81ED-4DB2-BD59-A6C34878D82A}">
                    <a16:rowId xmlns:a16="http://schemas.microsoft.com/office/drawing/2014/main" val="3585116602"/>
                  </a:ext>
                </a:extLst>
              </a:tr>
              <a:tr h="258629">
                <a:tc gridSpan="2">
                  <a:txBody>
                    <a:bodyPr/>
                    <a:lstStyle/>
                    <a:p>
                      <a:pPr algn="ctr"/>
                      <a:endParaRPr lang="en-US" sz="1200">
                        <a:latin typeface="Helvetica Neue" panose="02000503000000020004" pitchFamily="2" charset="0"/>
                        <a:ea typeface="Helvetica Neue" panose="02000503000000020004" pitchFamily="2" charset="0"/>
                        <a:cs typeface="Helvetica Neue" panose="02000503000000020004" pitchFamily="2" charset="0"/>
                      </a:endParaRPr>
                    </a:p>
                  </a:txBody>
                  <a:tcPr marL="84542" marR="84542" marT="42271" marB="42271">
                    <a:solidFill>
                      <a:srgbClr val="1B73B9"/>
                    </a:solidFill>
                  </a:tcPr>
                </a:tc>
                <a:tc hMerge="1">
                  <a:txBody>
                    <a:bodyPr/>
                    <a:lstStyle/>
                    <a:p>
                      <a:endParaRPr lang="en-US" sz="1500">
                        <a:latin typeface="Helvetica Neue" panose="02000503000000020004" pitchFamily="2" charset="0"/>
                        <a:ea typeface="Helvetica Neue" panose="02000503000000020004" pitchFamily="2" charset="0"/>
                        <a:cs typeface="Helvetica Neue" panose="02000503000000020004" pitchFamily="2" charset="0"/>
                      </a:endParaRPr>
                    </a:p>
                  </a:txBody>
                  <a:tcPr marL="84542" marR="84542" marT="42271" marB="42271">
                    <a:solidFill>
                      <a:srgbClr val="1B73B9"/>
                    </a:solid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FFFFFF"/>
                          </a:solidFill>
                          <a:effectLst/>
                          <a:latin typeface="Helvetica Neue Medium"/>
                          <a:ea typeface="Helvetica Neue Medium"/>
                          <a:cs typeface="Helvetica Neue Medium"/>
                        </a:rPr>
                        <a:t>Gasto calórico (kilocalorías/hora)</a:t>
                      </a:r>
                    </a:p>
                  </a:txBody>
                  <a:tcPr marL="84542" marR="84542" marT="42271" marB="42271">
                    <a:solidFill>
                      <a:srgbClr val="1B73B9"/>
                    </a:solidFill>
                  </a:tcPr>
                </a:tc>
                <a:tc hMerge="1">
                  <a:txBody>
                    <a:bodyPr/>
                    <a:lstStyle/>
                    <a:p>
                      <a:endParaRPr lang="en-US" sz="1500">
                        <a:latin typeface="Helvetica Neue" panose="02000503000000020004" pitchFamily="2" charset="0"/>
                        <a:ea typeface="Helvetica Neue" panose="02000503000000020004" pitchFamily="2" charset="0"/>
                        <a:cs typeface="Helvetica Neue" panose="02000503000000020004" pitchFamily="2" charset="0"/>
                      </a:endParaRPr>
                    </a:p>
                  </a:txBody>
                  <a:tcPr marL="84542" marR="84542" marT="42271" marB="42271">
                    <a:solidFill>
                      <a:srgbClr val="1B73B9"/>
                    </a:solidFill>
                  </a:tcPr>
                </a:tc>
                <a:extLst>
                  <a:ext uri="{0D108BD9-81ED-4DB2-BD59-A6C34878D82A}">
                    <a16:rowId xmlns:a16="http://schemas.microsoft.com/office/drawing/2014/main" val="2990133524"/>
                  </a:ext>
                </a:extLst>
              </a:tr>
              <a:tr h="265998">
                <a:tc>
                  <a:txBody>
                    <a:bodyPr/>
                    <a:lstStyle/>
                    <a:p>
                      <a:pPr algn="ctr"/>
                      <a:r>
                        <a:rPr lang="es-US" sz="1200" b="0" i="0" strike="noStrike" cap="none" spc="0" baseline="0">
                          <a:solidFill>
                            <a:srgbClr val="FFFFFF"/>
                          </a:solidFill>
                          <a:effectLst/>
                          <a:latin typeface="Helvetica Neue Medium"/>
                          <a:ea typeface="Helvetica Neue Medium"/>
                          <a:cs typeface="Helvetica Neue Medium"/>
                        </a:rPr>
                        <a:t>Actividad de caza-recolección</a:t>
                      </a:r>
                    </a:p>
                  </a:txBody>
                  <a:tcPr marL="84542" marR="84542" marT="42271" marB="42271">
                    <a:solidFill>
                      <a:srgbClr val="1B73B9"/>
                    </a:solidFill>
                  </a:tcPr>
                </a:tc>
                <a:tc>
                  <a:txBody>
                    <a:bodyPr/>
                    <a:lstStyle/>
                    <a:p>
                      <a:r>
                        <a:rPr lang="es-US" sz="1200" b="0" i="0" strike="noStrike" cap="none" spc="0" baseline="0">
                          <a:solidFill>
                            <a:srgbClr val="FFFFFF"/>
                          </a:solidFill>
                          <a:effectLst/>
                          <a:latin typeface="Helvetica Neue Medium"/>
                          <a:ea typeface="Helvetica Neue Medium"/>
                          <a:cs typeface="Helvetica Neue Medium"/>
                        </a:rPr>
                        <a:t>Actividad moderna equivalente</a:t>
                      </a:r>
                    </a:p>
                  </a:txBody>
                  <a:tcPr marL="84542" marR="84542" marT="42271" marB="42271">
                    <a:solidFill>
                      <a:srgbClr val="1B73B9"/>
                    </a:solidFill>
                  </a:tcPr>
                </a:tc>
                <a:tc>
                  <a:txBody>
                    <a:bodyPr/>
                    <a:lstStyle/>
                    <a:p>
                      <a:pPr algn="ctr"/>
                      <a:r>
                        <a:rPr lang="es-US" sz="1200" b="0" i="0" strike="noStrike" cap="none" spc="0" baseline="0">
                          <a:solidFill>
                            <a:srgbClr val="FFFFFF"/>
                          </a:solidFill>
                          <a:effectLst/>
                          <a:latin typeface="Helvetica Neue Medium"/>
                          <a:ea typeface="Helvetica Neue Medium"/>
                          <a:cs typeface="Helvetica Neue Medium"/>
                        </a:rPr>
                        <a:t>176 lb. Hombre</a:t>
                      </a:r>
                    </a:p>
                  </a:txBody>
                  <a:tcPr marL="84542" marR="84542" marT="42271" marB="42271">
                    <a:solidFill>
                      <a:srgbClr val="1B73B9"/>
                    </a:solidFill>
                  </a:tcPr>
                </a:tc>
                <a:tc>
                  <a:txBody>
                    <a:bodyPr/>
                    <a:lstStyle/>
                    <a:p>
                      <a:pPr algn="ctr"/>
                      <a:r>
                        <a:rPr lang="es-US" sz="1200" b="0" i="0" strike="noStrike" cap="none" spc="0" baseline="0">
                          <a:solidFill>
                            <a:srgbClr val="FFFFFF"/>
                          </a:solidFill>
                          <a:effectLst/>
                          <a:latin typeface="Helvetica Neue Medium"/>
                          <a:ea typeface="Helvetica Neue Medium"/>
                          <a:cs typeface="Helvetica Neue Medium"/>
                        </a:rPr>
                        <a:t>132 lb. Mujer</a:t>
                      </a:r>
                    </a:p>
                  </a:txBody>
                  <a:tcPr marL="84542" marR="84542" marT="42271" marB="42271">
                    <a:solidFill>
                      <a:srgbClr val="1B73B9"/>
                    </a:solidFill>
                  </a:tcPr>
                </a:tc>
                <a:extLst>
                  <a:ext uri="{0D108BD9-81ED-4DB2-BD59-A6C34878D82A}">
                    <a16:rowId xmlns:a16="http://schemas.microsoft.com/office/drawing/2014/main" val="576457411"/>
                  </a:ext>
                </a:extLst>
              </a:tr>
              <a:tr h="296369">
                <a:tc>
                  <a:txBody>
                    <a:bodyPr/>
                    <a:lstStyle/>
                    <a:p>
                      <a:pPr marL="0" indent="0" algn="l">
                        <a:buFont typeface="Arial" panose="020B0604020202020204" pitchFamily="34" charset="0"/>
                        <a:buNone/>
                      </a:pPr>
                      <a:r>
                        <a:rPr lang="es-US" sz="1200" b="0" i="0" strike="noStrike" cap="none" spc="0" baseline="0">
                          <a:solidFill>
                            <a:srgbClr val="000000"/>
                          </a:solidFill>
                          <a:effectLst/>
                          <a:latin typeface="Helvetica Neue"/>
                          <a:ea typeface="Helvetica Neue"/>
                          <a:cs typeface="Helvetica Neue"/>
                        </a:rPr>
                        <a:t>Transporte de troncos</a:t>
                      </a:r>
                    </a:p>
                  </a:txBody>
                  <a:tcPr marL="84542" marR="84542" marT="42271" marB="42271" anchor="ctr">
                    <a:solidFill>
                      <a:schemeClr val="bg1">
                        <a:lumMod val="95000"/>
                      </a:schemeClr>
                    </a:solidFill>
                  </a:tcPr>
                </a:tc>
                <a:tc>
                  <a:txBody>
                    <a:bodyPr/>
                    <a:lstStyle/>
                    <a:p>
                      <a:pPr algn="l"/>
                      <a:r>
                        <a:rPr lang="es-US" sz="1200" b="0" i="0" strike="noStrike" cap="none" spc="0" baseline="0">
                          <a:solidFill>
                            <a:srgbClr val="000000"/>
                          </a:solidFill>
                          <a:effectLst/>
                          <a:latin typeface="Helvetica Neue"/>
                          <a:ea typeface="Helvetica Neue"/>
                          <a:cs typeface="Helvetica Neue"/>
                        </a:rPr>
                        <a:t>Llevar la compra, el equipaje</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893</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670</a:t>
                      </a:r>
                    </a:p>
                  </a:txBody>
                  <a:tcPr marL="84542" marR="84542" marT="42271" marB="42271" anchor="ctr">
                    <a:solidFill>
                      <a:schemeClr val="bg1">
                        <a:lumMod val="95000"/>
                      </a:schemeClr>
                    </a:solidFill>
                  </a:tcPr>
                </a:tc>
                <a:extLst>
                  <a:ext uri="{0D108BD9-81ED-4DB2-BD59-A6C34878D82A}">
                    <a16:rowId xmlns:a16="http://schemas.microsoft.com/office/drawing/2014/main" val="3902866379"/>
                  </a:ext>
                </a:extLst>
              </a:tr>
              <a:tr h="290457">
                <a:tc>
                  <a:txBody>
                    <a:bodyPr/>
                    <a:lstStyle/>
                    <a:p>
                      <a:pPr algn="l"/>
                      <a:r>
                        <a:rPr lang="es-US" sz="1200" b="0" i="0" strike="noStrike" cap="none" spc="0" baseline="0">
                          <a:solidFill>
                            <a:srgbClr val="000000"/>
                          </a:solidFill>
                          <a:effectLst/>
                          <a:latin typeface="Helvetica Neue"/>
                          <a:ea typeface="Helvetica Neue"/>
                          <a:cs typeface="Helvetica Neue"/>
                        </a:rPr>
                        <a:t>Correr (campo a través)</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Correr (campo a través)</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782</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587</a:t>
                      </a:r>
                    </a:p>
                  </a:txBody>
                  <a:tcPr marL="84542" marR="84542" marT="42271" marB="42271" anchor="ctr">
                    <a:solidFill>
                      <a:schemeClr val="bg1">
                        <a:lumMod val="95000"/>
                      </a:schemeClr>
                    </a:solidFill>
                  </a:tcPr>
                </a:tc>
                <a:extLst>
                  <a:ext uri="{0D108BD9-81ED-4DB2-BD59-A6C34878D82A}">
                    <a16:rowId xmlns:a16="http://schemas.microsoft.com/office/drawing/2014/main" val="2353038255"/>
                  </a:ext>
                </a:extLst>
              </a:tr>
              <a:tr h="301214">
                <a:tc>
                  <a:txBody>
                    <a:bodyPr/>
                    <a:lstStyle/>
                    <a:p>
                      <a:pPr algn="l"/>
                      <a:r>
                        <a:rPr lang="es-US" sz="1200" b="0" i="0" strike="noStrike" cap="none" spc="0" baseline="0">
                          <a:solidFill>
                            <a:srgbClr val="000000"/>
                          </a:solidFill>
                          <a:effectLst/>
                          <a:latin typeface="Helvetica Neue"/>
                          <a:ea typeface="Helvetica Neue"/>
                          <a:cs typeface="Helvetica Neue"/>
                        </a:rPr>
                        <a:t>Llevar la carne (20 kg) de vuelta al campamento</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Llevar la mochila al caminar</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706</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529</a:t>
                      </a:r>
                    </a:p>
                  </a:txBody>
                  <a:tcPr marL="84542" marR="84542" marT="42271" marB="42271" anchor="ctr">
                    <a:solidFill>
                      <a:schemeClr val="bg1">
                        <a:lumMod val="95000"/>
                      </a:schemeClr>
                    </a:solidFill>
                  </a:tcPr>
                </a:tc>
                <a:extLst>
                  <a:ext uri="{0D108BD9-81ED-4DB2-BD59-A6C34878D82A}">
                    <a16:rowId xmlns:a16="http://schemas.microsoft.com/office/drawing/2014/main" val="3217233433"/>
                  </a:ext>
                </a:extLst>
              </a:tr>
              <a:tr h="301214">
                <a:tc>
                  <a:txBody>
                    <a:bodyPr/>
                    <a:lstStyle/>
                    <a:p>
                      <a:pPr algn="l"/>
                      <a:r>
                        <a:rPr lang="es-US" sz="1200" b="0" i="0" strike="noStrike" cap="none" spc="0" baseline="0">
                          <a:solidFill>
                            <a:srgbClr val="000000"/>
                          </a:solidFill>
                          <a:effectLst/>
                          <a:latin typeface="Helvetica Neue"/>
                          <a:ea typeface="Helvetica Neue"/>
                          <a:cs typeface="Helvetica Neue"/>
                        </a:rPr>
                        <a:t>Llevar a un niño pequeño</a:t>
                      </a:r>
                    </a:p>
                  </a:txBody>
                  <a:tcPr marL="84542" marR="84542" marT="42271" marB="42271" anchor="ctr">
                    <a:solidFill>
                      <a:schemeClr val="bg1">
                        <a:lumMod val="95000"/>
                      </a:schemeClr>
                    </a:solidFill>
                  </a:tcPr>
                </a:tc>
                <a:tc>
                  <a:txBody>
                    <a:bodyPr/>
                    <a:lstStyle/>
                    <a:p>
                      <a:pPr algn="l"/>
                      <a:r>
                        <a:rPr lang="es-US" sz="1200" b="0" i="0" strike="noStrike" cap="none" spc="0" baseline="0">
                          <a:solidFill>
                            <a:srgbClr val="000000"/>
                          </a:solidFill>
                          <a:effectLst/>
                          <a:latin typeface="Helvetica Neue"/>
                          <a:ea typeface="Helvetica Neue"/>
                          <a:cs typeface="Helvetica Neue"/>
                        </a:rPr>
                        <a:t>Llevar a un niño pequeño</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672</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504</a:t>
                      </a:r>
                    </a:p>
                  </a:txBody>
                  <a:tcPr marL="84542" marR="84542" marT="42271" marB="42271" anchor="ctr">
                    <a:solidFill>
                      <a:schemeClr val="bg1">
                        <a:lumMod val="95000"/>
                      </a:schemeClr>
                    </a:solidFill>
                  </a:tcPr>
                </a:tc>
                <a:extLst>
                  <a:ext uri="{0D108BD9-81ED-4DB2-BD59-A6C34878D82A}">
                    <a16:rowId xmlns:a16="http://schemas.microsoft.com/office/drawing/2014/main" val="141964442"/>
                  </a:ext>
                </a:extLst>
              </a:tr>
              <a:tr h="311972">
                <a:tc>
                  <a:txBody>
                    <a:bodyPr/>
                    <a:lstStyle/>
                    <a:p>
                      <a:pPr algn="l"/>
                      <a:r>
                        <a:rPr lang="es-US" sz="1200" b="0" i="0" strike="noStrike" cap="none" spc="0" baseline="0">
                          <a:solidFill>
                            <a:srgbClr val="000000"/>
                          </a:solidFill>
                          <a:effectLst/>
                          <a:latin typeface="Helvetica Neue"/>
                          <a:ea typeface="Helvetica Neue"/>
                          <a:cs typeface="Helvetica Neue"/>
                        </a:rPr>
                        <a:t>Caza, acecho de animales</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Entrenamiento por intervalos</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619</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464</a:t>
                      </a:r>
                    </a:p>
                  </a:txBody>
                  <a:tcPr marL="84542" marR="84542" marT="42271" marB="42271" anchor="ctr">
                    <a:solidFill>
                      <a:schemeClr val="bg1">
                        <a:lumMod val="95000"/>
                      </a:schemeClr>
                    </a:solidFill>
                  </a:tcPr>
                </a:tc>
                <a:extLst>
                  <a:ext uri="{0D108BD9-81ED-4DB2-BD59-A6C34878D82A}">
                    <a16:rowId xmlns:a16="http://schemas.microsoft.com/office/drawing/2014/main" val="2411188878"/>
                  </a:ext>
                </a:extLst>
              </a:tr>
              <a:tr h="279698">
                <a:tc>
                  <a:txBody>
                    <a:bodyPr/>
                    <a:lstStyle/>
                    <a:p>
                      <a:pPr algn="l"/>
                      <a:r>
                        <a:rPr lang="es-US" sz="1200" b="0" i="0" strike="noStrike" cap="none" spc="0" baseline="0">
                          <a:solidFill>
                            <a:srgbClr val="000000"/>
                          </a:solidFill>
                          <a:effectLst/>
                          <a:latin typeface="Helvetica Neue"/>
                          <a:ea typeface="Helvetica Neue"/>
                          <a:cs typeface="Helvetica Neue"/>
                        </a:rPr>
                        <a:t>Excavación (tubérculos en el campo)</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Jardinería</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605</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454</a:t>
                      </a:r>
                    </a:p>
                  </a:txBody>
                  <a:tcPr marL="84542" marR="84542" marT="42271" marB="42271" anchor="ctr">
                    <a:solidFill>
                      <a:schemeClr val="bg1">
                        <a:lumMod val="95000"/>
                      </a:schemeClr>
                    </a:solidFill>
                  </a:tcPr>
                </a:tc>
                <a:extLst>
                  <a:ext uri="{0D108BD9-81ED-4DB2-BD59-A6C34878D82A}">
                    <a16:rowId xmlns:a16="http://schemas.microsoft.com/office/drawing/2014/main" val="4280927087"/>
                  </a:ext>
                </a:extLst>
              </a:tr>
              <a:tr h="301215">
                <a:tc>
                  <a:txBody>
                    <a:bodyPr/>
                    <a:lstStyle/>
                    <a:p>
                      <a:pPr algn="l"/>
                      <a:r>
                        <a:rPr lang="es-US" sz="1200" b="0" i="0" strike="noStrike" cap="none" spc="0" baseline="0">
                          <a:solidFill>
                            <a:srgbClr val="000000"/>
                          </a:solidFill>
                          <a:effectLst/>
                          <a:latin typeface="Helvetica Neue"/>
                          <a:ea typeface="Helvetica Neue"/>
                          <a:cs typeface="Helvetica Neue"/>
                        </a:rPr>
                        <a:t>Danza (ceremonial)</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Baile (aeróbico)</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494</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371</a:t>
                      </a:r>
                    </a:p>
                  </a:txBody>
                  <a:tcPr marL="84542" marR="84542" marT="42271" marB="42271" anchor="ctr">
                    <a:solidFill>
                      <a:schemeClr val="bg1">
                        <a:lumMod val="95000"/>
                      </a:schemeClr>
                    </a:solidFill>
                  </a:tcPr>
                </a:tc>
                <a:extLst>
                  <a:ext uri="{0D108BD9-81ED-4DB2-BD59-A6C34878D82A}">
                    <a16:rowId xmlns:a16="http://schemas.microsoft.com/office/drawing/2014/main" val="3356698131"/>
                  </a:ext>
                </a:extLst>
              </a:tr>
              <a:tr h="290456">
                <a:tc>
                  <a:txBody>
                    <a:bodyPr/>
                    <a:lstStyle/>
                    <a:p>
                      <a:pPr algn="l"/>
                      <a:r>
                        <a:rPr lang="es-US" sz="1200" b="0" i="0" strike="noStrike" cap="none" spc="0" baseline="0">
                          <a:solidFill>
                            <a:srgbClr val="000000"/>
                          </a:solidFill>
                          <a:effectLst/>
                          <a:latin typeface="Helvetica Neue"/>
                          <a:ea typeface="Helvetica Neue"/>
                          <a:cs typeface="Helvetica Neue"/>
                        </a:rPr>
                        <a:t>Transportar, apilar rocas</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Levantar pesas</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422</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317</a:t>
                      </a:r>
                    </a:p>
                  </a:txBody>
                  <a:tcPr marL="84542" marR="84542" marT="42271" marB="42271" anchor="ctr">
                    <a:solidFill>
                      <a:schemeClr val="bg1">
                        <a:lumMod val="95000"/>
                      </a:schemeClr>
                    </a:solidFill>
                  </a:tcPr>
                </a:tc>
                <a:extLst>
                  <a:ext uri="{0D108BD9-81ED-4DB2-BD59-A6C34878D82A}">
                    <a16:rowId xmlns:a16="http://schemas.microsoft.com/office/drawing/2014/main" val="591885914"/>
                  </a:ext>
                </a:extLst>
              </a:tr>
              <a:tr h="279699">
                <a:tc>
                  <a:txBody>
                    <a:bodyPr/>
                    <a:lstStyle/>
                    <a:p>
                      <a:pPr algn="l"/>
                      <a:r>
                        <a:rPr lang="es-US" sz="1200" b="0" i="0" strike="noStrike" cap="none" spc="0" baseline="0">
                          <a:solidFill>
                            <a:srgbClr val="000000"/>
                          </a:solidFill>
                          <a:effectLst/>
                          <a:latin typeface="Helvetica Neue"/>
                          <a:ea typeface="Helvetica Neue"/>
                          <a:cs typeface="Helvetica Neue"/>
                        </a:rPr>
                        <a:t>Carnicería de animales grandes</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Partir madera con hacha</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408</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306</a:t>
                      </a:r>
                    </a:p>
                  </a:txBody>
                  <a:tcPr marL="84542" marR="84542" marT="42271" marB="42271" anchor="ctr">
                    <a:solidFill>
                      <a:schemeClr val="bg1">
                        <a:lumMod val="95000"/>
                      </a:schemeClr>
                    </a:solidFill>
                  </a:tcPr>
                </a:tc>
                <a:extLst>
                  <a:ext uri="{0D108BD9-81ED-4DB2-BD59-A6C34878D82A}">
                    <a16:rowId xmlns:a16="http://schemas.microsoft.com/office/drawing/2014/main" val="4247344961"/>
                  </a:ext>
                </a:extLst>
              </a:tr>
              <a:tr h="311972">
                <a:tc>
                  <a:txBody>
                    <a:bodyPr/>
                    <a:lstStyle/>
                    <a:p>
                      <a:pPr algn="l"/>
                      <a:r>
                        <a:rPr lang="es-US" sz="1200" b="0" i="0" strike="noStrike" cap="none" spc="0" baseline="0">
                          <a:solidFill>
                            <a:srgbClr val="000000"/>
                          </a:solidFill>
                          <a:effectLst/>
                          <a:latin typeface="Helvetica Neue"/>
                          <a:ea typeface="Helvetica Neue"/>
                          <a:cs typeface="Helvetica Neue"/>
                        </a:rPr>
                        <a:t>Caminar-ritmo normal (campos y colinas)</a:t>
                      </a:r>
                    </a:p>
                  </a:txBody>
                  <a:tcPr marL="84542" marR="84542" marT="42271" marB="42271" anchor="ctr">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Helvetica Neue"/>
                          <a:ea typeface="Helvetica Neue"/>
                          <a:cs typeface="Helvetica Neue"/>
                        </a:rPr>
                        <a:t>Caminar-ritmo normal (al aire libre en senderos, hierba, etc.)</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394</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295</a:t>
                      </a:r>
                    </a:p>
                  </a:txBody>
                  <a:tcPr marL="84542" marR="84542" marT="42271" marB="42271" anchor="ctr">
                    <a:solidFill>
                      <a:schemeClr val="bg1">
                        <a:lumMod val="95000"/>
                      </a:schemeClr>
                    </a:solidFill>
                  </a:tcPr>
                </a:tc>
                <a:extLst>
                  <a:ext uri="{0D108BD9-81ED-4DB2-BD59-A6C34878D82A}">
                    <a16:rowId xmlns:a16="http://schemas.microsoft.com/office/drawing/2014/main" val="3407894995"/>
                  </a:ext>
                </a:extLst>
              </a:tr>
              <a:tr h="281218">
                <a:tc>
                  <a:txBody>
                    <a:bodyPr/>
                    <a:lstStyle/>
                    <a:p>
                      <a:pPr algn="l"/>
                      <a:r>
                        <a:rPr lang="es-US" sz="1200" b="0" i="0" strike="noStrike" cap="none" spc="0" baseline="0">
                          <a:solidFill>
                            <a:srgbClr val="000000"/>
                          </a:solidFill>
                          <a:effectLst/>
                          <a:latin typeface="Helvetica Neue"/>
                          <a:ea typeface="Helvetica Neue"/>
                          <a:cs typeface="Helvetica Neue"/>
                        </a:rPr>
                        <a:t>Recolección de alimentos vegetales</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Deshierbe del jardín</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346</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259</a:t>
                      </a:r>
                    </a:p>
                  </a:txBody>
                  <a:tcPr marL="84542" marR="84542" marT="42271" marB="42271" anchor="ctr">
                    <a:solidFill>
                      <a:schemeClr val="bg1">
                        <a:lumMod val="95000"/>
                      </a:schemeClr>
                    </a:solidFill>
                  </a:tcPr>
                </a:tc>
                <a:extLst>
                  <a:ext uri="{0D108BD9-81ED-4DB2-BD59-A6C34878D82A}">
                    <a16:rowId xmlns:a16="http://schemas.microsoft.com/office/drawing/2014/main" val="3369181265"/>
                  </a:ext>
                </a:extLst>
              </a:tr>
              <a:tr h="290456">
                <a:tc>
                  <a:txBody>
                    <a:bodyPr/>
                    <a:lstStyle/>
                    <a:p>
                      <a:pPr algn="l"/>
                      <a:r>
                        <a:rPr lang="es-US" sz="1200" b="0" i="0" strike="noStrike" cap="none" spc="0" baseline="0">
                          <a:solidFill>
                            <a:srgbClr val="000000"/>
                          </a:solidFill>
                          <a:effectLst/>
                          <a:latin typeface="Helvetica Neue"/>
                          <a:ea typeface="Helvetica Neue"/>
                          <a:cs typeface="Helvetica Neue"/>
                        </a:rPr>
                        <a:t>Construcción de refugios</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Carpintería, general</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250</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187</a:t>
                      </a:r>
                    </a:p>
                  </a:txBody>
                  <a:tcPr marL="84542" marR="84542" marT="42271" marB="42271" anchor="ctr">
                    <a:solidFill>
                      <a:schemeClr val="bg1">
                        <a:lumMod val="95000"/>
                      </a:schemeClr>
                    </a:solidFill>
                  </a:tcPr>
                </a:tc>
                <a:extLst>
                  <a:ext uri="{0D108BD9-81ED-4DB2-BD59-A6C34878D82A}">
                    <a16:rowId xmlns:a16="http://schemas.microsoft.com/office/drawing/2014/main" val="3366613333"/>
                  </a:ext>
                </a:extLst>
              </a:tr>
              <a:tr h="294042">
                <a:tc>
                  <a:txBody>
                    <a:bodyPr/>
                    <a:lstStyle/>
                    <a:p>
                      <a:pPr algn="l"/>
                      <a:r>
                        <a:rPr lang="es-US" sz="1200" b="0" i="0" strike="noStrike" cap="none" spc="0" baseline="0">
                          <a:solidFill>
                            <a:srgbClr val="000000"/>
                          </a:solidFill>
                          <a:effectLst/>
                          <a:latin typeface="Helvetica Neue"/>
                          <a:ea typeface="Helvetica Neue"/>
                          <a:cs typeface="Helvetica Neue"/>
                        </a:rPr>
                        <a:t>Construcción de herramientas</a:t>
                      </a:r>
                    </a:p>
                  </a:txBody>
                  <a:tcPr marL="84542" marR="84542" marT="42271" marB="42271" anchor="ctr">
                    <a:solidFill>
                      <a:schemeClr val="bg1">
                        <a:lumMod val="95000"/>
                      </a:schemeClr>
                    </a:solidFill>
                  </a:tcPr>
                </a:tc>
                <a:tc>
                  <a:txBody>
                    <a:bodyPr/>
                    <a:lstStyle/>
                    <a:p>
                      <a:r>
                        <a:rPr lang="es-US" sz="1200" b="0" i="0" strike="noStrike" cap="none" spc="0" baseline="0">
                          <a:solidFill>
                            <a:srgbClr val="000000"/>
                          </a:solidFill>
                          <a:effectLst/>
                          <a:latin typeface="Helvetica Neue"/>
                          <a:ea typeface="Helvetica Neue"/>
                          <a:cs typeface="Helvetica Neue"/>
                        </a:rPr>
                        <a:t>Tareas domésticas enérgicas</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216</a:t>
                      </a:r>
                    </a:p>
                  </a:txBody>
                  <a:tcPr marL="84542" marR="84542" marT="42271" marB="42271" anchor="ctr">
                    <a:solidFill>
                      <a:schemeClr val="bg1">
                        <a:lumMod val="95000"/>
                      </a:schemeClr>
                    </a:solidFill>
                  </a:tcPr>
                </a:tc>
                <a:tc>
                  <a:txBody>
                    <a:bodyPr/>
                    <a:lstStyle/>
                    <a:p>
                      <a:pPr algn="ctr"/>
                      <a:r>
                        <a:rPr lang="es-US" sz="1200" b="0" i="0" strike="noStrike" cap="none" spc="0" baseline="0">
                          <a:solidFill>
                            <a:srgbClr val="000000"/>
                          </a:solidFill>
                          <a:effectLst/>
                          <a:latin typeface="Helvetica Neue"/>
                          <a:ea typeface="Helvetica Neue"/>
                          <a:cs typeface="Helvetica Neue"/>
                        </a:rPr>
                        <a:t>162</a:t>
                      </a:r>
                    </a:p>
                  </a:txBody>
                  <a:tcPr marL="84542" marR="84542" marT="42271" marB="42271" anchor="ctr">
                    <a:solidFill>
                      <a:schemeClr val="bg1">
                        <a:lumMod val="95000"/>
                      </a:schemeClr>
                    </a:solidFill>
                  </a:tcPr>
                </a:tc>
                <a:extLst>
                  <a:ext uri="{0D108BD9-81ED-4DB2-BD59-A6C34878D82A}">
                    <a16:rowId xmlns:a16="http://schemas.microsoft.com/office/drawing/2014/main" val="1061546377"/>
                  </a:ext>
                </a:extLst>
              </a:tr>
            </a:tbl>
          </a:graphicData>
        </a:graphic>
      </p:graphicFrame>
      <p:sp>
        <p:nvSpPr>
          <p:cNvPr id="4" name="Rectangle 3">
            <a:extLst>
              <a:ext uri="{FF2B5EF4-FFF2-40B4-BE49-F238E27FC236}">
                <a16:creationId xmlns:a16="http://schemas.microsoft.com/office/drawing/2014/main" id="{9C5960DA-7B8A-844E-BDF9-17F875FA631D}"/>
              </a:ext>
            </a:extLst>
          </p:cNvPr>
          <p:cNvSpPr/>
          <p:nvPr/>
        </p:nvSpPr>
        <p:spPr>
          <a:xfrm>
            <a:off x="904136" y="6247057"/>
            <a:ext cx="10297263" cy="640080"/>
          </a:xfrm>
          <a:prstGeom prst="rect">
            <a:avLst/>
          </a:prstGeom>
        </p:spPr>
        <p:txBody>
          <a:bodyPr wrap="square">
            <a:spAutoFit/>
          </a:bodyPr>
          <a:lstStyle/>
          <a:p>
            <a:r>
              <a:rPr lang="es-US" sz="1200" b="0" i="1" strike="noStrike" cap="none" spc="0" baseline="0">
                <a:solidFill>
                  <a:srgbClr val="3B3838"/>
                </a:solidFill>
                <a:effectLst/>
                <a:latin typeface="Helvetica Neue Light"/>
                <a:ea typeface="Helvetica Neue Light"/>
                <a:cs typeface="Helvetica Neue Light"/>
              </a:rPr>
              <a:t>Fuente: O'Keefe, J., Vogel, R., Lavie, C. &amp; Cordain, L. (2010). Achieving Hunter-gatherer Fitness in the 21s Century: Back to the Future. The American Journal of Medicine. Recuperado el 4 de junio de 2019 de </a:t>
            </a:r>
            <a:r>
              <a:rPr lang="es-US" sz="1200" b="0" i="1" strike="noStrike" cap="none" spc="0" baseline="0">
                <a:solidFill>
                  <a:srgbClr val="3B3838"/>
                </a:solidFill>
                <a:effectLst/>
                <a:latin typeface="Helvetica Neue Light"/>
                <a:ea typeface="Helvetica Neue Light"/>
                <a:cs typeface="Helvetica Neue Light"/>
                <a:hlinkClick r:id="rId3" history="0"/>
              </a:rPr>
              <a:t>https://www.amjmed.com/article/S0002-9343(10)00463-8/fulltext </a:t>
            </a:r>
            <a:endParaRPr lang="en-US" sz="1200" i="1">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a:p>
            <a:endParaRPr lang="en-US" sz="1200" i="1">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0297573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Puntos clave</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8" y="1688122"/>
            <a:ext cx="9140413" cy="440787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indent="-342900" algn="l">
              <a:lnSpc>
                <a:spcPct val="110000"/>
              </a:lnSpc>
              <a:spcAft>
                <a:spcPts val="14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Los indígenas de </a:t>
            </a:r>
            <a:r>
              <a:rPr lang="es-US" sz="1800" b="0" i="0" strike="noStrike" cap="none" spc="0" baseline="0" dirty="0" err="1">
                <a:solidFill>
                  <a:srgbClr val="404040"/>
                </a:solidFill>
                <a:effectLst/>
                <a:latin typeface="Helvetica Neue Light"/>
                <a:ea typeface="Helvetica Neue Light"/>
                <a:cs typeface="Helvetica Neue Light"/>
              </a:rPr>
              <a:t>Oregon</a:t>
            </a:r>
            <a:r>
              <a:rPr lang="es-US" sz="1800" b="0" i="0" strike="noStrike" cap="none" spc="0" baseline="0" dirty="0">
                <a:solidFill>
                  <a:srgbClr val="404040"/>
                </a:solidFill>
                <a:effectLst/>
                <a:latin typeface="Helvetica Neue Light"/>
                <a:ea typeface="Helvetica Neue Light"/>
                <a:cs typeface="Helvetica Neue Light"/>
              </a:rPr>
              <a:t> llevaban una dieta rica en proteínas, rica en nutrientes y baja en grasas no saludables.</a:t>
            </a:r>
          </a:p>
          <a:p>
            <a:pPr marL="342900" indent="-342900" algn="l">
              <a:lnSpc>
                <a:spcPct val="110000"/>
              </a:lnSpc>
              <a:spcAft>
                <a:spcPts val="14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Comían una gran variedad de plantas y animales autóctonos recolectados en temporada</a:t>
            </a:r>
          </a:p>
          <a:p>
            <a:pPr marL="342900" indent="-342900" algn="l">
              <a:lnSpc>
                <a:spcPct val="110000"/>
              </a:lnSpc>
              <a:spcAft>
                <a:spcPts val="14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Los alimentos estaban mínimamente procesados; sin cereales ni azúcares refinados, sin frituras, </a:t>
            </a:r>
            <a:r>
              <a:rPr sz="1800" dirty="0"/>
              <a:t/>
            </a:r>
            <a:br>
              <a:rPr sz="1800" dirty="0"/>
            </a:br>
            <a:r>
              <a:rPr lang="es-US" sz="1800" b="0" i="0" strike="noStrike" cap="none" spc="0" baseline="0" dirty="0">
                <a:solidFill>
                  <a:srgbClr val="404040"/>
                </a:solidFill>
                <a:effectLst/>
                <a:latin typeface="Helvetica Neue Light"/>
                <a:ea typeface="Helvetica Neue Light"/>
                <a:cs typeface="Helvetica Neue Light"/>
              </a:rPr>
              <a:t>sin aditivos artificiales ni conservantes</a:t>
            </a:r>
          </a:p>
          <a:p>
            <a:pPr marL="342900" indent="-342900" algn="l">
              <a:lnSpc>
                <a:spcPct val="110000"/>
              </a:lnSpc>
              <a:spcAft>
                <a:spcPts val="14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Su estilo de vida de cazador-recolector requería un movimiento y una actividad física constantes</a:t>
            </a:r>
          </a:p>
          <a:p>
            <a:pPr marL="342900" indent="-342900" algn="l">
              <a:lnSpc>
                <a:spcPct val="110000"/>
              </a:lnSpc>
              <a:spcAft>
                <a:spcPts val="14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La combinación de dietas saludables y actividad física promovió un equilibrio energético y un estilo de vida saludables</a:t>
            </a:r>
          </a:p>
          <a:p>
            <a:pPr marL="342900" indent="-342900" algn="l">
              <a:lnSpc>
                <a:spcPct val="110000"/>
              </a:lnSpc>
              <a:spcAft>
                <a:spcPts val="1400"/>
              </a:spcAft>
              <a:buFont typeface="Arial" panose="020B0604020202020204" pitchFamily="34" charset="0"/>
              <a:buChar char="•"/>
            </a:pPr>
            <a:r>
              <a:rPr lang="es-US" sz="1800" b="0" i="0" strike="noStrike" cap="none" spc="0" baseline="0" dirty="0">
                <a:solidFill>
                  <a:srgbClr val="404040"/>
                </a:solidFill>
                <a:effectLst/>
                <a:latin typeface="Helvetica Neue Light"/>
                <a:ea typeface="Helvetica Neue Light"/>
                <a:cs typeface="Helvetica Neue Light"/>
              </a:rPr>
              <a:t>Tenían un profundo conocimiento de los primeros alimentos y se ocupaban de mantenerlos; las personas y los alimentos se nutrían mutuamente</a:t>
            </a:r>
          </a:p>
          <a:p>
            <a:pPr marL="342900" indent="-342900" algn="l">
              <a:lnSpc>
                <a:spcPct val="110000"/>
              </a:lnSpc>
              <a:spcAft>
                <a:spcPts val="1400"/>
              </a:spcAft>
              <a:buFont typeface="Arial" panose="020B0604020202020204" pitchFamily="34" charset="0"/>
              <a:buChar char="•"/>
            </a:pPr>
            <a:endParaRPr lang="en-US" sz="1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9821230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A218E7-0A7A-4E4E-9411-69DE286364A8}"/>
              </a:ext>
            </a:extLst>
          </p:cNvPr>
          <p:cNvSpPr>
            <a:spLocks noGrp="1"/>
          </p:cNvSpPr>
          <p:nvPr>
            <p:ph type="ctrTitle"/>
          </p:nvPr>
        </p:nvSpPr>
        <p:spPr>
          <a:xfrm>
            <a:off x="1004046" y="495300"/>
            <a:ext cx="10210800"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Citas de imágenes</a:t>
            </a:r>
            <a:endParaRPr lang="en-US" sz="4400"/>
          </a:p>
        </p:txBody>
      </p:sp>
      <p:sp>
        <p:nvSpPr>
          <p:cNvPr id="5" name="Title 1">
            <a:extLst>
              <a:ext uri="{FF2B5EF4-FFF2-40B4-BE49-F238E27FC236}">
                <a16:creationId xmlns:a16="http://schemas.microsoft.com/office/drawing/2014/main" id="{C7CE99DA-C3B7-A344-BCC7-87F6D2D75FD7}"/>
              </a:ext>
            </a:extLst>
          </p:cNvPr>
          <p:cNvSpPr txBox="1"/>
          <p:nvPr/>
        </p:nvSpPr>
        <p:spPr>
          <a:xfrm>
            <a:off x="990600" y="1485901"/>
            <a:ext cx="10210800" cy="386386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30000"/>
              </a:lnSpc>
            </a:pPr>
            <a:r>
              <a:rPr lang="es-US" sz="1400" b="0" i="0" strike="noStrike" cap="none" spc="0" baseline="0">
                <a:solidFill>
                  <a:srgbClr val="404040"/>
                </a:solidFill>
                <a:effectLst/>
                <a:latin typeface="Helvetica Neue Medium"/>
                <a:ea typeface="Helvetica Neue Medium"/>
                <a:cs typeface="Helvetica Neue Medium"/>
              </a:rPr>
              <a:t>Primeros alimentos de Oregon</a:t>
            </a:r>
          </a:p>
          <a:p>
            <a:pPr algn="l">
              <a:lnSpc>
                <a:spcPct val="130000"/>
              </a:lnSpc>
            </a:pPr>
            <a:r>
              <a:rPr lang="es-US" sz="1400" b="0" i="0" strike="noStrike" cap="none" spc="0" baseline="0">
                <a:solidFill>
                  <a:srgbClr val="404040"/>
                </a:solidFill>
                <a:effectLst/>
                <a:latin typeface="Helvetica Neue Light"/>
                <a:ea typeface="Helvetica Neue Light"/>
                <a:cs typeface="Helvetica Neue Light"/>
              </a:rPr>
              <a:t>Arándanos: </a:t>
            </a:r>
            <a:r>
              <a:rPr lang="es-US" sz="1400" b="0" i="0" strike="noStrike" cap="none" spc="0" baseline="0">
                <a:solidFill>
                  <a:srgbClr val="404040"/>
                </a:solidFill>
                <a:effectLst/>
                <a:latin typeface="Helvetica Neue Light"/>
                <a:ea typeface="Helvetica Neue Light"/>
                <a:cs typeface="Helvetica Neue Light"/>
                <a:hlinkClick r:id="rId2" history="0"/>
              </a:rPr>
              <a:t>https://digitalmedia.fws.gov/digital/api/singleitem/image/natdiglib/30223/default.jpg?highlightTerms=huckleberry</a:t>
            </a:r>
            <a:endParaRPr lang="en-US" sz="1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s-US" sz="1400" b="0" i="0" strike="noStrike" cap="none" spc="0" baseline="0">
                <a:solidFill>
                  <a:srgbClr val="404040"/>
                </a:solidFill>
                <a:effectLst/>
                <a:latin typeface="Helvetica Neue Light"/>
                <a:ea typeface="Helvetica Neue Light"/>
                <a:cs typeface="Helvetica Neue Light"/>
              </a:rPr>
              <a:t>Camassia: </a:t>
            </a:r>
            <a:r>
              <a:rPr lang="es-US" sz="1400" b="0" i="0" strike="noStrike" cap="none" spc="0" baseline="0">
                <a:solidFill>
                  <a:srgbClr val="404040"/>
                </a:solidFill>
                <a:effectLst/>
                <a:latin typeface="Helvetica Neue Light"/>
                <a:ea typeface="Helvetica Neue Light"/>
                <a:cs typeface="Helvetica Neue Light"/>
                <a:hlinkClick r:id="rId3" history="0"/>
              </a:rPr>
              <a:t>https://www.nps.gov/articles/camas.htm</a:t>
            </a:r>
            <a:endParaRPr lang="en-US" sz="1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s-US" sz="1400" b="0" i="0" strike="noStrike" cap="none" spc="0" baseline="0">
                <a:solidFill>
                  <a:srgbClr val="404040"/>
                </a:solidFill>
                <a:effectLst/>
                <a:latin typeface="Helvetica Neue Light"/>
                <a:ea typeface="Helvetica Neue Light"/>
                <a:cs typeface="Helvetica Neue Light"/>
              </a:rPr>
              <a:t>Bellotas: </a:t>
            </a:r>
            <a:r>
              <a:rPr lang="es-US" sz="1400" b="0" i="0" strike="noStrike" cap="none" spc="0" baseline="0">
                <a:solidFill>
                  <a:srgbClr val="404040"/>
                </a:solidFill>
                <a:effectLst/>
                <a:latin typeface="Helvetica Neue Light"/>
                <a:ea typeface="Helvetica Neue Light"/>
                <a:cs typeface="Helvetica Neue Light"/>
                <a:hlinkClick r:id="rId4" history="0"/>
              </a:rPr>
              <a:t>https://www.blm.gov/programs/recreation/recreation-activities/oregon-washington/tablerocks/cultural-history/seasonal-rounds</a:t>
            </a:r>
            <a:endParaRPr lang="en-US" sz="1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s-US" sz="1400" b="0" i="0" strike="noStrike" cap="none" spc="0" baseline="0">
                <a:solidFill>
                  <a:srgbClr val="404040"/>
                </a:solidFill>
                <a:effectLst/>
                <a:latin typeface="Helvetica Neue Light"/>
                <a:ea typeface="Helvetica Neue Light"/>
                <a:cs typeface="Helvetica Neue Light"/>
              </a:rPr>
              <a:t>Cabezas de violín (helechos): Imagen #123533 de LoggaWiggler (Licencia Pixabay)</a:t>
            </a:r>
          </a:p>
          <a:p>
            <a:pPr algn="l">
              <a:lnSpc>
                <a:spcPct val="130000"/>
              </a:lnSpc>
            </a:pPr>
            <a:r>
              <a:rPr lang="es-US" sz="1400" b="0" i="0" strike="noStrike" cap="none" spc="0" baseline="0">
                <a:solidFill>
                  <a:srgbClr val="404040"/>
                </a:solidFill>
                <a:effectLst/>
                <a:latin typeface="Helvetica Neue Light"/>
                <a:ea typeface="Helvetica Neue Light"/>
                <a:cs typeface="Helvetica Neue Light"/>
              </a:rPr>
              <a:t>Salmón: </a:t>
            </a:r>
            <a:r>
              <a:rPr lang="es-US" sz="1400" b="0" i="0" strike="noStrike" cap="none" spc="0" baseline="0">
                <a:solidFill>
                  <a:srgbClr val="404040"/>
                </a:solidFill>
                <a:effectLst/>
                <a:latin typeface="Helvetica Neue Light"/>
                <a:ea typeface="Helvetica Neue Light"/>
                <a:cs typeface="Helvetica Neue Light"/>
                <a:hlinkClick r:id="rId5" history="0"/>
              </a:rPr>
              <a:t>https://digitalmedia.fws.gov/digital/collection/natdiglib/id/26887/rec/8</a:t>
            </a:r>
            <a:endParaRPr lang="en-US" sz="1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s-US" sz="1400" b="0" i="0" strike="noStrike" cap="none" spc="0" baseline="0">
                <a:solidFill>
                  <a:srgbClr val="404040"/>
                </a:solidFill>
                <a:effectLst/>
                <a:latin typeface="Helvetica Neue Light"/>
                <a:ea typeface="Helvetica Neue Light"/>
                <a:cs typeface="Helvetica Neue Light"/>
              </a:rPr>
              <a:t>Lamprea: </a:t>
            </a:r>
            <a:r>
              <a:rPr lang="es-US" sz="1400" b="0" i="0" strike="noStrike" cap="none" spc="0" baseline="0">
                <a:solidFill>
                  <a:srgbClr val="404040"/>
                </a:solidFill>
                <a:effectLst/>
                <a:latin typeface="Helvetica Neue Light"/>
                <a:ea typeface="Helvetica Neue Light"/>
                <a:cs typeface="Helvetica Neue Light"/>
                <a:hlinkClick r:id="rId6" history="0"/>
              </a:rPr>
              <a:t>https://digitalmedia.fws.gov/digital/collection/natdiglib/id/12687/rec/23</a:t>
            </a:r>
            <a:endParaRPr lang="en-US" sz="14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30000"/>
              </a:lnSpc>
            </a:pPr>
            <a:r>
              <a:rPr lang="es-US" sz="1400" b="0" i="0" strike="noStrike" cap="none" spc="0" baseline="0">
                <a:solidFill>
                  <a:srgbClr val="404040"/>
                </a:solidFill>
                <a:effectLst/>
                <a:latin typeface="Helvetica Neue Light"/>
                <a:ea typeface="Helvetica Neue Light"/>
                <a:cs typeface="Helvetica Neue Light"/>
              </a:rPr>
              <a:t>Alce: Imagen #436035 de werner22Brigitte (Licencia Pixabay)</a:t>
            </a:r>
          </a:p>
          <a:p>
            <a:pPr algn="l">
              <a:lnSpc>
                <a:spcPct val="130000"/>
              </a:lnSpc>
              <a:spcAft>
                <a:spcPts val="1200"/>
              </a:spcAft>
            </a:pPr>
            <a:r>
              <a:rPr lang="es-US" sz="1400" b="0" i="0" strike="noStrike" cap="none" spc="0" baseline="0">
                <a:solidFill>
                  <a:srgbClr val="404040"/>
                </a:solidFill>
                <a:effectLst/>
                <a:latin typeface="Helvetica Neue Light"/>
                <a:ea typeface="Helvetica Neue Light"/>
                <a:cs typeface="Helvetica Neue Light"/>
              </a:rPr>
              <a:t>Pato: Imagen #1893080 de Couleur (Licencia Pixabay)</a:t>
            </a:r>
          </a:p>
        </p:txBody>
      </p:sp>
    </p:spTree>
    <p:extLst>
      <p:ext uri="{BB962C8B-B14F-4D97-AF65-F5344CB8AC3E}">
        <p14:creationId xmlns:p14="http://schemas.microsoft.com/office/powerpoint/2010/main" val="31834510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Nutrientes esenciales</a:t>
            </a:r>
            <a:endParaRPr lang="en-US" sz="4400"/>
          </a:p>
        </p:txBody>
      </p:sp>
      <p:graphicFrame>
        <p:nvGraphicFramePr>
          <p:cNvPr id="6" name="Table 5" title="Table showing the three nutrient categotries, how the body uses it and sources of food">
            <a:extLst>
              <a:ext uri="{FF2B5EF4-FFF2-40B4-BE49-F238E27FC236}">
                <a16:creationId xmlns:a16="http://schemas.microsoft.com/office/drawing/2014/main" id="{F9B5D277-3E49-9041-8393-F6E3230B2E0C}"/>
              </a:ext>
            </a:extLst>
          </p:cNvPr>
          <p:cNvGraphicFramePr>
            <a:graphicFrameLocks noGrp="1"/>
          </p:cNvGraphicFramePr>
          <p:nvPr>
            <p:extLst>
              <p:ext uri="{D42A27DB-BD31-4B8C-83A1-F6EECF244321}">
                <p14:modId xmlns:p14="http://schemas.microsoft.com/office/powerpoint/2010/main" val="1934798997"/>
              </p:ext>
            </p:extLst>
          </p:nvPr>
        </p:nvGraphicFramePr>
        <p:xfrm>
          <a:off x="990600" y="1676400"/>
          <a:ext cx="10079422" cy="4443302"/>
        </p:xfrm>
        <a:graphic>
          <a:graphicData uri="http://schemas.openxmlformats.org/drawingml/2006/table">
            <a:tbl>
              <a:tblPr firstRow="1" bandRow="1">
                <a:tableStyleId>{5C22544A-7EE6-4342-B048-85BDC9FD1C3A}</a:tableStyleId>
              </a:tblPr>
              <a:tblGrid>
                <a:gridCol w="2374824">
                  <a:extLst>
                    <a:ext uri="{9D8B030D-6E8A-4147-A177-3AD203B41FA5}">
                      <a16:colId xmlns:a16="http://schemas.microsoft.com/office/drawing/2014/main" val="1878379097"/>
                    </a:ext>
                  </a:extLst>
                </a:gridCol>
                <a:gridCol w="2322098">
                  <a:extLst>
                    <a:ext uri="{9D8B030D-6E8A-4147-A177-3AD203B41FA5}">
                      <a16:colId xmlns:a16="http://schemas.microsoft.com/office/drawing/2014/main" val="1038082029"/>
                    </a:ext>
                  </a:extLst>
                </a:gridCol>
                <a:gridCol w="2691250">
                  <a:extLst>
                    <a:ext uri="{9D8B030D-6E8A-4147-A177-3AD203B41FA5}">
                      <a16:colId xmlns:a16="http://schemas.microsoft.com/office/drawing/2014/main" val="1025111180"/>
                    </a:ext>
                  </a:extLst>
                </a:gridCol>
                <a:gridCol w="2691250">
                  <a:extLst>
                    <a:ext uri="{9D8B030D-6E8A-4147-A177-3AD203B41FA5}">
                      <a16:colId xmlns:a16="http://schemas.microsoft.com/office/drawing/2014/main" val="4078712741"/>
                    </a:ext>
                  </a:extLst>
                </a:gridCol>
              </a:tblGrid>
              <a:tr h="328961">
                <a:tc>
                  <a:txBody>
                    <a:bodyPr/>
                    <a:lstStyle/>
                    <a:p>
                      <a:pPr algn="ctr"/>
                      <a:r>
                        <a:rPr lang="es-US" sz="1400" b="1" i="0" strike="noStrike" cap="none" spc="0" baseline="0">
                          <a:solidFill>
                            <a:srgbClr val="FFFFFF"/>
                          </a:solidFill>
                          <a:effectLst/>
                          <a:latin typeface="Helvetica Neue"/>
                          <a:ea typeface="Helvetica Neue"/>
                          <a:cs typeface="Helvetica Neue"/>
                        </a:rPr>
                        <a:t>Nutriente</a:t>
                      </a:r>
                    </a:p>
                  </a:txBody>
                  <a:tcPr marL="84542" marR="84542" marT="42271" marB="42271">
                    <a:solidFill>
                      <a:srgbClr val="1B73B9"/>
                    </a:solidFill>
                  </a:tcPr>
                </a:tc>
                <a:tc>
                  <a:txBody>
                    <a:bodyPr/>
                    <a:lstStyle/>
                    <a:p>
                      <a:r>
                        <a:rPr lang="es-US" sz="1400" b="1" i="0" strike="noStrike" cap="none" spc="0" baseline="0">
                          <a:solidFill>
                            <a:srgbClr val="FFFFFF"/>
                          </a:solidFill>
                          <a:effectLst/>
                          <a:latin typeface="Helvetica Neue"/>
                          <a:ea typeface="Helvetica Neue"/>
                          <a:cs typeface="Helvetica Neue"/>
                        </a:rPr>
                        <a:t>Cómo lo utiliza el cuerpo</a:t>
                      </a:r>
                    </a:p>
                  </a:txBody>
                  <a:tcPr marL="84542" marR="84542" marT="42271" marB="42271">
                    <a:solidFill>
                      <a:srgbClr val="1B73B9"/>
                    </a:solidFill>
                  </a:tcPr>
                </a:tc>
                <a:tc>
                  <a:txBody>
                    <a:bodyPr/>
                    <a:lstStyle/>
                    <a:p>
                      <a:r>
                        <a:rPr lang="es-US" sz="1400" b="1" i="0" strike="noStrike" cap="none" spc="0" baseline="0">
                          <a:solidFill>
                            <a:srgbClr val="FFFFFF"/>
                          </a:solidFill>
                          <a:effectLst/>
                          <a:latin typeface="Helvetica Neue"/>
                          <a:ea typeface="Helvetica Neue"/>
                          <a:cs typeface="Helvetica Neue"/>
                        </a:rPr>
                        <a:t>Fuentes de alimentación</a:t>
                      </a:r>
                    </a:p>
                  </a:txBody>
                  <a:tcPr marL="84542" marR="84542" marT="42271" marB="42271">
                    <a:solidFill>
                      <a:srgbClr val="1B73B9"/>
                    </a:solidFill>
                  </a:tcPr>
                </a:tc>
                <a:tc>
                  <a:txBody>
                    <a:bodyPr/>
                    <a:lstStyle/>
                    <a:p>
                      <a:r>
                        <a:rPr lang="es-US" sz="1400" b="1" i="0" strike="noStrike" cap="none" spc="0" baseline="0">
                          <a:solidFill>
                            <a:srgbClr val="FFFFFF"/>
                          </a:solidFill>
                          <a:effectLst/>
                          <a:latin typeface="Helvetica Neue"/>
                          <a:ea typeface="Helvetica Neue"/>
                          <a:cs typeface="Helvetica Neue"/>
                        </a:rPr>
                        <a:t>Notas</a:t>
                      </a:r>
                    </a:p>
                  </a:txBody>
                  <a:tcPr marL="84542" marR="84542" marT="42271" marB="42271">
                    <a:solidFill>
                      <a:srgbClr val="1B73B9"/>
                    </a:solidFill>
                  </a:tcPr>
                </a:tc>
                <a:extLst>
                  <a:ext uri="{0D108BD9-81ED-4DB2-BD59-A6C34878D82A}">
                    <a16:rowId xmlns:a16="http://schemas.microsoft.com/office/drawing/2014/main" val="576457411"/>
                  </a:ext>
                </a:extLst>
              </a:tr>
              <a:tr h="1421011">
                <a:tc>
                  <a:txBody>
                    <a:bodyPr/>
                    <a:lstStyle/>
                    <a:p>
                      <a:pPr marL="0" indent="0" algn="l">
                        <a:buFont typeface="Arial" panose="020B0604020202020204" pitchFamily="34" charset="0"/>
                        <a:buNone/>
                      </a:pPr>
                      <a:r>
                        <a:rPr lang="es-US" sz="1600" b="0" i="0" strike="noStrike" cap="none" spc="0" baseline="0">
                          <a:solidFill>
                            <a:srgbClr val="000000"/>
                          </a:solidFill>
                          <a:effectLst/>
                          <a:latin typeface="Helvetica Neue"/>
                          <a:ea typeface="Helvetica Neue"/>
                          <a:cs typeface="Helvetica Neue"/>
                        </a:rPr>
                        <a:t>Proteína</a:t>
                      </a:r>
                    </a:p>
                  </a:txBody>
                  <a:tcPr marL="84542" marR="84542" marT="42271" marB="42271" anchor="ctr">
                    <a:solidFill>
                      <a:schemeClr val="bg1">
                        <a:lumMod val="95000"/>
                      </a:schemeClr>
                    </a:solidFill>
                  </a:tcPr>
                </a:tc>
                <a:tc>
                  <a:txBody>
                    <a:bodyPr/>
                    <a:lstStyle/>
                    <a:p>
                      <a:r>
                        <a:rPr lang="es-US" sz="1100" b="0" i="0" strike="noStrike" cap="none" spc="0" baseline="0">
                          <a:solidFill>
                            <a:srgbClr val="000000"/>
                          </a:solidFill>
                          <a:effectLst/>
                          <a:latin typeface="Helvetica Neue"/>
                          <a:ea typeface="Helvetica Neue"/>
                          <a:cs typeface="Helvetica Neue"/>
                        </a:rPr>
                        <a:t>Construir y reparar tejidos</a:t>
                      </a:r>
                    </a:p>
                    <a:p>
                      <a:r>
                        <a:rPr lang="es-US" sz="1100" b="0" i="0" strike="noStrike" cap="none" spc="0" baseline="0">
                          <a:solidFill>
                            <a:srgbClr val="000000"/>
                          </a:solidFill>
                          <a:effectLst/>
                          <a:latin typeface="Helvetica Neue"/>
                          <a:ea typeface="Helvetica Neue"/>
                          <a:cs typeface="Helvetica Neue"/>
                        </a:rPr>
                        <a:t>Combatir las infecciones</a:t>
                      </a:r>
                    </a:p>
                    <a:p>
                      <a:r>
                        <a:rPr lang="es-US" sz="1100" b="0" i="0" strike="noStrike" cap="none" spc="0" baseline="0">
                          <a:solidFill>
                            <a:srgbClr val="000000"/>
                          </a:solidFill>
                          <a:effectLst/>
                          <a:latin typeface="Helvetica Neue"/>
                          <a:ea typeface="Helvetica Neue"/>
                          <a:cs typeface="Helvetica Neue"/>
                        </a:rPr>
                        <a:t>Fuente de energía</a:t>
                      </a:r>
                    </a:p>
                  </a:txBody>
                  <a:tcPr marL="84542" marR="84542" marT="42271" marB="42271">
                    <a:solidFill>
                      <a:schemeClr val="bg1">
                        <a:lumMod val="95000"/>
                      </a:schemeClr>
                    </a:solidFill>
                  </a:tcPr>
                </a:tc>
                <a:tc>
                  <a:txBody>
                    <a:bodyPr/>
                    <a:lstStyle/>
                    <a:p>
                      <a:r>
                        <a:rPr lang="es-US" sz="1100" b="0" i="0" strike="noStrike" cap="none" spc="0" baseline="0">
                          <a:solidFill>
                            <a:srgbClr val="000000"/>
                          </a:solidFill>
                          <a:effectLst/>
                          <a:latin typeface="Helvetica Neue"/>
                          <a:ea typeface="Helvetica Neue"/>
                          <a:cs typeface="Helvetica Neue"/>
                        </a:rPr>
                        <a:t>Marisco</a:t>
                      </a:r>
                    </a:p>
                    <a:p>
                      <a:r>
                        <a:rPr lang="es-US" sz="1100" b="0" i="0" strike="noStrike" cap="none" spc="0" baseline="0">
                          <a:solidFill>
                            <a:srgbClr val="000000"/>
                          </a:solidFill>
                          <a:effectLst/>
                          <a:latin typeface="Helvetica Neue"/>
                          <a:ea typeface="Helvetica Neue"/>
                          <a:cs typeface="Helvetica Neue"/>
                        </a:rPr>
                        <a:t>Carne magra y aves de corral</a:t>
                      </a:r>
                    </a:p>
                    <a:p>
                      <a:r>
                        <a:rPr lang="es-US" sz="1100" b="0" i="0" strike="noStrike" cap="none" spc="0" baseline="0">
                          <a:solidFill>
                            <a:srgbClr val="000000"/>
                          </a:solidFill>
                          <a:effectLst/>
                          <a:latin typeface="Helvetica Neue"/>
                          <a:ea typeface="Helvetica Neue"/>
                          <a:cs typeface="Helvetica Neue"/>
                        </a:rPr>
                        <a:t>Huevos</a:t>
                      </a:r>
                    </a:p>
                    <a:p>
                      <a:r>
                        <a:rPr lang="es-US" sz="1100" b="0" i="0" strike="noStrike" cap="none" spc="0" baseline="0">
                          <a:solidFill>
                            <a:srgbClr val="000000"/>
                          </a:solidFill>
                          <a:effectLst/>
                          <a:latin typeface="Helvetica Neue"/>
                          <a:ea typeface="Helvetica Neue"/>
                          <a:cs typeface="Helvetica Neue"/>
                        </a:rPr>
                        <a:t>Frijoles y chícharos</a:t>
                      </a:r>
                    </a:p>
                    <a:p>
                      <a:r>
                        <a:rPr lang="es-US" sz="1100" b="0" i="0" strike="noStrike" cap="none" spc="0" baseline="0">
                          <a:solidFill>
                            <a:srgbClr val="000000"/>
                          </a:solidFill>
                          <a:effectLst/>
                          <a:latin typeface="Helvetica Neue"/>
                          <a:ea typeface="Helvetica Neue"/>
                          <a:cs typeface="Helvetica Neue"/>
                        </a:rPr>
                        <a:t>Frutos secos y semillas</a:t>
                      </a:r>
                    </a:p>
                    <a:p>
                      <a:r>
                        <a:rPr lang="es-US" sz="1100" b="0" i="0" strike="noStrike" cap="none" spc="0" baseline="0">
                          <a:solidFill>
                            <a:srgbClr val="000000"/>
                          </a:solidFill>
                          <a:effectLst/>
                          <a:latin typeface="Helvetica Neue"/>
                          <a:ea typeface="Helvetica Neue"/>
                          <a:cs typeface="Helvetica Neue"/>
                        </a:rPr>
                        <a:t>Productos lácteos</a:t>
                      </a:r>
                    </a:p>
                    <a:p>
                      <a:r>
                        <a:rPr lang="es-US" sz="1100" b="0" i="0" strike="noStrike" cap="none" spc="0" baseline="0">
                          <a:solidFill>
                            <a:srgbClr val="000000"/>
                          </a:solidFill>
                          <a:effectLst/>
                          <a:latin typeface="Helvetica Neue"/>
                          <a:ea typeface="Helvetica Neue"/>
                          <a:cs typeface="Helvetica Neue"/>
                        </a:rPr>
                        <a:t>Productos de soya</a:t>
                      </a:r>
                    </a:p>
                  </a:txBody>
                  <a:tcPr marL="84542" marR="84542" marT="42271" marB="42271">
                    <a:solidFill>
                      <a:schemeClr val="bg1">
                        <a:lumMod val="95000"/>
                      </a:schemeClr>
                    </a:solidFill>
                  </a:tcPr>
                </a:tc>
                <a:tc>
                  <a:txBody>
                    <a:bodyPr/>
                    <a:lstStyle/>
                    <a:p>
                      <a:endParaRPr lang="en-US" sz="1100">
                        <a:latin typeface="Helvetica Neue" panose="02000503000000020004" pitchFamily="2" charset="0"/>
                        <a:ea typeface="Helvetica Neue" panose="02000503000000020004" pitchFamily="2" charset="0"/>
                        <a:cs typeface="Helvetica Neue" panose="02000503000000020004" pitchFamily="2" charset="0"/>
                      </a:endParaRPr>
                    </a:p>
                  </a:txBody>
                  <a:tcPr marL="84542" marR="84542" marT="42271" marB="42271">
                    <a:solidFill>
                      <a:schemeClr val="bg1">
                        <a:lumMod val="95000"/>
                      </a:schemeClr>
                    </a:solidFill>
                  </a:tcPr>
                </a:tc>
                <a:extLst>
                  <a:ext uri="{0D108BD9-81ED-4DB2-BD59-A6C34878D82A}">
                    <a16:rowId xmlns:a16="http://schemas.microsoft.com/office/drawing/2014/main" val="3902866379"/>
                  </a:ext>
                </a:extLst>
              </a:tr>
              <a:tr h="1240221">
                <a:tc>
                  <a:txBody>
                    <a:bodyPr/>
                    <a:lstStyle/>
                    <a:p>
                      <a:pPr algn="l"/>
                      <a:r>
                        <a:rPr lang="es-US" sz="1600" b="0" i="0" strike="noStrike" cap="none" spc="0" baseline="0">
                          <a:solidFill>
                            <a:srgbClr val="000000"/>
                          </a:solidFill>
                          <a:effectLst/>
                          <a:latin typeface="Helvetica Neue"/>
                          <a:ea typeface="Helvetica Neue"/>
                          <a:cs typeface="Helvetica Neue"/>
                        </a:rPr>
                        <a:t>Carbohidratos</a:t>
                      </a:r>
                    </a:p>
                  </a:txBody>
                  <a:tcPr marL="84542" marR="84542" marT="42271" marB="42271" anchor="ctr">
                    <a:solidFill>
                      <a:schemeClr val="bg1">
                        <a:lumMod val="95000"/>
                      </a:schemeClr>
                    </a:solidFill>
                  </a:tcPr>
                </a:tc>
                <a:tc>
                  <a:txBody>
                    <a:bodyPr/>
                    <a:lstStyle/>
                    <a:p>
                      <a:r>
                        <a:rPr lang="es-US" sz="1100" b="0" i="0" strike="noStrike" cap="none" spc="0" baseline="0">
                          <a:solidFill>
                            <a:srgbClr val="000000"/>
                          </a:solidFill>
                          <a:effectLst/>
                          <a:latin typeface="Helvetica Neue"/>
                          <a:ea typeface="Helvetica Neue"/>
                          <a:cs typeface="Helvetica Neue"/>
                        </a:rPr>
                        <a:t>Fuente de energía</a:t>
                      </a:r>
                    </a:p>
                    <a:p>
                      <a:r>
                        <a:rPr lang="es-US" sz="1100" b="0" i="0" strike="noStrike" cap="none" spc="0" baseline="0">
                          <a:solidFill>
                            <a:srgbClr val="000000"/>
                          </a:solidFill>
                          <a:effectLst/>
                          <a:latin typeface="Helvetica Neue"/>
                          <a:ea typeface="Helvetica Neue"/>
                          <a:cs typeface="Helvetica Neue"/>
                        </a:rPr>
                        <a:t>Fuente de fibra</a:t>
                      </a:r>
                    </a:p>
                  </a:txBody>
                  <a:tcPr marL="84542" marR="84542" marT="42271" marB="42271">
                    <a:solidFill>
                      <a:schemeClr val="bg1">
                        <a:lumMod val="95000"/>
                      </a:schemeClr>
                    </a:solidFill>
                  </a:tcPr>
                </a:tc>
                <a:tc>
                  <a:txBody>
                    <a:bodyPr/>
                    <a:lstStyle/>
                    <a:p>
                      <a:r>
                        <a:rPr lang="es-US" sz="1100" b="0" i="0" strike="noStrike" cap="none" spc="0" baseline="0">
                          <a:solidFill>
                            <a:srgbClr val="000000"/>
                          </a:solidFill>
                          <a:effectLst/>
                          <a:latin typeface="Helvetica Neue"/>
                          <a:ea typeface="Helvetica Neue"/>
                          <a:cs typeface="Helvetica Neue"/>
                        </a:rPr>
                        <a:t>Fruta</a:t>
                      </a:r>
                    </a:p>
                    <a:p>
                      <a:r>
                        <a:rPr lang="es-US" sz="1100" b="0" i="0" strike="noStrike" cap="none" spc="0" baseline="0">
                          <a:solidFill>
                            <a:srgbClr val="000000"/>
                          </a:solidFill>
                          <a:effectLst/>
                          <a:latin typeface="Helvetica Neue"/>
                          <a:ea typeface="Helvetica Neue"/>
                          <a:cs typeface="Helvetica Neue"/>
                        </a:rPr>
                        <a:t>Verduras</a:t>
                      </a:r>
                    </a:p>
                    <a:p>
                      <a:r>
                        <a:rPr lang="es-US" sz="1100" b="0" i="0" strike="noStrike" cap="none" spc="0" baseline="0">
                          <a:solidFill>
                            <a:srgbClr val="000000"/>
                          </a:solidFill>
                          <a:effectLst/>
                          <a:latin typeface="Helvetica Neue"/>
                          <a:ea typeface="Helvetica Neue"/>
                          <a:cs typeface="Helvetica Neue"/>
                        </a:rPr>
                        <a:t>Productos lácteos</a:t>
                      </a:r>
                    </a:p>
                    <a:p>
                      <a:r>
                        <a:rPr lang="es-US" sz="1100" b="0" i="0" strike="noStrike" cap="none" spc="0" baseline="0">
                          <a:solidFill>
                            <a:srgbClr val="000000"/>
                          </a:solidFill>
                          <a:effectLst/>
                          <a:latin typeface="Helvetica Neue"/>
                          <a:ea typeface="Helvetica Neue"/>
                          <a:cs typeface="Helvetica Neue"/>
                        </a:rPr>
                        <a:t>Cereales (enteros y refinados)</a:t>
                      </a:r>
                    </a:p>
                    <a:p>
                      <a:r>
                        <a:rPr lang="es-US" sz="1100" b="0" i="0" strike="noStrike" cap="none" spc="0" baseline="0">
                          <a:solidFill>
                            <a:srgbClr val="000000"/>
                          </a:solidFill>
                          <a:effectLst/>
                          <a:latin typeface="Helvetica Neue"/>
                          <a:ea typeface="Helvetica Neue"/>
                          <a:cs typeface="Helvetica Neue"/>
                        </a:rPr>
                        <a:t>Refrescos y dulces</a:t>
                      </a:r>
                    </a:p>
                  </a:txBody>
                  <a:tcPr marL="84542" marR="84542" marT="42271" marB="42271">
                    <a:solidFill>
                      <a:schemeClr val="bg1">
                        <a:lumMod val="95000"/>
                      </a:schemeClr>
                    </a:solidFill>
                  </a:tcPr>
                </a:tc>
                <a:tc>
                  <a:txBody>
                    <a:bodyPr/>
                    <a:lstStyle/>
                    <a:p>
                      <a:r>
                        <a:rPr lang="es-US" sz="1100" b="0" i="0" strike="noStrike" cap="none" spc="0" baseline="0">
                          <a:solidFill>
                            <a:srgbClr val="000000"/>
                          </a:solidFill>
                          <a:effectLst/>
                          <a:latin typeface="Helvetica Neue"/>
                          <a:ea typeface="Helvetica Neue"/>
                          <a:cs typeface="Helvetica Neue"/>
                        </a:rPr>
                        <a:t>Se compone de azúcares, almidones, </a:t>
                      </a:r>
                      <a:r>
                        <a:rPr sz="1100"/>
                        <a:t/>
                      </a:r>
                      <a:br>
                        <a:rPr sz="1100"/>
                      </a:br>
                      <a:r>
                        <a:rPr lang="es-US" sz="1100" b="0" i="0" strike="noStrike" cap="none" spc="0" baseline="0">
                          <a:solidFill>
                            <a:srgbClr val="000000"/>
                          </a:solidFill>
                          <a:effectLst/>
                          <a:latin typeface="Helvetica Neue"/>
                          <a:ea typeface="Helvetica Neue"/>
                          <a:cs typeface="Helvetica Neue"/>
                        </a:rPr>
                        <a:t>y celulosa.</a:t>
                      </a:r>
                    </a:p>
                    <a:p>
                      <a:r>
                        <a:rPr lang="es-US" sz="1100" b="0" i="0" strike="noStrike" cap="none" spc="0" baseline="0">
                          <a:solidFill>
                            <a:srgbClr val="000000"/>
                          </a:solidFill>
                          <a:effectLst/>
                          <a:latin typeface="Helvetica Neue"/>
                          <a:ea typeface="Helvetica Neue"/>
                          <a:cs typeface="Helvetica Neue"/>
                        </a:rPr>
                        <a:t>Los carbohidratos pueden ser </a:t>
                      </a:r>
                      <a:r>
                        <a:rPr lang="es-US" sz="1100" b="0" i="1" strike="noStrike" cap="none" spc="0" baseline="0">
                          <a:solidFill>
                            <a:srgbClr val="000000"/>
                          </a:solidFill>
                          <a:effectLst/>
                          <a:latin typeface="Helvetica Neue"/>
                          <a:ea typeface="Helvetica Neue"/>
                          <a:cs typeface="Helvetica Neue"/>
                        </a:rPr>
                        <a:t>simples</a:t>
                      </a:r>
                      <a:r>
                        <a:rPr lang="es-US" sz="1100" b="0" i="0" strike="noStrike" cap="none" spc="0" baseline="0">
                          <a:solidFill>
                            <a:srgbClr val="000000"/>
                          </a:solidFill>
                          <a:effectLst/>
                          <a:latin typeface="Helvetica Neue"/>
                          <a:ea typeface="Helvetica Neue"/>
                          <a:cs typeface="Helvetica Neue"/>
                        </a:rPr>
                        <a:t> (de fácil digestión) y </a:t>
                      </a:r>
                      <a:r>
                        <a:rPr lang="es-US" sz="1100" b="0" i="1" strike="noStrike" cap="none" spc="0" baseline="0">
                          <a:solidFill>
                            <a:srgbClr val="000000"/>
                          </a:solidFill>
                          <a:effectLst/>
                          <a:latin typeface="Helvetica Neue"/>
                          <a:ea typeface="Helvetica Neue"/>
                          <a:cs typeface="Helvetica Neue"/>
                        </a:rPr>
                        <a:t>complejos </a:t>
                      </a:r>
                      <a:r>
                        <a:rPr lang="es-US" sz="1100" b="0" i="0" strike="noStrike" cap="none" spc="0" baseline="0">
                          <a:solidFill>
                            <a:srgbClr val="000000"/>
                          </a:solidFill>
                          <a:effectLst/>
                          <a:latin typeface="Helvetica Neue"/>
                          <a:ea typeface="Helvetica Neue"/>
                          <a:cs typeface="Helvetica Neue"/>
                        </a:rPr>
                        <a:t>(tardan más en digerirse); los complejos suelen ser más saludables</a:t>
                      </a:r>
                      <a:endParaRPr lang="en-US" sz="1100">
                        <a:latin typeface="Helvetica Neue" panose="02000503000000020004" pitchFamily="2" charset="0"/>
                        <a:ea typeface="Helvetica Neue" panose="02000503000000020004" pitchFamily="2" charset="0"/>
                        <a:cs typeface="Helvetica Neue" panose="02000503000000020004" pitchFamily="2" charset="0"/>
                      </a:endParaRPr>
                    </a:p>
                  </a:txBody>
                  <a:tcPr marL="84542" marR="84542" marT="42271" marB="42271">
                    <a:solidFill>
                      <a:schemeClr val="bg1">
                        <a:lumMod val="95000"/>
                      </a:schemeClr>
                    </a:solidFill>
                  </a:tcPr>
                </a:tc>
                <a:extLst>
                  <a:ext uri="{0D108BD9-81ED-4DB2-BD59-A6C34878D82A}">
                    <a16:rowId xmlns:a16="http://schemas.microsoft.com/office/drawing/2014/main" val="2353038255"/>
                  </a:ext>
                </a:extLst>
              </a:tr>
              <a:tr h="1453109">
                <a:tc>
                  <a:txBody>
                    <a:bodyPr/>
                    <a:lstStyle/>
                    <a:p>
                      <a:pPr algn="l"/>
                      <a:r>
                        <a:rPr lang="es-US" sz="1600" b="0" i="0" strike="noStrike" cap="none" spc="0" baseline="0">
                          <a:solidFill>
                            <a:srgbClr val="000000"/>
                          </a:solidFill>
                          <a:effectLst/>
                          <a:latin typeface="Helvetica Neue"/>
                          <a:ea typeface="Helvetica Neue"/>
                          <a:cs typeface="Helvetica Neue"/>
                        </a:rPr>
                        <a:t>Grasas</a:t>
                      </a:r>
                    </a:p>
                  </a:txBody>
                  <a:tcPr marL="84542" marR="84542" marT="42271" marB="42271" anchor="ctr">
                    <a:solidFill>
                      <a:schemeClr val="bg1">
                        <a:lumMod val="95000"/>
                      </a:schemeClr>
                    </a:solidFill>
                  </a:tcPr>
                </a:tc>
                <a:tc>
                  <a:txBody>
                    <a:bodyPr/>
                    <a:lstStyle/>
                    <a:p>
                      <a:r>
                        <a:rPr lang="es-US" sz="1100" b="0" i="0" strike="noStrike" cap="none" spc="0" baseline="0">
                          <a:solidFill>
                            <a:srgbClr val="000000"/>
                          </a:solidFill>
                          <a:effectLst/>
                          <a:latin typeface="Helvetica Neue"/>
                          <a:ea typeface="Helvetica Neue"/>
                          <a:cs typeface="Helvetica Neue"/>
                        </a:rPr>
                        <a:t>Fuente de energía</a:t>
                      </a:r>
                    </a:p>
                    <a:p>
                      <a:r>
                        <a:rPr lang="es-US" sz="1100" b="0" i="0" strike="noStrike" cap="none" spc="0" baseline="0">
                          <a:solidFill>
                            <a:srgbClr val="000000"/>
                          </a:solidFill>
                          <a:effectLst/>
                          <a:latin typeface="Helvetica Neue"/>
                          <a:ea typeface="Helvetica Neue"/>
                          <a:cs typeface="Helvetica Neue"/>
                        </a:rPr>
                        <a:t>Ayuda a absorber las vitaminas</a:t>
                      </a:r>
                    </a:p>
                  </a:txBody>
                  <a:tcPr marL="84542" marR="84542" marT="42271" marB="42271">
                    <a:solidFill>
                      <a:schemeClr val="bg1">
                        <a:lumMod val="95000"/>
                      </a:schemeClr>
                    </a:solidFill>
                  </a:tcPr>
                </a:tc>
                <a:tc>
                  <a:txBody>
                    <a:bodyPr/>
                    <a:lstStyle/>
                    <a:p>
                      <a:r>
                        <a:rPr lang="es-US" sz="1100" b="0" i="0" strike="noStrike" cap="none" spc="0" baseline="0" dirty="0">
                          <a:solidFill>
                            <a:srgbClr val="000000"/>
                          </a:solidFill>
                          <a:effectLst/>
                          <a:latin typeface="Helvetica Neue"/>
                          <a:ea typeface="Helvetica Neue"/>
                          <a:cs typeface="Helvetica Neue"/>
                        </a:rPr>
                        <a:t>Carnes</a:t>
                      </a:r>
                    </a:p>
                    <a:p>
                      <a:r>
                        <a:rPr lang="es-US" sz="1100" b="0" i="0" strike="noStrike" cap="none" spc="0" baseline="0" dirty="0">
                          <a:solidFill>
                            <a:srgbClr val="000000"/>
                          </a:solidFill>
                          <a:effectLst/>
                          <a:latin typeface="Helvetica Neue"/>
                          <a:ea typeface="Helvetica Neue"/>
                          <a:cs typeface="Helvetica Neue"/>
                        </a:rPr>
                        <a:t>Aves de corral</a:t>
                      </a:r>
                    </a:p>
                    <a:p>
                      <a:r>
                        <a:rPr lang="es-US" sz="1100" b="0" i="0" strike="noStrike" cap="none" spc="0" baseline="0" dirty="0">
                          <a:solidFill>
                            <a:srgbClr val="000000"/>
                          </a:solidFill>
                          <a:effectLst/>
                          <a:latin typeface="Helvetica Neue"/>
                          <a:ea typeface="Helvetica Neue"/>
                          <a:cs typeface="Helvetica Neue"/>
                        </a:rPr>
                        <a:t>Marisco</a:t>
                      </a:r>
                    </a:p>
                    <a:p>
                      <a:r>
                        <a:rPr lang="es-US" sz="1100" b="0" i="0" strike="noStrike" cap="none" spc="0" baseline="0" dirty="0">
                          <a:solidFill>
                            <a:srgbClr val="000000"/>
                          </a:solidFill>
                          <a:effectLst/>
                          <a:latin typeface="Helvetica Neue"/>
                          <a:ea typeface="Helvetica Neue"/>
                          <a:cs typeface="Helvetica Neue"/>
                        </a:rPr>
                        <a:t>Huevos</a:t>
                      </a:r>
                    </a:p>
                    <a:p>
                      <a:r>
                        <a:rPr lang="es-US" sz="1100" b="0" i="0" strike="noStrike" cap="none" spc="0" baseline="0" dirty="0">
                          <a:solidFill>
                            <a:srgbClr val="000000"/>
                          </a:solidFill>
                          <a:effectLst/>
                          <a:latin typeface="Helvetica Neue"/>
                          <a:ea typeface="Helvetica Neue"/>
                          <a:cs typeface="Helvetica Neue"/>
                        </a:rPr>
                        <a:t>Semillas y frutos secos</a:t>
                      </a:r>
                    </a:p>
                    <a:p>
                      <a:r>
                        <a:rPr lang="es-US" sz="1100" b="0" i="0" strike="noStrike" cap="none" spc="0" baseline="0" dirty="0">
                          <a:solidFill>
                            <a:srgbClr val="000000"/>
                          </a:solidFill>
                          <a:effectLst/>
                          <a:latin typeface="Helvetica Neue"/>
                          <a:ea typeface="Helvetica Neue"/>
                          <a:cs typeface="Helvetica Neue"/>
                        </a:rPr>
                        <a:t>Aguacates</a:t>
                      </a:r>
                    </a:p>
                    <a:p>
                      <a:r>
                        <a:rPr lang="es-US" sz="1100" b="0" i="0" strike="noStrike" cap="none" spc="0" baseline="0" dirty="0">
                          <a:solidFill>
                            <a:srgbClr val="000000"/>
                          </a:solidFill>
                          <a:effectLst/>
                          <a:latin typeface="Helvetica Neue"/>
                          <a:ea typeface="Helvetica Neue"/>
                          <a:cs typeface="Helvetica Neue"/>
                        </a:rPr>
                        <a:t>Aceite de cocina</a:t>
                      </a:r>
                    </a:p>
                  </a:txBody>
                  <a:tcPr marL="84542" marR="84542" marT="42271" marB="42271">
                    <a:solidFill>
                      <a:schemeClr val="bg1">
                        <a:lumMod val="95000"/>
                      </a:schemeClr>
                    </a:solidFill>
                  </a:tcPr>
                </a:tc>
                <a:tc>
                  <a:txBody>
                    <a:bodyPr/>
                    <a:lstStyle/>
                    <a:p>
                      <a:r>
                        <a:rPr lang="es-US" sz="1100" b="0" i="0" strike="noStrike" cap="none" spc="0" baseline="0" dirty="0">
                          <a:solidFill>
                            <a:srgbClr val="000000"/>
                          </a:solidFill>
                          <a:effectLst/>
                          <a:latin typeface="Helvetica Neue"/>
                          <a:ea typeface="Helvetica Neue"/>
                          <a:cs typeface="Helvetica Neue"/>
                        </a:rPr>
                        <a:t>Las grasas pueden ser </a:t>
                      </a:r>
                      <a:r>
                        <a:rPr lang="es-US" sz="1100" b="0" i="1" strike="noStrike" cap="none" spc="0" baseline="0" dirty="0">
                          <a:solidFill>
                            <a:srgbClr val="000000"/>
                          </a:solidFill>
                          <a:effectLst/>
                          <a:latin typeface="Helvetica Neue"/>
                          <a:ea typeface="Helvetica Neue"/>
                          <a:cs typeface="Helvetica Neue"/>
                        </a:rPr>
                        <a:t>saturadas </a:t>
                      </a:r>
                      <a:r>
                        <a:rPr lang="es-US" sz="1100" b="0" i="0" strike="noStrike" cap="none" spc="0" baseline="0" dirty="0">
                          <a:solidFill>
                            <a:srgbClr val="000000"/>
                          </a:solidFill>
                          <a:effectLst/>
                          <a:latin typeface="Helvetica Neue"/>
                          <a:ea typeface="Helvetica Neue"/>
                          <a:cs typeface="Helvetica Neue"/>
                        </a:rPr>
                        <a:t>o </a:t>
                      </a:r>
                      <a:r>
                        <a:rPr lang="es-US" sz="1100" b="0" i="1" strike="noStrike" cap="none" spc="0" baseline="0" dirty="0">
                          <a:solidFill>
                            <a:srgbClr val="000000"/>
                          </a:solidFill>
                          <a:effectLst/>
                          <a:latin typeface="Helvetica Neue"/>
                          <a:ea typeface="Helvetica Neue"/>
                          <a:cs typeface="Helvetica Neue"/>
                        </a:rPr>
                        <a:t>insaturadas </a:t>
                      </a:r>
                      <a:r>
                        <a:rPr lang="es-US" sz="1100" b="0" i="0" strike="noStrike" cap="none" spc="0" baseline="0" dirty="0">
                          <a:solidFill>
                            <a:srgbClr val="000000"/>
                          </a:solidFill>
                          <a:effectLst/>
                          <a:latin typeface="Helvetica Neue"/>
                          <a:ea typeface="Helvetica Neue"/>
                          <a:cs typeface="Helvetica Neue"/>
                        </a:rPr>
                        <a:t>o </a:t>
                      </a:r>
                      <a:r>
                        <a:rPr lang="es-US" sz="1100" b="0" i="1" strike="noStrike" cap="none" spc="0" baseline="0" dirty="0">
                          <a:solidFill>
                            <a:srgbClr val="000000"/>
                          </a:solidFill>
                          <a:effectLst/>
                          <a:latin typeface="Helvetica Neue"/>
                          <a:ea typeface="Helvetica Neue"/>
                          <a:cs typeface="Helvetica Neue"/>
                        </a:rPr>
                        <a:t>grasas trans</a:t>
                      </a:r>
                      <a:r>
                        <a:rPr lang="es-US" sz="1100" b="0" i="0" strike="noStrike" cap="none" spc="0" baseline="0" dirty="0">
                          <a:solidFill>
                            <a:srgbClr val="000000"/>
                          </a:solidFill>
                          <a:effectLst/>
                          <a:latin typeface="Helvetica Neue"/>
                          <a:ea typeface="Helvetica Neue"/>
                          <a:cs typeface="Helvetica Neue"/>
                        </a:rPr>
                        <a:t>; las insaturadas suelen ser más saludables</a:t>
                      </a:r>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a:txBody>
                  <a:tcPr marL="84542" marR="84542" marT="42271" marB="42271">
                    <a:solidFill>
                      <a:schemeClr val="bg1">
                        <a:lumMod val="95000"/>
                      </a:schemeClr>
                    </a:solidFill>
                  </a:tcPr>
                </a:tc>
                <a:extLst>
                  <a:ext uri="{0D108BD9-81ED-4DB2-BD59-A6C34878D82A}">
                    <a16:rowId xmlns:a16="http://schemas.microsoft.com/office/drawing/2014/main" val="3217233433"/>
                  </a:ext>
                </a:extLst>
              </a:tr>
            </a:tbl>
          </a:graphicData>
        </a:graphic>
      </p:graphicFrame>
    </p:spTree>
    <p:extLst>
      <p:ext uri="{BB962C8B-B14F-4D97-AF65-F5344CB8AC3E}">
        <p14:creationId xmlns:p14="http://schemas.microsoft.com/office/powerpoint/2010/main" val="19522525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dirty="0">
                <a:solidFill>
                  <a:srgbClr val="1B73B9"/>
                </a:solidFill>
                <a:effectLst/>
                <a:latin typeface="Helvetica Neue Medium"/>
                <a:ea typeface="Helvetica Neue Medium"/>
                <a:cs typeface="Helvetica Neue Medium"/>
              </a:rPr>
              <a:t>Usos de la energía</a:t>
            </a:r>
            <a:endParaRPr lang="en-US" sz="4400" dirty="0"/>
          </a:p>
        </p:txBody>
      </p:sp>
      <p:graphicFrame>
        <p:nvGraphicFramePr>
          <p:cNvPr id="5" name="Table 4" title="the three ways the body uses energy">
            <a:extLst>
              <a:ext uri="{FF2B5EF4-FFF2-40B4-BE49-F238E27FC236}">
                <a16:creationId xmlns:a16="http://schemas.microsoft.com/office/drawing/2014/main" id="{A317FBAE-073B-2F44-A213-2AB553637B2E}"/>
              </a:ext>
            </a:extLst>
          </p:cNvPr>
          <p:cNvGraphicFramePr>
            <a:graphicFrameLocks noGrp="1"/>
          </p:cNvGraphicFramePr>
          <p:nvPr>
            <p:extLst>
              <p:ext uri="{D42A27DB-BD31-4B8C-83A1-F6EECF244321}">
                <p14:modId xmlns:p14="http://schemas.microsoft.com/office/powerpoint/2010/main" val="999935002"/>
              </p:ext>
            </p:extLst>
          </p:nvPr>
        </p:nvGraphicFramePr>
        <p:xfrm>
          <a:off x="990600" y="1676400"/>
          <a:ext cx="9887607" cy="3836461"/>
        </p:xfrm>
        <a:graphic>
          <a:graphicData uri="http://schemas.openxmlformats.org/drawingml/2006/table">
            <a:tbl>
              <a:tblPr firstRow="1" bandRow="1">
                <a:tableStyleId>{5C22544A-7EE6-4342-B048-85BDC9FD1C3A}</a:tableStyleId>
              </a:tblPr>
              <a:tblGrid>
                <a:gridCol w="3575389">
                  <a:extLst>
                    <a:ext uri="{9D8B030D-6E8A-4147-A177-3AD203B41FA5}">
                      <a16:colId xmlns:a16="http://schemas.microsoft.com/office/drawing/2014/main" val="1878379097"/>
                    </a:ext>
                  </a:extLst>
                </a:gridCol>
                <a:gridCol w="2525559">
                  <a:extLst>
                    <a:ext uri="{9D8B030D-6E8A-4147-A177-3AD203B41FA5}">
                      <a16:colId xmlns:a16="http://schemas.microsoft.com/office/drawing/2014/main" val="1038082029"/>
                    </a:ext>
                  </a:extLst>
                </a:gridCol>
                <a:gridCol w="3786659">
                  <a:extLst>
                    <a:ext uri="{9D8B030D-6E8A-4147-A177-3AD203B41FA5}">
                      <a16:colId xmlns:a16="http://schemas.microsoft.com/office/drawing/2014/main" val="1025111180"/>
                    </a:ext>
                  </a:extLst>
                </a:gridCol>
              </a:tblGrid>
              <a:tr h="385234">
                <a:tc>
                  <a:txBody>
                    <a:bodyPr/>
                    <a:lstStyle/>
                    <a:p>
                      <a:pPr algn="ctr"/>
                      <a:r>
                        <a:rPr lang="es-US" sz="1800" b="1" i="0" strike="noStrike" cap="none" spc="0" baseline="0">
                          <a:solidFill>
                            <a:srgbClr val="FFFFFF"/>
                          </a:solidFill>
                          <a:effectLst/>
                          <a:latin typeface="Helvetica Neue"/>
                          <a:ea typeface="Helvetica Neue"/>
                          <a:cs typeface="Helvetica Neue"/>
                        </a:rPr>
                        <a:t>Usos</a:t>
                      </a:r>
                    </a:p>
                  </a:txBody>
                  <a:tcPr>
                    <a:solidFill>
                      <a:srgbClr val="1B73B9"/>
                    </a:solidFill>
                  </a:tcPr>
                </a:tc>
                <a:tc>
                  <a:txBody>
                    <a:bodyPr/>
                    <a:lstStyle/>
                    <a:p>
                      <a:r>
                        <a:rPr lang="es-US" sz="1800" b="1" i="0" strike="noStrike" cap="none" spc="0" baseline="0">
                          <a:solidFill>
                            <a:srgbClr val="FFFFFF"/>
                          </a:solidFill>
                          <a:effectLst/>
                          <a:latin typeface="Helvetica Neue"/>
                          <a:ea typeface="Helvetica Neue"/>
                          <a:cs typeface="Helvetica Neue"/>
                        </a:rPr>
                        <a:t>Definición</a:t>
                      </a:r>
                    </a:p>
                  </a:txBody>
                  <a:tcPr>
                    <a:solidFill>
                      <a:srgbClr val="1B73B9"/>
                    </a:solidFill>
                  </a:tcPr>
                </a:tc>
                <a:tc>
                  <a:txBody>
                    <a:bodyPr/>
                    <a:lstStyle/>
                    <a:p>
                      <a:r>
                        <a:rPr lang="es-US" sz="1800" b="1" i="0" strike="noStrike" cap="none" spc="0" baseline="0">
                          <a:solidFill>
                            <a:srgbClr val="FFFFFF"/>
                          </a:solidFill>
                          <a:effectLst/>
                          <a:latin typeface="Helvetica Neue"/>
                          <a:ea typeface="Helvetica Neue"/>
                          <a:cs typeface="Helvetica Neue"/>
                        </a:rPr>
                        <a:t>Cómo se usa</a:t>
                      </a:r>
                    </a:p>
                  </a:txBody>
                  <a:tcPr>
                    <a:solidFill>
                      <a:srgbClr val="1B73B9"/>
                    </a:solidFill>
                  </a:tcPr>
                </a:tc>
                <a:extLst>
                  <a:ext uri="{0D108BD9-81ED-4DB2-BD59-A6C34878D82A}">
                    <a16:rowId xmlns:a16="http://schemas.microsoft.com/office/drawing/2014/main" val="576457411"/>
                  </a:ext>
                </a:extLst>
              </a:tr>
              <a:tr h="1150409">
                <a:tc>
                  <a:txBody>
                    <a:bodyPr/>
                    <a:lstStyle/>
                    <a:p>
                      <a:pPr marL="0" indent="0" algn="l">
                        <a:buFont typeface="Arial" panose="020B0604020202020204" pitchFamily="34" charset="0"/>
                        <a:buNone/>
                      </a:pPr>
                      <a:r>
                        <a:rPr lang="es-US" sz="2400" b="0" i="0" strike="noStrike" cap="none" spc="0" baseline="0">
                          <a:solidFill>
                            <a:srgbClr val="000000"/>
                          </a:solidFill>
                          <a:effectLst/>
                          <a:latin typeface="Helvetica Neue"/>
                          <a:ea typeface="Helvetica Neue"/>
                          <a:cs typeface="Helvetica Neue"/>
                        </a:rPr>
                        <a:t>Efecto térmico de los alimentos</a:t>
                      </a:r>
                    </a:p>
                  </a:txBody>
                  <a:tcPr anchor="ctr">
                    <a:solidFill>
                      <a:schemeClr val="bg1">
                        <a:lumMod val="95000"/>
                      </a:schemeClr>
                    </a:solidFill>
                  </a:tcPr>
                </a:tc>
                <a:tc>
                  <a:txBody>
                    <a:bodyPr/>
                    <a:lstStyle/>
                    <a:p>
                      <a:r>
                        <a:rPr lang="es-US" sz="1600" b="0" i="0" strike="noStrike" cap="none" spc="0" baseline="0">
                          <a:solidFill>
                            <a:srgbClr val="000000"/>
                          </a:solidFill>
                          <a:effectLst/>
                          <a:latin typeface="Helvetica Neue"/>
                          <a:ea typeface="Helvetica Neue"/>
                          <a:cs typeface="Helvetica Neue"/>
                        </a:rPr>
                        <a:t>Energía necesaria para </a:t>
                      </a:r>
                      <a:r>
                        <a:rPr sz="1600"/>
                        <a:t/>
                      </a:r>
                      <a:br>
                        <a:rPr sz="1600"/>
                      </a:br>
                      <a:r>
                        <a:rPr lang="es-US" sz="1600" b="0" i="0" strike="noStrike" cap="none" spc="0" baseline="0">
                          <a:solidFill>
                            <a:srgbClr val="000000"/>
                          </a:solidFill>
                          <a:effectLst/>
                          <a:latin typeface="Helvetica Neue"/>
                          <a:ea typeface="Helvetica Neue"/>
                          <a:cs typeface="Helvetica Neue"/>
                        </a:rPr>
                        <a:t>digerir los alimentos</a:t>
                      </a:r>
                    </a:p>
                  </a:txBody>
                  <a:tcPr>
                    <a:solidFill>
                      <a:schemeClr val="bg1">
                        <a:lumMod val="95000"/>
                      </a:schemeClr>
                    </a:solidFill>
                  </a:tcPr>
                </a:tc>
                <a:tc>
                  <a:txBody>
                    <a:bodyPr/>
                    <a:lstStyle/>
                    <a:p>
                      <a:r>
                        <a:rPr lang="es-US" sz="1600" b="0" i="0" strike="noStrike" cap="none" spc="0" baseline="0">
                          <a:solidFill>
                            <a:srgbClr val="000000"/>
                          </a:solidFill>
                          <a:effectLst/>
                          <a:latin typeface="Helvetica Neue"/>
                          <a:ea typeface="Helvetica Neue"/>
                          <a:cs typeface="Helvetica Neue"/>
                        </a:rPr>
                        <a:t>Comer y digerir los alimentos</a:t>
                      </a:r>
                    </a:p>
                  </a:txBody>
                  <a:tcPr>
                    <a:solidFill>
                      <a:schemeClr val="bg1">
                        <a:lumMod val="95000"/>
                      </a:schemeClr>
                    </a:solidFill>
                  </a:tcPr>
                </a:tc>
                <a:extLst>
                  <a:ext uri="{0D108BD9-81ED-4DB2-BD59-A6C34878D82A}">
                    <a16:rowId xmlns:a16="http://schemas.microsoft.com/office/drawing/2014/main" val="3902866379"/>
                  </a:ext>
                </a:extLst>
              </a:tr>
              <a:tr h="1150409">
                <a:tc>
                  <a:txBody>
                    <a:bodyPr/>
                    <a:lstStyle/>
                    <a:p>
                      <a:pPr algn="l"/>
                      <a:r>
                        <a:rPr lang="es-US" sz="2400" b="0" i="0" strike="noStrike" cap="none" spc="0" baseline="0">
                          <a:solidFill>
                            <a:srgbClr val="000000"/>
                          </a:solidFill>
                          <a:effectLst/>
                          <a:latin typeface="Helvetica Neue"/>
                          <a:ea typeface="Helvetica Neue"/>
                          <a:cs typeface="Helvetica Neue"/>
                        </a:rPr>
                        <a:t>Metabolismo basal</a:t>
                      </a:r>
                    </a:p>
                  </a:txBody>
                  <a:tcPr anchor="ctr">
                    <a:solidFill>
                      <a:schemeClr val="bg1">
                        <a:lumMod val="95000"/>
                      </a:schemeClr>
                    </a:solidFill>
                  </a:tcPr>
                </a:tc>
                <a:tc>
                  <a:txBody>
                    <a:bodyPr/>
                    <a:lstStyle/>
                    <a:p>
                      <a:r>
                        <a:rPr lang="es-US" sz="1600" b="0" i="0" strike="noStrike" cap="none" spc="0" baseline="0">
                          <a:solidFill>
                            <a:srgbClr val="000000"/>
                          </a:solidFill>
                          <a:effectLst/>
                          <a:latin typeface="Helvetica Neue"/>
                          <a:ea typeface="Helvetica Neue"/>
                          <a:cs typeface="Helvetica Neue"/>
                        </a:rPr>
                        <a:t>Energía utilizada en reposo</a:t>
                      </a:r>
                    </a:p>
                  </a:txBody>
                  <a:tcPr>
                    <a:solidFill>
                      <a:schemeClr val="bg1">
                        <a:lumMod val="95000"/>
                      </a:schemeClr>
                    </a:solidFill>
                  </a:tcPr>
                </a:tc>
                <a:tc>
                  <a:txBody>
                    <a:bodyPr/>
                    <a:lstStyle/>
                    <a:p>
                      <a:r>
                        <a:rPr lang="es-US" sz="1600" b="0" i="0" strike="noStrike" cap="none" spc="0" baseline="0">
                          <a:solidFill>
                            <a:srgbClr val="000000"/>
                          </a:solidFill>
                          <a:effectLst/>
                          <a:latin typeface="Helvetica Neue"/>
                          <a:ea typeface="Helvetica Neue"/>
                          <a:cs typeface="Helvetica Neue"/>
                        </a:rPr>
                        <a:t>Latidos del corazón, respiración, pensamiento, </a:t>
                      </a:r>
                      <a:r>
                        <a:rPr sz="1600"/>
                        <a:t/>
                      </a:r>
                      <a:br>
                        <a:rPr sz="1600"/>
                      </a:br>
                      <a:r>
                        <a:rPr lang="es-US" sz="1600" b="0" i="0" strike="noStrike" cap="none" spc="0" baseline="0">
                          <a:solidFill>
                            <a:srgbClr val="000000"/>
                          </a:solidFill>
                          <a:effectLst/>
                          <a:latin typeface="Helvetica Neue"/>
                          <a:ea typeface="Helvetica Neue"/>
                          <a:cs typeface="Helvetica Neue"/>
                        </a:rPr>
                        <a:t>división celular</a:t>
                      </a:r>
                    </a:p>
                  </a:txBody>
                  <a:tcPr>
                    <a:solidFill>
                      <a:schemeClr val="bg1">
                        <a:lumMod val="95000"/>
                      </a:schemeClr>
                    </a:solidFill>
                  </a:tcPr>
                </a:tc>
                <a:extLst>
                  <a:ext uri="{0D108BD9-81ED-4DB2-BD59-A6C34878D82A}">
                    <a16:rowId xmlns:a16="http://schemas.microsoft.com/office/drawing/2014/main" val="2353038255"/>
                  </a:ext>
                </a:extLst>
              </a:tr>
              <a:tr h="1150409">
                <a:tc>
                  <a:txBody>
                    <a:bodyPr/>
                    <a:lstStyle/>
                    <a:p>
                      <a:pPr algn="l"/>
                      <a:r>
                        <a:rPr lang="es-US" sz="2400" b="0" i="0" strike="noStrike" cap="none" spc="0" baseline="0">
                          <a:solidFill>
                            <a:srgbClr val="000000"/>
                          </a:solidFill>
                          <a:effectLst/>
                          <a:latin typeface="Helvetica Neue"/>
                          <a:ea typeface="Helvetica Neue"/>
                          <a:cs typeface="Helvetica Neue"/>
                        </a:rPr>
                        <a:t>Actividad física</a:t>
                      </a:r>
                    </a:p>
                  </a:txBody>
                  <a:tcPr anchor="ctr">
                    <a:solidFill>
                      <a:schemeClr val="bg1">
                        <a:lumMod val="95000"/>
                      </a:schemeClr>
                    </a:solidFill>
                  </a:tcPr>
                </a:tc>
                <a:tc>
                  <a:txBody>
                    <a:bodyPr/>
                    <a:lstStyle/>
                    <a:p>
                      <a:r>
                        <a:rPr lang="es-US" sz="1600" b="0" i="0" strike="noStrike" cap="none" spc="0" baseline="0">
                          <a:solidFill>
                            <a:srgbClr val="000000"/>
                          </a:solidFill>
                          <a:effectLst/>
                          <a:latin typeface="Helvetica Neue"/>
                          <a:ea typeface="Helvetica Neue"/>
                          <a:cs typeface="Helvetica Neue"/>
                        </a:rPr>
                        <a:t>Energía utilizada para realizar cualquier movimiento corporal</a:t>
                      </a:r>
                    </a:p>
                  </a:txBody>
                  <a:tcPr>
                    <a:solidFill>
                      <a:schemeClr val="bg1">
                        <a:lumMod val="95000"/>
                      </a:schemeClr>
                    </a:solidFill>
                  </a:tcPr>
                </a:tc>
                <a:tc>
                  <a:txBody>
                    <a:bodyPr/>
                    <a:lstStyle/>
                    <a:p>
                      <a:r>
                        <a:rPr lang="es-US" sz="1600" b="0" i="0" strike="noStrike" cap="none" spc="0" baseline="0">
                          <a:solidFill>
                            <a:srgbClr val="000000"/>
                          </a:solidFill>
                          <a:effectLst/>
                          <a:latin typeface="Helvetica Neue"/>
                          <a:ea typeface="Helvetica Neue"/>
                          <a:cs typeface="Helvetica Neue"/>
                        </a:rPr>
                        <a:t>Sentarse, estar de pie, girar la cabeza, levantar la mano, caminar, correr, practicar un deporte, hacer ejercicio</a:t>
                      </a:r>
                    </a:p>
                  </a:txBody>
                  <a:tcPr>
                    <a:solidFill>
                      <a:schemeClr val="bg1">
                        <a:lumMod val="95000"/>
                      </a:schemeClr>
                    </a:solidFill>
                  </a:tcPr>
                </a:tc>
                <a:extLst>
                  <a:ext uri="{0D108BD9-81ED-4DB2-BD59-A6C34878D82A}">
                    <a16:rowId xmlns:a16="http://schemas.microsoft.com/office/drawing/2014/main" val="3217233433"/>
                  </a:ext>
                </a:extLst>
              </a:tr>
            </a:tbl>
          </a:graphicData>
        </a:graphic>
      </p:graphicFrame>
      <p:sp>
        <p:nvSpPr>
          <p:cNvPr id="3" name="Rectangle 2">
            <a:extLst>
              <a:ext uri="{FF2B5EF4-FFF2-40B4-BE49-F238E27FC236}">
                <a16:creationId xmlns:a16="http://schemas.microsoft.com/office/drawing/2014/main" id="{28009BB6-C8FE-6D46-A495-B17CC017064C}"/>
              </a:ext>
            </a:extLst>
          </p:cNvPr>
          <p:cNvSpPr/>
          <p:nvPr/>
        </p:nvSpPr>
        <p:spPr>
          <a:xfrm>
            <a:off x="893379" y="5907761"/>
            <a:ext cx="6096000" cy="457200"/>
          </a:xfrm>
          <a:prstGeom prst="rect">
            <a:avLst/>
          </a:prstGeom>
        </p:spPr>
        <p:txBody>
          <a:bodyPr>
            <a:spAutoFit/>
          </a:bodyPr>
          <a:lstStyle/>
          <a:p>
            <a:r>
              <a:rPr lang="es-US" sz="1200" b="0" i="1" strike="noStrike" cap="none" spc="0" baseline="0">
                <a:solidFill>
                  <a:srgbClr val="3B3838"/>
                </a:solidFill>
                <a:effectLst/>
                <a:latin typeface="Helvetica Neue Light"/>
                <a:ea typeface="Helvetica Neue Light"/>
                <a:cs typeface="Helvetica Neue Light"/>
              </a:rPr>
              <a:t>Fuentes: Departamento de Salud y Servicios Humanos de los Estados Unidos, Institutos Nacionales de Salud</a:t>
            </a:r>
          </a:p>
        </p:txBody>
      </p:sp>
    </p:spTree>
    <p:extLst>
      <p:ext uri="{BB962C8B-B14F-4D97-AF65-F5344CB8AC3E}">
        <p14:creationId xmlns:p14="http://schemas.microsoft.com/office/powerpoint/2010/main" val="33404036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Balance energético</a:t>
            </a:r>
            <a:endParaRPr lang="en-US" sz="4400"/>
          </a:p>
        </p:txBody>
      </p:sp>
      <p:pic>
        <p:nvPicPr>
          <p:cNvPr id="8" name="Picture 7" descr="Energy balance is when the caloric intake of what you eat equals the total energy expenditure.">
            <a:extLst>
              <a:ext uri="{FF2B5EF4-FFF2-40B4-BE49-F238E27FC236}">
                <a16:creationId xmlns:a16="http://schemas.microsoft.com/office/drawing/2014/main" id="{8F529BD5-1EAD-0044-A295-B0B2E8328305}"/>
              </a:ext>
            </a:extLst>
          </p:cNvPr>
          <p:cNvPicPr>
            <a:picLocks noChangeAspect="1"/>
          </p:cNvPicPr>
          <p:nvPr/>
        </p:nvPicPr>
        <p:blipFill>
          <a:blip r:embed="rId3"/>
          <a:stretch>
            <a:fillRect/>
          </a:stretch>
        </p:blipFill>
        <p:spPr>
          <a:xfrm>
            <a:off x="1004045" y="1688757"/>
            <a:ext cx="6980929" cy="3575222"/>
          </a:xfrm>
          <a:prstGeom prst="rect">
            <a:avLst/>
          </a:prstGeom>
        </p:spPr>
      </p:pic>
      <p:pic>
        <p:nvPicPr>
          <p:cNvPr id="9" name="Picture 2" descr="Image result for energy balance">
            <a:extLst>
              <a:ext uri="{FF2B5EF4-FFF2-40B4-BE49-F238E27FC236}">
                <a16:creationId xmlns:a16="http://schemas.microsoft.com/office/drawing/2014/main" id="{E74EAF37-0C1D-C849-BC40-4056C6D1CC2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00193" y="1688757"/>
            <a:ext cx="2212475" cy="36874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quot;&quot;">
            <a:extLst>
              <a:ext uri="{FF2B5EF4-FFF2-40B4-BE49-F238E27FC236}">
                <a16:creationId xmlns:a16="http://schemas.microsoft.com/office/drawing/2014/main" id="{757615F0-CB69-3B49-9BCD-DA160459D01E}"/>
              </a:ext>
            </a:extLst>
          </p:cNvPr>
          <p:cNvPicPr>
            <a:picLocks noChangeAspect="1"/>
          </p:cNvPicPr>
          <p:nvPr/>
        </p:nvPicPr>
        <p:blipFill>
          <a:blip r:embed="rId5"/>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85061D1-69EE-184D-98AE-56FDC28B4242}"/>
              </a:ext>
            </a:extLst>
          </p:cNvPr>
          <p:cNvSpPr/>
          <p:nvPr/>
        </p:nvSpPr>
        <p:spPr>
          <a:xfrm>
            <a:off x="893379" y="5907761"/>
            <a:ext cx="6096000" cy="822960"/>
          </a:xfrm>
          <a:prstGeom prst="rect">
            <a:avLst/>
          </a:prstGeom>
        </p:spPr>
        <p:txBody>
          <a:bodyPr>
            <a:spAutoFit/>
          </a:bodyPr>
          <a:lstStyle/>
          <a:p>
            <a:r>
              <a:rPr lang="es-US" sz="1200" b="0" i="1" strike="noStrike" cap="none" spc="0" baseline="0">
                <a:solidFill>
                  <a:srgbClr val="3B3838"/>
                </a:solidFill>
                <a:effectLst/>
                <a:latin typeface="Helvetica Neue Light"/>
                <a:ea typeface="Helvetica Neue Light"/>
                <a:cs typeface="Helvetica Neue Light"/>
              </a:rPr>
              <a:t>Fuentes de imagen: </a:t>
            </a:r>
            <a:r>
              <a:rPr lang="es-US" sz="1200" b="0" i="1" strike="noStrike" cap="none" spc="0" baseline="0">
                <a:solidFill>
                  <a:srgbClr val="3B3838"/>
                </a:solidFill>
                <a:effectLst/>
                <a:latin typeface="Helvetica Neue Light"/>
                <a:ea typeface="Helvetica Neue Light"/>
                <a:cs typeface="Helvetica Neue Light"/>
                <a:hlinkClick r:id="rId6" history="0"/>
              </a:rPr>
              <a:t>https://medium.com/@decker_st/cico-energy-balance-68a5bda0327e</a:t>
            </a:r>
            <a:r>
              <a:rPr lang="es-US" sz="1200" b="0" i="1" strike="noStrike" cap="none" spc="0" baseline="0">
                <a:solidFill>
                  <a:srgbClr val="3B3838"/>
                </a:solidFill>
                <a:effectLst/>
                <a:latin typeface="Helvetica Neue Light"/>
                <a:ea typeface="Helvetica Neue Light"/>
                <a:cs typeface="Helvetica Neue Light"/>
              </a:rPr>
              <a:t>, </a:t>
            </a:r>
          </a:p>
          <a:p>
            <a:r>
              <a:rPr lang="es-US" sz="1200" b="0" i="1" strike="noStrike" cap="none" spc="0" baseline="0">
                <a:solidFill>
                  <a:srgbClr val="3B3838"/>
                </a:solidFill>
                <a:effectLst/>
                <a:latin typeface="Helvetica Neue Light"/>
                <a:ea typeface="Helvetica Neue Light"/>
                <a:cs typeface="Helvetica Neue Light"/>
                <a:hlinkClick r:id="rId7" history="0"/>
              </a:rPr>
              <a:t>http://www.hollandclinic.com/science-of-weight-loss/nutrition/calories/energy-balance</a:t>
            </a:r>
            <a:r>
              <a:rPr lang="es-US" sz="1200" b="0" i="1" strike="noStrike" cap="none" spc="0" baseline="0">
                <a:solidFill>
                  <a:srgbClr val="3B3838"/>
                </a:solidFill>
                <a:effectLst/>
                <a:latin typeface="Helvetica Neue Light"/>
                <a:ea typeface="Helvetica Neue Light"/>
                <a:cs typeface="Helvetica Neue Light"/>
              </a:rPr>
              <a:t>; </a:t>
            </a:r>
          </a:p>
          <a:p>
            <a:endParaRPr lang="en-US" sz="1200" i="1">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9806623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341168" cy="11811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Riesgos para la salud - No hay suficiente comida sana</a:t>
            </a:r>
            <a:endParaRPr lang="en-US" sz="4400"/>
          </a:p>
        </p:txBody>
      </p:sp>
      <p:sp>
        <p:nvSpPr>
          <p:cNvPr id="7" name="TextBox 1">
            <a:extLst>
              <a:ext uri="{FF2B5EF4-FFF2-40B4-BE49-F238E27FC236}">
                <a16:creationId xmlns:a16="http://schemas.microsoft.com/office/drawing/2014/main" id="{5F80B199-260E-6945-9787-04D8CDDC1F97}"/>
              </a:ext>
            </a:extLst>
          </p:cNvPr>
          <p:cNvSpPr txBox="1"/>
          <p:nvPr/>
        </p:nvSpPr>
        <p:spPr>
          <a:xfrm>
            <a:off x="1275183" y="4627742"/>
            <a:ext cx="1934658" cy="338633"/>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US" sz="1600" b="0" i="0" strike="noStrike" cap="none" spc="0" baseline="0" dirty="0">
                <a:solidFill>
                  <a:srgbClr val="000000"/>
                </a:solidFill>
                <a:effectLst/>
                <a:latin typeface="Helvetica Neue Light"/>
                <a:ea typeface="Helvetica Neue Light"/>
                <a:cs typeface="Helvetica Neue Light"/>
              </a:rPr>
              <a:t>Fatiga/baja energía</a:t>
            </a:r>
          </a:p>
        </p:txBody>
      </p:sp>
      <p:pic>
        <p:nvPicPr>
          <p:cNvPr id="8" name="Picture 7" title="&quot;&quot;">
            <a:extLst>
              <a:ext uri="{FF2B5EF4-FFF2-40B4-BE49-F238E27FC236}">
                <a16:creationId xmlns:a16="http://schemas.microsoft.com/office/drawing/2014/main" id="{4A890A7C-4FB9-624E-AE38-221814AD9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832349"/>
            <a:ext cx="2693087" cy="1795391"/>
          </a:xfrm>
          <a:prstGeom prst="rect">
            <a:avLst/>
          </a:prstGeom>
        </p:spPr>
      </p:pic>
      <p:pic>
        <p:nvPicPr>
          <p:cNvPr id="9" name="Picture 8" title="&quot;&quot;">
            <a:extLst>
              <a:ext uri="{FF2B5EF4-FFF2-40B4-BE49-F238E27FC236}">
                <a16:creationId xmlns:a16="http://schemas.microsoft.com/office/drawing/2014/main" id="{C02807EF-894A-CD41-B865-96B77F072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381" y="2832348"/>
            <a:ext cx="1552486" cy="1795391"/>
          </a:xfrm>
          <a:prstGeom prst="rect">
            <a:avLst/>
          </a:prstGeom>
        </p:spPr>
      </p:pic>
      <p:sp>
        <p:nvSpPr>
          <p:cNvPr id="10" name="TextBox 4">
            <a:extLst>
              <a:ext uri="{FF2B5EF4-FFF2-40B4-BE49-F238E27FC236}">
                <a16:creationId xmlns:a16="http://schemas.microsoft.com/office/drawing/2014/main" id="{4DDD8B1E-5E65-5846-B08B-5B9765C8154A}"/>
              </a:ext>
            </a:extLst>
          </p:cNvPr>
          <p:cNvSpPr txBox="1"/>
          <p:nvPr/>
        </p:nvSpPr>
        <p:spPr>
          <a:xfrm>
            <a:off x="4161669" y="4661650"/>
            <a:ext cx="2240236" cy="338633"/>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US" sz="1600" b="0" i="0" strike="noStrike" cap="none" spc="0" baseline="0">
                <a:solidFill>
                  <a:srgbClr val="000000"/>
                </a:solidFill>
                <a:effectLst/>
                <a:latin typeface="Helvetica Neue Light"/>
                <a:ea typeface="Helvetica Neue Light"/>
                <a:cs typeface="Helvetica Neue Light"/>
              </a:rPr>
              <a:t>Se enferma fácilmente</a:t>
            </a:r>
          </a:p>
        </p:txBody>
      </p:sp>
      <p:pic>
        <p:nvPicPr>
          <p:cNvPr id="11" name="Picture 10" title="&quot;&quot;">
            <a:extLst>
              <a:ext uri="{FF2B5EF4-FFF2-40B4-BE49-F238E27FC236}">
                <a16:creationId xmlns:a16="http://schemas.microsoft.com/office/drawing/2014/main" id="{4C75ADA4-96B5-0C4D-9F99-8A8DD8D14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917" y="2832349"/>
            <a:ext cx="1301658" cy="1795391"/>
          </a:xfrm>
          <a:prstGeom prst="rect">
            <a:avLst/>
          </a:prstGeom>
        </p:spPr>
      </p:pic>
      <p:sp>
        <p:nvSpPr>
          <p:cNvPr id="12" name="TextBox 6">
            <a:extLst>
              <a:ext uri="{FF2B5EF4-FFF2-40B4-BE49-F238E27FC236}">
                <a16:creationId xmlns:a16="http://schemas.microsoft.com/office/drawing/2014/main" id="{93CC370E-0812-B948-B234-EB3D773CB2C5}"/>
              </a:ext>
            </a:extLst>
          </p:cNvPr>
          <p:cNvSpPr txBox="1"/>
          <p:nvPr/>
        </p:nvSpPr>
        <p:spPr>
          <a:xfrm>
            <a:off x="8679050" y="4661649"/>
            <a:ext cx="3490653" cy="830997"/>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dirty="0">
                <a:solidFill>
                  <a:srgbClr val="000000"/>
                </a:solidFill>
                <a:effectLst/>
                <a:latin typeface="Helvetica Neue Light"/>
                <a:ea typeface="Helvetica Neue Light"/>
                <a:cs typeface="Helvetica Neue Light"/>
              </a:rPr>
              <a:t>Enfermedades de malnutrición</a:t>
            </a:r>
            <a:r>
              <a:rPr sz="1600" dirty="0"/>
              <a:t/>
            </a:r>
            <a:br>
              <a:rPr sz="1600" dirty="0"/>
            </a:br>
            <a:r>
              <a:rPr lang="es-US" sz="1600" b="0" i="0" strike="noStrike" cap="none" spc="0" baseline="0" dirty="0">
                <a:solidFill>
                  <a:srgbClr val="000000"/>
                </a:solidFill>
                <a:effectLst/>
                <a:latin typeface="Helvetica Neue Light"/>
                <a:ea typeface="Helvetica Neue Light"/>
                <a:cs typeface="Helvetica Neue Light"/>
              </a:rPr>
              <a:t>(por ejemplo, escorbuto, raquitismo, beriberi) </a:t>
            </a:r>
          </a:p>
        </p:txBody>
      </p:sp>
      <p:sp>
        <p:nvSpPr>
          <p:cNvPr id="13" name="TextBox 7">
            <a:extLst>
              <a:ext uri="{FF2B5EF4-FFF2-40B4-BE49-F238E27FC236}">
                <a16:creationId xmlns:a16="http://schemas.microsoft.com/office/drawing/2014/main" id="{8EB2BC5F-FC8F-0F44-B24D-788301243D42}"/>
              </a:ext>
            </a:extLst>
          </p:cNvPr>
          <p:cNvSpPr txBox="1"/>
          <p:nvPr/>
        </p:nvSpPr>
        <p:spPr>
          <a:xfrm>
            <a:off x="6202199" y="4661650"/>
            <a:ext cx="2319353" cy="584775"/>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s-US" sz="1600" b="0" i="0" strike="noStrike" cap="none" spc="0" baseline="0" dirty="0">
                <a:solidFill>
                  <a:srgbClr val="000000"/>
                </a:solidFill>
                <a:effectLst/>
                <a:latin typeface="Helvetica Neue Light"/>
                <a:ea typeface="Helvetica Neue Light"/>
                <a:cs typeface="Helvetica Neue Light"/>
              </a:rPr>
              <a:t>Retraso en el desarrollo </a:t>
            </a:r>
          </a:p>
          <a:p>
            <a:r>
              <a:rPr lang="es-US" sz="1600" b="0" i="0" strike="noStrike" cap="none" spc="0" baseline="0" dirty="0">
                <a:solidFill>
                  <a:srgbClr val="000000"/>
                </a:solidFill>
                <a:effectLst/>
                <a:latin typeface="Helvetica Neue Light"/>
                <a:ea typeface="Helvetica Neue Light"/>
                <a:cs typeface="Helvetica Neue Light"/>
              </a:rPr>
              <a:t>(niños)</a:t>
            </a:r>
          </a:p>
        </p:txBody>
      </p:sp>
      <p:pic>
        <p:nvPicPr>
          <p:cNvPr id="14" name="Picture 13" title="&quot;&quot;">
            <a:extLst>
              <a:ext uri="{FF2B5EF4-FFF2-40B4-BE49-F238E27FC236}">
                <a16:creationId xmlns:a16="http://schemas.microsoft.com/office/drawing/2014/main" id="{ECD98ECD-F8E9-5948-95C6-A3788929B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158" y="2832349"/>
            <a:ext cx="2373609" cy="1795391"/>
          </a:xfrm>
          <a:prstGeom prst="rect">
            <a:avLst/>
          </a:prstGeom>
        </p:spPr>
      </p:pic>
      <p:sp>
        <p:nvSpPr>
          <p:cNvPr id="15" name="Rectangle 14">
            <a:extLst>
              <a:ext uri="{FF2B5EF4-FFF2-40B4-BE49-F238E27FC236}">
                <a16:creationId xmlns:a16="http://schemas.microsoft.com/office/drawing/2014/main" id="{5866769D-D1CF-6D43-A75C-AE94B1196B0B}"/>
              </a:ext>
            </a:extLst>
          </p:cNvPr>
          <p:cNvSpPr/>
          <p:nvPr/>
        </p:nvSpPr>
        <p:spPr>
          <a:xfrm>
            <a:off x="893379" y="5907761"/>
            <a:ext cx="6096000" cy="274320"/>
          </a:xfrm>
          <a:prstGeom prst="rect">
            <a:avLst/>
          </a:prstGeom>
        </p:spPr>
        <p:txBody>
          <a:bodyPr>
            <a:spAutoFit/>
          </a:bodyPr>
          <a:lstStyle/>
          <a:p>
            <a:r>
              <a:rPr lang="es-US" sz="1200" b="0" i="1" strike="noStrike" cap="none" spc="0" baseline="0">
                <a:solidFill>
                  <a:srgbClr val="3B3838"/>
                </a:solidFill>
                <a:effectLst/>
                <a:latin typeface="Helvetica Neue Light"/>
                <a:ea typeface="Helvetica Neue Light"/>
                <a:cs typeface="Helvetica Neue Light"/>
              </a:rPr>
              <a:t>Fuentes de la imagen: Pixabay, Wikimedia Commons</a:t>
            </a:r>
          </a:p>
        </p:txBody>
      </p:sp>
    </p:spTree>
    <p:extLst>
      <p:ext uri="{BB962C8B-B14F-4D97-AF65-F5344CB8AC3E}">
        <p14:creationId xmlns:p14="http://schemas.microsoft.com/office/powerpoint/2010/main" val="30265632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97354" cy="584775"/>
          </a:xfrm>
        </p:spPr>
        <p:txBody>
          <a:bodyPr lIns="0" tIns="0" rIns="0" bIns="0" anchor="t" anchorCtr="0">
            <a:noAutofit/>
          </a:bodyPr>
          <a:lstStyle/>
          <a:p>
            <a:r>
              <a:rPr lang="es-US" sz="3200" b="0" i="0" strike="noStrike" cap="none" spc="0" baseline="0" dirty="0">
                <a:solidFill>
                  <a:srgbClr val="1B73B9"/>
                </a:solidFill>
                <a:effectLst/>
                <a:latin typeface="Helvetica Neue Medium"/>
                <a:ea typeface="Helvetica Neue Medium"/>
                <a:cs typeface="Helvetica Neue Medium"/>
              </a:rPr>
              <a:t>Riesgos para la salud - No hay suficiente actividad</a:t>
            </a:r>
            <a:endParaRPr lang="en-US" sz="3200" dirty="0"/>
          </a:p>
        </p:txBody>
      </p:sp>
      <p:sp>
        <p:nvSpPr>
          <p:cNvPr id="7" name="TextBox 1">
            <a:extLst>
              <a:ext uri="{FF2B5EF4-FFF2-40B4-BE49-F238E27FC236}">
                <a16:creationId xmlns:a16="http://schemas.microsoft.com/office/drawing/2014/main" id="{5F80B199-260E-6945-9787-04D8CDDC1F97}"/>
              </a:ext>
            </a:extLst>
          </p:cNvPr>
          <p:cNvSpPr txBox="1"/>
          <p:nvPr/>
        </p:nvSpPr>
        <p:spPr>
          <a:xfrm>
            <a:off x="979586" y="3475349"/>
            <a:ext cx="2627313"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Obesidad</a:t>
            </a:r>
          </a:p>
        </p:txBody>
      </p:sp>
      <p:sp>
        <p:nvSpPr>
          <p:cNvPr id="15" name="Rectangle 14">
            <a:extLst>
              <a:ext uri="{FF2B5EF4-FFF2-40B4-BE49-F238E27FC236}">
                <a16:creationId xmlns:a16="http://schemas.microsoft.com/office/drawing/2014/main" id="{5866769D-D1CF-6D43-A75C-AE94B1196B0B}"/>
              </a:ext>
            </a:extLst>
          </p:cNvPr>
          <p:cNvSpPr/>
          <p:nvPr/>
        </p:nvSpPr>
        <p:spPr>
          <a:xfrm>
            <a:off x="905739" y="6217944"/>
            <a:ext cx="6096000" cy="640080"/>
          </a:xfrm>
          <a:prstGeom prst="rect">
            <a:avLst/>
          </a:prstGeom>
        </p:spPr>
        <p:txBody>
          <a:bodyPr>
            <a:spAutoFit/>
          </a:bodyPr>
          <a:lstStyle/>
          <a:p>
            <a:r>
              <a:rPr lang="es-US" sz="1200" b="0" i="1" strike="noStrike" cap="none" spc="0" baseline="0">
                <a:solidFill>
                  <a:srgbClr val="3B3838"/>
                </a:solidFill>
                <a:effectLst/>
                <a:latin typeface="Helvetica Neue Light"/>
                <a:ea typeface="Helvetica Neue Light"/>
                <a:cs typeface="Helvetica Neue Light"/>
              </a:rPr>
              <a:t>Fuente: Institutos Nacionales de Salud, Biblioteca Nacional de Medicina de los Estados Unidos</a:t>
            </a:r>
          </a:p>
          <a:p>
            <a:r>
              <a:rPr lang="es-US" sz="1200" b="0" i="1" strike="noStrike" cap="none" spc="0" baseline="0">
                <a:solidFill>
                  <a:srgbClr val="3B3838"/>
                </a:solidFill>
                <a:effectLst/>
                <a:latin typeface="Helvetica Neue Light"/>
                <a:ea typeface="Helvetica Neue Light"/>
                <a:cs typeface="Helvetica Neue Light"/>
              </a:rPr>
              <a:t>Fuentes de la imagen: Pixabay, Wikimedia Commons</a:t>
            </a:r>
          </a:p>
        </p:txBody>
      </p:sp>
      <p:pic>
        <p:nvPicPr>
          <p:cNvPr id="16" name="Picture 15" title="&quot;&quot;">
            <a:extLst>
              <a:ext uri="{FF2B5EF4-FFF2-40B4-BE49-F238E27FC236}">
                <a16:creationId xmlns:a16="http://schemas.microsoft.com/office/drawing/2014/main" id="{45514BC9-12D0-AB44-8743-B8D5610CC227}"/>
              </a:ext>
            </a:extLst>
          </p:cNvPr>
          <p:cNvPicPr>
            <a:picLocks noChangeAspect="1"/>
          </p:cNvPicPr>
          <p:nvPr/>
        </p:nvPicPr>
        <p:blipFill>
          <a:blip r:embed="rId3"/>
          <a:stretch>
            <a:fillRect/>
          </a:stretch>
        </p:blipFill>
        <p:spPr>
          <a:xfrm>
            <a:off x="979586" y="1679942"/>
            <a:ext cx="2627313" cy="1754983"/>
          </a:xfrm>
          <a:prstGeom prst="rect">
            <a:avLst/>
          </a:prstGeom>
        </p:spPr>
      </p:pic>
      <p:pic>
        <p:nvPicPr>
          <p:cNvPr id="17" name="Picture 16" title="&quot;&quot;">
            <a:extLst>
              <a:ext uri="{FF2B5EF4-FFF2-40B4-BE49-F238E27FC236}">
                <a16:creationId xmlns:a16="http://schemas.microsoft.com/office/drawing/2014/main" id="{232A86D1-4507-524B-AF10-F0E057F9ACB0}"/>
              </a:ext>
            </a:extLst>
          </p:cNvPr>
          <p:cNvPicPr>
            <a:picLocks noChangeAspect="1"/>
          </p:cNvPicPr>
          <p:nvPr/>
        </p:nvPicPr>
        <p:blipFill>
          <a:blip r:embed="rId4"/>
          <a:stretch>
            <a:fillRect/>
          </a:stretch>
        </p:blipFill>
        <p:spPr>
          <a:xfrm>
            <a:off x="3901189" y="1674715"/>
            <a:ext cx="2194811" cy="1751452"/>
          </a:xfrm>
          <a:prstGeom prst="rect">
            <a:avLst/>
          </a:prstGeom>
        </p:spPr>
      </p:pic>
      <p:pic>
        <p:nvPicPr>
          <p:cNvPr id="18" name="Picture 17" title="&quot;&quot;">
            <a:extLst>
              <a:ext uri="{FF2B5EF4-FFF2-40B4-BE49-F238E27FC236}">
                <a16:creationId xmlns:a16="http://schemas.microsoft.com/office/drawing/2014/main" id="{966B7126-3048-8942-934A-DC331A6F9130}"/>
              </a:ext>
            </a:extLst>
          </p:cNvPr>
          <p:cNvPicPr>
            <a:picLocks noChangeAspect="1"/>
          </p:cNvPicPr>
          <p:nvPr/>
        </p:nvPicPr>
        <p:blipFill>
          <a:blip r:embed="rId5"/>
          <a:stretch>
            <a:fillRect/>
          </a:stretch>
        </p:blipFill>
        <p:spPr>
          <a:xfrm>
            <a:off x="6604410" y="1686142"/>
            <a:ext cx="1315826" cy="1754983"/>
          </a:xfrm>
          <a:prstGeom prst="rect">
            <a:avLst/>
          </a:prstGeom>
        </p:spPr>
      </p:pic>
      <p:pic>
        <p:nvPicPr>
          <p:cNvPr id="19" name="Picture 18" title="&quot;&quot;">
            <a:extLst>
              <a:ext uri="{FF2B5EF4-FFF2-40B4-BE49-F238E27FC236}">
                <a16:creationId xmlns:a16="http://schemas.microsoft.com/office/drawing/2014/main" id="{7B14CA83-7028-A34F-B6C3-7275A24575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647" y="1686142"/>
            <a:ext cx="2911207" cy="1754983"/>
          </a:xfrm>
          <a:prstGeom prst="rect">
            <a:avLst/>
          </a:prstGeom>
        </p:spPr>
      </p:pic>
      <p:pic>
        <p:nvPicPr>
          <p:cNvPr id="20" name="Picture 19" title="&quot;&quot;">
            <a:extLst>
              <a:ext uri="{FF2B5EF4-FFF2-40B4-BE49-F238E27FC236}">
                <a16:creationId xmlns:a16="http://schemas.microsoft.com/office/drawing/2014/main" id="{C38FF6FE-AFAD-2B46-8BA7-507D0AF3D341}"/>
              </a:ext>
            </a:extLst>
          </p:cNvPr>
          <p:cNvPicPr>
            <a:picLocks noChangeAspect="1"/>
          </p:cNvPicPr>
          <p:nvPr/>
        </p:nvPicPr>
        <p:blipFill>
          <a:blip r:embed="rId7"/>
          <a:stretch>
            <a:fillRect/>
          </a:stretch>
        </p:blipFill>
        <p:spPr>
          <a:xfrm>
            <a:off x="5984543" y="4026034"/>
            <a:ext cx="2586050" cy="1758514"/>
          </a:xfrm>
          <a:prstGeom prst="rect">
            <a:avLst/>
          </a:prstGeom>
        </p:spPr>
      </p:pic>
      <p:pic>
        <p:nvPicPr>
          <p:cNvPr id="21" name="Picture 20" title="&quot;&quot;">
            <a:extLst>
              <a:ext uri="{FF2B5EF4-FFF2-40B4-BE49-F238E27FC236}">
                <a16:creationId xmlns:a16="http://schemas.microsoft.com/office/drawing/2014/main" id="{769FCE2D-959D-A845-89F2-B8C10DC83163}"/>
              </a:ext>
            </a:extLst>
          </p:cNvPr>
          <p:cNvPicPr>
            <a:picLocks noChangeAspect="1"/>
          </p:cNvPicPr>
          <p:nvPr/>
        </p:nvPicPr>
        <p:blipFill>
          <a:blip r:embed="rId8"/>
          <a:stretch>
            <a:fillRect/>
          </a:stretch>
        </p:blipFill>
        <p:spPr>
          <a:xfrm>
            <a:off x="3097476" y="4026033"/>
            <a:ext cx="2637771" cy="1758514"/>
          </a:xfrm>
          <a:prstGeom prst="rect">
            <a:avLst/>
          </a:prstGeom>
        </p:spPr>
      </p:pic>
      <p:sp>
        <p:nvSpPr>
          <p:cNvPr id="22" name="TextBox 1">
            <a:extLst>
              <a:ext uri="{FF2B5EF4-FFF2-40B4-BE49-F238E27FC236}">
                <a16:creationId xmlns:a16="http://schemas.microsoft.com/office/drawing/2014/main" id="{0E64DAF5-9632-B941-B541-1DC72646577F}"/>
              </a:ext>
            </a:extLst>
          </p:cNvPr>
          <p:cNvSpPr txBox="1"/>
          <p:nvPr/>
        </p:nvSpPr>
        <p:spPr>
          <a:xfrm>
            <a:off x="3901189" y="3470770"/>
            <a:ext cx="2194811" cy="57912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Enfermedades del corazón</a:t>
            </a:r>
          </a:p>
        </p:txBody>
      </p:sp>
      <p:sp>
        <p:nvSpPr>
          <p:cNvPr id="23" name="TextBox 1">
            <a:extLst>
              <a:ext uri="{FF2B5EF4-FFF2-40B4-BE49-F238E27FC236}">
                <a16:creationId xmlns:a16="http://schemas.microsoft.com/office/drawing/2014/main" id="{2D92A24D-57A3-F14D-9774-3A35C48D70BE}"/>
              </a:ext>
            </a:extLst>
          </p:cNvPr>
          <p:cNvSpPr txBox="1"/>
          <p:nvPr/>
        </p:nvSpPr>
        <p:spPr>
          <a:xfrm>
            <a:off x="6300781" y="3470770"/>
            <a:ext cx="2037156"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Presión arterial alta</a:t>
            </a:r>
          </a:p>
        </p:txBody>
      </p:sp>
      <p:sp>
        <p:nvSpPr>
          <p:cNvPr id="24" name="TextBox 1">
            <a:extLst>
              <a:ext uri="{FF2B5EF4-FFF2-40B4-BE49-F238E27FC236}">
                <a16:creationId xmlns:a16="http://schemas.microsoft.com/office/drawing/2014/main" id="{B937B796-3FFB-4845-9945-1416E0230823}"/>
              </a:ext>
            </a:extLst>
          </p:cNvPr>
          <p:cNvSpPr txBox="1"/>
          <p:nvPr/>
        </p:nvSpPr>
        <p:spPr>
          <a:xfrm>
            <a:off x="8789882" y="3470770"/>
            <a:ext cx="2037156" cy="57912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Accidente cerebrovascular</a:t>
            </a:r>
          </a:p>
        </p:txBody>
      </p:sp>
      <p:sp>
        <p:nvSpPr>
          <p:cNvPr id="25" name="TextBox 1">
            <a:extLst>
              <a:ext uri="{FF2B5EF4-FFF2-40B4-BE49-F238E27FC236}">
                <a16:creationId xmlns:a16="http://schemas.microsoft.com/office/drawing/2014/main" id="{A0795A58-0F08-C348-BDC6-DD7A8713B2F2}"/>
              </a:ext>
            </a:extLst>
          </p:cNvPr>
          <p:cNvSpPr txBox="1"/>
          <p:nvPr/>
        </p:nvSpPr>
        <p:spPr>
          <a:xfrm>
            <a:off x="3079818" y="5858370"/>
            <a:ext cx="2627313"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Diabetes</a:t>
            </a:r>
          </a:p>
        </p:txBody>
      </p:sp>
      <p:sp>
        <p:nvSpPr>
          <p:cNvPr id="26" name="TextBox 1">
            <a:extLst>
              <a:ext uri="{FF2B5EF4-FFF2-40B4-BE49-F238E27FC236}">
                <a16:creationId xmlns:a16="http://schemas.microsoft.com/office/drawing/2014/main" id="{0B53CA4B-FF44-6F4E-9062-518CB647E791}"/>
              </a:ext>
            </a:extLst>
          </p:cNvPr>
          <p:cNvSpPr txBox="1"/>
          <p:nvPr/>
        </p:nvSpPr>
        <p:spPr>
          <a:xfrm>
            <a:off x="5939786" y="5858370"/>
            <a:ext cx="2627313" cy="33528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US" sz="1600" b="0" i="0" strike="noStrike" cap="none" spc="0" baseline="0">
                <a:solidFill>
                  <a:srgbClr val="000000"/>
                </a:solidFill>
                <a:effectLst/>
                <a:latin typeface="Helvetica Neue Light"/>
                <a:ea typeface="Helvetica Neue Light"/>
                <a:cs typeface="Helvetica Neue Light"/>
              </a:rPr>
              <a:t>Depresión</a:t>
            </a:r>
          </a:p>
        </p:txBody>
      </p:sp>
    </p:spTree>
    <p:extLst>
      <p:ext uri="{BB962C8B-B14F-4D97-AF65-F5344CB8AC3E}">
        <p14:creationId xmlns:p14="http://schemas.microsoft.com/office/powerpoint/2010/main" val="37742423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341168" cy="11811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Mi plato nativo</a:t>
            </a:r>
            <a:endParaRPr lang="en-US" sz="4400"/>
          </a:p>
        </p:txBody>
      </p:sp>
      <p:sp>
        <p:nvSpPr>
          <p:cNvPr id="15" name="Rectangle 14">
            <a:extLst>
              <a:ext uri="{FF2B5EF4-FFF2-40B4-BE49-F238E27FC236}">
                <a16:creationId xmlns:a16="http://schemas.microsoft.com/office/drawing/2014/main" id="{5866769D-D1CF-6D43-A75C-AE94B1196B0B}"/>
              </a:ext>
            </a:extLst>
          </p:cNvPr>
          <p:cNvSpPr/>
          <p:nvPr/>
        </p:nvSpPr>
        <p:spPr>
          <a:xfrm>
            <a:off x="893379" y="5907761"/>
            <a:ext cx="6096000" cy="457200"/>
          </a:xfrm>
          <a:prstGeom prst="rect">
            <a:avLst/>
          </a:prstGeom>
        </p:spPr>
        <p:txBody>
          <a:bodyPr>
            <a:spAutoFit/>
          </a:bodyPr>
          <a:lstStyle/>
          <a:p>
            <a:r>
              <a:rPr lang="es-US" sz="1200" b="0" i="1" strike="noStrike" cap="none" spc="0" baseline="0">
                <a:solidFill>
                  <a:srgbClr val="3B3838"/>
                </a:solidFill>
                <a:effectLst/>
                <a:latin typeface="Helvetica Neue Light"/>
                <a:ea typeface="Helvetica Neue Light"/>
                <a:cs typeface="Helvetica Neue Light"/>
              </a:rPr>
              <a:t>Fuente de la imagen: Departamento de Salud y Servicios Humanos de los Estados Unidos, Servicio de Salud Indígena</a:t>
            </a:r>
          </a:p>
        </p:txBody>
      </p:sp>
      <p:pic>
        <p:nvPicPr>
          <p:cNvPr id="16" name="Picture 15" title="An image showing that every meal should be balanced with 50% fruit and vegetables, 25% protein and 25% grains. Plus water.">
            <a:extLst>
              <a:ext uri="{FF2B5EF4-FFF2-40B4-BE49-F238E27FC236}">
                <a16:creationId xmlns:a16="http://schemas.microsoft.com/office/drawing/2014/main" id="{3C8B3839-CE40-8C44-900A-E3362B0A14F8}"/>
              </a:ext>
            </a:extLst>
          </p:cNvPr>
          <p:cNvPicPr>
            <a:picLocks noChangeAspect="1"/>
          </p:cNvPicPr>
          <p:nvPr/>
        </p:nvPicPr>
        <p:blipFill>
          <a:blip r:embed="rId3"/>
          <a:stretch>
            <a:fillRect/>
          </a:stretch>
        </p:blipFill>
        <p:spPr>
          <a:xfrm>
            <a:off x="3552113" y="1676400"/>
            <a:ext cx="5087773" cy="3836428"/>
          </a:xfrm>
          <a:prstGeom prst="rect">
            <a:avLst/>
          </a:prstGeom>
        </p:spPr>
      </p:pic>
    </p:spTree>
    <p:extLst>
      <p:ext uri="{BB962C8B-B14F-4D97-AF65-F5344CB8AC3E}">
        <p14:creationId xmlns:p14="http://schemas.microsoft.com/office/powerpoint/2010/main" val="37422080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7225554" cy="612738"/>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¿Qué falta?</a:t>
            </a:r>
            <a:endParaRPr lang="en-US" sz="4400"/>
          </a:p>
        </p:txBody>
      </p:sp>
      <p:sp>
        <p:nvSpPr>
          <p:cNvPr id="15" name="Rectangle 14">
            <a:extLst>
              <a:ext uri="{FF2B5EF4-FFF2-40B4-BE49-F238E27FC236}">
                <a16:creationId xmlns:a16="http://schemas.microsoft.com/office/drawing/2014/main" id="{5866769D-D1CF-6D43-A75C-AE94B1196B0B}"/>
              </a:ext>
            </a:extLst>
          </p:cNvPr>
          <p:cNvSpPr/>
          <p:nvPr/>
        </p:nvSpPr>
        <p:spPr>
          <a:xfrm>
            <a:off x="893379" y="5907761"/>
            <a:ext cx="6096000" cy="274320"/>
          </a:xfrm>
          <a:prstGeom prst="rect">
            <a:avLst/>
          </a:prstGeom>
        </p:spPr>
        <p:txBody>
          <a:bodyPr>
            <a:spAutoFit/>
          </a:bodyPr>
          <a:lstStyle/>
          <a:p>
            <a:r>
              <a:rPr lang="es-US" sz="1200" b="0" i="1" strike="noStrike" cap="none" spc="0" baseline="0">
                <a:solidFill>
                  <a:srgbClr val="3B3838"/>
                </a:solidFill>
                <a:effectLst/>
                <a:latin typeface="Helvetica Neue Light"/>
                <a:ea typeface="Helvetica Neue Light"/>
                <a:cs typeface="Helvetica Neue Light"/>
              </a:rPr>
              <a:t>Fuente de la imagen: Pixabay</a:t>
            </a:r>
            <a:endParaRPr lang="en-US" sz="1200" i="1">
              <a:solidFill>
                <a:schemeClr val="bg2">
                  <a:lumMod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5" name="Picture 4" title="a loaf of bread">
            <a:extLst>
              <a:ext uri="{FF2B5EF4-FFF2-40B4-BE49-F238E27FC236}">
                <a16:creationId xmlns:a16="http://schemas.microsoft.com/office/drawing/2014/main" id="{F4012D18-1FC1-D14E-81A2-37EBF2275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85617"/>
            <a:ext cx="2216459" cy="1498203"/>
          </a:xfrm>
          <a:prstGeom prst="rect">
            <a:avLst/>
          </a:prstGeom>
        </p:spPr>
      </p:pic>
      <p:pic>
        <p:nvPicPr>
          <p:cNvPr id="6" name="Picture 5" title="Sugar cubes">
            <a:extLst>
              <a:ext uri="{FF2B5EF4-FFF2-40B4-BE49-F238E27FC236}">
                <a16:creationId xmlns:a16="http://schemas.microsoft.com/office/drawing/2014/main" id="{E82C87C1-7EC9-CA4B-82AB-F627DED88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955" y="1577379"/>
            <a:ext cx="1947570" cy="1789659"/>
          </a:xfrm>
          <a:prstGeom prst="rect">
            <a:avLst/>
          </a:prstGeom>
        </p:spPr>
      </p:pic>
      <p:pic>
        <p:nvPicPr>
          <p:cNvPr id="7" name="Picture 6" title="Wheels of cheese">
            <a:extLst>
              <a:ext uri="{FF2B5EF4-FFF2-40B4-BE49-F238E27FC236}">
                <a16:creationId xmlns:a16="http://schemas.microsoft.com/office/drawing/2014/main" id="{0EA48F29-3145-224E-8F0A-5E276D84A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148" y="1700711"/>
            <a:ext cx="2224732" cy="1483155"/>
          </a:xfrm>
          <a:prstGeom prst="rect">
            <a:avLst/>
          </a:prstGeom>
        </p:spPr>
      </p:pic>
      <p:pic>
        <p:nvPicPr>
          <p:cNvPr id="8" name="Picture 7" title="Cake pops">
            <a:extLst>
              <a:ext uri="{FF2B5EF4-FFF2-40B4-BE49-F238E27FC236}">
                <a16:creationId xmlns:a16="http://schemas.microsoft.com/office/drawing/2014/main" id="{66B8BD11-A14B-7A4B-8CE1-5E3EB57D8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3514" y="3801878"/>
            <a:ext cx="1982246" cy="1487778"/>
          </a:xfrm>
          <a:prstGeom prst="rect">
            <a:avLst/>
          </a:prstGeom>
        </p:spPr>
      </p:pic>
      <p:pic>
        <p:nvPicPr>
          <p:cNvPr id="9" name="Picture 8" title="French fries">
            <a:extLst>
              <a:ext uri="{FF2B5EF4-FFF2-40B4-BE49-F238E27FC236}">
                <a16:creationId xmlns:a16="http://schemas.microsoft.com/office/drawing/2014/main" id="{4AAEE8FB-EFD8-2044-823D-455745BC8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1578" y="1696041"/>
            <a:ext cx="3163718" cy="1487779"/>
          </a:xfrm>
          <a:prstGeom prst="rect">
            <a:avLst/>
          </a:prstGeom>
        </p:spPr>
      </p:pic>
      <p:pic>
        <p:nvPicPr>
          <p:cNvPr id="10" name="Picture 9" title="Bacon">
            <a:extLst>
              <a:ext uri="{FF2B5EF4-FFF2-40B4-BE49-F238E27FC236}">
                <a16:creationId xmlns:a16="http://schemas.microsoft.com/office/drawing/2014/main" id="{1DAB36C5-198A-0847-A23B-89FC74012F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7059" y="4068248"/>
            <a:ext cx="3103878" cy="955039"/>
          </a:xfrm>
          <a:prstGeom prst="rect">
            <a:avLst/>
          </a:prstGeom>
        </p:spPr>
      </p:pic>
    </p:spTree>
    <p:extLst>
      <p:ext uri="{BB962C8B-B14F-4D97-AF65-F5344CB8AC3E}">
        <p14:creationId xmlns:p14="http://schemas.microsoft.com/office/powerpoint/2010/main" val="15209234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¿Qué son los primeros alimentos?</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8" y="1688123"/>
            <a:ext cx="8739042"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800" b="0" i="0" strike="noStrike" cap="none" spc="0" baseline="0">
                <a:solidFill>
                  <a:srgbClr val="404040"/>
                </a:solidFill>
                <a:effectLst/>
                <a:latin typeface="Helvetica Neue Light"/>
                <a:ea typeface="Helvetica Neue Light"/>
                <a:cs typeface="Helvetica Neue Light"/>
              </a:rPr>
              <a:t>Alimentos consumidos por los indígenas antes del contacto o la colonización por parte de los no indígenas.</a:t>
            </a:r>
          </a:p>
          <a:p>
            <a:pPr algn="l">
              <a:lnSpc>
                <a:spcPct val="110000"/>
              </a:lnSpc>
              <a:spcAft>
                <a:spcPts val="1400"/>
              </a:spcAft>
            </a:pP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2260343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2020-02-21T08:00:00+00:00</Remediation_x0020_Date>
    <Priority xmlns="34fb217e-71e5-45f5-ac12-57a9bc5aa8c7">New</Priority>
    <Estimated_x0020_Creation_x0020_Date xmlns="34fb217e-71e5-45f5-ac12-57a9bc5aa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35595-2A8B-4ECA-BAEF-CD96AAF40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253511-1A7B-4A3B-96B6-C053AE79415D}">
  <ds:schemaRefs>
    <ds:schemaRef ds:uri="http://schemas.microsoft.com/office/2006/documentManagement/types"/>
    <ds:schemaRef ds:uri="http://purl.org/dc/elements/1.1/"/>
    <ds:schemaRef ds:uri="http://schemas.microsoft.com/office/2006/metadata/properties"/>
    <ds:schemaRef ds:uri="34fb217e-71e5-45f5-ac12-57a9bc5aa8c7"/>
    <ds:schemaRef ds:uri="http://schemas.microsoft.com/sharepoint/v3"/>
    <ds:schemaRef ds:uri="http://purl.org/dc/terms/"/>
    <ds:schemaRef ds:uri="http://purl.org/dc/dcmitype/"/>
    <ds:schemaRef ds:uri="http://schemas.openxmlformats.org/package/2006/metadata/core-properties"/>
    <ds:schemaRef ds:uri="http://schemas.microsoft.com/office/infopath/2007/PartnerControls"/>
    <ds:schemaRef ds:uri="54031767-dd6d-417c-ab73-583408f47564"/>
    <ds:schemaRef ds:uri="http://www.w3.org/XML/1998/namespace"/>
  </ds:schemaRefs>
</ds:datastoreItem>
</file>

<file path=customXml/itemProps3.xml><?xml version="1.0" encoding="utf-8"?>
<ds:datastoreItem xmlns:ds="http://schemas.openxmlformats.org/officeDocument/2006/customXml" ds:itemID="{51EFE48C-CC30-4F9B-9FF3-D53C1DBC79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TotalTime>
  <Words>873</Words>
  <Application>Microsoft Office PowerPoint</Application>
  <PresentationFormat>Widescreen</PresentationFormat>
  <Paragraphs>179</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 Neue</vt:lpstr>
      <vt:lpstr>Helvetica Neue Light</vt:lpstr>
      <vt:lpstr>Helvetica Neue Medium</vt:lpstr>
      <vt:lpstr>Office Theme</vt:lpstr>
      <vt:lpstr>Lección de Grado 8 Nutrición Nativa  </vt:lpstr>
      <vt:lpstr>Nutrientes esenciales</vt:lpstr>
      <vt:lpstr>Usos de la energía</vt:lpstr>
      <vt:lpstr>Balance energético</vt:lpstr>
      <vt:lpstr>Riesgos para la salud - No hay suficiente comida sana</vt:lpstr>
      <vt:lpstr>Riesgos para la salud - No hay suficiente actividad</vt:lpstr>
      <vt:lpstr>Mi plato nativo</vt:lpstr>
      <vt:lpstr>¿Qué falta?</vt:lpstr>
      <vt:lpstr>¿Qué son los primeros alimentos?</vt:lpstr>
      <vt:lpstr>Primeros alimentos de Oregon</vt:lpstr>
      <vt:lpstr>El plato nativo de Oregon</vt:lpstr>
      <vt:lpstr>Una cena con salmón</vt:lpstr>
      <vt:lpstr>La salud de los cazadores-recolectores</vt:lpstr>
      <vt:lpstr>Puntos clave</vt:lpstr>
      <vt:lpstr>Citas de imágenes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Nutrition PowerPoint</dc:title>
  <dc:creator>Valerie Brodnikova</dc:creator>
  <cp:lastModifiedBy>BELLE Jennifer * ODE</cp:lastModifiedBy>
  <cp:revision>126</cp:revision>
  <dcterms:created xsi:type="dcterms:W3CDTF">2019-04-26T16:05:13Z</dcterms:created>
  <dcterms:modified xsi:type="dcterms:W3CDTF">2023-03-24T18:20:33Z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