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79" r:id="rId6"/>
    <p:sldId id="280" r:id="rId7"/>
    <p:sldId id="281" r:id="rId8"/>
    <p:sldId id="282" r:id="rId9"/>
    <p:sldId id="283" r:id="rId10"/>
    <p:sldId id="284" r:id="rId11"/>
    <p:sldId id="285" r:id="rId12"/>
    <p:sldId id="286" r:id="rId13"/>
    <p:sldId id="287" r:id="rId14"/>
    <p:sldId id="288" r:id="rId15"/>
    <p:sldId id="289"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5" orient="horz" pos="312" userDrawn="1">
          <p15:clr>
            <a:srgbClr val="A4A3A4"/>
          </p15:clr>
        </p15:guide>
        <p15:guide id="6" orient="horz" pos="105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49"/>
    <p:restoredTop sz="94687"/>
  </p:normalViewPr>
  <p:slideViewPr>
    <p:cSldViewPr snapToGrid="0" snapToObjects="1" showGuides="1">
      <p:cViewPr varScale="1">
        <p:scale>
          <a:sx n="105" d="100"/>
          <a:sy n="105" d="100"/>
        </p:scale>
        <p:origin x="714" y="114"/>
      </p:cViewPr>
      <p:guideLst>
        <p:guide pos="624"/>
        <p:guide pos="7056"/>
        <p:guide orient="horz" pos="312"/>
        <p:guide orient="horz" pos="1056"/>
        <p:guide orient="horz" pos="3840"/>
      </p:guideLst>
    </p:cSldViewPr>
  </p:slideViewPr>
  <p:notesTextViewPr>
    <p:cViewPr>
      <p:scale>
        <a:sx n="1" d="1"/>
        <a:sy n="1" d="1"/>
      </p:scale>
      <p:origin x="0" y="0"/>
    </p:cViewPr>
  </p:notesTextViewPr>
  <p:notesViewPr>
    <p:cSldViewPr snapToGrid="0" snapToObjects="1" showGuides="1">
      <p:cViewPr varScale="1">
        <p:scale>
          <a:sx n="57" d="100"/>
          <a:sy n="57" d="100"/>
        </p:scale>
        <p:origin x="184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3/24/2023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2871354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400" dirty="0">
                <a:effectLst/>
                <a:latin typeface="Calibri" panose="020F0502020204030204" pitchFamily="34" charset="0"/>
                <a:ea typeface="Calibri" panose="020F0502020204030204" pitchFamily="34" charset="0"/>
                <a:cs typeface="Arial" panose="020B0604020202020204" pitchFamily="34" charset="0"/>
              </a:rPr>
              <a:t>Todas las tribus del tratado del río Columbia disfrutan los derechos de pesca a lo largo del Columbia, desde Bonneville hasta las presas </a:t>
            </a:r>
            <a:r>
              <a:rPr lang="es-US" sz="1400" dirty="0" err="1">
                <a:effectLst/>
                <a:latin typeface="Calibri" panose="020F0502020204030204" pitchFamily="34" charset="0"/>
                <a:ea typeface="Calibri" panose="020F0502020204030204" pitchFamily="34" charset="0"/>
                <a:cs typeface="Arial" panose="020B0604020202020204" pitchFamily="34" charset="0"/>
              </a:rPr>
              <a:t>McNary</a:t>
            </a:r>
            <a:r>
              <a:rPr lang="es-US" sz="1400" dirty="0">
                <a:effectLst/>
                <a:latin typeface="Calibri" panose="020F0502020204030204" pitchFamily="34" charset="0"/>
                <a:ea typeface="Calibri" panose="020F0502020204030204" pitchFamily="34" charset="0"/>
                <a:cs typeface="Arial" panose="020B0604020202020204" pitchFamily="34" charset="0"/>
              </a:rPr>
              <a:t>. Este tramo de 147 millas del río se llama la Zona 6.</a:t>
            </a:r>
          </a:p>
          <a:p>
            <a:endParaRPr lang="en-US" sz="1400" dirty="0">
              <a:effectLst/>
              <a:latin typeface="Calibri" panose="020F0502020204030204" pitchFamily="34" charset="0"/>
              <a:ea typeface="Calibri" panose="020F0502020204030204" pitchFamily="34" charset="0"/>
              <a:cs typeface="Arial" panose="020B0604020202020204" pitchFamily="34" charset="0"/>
            </a:endParaRPr>
          </a:p>
          <a:p>
            <a:r>
              <a:rPr lang="es-US" sz="1400" dirty="0">
                <a:effectLst/>
                <a:latin typeface="Calibri" panose="020F0502020204030204" pitchFamily="34" charset="0"/>
                <a:ea typeface="Calibri" panose="020F0502020204030204" pitchFamily="34" charset="0"/>
                <a:cs typeface="Arial" panose="020B0604020202020204" pitchFamily="34" charset="0"/>
              </a:rPr>
              <a:t>Para los fines de administración de las zonas de pesca, el tramo de 292 millas del río Columbia que crea la frontera entre Washington y </a:t>
            </a:r>
            <a:r>
              <a:rPr lang="es-US" sz="1400" dirty="0" err="1">
                <a:effectLst/>
                <a:latin typeface="Calibri" panose="020F0502020204030204" pitchFamily="34" charset="0"/>
                <a:ea typeface="Calibri" panose="020F0502020204030204" pitchFamily="34" charset="0"/>
                <a:cs typeface="Arial" panose="020B0604020202020204" pitchFamily="34" charset="0"/>
              </a:rPr>
              <a:t>Oregon</a:t>
            </a:r>
            <a:r>
              <a:rPr lang="es-US" sz="1400" dirty="0">
                <a:effectLst/>
                <a:latin typeface="Calibri" panose="020F0502020204030204" pitchFamily="34" charset="0"/>
                <a:ea typeface="Calibri" panose="020F0502020204030204" pitchFamily="34" charset="0"/>
                <a:cs typeface="Arial" panose="020B0604020202020204" pitchFamily="34" charset="0"/>
              </a:rPr>
              <a:t> se divide en seis zonas. Las zonas 1 a 5 están entre la desembocadura del río al este de la presa Bonneville, a una distancia de 145 millas. </a:t>
            </a:r>
            <a:r>
              <a:rPr lang="es-US" sz="1400" dirty="0" err="1">
                <a:effectLst/>
                <a:latin typeface="Calibri" panose="020F0502020204030204" pitchFamily="34" charset="0"/>
                <a:ea typeface="Calibri" panose="020F0502020204030204" pitchFamily="34" charset="0"/>
                <a:cs typeface="Arial" panose="020B0604020202020204" pitchFamily="34" charset="0"/>
              </a:rPr>
              <a:t>Oregon</a:t>
            </a:r>
            <a:r>
              <a:rPr lang="es-US" sz="1400" dirty="0">
                <a:effectLst/>
                <a:latin typeface="Calibri" panose="020F0502020204030204" pitchFamily="34" charset="0"/>
                <a:ea typeface="Calibri" panose="020F0502020204030204" pitchFamily="34" charset="0"/>
                <a:cs typeface="Arial" panose="020B0604020202020204" pitchFamily="34" charset="0"/>
              </a:rPr>
              <a:t> y Washington administran la pesca comercial que se realiza en estas zonas. La Zona 6 es un área de pesca comercial exclusiva para los indígenas. Esta exclusión solo se refiere a la pesca comercial. Los pescadores deportivos comerciales pueden pescar en este tramo del río.</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10</a:t>
            </a:fld>
            <a:endParaRPr lang="en-US"/>
          </a:p>
        </p:txBody>
      </p:sp>
    </p:spTree>
    <p:extLst>
      <p:ext uri="{BB962C8B-B14F-4D97-AF65-F5344CB8AC3E}">
        <p14:creationId xmlns:p14="http://schemas.microsoft.com/office/powerpoint/2010/main" val="360298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4x+16=52</a:t>
            </a:r>
          </a:p>
        </p:txBody>
      </p:sp>
      <p:sp>
        <p:nvSpPr>
          <p:cNvPr id="4" name="Slide Number Placeholder 3"/>
          <p:cNvSpPr>
            <a:spLocks noGrp="1"/>
          </p:cNvSpPr>
          <p:nvPr>
            <p:ph type="sldNum" sz="quarter" idx="5"/>
          </p:nvPr>
        </p:nvSpPr>
        <p:spPr/>
        <p:txBody>
          <a:bodyPr/>
          <a:lstStyle/>
          <a:p>
            <a:fld id="{CAA32032-1F54-7041-8EED-BD6D0B7813DA}" type="slidenum">
              <a:rPr lang="en-US" smtClean="0"/>
              <a:t>11</a:t>
            </a:fld>
            <a:endParaRPr lang="en-US"/>
          </a:p>
        </p:txBody>
      </p:sp>
    </p:spTree>
    <p:extLst>
      <p:ext uri="{BB962C8B-B14F-4D97-AF65-F5344CB8AC3E}">
        <p14:creationId xmlns:p14="http://schemas.microsoft.com/office/powerpoint/2010/main" val="250222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3x+2=14</a:t>
            </a:r>
          </a:p>
          <a:p>
            <a:r>
              <a:rPr lang="en-US" dirty="0"/>
              <a:t>X=4</a:t>
            </a:r>
          </a:p>
          <a:p>
            <a:r>
              <a:rPr lang="es-US" sz="1400" dirty="0">
                <a:effectLst/>
                <a:latin typeface="Calibri" panose="020F0502020204030204" pitchFamily="34" charset="0"/>
                <a:ea typeface="Calibri" panose="020F0502020204030204" pitchFamily="34" charset="0"/>
                <a:cs typeface="Arial" panose="020B0604020202020204" pitchFamily="34" charset="0"/>
              </a:rPr>
              <a:t>Cada familia comió 4 salmones.</a:t>
            </a:r>
            <a:endParaRPr lang="en-US" sz="1050" dirty="0"/>
          </a:p>
        </p:txBody>
      </p:sp>
      <p:sp>
        <p:nvSpPr>
          <p:cNvPr id="4" name="Slide Number Placeholder 3"/>
          <p:cNvSpPr>
            <a:spLocks noGrp="1"/>
          </p:cNvSpPr>
          <p:nvPr>
            <p:ph type="sldNum" sz="quarter" idx="5"/>
          </p:nvPr>
        </p:nvSpPr>
        <p:spPr/>
        <p:txBody>
          <a:bodyPr/>
          <a:lstStyle/>
          <a:p>
            <a:fld id="{CAA32032-1F54-7041-8EED-BD6D0B7813DA}" type="slidenum">
              <a:rPr lang="en-US" smtClean="0"/>
              <a:t>12</a:t>
            </a:fld>
            <a:endParaRPr lang="en-US"/>
          </a:p>
        </p:txBody>
      </p:sp>
    </p:spTree>
    <p:extLst>
      <p:ext uri="{BB962C8B-B14F-4D97-AF65-F5344CB8AC3E}">
        <p14:creationId xmlns:p14="http://schemas.microsoft.com/office/powerpoint/2010/main" val="235690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13</a:t>
            </a:fld>
            <a:endParaRPr lang="en-US"/>
          </a:p>
        </p:txBody>
      </p:sp>
    </p:spTree>
    <p:extLst>
      <p:ext uri="{BB962C8B-B14F-4D97-AF65-F5344CB8AC3E}">
        <p14:creationId xmlns:p14="http://schemas.microsoft.com/office/powerpoint/2010/main" val="212096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400" dirty="0">
                <a:effectLst/>
                <a:latin typeface="Calibri" panose="020F0502020204030204" pitchFamily="34" charset="0"/>
                <a:ea typeface="Calibri" panose="020F0502020204030204" pitchFamily="34" charset="0"/>
                <a:cs typeface="Arial" panose="020B0604020202020204" pitchFamily="34" charset="0"/>
              </a:rPr>
              <a:t>Este mapa es de 1846. A finales de ese mismo año, los Estados Unidos y Gran Bretaña decidieron dividir la tierra conocida como Territorio de </a:t>
            </a:r>
            <a:r>
              <a:rPr lang="es-US" sz="1400" dirty="0" err="1">
                <a:effectLst/>
                <a:latin typeface="Calibri" panose="020F0502020204030204" pitchFamily="34" charset="0"/>
                <a:ea typeface="Calibri" panose="020F0502020204030204" pitchFamily="34" charset="0"/>
                <a:cs typeface="Arial" panose="020B0604020202020204" pitchFamily="34" charset="0"/>
              </a:rPr>
              <a:t>Oregon</a:t>
            </a:r>
            <a:r>
              <a:rPr lang="es-US" sz="1400" dirty="0">
                <a:effectLst/>
                <a:latin typeface="Calibri" panose="020F0502020204030204" pitchFamily="34" charset="0"/>
                <a:ea typeface="Calibri" panose="020F0502020204030204" pitchFamily="34" charset="0"/>
                <a:cs typeface="Arial" panose="020B0604020202020204" pitchFamily="34" charset="0"/>
              </a:rPr>
              <a:t> en la línea entre la Canadá de hoy en día y el estado de Washington. Sobre mapa original se añadió un contorno negro de </a:t>
            </a:r>
            <a:r>
              <a:rPr lang="es-US" sz="1400" dirty="0" err="1">
                <a:effectLst/>
                <a:latin typeface="Calibri" panose="020F0502020204030204" pitchFamily="34" charset="0"/>
                <a:ea typeface="Calibri" panose="020F0502020204030204" pitchFamily="34" charset="0"/>
                <a:cs typeface="Arial" panose="020B0604020202020204" pitchFamily="34" charset="0"/>
              </a:rPr>
              <a:t>Oregon</a:t>
            </a:r>
            <a:r>
              <a:rPr lang="es-US" sz="1400" dirty="0">
                <a:effectLst/>
                <a:latin typeface="Calibri" panose="020F0502020204030204" pitchFamily="34" charset="0"/>
                <a:ea typeface="Calibri" panose="020F0502020204030204" pitchFamily="34" charset="0"/>
                <a:cs typeface="Arial" panose="020B0604020202020204" pitchFamily="34" charset="0"/>
              </a:rPr>
              <a:t> actual, para que sea fácil de encontrar, pero el estado no tuvo esta forma hasta que logró convertirse en estado en 1859.</a:t>
            </a:r>
            <a:endParaRPr lang="en-US" sz="1050"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12777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8496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416038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vimeo.com</a:t>
            </a:r>
            <a:r>
              <a:rPr lang="en-US" dirty="0"/>
              <a:t>/230026513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272004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344823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=F-ADN0oWQkQ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397403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columbiariverimages.com/Regions/Places/canneries_columbia_river.html" TargetMode="External"/><Relationship Id="rId5" Type="http://schemas.openxmlformats.org/officeDocument/2006/relationships/hyperlink" Target="https://www.critfc.org/about-us/fisheries-timeline/"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player.vimeo.com/video/230026513?app_id=122963"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4D_kbHksaKQ?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F-ADN0oWQkQ?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163418"/>
            <a:ext cx="9814034" cy="2650320"/>
          </a:xfrm>
        </p:spPr>
        <p:txBody>
          <a:bodyPr lIns="0" tIns="0" rIns="0" bIns="0" anchor="t" anchorCtr="0">
            <a:noAutofit/>
          </a:bodyPr>
          <a:lstStyle/>
          <a:p>
            <a:r>
              <a:rPr lang="es-US" sz="48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LA PESCA EN LOS DERECHOS DE LOS TRATADOS Y LA SOSTENIBILIDAD</a:t>
            </a:r>
            <a:r>
              <a:rPr lang="es-US" sz="4800" dirty="0"/>
              <a:t/>
            </a:r>
            <a:br>
              <a:rPr lang="es-US" sz="4800" dirty="0"/>
            </a:br>
            <a:r>
              <a:rPr lang="es-US" sz="3600" dirty="0"/>
              <a:t>¿Cómo ayudan las matemáticas a contar sobre historia, la gobernanza y las personas?</a:t>
            </a:r>
            <a:br>
              <a:rPr lang="es-US" sz="3600" dirty="0"/>
            </a:br>
            <a:r>
              <a:rPr lang="es-US" sz="3600" dirty="0"/>
              <a:t/>
            </a:r>
            <a:br>
              <a:rPr lang="es-US" sz="3600" dirty="0"/>
            </a:br>
            <a:endParaRPr lang="es-US" sz="3600" dirty="0"/>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3"/>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a:t>Zonas de pesca</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3"/>
            <a:ext cx="10197352" cy="202728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s-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Los pescadores nativos tienen el derecho legal a la mitad del sobrante cosechable de peces en el río. Para cumplir este requisito, </a:t>
            </a:r>
            <a:r>
              <a:rPr lang="es-US" sz="2000" dirty="0" err="1">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Oregon</a:t>
            </a:r>
            <a:r>
              <a:rPr lang="es-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 y Washington deben instalar sus pescaderías en las Zonas 1 a 5, para que quede suficiente pescado en la Zona 6. La pesca de los indios está reglamentada mediante la litigación en curso de la Corte del Distrito de Estados Unidos, conocida como Estados Unidos vs. </a:t>
            </a:r>
            <a:r>
              <a:rPr lang="es-US" sz="2000" dirty="0" err="1">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Oregon</a:t>
            </a:r>
            <a:r>
              <a:rPr lang="es-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a:t>
            </a:r>
          </a:p>
        </p:txBody>
      </p:sp>
      <p:pic>
        <p:nvPicPr>
          <p:cNvPr id="5" name="Content Placeholder 3" title="A map of the Columbia River showing Zone 6 extends upriver from Bonneville Dam">
            <a:extLst>
              <a:ext uri="{FF2B5EF4-FFF2-40B4-BE49-F238E27FC236}">
                <a16:creationId xmlns:a16="http://schemas.microsoft.com/office/drawing/2014/main" id="{0CF671BD-A76A-C34C-B41D-0987D82D4188}"/>
              </a:ext>
            </a:extLst>
          </p:cNvPr>
          <p:cNvPicPr>
            <a:picLocks noChangeAspect="1"/>
          </p:cNvPicPr>
          <p:nvPr/>
        </p:nvPicPr>
        <p:blipFill>
          <a:blip r:embed="rId3"/>
          <a:stretch>
            <a:fillRect/>
          </a:stretch>
        </p:blipFill>
        <p:spPr>
          <a:xfrm>
            <a:off x="2887567" y="3981367"/>
            <a:ext cx="6416865" cy="2377020"/>
          </a:xfrm>
          <a:prstGeom prst="rect">
            <a:avLst/>
          </a:prstGeom>
        </p:spPr>
      </p:pic>
    </p:spTree>
    <p:extLst>
      <p:ext uri="{BB962C8B-B14F-4D97-AF65-F5344CB8AC3E}">
        <p14:creationId xmlns:p14="http://schemas.microsoft.com/office/powerpoint/2010/main" val="122603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a:t>¡Tú lo solucionas!</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3"/>
            <a:ext cx="10197352" cy="202728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s-US" sz="28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Dos hermanas salieron a pescar y pescaron 52 libras de salmón. Tienen pensado darle a su abuela 16 libras y dividir el resto entre ellas y otros dos familiares.  </a:t>
            </a:r>
          </a:p>
          <a:p>
            <a:pPr algn="l">
              <a:lnSpc>
                <a:spcPct val="110000"/>
              </a:lnSpc>
              <a:spcAft>
                <a:spcPts val="1400"/>
              </a:spcAft>
            </a:pPr>
            <a:r>
              <a:rPr lang="es-US" sz="28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¿Cuántas libras le corresponden a cada hermana?</a:t>
            </a:r>
          </a:p>
          <a:p>
            <a:pPr algn="l">
              <a:lnSpc>
                <a:spcPct val="110000"/>
              </a:lnSpc>
              <a:spcAft>
                <a:spcPts val="1400"/>
              </a:spcAft>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298212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a:t>¡Tú lo solucionas!</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3"/>
            <a:ext cx="9077798" cy="202728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s-US" sz="28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Tres familias comparten una comida y comieron algo de salmón. Guardaron dos salmones completos para otra ocasión. Los 14 peces fueron capturados cerca de la presa Dalles.</a:t>
            </a:r>
          </a:p>
          <a:p>
            <a:pPr algn="l">
              <a:lnSpc>
                <a:spcPct val="110000"/>
              </a:lnSpc>
              <a:spcAft>
                <a:spcPts val="1400"/>
              </a:spcAft>
            </a:pPr>
            <a:r>
              <a:rPr lang="es-US" sz="28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Escribe la ecuación y solución de cuánto salmón comió cada familia. </a:t>
            </a:r>
          </a:p>
        </p:txBody>
      </p:sp>
    </p:spTree>
    <p:extLst>
      <p:ext uri="{BB962C8B-B14F-4D97-AF65-F5344CB8AC3E}">
        <p14:creationId xmlns:p14="http://schemas.microsoft.com/office/powerpoint/2010/main" val="61864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a:t>¡Tú lo solucionas! - Avanzado.</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2"/>
            <a:ext cx="9077798" cy="440787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s-US" sz="28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Dos hermanos fueron a pescar en el río. El bote viajó 228 millas río abajo y de regreso. El viaje río abajo (con la corriente) les tomó seis horas. El viaje río arriba (contra la corriente) tomó ocho horas.</a:t>
            </a:r>
          </a:p>
          <a:p>
            <a:pPr algn="l">
              <a:lnSpc>
                <a:spcPct val="110000"/>
              </a:lnSpc>
              <a:spcAft>
                <a:spcPts val="1400"/>
              </a:spcAft>
            </a:pPr>
            <a:r>
              <a:rPr lang="es-US" sz="28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¿A qué velocidad viajó el bote río abajo (con la corriente)?</a:t>
            </a:r>
          </a:p>
          <a:p>
            <a:pPr algn="l">
              <a:lnSpc>
                <a:spcPct val="110000"/>
              </a:lnSpc>
              <a:spcAft>
                <a:spcPts val="1400"/>
              </a:spcAft>
            </a:pPr>
            <a:r>
              <a:rPr lang="es-US" sz="28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¿A qué velocidad viajó el bote río arriba (contra la corriente)?</a:t>
            </a:r>
          </a:p>
          <a:p>
            <a:pPr algn="l">
              <a:lnSpc>
                <a:spcPct val="110000"/>
              </a:lnSpc>
              <a:spcAft>
                <a:spcPts val="1400"/>
              </a:spcAft>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16204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a:t>La pesca en Oregon</a:t>
            </a:r>
          </a:p>
        </p:txBody>
      </p:sp>
      <p:pic>
        <p:nvPicPr>
          <p:cNvPr id="8" name="Content Placeholder 10" descr="many men fishing off multiple scaffolds over the Celilo river">
            <a:extLst>
              <a:ext uri="{FF2B5EF4-FFF2-40B4-BE49-F238E27FC236}">
                <a16:creationId xmlns:a16="http://schemas.microsoft.com/office/drawing/2014/main" id="{14EFE00F-637E-CA45-A74E-BD1D21506A15}"/>
              </a:ext>
            </a:extLst>
          </p:cNvPr>
          <p:cNvPicPr>
            <a:picLocks noChangeAspect="1"/>
          </p:cNvPicPr>
          <p:nvPr/>
        </p:nvPicPr>
        <p:blipFill rotWithShape="1">
          <a:blip r:embed="rId3"/>
          <a:srcRect r="13491"/>
          <a:stretch/>
        </p:blipFill>
        <p:spPr>
          <a:xfrm>
            <a:off x="1004046" y="1703823"/>
            <a:ext cx="6428385" cy="4658877"/>
          </a:xfrm>
          <a:prstGeom prst="rect">
            <a:avLst/>
          </a:prstGeom>
        </p:spPr>
      </p:pic>
      <p:pic>
        <p:nvPicPr>
          <p:cNvPr id="9" name="Content Placeholder 7" descr="A group of people standing in front of a crowd posing for the camera&#10;&#10;Description automatically generated">
            <a:extLst>
              <a:ext uri="{FF2B5EF4-FFF2-40B4-BE49-F238E27FC236}">
                <a16:creationId xmlns:a16="http://schemas.microsoft.com/office/drawing/2014/main" id="{6AB51C34-6E73-554C-9FA4-3D1CC867234A}"/>
              </a:ext>
            </a:extLst>
          </p:cNvPr>
          <p:cNvPicPr>
            <a:picLocks noChangeAspect="1"/>
          </p:cNvPicPr>
          <p:nvPr/>
        </p:nvPicPr>
        <p:blipFill rotWithShape="1">
          <a:blip r:embed="rId4">
            <a:extLst>
              <a:ext uri="{28A0092B-C50C-407E-A947-70E740481C1C}">
                <a14:useLocalDpi xmlns:a14="http://schemas.microsoft.com/office/drawing/2010/main" val="0"/>
              </a:ext>
            </a:extLst>
          </a:blip>
          <a:srcRect l="16133" r="4292"/>
          <a:stretch/>
        </p:blipFill>
        <p:spPr>
          <a:xfrm>
            <a:off x="7587273" y="1703823"/>
            <a:ext cx="3395180" cy="1919989"/>
          </a:xfrm>
          <a:prstGeom prst="rect">
            <a:avLst/>
          </a:prstGeom>
        </p:spPr>
      </p:pic>
      <p:pic>
        <p:nvPicPr>
          <p:cNvPr id="10" name="Content Placeholder 9" descr="A person that is standing in the dirt&#10;&#10;Description automatically generated">
            <a:extLst>
              <a:ext uri="{FF2B5EF4-FFF2-40B4-BE49-F238E27FC236}">
                <a16:creationId xmlns:a16="http://schemas.microsoft.com/office/drawing/2014/main" id="{24E35814-4D8E-0946-94E0-4A6FC0D1F122}"/>
              </a:ext>
            </a:extLst>
          </p:cNvPr>
          <p:cNvPicPr>
            <a:picLocks noChangeAspect="1"/>
          </p:cNvPicPr>
          <p:nvPr/>
        </p:nvPicPr>
        <p:blipFill rotWithShape="1">
          <a:blip r:embed="rId5">
            <a:extLst>
              <a:ext uri="{28A0092B-C50C-407E-A947-70E740481C1C}">
                <a14:useLocalDpi xmlns:a14="http://schemas.microsoft.com/office/drawing/2010/main" val="0"/>
              </a:ext>
            </a:extLst>
          </a:blip>
          <a:srcRect l="17865" r="727" b="6838"/>
          <a:stretch/>
        </p:blipFill>
        <p:spPr>
          <a:xfrm>
            <a:off x="7587273" y="3730983"/>
            <a:ext cx="3395180" cy="2651777"/>
          </a:xfrm>
          <a:prstGeom prst="rect">
            <a:avLst/>
          </a:prstGeom>
        </p:spPr>
      </p:pic>
    </p:spTree>
    <p:extLst>
      <p:ext uri="{BB962C8B-B14F-4D97-AF65-F5344CB8AC3E}">
        <p14:creationId xmlns:p14="http://schemas.microsoft.com/office/powerpoint/2010/main" val="195225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a:t>Mapa</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923393"/>
            <a:ext cx="4219594" cy="405537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s-US" sz="20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Este mapa es de 1846. </a:t>
            </a:r>
          </a:p>
          <a:p>
            <a:pPr algn="l">
              <a:lnSpc>
                <a:spcPct val="110000"/>
              </a:lnSpc>
              <a:spcAft>
                <a:spcPts val="1400"/>
              </a:spcAft>
            </a:pPr>
            <a:r>
              <a:rPr lang="es-US" sz="20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A finales de ese mismo año, los Estados Unidos y Gran Bretaña decidieron dividir la tierra conocida como Territorio de Oregon en la línea entre la Canadá de hoy en día y el estado de Washington. </a:t>
            </a:r>
          </a:p>
          <a:p>
            <a:pPr algn="l">
              <a:lnSpc>
                <a:spcPct val="110000"/>
              </a:lnSpc>
              <a:spcAft>
                <a:spcPts val="1400"/>
              </a:spcAft>
            </a:pPr>
            <a:r>
              <a:rPr lang="es-US" sz="20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Sobre mapa original se añadió un contorno negro de Oregon actual, para que sea fácil de encontrar, pero el estado no tuvo esta forma hasta que logró convertirse en estado en 1859.</a:t>
            </a:r>
          </a:p>
          <a:p>
            <a:pPr algn="l">
              <a:lnSpc>
                <a:spcPct val="110000"/>
              </a:lnSpc>
              <a:spcAft>
                <a:spcPts val="1400"/>
              </a:spcAft>
            </a:pPr>
            <a:endPar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4" name="Picture 3" title="An old map of North America showing some of the western territories">
            <a:extLst>
              <a:ext uri="{FF2B5EF4-FFF2-40B4-BE49-F238E27FC236}">
                <a16:creationId xmlns:a16="http://schemas.microsoft.com/office/drawing/2014/main" id="{AD5A61B1-0DF2-1640-9FB6-C5888BEBE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536" y="-18594"/>
            <a:ext cx="6619164" cy="6894085"/>
          </a:xfrm>
          <a:prstGeom prst="rect">
            <a:avLst/>
          </a:prstGeom>
        </p:spPr>
      </p:pic>
    </p:spTree>
    <p:extLst>
      <p:ext uri="{BB962C8B-B14F-4D97-AF65-F5344CB8AC3E}">
        <p14:creationId xmlns:p14="http://schemas.microsoft.com/office/powerpoint/2010/main" val="334040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A map of Oregon with the headquarters of the nine federally trecognized tribed noted">
            <a:extLst>
              <a:ext uri="{FF2B5EF4-FFF2-40B4-BE49-F238E27FC236}">
                <a16:creationId xmlns:a16="http://schemas.microsoft.com/office/drawing/2014/main" id="{5694E78C-F136-8749-86CC-10514BF5B626}"/>
              </a:ext>
            </a:extLst>
          </p:cNvPr>
          <p:cNvPicPr>
            <a:picLocks noChangeAspect="1"/>
          </p:cNvPicPr>
          <p:nvPr/>
        </p:nvPicPr>
        <p:blipFill rotWithShape="1">
          <a:blip r:embed="rId3"/>
          <a:srcRect l="35597" t="15821" r="46493" b="14328"/>
          <a:stretch/>
        </p:blipFill>
        <p:spPr>
          <a:xfrm>
            <a:off x="1870552" y="339141"/>
            <a:ext cx="8450896" cy="6179717"/>
          </a:xfrm>
          <a:prstGeom prst="rect">
            <a:avLst/>
          </a:prstGeom>
        </p:spPr>
      </p:pic>
      <p:sp>
        <p:nvSpPr>
          <p:cNvPr id="2" name="Title 1" hidden="1"/>
          <p:cNvSpPr>
            <a:spLocks noGrp="1"/>
          </p:cNvSpPr>
          <p:nvPr>
            <p:ph type="ctrTitle"/>
          </p:nvPr>
        </p:nvSpPr>
        <p:spPr/>
        <p:txBody>
          <a:bodyPr/>
          <a:lstStyle/>
          <a:p>
            <a:r>
              <a:rPr lang="en-US" dirty="0"/>
              <a:t>Tribal Locations</a:t>
            </a:r>
          </a:p>
        </p:txBody>
      </p:sp>
      <p:sp>
        <p:nvSpPr>
          <p:cNvPr id="3" name="Content Placeholder 2" hidden="1"/>
          <p:cNvSpPr>
            <a:spLocks noGrp="1"/>
          </p:cNvSpPr>
          <p:nvPr>
            <p:ph idx="1"/>
          </p:nvPr>
        </p:nvSpPr>
        <p:spPr/>
        <p:txBody>
          <a:bodyPr/>
          <a:lstStyle/>
          <a:p>
            <a:endParaRPr lang="en-US"/>
          </a:p>
        </p:txBody>
      </p:sp>
    </p:spTree>
    <p:extLst>
      <p:ext uri="{BB962C8B-B14F-4D97-AF65-F5344CB8AC3E}">
        <p14:creationId xmlns:p14="http://schemas.microsoft.com/office/powerpoint/2010/main" val="62277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a:t>La pesca en Oregon</a:t>
            </a:r>
          </a:p>
        </p:txBody>
      </p:sp>
      <p:pic>
        <p:nvPicPr>
          <p:cNvPr id="6" name="Picture 5" descr="Salmon Cannery building and docks for many boats in Astoria, Oregon.">
            <a:extLst>
              <a:ext uri="{FF2B5EF4-FFF2-40B4-BE49-F238E27FC236}">
                <a16:creationId xmlns:a16="http://schemas.microsoft.com/office/drawing/2014/main" id="{37C5340E-B705-EF49-9204-5A1552B768A2}"/>
              </a:ext>
            </a:extLst>
          </p:cNvPr>
          <p:cNvPicPr>
            <a:picLocks noChangeAspect="1"/>
          </p:cNvPicPr>
          <p:nvPr/>
        </p:nvPicPr>
        <p:blipFill rotWithShape="1">
          <a:blip r:embed="rId3"/>
          <a:srcRect b="4163"/>
          <a:stretch/>
        </p:blipFill>
        <p:spPr>
          <a:xfrm>
            <a:off x="6211874" y="1676400"/>
            <a:ext cx="4989526" cy="3400511"/>
          </a:xfrm>
          <a:prstGeom prst="rect">
            <a:avLst/>
          </a:prstGeom>
        </p:spPr>
      </p:pic>
      <p:pic>
        <p:nvPicPr>
          <p:cNvPr id="7" name="Picture 6" descr="Native man long pole fishing on a set of rocks over the river.">
            <a:extLst>
              <a:ext uri="{FF2B5EF4-FFF2-40B4-BE49-F238E27FC236}">
                <a16:creationId xmlns:a16="http://schemas.microsoft.com/office/drawing/2014/main" id="{01CE5051-BE60-C54A-9E90-2EE1852C66EC}"/>
              </a:ext>
            </a:extLst>
          </p:cNvPr>
          <p:cNvPicPr>
            <a:picLocks noChangeAspect="1"/>
          </p:cNvPicPr>
          <p:nvPr/>
        </p:nvPicPr>
        <p:blipFill>
          <a:blip r:embed="rId4"/>
          <a:stretch>
            <a:fillRect/>
          </a:stretch>
        </p:blipFill>
        <p:spPr>
          <a:xfrm>
            <a:off x="988589" y="1676400"/>
            <a:ext cx="4415444" cy="3400512"/>
          </a:xfrm>
          <a:prstGeom prst="rect">
            <a:avLst/>
          </a:prstGeom>
        </p:spPr>
      </p:pic>
      <p:sp>
        <p:nvSpPr>
          <p:cNvPr id="11" name="TextBox 10">
            <a:extLst>
              <a:ext uri="{FF2B5EF4-FFF2-40B4-BE49-F238E27FC236}">
                <a16:creationId xmlns:a16="http://schemas.microsoft.com/office/drawing/2014/main" id="{60D1304C-1C8F-EB4E-8201-B4C4EFFCA51F}"/>
              </a:ext>
            </a:extLst>
          </p:cNvPr>
          <p:cNvSpPr txBox="1"/>
          <p:nvPr/>
        </p:nvSpPr>
        <p:spPr>
          <a:xfrm>
            <a:off x="903351" y="5181600"/>
            <a:ext cx="4877340" cy="230832"/>
          </a:xfrm>
          <a:prstGeom prst="rect">
            <a:avLst/>
          </a:prstGeom>
          <a:noFill/>
        </p:spPr>
        <p:txBody>
          <a:bodyPr wrap="square" rtlCol="0">
            <a:spAutoFit/>
          </a:bodyPr>
          <a:lstStyle/>
          <a:p>
            <a:r>
              <a:rPr lang="es-US" sz="900" i="1">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rPr>
              <a:t>Fotografía de principios del siglo 19 de Edward C. Curtis de</a:t>
            </a:r>
            <a:r>
              <a:rPr lang="es-US" sz="900" i="1">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5">
                  <a:extLst>
                    <a:ext uri="{A12FA001-AC4F-418D-AE19-62706E023703}">
                      <ahyp:hlinkClr xmlns:ahyp="http://schemas.microsoft.com/office/drawing/2018/hyperlinkcolor" xmlns="" val="tx"/>
                    </a:ext>
                  </a:extLst>
                </a:hlinkClick>
              </a:rPr>
              <a:t>https://www.critfc.org/about-us/fisheries-timeline/</a:t>
            </a:r>
          </a:p>
        </p:txBody>
      </p:sp>
      <p:sp>
        <p:nvSpPr>
          <p:cNvPr id="12" name="TextBox 11">
            <a:extLst>
              <a:ext uri="{FF2B5EF4-FFF2-40B4-BE49-F238E27FC236}">
                <a16:creationId xmlns:a16="http://schemas.microsoft.com/office/drawing/2014/main" id="{74381F0C-24EB-8346-B0A4-C083C5902EEB}"/>
              </a:ext>
            </a:extLst>
          </p:cNvPr>
          <p:cNvSpPr txBox="1"/>
          <p:nvPr/>
        </p:nvSpPr>
        <p:spPr>
          <a:xfrm>
            <a:off x="6127530" y="5181204"/>
            <a:ext cx="4877340" cy="230832"/>
          </a:xfrm>
          <a:prstGeom prst="rect">
            <a:avLst/>
          </a:prstGeom>
          <a:noFill/>
        </p:spPr>
        <p:txBody>
          <a:bodyPr wrap="square" rtlCol="0">
            <a:spAutoFit/>
          </a:bodyPr>
          <a:lstStyle/>
          <a:p>
            <a:r>
              <a:rPr lang="es-US" sz="900" i="1">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6">
                  <a:extLst>
                    <a:ext uri="{A12FA001-AC4F-418D-AE19-62706E023703}">
                      <ahyp:hlinkClr xmlns:ahyp="http://schemas.microsoft.com/office/drawing/2018/hyperlinkcolor" xmlns="" val="tx"/>
                    </a:ext>
                  </a:extLst>
                </a:hlinkClick>
              </a:rPr>
              <a:t>http://columbiariverimages.com/Regions/Places/canneries_columbia_river.html</a:t>
            </a:r>
          </a:p>
        </p:txBody>
      </p:sp>
    </p:spTree>
    <p:extLst>
      <p:ext uri="{BB962C8B-B14F-4D97-AF65-F5344CB8AC3E}">
        <p14:creationId xmlns:p14="http://schemas.microsoft.com/office/powerpoint/2010/main" val="298066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a:t>La pesca en Oregon</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76400"/>
            <a:ext cx="4608476" cy="430236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s-US" sz="20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Estados Unidos vs. Washington </a:t>
            </a:r>
            <a:br>
              <a:rPr lang="es-US" sz="20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s-US" sz="20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(Decisión Boldt)</a:t>
            </a:r>
          </a:p>
          <a:p>
            <a:pPr marL="342900" indent="-342900" algn="l">
              <a:lnSpc>
                <a:spcPct val="110000"/>
              </a:lnSpc>
              <a:spcAft>
                <a:spcPts val="1400"/>
              </a:spcAft>
              <a:buFont typeface="Arial" panose="020B0604020202020204" pitchFamily="34" charset="0"/>
              <a:buChar char="•"/>
            </a:pPr>
            <a:r>
              <a:rPr lang="es-US" sz="20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Reafirmada por derechos protegidos mediante tratado </a:t>
            </a:r>
          </a:p>
          <a:p>
            <a:pPr marL="342900" indent="-342900" algn="l">
              <a:lnSpc>
                <a:spcPct val="110000"/>
              </a:lnSpc>
              <a:spcAft>
                <a:spcPts val="1400"/>
              </a:spcAft>
              <a:buFont typeface="Arial" panose="020B0604020202020204" pitchFamily="34" charset="0"/>
              <a:buChar char="•"/>
            </a:pPr>
            <a:r>
              <a:rPr lang="es-US" sz="20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Determinó que las tribus coadministran los recursos</a:t>
            </a:r>
          </a:p>
          <a:p>
            <a:pPr marL="342900" indent="-342900" algn="l">
              <a:lnSpc>
                <a:spcPct val="110000"/>
              </a:lnSpc>
              <a:spcAft>
                <a:spcPts val="1400"/>
              </a:spcAft>
              <a:buFont typeface="Arial" panose="020B0604020202020204" pitchFamily="34" charset="0"/>
              <a:buChar char="•"/>
            </a:pPr>
            <a:r>
              <a:rPr lang="es-US" sz="20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Otorgó derecho a las naciones nativas el derecho al 50 por ciento del salmón que regresa a los lugares usuales y acostumbrados</a:t>
            </a:r>
          </a:p>
          <a:p>
            <a:pPr algn="l">
              <a:lnSpc>
                <a:spcPct val="110000"/>
              </a:lnSpc>
              <a:spcAft>
                <a:spcPts val="1400"/>
              </a:spcAft>
            </a:pPr>
            <a:endPar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5" name="Picture 4" title="&quot;&quot;">
            <a:extLst>
              <a:ext uri="{FF2B5EF4-FFF2-40B4-BE49-F238E27FC236}">
                <a16:creationId xmlns:a16="http://schemas.microsoft.com/office/drawing/2014/main" id="{AF9D85F7-EFB2-554A-8646-761B1A4F094C}"/>
              </a:ext>
            </a:extLst>
          </p:cNvPr>
          <p:cNvPicPr>
            <a:picLocks noChangeAspect="1"/>
          </p:cNvPicPr>
          <p:nvPr/>
        </p:nvPicPr>
        <p:blipFill>
          <a:blip r:embed="rId3"/>
          <a:stretch>
            <a:fillRect/>
          </a:stretch>
        </p:blipFill>
        <p:spPr>
          <a:xfrm>
            <a:off x="6904892" y="0"/>
            <a:ext cx="5298831" cy="6877444"/>
          </a:xfrm>
          <a:prstGeom prst="rect">
            <a:avLst/>
          </a:prstGeom>
        </p:spPr>
      </p:pic>
    </p:spTree>
    <p:extLst>
      <p:ext uri="{BB962C8B-B14F-4D97-AF65-F5344CB8AC3E}">
        <p14:creationId xmlns:p14="http://schemas.microsoft.com/office/powerpoint/2010/main" val="302656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a:t>Bryson Liberty - Aprender a pescar</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76400"/>
            <a:ext cx="3601406" cy="430236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s-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¿Cómo afectan a un hombre los cambios a la tierra, que otros hacen?</a:t>
            </a:r>
          </a:p>
          <a:p>
            <a:pPr algn="l">
              <a:lnSpc>
                <a:spcPct val="110000"/>
              </a:lnSpc>
              <a:spcAft>
                <a:spcPts val="1400"/>
              </a:spcAft>
            </a:pPr>
            <a:r>
              <a:rPr lang="es-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Si no tiene el lugar donde es “usual y costumbre” pescar, ¿cómo le enseña a los demás sobre el área?</a:t>
            </a:r>
          </a:p>
          <a:p>
            <a:pPr algn="l">
              <a:lnSpc>
                <a:spcPct val="110000"/>
              </a:lnSpc>
              <a:spcAft>
                <a:spcPts val="1400"/>
              </a:spcAft>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7" name="Online Media 3" descr="Bryson Liberty - Learning to Fish&#10;Elder man tells story of tribal life and fishing prior to commercial logging and dams.">
            <a:hlinkClick r:id="" action="ppaction://media"/>
            <a:extLst>
              <a:ext uri="{FF2B5EF4-FFF2-40B4-BE49-F238E27FC236}">
                <a16:creationId xmlns:a16="http://schemas.microsoft.com/office/drawing/2014/main" id="{DC809860-C1C6-7146-AFBB-175EA51D3DA8}"/>
              </a:ext>
            </a:extLst>
          </p:cNvPr>
          <p:cNvPicPr>
            <a:picLocks noRot="1" noChangeAspect="1"/>
          </p:cNvPicPr>
          <p:nvPr>
            <a:videoFile r:link="rId1"/>
          </p:nvPr>
        </p:nvPicPr>
        <p:blipFill>
          <a:blip r:embed="rId4"/>
          <a:stretch>
            <a:fillRect/>
          </a:stretch>
        </p:blipFill>
        <p:spPr>
          <a:xfrm>
            <a:off x="5160968" y="1676400"/>
            <a:ext cx="6061543" cy="3657600"/>
          </a:xfrm>
          <a:prstGeom prst="rect">
            <a:avLst/>
          </a:prstGeom>
        </p:spPr>
      </p:pic>
    </p:spTree>
    <p:extLst>
      <p:ext uri="{BB962C8B-B14F-4D97-AF65-F5344CB8AC3E}">
        <p14:creationId xmlns:p14="http://schemas.microsoft.com/office/powerpoint/2010/main" val="246943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428093"/>
          </a:xfrm>
        </p:spPr>
        <p:txBody>
          <a:bodyPr lIns="0" tIns="0" rIns="0" bIns="0" anchor="t" anchorCtr="0">
            <a:noAutofit/>
          </a:bodyPr>
          <a:lstStyle/>
          <a:p>
            <a:r>
              <a:rPr lang="es-US"/>
              <a:t>Las Tribus Confederadas de Warm Springs en su conexión sagrada con el Río Deschutes</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2672861"/>
            <a:ext cx="2934906" cy="130126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s-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¿Por qué las personas arriesgan sus vidas en estas condiciones de pesca?</a:t>
            </a:r>
          </a:p>
        </p:txBody>
      </p:sp>
      <p:pic>
        <p:nvPicPr>
          <p:cNvPr id="5" name="Online Media 3" title="The Confederated Tribes of Warm Springs on their sacred connection to the Deschutes River">
            <a:hlinkClick r:id="" action="ppaction://media"/>
            <a:extLst>
              <a:ext uri="{FF2B5EF4-FFF2-40B4-BE49-F238E27FC236}">
                <a16:creationId xmlns:a16="http://schemas.microsoft.com/office/drawing/2014/main" id="{55460ABB-DEB2-E545-A0CD-DAA5EE0C3411}"/>
              </a:ext>
            </a:extLst>
          </p:cNvPr>
          <p:cNvPicPr>
            <a:picLocks noRot="1" noChangeAspect="1"/>
          </p:cNvPicPr>
          <p:nvPr>
            <a:videoFile r:link="rId1"/>
          </p:nvPr>
        </p:nvPicPr>
        <p:blipFill>
          <a:blip r:embed="rId4"/>
          <a:stretch>
            <a:fillRect/>
          </a:stretch>
        </p:blipFill>
        <p:spPr>
          <a:xfrm>
            <a:off x="5687034" y="2672861"/>
            <a:ext cx="5514366" cy="3423139"/>
          </a:xfrm>
          <a:prstGeom prst="rect">
            <a:avLst/>
          </a:prstGeom>
        </p:spPr>
      </p:pic>
    </p:spTree>
    <p:extLst>
      <p:ext uri="{BB962C8B-B14F-4D97-AF65-F5344CB8AC3E}">
        <p14:creationId xmlns:p14="http://schemas.microsoft.com/office/powerpoint/2010/main" val="426758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197354" cy="1028700"/>
          </a:xfrm>
        </p:spPr>
        <p:txBody>
          <a:bodyPr lIns="0" tIns="0" rIns="0" bIns="0" anchor="t" anchorCtr="0">
            <a:noAutofit/>
          </a:bodyPr>
          <a:lstStyle/>
          <a:p>
            <a:r>
              <a:rPr lang="es-US"/>
              <a:t>Aspectos básicos de la pesca tribal de las Tribus del Tratado Noreste</a:t>
            </a:r>
          </a:p>
        </p:txBody>
      </p:sp>
      <p:pic>
        <p:nvPicPr>
          <p:cNvPr id="5" name="Online Media 6" title="Tribal Fishing 101">
            <a:hlinkClick r:id="" action="ppaction://media"/>
            <a:extLst>
              <a:ext uri="{FF2B5EF4-FFF2-40B4-BE49-F238E27FC236}">
                <a16:creationId xmlns:a16="http://schemas.microsoft.com/office/drawing/2014/main" id="{D328967E-FEF3-CA43-9181-445D0BA2A807}"/>
              </a:ext>
            </a:extLst>
          </p:cNvPr>
          <p:cNvPicPr>
            <a:picLocks noRot="1" noChangeAspect="1"/>
          </p:cNvPicPr>
          <p:nvPr>
            <a:videoFile r:link="rId1"/>
          </p:nvPr>
        </p:nvPicPr>
        <p:blipFill>
          <a:blip r:embed="rId4"/>
          <a:stretch>
            <a:fillRect/>
          </a:stretch>
        </p:blipFill>
        <p:spPr>
          <a:xfrm>
            <a:off x="2544352" y="2100487"/>
            <a:ext cx="7103296" cy="3995513"/>
          </a:xfrm>
          <a:prstGeom prst="rect">
            <a:avLst/>
          </a:prstGeom>
        </p:spPr>
      </p:pic>
    </p:spTree>
    <p:extLst>
      <p:ext uri="{BB962C8B-B14F-4D97-AF65-F5344CB8AC3E}">
        <p14:creationId xmlns:p14="http://schemas.microsoft.com/office/powerpoint/2010/main" val="1706934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2020-01-03T08:00:00+00:00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B97AB9BF-CD70-4BC0-837E-6391BB973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32EFE0-0646-4FC8-A07A-3034E0E81F1C}">
  <ds:schemaRefs>
    <ds:schemaRef ds:uri="http://schemas.microsoft.com/sharepoint/v3/contenttype/forms"/>
  </ds:schemaRefs>
</ds:datastoreItem>
</file>

<file path=customXml/itemProps3.xml><?xml version="1.0" encoding="utf-8"?>
<ds:datastoreItem xmlns:ds="http://schemas.openxmlformats.org/officeDocument/2006/customXml" ds:itemID="{1EB95519-A16C-40D6-A090-A15D972CE3BD}">
  <ds:schemaRefs>
    <ds:schemaRef ds:uri="http://schemas.openxmlformats.org/package/2006/metadata/core-properties"/>
    <ds:schemaRef ds:uri="http://schemas.microsoft.com/sharepoint/v3"/>
    <ds:schemaRef ds:uri="http://schemas.microsoft.com/office/2006/documentManagement/types"/>
    <ds:schemaRef ds:uri="34fb217e-71e5-45f5-ac12-57a9bc5aa8c7"/>
    <ds:schemaRef ds:uri="http://purl.org/dc/dcmitype/"/>
    <ds:schemaRef ds:uri="54031767-dd6d-417c-ab73-583408f47564"/>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236</TotalTime>
  <Words>783</Words>
  <Application>Microsoft Office PowerPoint</Application>
  <PresentationFormat>Widescreen</PresentationFormat>
  <Paragraphs>56</Paragraphs>
  <Slides>13</Slides>
  <Notes>13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Helvetica Neue Light</vt:lpstr>
      <vt:lpstr>Helvetica Neue Medium</vt:lpstr>
      <vt:lpstr>Office Theme</vt:lpstr>
      <vt:lpstr>LA PESCA EN LOS DERECHOS DE LOS TRATADOS Y LA SOSTENIBILIDAD ¿Cómo ayudan las matemáticas a contar sobre historia, la gobernanza y las personas?  </vt:lpstr>
      <vt:lpstr>La pesca en Oregon</vt:lpstr>
      <vt:lpstr>Mapa</vt:lpstr>
      <vt:lpstr>Tribal Locations</vt:lpstr>
      <vt:lpstr>La pesca en Oregon</vt:lpstr>
      <vt:lpstr>La pesca en Oregon</vt:lpstr>
      <vt:lpstr>Bryson Liberty - Aprender a pescar</vt:lpstr>
      <vt:lpstr>Las Tribus Confederadas de Warm Springs en su conexión sagrada con el Río Deschutes</vt:lpstr>
      <vt:lpstr>Aspectos básicos de la pesca tribal de las Tribus del Tratado Noreste</vt:lpstr>
      <vt:lpstr>Zonas de pesca</vt:lpstr>
      <vt:lpstr>¡Tú lo solucionas!</vt:lpstr>
      <vt:lpstr>¡Tú lo solucionas!</vt:lpstr>
      <vt:lpstr>¡Tú lo solucionas! - Avanzado.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100</cp:revision>
  <dcterms:created xsi:type="dcterms:W3CDTF">2019-04-26T16:05:13Z</dcterms:created>
  <dcterms:modified xsi:type="dcterms:W3CDTF">2023-03-24T17:26:43Z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