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wav" ContentType="audio/x-wav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Fredoka" panose="02000000000000000000" pitchFamily="2" charset="77"/>
      <p:regular r:id="rId14"/>
    </p:embeddedFont>
    <p:embeddedFont>
      <p:font typeface="Liberation Sans" panose="020B0604020202020204" pitchFamily="3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599" autoAdjust="0"/>
  </p:normalViewPr>
  <p:slideViewPr>
    <p:cSldViewPr>
      <p:cViewPr varScale="1">
        <p:scale>
          <a:sx n="66" d="100"/>
          <a:sy n="66" d="100"/>
        </p:scale>
        <p:origin x="98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DwDO59RLyh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wav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openxmlformats.org/officeDocument/2006/relationships/image" Target="../media/image12.png"/><Relationship Id="rId3" Type="http://schemas.microsoft.com/office/2007/relationships/media" Target="../media/media6.wav"/><Relationship Id="rId7" Type="http://schemas.microsoft.com/office/2007/relationships/media" Target="../media/media8.wav"/><Relationship Id="rId12" Type="http://schemas.openxmlformats.org/officeDocument/2006/relationships/image" Target="../media/image1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slideLayout" Target="../slideLayouts/slideLayout7.xml"/><Relationship Id="rId5" Type="http://schemas.microsoft.com/office/2007/relationships/media" Target="../media/media7.wav"/><Relationship Id="rId15" Type="http://schemas.openxmlformats.org/officeDocument/2006/relationships/image" Target="../media/image3.png"/><Relationship Id="rId10" Type="http://schemas.openxmlformats.org/officeDocument/2006/relationships/audio" Target="../media/media9.wav"/><Relationship Id="rId4" Type="http://schemas.openxmlformats.org/officeDocument/2006/relationships/audio" Target="../media/media6.wav"/><Relationship Id="rId9" Type="http://schemas.microsoft.com/office/2007/relationships/media" Target="../media/media9.wav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1616" y="5087"/>
            <a:ext cx="10138099" cy="9743002"/>
            <a:chOff x="0" y="0"/>
            <a:chExt cx="84576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5761" cy="812800"/>
            </a:xfrm>
            <a:custGeom>
              <a:avLst/>
              <a:gdLst/>
              <a:ahLst/>
              <a:cxnLst/>
              <a:rect l="l" t="t" r="r" b="b"/>
              <a:pathLst>
                <a:path w="845761" h="812800">
                  <a:moveTo>
                    <a:pt x="0" y="0"/>
                  </a:moveTo>
                  <a:lnTo>
                    <a:pt x="845761" y="0"/>
                  </a:lnTo>
                  <a:lnTo>
                    <a:pt x="845761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16911" r="-1691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1508355" y="3212542"/>
            <a:ext cx="5808095" cy="4002341"/>
            <a:chOff x="0" y="0"/>
            <a:chExt cx="7744127" cy="5336455"/>
          </a:xfrm>
        </p:grpSpPr>
        <p:sp>
          <p:nvSpPr>
            <p:cNvPr id="5" name="TextBox 5"/>
            <p:cNvSpPr txBox="1"/>
            <p:nvPr/>
          </p:nvSpPr>
          <p:spPr>
            <a:xfrm>
              <a:off x="261282" y="0"/>
              <a:ext cx="7406645" cy="3695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320"/>
                </a:lnSpc>
              </a:pPr>
              <a:r>
                <a:rPr lang="en-US" sz="6100">
                  <a:solidFill>
                    <a:srgbClr val="000000"/>
                  </a:solidFill>
                  <a:latin typeface="Fredoka"/>
                  <a:ea typeface="Fredoka"/>
                  <a:cs typeface="Fredoka"/>
                  <a:sym typeface="Fredoka"/>
                </a:rPr>
                <a:t>Columbia River Trade</a:t>
              </a:r>
            </a:p>
            <a:p>
              <a:pPr marL="0" lvl="0" indent="0" algn="ctr">
                <a:lnSpc>
                  <a:spcPts val="7320"/>
                </a:lnSpc>
              </a:pPr>
              <a:r>
                <a:rPr lang="en-US" sz="6100">
                  <a:solidFill>
                    <a:srgbClr val="000000"/>
                  </a:solidFill>
                  <a:latin typeface="Fredoka"/>
                  <a:ea typeface="Fredoka"/>
                  <a:cs typeface="Fredoka"/>
                  <a:sym typeface="Fredoka"/>
                </a:rPr>
                <a:t>N’chi Wana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61282" y="4679230"/>
              <a:ext cx="7406645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Liberation Sans"/>
                  <a:ea typeface="Liberation Sans"/>
                  <a:cs typeface="Liberation Sans"/>
                  <a:sym typeface="Liberation Sans"/>
                </a:rPr>
                <a:t>Wasq’u and Ichishkin People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4163349"/>
              <a:ext cx="7744127" cy="0"/>
            </a:xfrm>
            <a:prstGeom prst="line">
              <a:avLst/>
            </a:prstGeom>
            <a:ln w="139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8" name="Freeform 8"/>
          <p:cNvSpPr/>
          <p:nvPr/>
        </p:nvSpPr>
        <p:spPr>
          <a:xfrm>
            <a:off x="0" y="9748088"/>
            <a:ext cx="18620267" cy="618656"/>
          </a:xfrm>
          <a:custGeom>
            <a:avLst/>
            <a:gdLst/>
            <a:ahLst/>
            <a:cxnLst/>
            <a:rect l="l" t="t" r="r" b="b"/>
            <a:pathLst>
              <a:path w="18620267" h="618656">
                <a:moveTo>
                  <a:pt x="0" y="0"/>
                </a:moveTo>
                <a:lnTo>
                  <a:pt x="18620267" y="0"/>
                </a:lnTo>
                <a:lnTo>
                  <a:pt x="18620267" y="618656"/>
                </a:lnTo>
                <a:lnTo>
                  <a:pt x="0" y="6186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4359" b="-2435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890783" y="7416382"/>
            <a:ext cx="4669206" cy="50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Click on the audio recording to hear and</a:t>
            </a: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repeat the Ichishkin word for ‘N’chi Wana: The Big River’</a:t>
            </a:r>
          </a:p>
        </p:txBody>
      </p:sp>
      <p:pic>
        <p:nvPicPr>
          <p:cNvPr id="10" name="riverIch.wav">
            <a:hlinkClick r:id="" action="ppaction://media"/>
            <a:extLst>
              <a:ext uri="{FF2B5EF4-FFF2-40B4-BE49-F238E27FC236}">
                <a16:creationId xmlns:a16="http://schemas.microsoft.com/office/drawing/2014/main" id="{117C9BF2-059D-BC52-3F3A-969CBA30A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5408" y="807508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8032538" y="0"/>
            <a:ext cx="10416296" cy="10399630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05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198242" y="1085015"/>
            <a:ext cx="10061058" cy="8229600"/>
            <a:chOff x="0" y="0"/>
            <a:chExt cx="993685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93685" cy="812800"/>
            </a:xfrm>
            <a:custGeom>
              <a:avLst/>
              <a:gdLst/>
              <a:ahLst/>
              <a:cxnLst/>
              <a:rect l="l" t="t" r="r" b="b"/>
              <a:pathLst>
                <a:path w="993685" h="812800">
                  <a:moveTo>
                    <a:pt x="0" y="0"/>
                  </a:moveTo>
                  <a:lnTo>
                    <a:pt x="993685" y="0"/>
                  </a:lnTo>
                  <a:lnTo>
                    <a:pt x="993685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11347" r="-11347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85354" y="201404"/>
            <a:ext cx="9792514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39"/>
              </a:lnSpc>
            </a:pPr>
            <a:r>
              <a:rPr lang="en-US" sz="469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More things people traded: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36680" y="1896815"/>
            <a:ext cx="5028276" cy="7707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55"/>
              </a:lnSpc>
            </a:pPr>
            <a:r>
              <a:rPr lang="en-US" sz="2703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Furs</a:t>
            </a:r>
          </a:p>
          <a:p>
            <a:pPr marL="0" lvl="0" indent="0" algn="ctr">
              <a:lnSpc>
                <a:spcPts val="4055"/>
              </a:lnSpc>
            </a:pPr>
            <a:endParaRPr lang="en-US" sz="2703">
              <a:solidFill>
                <a:srgbClr val="000000"/>
              </a:solidFill>
              <a:latin typeface="Liberation Sans"/>
              <a:ea typeface="Liberation Sans"/>
              <a:cs typeface="Liberation Sans"/>
              <a:sym typeface="Liberation Sans"/>
            </a:endParaRPr>
          </a:p>
          <a:p>
            <a:pPr marL="0" lvl="0" indent="0" algn="ctr">
              <a:lnSpc>
                <a:spcPts val="4055"/>
              </a:lnSpc>
            </a:pPr>
            <a:r>
              <a:rPr lang="en-US" sz="2703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Beads</a:t>
            </a:r>
          </a:p>
          <a:p>
            <a:pPr marL="0" lvl="0" indent="0" algn="ctr">
              <a:lnSpc>
                <a:spcPts val="4055"/>
              </a:lnSpc>
            </a:pPr>
            <a:endParaRPr lang="en-US" sz="2703">
              <a:solidFill>
                <a:srgbClr val="000000"/>
              </a:solidFill>
              <a:latin typeface="Liberation Sans"/>
              <a:ea typeface="Liberation Sans"/>
              <a:cs typeface="Liberation Sans"/>
              <a:sym typeface="Liberation Sans"/>
            </a:endParaRPr>
          </a:p>
          <a:p>
            <a:pPr marL="0" lvl="0" indent="0" algn="ctr">
              <a:lnSpc>
                <a:spcPts val="4055"/>
              </a:lnSpc>
            </a:pPr>
            <a:r>
              <a:rPr lang="en-US" sz="2703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Shells</a:t>
            </a:r>
          </a:p>
          <a:p>
            <a:pPr marL="0" lvl="0" indent="0" algn="ctr">
              <a:lnSpc>
                <a:spcPts val="4055"/>
              </a:lnSpc>
            </a:pPr>
            <a:endParaRPr lang="en-US" sz="2703">
              <a:solidFill>
                <a:srgbClr val="000000"/>
              </a:solidFill>
              <a:latin typeface="Liberation Sans"/>
              <a:ea typeface="Liberation Sans"/>
              <a:cs typeface="Liberation Sans"/>
              <a:sym typeface="Liberation Sans"/>
            </a:endParaRPr>
          </a:p>
          <a:p>
            <a:pPr marL="0" lvl="0" indent="0" algn="ctr">
              <a:lnSpc>
                <a:spcPts val="4055"/>
              </a:lnSpc>
            </a:pPr>
            <a:r>
              <a:rPr lang="en-US" sz="2703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Dentalium (pictured)</a:t>
            </a:r>
          </a:p>
          <a:p>
            <a:pPr marL="0" lvl="0" indent="0" algn="ctr">
              <a:lnSpc>
                <a:spcPts val="4055"/>
              </a:lnSpc>
            </a:pPr>
            <a:endParaRPr lang="en-US" sz="2703">
              <a:solidFill>
                <a:srgbClr val="000000"/>
              </a:solidFill>
              <a:latin typeface="Liberation Sans"/>
              <a:ea typeface="Liberation Sans"/>
              <a:cs typeface="Liberation Sans"/>
              <a:sym typeface="Liberation Sans"/>
            </a:endParaRPr>
          </a:p>
          <a:p>
            <a:pPr marL="0" lvl="0" indent="0" algn="ctr">
              <a:lnSpc>
                <a:spcPts val="4055"/>
              </a:lnSpc>
            </a:pPr>
            <a:r>
              <a:rPr lang="en-US" sz="2703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Baskets</a:t>
            </a:r>
          </a:p>
          <a:p>
            <a:pPr marL="0" lvl="0" indent="0" algn="ctr">
              <a:lnSpc>
                <a:spcPts val="4055"/>
              </a:lnSpc>
            </a:pPr>
            <a:endParaRPr lang="en-US" sz="2703">
              <a:solidFill>
                <a:srgbClr val="000000"/>
              </a:solidFill>
              <a:latin typeface="Liberation Sans"/>
              <a:ea typeface="Liberation Sans"/>
              <a:cs typeface="Liberation Sans"/>
              <a:sym typeface="Liberation Sans"/>
            </a:endParaRPr>
          </a:p>
          <a:p>
            <a:pPr marL="0" lvl="0" indent="0" algn="ctr">
              <a:lnSpc>
                <a:spcPts val="4055"/>
              </a:lnSpc>
            </a:pPr>
            <a:r>
              <a:rPr lang="en-US" sz="2703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Gloves</a:t>
            </a:r>
          </a:p>
          <a:p>
            <a:pPr marL="0" lvl="0" indent="0" algn="ctr">
              <a:lnSpc>
                <a:spcPts val="4055"/>
              </a:lnSpc>
            </a:pPr>
            <a:endParaRPr lang="en-US" sz="2703">
              <a:solidFill>
                <a:srgbClr val="000000"/>
              </a:solidFill>
              <a:latin typeface="Liberation Sans"/>
              <a:ea typeface="Liberation Sans"/>
              <a:cs typeface="Liberation Sans"/>
              <a:sym typeface="Liberation Sans"/>
            </a:endParaRPr>
          </a:p>
          <a:p>
            <a:pPr marL="0" lvl="0" indent="0" algn="ctr">
              <a:lnSpc>
                <a:spcPts val="4055"/>
              </a:lnSpc>
            </a:pPr>
            <a:r>
              <a:rPr lang="en-US" sz="2703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Horses</a:t>
            </a:r>
          </a:p>
          <a:p>
            <a:pPr marL="0" lvl="0" indent="0" algn="ctr">
              <a:lnSpc>
                <a:spcPts val="4055"/>
              </a:lnSpc>
            </a:pPr>
            <a:endParaRPr lang="en-US" sz="2703">
              <a:solidFill>
                <a:srgbClr val="000000"/>
              </a:solidFill>
              <a:latin typeface="Liberation Sans"/>
              <a:ea typeface="Liberation Sans"/>
              <a:cs typeface="Liberation Sans"/>
              <a:sym typeface="Liberation Sans"/>
            </a:endParaRPr>
          </a:p>
          <a:p>
            <a:pPr marL="0" lvl="0" indent="0" algn="ctr">
              <a:lnSpc>
                <a:spcPts val="4055"/>
              </a:lnSpc>
            </a:pPr>
            <a:endParaRPr lang="en-US" sz="2703">
              <a:solidFill>
                <a:srgbClr val="000000"/>
              </a:solidFill>
              <a:latin typeface="Liberation Sans"/>
              <a:ea typeface="Liberation Sans"/>
              <a:cs typeface="Liberation Sans"/>
              <a:sym typeface="Liberation Sans"/>
            </a:endParaRPr>
          </a:p>
        </p:txBody>
      </p:sp>
    </p:spTree>
  </p:cSld>
  <p:clrMapOvr>
    <a:masterClrMapping/>
  </p:clrMapOvr>
  <p:transition spd="slow">
    <p:cover dir="l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863" y="-47625"/>
            <a:ext cx="18315563" cy="3285223"/>
            <a:chOff x="0" y="0"/>
            <a:chExt cx="4823852" cy="865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3852" cy="865244"/>
            </a:xfrm>
            <a:custGeom>
              <a:avLst/>
              <a:gdLst/>
              <a:ahLst/>
              <a:cxnLst/>
              <a:rect l="l" t="t" r="r" b="b"/>
              <a:pathLst>
                <a:path w="4823852" h="865244">
                  <a:moveTo>
                    <a:pt x="0" y="0"/>
                  </a:moveTo>
                  <a:lnTo>
                    <a:pt x="4823852" y="0"/>
                  </a:lnTo>
                  <a:lnTo>
                    <a:pt x="4823852" y="865244"/>
                  </a:lnTo>
                  <a:lnTo>
                    <a:pt x="0" y="865244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23852" cy="9319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-83632" y="3261411"/>
            <a:ext cx="18302863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5743650" y="5143500"/>
            <a:ext cx="7018750" cy="3948047"/>
          </a:xfrm>
          <a:custGeom>
            <a:avLst/>
            <a:gdLst/>
            <a:ahLst/>
            <a:cxnLst/>
            <a:rect l="l" t="t" r="r" b="b"/>
            <a:pathLst>
              <a:path w="7018750" h="3948047">
                <a:moveTo>
                  <a:pt x="0" y="0"/>
                </a:moveTo>
                <a:lnTo>
                  <a:pt x="7018750" y="0"/>
                </a:lnTo>
                <a:lnTo>
                  <a:pt x="7018750" y="3948047"/>
                </a:lnTo>
                <a:lnTo>
                  <a:pt x="0" y="39480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15" b="-261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51666" y="9668344"/>
            <a:ext cx="12520416" cy="618656"/>
          </a:xfrm>
          <a:custGeom>
            <a:avLst/>
            <a:gdLst/>
            <a:ahLst/>
            <a:cxnLst/>
            <a:rect l="l" t="t" r="r" b="b"/>
            <a:pathLst>
              <a:path w="12520416" h="618656">
                <a:moveTo>
                  <a:pt x="0" y="0"/>
                </a:moveTo>
                <a:lnTo>
                  <a:pt x="12520416" y="0"/>
                </a:lnTo>
                <a:lnTo>
                  <a:pt x="12520416" y="618656"/>
                </a:lnTo>
                <a:lnTo>
                  <a:pt x="0" y="6186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89211" y="1181100"/>
            <a:ext cx="12205618" cy="885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38"/>
              </a:lnSpc>
              <a:spcBef>
                <a:spcPct val="0"/>
              </a:spcBef>
            </a:pPr>
            <a:r>
              <a:rPr lang="en-US" sz="6843" u="none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Stick, Hand, or Bone Game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45119" y="3560178"/>
            <a:ext cx="14933511" cy="860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70"/>
              </a:lnSpc>
              <a:spcBef>
                <a:spcPct val="0"/>
              </a:spcBef>
            </a:pPr>
            <a:r>
              <a:rPr lang="en-US" sz="3371" u="none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The favorite thing for all the people to do when they gathered along N’chi Wana was to play games. Their favorite was the Stick, Bone, or Hand Game.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3593" y="4921545"/>
            <a:ext cx="4580058" cy="860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70"/>
              </a:lnSpc>
              <a:spcBef>
                <a:spcPct val="0"/>
              </a:spcBef>
            </a:pPr>
            <a:r>
              <a:rPr lang="en-US" sz="3371" u="none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“Sticks and Bones, Paiute Hand Games”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38174" y="8082770"/>
            <a:ext cx="4580058" cy="331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73"/>
              </a:lnSpc>
              <a:spcBef>
                <a:spcPct val="0"/>
              </a:spcBef>
            </a:pPr>
            <a:r>
              <a:rPr lang="en-US" sz="2550" u="sng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  <a:hlinkClick r:id="rId4" tooltip="https://youtu.be/DwDO59RLyh8"/>
              </a:rPr>
              <a:t>https://youtu.be/DwDO59RLyh8</a:t>
            </a:r>
          </a:p>
        </p:txBody>
      </p:sp>
    </p:spTree>
  </p:cSld>
  <p:clrMapOvr>
    <a:masterClrMapping/>
  </p:clrMapOvr>
  <p:transition spd="slow">
    <p:cover dir="l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4639" y="212269"/>
            <a:ext cx="16810800" cy="9456075"/>
            <a:chOff x="0" y="0"/>
            <a:chExt cx="1444978" cy="812800"/>
          </a:xfrm>
        </p:grpSpPr>
        <p:sp>
          <p:nvSpPr>
            <p:cNvPr id="3" name="Freeform 3" descr="image11.png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3169831" y="9668344"/>
            <a:ext cx="12520416" cy="618656"/>
          </a:xfrm>
          <a:custGeom>
            <a:avLst/>
            <a:gdLst/>
            <a:ahLst/>
            <a:cxnLst/>
            <a:rect l="l" t="t" r="r" b="b"/>
            <a:pathLst>
              <a:path w="12520416" h="618656">
                <a:moveTo>
                  <a:pt x="0" y="0"/>
                </a:moveTo>
                <a:lnTo>
                  <a:pt x="12520416" y="0"/>
                </a:lnTo>
                <a:lnTo>
                  <a:pt x="12520416" y="618656"/>
                </a:lnTo>
                <a:lnTo>
                  <a:pt x="0" y="6186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75411" y="-344001"/>
            <a:ext cx="19038822" cy="5487501"/>
            <a:chOff x="0" y="0"/>
            <a:chExt cx="5014340" cy="1445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14340" cy="1445268"/>
            </a:xfrm>
            <a:custGeom>
              <a:avLst/>
              <a:gdLst/>
              <a:ahLst/>
              <a:cxnLst/>
              <a:rect l="l" t="t" r="r" b="b"/>
              <a:pathLst>
                <a:path w="5014340" h="1445268">
                  <a:moveTo>
                    <a:pt x="0" y="0"/>
                  </a:moveTo>
                  <a:lnTo>
                    <a:pt x="5014340" y="0"/>
                  </a:lnTo>
                  <a:lnTo>
                    <a:pt x="5014340" y="1445268"/>
                  </a:lnTo>
                  <a:lnTo>
                    <a:pt x="0" y="1445268"/>
                  </a:lnTo>
                  <a:close/>
                </a:path>
              </a:pathLst>
            </a:custGeom>
            <a:solidFill>
              <a:srgbClr val="E0E2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14340" cy="149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58614"/>
            <a:chOff x="0" y="0"/>
            <a:chExt cx="2756879" cy="15464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56879" cy="1546466"/>
            </a:xfrm>
            <a:custGeom>
              <a:avLst/>
              <a:gdLst/>
              <a:ahLst/>
              <a:cxnLst/>
              <a:rect l="l" t="t" r="r" b="b"/>
              <a:pathLst>
                <a:path w="2756879" h="1546466">
                  <a:moveTo>
                    <a:pt x="0" y="0"/>
                  </a:moveTo>
                  <a:lnTo>
                    <a:pt x="2756879" y="0"/>
                  </a:lnTo>
                  <a:lnTo>
                    <a:pt x="2756879" y="1546466"/>
                  </a:lnTo>
                  <a:lnTo>
                    <a:pt x="0" y="1546466"/>
                  </a:lnTo>
                  <a:close/>
                </a:path>
              </a:pathLst>
            </a:custGeom>
            <a:blipFill>
              <a:blip r:embed="rId2"/>
              <a:stretch>
                <a:fillRect t="-5101" b="-5101"/>
              </a:stretch>
            </a:blipFill>
          </p:spPr>
        </p:sp>
      </p:grpSp>
      <p:sp>
        <p:nvSpPr>
          <p:cNvPr id="7" name="AutoShape 7"/>
          <p:cNvSpPr/>
          <p:nvPr/>
        </p:nvSpPr>
        <p:spPr>
          <a:xfrm>
            <a:off x="1188188" y="10282238"/>
            <a:ext cx="16230600" cy="0"/>
          </a:xfrm>
          <a:prstGeom prst="line">
            <a:avLst/>
          </a:prstGeom>
          <a:ln w="9525" cap="flat">
            <a:solidFill>
              <a:srgbClr val="E0E2E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3289448" y="9663582"/>
            <a:ext cx="12520416" cy="618656"/>
          </a:xfrm>
          <a:custGeom>
            <a:avLst/>
            <a:gdLst/>
            <a:ahLst/>
            <a:cxnLst/>
            <a:rect l="l" t="t" r="r" b="b"/>
            <a:pathLst>
              <a:path w="12520416" h="618656">
                <a:moveTo>
                  <a:pt x="0" y="0"/>
                </a:moveTo>
                <a:lnTo>
                  <a:pt x="12520416" y="0"/>
                </a:lnTo>
                <a:lnTo>
                  <a:pt x="12520416" y="618656"/>
                </a:lnTo>
                <a:lnTo>
                  <a:pt x="0" y="6186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00345" y="807354"/>
            <a:ext cx="14087310" cy="78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4"/>
              </a:lnSpc>
            </a:pPr>
            <a:r>
              <a:rPr lang="en-US" sz="5495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How long do you think people lived there?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00345" y="1326339"/>
            <a:ext cx="14087310" cy="1859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60"/>
              </a:lnSpc>
            </a:pPr>
            <a:endParaRPr dirty="0"/>
          </a:p>
          <a:p>
            <a:pPr marL="0" lvl="0" indent="0" algn="ctr">
              <a:lnSpc>
                <a:spcPts val="4960"/>
              </a:lnSpc>
            </a:pPr>
            <a:endParaRPr lang="en-US" sz="3307" dirty="0">
              <a:solidFill>
                <a:srgbClr val="000000"/>
              </a:solidFill>
              <a:latin typeface="Liberation Sans"/>
              <a:ea typeface="Liberation Sans"/>
              <a:cs typeface="Liberation Sans"/>
              <a:sym typeface="Liberation Sans"/>
            </a:endParaRPr>
          </a:p>
          <a:p>
            <a:pPr marL="0" lvl="0" indent="0" algn="ctr">
              <a:lnSpc>
                <a:spcPts val="4960"/>
              </a:lnSpc>
            </a:pPr>
            <a:r>
              <a:rPr lang="en-US" sz="3307" dirty="0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Since Time Immemorial.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4915" y="731490"/>
            <a:ext cx="14216206" cy="9170026"/>
            <a:chOff x="0" y="0"/>
            <a:chExt cx="1889382" cy="1218728"/>
          </a:xfrm>
        </p:grpSpPr>
        <p:sp>
          <p:nvSpPr>
            <p:cNvPr id="3" name="Freeform 3" descr="image3.png"/>
            <p:cNvSpPr/>
            <p:nvPr/>
          </p:nvSpPr>
          <p:spPr>
            <a:xfrm>
              <a:off x="0" y="0"/>
              <a:ext cx="1889382" cy="1218728"/>
            </a:xfrm>
            <a:custGeom>
              <a:avLst/>
              <a:gdLst/>
              <a:ahLst/>
              <a:cxnLst/>
              <a:rect l="l" t="t" r="r" b="b"/>
              <a:pathLst>
                <a:path w="1889382" h="1218728">
                  <a:moveTo>
                    <a:pt x="0" y="0"/>
                  </a:moveTo>
                  <a:lnTo>
                    <a:pt x="1889382" y="0"/>
                  </a:lnTo>
                  <a:lnTo>
                    <a:pt x="1889382" y="1218728"/>
                  </a:lnTo>
                  <a:lnTo>
                    <a:pt x="0" y="1218728"/>
                  </a:lnTo>
                  <a:close/>
                </a:path>
              </a:pathLst>
            </a:custGeom>
            <a:blipFill>
              <a:blip r:embed="rId6"/>
              <a:stretch>
                <a:fillRect l="-2300" r="-2300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3096443" y="9728513"/>
            <a:ext cx="12520416" cy="618656"/>
          </a:xfrm>
          <a:custGeom>
            <a:avLst/>
            <a:gdLst/>
            <a:ahLst/>
            <a:cxnLst/>
            <a:rect l="l" t="t" r="r" b="b"/>
            <a:pathLst>
              <a:path w="12520416" h="618656">
                <a:moveTo>
                  <a:pt x="0" y="0"/>
                </a:moveTo>
                <a:lnTo>
                  <a:pt x="12520416" y="0"/>
                </a:lnTo>
                <a:lnTo>
                  <a:pt x="12520416" y="618656"/>
                </a:lnTo>
                <a:lnTo>
                  <a:pt x="0" y="618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27001" y="148528"/>
            <a:ext cx="17259300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26"/>
              </a:lnSpc>
            </a:pPr>
            <a:r>
              <a:rPr lang="en-US" sz="2938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Different bands lived along both sides of N’chi Wana and wherever there was water and food.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074173" y="2484712"/>
            <a:ext cx="2605368" cy="107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5"/>
              </a:lnSpc>
              <a:spcBef>
                <a:spcPct val="0"/>
              </a:spcBef>
            </a:pPr>
            <a:r>
              <a:rPr lang="en-US" sz="1403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Click on the audio recording to hear and</a:t>
            </a:r>
          </a:p>
          <a:p>
            <a:pPr algn="ctr">
              <a:lnSpc>
                <a:spcPts val="2105"/>
              </a:lnSpc>
              <a:spcBef>
                <a:spcPct val="0"/>
              </a:spcBef>
            </a:pPr>
            <a:r>
              <a:rPr lang="en-US" sz="1403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repeat the Ichishkin word for ‘Chuush- Water’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074173" y="6163712"/>
            <a:ext cx="2605368" cy="107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5"/>
              </a:lnSpc>
              <a:spcBef>
                <a:spcPct val="0"/>
              </a:spcBef>
            </a:pPr>
            <a:r>
              <a:rPr lang="en-US" sz="1403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Click on the audio recording to hear and</a:t>
            </a:r>
          </a:p>
          <a:p>
            <a:pPr algn="ctr">
              <a:lnSpc>
                <a:spcPts val="2105"/>
              </a:lnSpc>
              <a:spcBef>
                <a:spcPct val="0"/>
              </a:spcBef>
            </a:pPr>
            <a:r>
              <a:rPr lang="en-US" sz="1403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repeat the Ichishkin word for ‘Tkwátat- Food’</a:t>
            </a:r>
          </a:p>
        </p:txBody>
      </p:sp>
      <p:pic>
        <p:nvPicPr>
          <p:cNvPr id="8" name="waterICH.wav">
            <a:hlinkClick r:id="" action="ppaction://media"/>
            <a:extLst>
              <a:ext uri="{FF2B5EF4-FFF2-40B4-BE49-F238E27FC236}">
                <a16:creationId xmlns:a16="http://schemas.microsoft.com/office/drawing/2014/main" id="{BB68762B-6D7E-5A72-D69E-2543833D8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970457" y="3673026"/>
            <a:ext cx="812800" cy="812800"/>
          </a:xfrm>
          <a:prstGeom prst="rect">
            <a:avLst/>
          </a:prstGeom>
        </p:spPr>
      </p:pic>
      <p:pic>
        <p:nvPicPr>
          <p:cNvPr id="9" name="tkwatatICH.wav">
            <a:hlinkClick r:id="" action="ppaction://media"/>
            <a:extLst>
              <a:ext uri="{FF2B5EF4-FFF2-40B4-BE49-F238E27FC236}">
                <a16:creationId xmlns:a16="http://schemas.microsoft.com/office/drawing/2014/main" id="{3F2CFAC6-DBFB-AAB4-CED5-CEF4509F4B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970457" y="767330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232831"/>
            <a:chOff x="0" y="0"/>
            <a:chExt cx="238486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84869" cy="812800"/>
            </a:xfrm>
            <a:custGeom>
              <a:avLst/>
              <a:gdLst/>
              <a:ahLst/>
              <a:cxnLst/>
              <a:rect l="l" t="t" r="r" b="b"/>
              <a:pathLst>
                <a:path w="2384869" h="812800">
                  <a:moveTo>
                    <a:pt x="0" y="0"/>
                  </a:moveTo>
                  <a:lnTo>
                    <a:pt x="2384869" y="0"/>
                  </a:lnTo>
                  <a:lnTo>
                    <a:pt x="238486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1215" r="-1215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3276157" y="9668344"/>
            <a:ext cx="12520416" cy="618656"/>
          </a:xfrm>
          <a:custGeom>
            <a:avLst/>
            <a:gdLst/>
            <a:ahLst/>
            <a:cxnLst/>
            <a:rect l="l" t="t" r="r" b="b"/>
            <a:pathLst>
              <a:path w="12520416" h="618656">
                <a:moveTo>
                  <a:pt x="0" y="0"/>
                </a:moveTo>
                <a:lnTo>
                  <a:pt x="12520416" y="0"/>
                </a:lnTo>
                <a:lnTo>
                  <a:pt x="12520416" y="618656"/>
                </a:lnTo>
                <a:lnTo>
                  <a:pt x="0" y="6186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525141" y="6502942"/>
            <a:ext cx="9762859" cy="131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</a:pPr>
            <a:r>
              <a:rPr lang="en-US" sz="3999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This was the name given to Celilo Falls </a:t>
            </a:r>
          </a:p>
          <a:p>
            <a:pPr marL="0" lvl="0" indent="0" algn="l">
              <a:lnSpc>
                <a:spcPts val="5199"/>
              </a:lnSpc>
            </a:pPr>
            <a:r>
              <a:rPr lang="en-US" sz="3999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by many different Tribes.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6441841"/>
            <a:ext cx="7657549" cy="3274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23"/>
              </a:lnSpc>
            </a:pPr>
            <a:r>
              <a:rPr lang="en-US" sz="8523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“Wyam” </a:t>
            </a:r>
          </a:p>
          <a:p>
            <a:pPr marL="0" lvl="0" indent="0" algn="l">
              <a:lnSpc>
                <a:spcPts val="8523"/>
              </a:lnSpc>
            </a:pPr>
            <a:r>
              <a:rPr lang="en-US" sz="8523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Echo of Falling Water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13484" y="8080917"/>
            <a:ext cx="4570140" cy="50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Click on the audio recording to hear and</a:t>
            </a: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repeat the Ichishkin word for ‘Wyam: Echo of falling water’</a:t>
            </a:r>
          </a:p>
        </p:txBody>
      </p:sp>
      <p:pic>
        <p:nvPicPr>
          <p:cNvPr id="8" name="wyamICH.wav">
            <a:hlinkClick r:id="" action="ppaction://media"/>
            <a:extLst>
              <a:ext uri="{FF2B5EF4-FFF2-40B4-BE49-F238E27FC236}">
                <a16:creationId xmlns:a16="http://schemas.microsoft.com/office/drawing/2014/main" id="{5000DED6-460C-09A9-923F-03A43FEB8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76645" y="864653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5863" y="90809"/>
            <a:ext cx="17316824" cy="7526668"/>
            <a:chOff x="0" y="0"/>
            <a:chExt cx="3143087" cy="1366127"/>
          </a:xfrm>
        </p:grpSpPr>
        <p:sp>
          <p:nvSpPr>
            <p:cNvPr id="3" name="Freeform 3" descr="image5.png"/>
            <p:cNvSpPr/>
            <p:nvPr/>
          </p:nvSpPr>
          <p:spPr>
            <a:xfrm>
              <a:off x="0" y="0"/>
              <a:ext cx="3143087" cy="1366127"/>
            </a:xfrm>
            <a:custGeom>
              <a:avLst/>
              <a:gdLst/>
              <a:ahLst/>
              <a:cxnLst/>
              <a:rect l="l" t="t" r="r" b="b"/>
              <a:pathLst>
                <a:path w="3143087" h="1366127">
                  <a:moveTo>
                    <a:pt x="0" y="0"/>
                  </a:moveTo>
                  <a:lnTo>
                    <a:pt x="3143087" y="0"/>
                  </a:lnTo>
                  <a:lnTo>
                    <a:pt x="3143087" y="1366127"/>
                  </a:lnTo>
                  <a:lnTo>
                    <a:pt x="0" y="1366127"/>
                  </a:lnTo>
                  <a:close/>
                </a:path>
              </a:pathLst>
            </a:custGeom>
            <a:blipFill>
              <a:blip r:embed="rId2"/>
              <a:stretch>
                <a:fillRect t="-835" b="-835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3369192" y="9755372"/>
            <a:ext cx="12520416" cy="618656"/>
          </a:xfrm>
          <a:custGeom>
            <a:avLst/>
            <a:gdLst/>
            <a:ahLst/>
            <a:cxnLst/>
            <a:rect l="l" t="t" r="r" b="b"/>
            <a:pathLst>
              <a:path w="12520416" h="618656">
                <a:moveTo>
                  <a:pt x="0" y="0"/>
                </a:moveTo>
                <a:lnTo>
                  <a:pt x="12520416" y="0"/>
                </a:lnTo>
                <a:lnTo>
                  <a:pt x="12520416" y="618656"/>
                </a:lnTo>
                <a:lnTo>
                  <a:pt x="0" y="6186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926491" y="8654973"/>
            <a:ext cx="12035568" cy="101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9"/>
              </a:lnSpc>
            </a:pPr>
            <a:r>
              <a:rPr lang="en-US" sz="3099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was the supermarket for many, many people. People would come from hundreds of miles away to trade and meet old and new friends.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08857" y="7676843"/>
            <a:ext cx="13133316" cy="10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59"/>
              </a:lnSpc>
            </a:pPr>
            <a:r>
              <a:rPr lang="en-US" sz="775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N’chi Wana or Wyam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628038">
            <a:off x="12564793" y="-1386196"/>
            <a:ext cx="2729333" cy="13687572"/>
          </a:xfrm>
          <a:prstGeom prst="rect">
            <a:avLst/>
          </a:prstGeom>
          <a:solidFill>
            <a:srgbClr val="49365A"/>
          </a:solidFill>
        </p:spPr>
      </p:sp>
      <p:grpSp>
        <p:nvGrpSpPr>
          <p:cNvPr id="3" name="Group 3"/>
          <p:cNvGrpSpPr/>
          <p:nvPr/>
        </p:nvGrpSpPr>
        <p:grpSpPr>
          <a:xfrm>
            <a:off x="6226980" y="364165"/>
            <a:ext cx="12786692" cy="8266140"/>
            <a:chOff x="0" y="0"/>
            <a:chExt cx="1560589" cy="1008865"/>
          </a:xfrm>
        </p:grpSpPr>
        <p:sp>
          <p:nvSpPr>
            <p:cNvPr id="4" name="Freeform 4" descr="image6.png"/>
            <p:cNvSpPr/>
            <p:nvPr/>
          </p:nvSpPr>
          <p:spPr>
            <a:xfrm>
              <a:off x="0" y="0"/>
              <a:ext cx="1560589" cy="1008865"/>
            </a:xfrm>
            <a:custGeom>
              <a:avLst/>
              <a:gdLst/>
              <a:ahLst/>
              <a:cxnLst/>
              <a:rect l="l" t="t" r="r" b="b"/>
              <a:pathLst>
                <a:path w="1560589" h="1008865">
                  <a:moveTo>
                    <a:pt x="0" y="0"/>
                  </a:moveTo>
                  <a:lnTo>
                    <a:pt x="1560589" y="0"/>
                  </a:lnTo>
                  <a:lnTo>
                    <a:pt x="1560589" y="1008865"/>
                  </a:lnTo>
                  <a:lnTo>
                    <a:pt x="0" y="1008865"/>
                  </a:lnTo>
                  <a:close/>
                </a:path>
              </a:pathLst>
            </a:custGeom>
            <a:blipFill>
              <a:blip r:embed="rId4"/>
              <a:stretch>
                <a:fillRect t="-1459" b="-1459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3096212" y="9668344"/>
            <a:ext cx="12520416" cy="618656"/>
          </a:xfrm>
          <a:custGeom>
            <a:avLst/>
            <a:gdLst/>
            <a:ahLst/>
            <a:cxnLst/>
            <a:rect l="l" t="t" r="r" b="b"/>
            <a:pathLst>
              <a:path w="12520416" h="618656">
                <a:moveTo>
                  <a:pt x="0" y="0"/>
                </a:moveTo>
                <a:lnTo>
                  <a:pt x="12520416" y="0"/>
                </a:lnTo>
                <a:lnTo>
                  <a:pt x="12520416" y="618656"/>
                </a:lnTo>
                <a:lnTo>
                  <a:pt x="0" y="6186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4933" y="545622"/>
            <a:ext cx="5942559" cy="7203668"/>
            <a:chOff x="0" y="0"/>
            <a:chExt cx="7923412" cy="9604890"/>
          </a:xfrm>
        </p:grpSpPr>
        <p:sp>
          <p:nvSpPr>
            <p:cNvPr id="7" name="TextBox 7"/>
            <p:cNvSpPr txBox="1"/>
            <p:nvPr/>
          </p:nvSpPr>
          <p:spPr>
            <a:xfrm>
              <a:off x="673" y="-47625"/>
              <a:ext cx="7922739" cy="23914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257"/>
                </a:lnSpc>
              </a:pPr>
              <a:r>
                <a:rPr lang="en-US" sz="5582">
                  <a:solidFill>
                    <a:srgbClr val="000000"/>
                  </a:solidFill>
                  <a:latin typeface="Fredoka"/>
                  <a:ea typeface="Fredoka"/>
                  <a:cs typeface="Fredoka"/>
                  <a:sym typeface="Fredoka"/>
                </a:rPr>
                <a:t>Celilo Falls </a:t>
              </a:r>
            </a:p>
            <a:p>
              <a:pPr marL="0" lvl="0" indent="0" algn="ctr">
                <a:lnSpc>
                  <a:spcPts val="7257"/>
                </a:lnSpc>
              </a:pPr>
              <a:r>
                <a:rPr lang="en-US" sz="5582">
                  <a:solidFill>
                    <a:srgbClr val="000000"/>
                  </a:solidFill>
                  <a:latin typeface="Fredoka"/>
                  <a:ea typeface="Fredoka"/>
                  <a:cs typeface="Fredoka"/>
                  <a:sym typeface="Fredoka"/>
                </a:rPr>
                <a:t>and Salmon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045420"/>
              <a:ext cx="7913356" cy="25594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4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Liberation Sans"/>
                  <a:ea typeface="Liberation Sans"/>
                  <a:cs typeface="Liberation Sans"/>
                  <a:sym typeface="Liberation Sans"/>
                </a:rPr>
                <a:t>Click on the audio recording to hear and</a:t>
              </a:r>
            </a:p>
            <a:p>
              <a:pPr marL="0" lvl="0" indent="0" algn="ctr">
                <a:lnSpc>
                  <a:spcPts val="224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Liberation Sans"/>
                  <a:ea typeface="Liberation Sans"/>
                  <a:cs typeface="Liberation Sans"/>
                  <a:sym typeface="Liberation Sans"/>
                </a:rPr>
                <a:t>repeat the </a:t>
              </a:r>
              <a:r>
                <a:rPr lang="en-US" sz="1400" dirty="0" err="1">
                  <a:solidFill>
                    <a:srgbClr val="000000"/>
                  </a:solidFill>
                  <a:latin typeface="Liberation Sans"/>
                  <a:ea typeface="Liberation Sans"/>
                  <a:cs typeface="Liberation Sans"/>
                  <a:sym typeface="Liberation Sans"/>
                </a:rPr>
                <a:t>Ichishkin</a:t>
              </a:r>
              <a:r>
                <a:rPr lang="en-US" sz="1400" dirty="0">
                  <a:solidFill>
                    <a:srgbClr val="000000"/>
                  </a:solidFill>
                  <a:latin typeface="Liberation Sans"/>
                  <a:ea typeface="Liberation Sans"/>
                  <a:cs typeface="Liberation Sans"/>
                  <a:sym typeface="Liberation Sans"/>
                </a:rPr>
                <a:t> word for ‘</a:t>
              </a:r>
              <a:r>
                <a:rPr lang="en-US" sz="1400" dirty="0" err="1">
                  <a:solidFill>
                    <a:srgbClr val="000000"/>
                  </a:solidFill>
                  <a:latin typeface="Liberation Sans"/>
                  <a:ea typeface="Liberation Sans"/>
                  <a:cs typeface="Liberation Sans"/>
                  <a:sym typeface="Liberation Sans"/>
                </a:rPr>
                <a:t>Núsux</a:t>
              </a:r>
              <a:r>
                <a:rPr lang="en-US" sz="1400" dirty="0">
                  <a:solidFill>
                    <a:srgbClr val="000000"/>
                  </a:solidFill>
                  <a:latin typeface="Liberation Sans"/>
                  <a:ea typeface="Liberation Sans"/>
                  <a:cs typeface="Liberation Sans"/>
                  <a:sym typeface="Liberation Sans"/>
                </a:rPr>
                <a:t>: Salmon’</a:t>
              </a:r>
            </a:p>
            <a:p>
              <a:pPr marL="0" lvl="0" indent="0" algn="ctr">
                <a:lnSpc>
                  <a:spcPts val="2240"/>
                </a:lnSpc>
              </a:pPr>
              <a:endParaRPr lang="en-US" sz="1400" dirty="0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endParaRPr>
            </a:p>
            <a:p>
              <a:pPr marL="0" lvl="0" indent="0" algn="ctr">
                <a:lnSpc>
                  <a:spcPts val="2240"/>
                </a:lnSpc>
              </a:pPr>
              <a:endParaRPr lang="en-US" sz="1400" dirty="0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endParaRPr>
            </a:p>
            <a:p>
              <a:pPr marL="0" lvl="0" indent="0" algn="ctr">
                <a:lnSpc>
                  <a:spcPts val="2240"/>
                </a:lnSpc>
              </a:pPr>
              <a:endParaRPr lang="en-US" sz="1400" dirty="0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endParaRPr>
            </a:p>
            <a:p>
              <a:pPr marL="0" lvl="0" indent="0" algn="ctr">
                <a:lnSpc>
                  <a:spcPts val="2240"/>
                </a:lnSpc>
              </a:pPr>
              <a:endParaRPr lang="en-US" sz="1400" dirty="0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endParaRPr>
            </a:p>
            <a:p>
              <a:pPr marL="0" lvl="0" indent="0" algn="ctr">
                <a:lnSpc>
                  <a:spcPts val="2240"/>
                </a:lnSpc>
              </a:pPr>
              <a:endParaRPr lang="en-US" sz="1400" dirty="0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73" y="2843034"/>
              <a:ext cx="7912682" cy="3533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3"/>
                </a:lnSpc>
              </a:pPr>
              <a:r>
                <a:rPr lang="en-US" sz="1681">
                  <a:solidFill>
                    <a:srgbClr val="000000"/>
                  </a:solidFill>
                  <a:latin typeface="Liberation Sans"/>
                  <a:ea typeface="Liberation Sans"/>
                  <a:cs typeface="Liberation Sans"/>
                  <a:sym typeface="Liberation Sans"/>
                </a:rPr>
                <a:t>Before Celilo Falls was dammed, 15-20 million salmon once journeyed up and down the river. </a:t>
              </a:r>
            </a:p>
            <a:p>
              <a:pPr algn="ctr">
                <a:lnSpc>
                  <a:spcPts val="2353"/>
                </a:lnSpc>
              </a:pPr>
              <a:endParaRPr lang="en-US" sz="1681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endParaRPr>
            </a:p>
            <a:p>
              <a:pPr algn="ctr">
                <a:lnSpc>
                  <a:spcPts val="2353"/>
                </a:lnSpc>
              </a:pPr>
              <a:r>
                <a:rPr lang="en-US" sz="1681">
                  <a:solidFill>
                    <a:srgbClr val="000000"/>
                  </a:solidFill>
                  <a:latin typeface="Liberation Sans"/>
                  <a:ea typeface="Liberation Sans"/>
                  <a:cs typeface="Liberation Sans"/>
                  <a:sym typeface="Liberation Sans"/>
                </a:rPr>
                <a:t>In 1957, people built a big wall called The Dalles Dam and only around 625,000 fish swam in the river. </a:t>
              </a:r>
            </a:p>
            <a:p>
              <a:pPr algn="ctr">
                <a:lnSpc>
                  <a:spcPts val="2353"/>
                </a:lnSpc>
              </a:pPr>
              <a:endParaRPr lang="en-US" sz="1681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endParaRPr>
            </a:p>
            <a:p>
              <a:pPr algn="ctr">
                <a:lnSpc>
                  <a:spcPts val="2353"/>
                </a:lnSpc>
              </a:pPr>
              <a:r>
                <a:rPr lang="en-US" sz="1681">
                  <a:solidFill>
                    <a:srgbClr val="000000"/>
                  </a:solidFill>
                  <a:latin typeface="Liberation Sans"/>
                  <a:ea typeface="Liberation Sans"/>
                  <a:cs typeface="Liberation Sans"/>
                  <a:sym typeface="Liberation Sans"/>
                </a:rPr>
                <a:t>But after years of helping the river, things got better! Last year (2024), almost 2 million fish swam in the river</a:t>
              </a:r>
            </a:p>
            <a:p>
              <a:pPr marL="0" lvl="0" indent="0" algn="ctr">
                <a:lnSpc>
                  <a:spcPts val="2353"/>
                </a:lnSpc>
              </a:pPr>
              <a:r>
                <a:rPr lang="en-US" sz="1681">
                  <a:solidFill>
                    <a:srgbClr val="000000"/>
                  </a:solidFill>
                  <a:latin typeface="Liberation Sans"/>
                  <a:ea typeface="Liberation Sans"/>
                  <a:cs typeface="Liberation Sans"/>
                  <a:sym typeface="Liberation Sans"/>
                </a:rPr>
                <a:t>(CRITFC).</a:t>
              </a:r>
            </a:p>
          </p:txBody>
        </p:sp>
      </p:grpSp>
      <p:pic>
        <p:nvPicPr>
          <p:cNvPr id="10" name="salmonICH.wav">
            <a:hlinkClick r:id="" action="ppaction://media"/>
            <a:extLst>
              <a:ext uri="{FF2B5EF4-FFF2-40B4-BE49-F238E27FC236}">
                <a16:creationId xmlns:a16="http://schemas.microsoft.com/office/drawing/2014/main" id="{CC72B664-2AF9-0B24-B78A-6D8089BBA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6041" y="678258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419850" cy="10287000"/>
          </a:xfrm>
          <a:prstGeom prst="rect">
            <a:avLst/>
          </a:prstGeom>
          <a:solidFill>
            <a:srgbClr val="717171"/>
          </a:solidFill>
        </p:spPr>
      </p:sp>
      <p:grpSp>
        <p:nvGrpSpPr>
          <p:cNvPr id="3" name="Group 3"/>
          <p:cNvGrpSpPr/>
          <p:nvPr/>
        </p:nvGrpSpPr>
        <p:grpSpPr>
          <a:xfrm>
            <a:off x="430619" y="1438744"/>
            <a:ext cx="10782300" cy="8229600"/>
            <a:chOff x="0" y="0"/>
            <a:chExt cx="1064919" cy="812800"/>
          </a:xfrm>
        </p:grpSpPr>
        <p:sp>
          <p:nvSpPr>
            <p:cNvPr id="4" name="Freeform 4" descr="image7.png"/>
            <p:cNvSpPr/>
            <p:nvPr/>
          </p:nvSpPr>
          <p:spPr>
            <a:xfrm>
              <a:off x="0" y="0"/>
              <a:ext cx="1064919" cy="812800"/>
            </a:xfrm>
            <a:custGeom>
              <a:avLst/>
              <a:gdLst/>
              <a:ahLst/>
              <a:cxnLst/>
              <a:rect l="l" t="t" r="r" b="b"/>
              <a:pathLst>
                <a:path w="1064919" h="812800">
                  <a:moveTo>
                    <a:pt x="0" y="0"/>
                  </a:moveTo>
                  <a:lnTo>
                    <a:pt x="1064919" y="0"/>
                  </a:lnTo>
                  <a:lnTo>
                    <a:pt x="106491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14842" r="-14842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2976827" y="9668344"/>
            <a:ext cx="12520416" cy="618656"/>
          </a:xfrm>
          <a:custGeom>
            <a:avLst/>
            <a:gdLst/>
            <a:ahLst/>
            <a:cxnLst/>
            <a:rect l="l" t="t" r="r" b="b"/>
            <a:pathLst>
              <a:path w="12520416" h="618656">
                <a:moveTo>
                  <a:pt x="0" y="0"/>
                </a:moveTo>
                <a:lnTo>
                  <a:pt x="12520416" y="0"/>
                </a:lnTo>
                <a:lnTo>
                  <a:pt x="12520416" y="618656"/>
                </a:lnTo>
                <a:lnTo>
                  <a:pt x="0" y="6186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440492" y="3664688"/>
            <a:ext cx="6379676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3000" u="none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Men would catch the salmon and women would dry the salmon from the warm winds that came through Celilo Falls. </a:t>
            </a:r>
          </a:p>
          <a:p>
            <a:pPr marL="0" lvl="0" indent="0" algn="ctr">
              <a:lnSpc>
                <a:spcPts val="4200"/>
              </a:lnSpc>
            </a:pPr>
            <a:r>
              <a:rPr lang="en-US" sz="3000" u="none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Drying made it lighter to carry the</a:t>
            </a:r>
          </a:p>
          <a:p>
            <a:pPr marL="0" lvl="0" indent="0" algn="ctr">
              <a:lnSpc>
                <a:spcPts val="4200"/>
              </a:lnSpc>
            </a:pPr>
            <a:r>
              <a:rPr lang="en-US" sz="3000" u="none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salmon home.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49369" y="268165"/>
            <a:ext cx="13133316" cy="953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59"/>
              </a:lnSpc>
            </a:pPr>
            <a:r>
              <a:rPr lang="en-US" sz="715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Drying Salmon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0720" y="-13621"/>
            <a:ext cx="7262077" cy="10052986"/>
            <a:chOff x="0" y="0"/>
            <a:chExt cx="820995" cy="1136514"/>
          </a:xfrm>
        </p:grpSpPr>
        <p:sp>
          <p:nvSpPr>
            <p:cNvPr id="3" name="Freeform 3" descr="image8.png"/>
            <p:cNvSpPr/>
            <p:nvPr/>
          </p:nvSpPr>
          <p:spPr>
            <a:xfrm>
              <a:off x="0" y="0"/>
              <a:ext cx="820995" cy="1136514"/>
            </a:xfrm>
            <a:custGeom>
              <a:avLst/>
              <a:gdLst/>
              <a:ahLst/>
              <a:cxnLst/>
              <a:rect l="l" t="t" r="r" b="b"/>
              <a:pathLst>
                <a:path w="820995" h="1136514">
                  <a:moveTo>
                    <a:pt x="0" y="0"/>
                  </a:moveTo>
                  <a:lnTo>
                    <a:pt x="820995" y="0"/>
                  </a:lnTo>
                  <a:lnTo>
                    <a:pt x="820995" y="1136514"/>
                  </a:lnTo>
                  <a:lnTo>
                    <a:pt x="0" y="1136514"/>
                  </a:lnTo>
                  <a:close/>
                </a:path>
              </a:pathLst>
            </a:custGeom>
            <a:blipFill>
              <a:blip r:embed="rId2"/>
              <a:stretch>
                <a:fillRect l="-492" r="-49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256123" y="3498973"/>
            <a:ext cx="8384422" cy="3027798"/>
            <a:chOff x="0" y="0"/>
            <a:chExt cx="11179230" cy="4037064"/>
          </a:xfrm>
        </p:grpSpPr>
        <p:sp>
          <p:nvSpPr>
            <p:cNvPr id="5" name="TextBox 5"/>
            <p:cNvSpPr txBox="1"/>
            <p:nvPr/>
          </p:nvSpPr>
          <p:spPr>
            <a:xfrm>
              <a:off x="161667" y="0"/>
              <a:ext cx="10356836" cy="182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800"/>
                </a:lnSpc>
              </a:pPr>
              <a:r>
                <a:rPr lang="en-US" sz="9000">
                  <a:solidFill>
                    <a:srgbClr val="000000"/>
                  </a:solidFill>
                  <a:latin typeface="Fredoka"/>
                  <a:ea typeface="Fredoka"/>
                  <a:cs typeface="Fredoka"/>
                  <a:sym typeface="Fredoka"/>
                </a:rPr>
                <a:t>Trade Center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61667" y="2719439"/>
              <a:ext cx="10356836" cy="1317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Liberation Sans"/>
                  <a:ea typeface="Liberation Sans"/>
                  <a:cs typeface="Liberation Sans"/>
                  <a:sym typeface="Liberation Sans"/>
                </a:rPr>
                <a:t>Many Tribes came from everywhere to socialize and trade.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2249853"/>
              <a:ext cx="11179230" cy="0"/>
            </a:xfrm>
            <a:prstGeom prst="line">
              <a:avLst/>
            </a:prstGeom>
            <a:ln w="139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8" name="Freeform 8"/>
          <p:cNvSpPr/>
          <p:nvPr/>
        </p:nvSpPr>
        <p:spPr>
          <a:xfrm>
            <a:off x="3488808" y="9668344"/>
            <a:ext cx="12520416" cy="618656"/>
          </a:xfrm>
          <a:custGeom>
            <a:avLst/>
            <a:gdLst/>
            <a:ahLst/>
            <a:cxnLst/>
            <a:rect l="l" t="t" r="r" b="b"/>
            <a:pathLst>
              <a:path w="12520416" h="618656">
                <a:moveTo>
                  <a:pt x="0" y="0"/>
                </a:moveTo>
                <a:lnTo>
                  <a:pt x="12520416" y="0"/>
                </a:lnTo>
                <a:lnTo>
                  <a:pt x="12520416" y="618656"/>
                </a:lnTo>
                <a:lnTo>
                  <a:pt x="0" y="6186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8032538" y="0"/>
            <a:ext cx="10416296" cy="10399630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05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081514" y="5286375"/>
            <a:ext cx="7830042" cy="3952079"/>
            <a:chOff x="0" y="0"/>
            <a:chExt cx="1610357" cy="812800"/>
          </a:xfrm>
        </p:grpSpPr>
        <p:sp>
          <p:nvSpPr>
            <p:cNvPr id="5" name="Freeform 5" descr="image9.png"/>
            <p:cNvSpPr/>
            <p:nvPr/>
          </p:nvSpPr>
          <p:spPr>
            <a:xfrm>
              <a:off x="0" y="0"/>
              <a:ext cx="1610357" cy="812800"/>
            </a:xfrm>
            <a:custGeom>
              <a:avLst/>
              <a:gdLst/>
              <a:ahLst/>
              <a:cxnLst/>
              <a:rect l="l" t="t" r="r" b="b"/>
              <a:pathLst>
                <a:path w="1610357" h="812800">
                  <a:moveTo>
                    <a:pt x="0" y="0"/>
                  </a:moveTo>
                  <a:lnTo>
                    <a:pt x="1610357" y="0"/>
                  </a:lnTo>
                  <a:lnTo>
                    <a:pt x="1610357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2"/>
              <a:stretch>
                <a:fillRect l="-473" r="-47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836708" y="1028700"/>
            <a:ext cx="6074848" cy="4012743"/>
          </a:xfrm>
          <a:custGeom>
            <a:avLst/>
            <a:gdLst/>
            <a:ahLst/>
            <a:cxnLst/>
            <a:rect l="l" t="t" r="r" b="b"/>
            <a:pathLst>
              <a:path w="6074848" h="4012743">
                <a:moveTo>
                  <a:pt x="0" y="0"/>
                </a:moveTo>
                <a:lnTo>
                  <a:pt x="6074848" y="0"/>
                </a:lnTo>
                <a:lnTo>
                  <a:pt x="6074848" y="4012743"/>
                </a:lnTo>
                <a:lnTo>
                  <a:pt x="0" y="40127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96475" y="2622992"/>
            <a:ext cx="5208902" cy="4836904"/>
          </a:xfrm>
          <a:custGeom>
            <a:avLst/>
            <a:gdLst/>
            <a:ahLst/>
            <a:cxnLst/>
            <a:rect l="l" t="t" r="r" b="b"/>
            <a:pathLst>
              <a:path w="5208902" h="4836904">
                <a:moveTo>
                  <a:pt x="0" y="0"/>
                </a:moveTo>
                <a:lnTo>
                  <a:pt x="5208902" y="0"/>
                </a:lnTo>
                <a:lnTo>
                  <a:pt x="5208902" y="4836903"/>
                </a:lnTo>
                <a:lnTo>
                  <a:pt x="0" y="483690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45502" r="-2086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5354" y="201404"/>
            <a:ext cx="9792514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39"/>
              </a:lnSpc>
            </a:pPr>
            <a:r>
              <a:rPr lang="en-US" sz="469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Food people traded included: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8736" y="2045314"/>
            <a:ext cx="5028276" cy="7193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5"/>
              </a:lnSpc>
            </a:pPr>
            <a:r>
              <a:rPr lang="en-US" sz="2703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Salmon: Núsux</a:t>
            </a:r>
          </a:p>
          <a:p>
            <a:pPr marL="0" lvl="0" indent="0" algn="l">
              <a:lnSpc>
                <a:spcPts val="4055"/>
              </a:lnSpc>
            </a:pPr>
            <a:endParaRPr lang="en-US" sz="2703">
              <a:solidFill>
                <a:srgbClr val="000000"/>
              </a:solidFill>
              <a:latin typeface="Liberation Sans"/>
              <a:ea typeface="Liberation Sans"/>
              <a:cs typeface="Liberation Sans"/>
              <a:sym typeface="Liberation Sans"/>
            </a:endParaRPr>
          </a:p>
          <a:p>
            <a:pPr marL="0" lvl="0" indent="0" algn="l">
              <a:lnSpc>
                <a:spcPts val="4055"/>
              </a:lnSpc>
            </a:pPr>
            <a:endParaRPr lang="en-US" sz="2703">
              <a:solidFill>
                <a:srgbClr val="000000"/>
              </a:solidFill>
              <a:latin typeface="Liberation Sans"/>
              <a:ea typeface="Liberation Sans"/>
              <a:cs typeface="Liberation Sans"/>
              <a:sym typeface="Liberation Sans"/>
            </a:endParaRPr>
          </a:p>
          <a:p>
            <a:pPr marL="0" lvl="0" indent="0" algn="l">
              <a:lnSpc>
                <a:spcPts val="4055"/>
              </a:lnSpc>
            </a:pPr>
            <a:r>
              <a:rPr lang="en-US" sz="2703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Deer: Yáamash</a:t>
            </a:r>
          </a:p>
          <a:p>
            <a:pPr marL="0" lvl="0" indent="0" algn="l">
              <a:lnSpc>
                <a:spcPts val="4055"/>
              </a:lnSpc>
            </a:pPr>
            <a:endParaRPr lang="en-US" sz="2703">
              <a:solidFill>
                <a:srgbClr val="000000"/>
              </a:solidFill>
              <a:latin typeface="Liberation Sans"/>
              <a:ea typeface="Liberation Sans"/>
              <a:cs typeface="Liberation Sans"/>
              <a:sym typeface="Liberation Sans"/>
            </a:endParaRPr>
          </a:p>
          <a:p>
            <a:pPr marL="0" lvl="0" indent="0" algn="l">
              <a:lnSpc>
                <a:spcPts val="4055"/>
              </a:lnSpc>
            </a:pPr>
            <a:endParaRPr lang="en-US" sz="2703">
              <a:solidFill>
                <a:srgbClr val="000000"/>
              </a:solidFill>
              <a:latin typeface="Liberation Sans"/>
              <a:ea typeface="Liberation Sans"/>
              <a:cs typeface="Liberation Sans"/>
              <a:sym typeface="Liberation Sans"/>
            </a:endParaRPr>
          </a:p>
          <a:p>
            <a:pPr marL="0" lvl="0" indent="0" algn="l">
              <a:lnSpc>
                <a:spcPts val="4055"/>
              </a:lnSpc>
            </a:pPr>
            <a:r>
              <a:rPr lang="en-US" sz="2703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Eel: Asm</a:t>
            </a:r>
          </a:p>
          <a:p>
            <a:pPr marL="0" lvl="0" indent="0" algn="l">
              <a:lnSpc>
                <a:spcPts val="4055"/>
              </a:lnSpc>
            </a:pPr>
            <a:endParaRPr lang="en-US" sz="2703">
              <a:solidFill>
                <a:srgbClr val="000000"/>
              </a:solidFill>
              <a:latin typeface="Liberation Sans"/>
              <a:ea typeface="Liberation Sans"/>
              <a:cs typeface="Liberation Sans"/>
              <a:sym typeface="Liberation Sans"/>
            </a:endParaRPr>
          </a:p>
          <a:p>
            <a:pPr marL="0" lvl="0" indent="0" algn="l">
              <a:lnSpc>
                <a:spcPts val="4055"/>
              </a:lnSpc>
            </a:pPr>
            <a:endParaRPr lang="en-US" sz="2703">
              <a:solidFill>
                <a:srgbClr val="000000"/>
              </a:solidFill>
              <a:latin typeface="Liberation Sans"/>
              <a:ea typeface="Liberation Sans"/>
              <a:cs typeface="Liberation Sans"/>
              <a:sym typeface="Liberation Sans"/>
            </a:endParaRPr>
          </a:p>
          <a:p>
            <a:pPr marL="0" lvl="0" indent="0" algn="l">
              <a:lnSpc>
                <a:spcPts val="4055"/>
              </a:lnSpc>
            </a:pPr>
            <a:r>
              <a:rPr lang="en-US" sz="2703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Roots: Xnít</a:t>
            </a:r>
          </a:p>
          <a:p>
            <a:pPr marL="0" lvl="0" indent="0" algn="l">
              <a:lnSpc>
                <a:spcPts val="4055"/>
              </a:lnSpc>
            </a:pPr>
            <a:endParaRPr lang="en-US" sz="2703">
              <a:solidFill>
                <a:srgbClr val="000000"/>
              </a:solidFill>
              <a:latin typeface="Liberation Sans"/>
              <a:ea typeface="Liberation Sans"/>
              <a:cs typeface="Liberation Sans"/>
              <a:sym typeface="Liberation Sans"/>
            </a:endParaRPr>
          </a:p>
          <a:p>
            <a:pPr marL="0" lvl="0" indent="0" algn="l">
              <a:lnSpc>
                <a:spcPts val="4055"/>
              </a:lnSpc>
            </a:pPr>
            <a:endParaRPr lang="en-US" sz="2703">
              <a:solidFill>
                <a:srgbClr val="000000"/>
              </a:solidFill>
              <a:latin typeface="Liberation Sans"/>
              <a:ea typeface="Liberation Sans"/>
              <a:cs typeface="Liberation Sans"/>
              <a:sym typeface="Liberation Sans"/>
            </a:endParaRPr>
          </a:p>
          <a:p>
            <a:pPr marL="0" lvl="0" indent="0" algn="l">
              <a:lnSpc>
                <a:spcPts val="4055"/>
              </a:lnSpc>
            </a:pPr>
            <a:r>
              <a:rPr lang="en-US" sz="2703">
                <a:solidFill>
                  <a:srgbClr val="000000"/>
                </a:solidFill>
                <a:latin typeface="Liberation Sans"/>
                <a:ea typeface="Liberation Sans"/>
                <a:cs typeface="Liberation Sans"/>
                <a:sym typeface="Liberation Sans"/>
              </a:rPr>
              <a:t>Berries: Tmaanít</a:t>
            </a:r>
          </a:p>
          <a:p>
            <a:pPr marL="0" lvl="0" indent="0" algn="l">
              <a:lnSpc>
                <a:spcPts val="4055"/>
              </a:lnSpc>
            </a:pPr>
            <a:endParaRPr lang="en-US" sz="2703">
              <a:solidFill>
                <a:srgbClr val="000000"/>
              </a:solidFill>
              <a:latin typeface="Liberation Sans"/>
              <a:ea typeface="Liberation Sans"/>
              <a:cs typeface="Liberation Sans"/>
              <a:sym typeface="Liberation Sans"/>
            </a:endParaRPr>
          </a:p>
        </p:txBody>
      </p:sp>
      <p:pic>
        <p:nvPicPr>
          <p:cNvPr id="10" name="salmonICH.wav">
            <a:hlinkClick r:id="" action="ppaction://media"/>
            <a:extLst>
              <a:ext uri="{FF2B5EF4-FFF2-40B4-BE49-F238E27FC236}">
                <a16:creationId xmlns:a16="http://schemas.microsoft.com/office/drawing/2014/main" id="{E9E7B4B7-4EDE-B5CE-EA06-2E7DCF893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98340" y="1881877"/>
            <a:ext cx="812800" cy="812800"/>
          </a:xfrm>
          <a:prstGeom prst="rect">
            <a:avLst/>
          </a:prstGeom>
        </p:spPr>
      </p:pic>
      <p:pic>
        <p:nvPicPr>
          <p:cNvPr id="11" name="deerICH.wav">
            <a:hlinkClick r:id="" action="ppaction://media"/>
            <a:extLst>
              <a:ext uri="{FF2B5EF4-FFF2-40B4-BE49-F238E27FC236}">
                <a16:creationId xmlns:a16="http://schemas.microsoft.com/office/drawing/2014/main" id="{CECEE362-8CC8-CB56-DEEA-3D885D4A78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374220" y="3426772"/>
            <a:ext cx="812800" cy="812800"/>
          </a:xfrm>
          <a:prstGeom prst="rect">
            <a:avLst/>
          </a:prstGeom>
        </p:spPr>
      </p:pic>
      <p:pic>
        <p:nvPicPr>
          <p:cNvPr id="12" name="eelICH.wav">
            <a:hlinkClick r:id="" action="ppaction://media"/>
            <a:extLst>
              <a:ext uri="{FF2B5EF4-FFF2-40B4-BE49-F238E27FC236}">
                <a16:creationId xmlns:a16="http://schemas.microsoft.com/office/drawing/2014/main" id="{FC2BB504-3B30-A7A4-C8ED-FCBE60C25F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10074" y="5021296"/>
            <a:ext cx="812800" cy="812800"/>
          </a:xfrm>
          <a:prstGeom prst="rect">
            <a:avLst/>
          </a:prstGeom>
        </p:spPr>
      </p:pic>
      <p:pic>
        <p:nvPicPr>
          <p:cNvPr id="13" name="rootsICH.wav">
            <a:hlinkClick r:id="" action="ppaction://media"/>
            <a:extLst>
              <a:ext uri="{FF2B5EF4-FFF2-40B4-BE49-F238E27FC236}">
                <a16:creationId xmlns:a16="http://schemas.microsoft.com/office/drawing/2014/main" id="{B4F2B070-40F7-8E57-24D4-8C83BD0BB13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11489" y="6557231"/>
            <a:ext cx="812800" cy="812800"/>
          </a:xfrm>
          <a:prstGeom prst="rect">
            <a:avLst/>
          </a:prstGeom>
        </p:spPr>
      </p:pic>
      <p:pic>
        <p:nvPicPr>
          <p:cNvPr id="14" name="berriesICH.wav">
            <a:hlinkClick r:id="" action="ppaction://media"/>
            <a:extLst>
              <a:ext uri="{FF2B5EF4-FFF2-40B4-BE49-F238E27FC236}">
                <a16:creationId xmlns:a16="http://schemas.microsoft.com/office/drawing/2014/main" id="{6E175BA8-4C3C-D610-4237-F26EFC38111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57488" y="812660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07C023760E4B43B88CA40098E6CCFF" ma:contentTypeVersion="7" ma:contentTypeDescription="Create a new document." ma:contentTypeScope="" ma:versionID="932c66335bf254f2b214dd195c90a42f">
  <xsd:schema xmlns:xsd="http://www.w3.org/2001/XMLSchema" xmlns:xs="http://www.w3.org/2001/XMLSchema" xmlns:p="http://schemas.microsoft.com/office/2006/metadata/properties" xmlns:ns1="http://schemas.microsoft.com/sharepoint/v3" xmlns:ns2="34fb217e-71e5-45f5-ac12-57a9bc5aa8c7" xmlns:ns3="54031767-dd6d-417c-ab73-583408f47564" targetNamespace="http://schemas.microsoft.com/office/2006/metadata/properties" ma:root="true" ma:fieldsID="85307702f587d59a8b580de5524f7e2a" ns1:_="" ns2:_="" ns3:_="">
    <xsd:import namespace="http://schemas.microsoft.com/sharepoint/v3"/>
    <xsd:import namespace="34fb217e-71e5-45f5-ac12-57a9bc5aa8c7"/>
    <xsd:import namespace="54031767-dd6d-417c-ab73-583408f4756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Estimated_x0020_Creation_x0020_Date" minOccurs="0"/>
                <xsd:element ref="ns2:Remediation_x0020_Date" minOccurs="0"/>
                <xsd:element ref="ns2:Priority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fb217e-71e5-45f5-ac12-57a9bc5aa8c7" elementFormDefault="qualified">
    <xsd:import namespace="http://schemas.microsoft.com/office/2006/documentManagement/types"/>
    <xsd:import namespace="http://schemas.microsoft.com/office/infopath/2007/PartnerControls"/>
    <xsd:element name="Estimated_x0020_Creation_x0020_Date" ma:index="6" nillable="true" ma:displayName="Estimated Creation Date" ma:format="DateOnly" ma:internalName="Estimated_x0020_Creation_x0020_Date" ma:readOnly="false">
      <xsd:simpleType>
        <xsd:restriction base="dms:DateTime"/>
      </xsd:simpleType>
    </xsd:element>
    <xsd:element name="Remediation_x0020_Date" ma:index="7" nillable="true" ma:displayName="Remediation Date" ma:default="[today]" ma:format="DateOnly" ma:internalName="Remediation_x0020_Date" ma:readOnly="false">
      <xsd:simpleType>
        <xsd:restriction base="dms:DateTime"/>
      </xsd:simpleType>
    </xsd:element>
    <xsd:element name="Priority" ma:index="8" nillable="true" ma:displayName="Priority" ma:default="New" ma:description="What Priority Level Is This Document?" ma:format="RadioButtons" ma:internalName="Priority" ma:readOnly="false">
      <xsd:simpleType>
        <xsd:restriction base="dms:Choice">
          <xsd:enumeration value="New"/>
          <xsd:enumeration value="Legacy"/>
          <xsd:enumeration value="Tier 1"/>
          <xsd:enumeration value="Tier 2"/>
          <xsd:enumeration value="Tier 3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31767-dd6d-417c-ab73-583408f4756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mediation_x0020_Date xmlns="34fb217e-71e5-45f5-ac12-57a9bc5aa8c7">2025-11-19T08:00:00+00:00</Remediation_x0020_Date>
    <Priority xmlns="34fb217e-71e5-45f5-ac12-57a9bc5aa8c7">New</Priority>
    <PublishingExpirationDate xmlns="http://schemas.microsoft.com/sharepoint/v3" xsi:nil="true"/>
    <PublishingStartDate xmlns="http://schemas.microsoft.com/sharepoint/v3" xsi:nil="true"/>
    <Estimated_x0020_Creation_x0020_Date xmlns="34fb217e-71e5-45f5-ac12-57a9bc5aa8c7" xsi:nil="true"/>
  </documentManagement>
</p:properties>
</file>

<file path=customXml/itemProps1.xml><?xml version="1.0" encoding="utf-8"?>
<ds:datastoreItem xmlns:ds="http://schemas.openxmlformats.org/officeDocument/2006/customXml" ds:itemID="{B29542A0-8481-4F56-89E2-D8EF1F754A96}"/>
</file>

<file path=customXml/itemProps2.xml><?xml version="1.0" encoding="utf-8"?>
<ds:datastoreItem xmlns:ds="http://schemas.openxmlformats.org/officeDocument/2006/customXml" ds:itemID="{58537CF9-D647-4594-B5D3-8446D58E6FAC}"/>
</file>

<file path=customXml/itemProps3.xml><?xml version="1.0" encoding="utf-8"?>
<ds:datastoreItem xmlns:ds="http://schemas.openxmlformats.org/officeDocument/2006/customXml" ds:itemID="{5D1BA9C7-AC91-4295-BEC1-8728FE8E432C}"/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389</Words>
  <Application>Microsoft Macintosh PowerPoint</Application>
  <PresentationFormat>Custom</PresentationFormat>
  <Paragraphs>73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Liberation Sans</vt:lpstr>
      <vt:lpstr>Calibri</vt:lpstr>
      <vt:lpstr>Fredoka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Updated  Trading and Gathering at Celilo Falls</dc:title>
  <cp:lastModifiedBy>Nhung Luong</cp:lastModifiedBy>
  <cp:revision>2</cp:revision>
  <dcterms:created xsi:type="dcterms:W3CDTF">2006-08-16T00:00:00Z</dcterms:created>
  <dcterms:modified xsi:type="dcterms:W3CDTF">2025-07-16T21:03:20Z</dcterms:modified>
  <dc:identifier>DAGtWhwNPAU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0x0101005007C023760E4B43B88CA40098E6CCFF</vt:lpwstr>
  </property>
</Properties>
</file>