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6858000" cx="12192000"/>
  <p:notesSz cx="6858000" cy="9144000"/>
  <p:embeddedFontLst>
    <p:embeddedFont>
      <p:font typeface="Helvetica Neue"/>
      <p:regular r:id="rId15"/>
      <p:bold r:id="rId16"/>
      <p:italic r:id="rId17"/>
      <p:boldItalic r:id="rId18"/>
    </p:embeddedFont>
    <p:embeddedFont>
      <p:font typeface="Helvetica Neue Light"/>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624">
          <p15:clr>
            <a:srgbClr val="A4A3A4"/>
          </p15:clr>
        </p15:guide>
        <p15:guide id="2" pos="7056">
          <p15:clr>
            <a:srgbClr val="A4A3A4"/>
          </p15:clr>
        </p15:guide>
        <p15:guide id="3" orient="horz" pos="1512">
          <p15:clr>
            <a:srgbClr val="A4A3A4"/>
          </p15:clr>
        </p15:guide>
        <p15:guide id="4" orient="horz" pos="312">
          <p15:clr>
            <a:srgbClr val="A4A3A4"/>
          </p15:clr>
        </p15:guide>
      </p15:sldGuideLst>
    </p:ext>
    <p:ext uri="GoogleSlidesCustomDataVersion2">
      <go:slidesCustomData xmlns:go="http://customooxmlschemas.google.com/" r:id="rId23" roundtripDataSignature="AMtx7mh29LcOJ6RcUbV8fcOXdJE8vB56P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24"/>
        <p:guide pos="7056"/>
        <p:guide pos="1512" orient="horz"/>
        <p:guide pos="312" orient="horz"/>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font" Target="fonts/HelveticaNeue-boldItalic.fntdata"/><Relationship Id="rId8" Type="http://schemas.openxmlformats.org/officeDocument/2006/relationships/slide" Target="slides/slide3.xml"/><Relationship Id="rId26" Type="http://schemas.openxmlformats.org/officeDocument/2006/relationships/customXml" Target="../customXml/item3.xml"/><Relationship Id="rId21" Type="http://schemas.openxmlformats.org/officeDocument/2006/relationships/font" Target="fonts/HelveticaNeueLight-italic.fntdata"/><Relationship Id="rId3" Type="http://schemas.openxmlformats.org/officeDocument/2006/relationships/presProps" Target="presProps.xml"/><Relationship Id="rId12" Type="http://schemas.openxmlformats.org/officeDocument/2006/relationships/slide" Target="slides/slide7.xml"/><Relationship Id="rId17" Type="http://schemas.openxmlformats.org/officeDocument/2006/relationships/font" Target="fonts/HelveticaNeue-italic.fntdata"/><Relationship Id="rId7" Type="http://schemas.openxmlformats.org/officeDocument/2006/relationships/slide" Target="slides/slide2.xml"/><Relationship Id="rId25" Type="http://schemas.openxmlformats.org/officeDocument/2006/relationships/customXml" Target="../customXml/item2.xml"/><Relationship Id="rId20" Type="http://schemas.openxmlformats.org/officeDocument/2006/relationships/font" Target="fonts/HelveticaNeueLight-bold.fntdata"/><Relationship Id="rId2" Type="http://schemas.openxmlformats.org/officeDocument/2006/relationships/viewProps" Target="viewProps.xml"/><Relationship Id="rId16" Type="http://schemas.openxmlformats.org/officeDocument/2006/relationships/font" Target="fonts/HelveticaNeue-bold.fntdata"/><Relationship Id="rId11" Type="http://schemas.openxmlformats.org/officeDocument/2006/relationships/slide" Target="slides/slide6.xml"/><Relationship Id="rId1" Type="http://schemas.openxmlformats.org/officeDocument/2006/relationships/theme" Target="theme/theme2.xml"/><Relationship Id="rId6" Type="http://schemas.openxmlformats.org/officeDocument/2006/relationships/slide" Target="slides/slide1.xml"/><Relationship Id="rId24" Type="http://schemas.openxmlformats.org/officeDocument/2006/relationships/customXml" Target="../customXml/item1.xml"/><Relationship Id="rId23" Type="http://customschemas.google.com/relationships/presentationmetadata" Target="metadata"/><Relationship Id="rId15" Type="http://schemas.openxmlformats.org/officeDocument/2006/relationships/font" Target="fonts/HelveticaNeue-regular.fntdata"/><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font" Target="fonts/HelveticaNeueLight-regular.fntdata"/><Relationship Id="rId22" Type="http://schemas.openxmlformats.org/officeDocument/2006/relationships/font" Target="fonts/HelveticaNeueLight-boldItalic.fntdata"/><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8" name="Shape 8"/>
        <p:cNvGrpSpPr/>
        <p:nvPr/>
      </p:nvGrpSpPr>
      <p:grpSpPr>
        <a:xfrm>
          <a:off x="0" y="0"/>
          <a:ext cx="0" cy="0"/>
          <a:chOff x="0" y="0"/>
          <a:chExt cx="0" cy="0"/>
        </a:xfrm>
      </p:grpSpPr>
      <p:sp>
        <p:nvSpPr>
          <p:cNvPr id="9" name="Google Shape;9;p11"/>
          <p:cNvSpPr txBox="1"/>
          <p:nvPr>
            <p:ph type="ctrTitle"/>
          </p:nvPr>
        </p:nvSpPr>
        <p:spPr>
          <a:xfrm>
            <a:off x="967946" y="2480073"/>
            <a:ext cx="9144000" cy="1655806"/>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801721"/>
              </a:buClr>
              <a:buSzPts val="6000"/>
              <a:buFont typeface="Helvetica Neue"/>
              <a:buNone/>
              <a:defRPr sz="6000">
                <a:solidFill>
                  <a:srgbClr val="80172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sp>
        <p:nvSpPr>
          <p:cNvPr id="11" name="Google Shape;11;p12"/>
          <p:cNvSpPr txBox="1"/>
          <p:nvPr>
            <p:ph type="ctrTitle"/>
          </p:nvPr>
        </p:nvSpPr>
        <p:spPr>
          <a:xfrm>
            <a:off x="1004046" y="495300"/>
            <a:ext cx="9861176" cy="128660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80172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2" name="Shape 12"/>
        <p:cNvGrpSpPr/>
        <p:nvPr/>
      </p:nvGrpSpPr>
      <p:grpSpPr>
        <a:xfrm>
          <a:off x="0" y="0"/>
          <a:ext cx="0" cy="0"/>
          <a:chOff x="0" y="0"/>
          <a:chExt cx="0" cy="0"/>
        </a:xfrm>
      </p:grpSpPr>
      <p:sp>
        <p:nvSpPr>
          <p:cNvPr id="13" name="Google Shape;13;p13"/>
          <p:cNvSpPr txBox="1"/>
          <p:nvPr>
            <p:ph idx="1" type="body"/>
          </p:nvPr>
        </p:nvSpPr>
        <p:spPr>
          <a:xfrm>
            <a:off x="1004046" y="1825625"/>
            <a:ext cx="9861176"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rgbClr val="3F3F3F"/>
              </a:buClr>
              <a:buSzPts val="1800"/>
              <a:buChar char="•"/>
              <a:defRPr/>
            </a:lvl1pPr>
            <a:lvl2pPr indent="-342900" lvl="1" marL="914400" algn="l">
              <a:lnSpc>
                <a:spcPct val="90000"/>
              </a:lnSpc>
              <a:spcBef>
                <a:spcPts val="500"/>
              </a:spcBef>
              <a:spcAft>
                <a:spcPts val="0"/>
              </a:spcAft>
              <a:buClr>
                <a:srgbClr val="3F3F3F"/>
              </a:buClr>
              <a:buSzPts val="1800"/>
              <a:buChar char="•"/>
              <a:defRPr/>
            </a:lvl2pPr>
            <a:lvl3pPr indent="-342900" lvl="2" marL="1371600" algn="l">
              <a:lnSpc>
                <a:spcPct val="90000"/>
              </a:lnSpc>
              <a:spcBef>
                <a:spcPts val="500"/>
              </a:spcBef>
              <a:spcAft>
                <a:spcPts val="0"/>
              </a:spcAft>
              <a:buClr>
                <a:srgbClr val="3F3F3F"/>
              </a:buClr>
              <a:buSzPts val="1800"/>
              <a:buChar char="•"/>
              <a:defRPr/>
            </a:lvl3pPr>
            <a:lvl4pPr indent="-342900" lvl="3" marL="1828800" algn="l">
              <a:lnSpc>
                <a:spcPct val="90000"/>
              </a:lnSpc>
              <a:spcBef>
                <a:spcPts val="500"/>
              </a:spcBef>
              <a:spcAft>
                <a:spcPts val="0"/>
              </a:spcAft>
              <a:buClr>
                <a:srgbClr val="3F3F3F"/>
              </a:buClr>
              <a:buSzPts val="1800"/>
              <a:buChar char="•"/>
              <a:defRPr/>
            </a:lvl4pPr>
            <a:lvl5pPr indent="-342900" lvl="4" marL="2286000" algn="l">
              <a:lnSpc>
                <a:spcPct val="90000"/>
              </a:lnSpc>
              <a:spcBef>
                <a:spcPts val="500"/>
              </a:spcBef>
              <a:spcAft>
                <a:spcPts val="0"/>
              </a:spcAft>
              <a:buClr>
                <a:srgbClr val="3F3F3F"/>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13"/>
          <p:cNvSpPr txBox="1"/>
          <p:nvPr>
            <p:ph type="ctrTitle"/>
          </p:nvPr>
        </p:nvSpPr>
        <p:spPr>
          <a:xfrm>
            <a:off x="1004046" y="495300"/>
            <a:ext cx="9861176" cy="128660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80172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extLst>
    <p:ext uri="{DCECCB84-F9BA-43D5-87BE-67443E8EF086}">
      <p15:sldGuideLst>
        <p15:guide id="1" orient="horz" pos="1152">
          <p15:clr>
            <a:srgbClr val="FBAE40"/>
          </p15:clr>
        </p15:guide>
        <p15:guide id="2" orient="horz" pos="312">
          <p15:clr>
            <a:srgbClr val="FBAE40"/>
          </p15:clr>
        </p15:guide>
        <p15:guide id="3" pos="6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15" name="Shape 15"/>
        <p:cNvGrpSpPr/>
        <p:nvPr/>
      </p:nvGrpSpPr>
      <p:grpSpPr>
        <a:xfrm>
          <a:off x="0" y="0"/>
          <a:ext cx="0" cy="0"/>
          <a:chOff x="0" y="0"/>
          <a:chExt cx="0" cy="0"/>
        </a:xfrm>
      </p:grpSpPr>
      <p:sp>
        <p:nvSpPr>
          <p:cNvPr id="16" name="Google Shape;16;p14"/>
          <p:cNvSpPr txBox="1"/>
          <p:nvPr>
            <p:ph type="ctrTitle"/>
          </p:nvPr>
        </p:nvSpPr>
        <p:spPr>
          <a:xfrm>
            <a:off x="1004046" y="495300"/>
            <a:ext cx="9861176" cy="128660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80172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4"/>
          <p:cNvSpPr txBox="1"/>
          <p:nvPr/>
        </p:nvSpPr>
        <p:spPr>
          <a:xfrm>
            <a:off x="1004046" y="2400300"/>
            <a:ext cx="9484660" cy="3205370"/>
          </a:xfrm>
          <a:prstGeom prst="rect">
            <a:avLst/>
          </a:prstGeom>
          <a:noFill/>
          <a:ln>
            <a:noFill/>
          </a:ln>
        </p:spPr>
        <p:txBody>
          <a:bodyPr anchorCtr="0" anchor="t" bIns="0" lIns="0" spcFirstLastPara="1" rIns="0" wrap="square" tIns="0">
            <a:noAutofit/>
          </a:bodyPr>
          <a:lstStyle/>
          <a:p>
            <a:pPr indent="0" lvl="0" marL="0" marR="0" rtl="0" algn="l">
              <a:lnSpc>
                <a:spcPct val="110000"/>
              </a:lnSpc>
              <a:spcBef>
                <a:spcPts val="0"/>
              </a:spcBef>
              <a:spcAft>
                <a:spcPts val="0"/>
              </a:spcAft>
              <a:buClr>
                <a:srgbClr val="3F3F3F"/>
              </a:buClr>
              <a:buSzPts val="3200"/>
              <a:buFont typeface="Helvetica Neue Light"/>
              <a:buNone/>
            </a:pPr>
            <a:r>
              <a:rPr b="0" i="0" lang="en-US" sz="3200">
                <a:solidFill>
                  <a:srgbClr val="3F3F3F"/>
                </a:solidFill>
                <a:latin typeface="Helvetica Neue Light"/>
                <a:ea typeface="Helvetica Neue Light"/>
                <a:cs typeface="Helvetica Neue Light"/>
                <a:sym typeface="Helvetica Neue Light"/>
              </a:rPr>
              <a:t>Lorem ipsum dolor sit amet, consectetur adipiscing elit, sed do eiusmod tempor incididunt ut labore et dolore magna aliqua. Ut enim ad minim veniam, quis nostrud exercitation ullamco laboris nisi ut aliquip ex ea commodo consequat.</a:t>
            </a:r>
            <a:endParaRPr/>
          </a:p>
          <a:p>
            <a:pPr indent="0" lvl="0" marL="0" marR="0" rtl="0" algn="l">
              <a:lnSpc>
                <a:spcPct val="90000"/>
              </a:lnSpc>
              <a:spcBef>
                <a:spcPts val="0"/>
              </a:spcBef>
              <a:spcAft>
                <a:spcPts val="0"/>
              </a:spcAft>
              <a:buClr>
                <a:srgbClr val="9D365E"/>
              </a:buClr>
              <a:buSzPts val="3200"/>
              <a:buFont typeface="Helvetica Neue"/>
              <a:buNone/>
            </a:pPr>
            <a:r>
              <a:t/>
            </a:r>
            <a:endParaRPr b="0" i="0" sz="3200">
              <a:solidFill>
                <a:srgbClr val="3F3F3F"/>
              </a:solidFill>
              <a:latin typeface="Helvetica Neue Light"/>
              <a:ea typeface="Helvetica Neue Light"/>
              <a:cs typeface="Helvetica Neue Light"/>
              <a:sym typeface="Helvetica Neue Light"/>
            </a:endParaRPr>
          </a:p>
          <a:p>
            <a:pPr indent="0" lvl="0" marL="0" marR="0" rtl="0" algn="l">
              <a:lnSpc>
                <a:spcPct val="90000"/>
              </a:lnSpc>
              <a:spcBef>
                <a:spcPts val="0"/>
              </a:spcBef>
              <a:spcAft>
                <a:spcPts val="0"/>
              </a:spcAft>
              <a:buClr>
                <a:srgbClr val="9D365E"/>
              </a:buClr>
              <a:buSzPts val="3200"/>
              <a:buFont typeface="Helvetica Neue"/>
              <a:buNone/>
            </a:pPr>
            <a:r>
              <a:t/>
            </a:r>
            <a:endParaRPr b="0" i="0" sz="3200">
              <a:solidFill>
                <a:srgbClr val="3F3F3F"/>
              </a:solidFill>
              <a:latin typeface="Helvetica Neue Light"/>
              <a:ea typeface="Helvetica Neue Light"/>
              <a:cs typeface="Helvetica Neue Light"/>
              <a:sym typeface="Helvetica Neue Light"/>
            </a:endParaRPr>
          </a:p>
        </p:txBody>
      </p:sp>
    </p:spTree>
  </p:cSld>
  <p:clrMapOvr>
    <a:masterClrMapping/>
  </p:clrMapOvr>
  <p:extLst>
    <p:ext uri="{DCECCB84-F9BA-43D5-87BE-67443E8EF086}">
      <p15:sldGuideLst>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8" name="Shape 18"/>
        <p:cNvGrpSpPr/>
        <p:nvPr/>
      </p:nvGrpSpPr>
      <p:grpSpPr>
        <a:xfrm>
          <a:off x="0" y="0"/>
          <a:ext cx="0" cy="0"/>
          <a:chOff x="0" y="0"/>
          <a:chExt cx="0" cy="0"/>
        </a:xfrm>
      </p:grpSpPr>
      <p:sp>
        <p:nvSpPr>
          <p:cNvPr id="19" name="Google Shape;19;p15"/>
          <p:cNvSpPr txBox="1"/>
          <p:nvPr>
            <p:ph type="ctrTitle"/>
          </p:nvPr>
        </p:nvSpPr>
        <p:spPr>
          <a:xfrm>
            <a:off x="1004046" y="495300"/>
            <a:ext cx="9861176" cy="128660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80172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15"/>
          <p:cNvSpPr txBox="1"/>
          <p:nvPr/>
        </p:nvSpPr>
        <p:spPr>
          <a:xfrm>
            <a:off x="1004046" y="2401824"/>
            <a:ext cx="9292893" cy="3791448"/>
          </a:xfrm>
          <a:prstGeom prst="rect">
            <a:avLst/>
          </a:prstGeom>
          <a:noFill/>
          <a:ln>
            <a:noFill/>
          </a:ln>
        </p:spPr>
        <p:txBody>
          <a:bodyPr anchorCtr="0" anchor="t" bIns="0" lIns="0" spcFirstLastPara="1" rIns="0" wrap="square" tIns="0">
            <a:noAutofit/>
          </a:bodyPr>
          <a:lstStyle/>
          <a:p>
            <a:pPr indent="-457200" lvl="0" marL="457200" marR="0" rtl="0" algn="l">
              <a:lnSpc>
                <a:spcPct val="100000"/>
              </a:lnSpc>
              <a:spcBef>
                <a:spcPts val="0"/>
              </a:spcBef>
              <a:spcAft>
                <a:spcPts val="0"/>
              </a:spcAft>
              <a:buClr>
                <a:srgbClr val="3F3F3F"/>
              </a:buClr>
              <a:buSzPts val="2800"/>
              <a:buFont typeface="Arial"/>
              <a:buChar char="•"/>
            </a:pPr>
            <a:r>
              <a:rPr b="0" i="0" lang="en-US" sz="2800">
                <a:solidFill>
                  <a:srgbClr val="3F3F3F"/>
                </a:solidFill>
                <a:latin typeface="Helvetica Neue Light"/>
                <a:ea typeface="Helvetica Neue Light"/>
                <a:cs typeface="Helvetica Neue Light"/>
                <a:sym typeface="Helvetica Neue Light"/>
              </a:rPr>
              <a:t>Lorem ipsum dolor sit amet, consectetur adipiscing elit, sed do eiusmod tempor.</a:t>
            </a:r>
            <a:endParaRPr/>
          </a:p>
          <a:p>
            <a:pPr indent="-457200" lvl="0" marL="457200" marR="0" rtl="0" algn="l">
              <a:lnSpc>
                <a:spcPct val="100000"/>
              </a:lnSpc>
              <a:spcBef>
                <a:spcPts val="1200"/>
              </a:spcBef>
              <a:spcAft>
                <a:spcPts val="0"/>
              </a:spcAft>
              <a:buClr>
                <a:srgbClr val="3F3F3F"/>
              </a:buClr>
              <a:buSzPts val="2800"/>
              <a:buFont typeface="Arial"/>
              <a:buChar char="•"/>
            </a:pPr>
            <a:r>
              <a:rPr b="0" i="0" lang="en-US" sz="2800">
                <a:solidFill>
                  <a:srgbClr val="3F3F3F"/>
                </a:solidFill>
                <a:latin typeface="Helvetica Neue Light"/>
                <a:ea typeface="Helvetica Neue Light"/>
                <a:cs typeface="Helvetica Neue Light"/>
                <a:sym typeface="Helvetica Neue Light"/>
              </a:rPr>
              <a:t>Lorem ipsum dolor sit amet, consectetur adipiscing elit, sed do eiusmod tempor.</a:t>
            </a:r>
            <a:endParaRPr/>
          </a:p>
          <a:p>
            <a:pPr indent="-457200" lvl="0" marL="457200" marR="0" rtl="0" algn="l">
              <a:lnSpc>
                <a:spcPct val="100000"/>
              </a:lnSpc>
              <a:spcBef>
                <a:spcPts val="1200"/>
              </a:spcBef>
              <a:spcAft>
                <a:spcPts val="0"/>
              </a:spcAft>
              <a:buClr>
                <a:srgbClr val="3F3F3F"/>
              </a:buClr>
              <a:buSzPts val="2800"/>
              <a:buFont typeface="Arial"/>
              <a:buChar char="•"/>
            </a:pPr>
            <a:r>
              <a:rPr b="0" i="0" lang="en-US" sz="2800">
                <a:solidFill>
                  <a:srgbClr val="3F3F3F"/>
                </a:solidFill>
                <a:latin typeface="Helvetica Neue Light"/>
                <a:ea typeface="Helvetica Neue Light"/>
                <a:cs typeface="Helvetica Neue Light"/>
                <a:sym typeface="Helvetica Neue Light"/>
              </a:rPr>
              <a:t>Lorem ipsum dolor sit amet, consectetur adipiscing elit, sed do eiusmod tempor.</a:t>
            </a:r>
            <a:endParaRPr/>
          </a:p>
        </p:txBody>
      </p:sp>
    </p:spTree>
  </p:cSld>
  <p:clrMapOvr>
    <a:masterClrMapping/>
  </p:clrMapOvr>
  <p:extLst>
    <p:ext uri="{DCECCB84-F9BA-43D5-87BE-67443E8EF086}">
      <p15:sldGuideLst>
        <p15:guide id="1" orient="horz" pos="1512">
          <p15:clr>
            <a:srgbClr val="FBAE40"/>
          </p15:clr>
        </p15:guide>
        <p15:guide id="2" orient="horz" pos="312">
          <p15:clr>
            <a:srgbClr val="FBAE40"/>
          </p15:clr>
        </p15:guide>
        <p15:guide id="3" pos="6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21" name="Shape 21"/>
        <p:cNvGrpSpPr/>
        <p:nvPr/>
      </p:nvGrpSpPr>
      <p:grpSpPr>
        <a:xfrm>
          <a:off x="0" y="0"/>
          <a:ext cx="0" cy="0"/>
          <a:chOff x="0" y="0"/>
          <a:chExt cx="0" cy="0"/>
        </a:xfrm>
      </p:grpSpPr>
      <p:sp>
        <p:nvSpPr>
          <p:cNvPr id="22" name="Google Shape;22;p16"/>
          <p:cNvSpPr txBox="1"/>
          <p:nvPr>
            <p:ph type="ctrTitle"/>
          </p:nvPr>
        </p:nvSpPr>
        <p:spPr>
          <a:xfrm>
            <a:off x="4512364" y="495300"/>
            <a:ext cx="6689036" cy="1474177"/>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80172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nvSpPr>
        <p:spPr>
          <a:xfrm>
            <a:off x="4651513" y="2400300"/>
            <a:ext cx="6549887" cy="3722203"/>
          </a:xfrm>
          <a:prstGeom prst="rect">
            <a:avLst/>
          </a:prstGeom>
          <a:noFill/>
          <a:ln>
            <a:noFill/>
          </a:ln>
        </p:spPr>
        <p:txBody>
          <a:bodyPr anchorCtr="0" anchor="t" bIns="0" lIns="0" spcFirstLastPara="1" rIns="0" wrap="square" tIns="0">
            <a:noAutofit/>
          </a:bodyPr>
          <a:lstStyle/>
          <a:p>
            <a:pPr indent="0" lvl="0" marL="0" marR="0" rtl="0" algn="r">
              <a:lnSpc>
                <a:spcPct val="110000"/>
              </a:lnSpc>
              <a:spcBef>
                <a:spcPts val="0"/>
              </a:spcBef>
              <a:spcAft>
                <a:spcPts val="0"/>
              </a:spcAft>
              <a:buClr>
                <a:srgbClr val="3F3F3F"/>
              </a:buClr>
              <a:buSzPts val="2800"/>
              <a:buFont typeface="Helvetica Neue Light"/>
              <a:buNone/>
            </a:pPr>
            <a:r>
              <a:rPr b="0" i="0" lang="en-US" sz="2800">
                <a:solidFill>
                  <a:srgbClr val="3F3F3F"/>
                </a:solidFill>
                <a:latin typeface="Helvetica Neue Light"/>
                <a:ea typeface="Helvetica Neue Light"/>
                <a:cs typeface="Helvetica Neue Light"/>
                <a:sym typeface="Helvetica Neue Light"/>
              </a:rPr>
              <a:t>Lorem ipsum dolor sit amet, consectetur adipiscing elit, sed do eiusmod tempor incididunt ut labore et dolore magna aliqua. Ut enim ad minim veniam, quis nostrud exercitation ullamco laboris nisi ut aliquip ex ea commodo consequat.</a:t>
            </a:r>
            <a:endParaRPr/>
          </a:p>
          <a:p>
            <a:pPr indent="0" lvl="0" marL="0" marR="0" rtl="0" algn="r">
              <a:lnSpc>
                <a:spcPct val="90000"/>
              </a:lnSpc>
              <a:spcBef>
                <a:spcPts val="0"/>
              </a:spcBef>
              <a:spcAft>
                <a:spcPts val="0"/>
              </a:spcAft>
              <a:buClr>
                <a:srgbClr val="9D365E"/>
              </a:buClr>
              <a:buSzPts val="2800"/>
              <a:buFont typeface="Helvetica Neue"/>
              <a:buNone/>
            </a:pPr>
            <a:r>
              <a:t/>
            </a:r>
            <a:endParaRPr b="0" i="0" sz="2800">
              <a:solidFill>
                <a:srgbClr val="3F3F3F"/>
              </a:solidFill>
              <a:latin typeface="Helvetica Neue Light"/>
              <a:ea typeface="Helvetica Neue Light"/>
              <a:cs typeface="Helvetica Neue Light"/>
              <a:sym typeface="Helvetica Neue Light"/>
            </a:endParaRPr>
          </a:p>
          <a:p>
            <a:pPr indent="0" lvl="0" marL="0" marR="0" rtl="0" algn="r">
              <a:lnSpc>
                <a:spcPct val="90000"/>
              </a:lnSpc>
              <a:spcBef>
                <a:spcPts val="0"/>
              </a:spcBef>
              <a:spcAft>
                <a:spcPts val="0"/>
              </a:spcAft>
              <a:buClr>
                <a:srgbClr val="9D365E"/>
              </a:buClr>
              <a:buSzPts val="2800"/>
              <a:buFont typeface="Helvetica Neue"/>
              <a:buNone/>
            </a:pPr>
            <a:r>
              <a:t/>
            </a:r>
            <a:endParaRPr b="0" i="0" sz="2800">
              <a:solidFill>
                <a:srgbClr val="3F3F3F"/>
              </a:solidFill>
              <a:latin typeface="Helvetica Neue Light"/>
              <a:ea typeface="Helvetica Neue Light"/>
              <a:cs typeface="Helvetica Neue Light"/>
              <a:sym typeface="Helvetica Neue Light"/>
            </a:endParaRPr>
          </a:p>
        </p:txBody>
      </p:sp>
      <p:pic>
        <p:nvPicPr>
          <p:cNvPr id="24" name="Google Shape;24;p16"/>
          <p:cNvPicPr preferRelativeResize="0"/>
          <p:nvPr/>
        </p:nvPicPr>
        <p:blipFill rotWithShape="1">
          <a:blip r:embed="rId2">
            <a:alphaModFix/>
          </a:blip>
          <a:srcRect b="0" l="30663" r="28922" t="0"/>
          <a:stretch/>
        </p:blipFill>
        <p:spPr>
          <a:xfrm>
            <a:off x="-139148" y="-30370"/>
            <a:ext cx="4194314" cy="691873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bg>
      <p:bgPr>
        <a:solidFill>
          <a:srgbClr val="63A49F"/>
        </a:solidFill>
      </p:bgPr>
    </p:bg>
    <p:spTree>
      <p:nvGrpSpPr>
        <p:cNvPr id="25" name="Shape 25"/>
        <p:cNvGrpSpPr/>
        <p:nvPr/>
      </p:nvGrpSpPr>
      <p:grpSpPr>
        <a:xfrm>
          <a:off x="0" y="0"/>
          <a:ext cx="0" cy="0"/>
          <a:chOff x="0" y="0"/>
          <a:chExt cx="0" cy="0"/>
        </a:xfrm>
      </p:grpSpPr>
      <p:sp>
        <p:nvSpPr>
          <p:cNvPr id="26" name="Google Shape;26;p17"/>
          <p:cNvSpPr txBox="1"/>
          <p:nvPr>
            <p:ph type="ctrTitle"/>
          </p:nvPr>
        </p:nvSpPr>
        <p:spPr>
          <a:xfrm>
            <a:off x="990600" y="2400300"/>
            <a:ext cx="7855226" cy="2117912"/>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80172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cxnSp>
        <p:nvCxnSpPr>
          <p:cNvPr id="27" name="Google Shape;27;p17"/>
          <p:cNvCxnSpPr/>
          <p:nvPr/>
        </p:nvCxnSpPr>
        <p:spPr>
          <a:xfrm>
            <a:off x="990600" y="2163233"/>
            <a:ext cx="1196009" cy="0"/>
          </a:xfrm>
          <a:prstGeom prst="straightConnector1">
            <a:avLst/>
          </a:prstGeom>
          <a:noFill/>
          <a:ln cap="flat" cmpd="sng" w="60325">
            <a:solidFill>
              <a:schemeClr val="lt1"/>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bg>
      <p:bgPr>
        <a:solidFill>
          <a:srgbClr val="63A49F"/>
        </a:solidFill>
      </p:bgPr>
    </p:bg>
    <p:spTree>
      <p:nvGrpSpPr>
        <p:cNvPr id="28" name="Shape 28"/>
        <p:cNvGrpSpPr/>
        <p:nvPr/>
      </p:nvGrpSpPr>
      <p:grpSpPr>
        <a:xfrm>
          <a:off x="0" y="0"/>
          <a:ext cx="0" cy="0"/>
          <a:chOff x="0" y="0"/>
          <a:chExt cx="0" cy="0"/>
        </a:xfrm>
      </p:grpSpPr>
      <p:pic>
        <p:nvPicPr>
          <p:cNvPr id="29" name="Google Shape;29;p18"/>
          <p:cNvPicPr preferRelativeResize="0"/>
          <p:nvPr/>
        </p:nvPicPr>
        <p:blipFill rotWithShape="1">
          <a:blip r:embed="rId2">
            <a:alphaModFix/>
          </a:blip>
          <a:srcRect b="12297" l="-143" r="277" t="2970"/>
          <a:stretch/>
        </p:blipFill>
        <p:spPr>
          <a:xfrm>
            <a:off x="-111370" y="-82062"/>
            <a:ext cx="12414739" cy="7022124"/>
          </a:xfrm>
          <a:prstGeom prst="rect">
            <a:avLst/>
          </a:prstGeom>
          <a:noFill/>
          <a:ln>
            <a:noFill/>
          </a:ln>
        </p:spPr>
      </p:pic>
      <p:sp>
        <p:nvSpPr>
          <p:cNvPr id="30" name="Google Shape;30;p18"/>
          <p:cNvSpPr txBox="1"/>
          <p:nvPr>
            <p:ph type="ctrTitle"/>
          </p:nvPr>
        </p:nvSpPr>
        <p:spPr>
          <a:xfrm>
            <a:off x="990600" y="495300"/>
            <a:ext cx="9861176" cy="128660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80172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rgbClr val="801721"/>
              </a:buClr>
              <a:buSzPts val="4400"/>
              <a:buFont typeface="Helvetica Neue"/>
              <a:buNone/>
              <a:defRPr b="0" i="0" sz="4400" u="none" cap="none" strike="noStrike">
                <a:solidFill>
                  <a:srgbClr val="80172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3F3F3F"/>
              </a:buClr>
              <a:buSzPts val="2800"/>
              <a:buFont typeface="Arial"/>
              <a:buChar char="•"/>
              <a:defRPr b="0" i="0" sz="2800" u="none" cap="none" strike="noStrike">
                <a:solidFill>
                  <a:srgbClr val="3F3F3F"/>
                </a:solidFill>
                <a:latin typeface="Helvetica Neue Light"/>
                <a:ea typeface="Helvetica Neue Light"/>
                <a:cs typeface="Helvetica Neue Light"/>
                <a:sym typeface="Helvetica Neue Light"/>
              </a:defRPr>
            </a:lvl1pPr>
            <a:lvl2pPr indent="-381000" lvl="1" marL="914400" marR="0" rtl="0" algn="l">
              <a:lnSpc>
                <a:spcPct val="90000"/>
              </a:lnSpc>
              <a:spcBef>
                <a:spcPts val="500"/>
              </a:spcBef>
              <a:spcAft>
                <a:spcPts val="0"/>
              </a:spcAft>
              <a:buClr>
                <a:srgbClr val="3F3F3F"/>
              </a:buClr>
              <a:buSzPts val="2400"/>
              <a:buFont typeface="Arial"/>
              <a:buChar char="•"/>
              <a:defRPr b="0" i="0" sz="2400" u="none" cap="none" strike="noStrike">
                <a:solidFill>
                  <a:srgbClr val="3F3F3F"/>
                </a:solidFill>
                <a:latin typeface="Helvetica Neue Light"/>
                <a:ea typeface="Helvetica Neue Light"/>
                <a:cs typeface="Helvetica Neue Light"/>
                <a:sym typeface="Helvetica Neue Light"/>
              </a:defRPr>
            </a:lvl2pPr>
            <a:lvl3pPr indent="-355600" lvl="2" marL="1371600" marR="0" rtl="0" algn="l">
              <a:lnSpc>
                <a:spcPct val="90000"/>
              </a:lnSpc>
              <a:spcBef>
                <a:spcPts val="500"/>
              </a:spcBef>
              <a:spcAft>
                <a:spcPts val="0"/>
              </a:spcAft>
              <a:buClr>
                <a:srgbClr val="3F3F3F"/>
              </a:buClr>
              <a:buSzPts val="2000"/>
              <a:buFont typeface="Arial"/>
              <a:buChar char="•"/>
              <a:defRPr b="0" i="0" sz="2000" u="none" cap="none" strike="noStrike">
                <a:solidFill>
                  <a:srgbClr val="3F3F3F"/>
                </a:solidFill>
                <a:latin typeface="Helvetica Neue Light"/>
                <a:ea typeface="Helvetica Neue Light"/>
                <a:cs typeface="Helvetica Neue Light"/>
                <a:sym typeface="Helvetica Neue Light"/>
              </a:defRPr>
            </a:lvl3pPr>
            <a:lvl4pPr indent="-342900" lvl="3" marL="18288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Helvetica Neue Light"/>
                <a:ea typeface="Helvetica Neue Light"/>
                <a:cs typeface="Helvetica Neue Light"/>
                <a:sym typeface="Helvetica Neue Light"/>
              </a:defRPr>
            </a:lvl4pPr>
            <a:lvl5pPr indent="-342900" lvl="4" marL="2286000" marR="0" rtl="0" algn="l">
              <a:lnSpc>
                <a:spcPct val="90000"/>
              </a:lnSpc>
              <a:spcBef>
                <a:spcPts val="500"/>
              </a:spcBef>
              <a:spcAft>
                <a:spcPts val="0"/>
              </a:spcAft>
              <a:buClr>
                <a:srgbClr val="3F3F3F"/>
              </a:buClr>
              <a:buSzPts val="1800"/>
              <a:buFont typeface="Arial"/>
              <a:buChar char="•"/>
              <a:defRPr b="0" i="0" sz="1800" u="none" cap="none" strike="noStrike">
                <a:solidFill>
                  <a:srgbClr val="3F3F3F"/>
                </a:solidFill>
                <a:latin typeface="Helvetica Neue Light"/>
                <a:ea typeface="Helvetica Neue Light"/>
                <a:cs typeface="Helvetica Neue Light"/>
                <a:sym typeface="Helvetica Neue Light"/>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0.jpg"/><Relationship Id="rId5"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pic>
        <p:nvPicPr>
          <p:cNvPr id="35" name="Google Shape;35;p1"/>
          <p:cNvPicPr preferRelativeResize="0"/>
          <p:nvPr/>
        </p:nvPicPr>
        <p:blipFill rotWithShape="1">
          <a:blip r:embed="rId3">
            <a:alphaModFix/>
          </a:blip>
          <a:srcRect b="0" l="0" r="0" t="0"/>
          <a:stretch/>
        </p:blipFill>
        <p:spPr>
          <a:xfrm>
            <a:off x="-27966" y="5171241"/>
            <a:ext cx="12219966" cy="1703429"/>
          </a:xfrm>
          <a:prstGeom prst="rect">
            <a:avLst/>
          </a:prstGeom>
          <a:noFill/>
          <a:ln>
            <a:noFill/>
          </a:ln>
        </p:spPr>
      </p:pic>
      <p:pic>
        <p:nvPicPr>
          <p:cNvPr id="36" name="Google Shape;36;p1"/>
          <p:cNvPicPr preferRelativeResize="0"/>
          <p:nvPr/>
        </p:nvPicPr>
        <p:blipFill rotWithShape="1">
          <a:blip r:embed="rId4">
            <a:alphaModFix/>
          </a:blip>
          <a:srcRect b="0" l="0" r="0" t="0"/>
          <a:stretch/>
        </p:blipFill>
        <p:spPr>
          <a:xfrm>
            <a:off x="10138222" y="462824"/>
            <a:ext cx="1453143" cy="1628798"/>
          </a:xfrm>
          <a:prstGeom prst="rect">
            <a:avLst/>
          </a:prstGeom>
          <a:noFill/>
          <a:ln>
            <a:noFill/>
          </a:ln>
        </p:spPr>
      </p:pic>
      <p:sp>
        <p:nvSpPr>
          <p:cNvPr id="37" name="Google Shape;37;p1"/>
          <p:cNvSpPr txBox="1"/>
          <p:nvPr>
            <p:ph type="ctrTitle"/>
          </p:nvPr>
        </p:nvSpPr>
        <p:spPr>
          <a:xfrm>
            <a:off x="990600" y="2400300"/>
            <a:ext cx="9121346" cy="145699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63A49F"/>
              </a:buClr>
              <a:buSzPts val="2400"/>
              <a:buFont typeface="Helvetica Neue"/>
              <a:buNone/>
            </a:pPr>
            <a:r>
              <a:rPr b="1" lang="en-US" sz="2400">
                <a:solidFill>
                  <a:srgbClr val="63A49F"/>
                </a:solidFill>
                <a:latin typeface="Helvetica Neue"/>
                <a:ea typeface="Helvetica Neue"/>
                <a:cs typeface="Helvetica Neue"/>
                <a:sym typeface="Helvetica Neue"/>
              </a:rPr>
              <a:t>OUR LANDS</a:t>
            </a:r>
            <a:br>
              <a:rPr lang="en-US" sz="7200"/>
            </a:br>
            <a:r>
              <a:rPr lang="en-US" sz="7200"/>
              <a:t>Coquille Indian Tribe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2"/>
          <p:cNvSpPr txBox="1"/>
          <p:nvPr>
            <p:ph type="ctrTitle"/>
          </p:nvPr>
        </p:nvSpPr>
        <p:spPr>
          <a:xfrm>
            <a:off x="1004046" y="495300"/>
            <a:ext cx="9861176" cy="128660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801721"/>
              </a:buClr>
              <a:buSzPts val="4400"/>
              <a:buFont typeface="Helvetica Neue"/>
              <a:buNone/>
            </a:pPr>
            <a:r>
              <a:rPr lang="en-US" sz="4400"/>
              <a:t>Ancestral Territory</a:t>
            </a:r>
            <a:endParaRPr/>
          </a:p>
        </p:txBody>
      </p:sp>
      <p:sp>
        <p:nvSpPr>
          <p:cNvPr id="43" name="Google Shape;43;p2"/>
          <p:cNvSpPr txBox="1"/>
          <p:nvPr/>
        </p:nvSpPr>
        <p:spPr>
          <a:xfrm>
            <a:off x="1004046" y="2062160"/>
            <a:ext cx="9298194" cy="3472070"/>
          </a:xfrm>
          <a:prstGeom prst="rect">
            <a:avLst/>
          </a:prstGeom>
          <a:noFill/>
          <a:ln>
            <a:noFill/>
          </a:ln>
        </p:spPr>
        <p:txBody>
          <a:bodyPr anchorCtr="0" anchor="t" bIns="0" lIns="0" spcFirstLastPara="1" rIns="0" wrap="square" tIns="0">
            <a:noAutofit/>
          </a:bodyPr>
          <a:lstStyle/>
          <a:p>
            <a:pPr indent="-274320" lvl="0" marL="274320" marR="0" rtl="0" algn="l">
              <a:lnSpc>
                <a:spcPct val="110000"/>
              </a:lnSpc>
              <a:spcBef>
                <a:spcPts val="0"/>
              </a:spcBef>
              <a:spcAft>
                <a:spcPts val="0"/>
              </a:spcAft>
              <a:buClr>
                <a:srgbClr val="3F3F3F"/>
              </a:buClr>
              <a:buSzPts val="3200"/>
              <a:buFont typeface="Arial"/>
              <a:buChar char="•"/>
            </a:pPr>
            <a:r>
              <a:rPr b="0" i="0" lang="en-US" sz="3200" u="none" cap="none" strike="noStrike">
                <a:solidFill>
                  <a:srgbClr val="3F3F3F"/>
                </a:solidFill>
                <a:latin typeface="Helvetica Neue Light"/>
                <a:ea typeface="Helvetica Neue Light"/>
                <a:cs typeface="Helvetica Neue Light"/>
                <a:sym typeface="Helvetica Neue Light"/>
              </a:rPr>
              <a:t>The Coquille Tribe's history and culture are inseparable from the forests, meadows, and coast of Southwest Oregon</a:t>
            </a:r>
            <a:endParaRPr/>
          </a:p>
          <a:p>
            <a:pPr indent="-274320" lvl="0" marL="274320" marR="0" rtl="0" algn="l">
              <a:lnSpc>
                <a:spcPct val="110000"/>
              </a:lnSpc>
              <a:spcBef>
                <a:spcPts val="1200"/>
              </a:spcBef>
              <a:spcAft>
                <a:spcPts val="0"/>
              </a:spcAft>
              <a:buClr>
                <a:srgbClr val="3F3F3F"/>
              </a:buClr>
              <a:buSzPts val="3200"/>
              <a:buFont typeface="Arial"/>
              <a:buChar char="•"/>
            </a:pPr>
            <a:r>
              <a:rPr b="0" i="0" lang="en-US" sz="3200" u="none" cap="none" strike="noStrike">
                <a:solidFill>
                  <a:srgbClr val="3F3F3F"/>
                </a:solidFill>
                <a:latin typeface="Helvetica Neue Light"/>
                <a:ea typeface="Helvetica Neue Light"/>
                <a:cs typeface="Helvetica Neue Light"/>
                <a:sym typeface="Helvetica Neue Light"/>
              </a:rPr>
              <a:t>The Tribe’s ancestral homelands extend from south of Bandon to all reaches of the Coquille River watershed in Coos, Curry, and Douglas counties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3"/>
          <p:cNvSpPr txBox="1"/>
          <p:nvPr>
            <p:ph type="ctrTitle"/>
          </p:nvPr>
        </p:nvSpPr>
        <p:spPr>
          <a:xfrm>
            <a:off x="1004046" y="495300"/>
            <a:ext cx="9861176" cy="128660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801721"/>
              </a:buClr>
              <a:buSzPts val="4400"/>
              <a:buFont typeface="Helvetica Neue"/>
              <a:buNone/>
            </a:pPr>
            <a:r>
              <a:rPr lang="en-US" sz="4400"/>
              <a:t>Coastal Landscape</a:t>
            </a:r>
            <a:endParaRPr/>
          </a:p>
        </p:txBody>
      </p:sp>
      <p:sp>
        <p:nvSpPr>
          <p:cNvPr id="49" name="Google Shape;49;p3"/>
          <p:cNvSpPr txBox="1"/>
          <p:nvPr/>
        </p:nvSpPr>
        <p:spPr>
          <a:xfrm>
            <a:off x="1004048" y="1936037"/>
            <a:ext cx="5922270" cy="3731172"/>
          </a:xfrm>
          <a:prstGeom prst="rect">
            <a:avLst/>
          </a:prstGeom>
          <a:noFill/>
          <a:ln>
            <a:noFill/>
          </a:ln>
        </p:spPr>
        <p:txBody>
          <a:bodyPr anchorCtr="0" anchor="t" bIns="0" lIns="0" spcFirstLastPara="1" rIns="0" wrap="square" tIns="0">
            <a:noAutofit/>
          </a:bodyPr>
          <a:lstStyle/>
          <a:p>
            <a:pPr indent="-274320" lvl="0" marL="274320" marR="0" rtl="0" algn="l">
              <a:lnSpc>
                <a:spcPct val="110000"/>
              </a:lnSpc>
              <a:spcBef>
                <a:spcPts val="0"/>
              </a:spcBef>
              <a:spcAft>
                <a:spcPts val="0"/>
              </a:spcAft>
              <a:buClr>
                <a:srgbClr val="3F3F3F"/>
              </a:buClr>
              <a:buSzPts val="2400"/>
              <a:buFont typeface="Arial"/>
              <a:buChar char="•"/>
            </a:pPr>
            <a:r>
              <a:rPr b="0" i="0" lang="en-US" sz="2400" u="none" cap="none" strike="noStrike">
                <a:solidFill>
                  <a:srgbClr val="3F3F3F"/>
                </a:solidFill>
                <a:latin typeface="Helvetica Neue Light"/>
                <a:ea typeface="Helvetica Neue Light"/>
                <a:cs typeface="Helvetica Neue Light"/>
                <a:sym typeface="Helvetica Neue Light"/>
              </a:rPr>
              <a:t>The coastal ecosystem provided abundant resources for the Coquille Tribe</a:t>
            </a:r>
            <a:endParaRPr/>
          </a:p>
          <a:p>
            <a:pPr indent="-274320" lvl="0" marL="274320" marR="0" rtl="0" algn="l">
              <a:lnSpc>
                <a:spcPct val="110000"/>
              </a:lnSpc>
              <a:spcBef>
                <a:spcPts val="1200"/>
              </a:spcBef>
              <a:spcAft>
                <a:spcPts val="0"/>
              </a:spcAft>
              <a:buClr>
                <a:srgbClr val="3F3F3F"/>
              </a:buClr>
              <a:buSzPts val="2400"/>
              <a:buFont typeface="Arial"/>
              <a:buChar char="•"/>
            </a:pPr>
            <a:r>
              <a:rPr b="0" i="0" lang="en-US" sz="2400" u="none" cap="none" strike="noStrike">
                <a:solidFill>
                  <a:srgbClr val="3F3F3F"/>
                </a:solidFill>
                <a:latin typeface="Helvetica Neue Light"/>
                <a:ea typeface="Helvetica Neue Light"/>
                <a:cs typeface="Helvetica Neue Light"/>
                <a:sym typeface="Helvetica Neue Light"/>
              </a:rPr>
              <a:t>Villages were constructed along the tidewaters and lower reaches of streams and rivers</a:t>
            </a:r>
            <a:endParaRPr/>
          </a:p>
          <a:p>
            <a:pPr indent="-274320" lvl="0" marL="274320" marR="0" rtl="0" algn="l">
              <a:lnSpc>
                <a:spcPct val="110000"/>
              </a:lnSpc>
              <a:spcBef>
                <a:spcPts val="1200"/>
              </a:spcBef>
              <a:spcAft>
                <a:spcPts val="0"/>
              </a:spcAft>
              <a:buClr>
                <a:srgbClr val="3F3F3F"/>
              </a:buClr>
              <a:buSzPts val="2400"/>
              <a:buFont typeface="Arial"/>
              <a:buChar char="•"/>
            </a:pPr>
            <a:r>
              <a:rPr b="0" i="0" lang="en-US" sz="2400" u="none" cap="none" strike="noStrike">
                <a:solidFill>
                  <a:srgbClr val="3F3F3F"/>
                </a:solidFill>
                <a:latin typeface="Helvetica Neue Light"/>
                <a:ea typeface="Helvetica Neue Light"/>
                <a:cs typeface="Helvetica Neue Light"/>
                <a:sym typeface="Helvetica Neue Light"/>
              </a:rPr>
              <a:t>The Coquille gathered food and materials </a:t>
            </a:r>
            <a:br>
              <a:rPr b="0" i="0" lang="en-US" sz="2400" u="none" cap="none" strike="noStrike">
                <a:solidFill>
                  <a:srgbClr val="3F3F3F"/>
                </a:solidFill>
                <a:latin typeface="Helvetica Neue Light"/>
                <a:ea typeface="Helvetica Neue Light"/>
                <a:cs typeface="Helvetica Neue Light"/>
                <a:sym typeface="Helvetica Neue Light"/>
              </a:rPr>
            </a:br>
            <a:r>
              <a:rPr b="0" i="0" lang="en-US" sz="2400" u="none" cap="none" strike="noStrike">
                <a:solidFill>
                  <a:srgbClr val="3F3F3F"/>
                </a:solidFill>
                <a:latin typeface="Helvetica Neue Light"/>
                <a:ea typeface="Helvetica Neue Light"/>
                <a:cs typeface="Helvetica Neue Light"/>
                <a:sym typeface="Helvetica Neue Light"/>
              </a:rPr>
              <a:t>from meadows, forests, tidal pools, </a:t>
            </a:r>
            <a:br>
              <a:rPr b="0" i="0" lang="en-US" sz="2400" u="none" cap="none" strike="noStrike">
                <a:solidFill>
                  <a:srgbClr val="3F3F3F"/>
                </a:solidFill>
                <a:latin typeface="Helvetica Neue Light"/>
                <a:ea typeface="Helvetica Neue Light"/>
                <a:cs typeface="Helvetica Neue Light"/>
                <a:sym typeface="Helvetica Neue Light"/>
              </a:rPr>
            </a:br>
            <a:r>
              <a:rPr b="0" i="0" lang="en-US" sz="2400" u="none" cap="none" strike="noStrike">
                <a:solidFill>
                  <a:srgbClr val="3F3F3F"/>
                </a:solidFill>
                <a:latin typeface="Helvetica Neue Light"/>
                <a:ea typeface="Helvetica Neue Light"/>
                <a:cs typeface="Helvetica Neue Light"/>
                <a:sym typeface="Helvetica Neue Light"/>
              </a:rPr>
              <a:t>estuaries, and the shore</a:t>
            </a:r>
            <a:endParaRPr/>
          </a:p>
        </p:txBody>
      </p:sp>
      <p:pic>
        <p:nvPicPr>
          <p:cNvPr descr="A group of people in a forest&#10;&#10;Description generated with high confidence" id="50" name="Google Shape;50;p3"/>
          <p:cNvPicPr preferRelativeResize="0"/>
          <p:nvPr/>
        </p:nvPicPr>
        <p:blipFill rotWithShape="1">
          <a:blip r:embed="rId3">
            <a:alphaModFix/>
          </a:blip>
          <a:srcRect b="1672" l="9322" r="2359" t="821"/>
          <a:stretch/>
        </p:blipFill>
        <p:spPr>
          <a:xfrm>
            <a:off x="7525406" y="1936037"/>
            <a:ext cx="4330263" cy="35258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4"/>
          <p:cNvSpPr txBox="1"/>
          <p:nvPr>
            <p:ph type="ctrTitle"/>
          </p:nvPr>
        </p:nvSpPr>
        <p:spPr>
          <a:xfrm>
            <a:off x="1004046" y="495300"/>
            <a:ext cx="9861176" cy="128660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801721"/>
              </a:buClr>
              <a:buSzPts val="4400"/>
              <a:buFont typeface="Helvetica Neue"/>
              <a:buNone/>
            </a:pPr>
            <a:r>
              <a:rPr lang="en-US" sz="4400"/>
              <a:t>Coastal Resources</a:t>
            </a:r>
            <a:endParaRPr/>
          </a:p>
        </p:txBody>
      </p:sp>
      <p:sp>
        <p:nvSpPr>
          <p:cNvPr id="56" name="Google Shape;56;p4"/>
          <p:cNvSpPr txBox="1"/>
          <p:nvPr/>
        </p:nvSpPr>
        <p:spPr>
          <a:xfrm>
            <a:off x="1004048" y="1936037"/>
            <a:ext cx="5827676" cy="3174123"/>
          </a:xfrm>
          <a:prstGeom prst="rect">
            <a:avLst/>
          </a:prstGeom>
          <a:noFill/>
          <a:ln>
            <a:noFill/>
          </a:ln>
        </p:spPr>
        <p:txBody>
          <a:bodyPr anchorCtr="0" anchor="t" bIns="0" lIns="0" spcFirstLastPara="1" rIns="0" wrap="square" tIns="0">
            <a:noAutofit/>
          </a:bodyPr>
          <a:lstStyle/>
          <a:p>
            <a:pPr indent="-274320" lvl="0" marL="274320" marR="0" rtl="0" algn="l">
              <a:lnSpc>
                <a:spcPct val="110000"/>
              </a:lnSpc>
              <a:spcBef>
                <a:spcPts val="0"/>
              </a:spcBef>
              <a:spcAft>
                <a:spcPts val="0"/>
              </a:spcAft>
              <a:buClr>
                <a:srgbClr val="3F3F3F"/>
              </a:buClr>
              <a:buSzPts val="2400"/>
              <a:buFont typeface="Arial"/>
              <a:buChar char="•"/>
            </a:pPr>
            <a:r>
              <a:rPr b="0" i="0" lang="en-US" sz="2400" u="none" cap="none" strike="noStrike">
                <a:solidFill>
                  <a:srgbClr val="3F3F3F"/>
                </a:solidFill>
                <a:latin typeface="Helvetica Neue Light"/>
                <a:ea typeface="Helvetica Neue Light"/>
                <a:cs typeface="Helvetica Neue Light"/>
                <a:sym typeface="Helvetica Neue Light"/>
              </a:rPr>
              <a:t>Mussels, clams, and other shellfish are important resources for all coastal tribes</a:t>
            </a:r>
            <a:endParaRPr/>
          </a:p>
          <a:p>
            <a:pPr indent="-274320" lvl="0" marL="274320" marR="0" rtl="0" algn="l">
              <a:lnSpc>
                <a:spcPct val="110000"/>
              </a:lnSpc>
              <a:spcBef>
                <a:spcPts val="1200"/>
              </a:spcBef>
              <a:spcAft>
                <a:spcPts val="0"/>
              </a:spcAft>
              <a:buClr>
                <a:srgbClr val="3F3F3F"/>
              </a:buClr>
              <a:buSzPts val="2400"/>
              <a:buFont typeface="Arial"/>
              <a:buChar char="•"/>
            </a:pPr>
            <a:r>
              <a:rPr b="0" i="0" lang="en-US" sz="2400" u="none" cap="none" strike="noStrike">
                <a:solidFill>
                  <a:srgbClr val="3F3F3F"/>
                </a:solidFill>
                <a:latin typeface="Helvetica Neue Light"/>
                <a:ea typeface="Helvetica Neue Light"/>
                <a:cs typeface="Helvetica Neue Light"/>
                <a:sym typeface="Helvetica Neue Light"/>
              </a:rPr>
              <a:t>Seashells and dentalium shells were used as ornaments on clothing and </a:t>
            </a:r>
            <a:br>
              <a:rPr b="0" i="0" lang="en-US" sz="2400" u="none" cap="none" strike="noStrike">
                <a:solidFill>
                  <a:srgbClr val="3F3F3F"/>
                </a:solidFill>
                <a:latin typeface="Helvetica Neue Light"/>
                <a:ea typeface="Helvetica Neue Light"/>
                <a:cs typeface="Helvetica Neue Light"/>
                <a:sym typeface="Helvetica Neue Light"/>
              </a:rPr>
            </a:br>
            <a:r>
              <a:rPr b="0" i="0" lang="en-US" sz="2400" u="none" cap="none" strike="noStrike">
                <a:solidFill>
                  <a:srgbClr val="3F3F3F"/>
                </a:solidFill>
                <a:latin typeface="Helvetica Neue Light"/>
                <a:ea typeface="Helvetica Neue Light"/>
                <a:cs typeface="Helvetica Neue Light"/>
                <a:sym typeface="Helvetica Neue Light"/>
              </a:rPr>
              <a:t>were widely traded</a:t>
            </a:r>
            <a:endParaRPr/>
          </a:p>
          <a:p>
            <a:pPr indent="-274320" lvl="0" marL="274320" marR="0" rtl="0" algn="l">
              <a:lnSpc>
                <a:spcPct val="110000"/>
              </a:lnSpc>
              <a:spcBef>
                <a:spcPts val="1200"/>
              </a:spcBef>
              <a:spcAft>
                <a:spcPts val="0"/>
              </a:spcAft>
              <a:buClr>
                <a:srgbClr val="3F3F3F"/>
              </a:buClr>
              <a:buSzPts val="2400"/>
              <a:buFont typeface="Arial"/>
              <a:buChar char="•"/>
            </a:pPr>
            <a:r>
              <a:rPr b="0" i="0" lang="en-US" sz="2400" u="none" cap="none" strike="noStrike">
                <a:solidFill>
                  <a:srgbClr val="3F3F3F"/>
                </a:solidFill>
                <a:latin typeface="Helvetica Neue Light"/>
                <a:ea typeface="Helvetica Neue Light"/>
                <a:cs typeface="Helvetica Neue Light"/>
                <a:sym typeface="Helvetica Neue Light"/>
              </a:rPr>
              <a:t>Shellfish, urchin, salmon, and lamprey are also important foods</a:t>
            </a:r>
            <a:endParaRPr/>
          </a:p>
          <a:p>
            <a:pPr indent="-121920" lvl="0" marL="274320" marR="0" rtl="0" algn="l">
              <a:lnSpc>
                <a:spcPct val="110000"/>
              </a:lnSpc>
              <a:spcBef>
                <a:spcPts val="1200"/>
              </a:spcBef>
              <a:spcAft>
                <a:spcPts val="0"/>
              </a:spcAft>
              <a:buClr>
                <a:srgbClr val="9D365E"/>
              </a:buClr>
              <a:buSzPts val="2400"/>
              <a:buFont typeface="Arial"/>
              <a:buNone/>
            </a:pPr>
            <a:r>
              <a:t/>
            </a:r>
            <a:endParaRPr b="0" i="0" sz="2400" u="none" cap="none" strike="noStrike">
              <a:solidFill>
                <a:srgbClr val="3F3F3F"/>
              </a:solidFill>
              <a:latin typeface="Helvetica Neue Light"/>
              <a:ea typeface="Helvetica Neue Light"/>
              <a:cs typeface="Helvetica Neue Light"/>
              <a:sym typeface="Helvetica Neue Light"/>
            </a:endParaRPr>
          </a:p>
        </p:txBody>
      </p:sp>
      <p:pic>
        <p:nvPicPr>
          <p:cNvPr descr="A pile of rocks&#10;&#10;Description generated with high confidence" id="57" name="Google Shape;57;p4"/>
          <p:cNvPicPr preferRelativeResize="0"/>
          <p:nvPr/>
        </p:nvPicPr>
        <p:blipFill rotWithShape="1">
          <a:blip r:embed="rId3">
            <a:alphaModFix/>
          </a:blip>
          <a:srcRect b="20660" l="0" r="-2" t="0"/>
          <a:stretch/>
        </p:blipFill>
        <p:spPr>
          <a:xfrm>
            <a:off x="8072119" y="-11722"/>
            <a:ext cx="5538373" cy="2965938"/>
          </a:xfrm>
          <a:prstGeom prst="rect">
            <a:avLst/>
          </a:prstGeom>
          <a:noFill/>
          <a:ln>
            <a:noFill/>
          </a:ln>
        </p:spPr>
      </p:pic>
      <p:pic>
        <p:nvPicPr>
          <p:cNvPr id="58" name="Google Shape;58;p4"/>
          <p:cNvPicPr preferRelativeResize="0"/>
          <p:nvPr/>
        </p:nvPicPr>
        <p:blipFill rotWithShape="1">
          <a:blip r:embed="rId4">
            <a:alphaModFix/>
          </a:blip>
          <a:srcRect b="16217" l="10013" r="7389" t="20763"/>
          <a:stretch/>
        </p:blipFill>
        <p:spPr>
          <a:xfrm>
            <a:off x="8081772" y="3083169"/>
            <a:ext cx="4962927" cy="37865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5"/>
          <p:cNvSpPr txBox="1"/>
          <p:nvPr>
            <p:ph type="ctrTitle"/>
          </p:nvPr>
        </p:nvSpPr>
        <p:spPr>
          <a:xfrm>
            <a:off x="1004046" y="495300"/>
            <a:ext cx="9861176" cy="78251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801721"/>
              </a:buClr>
              <a:buSzPts val="4400"/>
              <a:buFont typeface="Helvetica Neue"/>
              <a:buNone/>
            </a:pPr>
            <a:r>
              <a:rPr lang="en-US" sz="4400"/>
              <a:t>Forest Resources</a:t>
            </a:r>
            <a:endParaRPr/>
          </a:p>
        </p:txBody>
      </p:sp>
      <p:sp>
        <p:nvSpPr>
          <p:cNvPr id="64" name="Google Shape;64;p5"/>
          <p:cNvSpPr txBox="1"/>
          <p:nvPr/>
        </p:nvSpPr>
        <p:spPr>
          <a:xfrm>
            <a:off x="1004048" y="1936038"/>
            <a:ext cx="4839540" cy="3436060"/>
          </a:xfrm>
          <a:prstGeom prst="rect">
            <a:avLst/>
          </a:prstGeom>
          <a:noFill/>
          <a:ln>
            <a:noFill/>
          </a:ln>
        </p:spPr>
        <p:txBody>
          <a:bodyPr anchorCtr="0" anchor="t" bIns="0" lIns="0" spcFirstLastPara="1" rIns="0" wrap="square" tIns="0">
            <a:noAutofit/>
          </a:bodyPr>
          <a:lstStyle/>
          <a:p>
            <a:pPr indent="-274320" lvl="0" marL="274320" marR="0" rtl="0" algn="l">
              <a:lnSpc>
                <a:spcPct val="110000"/>
              </a:lnSpc>
              <a:spcBef>
                <a:spcPts val="0"/>
              </a:spcBef>
              <a:spcAft>
                <a:spcPts val="0"/>
              </a:spcAft>
              <a:buClr>
                <a:srgbClr val="3F3F3F"/>
              </a:buClr>
              <a:buSzPts val="2400"/>
              <a:buFont typeface="Arial"/>
              <a:buChar char="•"/>
            </a:pPr>
            <a:r>
              <a:rPr b="0" i="0" lang="en-US" sz="2400" u="none" cap="none" strike="noStrike">
                <a:solidFill>
                  <a:srgbClr val="3F3F3F"/>
                </a:solidFill>
                <a:latin typeface="Helvetica Neue Light"/>
                <a:ea typeface="Helvetica Neue Light"/>
                <a:cs typeface="Helvetica Neue Light"/>
                <a:sym typeface="Helvetica Neue Light"/>
              </a:rPr>
              <a:t>Red and white cedar were essential to the Coquille Tribe’s traditional way of life</a:t>
            </a:r>
            <a:endParaRPr/>
          </a:p>
          <a:p>
            <a:pPr indent="-274320" lvl="0" marL="274320" marR="0" rtl="0" algn="l">
              <a:lnSpc>
                <a:spcPct val="110000"/>
              </a:lnSpc>
              <a:spcBef>
                <a:spcPts val="1200"/>
              </a:spcBef>
              <a:spcAft>
                <a:spcPts val="0"/>
              </a:spcAft>
              <a:buClr>
                <a:srgbClr val="3F3F3F"/>
              </a:buClr>
              <a:buSzPts val="2400"/>
              <a:buFont typeface="Arial"/>
              <a:buChar char="•"/>
            </a:pPr>
            <a:r>
              <a:rPr b="0" i="0" lang="en-US" sz="2400" u="none" cap="none" strike="noStrike">
                <a:solidFill>
                  <a:srgbClr val="3F3F3F"/>
                </a:solidFill>
                <a:latin typeface="Helvetica Neue Light"/>
                <a:ea typeface="Helvetica Neue Light"/>
                <a:cs typeface="Helvetica Neue Light"/>
                <a:sym typeface="Helvetica Neue Light"/>
              </a:rPr>
              <a:t>The trunks of these trees could be shaped into canoes or split into timber for houses</a:t>
            </a:r>
            <a:endParaRPr/>
          </a:p>
          <a:p>
            <a:pPr indent="-274320" lvl="0" marL="274320" marR="0" rtl="0" algn="l">
              <a:lnSpc>
                <a:spcPct val="110000"/>
              </a:lnSpc>
              <a:spcBef>
                <a:spcPts val="1200"/>
              </a:spcBef>
              <a:spcAft>
                <a:spcPts val="0"/>
              </a:spcAft>
              <a:buClr>
                <a:srgbClr val="9D365E"/>
              </a:buClr>
              <a:buSzPts val="2400"/>
              <a:buFont typeface="Helvetica Neue"/>
              <a:buNone/>
            </a:pPr>
            <a:r>
              <a:t/>
            </a:r>
            <a:endParaRPr b="0" i="0" sz="2400" u="none" cap="none" strike="noStrike">
              <a:solidFill>
                <a:srgbClr val="3F3F3F"/>
              </a:solidFill>
              <a:latin typeface="Helvetica Neue Light"/>
              <a:ea typeface="Helvetica Neue Light"/>
              <a:cs typeface="Helvetica Neue Light"/>
              <a:sym typeface="Helvetica Neue Light"/>
            </a:endParaRPr>
          </a:p>
        </p:txBody>
      </p:sp>
      <p:pic>
        <p:nvPicPr>
          <p:cNvPr descr="A group of people posing for a photo&#10;&#10;Description generated with very high confidence" id="65" name="Google Shape;65;p5"/>
          <p:cNvPicPr preferRelativeResize="0"/>
          <p:nvPr/>
        </p:nvPicPr>
        <p:blipFill rotWithShape="1">
          <a:blip r:embed="rId3">
            <a:alphaModFix/>
          </a:blip>
          <a:srcRect b="1389" l="2424" r="2" t="1"/>
          <a:stretch/>
        </p:blipFill>
        <p:spPr>
          <a:xfrm>
            <a:off x="6630369" y="1356773"/>
            <a:ext cx="3516377" cy="1996780"/>
          </a:xfrm>
          <a:prstGeom prst="rect">
            <a:avLst/>
          </a:prstGeom>
          <a:noFill/>
          <a:ln>
            <a:noFill/>
          </a:ln>
        </p:spPr>
      </p:pic>
      <p:pic>
        <p:nvPicPr>
          <p:cNvPr descr="An old photo of a person&#10;&#10;Description generated with very high confidence" id="66" name="Google Shape;66;p5"/>
          <p:cNvPicPr preferRelativeResize="0"/>
          <p:nvPr/>
        </p:nvPicPr>
        <p:blipFill rotWithShape="1">
          <a:blip r:embed="rId4">
            <a:alphaModFix/>
          </a:blip>
          <a:srcRect b="0" l="0" r="1955" t="0"/>
          <a:stretch/>
        </p:blipFill>
        <p:spPr>
          <a:xfrm>
            <a:off x="6543024" y="3354876"/>
            <a:ext cx="3603723" cy="2922096"/>
          </a:xfrm>
          <a:prstGeom prst="rect">
            <a:avLst/>
          </a:prstGeom>
          <a:noFill/>
          <a:ln>
            <a:noFill/>
          </a:ln>
        </p:spPr>
      </p:pic>
      <p:pic>
        <p:nvPicPr>
          <p:cNvPr descr="A tree in a forest&#10;&#10;Description generated with very high confidence" id="67" name="Google Shape;67;p5"/>
          <p:cNvPicPr preferRelativeResize="0"/>
          <p:nvPr/>
        </p:nvPicPr>
        <p:blipFill rotWithShape="1">
          <a:blip r:embed="rId5">
            <a:alphaModFix/>
          </a:blip>
          <a:srcRect b="5216" l="31109" r="25237" t="1373"/>
          <a:stretch/>
        </p:blipFill>
        <p:spPr>
          <a:xfrm>
            <a:off x="10246166" y="1356774"/>
            <a:ext cx="1631510" cy="4815424"/>
          </a:xfrm>
          <a:prstGeom prst="rect">
            <a:avLst/>
          </a:prstGeom>
          <a:noFill/>
          <a:ln>
            <a:noFill/>
          </a:ln>
        </p:spPr>
      </p:pic>
      <p:sp>
        <p:nvSpPr>
          <p:cNvPr id="68" name="Google Shape;68;p5"/>
          <p:cNvSpPr txBox="1"/>
          <p:nvPr/>
        </p:nvSpPr>
        <p:spPr>
          <a:xfrm>
            <a:off x="6799385" y="139504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6"/>
          <p:cNvSpPr txBox="1"/>
          <p:nvPr>
            <p:ph type="ctrTitle"/>
          </p:nvPr>
        </p:nvSpPr>
        <p:spPr>
          <a:xfrm>
            <a:off x="1004046" y="495300"/>
            <a:ext cx="9861176" cy="78251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801721"/>
              </a:buClr>
              <a:buSzPts val="4400"/>
              <a:buFont typeface="Helvetica Neue"/>
              <a:buNone/>
            </a:pPr>
            <a:r>
              <a:rPr lang="en-US" sz="4400"/>
              <a:t>Canoes</a:t>
            </a:r>
            <a:endParaRPr/>
          </a:p>
        </p:txBody>
      </p:sp>
      <p:sp>
        <p:nvSpPr>
          <p:cNvPr id="74" name="Google Shape;74;p6"/>
          <p:cNvSpPr txBox="1"/>
          <p:nvPr/>
        </p:nvSpPr>
        <p:spPr>
          <a:xfrm>
            <a:off x="1004047" y="1936038"/>
            <a:ext cx="6411165" cy="4269494"/>
          </a:xfrm>
          <a:prstGeom prst="rect">
            <a:avLst/>
          </a:prstGeom>
          <a:noFill/>
          <a:ln>
            <a:noFill/>
          </a:ln>
        </p:spPr>
        <p:txBody>
          <a:bodyPr anchorCtr="0" anchor="t" bIns="0" lIns="0" spcFirstLastPara="1" rIns="0" wrap="square" tIns="0">
            <a:noAutofit/>
          </a:bodyPr>
          <a:lstStyle/>
          <a:p>
            <a:pPr indent="-274320" lvl="0" marL="274320" marR="0" rtl="0" algn="l">
              <a:lnSpc>
                <a:spcPct val="110000"/>
              </a:lnSpc>
              <a:spcBef>
                <a:spcPts val="0"/>
              </a:spcBef>
              <a:spcAft>
                <a:spcPts val="0"/>
              </a:spcAft>
              <a:buClr>
                <a:srgbClr val="3F3F3F"/>
              </a:buClr>
              <a:buSzPts val="2400"/>
              <a:buFont typeface="Arial"/>
              <a:buChar char="•"/>
            </a:pPr>
            <a:r>
              <a:rPr b="0" i="0" lang="en-US" sz="2400">
                <a:solidFill>
                  <a:srgbClr val="3F3F3F"/>
                </a:solidFill>
                <a:latin typeface="Helvetica Neue Light"/>
                <a:ea typeface="Helvetica Neue Light"/>
                <a:cs typeface="Helvetica Neue Light"/>
                <a:sym typeface="Helvetica Neue Light"/>
              </a:rPr>
              <a:t>The canoe allowed the Coquille to access the many resources of the coastal ecosystem</a:t>
            </a:r>
            <a:endParaRPr/>
          </a:p>
          <a:p>
            <a:pPr indent="-274320" lvl="0" marL="274320" marR="0" rtl="0" algn="l">
              <a:lnSpc>
                <a:spcPct val="110000"/>
              </a:lnSpc>
              <a:spcBef>
                <a:spcPts val="1200"/>
              </a:spcBef>
              <a:spcAft>
                <a:spcPts val="0"/>
              </a:spcAft>
              <a:buClr>
                <a:srgbClr val="3F3F3F"/>
              </a:buClr>
              <a:buSzPts val="2400"/>
              <a:buFont typeface="Arial"/>
              <a:buChar char="•"/>
            </a:pPr>
            <a:r>
              <a:rPr b="0" i="0" lang="en-US" sz="2400">
                <a:solidFill>
                  <a:srgbClr val="3F3F3F"/>
                </a:solidFill>
                <a:latin typeface="Helvetica Neue Light"/>
                <a:ea typeface="Helvetica Neue Light"/>
                <a:cs typeface="Helvetica Neue Light"/>
                <a:sym typeface="Helvetica Neue Light"/>
              </a:rPr>
              <a:t>Some canoes were made with a shovelnose carved from white cedar</a:t>
            </a:r>
            <a:endParaRPr/>
          </a:p>
          <a:p>
            <a:pPr indent="-274320" lvl="0" marL="274320" marR="0" rtl="0" algn="l">
              <a:lnSpc>
                <a:spcPct val="110000"/>
              </a:lnSpc>
              <a:spcBef>
                <a:spcPts val="1200"/>
              </a:spcBef>
              <a:spcAft>
                <a:spcPts val="0"/>
              </a:spcAft>
              <a:buClr>
                <a:srgbClr val="3F3F3F"/>
              </a:buClr>
              <a:buSzPts val="2400"/>
              <a:buFont typeface="Arial"/>
              <a:buChar char="•"/>
            </a:pPr>
            <a:r>
              <a:rPr b="0" i="0" lang="en-US" sz="2400">
                <a:solidFill>
                  <a:srgbClr val="3F3F3F"/>
                </a:solidFill>
                <a:latin typeface="Helvetica Neue Light"/>
                <a:ea typeface="Helvetica Neue Light"/>
                <a:cs typeface="Helvetica Neue Light"/>
                <a:sym typeface="Helvetica Neue Light"/>
              </a:rPr>
              <a:t>Shovelnose canoes had rounded bottoms to maneuver though river currents</a:t>
            </a:r>
            <a:endParaRPr/>
          </a:p>
          <a:p>
            <a:pPr indent="-274320" lvl="0" marL="274320" marR="0" rtl="0" algn="l">
              <a:lnSpc>
                <a:spcPct val="110000"/>
              </a:lnSpc>
              <a:spcBef>
                <a:spcPts val="1200"/>
              </a:spcBef>
              <a:spcAft>
                <a:spcPts val="0"/>
              </a:spcAft>
              <a:buClr>
                <a:srgbClr val="3F3F3F"/>
              </a:buClr>
              <a:buSzPts val="2400"/>
              <a:buFont typeface="Arial"/>
              <a:buChar char="•"/>
            </a:pPr>
            <a:r>
              <a:rPr b="0" i="0" lang="en-US" sz="2400">
                <a:solidFill>
                  <a:srgbClr val="3F3F3F"/>
                </a:solidFill>
                <a:latin typeface="Helvetica Neue Light"/>
                <a:ea typeface="Helvetica Neue Light"/>
                <a:cs typeface="Helvetica Neue Light"/>
                <a:sym typeface="Helvetica Neue Light"/>
              </a:rPr>
              <a:t>Other canoes were created for the ocean</a:t>
            </a:r>
            <a:endParaRPr/>
          </a:p>
          <a:p>
            <a:pPr indent="-274320" lvl="0" marL="274320" marR="0" rtl="0" algn="l">
              <a:lnSpc>
                <a:spcPct val="110000"/>
              </a:lnSpc>
              <a:spcBef>
                <a:spcPts val="1200"/>
              </a:spcBef>
              <a:spcAft>
                <a:spcPts val="0"/>
              </a:spcAft>
              <a:buClr>
                <a:srgbClr val="3F3F3F"/>
              </a:buClr>
              <a:buSzPts val="2400"/>
              <a:buFont typeface="Arial"/>
              <a:buChar char="•"/>
            </a:pPr>
            <a:r>
              <a:rPr b="0" i="0" lang="en-US" sz="2400">
                <a:solidFill>
                  <a:srgbClr val="3F3F3F"/>
                </a:solidFill>
                <a:latin typeface="Helvetica Neue Light"/>
                <a:ea typeface="Helvetica Neue Light"/>
                <a:cs typeface="Helvetica Neue Light"/>
                <a:sym typeface="Helvetica Neue Light"/>
              </a:rPr>
              <a:t>Ocean-going canoes had high prows to battle rougher waters</a:t>
            </a:r>
            <a:endParaRPr/>
          </a:p>
          <a:p>
            <a:pPr indent="-121920" lvl="0" marL="274320" marR="0" rtl="0" algn="l">
              <a:lnSpc>
                <a:spcPct val="110000"/>
              </a:lnSpc>
              <a:spcBef>
                <a:spcPts val="1200"/>
              </a:spcBef>
              <a:spcAft>
                <a:spcPts val="0"/>
              </a:spcAft>
              <a:buClr>
                <a:srgbClr val="9D365E"/>
              </a:buClr>
              <a:buSzPts val="2400"/>
              <a:buFont typeface="Arial"/>
              <a:buNone/>
            </a:pPr>
            <a:r>
              <a:t/>
            </a:r>
            <a:endParaRPr b="0" i="0" sz="2400">
              <a:solidFill>
                <a:srgbClr val="3F3F3F"/>
              </a:solidFill>
              <a:latin typeface="Helvetica Neue Light"/>
              <a:ea typeface="Helvetica Neue Light"/>
              <a:cs typeface="Helvetica Neue Light"/>
              <a:sym typeface="Helvetica Neue Light"/>
            </a:endParaRPr>
          </a:p>
        </p:txBody>
      </p:sp>
      <p:sp>
        <p:nvSpPr>
          <p:cNvPr id="75" name="Google Shape;75;p6"/>
          <p:cNvSpPr txBox="1"/>
          <p:nvPr/>
        </p:nvSpPr>
        <p:spPr>
          <a:xfrm>
            <a:off x="6799385" y="139504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76" name="Google Shape;76;p6"/>
          <p:cNvSpPr txBox="1"/>
          <p:nvPr/>
        </p:nvSpPr>
        <p:spPr>
          <a:xfrm>
            <a:off x="8423763" y="4543403"/>
            <a:ext cx="2907370" cy="27478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63A49F"/>
              </a:buClr>
              <a:buSzPts val="2000"/>
              <a:buFont typeface="Helvetica Neue"/>
              <a:buNone/>
            </a:pPr>
            <a:r>
              <a:rPr b="0" i="0" lang="en-US" sz="2000">
                <a:solidFill>
                  <a:srgbClr val="63A49F"/>
                </a:solidFill>
                <a:latin typeface="Helvetica Neue"/>
                <a:ea typeface="Helvetica Neue"/>
                <a:cs typeface="Helvetica Neue"/>
                <a:sym typeface="Helvetica Neue"/>
              </a:rPr>
              <a:t>Ocean-going canoe</a:t>
            </a:r>
            <a:endParaRPr/>
          </a:p>
        </p:txBody>
      </p:sp>
      <p:sp>
        <p:nvSpPr>
          <p:cNvPr id="77" name="Google Shape;77;p6"/>
          <p:cNvSpPr txBox="1"/>
          <p:nvPr/>
        </p:nvSpPr>
        <p:spPr>
          <a:xfrm>
            <a:off x="8541462" y="1061649"/>
            <a:ext cx="2907370" cy="274782"/>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63A49F"/>
              </a:buClr>
              <a:buSzPts val="2000"/>
              <a:buFont typeface="Helvetica Neue"/>
              <a:buNone/>
            </a:pPr>
            <a:r>
              <a:rPr b="0" i="0" lang="en-US" sz="2000">
                <a:solidFill>
                  <a:srgbClr val="63A49F"/>
                </a:solidFill>
                <a:latin typeface="Helvetica Neue"/>
                <a:ea typeface="Helvetica Neue"/>
                <a:cs typeface="Helvetica Neue"/>
                <a:sym typeface="Helvetica Neue"/>
              </a:rPr>
              <a:t>Shovelnose canoe</a:t>
            </a:r>
            <a:endParaRPr/>
          </a:p>
        </p:txBody>
      </p:sp>
      <p:pic>
        <p:nvPicPr>
          <p:cNvPr id="78" name="Google Shape;78;p6"/>
          <p:cNvPicPr preferRelativeResize="0"/>
          <p:nvPr/>
        </p:nvPicPr>
        <p:blipFill rotWithShape="1">
          <a:blip r:embed="rId3">
            <a:alphaModFix/>
          </a:blip>
          <a:srcRect b="0" l="0" r="0" t="0"/>
          <a:stretch/>
        </p:blipFill>
        <p:spPr>
          <a:xfrm>
            <a:off x="8541462" y="1395046"/>
            <a:ext cx="1680210" cy="2371725"/>
          </a:xfrm>
          <a:prstGeom prst="rect">
            <a:avLst/>
          </a:prstGeom>
          <a:noFill/>
          <a:ln>
            <a:noFill/>
          </a:ln>
        </p:spPr>
      </p:pic>
      <p:pic>
        <p:nvPicPr>
          <p:cNvPr id="79" name="Google Shape;79;p6"/>
          <p:cNvPicPr preferRelativeResize="0"/>
          <p:nvPr/>
        </p:nvPicPr>
        <p:blipFill rotWithShape="1">
          <a:blip r:embed="rId4">
            <a:alphaModFix/>
          </a:blip>
          <a:srcRect b="0" l="0" r="3927" t="20932"/>
          <a:stretch/>
        </p:blipFill>
        <p:spPr>
          <a:xfrm>
            <a:off x="7415212" y="4818185"/>
            <a:ext cx="4700588" cy="14852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7"/>
          <p:cNvSpPr txBox="1"/>
          <p:nvPr>
            <p:ph type="ctrTitle"/>
          </p:nvPr>
        </p:nvSpPr>
        <p:spPr>
          <a:xfrm>
            <a:off x="1004046" y="495300"/>
            <a:ext cx="9861176" cy="78251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801721"/>
              </a:buClr>
              <a:buSzPts val="4400"/>
              <a:buFont typeface="Helvetica Neue"/>
              <a:buNone/>
            </a:pPr>
            <a:r>
              <a:rPr lang="en-US" sz="4400"/>
              <a:t>Sea Otter</a:t>
            </a:r>
            <a:endParaRPr/>
          </a:p>
        </p:txBody>
      </p:sp>
      <p:sp>
        <p:nvSpPr>
          <p:cNvPr id="85" name="Google Shape;85;p7"/>
          <p:cNvSpPr txBox="1"/>
          <p:nvPr/>
        </p:nvSpPr>
        <p:spPr>
          <a:xfrm>
            <a:off x="1004047" y="1936038"/>
            <a:ext cx="6701297" cy="4269494"/>
          </a:xfrm>
          <a:prstGeom prst="rect">
            <a:avLst/>
          </a:prstGeom>
          <a:noFill/>
          <a:ln>
            <a:noFill/>
          </a:ln>
        </p:spPr>
        <p:txBody>
          <a:bodyPr anchorCtr="0" anchor="t" bIns="0" lIns="0" spcFirstLastPara="1" rIns="0" wrap="square" tIns="0">
            <a:noAutofit/>
          </a:bodyPr>
          <a:lstStyle/>
          <a:p>
            <a:pPr indent="-274320" lvl="0" marL="274320" marR="0" rtl="0" algn="l">
              <a:lnSpc>
                <a:spcPct val="110000"/>
              </a:lnSpc>
              <a:spcBef>
                <a:spcPts val="0"/>
              </a:spcBef>
              <a:spcAft>
                <a:spcPts val="0"/>
              </a:spcAft>
              <a:buClr>
                <a:srgbClr val="3F3F3F"/>
              </a:buClr>
              <a:buSzPts val="2400"/>
              <a:buFont typeface="Arial"/>
              <a:buChar char="•"/>
            </a:pPr>
            <a:r>
              <a:rPr b="0" i="0" lang="en-US" sz="2400">
                <a:solidFill>
                  <a:srgbClr val="3F3F3F"/>
                </a:solidFill>
                <a:latin typeface="Helvetica Neue Light"/>
                <a:ea typeface="Helvetica Neue Light"/>
                <a:cs typeface="Helvetica Neue Light"/>
                <a:sym typeface="Helvetica Neue Light"/>
              </a:rPr>
              <a:t>Native Tribes on the Oregon Coast that spoke Chinuk Wawa, a trade language, knew the sea otter as the Elakha</a:t>
            </a:r>
            <a:endParaRPr b="0" i="0" sz="2400">
              <a:solidFill>
                <a:srgbClr val="3F3F3F"/>
              </a:solidFill>
              <a:latin typeface="Helvetica Neue Light"/>
              <a:ea typeface="Helvetica Neue Light"/>
              <a:cs typeface="Helvetica Neue Light"/>
              <a:sym typeface="Helvetica Neue Light"/>
            </a:endParaRPr>
          </a:p>
          <a:p>
            <a:pPr indent="-274320" lvl="0" marL="274320" marR="0" rtl="0" algn="l">
              <a:lnSpc>
                <a:spcPct val="110000"/>
              </a:lnSpc>
              <a:spcBef>
                <a:spcPts val="1200"/>
              </a:spcBef>
              <a:spcAft>
                <a:spcPts val="0"/>
              </a:spcAft>
              <a:buClr>
                <a:srgbClr val="3F3F3F"/>
              </a:buClr>
              <a:buSzPts val="2400"/>
              <a:buFont typeface="Arial"/>
              <a:buChar char="•"/>
            </a:pPr>
            <a:r>
              <a:rPr b="0" i="0" lang="en-US" sz="2400">
                <a:solidFill>
                  <a:srgbClr val="3F3F3F"/>
                </a:solidFill>
                <a:latin typeface="Helvetica Neue Light"/>
                <a:ea typeface="Helvetica Neue Light"/>
                <a:cs typeface="Helvetica Neue Light"/>
                <a:sym typeface="Helvetica Neue Light"/>
              </a:rPr>
              <a:t>The sea otter has an important ecological and cultural significance to the Oregon Coast </a:t>
            </a:r>
            <a:endParaRPr/>
          </a:p>
          <a:p>
            <a:pPr indent="-274320" lvl="0" marL="274320" marR="0" rtl="0" algn="l">
              <a:lnSpc>
                <a:spcPct val="110000"/>
              </a:lnSpc>
              <a:spcBef>
                <a:spcPts val="1200"/>
              </a:spcBef>
              <a:spcAft>
                <a:spcPts val="0"/>
              </a:spcAft>
              <a:buClr>
                <a:srgbClr val="3F3F3F"/>
              </a:buClr>
              <a:buSzPts val="2400"/>
              <a:buFont typeface="Arial"/>
              <a:buChar char="•"/>
            </a:pPr>
            <a:r>
              <a:rPr b="0" i="0" lang="en-US" sz="2400">
                <a:solidFill>
                  <a:srgbClr val="3F3F3F"/>
                </a:solidFill>
                <a:latin typeface="Helvetica Neue Light"/>
                <a:ea typeface="Helvetica Neue Light"/>
                <a:cs typeface="Helvetica Neue Light"/>
                <a:sym typeface="Helvetica Neue Light"/>
              </a:rPr>
              <a:t>The sea otter was once present along the entire Pacific Coast, from Alaska to California.</a:t>
            </a:r>
            <a:endParaRPr/>
          </a:p>
          <a:p>
            <a:pPr indent="-274320" lvl="0" marL="274320" marR="0" rtl="0" algn="l">
              <a:lnSpc>
                <a:spcPct val="110000"/>
              </a:lnSpc>
              <a:spcBef>
                <a:spcPts val="1200"/>
              </a:spcBef>
              <a:spcAft>
                <a:spcPts val="0"/>
              </a:spcAft>
              <a:buClr>
                <a:srgbClr val="3F3F3F"/>
              </a:buClr>
              <a:buSzPts val="2400"/>
              <a:buFont typeface="Arial"/>
              <a:buChar char="•"/>
            </a:pPr>
            <a:r>
              <a:rPr b="0" i="0" lang="en-US" sz="2400">
                <a:solidFill>
                  <a:srgbClr val="3F3F3F"/>
                </a:solidFill>
                <a:latin typeface="Helvetica Neue Light"/>
                <a:ea typeface="Helvetica Neue Light"/>
                <a:cs typeface="Helvetica Neue Light"/>
                <a:sym typeface="Helvetica Neue Light"/>
              </a:rPr>
              <a:t>The thick pelt of the sea otter was a prized resource that was used to make clothing for both practical and ceremonial purposes</a:t>
            </a:r>
            <a:endParaRPr/>
          </a:p>
          <a:p>
            <a:pPr indent="-304800" lvl="0" marL="457200" marR="0" rtl="0" algn="l">
              <a:lnSpc>
                <a:spcPct val="110000"/>
              </a:lnSpc>
              <a:spcBef>
                <a:spcPts val="1200"/>
              </a:spcBef>
              <a:spcAft>
                <a:spcPts val="0"/>
              </a:spcAft>
              <a:buClr>
                <a:srgbClr val="9D365E"/>
              </a:buClr>
              <a:buSzPts val="2400"/>
              <a:buFont typeface="Arial"/>
              <a:buNone/>
            </a:pPr>
            <a:r>
              <a:t/>
            </a:r>
            <a:endParaRPr b="0" i="0" sz="2400">
              <a:solidFill>
                <a:srgbClr val="3F3F3F"/>
              </a:solidFill>
              <a:latin typeface="Helvetica Neue Light"/>
              <a:ea typeface="Helvetica Neue Light"/>
              <a:cs typeface="Helvetica Neue Light"/>
              <a:sym typeface="Helvetica Neue Light"/>
            </a:endParaRPr>
          </a:p>
        </p:txBody>
      </p:sp>
      <p:sp>
        <p:nvSpPr>
          <p:cNvPr id="86" name="Google Shape;86;p7"/>
          <p:cNvSpPr txBox="1"/>
          <p:nvPr/>
        </p:nvSpPr>
        <p:spPr>
          <a:xfrm>
            <a:off x="6799385" y="139504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bird swimming in water&#10;&#10;Description generated with very high confidence" id="87" name="Google Shape;87;p7"/>
          <p:cNvPicPr preferRelativeResize="0"/>
          <p:nvPr/>
        </p:nvPicPr>
        <p:blipFill rotWithShape="1">
          <a:blip r:embed="rId3">
            <a:alphaModFix/>
          </a:blip>
          <a:srcRect b="0" l="-26821" r="1" t="28464"/>
          <a:stretch/>
        </p:blipFill>
        <p:spPr>
          <a:xfrm>
            <a:off x="7089888" y="1983834"/>
            <a:ext cx="5102112" cy="1795831"/>
          </a:xfrm>
          <a:custGeom>
            <a:rect b="b" l="l" r="r" t="t"/>
            <a:pathLst>
              <a:path extrusionOk="0" h="2501837" w="5604670">
                <a:moveTo>
                  <a:pt x="1159248" y="0"/>
                </a:moveTo>
                <a:lnTo>
                  <a:pt x="5604670" y="0"/>
                </a:lnTo>
                <a:lnTo>
                  <a:pt x="5604670" y="2501837"/>
                </a:lnTo>
                <a:lnTo>
                  <a:pt x="0" y="2501837"/>
                </a:lnTo>
                <a:close/>
              </a:path>
            </a:pathLst>
          </a:cu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8"/>
          <p:cNvSpPr txBox="1"/>
          <p:nvPr>
            <p:ph type="ctrTitle"/>
          </p:nvPr>
        </p:nvSpPr>
        <p:spPr>
          <a:xfrm>
            <a:off x="1004046" y="495300"/>
            <a:ext cx="9861176" cy="782515"/>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801721"/>
              </a:buClr>
              <a:buSzPts val="4400"/>
              <a:buFont typeface="Helvetica Neue"/>
              <a:buNone/>
            </a:pPr>
            <a:r>
              <a:rPr lang="en-US" sz="4400"/>
              <a:t>Fur Trade</a:t>
            </a:r>
            <a:endParaRPr/>
          </a:p>
        </p:txBody>
      </p:sp>
      <p:sp>
        <p:nvSpPr>
          <p:cNvPr id="93" name="Google Shape;93;p8"/>
          <p:cNvSpPr txBox="1"/>
          <p:nvPr/>
        </p:nvSpPr>
        <p:spPr>
          <a:xfrm>
            <a:off x="1004047" y="1936038"/>
            <a:ext cx="7566929" cy="4426662"/>
          </a:xfrm>
          <a:prstGeom prst="rect">
            <a:avLst/>
          </a:prstGeom>
          <a:noFill/>
          <a:ln>
            <a:noFill/>
          </a:ln>
        </p:spPr>
        <p:txBody>
          <a:bodyPr anchorCtr="0" anchor="t" bIns="0" lIns="0" spcFirstLastPara="1" rIns="0" wrap="square" tIns="0">
            <a:noAutofit/>
          </a:bodyPr>
          <a:lstStyle/>
          <a:p>
            <a:pPr indent="-274320" lvl="0" marL="274320" marR="0" rtl="0" algn="l">
              <a:lnSpc>
                <a:spcPct val="110000"/>
              </a:lnSpc>
              <a:spcBef>
                <a:spcPts val="0"/>
              </a:spcBef>
              <a:spcAft>
                <a:spcPts val="0"/>
              </a:spcAft>
              <a:buClr>
                <a:srgbClr val="3F3F3F"/>
              </a:buClr>
              <a:buSzPts val="2400"/>
              <a:buFont typeface="Arial"/>
              <a:buChar char="•"/>
            </a:pPr>
            <a:r>
              <a:rPr b="0" i="0" lang="en-US" sz="2400">
                <a:solidFill>
                  <a:srgbClr val="3F3F3F"/>
                </a:solidFill>
                <a:latin typeface="Helvetica Neue Light"/>
                <a:ea typeface="Helvetica Neue Light"/>
                <a:cs typeface="Helvetica Neue Light"/>
                <a:sym typeface="Helvetica Neue Light"/>
              </a:rPr>
              <a:t>Fur trapping and trading on the Pacific Coast of Oregon began in 1788, when Captain Robert Gray and the crew of the Lady Washington landed near Yaquina Bay.</a:t>
            </a:r>
            <a:endParaRPr/>
          </a:p>
          <a:p>
            <a:pPr indent="-274320" lvl="0" marL="274320" marR="0" rtl="0" algn="l">
              <a:lnSpc>
                <a:spcPct val="110000"/>
              </a:lnSpc>
              <a:spcBef>
                <a:spcPts val="1200"/>
              </a:spcBef>
              <a:spcAft>
                <a:spcPts val="0"/>
              </a:spcAft>
              <a:buClr>
                <a:srgbClr val="3F3F3F"/>
              </a:buClr>
              <a:buSzPts val="2400"/>
              <a:buFont typeface="Arial"/>
              <a:buChar char="•"/>
            </a:pPr>
            <a:r>
              <a:rPr b="0" i="0" lang="en-US" sz="2400">
                <a:solidFill>
                  <a:srgbClr val="3F3F3F"/>
                </a:solidFill>
                <a:latin typeface="Helvetica Neue Light"/>
                <a:ea typeface="Helvetica Neue Light"/>
                <a:cs typeface="Helvetica Neue Light"/>
                <a:sym typeface="Helvetica Neue Light"/>
              </a:rPr>
              <a:t>Gray and his crew traded with the local Tribes for sea otter pelts, which they brought back with them when they returned home.</a:t>
            </a:r>
            <a:endParaRPr/>
          </a:p>
          <a:p>
            <a:pPr indent="-274320" lvl="0" marL="274320" marR="0" rtl="0" algn="l">
              <a:lnSpc>
                <a:spcPct val="110000"/>
              </a:lnSpc>
              <a:spcBef>
                <a:spcPts val="1200"/>
              </a:spcBef>
              <a:spcAft>
                <a:spcPts val="0"/>
              </a:spcAft>
              <a:buClr>
                <a:srgbClr val="3F3F3F"/>
              </a:buClr>
              <a:buSzPts val="2400"/>
              <a:buFont typeface="Arial"/>
              <a:buChar char="•"/>
            </a:pPr>
            <a:r>
              <a:rPr b="0" i="0" lang="en-US" sz="2400">
                <a:solidFill>
                  <a:srgbClr val="3F3F3F"/>
                </a:solidFill>
                <a:latin typeface="Helvetica Neue Light"/>
                <a:ea typeface="Helvetica Neue Light"/>
                <a:cs typeface="Helvetica Neue Light"/>
                <a:sym typeface="Helvetica Neue Light"/>
              </a:rPr>
              <a:t>The popularity of the fur pelts soon spread throughout many parts of the world, including China, England, Europe, and the eastern United States, and many companies began trading and selling them. </a:t>
            </a:r>
            <a:endParaRPr/>
          </a:p>
          <a:p>
            <a:pPr indent="-304800" lvl="0" marL="457200" marR="0" rtl="0" algn="l">
              <a:lnSpc>
                <a:spcPct val="110000"/>
              </a:lnSpc>
              <a:spcBef>
                <a:spcPts val="1200"/>
              </a:spcBef>
              <a:spcAft>
                <a:spcPts val="0"/>
              </a:spcAft>
              <a:buClr>
                <a:srgbClr val="9D365E"/>
              </a:buClr>
              <a:buSzPts val="2400"/>
              <a:buFont typeface="Arial"/>
              <a:buNone/>
            </a:pPr>
            <a:r>
              <a:t/>
            </a:r>
            <a:endParaRPr b="0" i="0" sz="2400">
              <a:solidFill>
                <a:srgbClr val="3F3F3F"/>
              </a:solidFill>
              <a:latin typeface="Helvetica Neue Light"/>
              <a:ea typeface="Helvetica Neue Light"/>
              <a:cs typeface="Helvetica Neue Light"/>
              <a:sym typeface="Helvetica Neue Light"/>
            </a:endParaRPr>
          </a:p>
          <a:p>
            <a:pPr indent="-304800" lvl="0" marL="457200" marR="0" rtl="0" algn="l">
              <a:lnSpc>
                <a:spcPct val="110000"/>
              </a:lnSpc>
              <a:spcBef>
                <a:spcPts val="1200"/>
              </a:spcBef>
              <a:spcAft>
                <a:spcPts val="0"/>
              </a:spcAft>
              <a:buClr>
                <a:srgbClr val="9D365E"/>
              </a:buClr>
              <a:buSzPts val="2400"/>
              <a:buFont typeface="Arial"/>
              <a:buNone/>
            </a:pPr>
            <a:r>
              <a:t/>
            </a:r>
            <a:endParaRPr b="0" i="0" sz="2400">
              <a:solidFill>
                <a:srgbClr val="3F3F3F"/>
              </a:solidFill>
              <a:latin typeface="Helvetica Neue Light"/>
              <a:ea typeface="Helvetica Neue Light"/>
              <a:cs typeface="Helvetica Neue Light"/>
              <a:sym typeface="Helvetica Neue Light"/>
            </a:endParaRPr>
          </a:p>
        </p:txBody>
      </p:sp>
      <p:sp>
        <p:nvSpPr>
          <p:cNvPr id="94" name="Google Shape;94;p8"/>
          <p:cNvSpPr txBox="1"/>
          <p:nvPr/>
        </p:nvSpPr>
        <p:spPr>
          <a:xfrm>
            <a:off x="6799385" y="139504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descr="A group of people posing for a photo&#10;&#10;Description generated with very high confidence" id="95" name="Google Shape;95;p8"/>
          <p:cNvPicPr preferRelativeResize="0"/>
          <p:nvPr/>
        </p:nvPicPr>
        <p:blipFill rotWithShape="1">
          <a:blip r:embed="rId3">
            <a:alphaModFix/>
          </a:blip>
          <a:srcRect b="0" l="29949" r="30902" t="0"/>
          <a:stretch/>
        </p:blipFill>
        <p:spPr>
          <a:xfrm>
            <a:off x="9070848" y="-97537"/>
            <a:ext cx="3486912" cy="708081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descr="A group of people in a canyon&#10;&#10;Description generated with high confidence" id="100" name="Google Shape;100;p9"/>
          <p:cNvPicPr preferRelativeResize="0"/>
          <p:nvPr/>
        </p:nvPicPr>
        <p:blipFill rotWithShape="1">
          <a:blip r:embed="rId3">
            <a:alphaModFix/>
          </a:blip>
          <a:srcRect b="0" l="32113" r="916" t="0"/>
          <a:stretch/>
        </p:blipFill>
        <p:spPr>
          <a:xfrm>
            <a:off x="7400544" y="-12192"/>
            <a:ext cx="6388607" cy="6939956"/>
          </a:xfrm>
          <a:custGeom>
            <a:rect b="b" l="l" r="r" t="t"/>
            <a:pathLst>
              <a:path extrusionOk="0" h="6857997" w="6313150">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ln>
            <a:noFill/>
          </a:ln>
        </p:spPr>
      </p:pic>
      <p:sp>
        <p:nvSpPr>
          <p:cNvPr id="101" name="Google Shape;101;p9"/>
          <p:cNvSpPr txBox="1"/>
          <p:nvPr>
            <p:ph type="ctrTitle"/>
          </p:nvPr>
        </p:nvSpPr>
        <p:spPr>
          <a:xfrm>
            <a:off x="1004046" y="495300"/>
            <a:ext cx="9861176" cy="1269078"/>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801721"/>
              </a:buClr>
              <a:buSzPts val="4400"/>
              <a:buFont typeface="Helvetica Neue"/>
              <a:buNone/>
            </a:pPr>
            <a:r>
              <a:rPr lang="en-US"/>
              <a:t>Impact of the fur trade and </a:t>
            </a:r>
            <a:br>
              <a:rPr lang="en-US"/>
            </a:br>
            <a:r>
              <a:rPr lang="en-US"/>
              <a:t>non-Indian settlement</a:t>
            </a:r>
            <a:endParaRPr sz="4400"/>
          </a:p>
        </p:txBody>
      </p:sp>
      <p:sp>
        <p:nvSpPr>
          <p:cNvPr id="102" name="Google Shape;102;p9"/>
          <p:cNvSpPr txBox="1"/>
          <p:nvPr/>
        </p:nvSpPr>
        <p:spPr>
          <a:xfrm>
            <a:off x="1004047" y="2271870"/>
            <a:ext cx="6286769" cy="4090830"/>
          </a:xfrm>
          <a:prstGeom prst="rect">
            <a:avLst/>
          </a:prstGeom>
          <a:noFill/>
          <a:ln>
            <a:noFill/>
          </a:ln>
        </p:spPr>
        <p:txBody>
          <a:bodyPr anchorCtr="0" anchor="t" bIns="0" lIns="0" spcFirstLastPara="1" rIns="0" wrap="square" tIns="0">
            <a:noAutofit/>
          </a:bodyPr>
          <a:lstStyle/>
          <a:p>
            <a:pPr indent="-274320" lvl="0" marL="274320" marR="0" rtl="0" algn="l">
              <a:lnSpc>
                <a:spcPct val="110000"/>
              </a:lnSpc>
              <a:spcBef>
                <a:spcPts val="0"/>
              </a:spcBef>
              <a:spcAft>
                <a:spcPts val="0"/>
              </a:spcAft>
              <a:buClr>
                <a:srgbClr val="3F3F3F"/>
              </a:buClr>
              <a:buSzPts val="2400"/>
              <a:buFont typeface="Arial"/>
              <a:buChar char="•"/>
            </a:pPr>
            <a:r>
              <a:rPr b="0" i="0" lang="en-US" sz="2400">
                <a:solidFill>
                  <a:srgbClr val="3F3F3F"/>
                </a:solidFill>
                <a:latin typeface="Helvetica Neue Light"/>
                <a:ea typeface="Helvetica Neue Light"/>
                <a:cs typeface="Helvetica Neue Light"/>
                <a:sym typeface="Helvetica Neue Light"/>
              </a:rPr>
              <a:t>The fur trade became a major driving force of European and Euroamerican exploration, trade, and settlement in the Northwest region for the next 70 years</a:t>
            </a:r>
            <a:endParaRPr/>
          </a:p>
          <a:p>
            <a:pPr indent="-274320" lvl="0" marL="274320" marR="0" rtl="0" algn="l">
              <a:lnSpc>
                <a:spcPct val="110000"/>
              </a:lnSpc>
              <a:spcBef>
                <a:spcPts val="1200"/>
              </a:spcBef>
              <a:spcAft>
                <a:spcPts val="0"/>
              </a:spcAft>
              <a:buClr>
                <a:srgbClr val="3F3F3F"/>
              </a:buClr>
              <a:buSzPts val="2400"/>
              <a:buFont typeface="Arial"/>
              <a:buChar char="•"/>
            </a:pPr>
            <a:r>
              <a:rPr b="0" i="0" lang="en-US" sz="2400">
                <a:solidFill>
                  <a:srgbClr val="3F3F3F"/>
                </a:solidFill>
                <a:latin typeface="Helvetica Neue Light"/>
                <a:ea typeface="Helvetica Neue Light"/>
                <a:cs typeface="Helvetica Neue Light"/>
                <a:sym typeface="Helvetica Neue Light"/>
              </a:rPr>
              <a:t>This had devastating consequences for the Coastal Tribes and led to the extinction of the Elakha on the Oregon Coast</a:t>
            </a:r>
            <a:endParaRPr/>
          </a:p>
          <a:p>
            <a:pPr indent="-121920" lvl="0" marL="274320" marR="0" rtl="0" algn="l">
              <a:lnSpc>
                <a:spcPct val="110000"/>
              </a:lnSpc>
              <a:spcBef>
                <a:spcPts val="1200"/>
              </a:spcBef>
              <a:spcAft>
                <a:spcPts val="0"/>
              </a:spcAft>
              <a:buClr>
                <a:srgbClr val="9D365E"/>
              </a:buClr>
              <a:buSzPts val="2400"/>
              <a:buFont typeface="Arial"/>
              <a:buNone/>
            </a:pPr>
            <a:r>
              <a:t/>
            </a:r>
            <a:endParaRPr b="0" i="0" sz="2400">
              <a:solidFill>
                <a:srgbClr val="3F3F3F"/>
              </a:solidFill>
              <a:latin typeface="Helvetica Neue Light"/>
              <a:ea typeface="Helvetica Neue Light"/>
              <a:cs typeface="Helvetica Neue Light"/>
              <a:sym typeface="Helvetica Neue Light"/>
            </a:endParaRPr>
          </a:p>
        </p:txBody>
      </p:sp>
      <p:sp>
        <p:nvSpPr>
          <p:cNvPr id="103" name="Google Shape;103;p9"/>
          <p:cNvSpPr txBox="1"/>
          <p:nvPr/>
        </p:nvSpPr>
        <p:spPr>
          <a:xfrm>
            <a:off x="6799385" y="1395046"/>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2025-07-17T07:00:00+00:00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E6C30EAF-0D63-4CBA-855B-E9118E05BD9B}"/>
</file>

<file path=customXml/itemProps2.xml><?xml version="1.0" encoding="utf-8"?>
<ds:datastoreItem xmlns:ds="http://schemas.openxmlformats.org/officeDocument/2006/customXml" ds:itemID="{524FDF09-69C7-406C-AB2B-0FFD20E6DC21}"/>
</file>

<file path=customXml/itemProps3.xml><?xml version="1.0" encoding="utf-8"?>
<ds:datastoreItem xmlns:ds="http://schemas.openxmlformats.org/officeDocument/2006/customXml" ds:itemID="{C8F57D7D-A43C-4F77-B392-30E8C14313A9}"/>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Valerie Brodnikova</dc:creator>
  <dcterms:created xsi:type="dcterms:W3CDTF">2019-04-26T16:05:13Z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730ea53-6f5e-4160-81a5-992a9105450a_Enabled">
    <vt:lpwstr>true</vt:lpwstr>
  </property>
  <property fmtid="{D5CDD505-2E9C-101B-9397-08002B2CF9AE}" pid="3" name="MSIP_Label_7730ea53-6f5e-4160-81a5-992a9105450a_SetDate">
    <vt:lpwstr>2025-04-03T16:27:29Z</vt:lpwstr>
  </property>
  <property fmtid="{D5CDD505-2E9C-101B-9397-08002B2CF9AE}" pid="4" name="MSIP_Label_7730ea53-6f5e-4160-81a5-992a9105450a_Method">
    <vt:lpwstr>Standard</vt:lpwstr>
  </property>
  <property fmtid="{D5CDD505-2E9C-101B-9397-08002B2CF9AE}" pid="5" name="MSIP_Label_7730ea53-6f5e-4160-81a5-992a9105450a_Name">
    <vt:lpwstr>Level 2 - Limited (Items)</vt:lpwstr>
  </property>
  <property fmtid="{D5CDD505-2E9C-101B-9397-08002B2CF9AE}" pid="6" name="MSIP_Label_7730ea53-6f5e-4160-81a5-992a9105450a_SiteId">
    <vt:lpwstr>b4f51418-b269-49a2-935a-fa54bf584fc8</vt:lpwstr>
  </property>
  <property fmtid="{D5CDD505-2E9C-101B-9397-08002B2CF9AE}" pid="7" name="MSIP_Label_7730ea53-6f5e-4160-81a5-992a9105450a_ActionId">
    <vt:lpwstr>8eb640e2-2932-4fa9-97e9-a84190e83758</vt:lpwstr>
  </property>
  <property fmtid="{D5CDD505-2E9C-101B-9397-08002B2CF9AE}" pid="8" name="MSIP_Label_7730ea53-6f5e-4160-81a5-992a9105450a_ContentBits">
    <vt:lpwstr>0</vt:lpwstr>
  </property>
  <property fmtid="{D5CDD505-2E9C-101B-9397-08002B2CF9AE}" pid="9" name="MSIP_Label_7730ea53-6f5e-4160-81a5-992a9105450a_Tag">
    <vt:lpwstr>10, 3, 0, 1</vt:lpwstr>
  </property>
  <property fmtid="{D5CDD505-2E9C-101B-9397-08002B2CF9AE}" pid="10" name="ContentTypeId">
    <vt:lpwstr>0x0101005007C023760E4B43B88CA40098E6CCFF</vt:lpwstr>
  </property>
</Properties>
</file>