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9" r:id="rId3"/>
    <p:sldId id="291" r:id="rId4"/>
    <p:sldId id="292" r:id="rId5"/>
    <p:sldId id="293" r:id="rId6"/>
    <p:sldId id="294" r:id="rId7"/>
    <p:sldId id="295" r:id="rId8"/>
    <p:sldId id="296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51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6"/>
    <p:restoredTop sz="82993"/>
  </p:normalViewPr>
  <p:slideViewPr>
    <p:cSldViewPr snapToGrid="0" snapToObjects="1" showGuides="1">
      <p:cViewPr varScale="1">
        <p:scale>
          <a:sx n="57" d="100"/>
          <a:sy n="57" d="100"/>
        </p:scale>
        <p:origin x="256" y="40"/>
      </p:cViewPr>
      <p:guideLst>
        <p:guide pos="624"/>
        <p:guide pos="7056"/>
        <p:guide orient="horz" pos="1512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6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1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2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01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8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regonencyclopedia.org/articles/chinookan_plank_houses/#.XhU-8shKi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da.gov/media/blog/2010/10/08/oregons-coquille-indian-tribe-hosts-usda-consultation-traditional-nativ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ixel-slinger.deviantart.com/art/Elementary-School-Supplies-35834465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874787"/>
            <a:ext cx="10055772" cy="292844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dirty="0"/>
              <a:t>Traditional Housing Styles of Native Americans in Oregon 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Mat Houses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5762514" cy="37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Mats were typically made of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tule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(pronounced TWO-lee), a tall, grass-like plant that grows along rivers and streams and is similar to cattails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Tule were woven together into large mats that were placed over a frame made of poles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frame was usually cone-shaped, although sometimes it was a more elongated, lodge-type shape or even a dome shape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Tule mats were layered to make the houses water and wind resistant</a:t>
            </a:r>
          </a:p>
        </p:txBody>
      </p:sp>
      <p:pic>
        <p:nvPicPr>
          <p:cNvPr id="4" name="Content Placeholder 4" title="&quot;&quot;">
            <a:extLst>
              <a:ext uri="{FF2B5EF4-FFF2-40B4-BE49-F238E27FC236}">
                <a16:creationId xmlns:a16="http://schemas.microsoft.com/office/drawing/2014/main" id="{3F8254B5-2C95-CD4F-B44B-58F6AEEFBD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" r="5735" b="-2"/>
          <a:stretch/>
        </p:blipFill>
        <p:spPr>
          <a:xfrm>
            <a:off x="7556429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225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More Mat </a:t>
            </a:r>
            <a:r>
              <a:rPr lang="en-US" dirty="0"/>
              <a:t>Houses</a:t>
            </a:r>
            <a:endParaRPr lang="en-US" sz="4400" dirty="0"/>
          </a:p>
        </p:txBody>
      </p:sp>
      <p:pic>
        <p:nvPicPr>
          <p:cNvPr id="5" name="Picture 4" descr="klamath-tule-hut">
            <a:extLst>
              <a:ext uri="{FF2B5EF4-FFF2-40B4-BE49-F238E27FC236}">
                <a16:creationId xmlns:a16="http://schemas.microsoft.com/office/drawing/2014/main" id="{3DDECBC1-D41F-D749-B89B-AB3DFAD2B2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07" y="1495647"/>
            <a:ext cx="3824949" cy="32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ule-mat-house">
            <a:extLst>
              <a:ext uri="{FF2B5EF4-FFF2-40B4-BE49-F238E27FC236}">
                <a16:creationId xmlns:a16="http://schemas.microsoft.com/office/drawing/2014/main" id="{FAACEF50-1EA0-254C-9865-3F019B0C65D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38" y="1495646"/>
            <a:ext cx="5445457" cy="32540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87D6428-9AE6-854F-AD5F-8C794859C556}"/>
              </a:ext>
            </a:extLst>
          </p:cNvPr>
          <p:cNvSpPr txBox="1"/>
          <p:nvPr/>
        </p:nvSpPr>
        <p:spPr>
          <a:xfrm>
            <a:off x="1321038" y="4913862"/>
            <a:ext cx="5445456" cy="3769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>
                <a:solidFill>
                  <a:srgbClr val="1B73B9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Mat house of the Umatilla Tribe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87F4CD3-443C-7B44-AD23-AE4048EC9D9A}"/>
              </a:ext>
            </a:extLst>
          </p:cNvPr>
          <p:cNvSpPr txBox="1"/>
          <p:nvPr/>
        </p:nvSpPr>
        <p:spPr>
          <a:xfrm>
            <a:off x="7062507" y="4913862"/>
            <a:ext cx="3824949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>
                <a:solidFill>
                  <a:srgbClr val="1B73B9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Klamath mat house </a:t>
            </a:r>
            <a:br>
              <a:rPr lang="en-US" dirty="0">
                <a:solidFill>
                  <a:srgbClr val="1B73B9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dirty="0">
                <a:solidFill>
                  <a:srgbClr val="1B73B9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with domed roof</a:t>
            </a:r>
          </a:p>
        </p:txBody>
      </p:sp>
    </p:spTree>
    <p:extLst>
      <p:ext uri="{BB962C8B-B14F-4D97-AF65-F5344CB8AC3E}">
        <p14:creationId xmlns:p14="http://schemas.microsoft.com/office/powerpoint/2010/main" val="232084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Plank Houses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5177298" cy="37916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Good style for cold climates with a lot of tall trees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Common throughout the Pacific Northwest for coastal tribes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Many plank houses included art as part of the design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Common style of winter housing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Typically made from red cedar wood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5" name="Picture 4" title="&quot;&quot;">
            <a:extLst>
              <a:ext uri="{FF2B5EF4-FFF2-40B4-BE49-F238E27FC236}">
                <a16:creationId xmlns:a16="http://schemas.microsoft.com/office/drawing/2014/main" id="{315570A5-C6EC-DB44-B84E-03B55DF45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" t="2" r="15687" b="313"/>
          <a:stretch/>
        </p:blipFill>
        <p:spPr>
          <a:xfrm>
            <a:off x="7042674" y="2047877"/>
            <a:ext cx="4145280" cy="276224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605161D-94A7-5440-B02D-B21E25E49D9D}"/>
              </a:ext>
            </a:extLst>
          </p:cNvPr>
          <p:cNvSpPr txBox="1"/>
          <p:nvPr/>
        </p:nvSpPr>
        <p:spPr>
          <a:xfrm>
            <a:off x="7042674" y="4913862"/>
            <a:ext cx="4158726" cy="3769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dirty="0">
                <a:solidFill>
                  <a:srgbClr val="1B73B9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Chinook plank house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F532E8-46B5-CE41-B4EB-FF8871D2659C}"/>
              </a:ext>
            </a:extLst>
          </p:cNvPr>
          <p:cNvSpPr/>
          <p:nvPr/>
        </p:nvSpPr>
        <p:spPr>
          <a:xfrm>
            <a:off x="1004046" y="5914531"/>
            <a:ext cx="9258030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Image from: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https://oregonencyclopedia.org/articles/chinookan_plank_houses/#.XhU-8shKiUk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70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 smtClean="0"/>
              <a:t>More Plank </a:t>
            </a:r>
            <a:r>
              <a:rPr lang="en-US" dirty="0"/>
              <a:t>Houses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4726194" cy="2762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Plank  houses are still built today 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This is a plank house built by the Coquille Indian Tribe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Built of long, flat planks of cedar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Sides and roof can be removed to open the building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F532E8-46B5-CE41-B4EB-FF8871D2659C}"/>
              </a:ext>
            </a:extLst>
          </p:cNvPr>
          <p:cNvSpPr/>
          <p:nvPr/>
        </p:nvSpPr>
        <p:spPr>
          <a:xfrm>
            <a:off x="1004046" y="5914531"/>
            <a:ext cx="10197354" cy="3385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Image from: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https://www.usda.gov/media/blog/2010/10/08/oregons-coquille-indian-tribe-hosts-usda-consultation-traditional-native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pic>
        <p:nvPicPr>
          <p:cNvPr id="9" name="Content Placeholder 4" title="&quot;&quot;">
            <a:extLst>
              <a:ext uri="{FF2B5EF4-FFF2-40B4-BE49-F238E27FC236}">
                <a16:creationId xmlns:a16="http://schemas.microsoft.com/office/drawing/2014/main" id="{B84EA9CE-DA31-B941-840C-7AAEAD7E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106" y="1485900"/>
            <a:ext cx="4875583" cy="33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5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83908" cy="205282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What kind of housing could you make if you only had the materials available in this classroom?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990600" y="2731113"/>
            <a:ext cx="6457458" cy="1749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Traditional Native American housing was based on a deep knowledge of the natural environment and its available materials, as well as a keen understanding of structural requirements</a:t>
            </a:r>
          </a:p>
        </p:txBody>
      </p:sp>
      <p:pic>
        <p:nvPicPr>
          <p:cNvPr id="7" name="Content Placeholder 5" descr="A group of items on a table&#10;&#10;Description automatically generated">
            <a:extLst>
              <a:ext uri="{FF2B5EF4-FFF2-40B4-BE49-F238E27FC236}">
                <a16:creationId xmlns:a16="http://schemas.microsoft.com/office/drawing/2014/main" id="{96426DFF-35E9-D544-8BFA-B0408073F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2900" t="2765" r="15136" b="5490"/>
          <a:stretch/>
        </p:blipFill>
        <p:spPr>
          <a:xfrm>
            <a:off x="7961376" y="2422478"/>
            <a:ext cx="3360690" cy="30956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968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Pythagorean Theorem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4726194" cy="2762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Describes the relationship between three sides of a right triangle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 is the hypotenuse</a:t>
            </a:r>
          </a:p>
          <a:p>
            <a:pPr marL="457200" indent="-457200" algn="l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 and B are the sides of the triangle that form a right angle</a:t>
            </a:r>
          </a:p>
        </p:txBody>
      </p:sp>
      <p:grpSp>
        <p:nvGrpSpPr>
          <p:cNvPr id="4" name="Group 3" title="&quot;&quot;">
            <a:extLst>
              <a:ext uri="{FF2B5EF4-FFF2-40B4-BE49-F238E27FC236}">
                <a16:creationId xmlns:a16="http://schemas.microsoft.com/office/drawing/2014/main" id="{BF915738-F79F-8349-82E0-A5B5B9B1B96D}"/>
              </a:ext>
            </a:extLst>
          </p:cNvPr>
          <p:cNvGrpSpPr/>
          <p:nvPr/>
        </p:nvGrpSpPr>
        <p:grpSpPr>
          <a:xfrm>
            <a:off x="7467600" y="1745842"/>
            <a:ext cx="3720354" cy="3820452"/>
            <a:chOff x="7467600" y="1502002"/>
            <a:chExt cx="3720354" cy="3820452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A997D03-3284-3845-82CF-7003EF0F80FC}"/>
                </a:ext>
              </a:extLst>
            </p:cNvPr>
            <p:cNvSpPr/>
            <p:nvPr/>
          </p:nvSpPr>
          <p:spPr>
            <a:xfrm>
              <a:off x="7821168" y="1502002"/>
              <a:ext cx="3366786" cy="3386512"/>
            </a:xfrm>
            <a:prstGeom prst="rtTriangle">
              <a:avLst/>
            </a:prstGeom>
            <a:solidFill>
              <a:srgbClr val="1B73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D87FA653-405B-2E41-BD9C-F9F6357A82D5}"/>
                </a:ext>
              </a:extLst>
            </p:cNvPr>
            <p:cNvSpPr txBox="1"/>
            <p:nvPr/>
          </p:nvSpPr>
          <p:spPr>
            <a:xfrm>
              <a:off x="7467600" y="3244334"/>
              <a:ext cx="48260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en-US" dirty="0"/>
                <a:t>a</a:t>
              </a:r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2EF6D365-1E60-3B4B-A729-17B0AE7C9430}"/>
                </a:ext>
              </a:extLst>
            </p:cNvPr>
            <p:cNvSpPr txBox="1"/>
            <p:nvPr/>
          </p:nvSpPr>
          <p:spPr>
            <a:xfrm>
              <a:off x="9697212" y="2958306"/>
              <a:ext cx="34290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en-US" dirty="0"/>
                <a:t>c</a:t>
              </a: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A6D96EE5-2A20-DF47-99ED-0E42B5C1D493}"/>
                </a:ext>
              </a:extLst>
            </p:cNvPr>
            <p:cNvSpPr txBox="1"/>
            <p:nvPr/>
          </p:nvSpPr>
          <p:spPr>
            <a:xfrm>
              <a:off x="9237861" y="4953122"/>
              <a:ext cx="53340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en-US" dirty="0"/>
                <a:t>b</a:t>
              </a:r>
            </a:p>
          </p:txBody>
        </p:sp>
      </p:grpSp>
      <p:pic>
        <p:nvPicPr>
          <p:cNvPr id="12" name="Graphic 11" title="a squared plus b squared equals c squared">
            <a:extLst>
              <a:ext uri="{FF2B5EF4-FFF2-40B4-BE49-F238E27FC236}">
                <a16:creationId xmlns:a16="http://schemas.microsoft.com/office/drawing/2014/main" id="{25903B08-E0D2-7C4C-8DF0-302D5CF30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60009" y="4665498"/>
            <a:ext cx="3014268" cy="6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261874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Pythagorean </a:t>
            </a:r>
            <a:r>
              <a:rPr lang="en-US" dirty="0" smtClean="0"/>
              <a:t>Theorem in Use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6C0B93-CAE8-2B4F-959B-916DC186B461}"/>
              </a:ext>
            </a:extLst>
          </p:cNvPr>
          <p:cNvSpPr txBox="1">
            <a:spLocks/>
          </p:cNvSpPr>
          <p:nvPr/>
        </p:nvSpPr>
        <p:spPr>
          <a:xfrm>
            <a:off x="1004046" y="1923393"/>
            <a:ext cx="4896882" cy="27622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How could you use the Pythagorean Theorem when building a plank house like this?</a:t>
            </a:r>
          </a:p>
        </p:txBody>
      </p:sp>
      <p:pic>
        <p:nvPicPr>
          <p:cNvPr id="13" name="Content Placeholder 4" title="photo of a plank house">
            <a:extLst>
              <a:ext uri="{FF2B5EF4-FFF2-40B4-BE49-F238E27FC236}">
                <a16:creationId xmlns:a16="http://schemas.microsoft.com/office/drawing/2014/main" id="{DB5EE69F-D6C4-EF42-9884-4BC471EBA1E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54" y="1682146"/>
            <a:ext cx="3860800" cy="3244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70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7" title="&quot;&quot;">
            <a:extLst>
              <a:ext uri="{FF2B5EF4-FFF2-40B4-BE49-F238E27FC236}">
                <a16:creationId xmlns:a16="http://schemas.microsoft.com/office/drawing/2014/main" id="{12E21864-B077-9D4D-94CD-ADE8F03F7F1A}"/>
              </a:ext>
            </a:extLst>
          </p:cNvPr>
          <p:cNvSpPr/>
          <p:nvPr/>
        </p:nvSpPr>
        <p:spPr>
          <a:xfrm>
            <a:off x="7184571" y="2400300"/>
            <a:ext cx="4016829" cy="3390900"/>
          </a:xfrm>
          <a:prstGeom prst="triangle">
            <a:avLst/>
          </a:prstGeom>
          <a:solidFill>
            <a:srgbClr val="1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8542290" cy="118684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Can you figure out how to make a right triangle?</a:t>
            </a:r>
            <a:endParaRPr lang="en-US" sz="4400" dirty="0"/>
          </a:p>
        </p:txBody>
      </p:sp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E99979C0-A6C0-C848-9E4D-754016DEC29E}"/>
              </a:ext>
            </a:extLst>
          </p:cNvPr>
          <p:cNvSpPr/>
          <p:nvPr/>
        </p:nvSpPr>
        <p:spPr>
          <a:xfrm>
            <a:off x="8644136" y="5326624"/>
            <a:ext cx="1082250" cy="4401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 title="&quot;&quot;">
            <a:extLst>
              <a:ext uri="{FF2B5EF4-FFF2-40B4-BE49-F238E27FC236}">
                <a16:creationId xmlns:a16="http://schemas.microsoft.com/office/drawing/2014/main" id="{BA898630-8AED-AD40-8AD4-2411410673F9}"/>
              </a:ext>
            </a:extLst>
          </p:cNvPr>
          <p:cNvCxnSpPr>
            <a:cxnSpLocks/>
          </p:cNvCxnSpPr>
          <p:nvPr/>
        </p:nvCxnSpPr>
        <p:spPr>
          <a:xfrm>
            <a:off x="9182098" y="1807708"/>
            <a:ext cx="0" cy="43379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4" title="&quot;&quot;">
            <a:extLst>
              <a:ext uri="{FF2B5EF4-FFF2-40B4-BE49-F238E27FC236}">
                <a16:creationId xmlns:a16="http://schemas.microsoft.com/office/drawing/2014/main" id="{A3580D65-C935-8147-A6E6-E68D4BBF75F8}"/>
              </a:ext>
            </a:extLst>
          </p:cNvPr>
          <p:cNvSpPr/>
          <p:nvPr/>
        </p:nvSpPr>
        <p:spPr>
          <a:xfrm>
            <a:off x="1004046" y="2400300"/>
            <a:ext cx="4016829" cy="3390900"/>
          </a:xfrm>
          <a:prstGeom prst="triangle">
            <a:avLst/>
          </a:prstGeom>
          <a:solidFill>
            <a:srgbClr val="1B7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6017338C-BD2D-B449-B353-F1768D3AE87F}"/>
              </a:ext>
            </a:extLst>
          </p:cNvPr>
          <p:cNvSpPr txBox="1"/>
          <p:nvPr/>
        </p:nvSpPr>
        <p:spPr>
          <a:xfrm>
            <a:off x="1004046" y="3726418"/>
            <a:ext cx="95794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inches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68999BD-B72E-A340-B3B0-F45070943DA9}"/>
              </a:ext>
            </a:extLst>
          </p:cNvPr>
          <p:cNvSpPr txBox="1"/>
          <p:nvPr/>
        </p:nvSpPr>
        <p:spPr>
          <a:xfrm>
            <a:off x="4062932" y="3740416"/>
            <a:ext cx="95794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inches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FBD7F6F-D55D-BB4D-AF63-A21D456E3FE2}"/>
              </a:ext>
            </a:extLst>
          </p:cNvPr>
          <p:cNvSpPr txBox="1"/>
          <p:nvPr/>
        </p:nvSpPr>
        <p:spPr>
          <a:xfrm>
            <a:off x="2473617" y="5943600"/>
            <a:ext cx="957943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inches</a:t>
            </a:r>
          </a:p>
        </p:txBody>
      </p:sp>
    </p:spTree>
    <p:extLst>
      <p:ext uri="{BB962C8B-B14F-4D97-AF65-F5344CB8AC3E}">
        <p14:creationId xmlns:p14="http://schemas.microsoft.com/office/powerpoint/2010/main" val="109911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34fb217e-71e5-45f5-ac12-57a9bc5aa8c7">2020-08-06T22:25:47+00:00</Remediation_x0020_Date>
    <Priority xmlns="34fb217e-71e5-45f5-ac12-57a9bc5aa8c7">New</Priority>
    <PublishingExpirationDate xmlns="http://schemas.microsoft.com/sharepoint/v3" xsi:nil="true"/>
    <PublishingStartDate xmlns="http://schemas.microsoft.com/sharepoint/v3" xsi:nil="true"/>
    <Estimated_x0020_Creation_x0020_Date xmlns="34fb217e-71e5-45f5-ac12-57a9bc5aa8c7" xsi:nil="true"/>
  </documentManagement>
</p:properties>
</file>

<file path=customXml/itemProps1.xml><?xml version="1.0" encoding="utf-8"?>
<ds:datastoreItem xmlns:ds="http://schemas.openxmlformats.org/officeDocument/2006/customXml" ds:itemID="{2782595E-1C16-43C6-918F-2B1961C8DB48}"/>
</file>

<file path=customXml/itemProps2.xml><?xml version="1.0" encoding="utf-8"?>
<ds:datastoreItem xmlns:ds="http://schemas.openxmlformats.org/officeDocument/2006/customXml" ds:itemID="{6AF2E433-1FCE-4A33-838B-249092CCD41D}"/>
</file>

<file path=customXml/itemProps3.xml><?xml version="1.0" encoding="utf-8"?>
<ds:datastoreItem xmlns:ds="http://schemas.openxmlformats.org/officeDocument/2006/customXml" ds:itemID="{B143E2F8-8716-4D8D-854E-A6AAF1B7B2E6}"/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325</Words>
  <Application>Microsoft Office PowerPoint</Application>
  <PresentationFormat>Widescreen</PresentationFormat>
  <Paragraphs>46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Office Theme</vt:lpstr>
      <vt:lpstr> Traditional Housing Styles of Native Americans in Oregon </vt:lpstr>
      <vt:lpstr>Mat Houses</vt:lpstr>
      <vt:lpstr>More Mat Houses</vt:lpstr>
      <vt:lpstr>Plank Houses</vt:lpstr>
      <vt:lpstr>More Plank Houses</vt:lpstr>
      <vt:lpstr>What kind of housing could you make if you only had the materials available in this classroom?</vt:lpstr>
      <vt:lpstr>Pythagorean Theorem</vt:lpstr>
      <vt:lpstr>Pythagorean Theorem in Use</vt:lpstr>
      <vt:lpstr>Can you figure out how to make a right triangle?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RUDY Peter - ODE</cp:lastModifiedBy>
  <cp:revision>115</cp:revision>
  <dcterms:created xsi:type="dcterms:W3CDTF">2019-04-26T16:05:13Z</dcterms:created>
  <dcterms:modified xsi:type="dcterms:W3CDTF">2020-08-06T22:24:30Z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</Properties>
</file>