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57" r:id="rId3"/>
    <p:sldId id="279" r:id="rId4"/>
    <p:sldId id="280" r:id="rId5"/>
    <p:sldId id="281" r:id="rId6"/>
    <p:sldId id="282" r:id="rId7"/>
    <p:sldId id="28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512" userDrawn="1">
          <p15:clr>
            <a:srgbClr val="A4A3A4"/>
          </p15:clr>
        </p15:guide>
        <p15:guide id="5" orient="horz" pos="312" userDrawn="1">
          <p15:clr>
            <a:srgbClr val="A4A3A4"/>
          </p15:clr>
        </p15:guide>
        <p15:guide id="6" orient="horz" pos="936"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587A36"/>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8"/>
    <p:restoredTop sz="82993"/>
  </p:normalViewPr>
  <p:slideViewPr>
    <p:cSldViewPr snapToGrid="0" snapToObjects="1" showGuides="1">
      <p:cViewPr varScale="1">
        <p:scale>
          <a:sx n="57" d="100"/>
          <a:sy n="57" d="100"/>
        </p:scale>
        <p:origin x="664" y="40"/>
      </p:cViewPr>
      <p:guideLst>
        <p:guide pos="624"/>
        <p:guide pos="7056"/>
        <p:guide orient="horz" pos="1512"/>
        <p:guide orient="horz" pos="312"/>
        <p:guide orient="horz" pos="936"/>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12/29/2020</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12/29/2020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cap="small" dirty="0">
                <a:solidFill>
                  <a:schemeClr val="tx1"/>
                </a:solidFill>
                <a:effectLst/>
                <a:latin typeface="+mn-lt"/>
                <a:ea typeface="+mn-ea"/>
                <a:cs typeface="+mn-cs"/>
              </a:rPr>
              <a:t>Introduce the topic of energy and give the definition of energy as: “the strength needed for physical or mental activity”. Using a scale of 1-5 (1 being the least and 5 being the most), ask students to pick a number that represents their level of energy right now. Ask students to show that number using their fingers. For example, if someone was feeling an energy level of 4, they would hold up 4 fingers. Allow 20-30 seconds for students to think and hold up their fingers.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32174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338398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small" dirty="0">
                <a:solidFill>
                  <a:schemeClr val="tx1"/>
                </a:solidFill>
                <a:effectLst/>
                <a:latin typeface="+mn-lt"/>
                <a:ea typeface="+mn-ea"/>
                <a:cs typeface="+mn-cs"/>
              </a:rPr>
              <a:t>Ask students where we (human beings) get energy from. Allow a couple minutes for answers and discussion. Allow for answers that are beyond food, too.  Next, ask students for examples of when they feel a lot of energy.  Allow a couple minutes for answers and discussion. </a:t>
            </a:r>
          </a:p>
          <a:p>
            <a:r>
              <a:rPr lang="en-US" sz="1200" b="1" kern="1200" cap="small" dirty="0">
                <a:solidFill>
                  <a:schemeClr val="tx1"/>
                </a:solidFill>
                <a:effectLst/>
                <a:latin typeface="+mn-lt"/>
                <a:ea typeface="+mn-ea"/>
                <a:cs typeface="+mn-cs"/>
              </a:rPr>
              <a:t>Ask students the following questions and allow time for answers and discussion:</a:t>
            </a:r>
            <a:endParaRPr lang="en-US" sz="1200" kern="1200" dirty="0">
              <a:solidFill>
                <a:schemeClr val="tx1"/>
              </a:solidFill>
              <a:effectLst/>
              <a:latin typeface="+mn-lt"/>
              <a:ea typeface="+mn-ea"/>
              <a:cs typeface="+mn-cs"/>
            </a:endParaRPr>
          </a:p>
          <a:p>
            <a:pPr lvl="0"/>
            <a:r>
              <a:rPr lang="en-US" sz="1200" b="1" kern="1200" cap="small" dirty="0">
                <a:solidFill>
                  <a:schemeClr val="tx1"/>
                </a:solidFill>
                <a:effectLst/>
                <a:latin typeface="+mn-lt"/>
                <a:ea typeface="+mn-ea"/>
                <a:cs typeface="+mn-cs"/>
              </a:rPr>
              <a:t>What foods make you feel energetic and active?</a:t>
            </a:r>
            <a:endParaRPr lang="en-US" sz="1200" kern="1200" dirty="0">
              <a:solidFill>
                <a:schemeClr val="tx1"/>
              </a:solidFill>
              <a:effectLst/>
              <a:latin typeface="+mn-lt"/>
              <a:ea typeface="+mn-ea"/>
              <a:cs typeface="+mn-cs"/>
            </a:endParaRPr>
          </a:p>
          <a:p>
            <a:pPr lvl="0"/>
            <a:r>
              <a:rPr lang="en-US" sz="1200" b="1" kern="1200" cap="small" dirty="0">
                <a:solidFill>
                  <a:schemeClr val="tx1"/>
                </a:solidFill>
                <a:effectLst/>
                <a:latin typeface="+mn-lt"/>
                <a:ea typeface="+mn-ea"/>
                <a:cs typeface="+mn-cs"/>
              </a:rPr>
              <a:t>What foods make you feel slow or tired?</a:t>
            </a:r>
            <a:endParaRPr lang="en-US" sz="1200" kern="1200" dirty="0">
              <a:solidFill>
                <a:schemeClr val="tx1"/>
              </a:solidFill>
              <a:effectLst/>
              <a:latin typeface="+mn-lt"/>
              <a:ea typeface="+mn-ea"/>
              <a:cs typeface="+mn-cs"/>
            </a:endParaRPr>
          </a:p>
          <a:p>
            <a:endParaRPr lang="en-US" sz="1200" b="1" kern="1200" cap="small"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cap="small" dirty="0">
                <a:solidFill>
                  <a:schemeClr val="tx1"/>
                </a:solidFill>
                <a:effectLst/>
                <a:latin typeface="+mn-lt"/>
                <a:ea typeface="+mn-ea"/>
                <a:cs typeface="+mn-cs"/>
              </a:rPr>
              <a:t>Say: “You’ve probably noticed that there are times in your life when you feel a lot of energy. This might be after you eat sugar or when you’re playing with friends or when you’re outside. You’ve probably also noticed that there are times in your life when you feel energy is missing. This might be when you first wake up, or after a stressful event, or after a big meal, or after physical activity. It’s normal for your energy levels to go up and down during the day depending on how active you are, what is happening around you, how much sleep you’re getting, and what types of foods you’re eating. Today we are going to talk about the energy we get from food.  Food is one of the main ways humans get energy. Some foods are really good at giving us energy, and other foods do not give us much energy at all.”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105549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come together through food: eating family meals, going on hunting trips, or gathering plants and herbs. We celebrate with food: feasting for holidays and significant life events such as baby naming and weddings. We also honor, worship and give thanks with food. In some cultures, a traditional feast is held to help a recently deceased relative enter the spirit world.</a:t>
            </a:r>
          </a:p>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112777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cap="small" dirty="0">
                <a:solidFill>
                  <a:schemeClr val="tx1"/>
                </a:solidFill>
                <a:effectLst/>
                <a:latin typeface="+mn-lt"/>
                <a:ea typeface="+mn-ea"/>
                <a:cs typeface="+mn-cs"/>
              </a:rPr>
              <a:t>“Even though humans need food every day of the year, the types of foods that are available will change depending on the season. Some foods are best to eat in winter, and other foods are best to eat in spring or summer.”</a:t>
            </a:r>
            <a:endParaRPr lang="en-US" dirty="0"/>
          </a:p>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158678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cap="small" dirty="0">
                <a:solidFill>
                  <a:schemeClr val="tx1"/>
                </a:solidFill>
                <a:effectLst/>
                <a:latin typeface="+mn-lt"/>
                <a:ea typeface="+mn-ea"/>
                <a:cs typeface="+mn-cs"/>
              </a:rPr>
              <a:t>The idea of eating food that matches up with the seasons is not a new idea. The very first Oregonians, the Oregon American Indians, have always had a special relationship with the land and it’s natural resources, including food. Indigenous communities in Oregon understood that food changed with the seasons. Oregon American Indians moved around several times a year to follow the patterns of hunting, fishing, and harvesting naturally grown foods. The tribes were careful not to use too much of one type of food, so that other people could use it as well. Tribal leaders studied the weather patterns and the wildlife conditions to determine the best time to move. This process is called seasonal rounds. It is still practiced today. ”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366651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commons.wikimedia.org/wiki/File:Happy_smiley_face.png" TargetMode="External"/><Relationship Id="rId5" Type="http://schemas.openxmlformats.org/officeDocument/2006/relationships/image" Target="../media/image4.png"/><Relationship Id="rId4" Type="http://schemas.openxmlformats.org/officeDocument/2006/relationships/hyperlink" Target="http://commons.wikimedia.org/wiki/category:smilies_-_sleepi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1874787"/>
            <a:ext cx="10055772" cy="2928445"/>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OREGON DEPARTMENT OF EDUCATION | GRADE 5</a:t>
            </a:r>
            <a:b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br>
            <a:r>
              <a:rPr lang="en-US" dirty="0"/>
              <a:t>Seasonal Rounds and the Relationship between Food and Energy</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n-US" dirty="0"/>
              <a:t>What is energy?</a:t>
            </a:r>
            <a:endParaRPr lang="en-US" sz="4400" dirty="0"/>
          </a:p>
        </p:txBody>
      </p:sp>
      <p:graphicFrame>
        <p:nvGraphicFramePr>
          <p:cNvPr id="4" name="Table 7" descr="Stacks of boxes getting progressively taller in the order of one box on the left to five boxes on the right.">
            <a:extLst>
              <a:ext uri="{FF2B5EF4-FFF2-40B4-BE49-F238E27FC236}">
                <a16:creationId xmlns:a16="http://schemas.microsoft.com/office/drawing/2014/main" id="{4E6A54A0-8093-5543-AB2F-0171ABF1CCCF}"/>
              </a:ext>
            </a:extLst>
          </p:cNvPr>
          <p:cNvGraphicFramePr>
            <a:graphicFrameLocks noGrp="1"/>
          </p:cNvGraphicFramePr>
          <p:nvPr>
            <p:extLst>
              <p:ext uri="{D42A27DB-BD31-4B8C-83A1-F6EECF244321}">
                <p14:modId xmlns:p14="http://schemas.microsoft.com/office/powerpoint/2010/main" val="443880669"/>
              </p:ext>
            </p:extLst>
          </p:nvPr>
        </p:nvGraphicFramePr>
        <p:xfrm>
          <a:off x="1004045" y="1423050"/>
          <a:ext cx="10183910" cy="4415040"/>
        </p:xfrm>
        <a:graphic>
          <a:graphicData uri="http://schemas.openxmlformats.org/drawingml/2006/table">
            <a:tbl>
              <a:tblPr firstRow="1" bandRow="1">
                <a:tableStyleId>{5C22544A-7EE6-4342-B048-85BDC9FD1C3A}</a:tableStyleId>
              </a:tblPr>
              <a:tblGrid>
                <a:gridCol w="2036782">
                  <a:extLst>
                    <a:ext uri="{9D8B030D-6E8A-4147-A177-3AD203B41FA5}">
                      <a16:colId xmlns:a16="http://schemas.microsoft.com/office/drawing/2014/main" val="1178520158"/>
                    </a:ext>
                  </a:extLst>
                </a:gridCol>
                <a:gridCol w="2036782">
                  <a:extLst>
                    <a:ext uri="{9D8B030D-6E8A-4147-A177-3AD203B41FA5}">
                      <a16:colId xmlns:a16="http://schemas.microsoft.com/office/drawing/2014/main" val="3731111290"/>
                    </a:ext>
                  </a:extLst>
                </a:gridCol>
                <a:gridCol w="2036782">
                  <a:extLst>
                    <a:ext uri="{9D8B030D-6E8A-4147-A177-3AD203B41FA5}">
                      <a16:colId xmlns:a16="http://schemas.microsoft.com/office/drawing/2014/main" val="3305687028"/>
                    </a:ext>
                  </a:extLst>
                </a:gridCol>
                <a:gridCol w="2036782">
                  <a:extLst>
                    <a:ext uri="{9D8B030D-6E8A-4147-A177-3AD203B41FA5}">
                      <a16:colId xmlns:a16="http://schemas.microsoft.com/office/drawing/2014/main" val="4269574081"/>
                    </a:ext>
                  </a:extLst>
                </a:gridCol>
                <a:gridCol w="2036782">
                  <a:extLst>
                    <a:ext uri="{9D8B030D-6E8A-4147-A177-3AD203B41FA5}">
                      <a16:colId xmlns:a16="http://schemas.microsoft.com/office/drawing/2014/main" val="2835005932"/>
                    </a:ext>
                  </a:extLst>
                </a:gridCol>
              </a:tblGrid>
              <a:tr h="88300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extLst>
                  <a:ext uri="{0D108BD9-81ED-4DB2-BD59-A6C34878D82A}">
                    <a16:rowId xmlns:a16="http://schemas.microsoft.com/office/drawing/2014/main" val="202914457"/>
                  </a:ext>
                </a:extLst>
              </a:tr>
              <a:tr h="88300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extLst>
                  <a:ext uri="{0D108BD9-81ED-4DB2-BD59-A6C34878D82A}">
                    <a16:rowId xmlns:a16="http://schemas.microsoft.com/office/drawing/2014/main" val="2670523894"/>
                  </a:ext>
                </a:extLst>
              </a:tr>
              <a:tr h="88300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extLst>
                  <a:ext uri="{0D108BD9-81ED-4DB2-BD59-A6C34878D82A}">
                    <a16:rowId xmlns:a16="http://schemas.microsoft.com/office/drawing/2014/main" val="1857934010"/>
                  </a:ext>
                </a:extLst>
              </a:tr>
              <a:tr h="88300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extLst>
                  <a:ext uri="{0D108BD9-81ED-4DB2-BD59-A6C34878D82A}">
                    <a16:rowId xmlns:a16="http://schemas.microsoft.com/office/drawing/2014/main" val="4085378853"/>
                  </a:ext>
                </a:extLst>
              </a:tr>
              <a:tr h="883008">
                <a:tc>
                  <a:txBody>
                    <a:bodyPr/>
                    <a:lstStyle/>
                    <a:p>
                      <a:pPr algn="ctr"/>
                      <a:r>
                        <a:rPr lang="en-US" sz="36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pPr algn="ctr"/>
                      <a:r>
                        <a:rPr lang="en-US" sz="36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pPr algn="ctr"/>
                      <a:r>
                        <a:rPr lang="en-US" sz="36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pPr algn="ctr"/>
                      <a:r>
                        <a:rPr lang="en-US" sz="36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pPr algn="ctr"/>
                      <a:r>
                        <a:rPr lang="en-US" sz="36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extLst>
                  <a:ext uri="{0D108BD9-81ED-4DB2-BD59-A6C34878D82A}">
                    <a16:rowId xmlns:a16="http://schemas.microsoft.com/office/drawing/2014/main" val="2556118558"/>
                  </a:ext>
                </a:extLst>
              </a:tr>
            </a:tbl>
          </a:graphicData>
        </a:graphic>
      </p:graphicFrame>
    </p:spTree>
    <p:extLst>
      <p:ext uri="{BB962C8B-B14F-4D97-AF65-F5344CB8AC3E}">
        <p14:creationId xmlns:p14="http://schemas.microsoft.com/office/powerpoint/2010/main" val="14456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n-US" dirty="0"/>
              <a:t>What is nutrition? </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1923393"/>
            <a:ext cx="9693331" cy="3791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1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Scientists believe the huge effort to get food is programmed into us (and all animals) at the most basic level. We need food to grow, to move, and to think; without food we die. They actually believe that our natural state is to be hungry. By eating, we only “turn off” hunger for a limited period of time—it always comes back.</a:t>
            </a:r>
          </a:p>
          <a:p>
            <a:pPr marL="457200" indent="-457200" algn="l">
              <a:lnSpc>
                <a:spcPct val="11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For scientists, nutrition is the study of how food and eating habits impact health. </a:t>
            </a:r>
          </a:p>
          <a:p>
            <a:pPr algn="l">
              <a:lnSpc>
                <a:spcPct val="110000"/>
              </a:lnSpc>
              <a:spcAft>
                <a:spcPts val="1200"/>
              </a:spcAft>
            </a:pP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952252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n-US" dirty="0"/>
              <a:t>Where do humans get energy from? </a:t>
            </a:r>
            <a:endParaRPr lang="en-US" sz="4400" dirty="0"/>
          </a:p>
        </p:txBody>
      </p:sp>
      <p:pic>
        <p:nvPicPr>
          <p:cNvPr id="4" name="Picture 3" descr="A picture containing object, lamp, light&#10;&#10;Description automatically generated">
            <a:extLst>
              <a:ext uri="{FF2B5EF4-FFF2-40B4-BE49-F238E27FC236}">
                <a16:creationId xmlns:a16="http://schemas.microsoft.com/office/drawing/2014/main" id="{A86380A8-C34A-CD4D-A656-F0C260D512B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934634" y="1707617"/>
            <a:ext cx="3657597" cy="3657597"/>
          </a:xfrm>
          <a:prstGeom prst="rect">
            <a:avLst/>
          </a:prstGeom>
        </p:spPr>
      </p:pic>
      <p:pic>
        <p:nvPicPr>
          <p:cNvPr id="5" name="Picture 4" descr="A close up of a logo&#10;&#10;Description automatically generated">
            <a:extLst>
              <a:ext uri="{FF2B5EF4-FFF2-40B4-BE49-F238E27FC236}">
                <a16:creationId xmlns:a16="http://schemas.microsoft.com/office/drawing/2014/main" id="{27E8103F-DCBA-6C44-ADE0-B0F96739508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1004046" y="1823296"/>
            <a:ext cx="3619037" cy="3619037"/>
          </a:xfrm>
          <a:prstGeom prst="rect">
            <a:avLst/>
          </a:prstGeom>
        </p:spPr>
      </p:pic>
    </p:spTree>
    <p:extLst>
      <p:ext uri="{BB962C8B-B14F-4D97-AF65-F5344CB8AC3E}">
        <p14:creationId xmlns:p14="http://schemas.microsoft.com/office/powerpoint/2010/main" val="334040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n-US" dirty="0"/>
              <a:t>The importance of food </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1923393"/>
            <a:ext cx="9042161" cy="3791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We need to eat in order to stay healthy, but the importance of food goes beyond physical health. Food plays a central role in our spiritual and emotional lives, too.</a:t>
            </a:r>
          </a:p>
        </p:txBody>
      </p:sp>
    </p:spTree>
    <p:extLst>
      <p:ext uri="{BB962C8B-B14F-4D97-AF65-F5344CB8AC3E}">
        <p14:creationId xmlns:p14="http://schemas.microsoft.com/office/powerpoint/2010/main" val="62277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n-US" dirty="0"/>
              <a:t>Seasonal foods activity </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7" y="1923393"/>
            <a:ext cx="7814132" cy="3791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1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Small groups</a:t>
            </a:r>
          </a:p>
          <a:p>
            <a:pPr marL="457200" indent="-457200" algn="l">
              <a:lnSpc>
                <a:spcPct val="11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Worksheet </a:t>
            </a:r>
          </a:p>
        </p:txBody>
      </p:sp>
    </p:spTree>
    <p:extLst>
      <p:ext uri="{BB962C8B-B14F-4D97-AF65-F5344CB8AC3E}">
        <p14:creationId xmlns:p14="http://schemas.microsoft.com/office/powerpoint/2010/main" val="2037861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n-US" dirty="0"/>
              <a:t>Seasonal rounds activity </a:t>
            </a:r>
            <a:endParaRPr lang="en-US" sz="4400" dirty="0"/>
          </a:p>
        </p:txBody>
      </p:sp>
    </p:spTree>
    <p:extLst>
      <p:ext uri="{BB962C8B-B14F-4D97-AF65-F5344CB8AC3E}">
        <p14:creationId xmlns:p14="http://schemas.microsoft.com/office/powerpoint/2010/main" val="1839558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2020-12-30T00:22:58+00:00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95B8BBC4-96FE-4A80-9993-BB85DFD7055C}"/>
</file>

<file path=customXml/itemProps2.xml><?xml version="1.0" encoding="utf-8"?>
<ds:datastoreItem xmlns:ds="http://schemas.openxmlformats.org/officeDocument/2006/customXml" ds:itemID="{A2C3B481-9ACA-4DB6-9520-67DD175B6FE4}"/>
</file>

<file path=customXml/itemProps3.xml><?xml version="1.0" encoding="utf-8"?>
<ds:datastoreItem xmlns:ds="http://schemas.openxmlformats.org/officeDocument/2006/customXml" ds:itemID="{9CAD67AA-F6F6-4BF9-B239-543854E23926}"/>
</file>

<file path=docProps/app.xml><?xml version="1.0" encoding="utf-8"?>
<Properties xmlns="http://schemas.openxmlformats.org/officeDocument/2006/extended-properties" xmlns:vt="http://schemas.openxmlformats.org/officeDocument/2006/docPropsVTypes">
  <TotalTime>227</TotalTime>
  <Words>788</Words>
  <Application>Microsoft Office PowerPoint</Application>
  <PresentationFormat>Widescreen</PresentationFormat>
  <Paragraphs>33</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Helvetica Neue</vt:lpstr>
      <vt:lpstr>Helvetica Neue Light</vt:lpstr>
      <vt:lpstr>Helvetica Neue Medium</vt:lpstr>
      <vt:lpstr>Office Theme</vt:lpstr>
      <vt:lpstr>OREGON DEPARTMENT OF EDUCATION | GRADE 5 Seasonal Rounds and the Relationship between Food and Energy</vt:lpstr>
      <vt:lpstr>What is energy?</vt:lpstr>
      <vt:lpstr>What is nutrition? </vt:lpstr>
      <vt:lpstr>Where do humans get energy from? </vt:lpstr>
      <vt:lpstr>The importance of food </vt:lpstr>
      <vt:lpstr>Seasonal foods activity </vt:lpstr>
      <vt:lpstr>Seasonal rounds activity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RUDY Peter - ODE</cp:lastModifiedBy>
  <cp:revision>83</cp:revision>
  <dcterms:created xsi:type="dcterms:W3CDTF">2019-04-26T16:05:13Z</dcterms:created>
  <dcterms:modified xsi:type="dcterms:W3CDTF">2020-12-30T00:15:57Z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