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odttf" ContentType="application/vnd.openxmlformats-officedocument.obfuscatedFont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0" r:id="rId5"/>
    <p:sldMasterId id="214748373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Lexen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6F9BF6-2836-437B-9ECA-7F80B220B68B}">
  <a:tblStyle styleId="{166F9BF6-2836-437B-9ECA-7F80B220B6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ustomXml" Target="../customXml/item2.xml"/><Relationship Id="rId3" Type="http://schemas.openxmlformats.org/officeDocument/2006/relationships/presProps" Target="presProp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ustomXml" Target="../customXml/item1.xml"/><Relationship Id="rId2" Type="http://schemas.openxmlformats.org/officeDocument/2006/relationships/viewProps" Target="viewProps.xml"/><Relationship Id="rId20" Type="http://schemas.openxmlformats.org/officeDocument/2006/relationships/slide" Target="slides/slide13.xml"/><Relationship Id="rId16" Type="http://schemas.openxmlformats.org/officeDocument/2006/relationships/slide" Target="slides/slide9.xml"/><Relationship Id="rId1" Type="http://schemas.openxmlformats.org/officeDocument/2006/relationships/theme" Target="theme/theme2.xml"/><Relationship Id="rId6" Type="http://schemas.openxmlformats.org/officeDocument/2006/relationships/slideMaster" Target="slideMasters/slideMaster2.xml"/><Relationship Id="rId24" Type="http://schemas.openxmlformats.org/officeDocument/2006/relationships/font" Target="fonts/Lexend-bold.fntdata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23" Type="http://schemas.openxmlformats.org/officeDocument/2006/relationships/font" Target="fonts/Lexend-regular.fntdata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2" Type="http://schemas.openxmlformats.org/officeDocument/2006/relationships/slide" Target="slides/slide15.xml"/><Relationship Id="rId14" Type="http://schemas.openxmlformats.org/officeDocument/2006/relationships/slide" Target="slides/slide7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8eb09d4d37_0_5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18eb09d4d37_0_5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c9f700261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c9f700261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c9f700261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c9f700261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c9f700261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c9f700261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c9f700261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c9f700261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c9f700261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c9f700261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c9f700261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c9f700261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8a6a2c57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8a6a2c57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c9f70026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c9f70026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c9f700261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c9f700261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c9f700261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c9f700261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c9f700261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c9f700261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c9f700261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c9f700261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c9f700261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c9f700261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c9f700261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c9f700261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1-Title Slide" showMasterSp="0" type="title">
  <p:cSld name="TITLE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59" name="Google Shape;5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sz="4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Oregon Department of Education Logo"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2-Section Header" showMasterSp="0">
  <p:cSld name="Blue_2-Section Header">
    <p:bg>
      <p:bgPr>
        <a:solidFill>
          <a:schemeClr val="accen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Font typeface="Calibri"/>
              <a:buNone/>
              <a:defRPr sz="5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Oregon Department of Education Logo"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3-Title Bar and Content" showMasterSp="0">
  <p:cSld name="Blue_3-Title Bar and Content">
    <p:bg>
      <p:bgPr>
        <a:solidFill>
          <a:schemeClr val="accen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4-Content with Caption" showMasterSp="0">
  <p:cSld name="Blue_4-Content with Caption"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537883" y="584734"/>
            <a:ext cx="2949000" cy="1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4" name="Google Shape;84;p17"/>
          <p:cNvSpPr/>
          <p:nvPr>
            <p:ph idx="2" type="pic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5-Title and Content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6-Two Content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1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7-Comparison">
  <p:cSld name="Blue_7-Comparis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0" name="Google Shape;100;p20"/>
          <p:cNvSpPr txBox="1"/>
          <p:nvPr>
            <p:ph idx="2" type="body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3" type="body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2" name="Google Shape;102;p20"/>
          <p:cNvSpPr txBox="1"/>
          <p:nvPr>
            <p:ph idx="4" type="body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8-Title Only" showMasterSp="0">
  <p:cSld name="Blue_8-Title 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1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9-Blank" showMasterSp="0">
  <p:cSld name="Blue_9-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2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10-Large Type" showMasterSp="0">
  <p:cSld name="Blue_10-Large Type">
    <p:bg>
      <p:bgPr>
        <a:solidFill>
          <a:schemeClr val="accen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118" name="Google Shape;11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Font typeface="Calibri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" type="subTitle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1" name="Google Shape;121;p2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11-Follow Us" showMasterSp="0">
  <p:cSld name="Blue_11-Follow Us">
    <p:bg>
      <p:bgPr>
        <a:solidFill>
          <a:schemeClr val="accen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125" name="Google Shape;12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Font typeface="Calibri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Twitter icon" id="127" name="Google Shape;12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icon" id="128" name="Google Shape;12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1-Title Slide" showMasterSp="0">
  <p:cSld name="Green_1-Title Slide">
    <p:bg>
      <p:bgPr>
        <a:solidFill>
          <a:schemeClr val="accent5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135" name="Google Shape;13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Calibri"/>
              <a:buNone/>
              <a:defRPr sz="41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Oregon Department of Education Logo" id="138" name="Google Shape;1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2-Section Header" showMasterSp="0">
  <p:cSld name="Green_2-Section Header">
    <p:bg>
      <p:bgPr>
        <a:solidFill>
          <a:schemeClr val="accent5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 txBox="1"/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100"/>
              <a:buFont typeface="Calibri"/>
              <a:buNone/>
              <a:defRPr sz="51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Oregon Department of Education Logo" id="145" name="Google Shape;14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3-Title Bar and Content" showMasterSp="0">
  <p:cSld name="Green_3-Title Bar and Content">
    <p:bg>
      <p:bgPr>
        <a:solidFill>
          <a:schemeClr val="accent5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4-Content with Caption" showMasterSp="0">
  <p:cSld name="Green_4-Content with Caption">
    <p:bg>
      <p:bgPr>
        <a:solidFill>
          <a:schemeClr val="accent5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 txBox="1"/>
          <p:nvPr>
            <p:ph type="title"/>
          </p:nvPr>
        </p:nvSpPr>
        <p:spPr>
          <a:xfrm>
            <a:off x="537883" y="584734"/>
            <a:ext cx="2949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 sz="33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0" name="Google Shape;160;p28"/>
          <p:cNvSpPr/>
          <p:nvPr>
            <p:ph idx="2" type="pic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2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62" name="Google Shape;162;p28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5-Title and Content">
  <p:cSld name="Green_5-Title and Content">
    <p:bg>
      <p:bgPr>
        <a:solidFill>
          <a:schemeClr val="accent5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67" name="Google Shape;167;p29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6-Two Content">
  <p:cSld name="Green_6-Two Content">
    <p:bg>
      <p:bgPr>
        <a:solidFill>
          <a:schemeClr val="accent5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30"/>
          <p:cNvSpPr txBox="1"/>
          <p:nvPr>
            <p:ph idx="2" type="body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2" name="Google Shape;172;p3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7-Comparison">
  <p:cSld name="Green_7-Comparison">
    <p:bg>
      <p:bgPr>
        <a:solidFill>
          <a:schemeClr val="accent5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b="0" sz="24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6" name="Google Shape;176;p31"/>
          <p:cNvSpPr txBox="1"/>
          <p:nvPr>
            <p:ph idx="2" type="body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31"/>
          <p:cNvSpPr txBox="1"/>
          <p:nvPr>
            <p:ph idx="3" type="body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b="0" sz="24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8" name="Google Shape;178;p31"/>
          <p:cNvSpPr txBox="1"/>
          <p:nvPr>
            <p:ph idx="4" type="body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31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alibri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81" name="Google Shape;181;p31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8-Title Only" showMasterSp="0">
  <p:cSld name="Green_8-Title Only">
    <p:bg>
      <p:bgPr>
        <a:solidFill>
          <a:schemeClr val="accent5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2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3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9-Blank" showMasterSp="0">
  <p:cSld name="Green_9-Blank">
    <p:bg>
      <p:bgPr>
        <a:solidFill>
          <a:schemeClr val="accent5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3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91" name="Google Shape;191;p33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10-Large Type" showMasterSp="0">
  <p:cSld name="Green_10-Large Type">
    <p:bg>
      <p:bgPr>
        <a:solidFill>
          <a:schemeClr val="accent5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194" name="Google Shape;19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0"/>
              <a:buFont typeface="Calibri"/>
              <a:buNone/>
              <a:defRPr sz="9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4"/>
          <p:cNvSpPr txBox="1"/>
          <p:nvPr>
            <p:ph idx="1" type="subTitle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7" name="Google Shape;197;p3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11-Follow Us" showMasterSp="0">
  <p:cSld name="Green_11-Follow Us">
    <p:bg>
      <p:bgPr>
        <a:solidFill>
          <a:schemeClr val="accent5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201" name="Google Shape;20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5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0"/>
              <a:buFont typeface="Calibri"/>
              <a:buNone/>
              <a:defRPr sz="9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Twitter icon" id="203" name="Google Shape;20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icon" id="204" name="Google Shape;20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5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07" name="Google Shape;207;p35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_1-Title Slide" showMasterSp="0">
  <p:cSld name="Gold_1-Title Slide">
    <p:bg>
      <p:bgPr>
        <a:solidFill>
          <a:schemeClr val="accent4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6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211" name="Google Shape;21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6"/>
          <p:cNvSpPr txBox="1"/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100"/>
              <a:buFont typeface="Calibri"/>
              <a:buNone/>
              <a:defRPr sz="41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3" name="Google Shape;213;p3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Oregon Department of Education Logo" id="214" name="Google Shape;21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16" name="Google Shape;216;p36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_2-Section Header" showMasterSp="0">
  <p:cSld name="Gold_2-Section Header">
    <p:bg>
      <p:bgPr>
        <a:solidFill>
          <a:schemeClr val="accent4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 txBox="1"/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100"/>
              <a:buFont typeface="Calibri"/>
              <a:buNone/>
              <a:defRPr sz="51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37"/>
          <p:cNvSpPr txBox="1"/>
          <p:nvPr>
            <p:ph idx="10" type="dt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37"/>
          <p:cNvSpPr txBox="1"/>
          <p:nvPr>
            <p:ph idx="11" type="ftr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7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Oregon Department of Education Logo" id="224" name="Google Shape;22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_3-Title Bar and Content" showMasterSp="0">
  <p:cSld name="Gold_3-Title Bar and Content">
    <p:bg>
      <p:bgPr>
        <a:solidFill>
          <a:schemeClr val="accent4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8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8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38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3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32" name="Google Shape;232;p38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_4-Content with Caption" showMasterSp="0">
  <p:cSld name="Gold_4-Content with Caption">
    <p:bg>
      <p:bgPr>
        <a:solidFill>
          <a:schemeClr val="accent4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9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9"/>
          <p:cNvSpPr txBox="1"/>
          <p:nvPr>
            <p:ph type="title"/>
          </p:nvPr>
        </p:nvSpPr>
        <p:spPr>
          <a:xfrm>
            <a:off x="537883" y="584734"/>
            <a:ext cx="2949000" cy="19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 sz="3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38" name="Google Shape;238;p39"/>
          <p:cNvSpPr/>
          <p:nvPr>
            <p:ph idx="2" type="pic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3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40" name="Google Shape;240;p39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_5-Title and Content">
  <p:cSld name="Gold_5-Title and Content">
    <p:bg>
      <p:bgPr>
        <a:solidFill>
          <a:schemeClr val="accent4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40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4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45" name="Google Shape;245;p40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_6-Two Content">
  <p:cSld name="Gold_6-Two Content">
    <p:bg>
      <p:bgPr>
        <a:solidFill>
          <a:schemeClr val="accent4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41"/>
          <p:cNvSpPr txBox="1"/>
          <p:nvPr>
            <p:ph idx="1" type="body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9" name="Google Shape;249;p41"/>
          <p:cNvSpPr txBox="1"/>
          <p:nvPr>
            <p:ph idx="2" type="body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0" name="Google Shape;250;p4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51" name="Google Shape;251;p41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_7-Comparison">
  <p:cSld name="Gold_7-Comparison">
    <p:bg>
      <p:bgPr>
        <a:solidFill>
          <a:schemeClr val="accent4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1" type="body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0" sz="2400">
                <a:solidFill>
                  <a:schemeClr val="accent4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4" name="Google Shape;254;p42"/>
          <p:cNvSpPr txBox="1"/>
          <p:nvPr>
            <p:ph idx="2" type="body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5" name="Google Shape;255;p42"/>
          <p:cNvSpPr txBox="1"/>
          <p:nvPr>
            <p:ph idx="3" type="body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0" sz="2400">
                <a:solidFill>
                  <a:schemeClr val="accent4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6" name="Google Shape;256;p42"/>
          <p:cNvSpPr txBox="1"/>
          <p:nvPr>
            <p:ph idx="4" type="body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7" name="Google Shape;257;p42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8" name="Google Shape;258;p4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59" name="Google Shape;259;p42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_8-Title Only" showMasterSp="0">
  <p:cSld name="Gold_8-Title Only">
    <p:bg>
      <p:bgPr>
        <a:solidFill>
          <a:schemeClr val="accent4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3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3" name="Google Shape;263;p4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64" name="Google Shape;264;p43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_9-Blank" showMasterSp="0">
  <p:cSld name="Gold_9-Blank">
    <p:bg>
      <p:bgPr>
        <a:solidFill>
          <a:schemeClr val="accent4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267" name="Google Shape;267;p44"/>
          <p:cNvSpPr txBox="1"/>
          <p:nvPr>
            <p:ph idx="1" type="body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8" name="Google Shape;268;p4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69" name="Google Shape;269;p44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_10-Large Type" showMasterSp="0">
  <p:cSld name="Gold_10-Large Type">
    <p:bg>
      <p:bgPr>
        <a:solidFill>
          <a:schemeClr val="accent4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272" name="Google Shape;27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5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0"/>
              <a:buFont typeface="Calibri"/>
              <a:buNone/>
              <a:defRPr sz="9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4" name="Google Shape;274;p45"/>
          <p:cNvSpPr txBox="1"/>
          <p:nvPr>
            <p:ph idx="1" type="subTitle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75" name="Google Shape;275;p4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76" name="Google Shape;276;p45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ld_11-Follow Us" showMasterSp="0">
  <p:cSld name="Gold_11-Follow Us">
    <p:bg>
      <p:bgPr>
        <a:solidFill>
          <a:schemeClr val="accent4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279" name="Google Shape;27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6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0"/>
              <a:buFont typeface="Calibri"/>
              <a:buNone/>
              <a:defRPr sz="9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Twitter icon" id="281" name="Google Shape;28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icon" id="282" name="Google Shape;28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6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85" name="Google Shape;285;p46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_1-Title Slide" showMasterSp="0">
  <p:cSld name="Orange_1-Title Slide">
    <p:bg>
      <p:bgPr>
        <a:solidFill>
          <a:schemeClr val="accent3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7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289" name="Google Shape;28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7"/>
          <p:cNvSpPr txBox="1"/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100"/>
              <a:buFont typeface="Calibri"/>
              <a:buNone/>
              <a:defRPr sz="4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1" name="Google Shape;291;p47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Oregon Department of Education Logo" id="292" name="Google Shape;29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294" name="Google Shape;294;p47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_2-Section Header" showMasterSp="0">
  <p:cSld name="Orange_2-Section Header">
    <p:bg>
      <p:bgPr>
        <a:solidFill>
          <a:schemeClr val="accent3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8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8"/>
          <p:cNvSpPr txBox="1"/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Calibri"/>
              <a:buNone/>
              <a:defRPr sz="5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Oregon Department of Education Logo" id="299" name="Google Shape;29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01" name="Google Shape;301;p48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_3-Title Bar and Content" showMasterSp="0">
  <p:cSld name="Orange_3-Title Bar and Content">
    <p:bg>
      <p:bgPr>
        <a:solidFill>
          <a:schemeClr val="accent3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9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9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6" name="Google Shape;306;p49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7" name="Google Shape;307;p4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08" name="Google Shape;308;p49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_4-Content with Caption" showMasterSp="0">
  <p:cSld name="Orange_4-Content with Caption">
    <p:bg>
      <p:bgPr>
        <a:solidFill>
          <a:schemeClr val="accent3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0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50"/>
          <p:cNvSpPr txBox="1"/>
          <p:nvPr>
            <p:ph type="title"/>
          </p:nvPr>
        </p:nvSpPr>
        <p:spPr>
          <a:xfrm>
            <a:off x="537883" y="584734"/>
            <a:ext cx="2949000" cy="19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 sz="33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3" name="Google Shape;313;p50"/>
          <p:cNvSpPr txBox="1"/>
          <p:nvPr>
            <p:ph idx="1" type="body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14" name="Google Shape;314;p50"/>
          <p:cNvSpPr/>
          <p:nvPr>
            <p:ph idx="2" type="pic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5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16" name="Google Shape;316;p50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_5-Title and Content">
  <p:cSld name="Orange_5-Title and Content">
    <p:bg>
      <p:bgPr>
        <a:solidFill>
          <a:schemeClr val="accent3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9" name="Google Shape;319;p51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0" name="Google Shape;320;p5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21" name="Google Shape;321;p51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_6-Two Content">
  <p:cSld name="Orange_6-Two Content">
    <p:bg>
      <p:bgPr>
        <a:solidFill>
          <a:schemeClr val="accent3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2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4" name="Google Shape;324;p52"/>
          <p:cNvSpPr txBox="1"/>
          <p:nvPr>
            <p:ph idx="1" type="body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5" name="Google Shape;325;p52"/>
          <p:cNvSpPr txBox="1"/>
          <p:nvPr>
            <p:ph idx="2" type="body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5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27" name="Google Shape;327;p52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_7-Comparison">
  <p:cSld name="Orange_7-Comparison">
    <p:bg>
      <p:bgPr>
        <a:solidFill>
          <a:schemeClr val="accent3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3"/>
          <p:cNvSpPr txBox="1"/>
          <p:nvPr>
            <p:ph idx="1" type="body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30" name="Google Shape;330;p53"/>
          <p:cNvSpPr txBox="1"/>
          <p:nvPr>
            <p:ph idx="2" type="body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1" name="Google Shape;331;p53"/>
          <p:cNvSpPr txBox="1"/>
          <p:nvPr>
            <p:ph idx="3" type="body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32" name="Google Shape;332;p53"/>
          <p:cNvSpPr txBox="1"/>
          <p:nvPr>
            <p:ph idx="4" type="body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3" name="Google Shape;333;p53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4" name="Google Shape;334;p5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35" name="Google Shape;335;p53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_8-Title Only" showMasterSp="0">
  <p:cSld name="Orange_8-Title Only">
    <p:bg>
      <p:bgPr>
        <a:solidFill>
          <a:schemeClr val="accent3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4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9" name="Google Shape;339;p5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40" name="Google Shape;340;p54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_9-Blank" showMasterSp="0">
  <p:cSld name="Orange_9-Blank">
    <p:bg>
      <p:bgPr>
        <a:solidFill>
          <a:schemeClr val="accent3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343" name="Google Shape;343;p55"/>
          <p:cNvSpPr txBox="1"/>
          <p:nvPr>
            <p:ph idx="1" type="body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5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45" name="Google Shape;345;p55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_10-Large Type" showMasterSp="0">
  <p:cSld name="Orange_10-Large Type">
    <p:bg>
      <p:bgPr>
        <a:solidFill>
          <a:schemeClr val="accent3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348" name="Google Shape;34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6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0"/>
              <a:buFont typeface="Calibri"/>
              <a:buNone/>
              <a:defRPr sz="9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0" name="Google Shape;350;p56"/>
          <p:cNvSpPr txBox="1"/>
          <p:nvPr>
            <p:ph idx="1" type="subTitle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51" name="Google Shape;351;p56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5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_11-Follow Us" showMasterSp="0">
  <p:cSld name="Orange_11-Follow Us">
    <p:bg>
      <p:bgPr>
        <a:solidFill>
          <a:schemeClr val="accent3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355" name="Google Shape;35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7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0"/>
              <a:buFont typeface="Calibri"/>
              <a:buNone/>
              <a:defRPr sz="9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Twitter icon" id="357" name="Google Shape;35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icon" id="358" name="Google Shape;35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7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61" name="Google Shape;361;p57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1-Title Slide" showMasterSp="0">
  <p:cSld name="Red_1-Title Slide">
    <p:bg>
      <p:bgPr>
        <a:solidFill>
          <a:schemeClr val="accent2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8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365" name="Google Shape;36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8"/>
          <p:cNvSpPr txBox="1"/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Font typeface="Calibri"/>
              <a:buNone/>
              <a:defRPr sz="4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7" name="Google Shape;367;p5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Oregon Department of Education Logo" id="368" name="Google Shape;36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70" name="Google Shape;370;p58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2-Section Header" showMasterSp="0">
  <p:cSld name="Red_2-Section Header">
    <p:bg>
      <p:bgPr>
        <a:solidFill>
          <a:schemeClr val="accent2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9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9"/>
          <p:cNvSpPr txBox="1"/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100"/>
              <a:buFont typeface="Calibri"/>
              <a:buNone/>
              <a:defRPr sz="51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Oregon Department of Education Logo" id="375" name="Google Shape;37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77" name="Google Shape;377;p59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3-Title Bar and Content" showMasterSp="0">
  <p:cSld name="Red_3-Title Bar and Content">
    <p:bg>
      <p:bgPr>
        <a:solidFill>
          <a:schemeClr val="accent2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60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0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2" name="Google Shape;382;p60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3" name="Google Shape;383;p6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84" name="Google Shape;384;p60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4-Content with Caption" showMasterSp="0">
  <p:cSld name="Red_4-Content with Caption">
    <p:bg>
      <p:bgPr>
        <a:solidFill>
          <a:schemeClr val="accent2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1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61"/>
          <p:cNvSpPr txBox="1"/>
          <p:nvPr>
            <p:ph type="title"/>
          </p:nvPr>
        </p:nvSpPr>
        <p:spPr>
          <a:xfrm>
            <a:off x="537883" y="584734"/>
            <a:ext cx="29490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 sz="3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9" name="Google Shape;389;p61"/>
          <p:cNvSpPr txBox="1"/>
          <p:nvPr>
            <p:ph idx="1" type="body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90" name="Google Shape;390;p61"/>
          <p:cNvSpPr/>
          <p:nvPr>
            <p:ph idx="2" type="pic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6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92" name="Google Shape;392;p61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5-Title and Content">
  <p:cSld name="Red_5-Title and Content">
    <p:bg>
      <p:bgPr>
        <a:solidFill>
          <a:schemeClr val="accent2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5" name="Google Shape;395;p62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6" name="Google Shape;396;p6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397" name="Google Shape;397;p62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6-Two Content">
  <p:cSld name="Red_6-Two Content">
    <p:bg>
      <p:bgPr>
        <a:solidFill>
          <a:schemeClr val="accent2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0" name="Google Shape;400;p63"/>
          <p:cNvSpPr txBox="1"/>
          <p:nvPr>
            <p:ph idx="1" type="body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1" name="Google Shape;401;p63"/>
          <p:cNvSpPr txBox="1"/>
          <p:nvPr>
            <p:ph idx="2" type="body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2" name="Google Shape;402;p6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03" name="Google Shape;403;p63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7-Comparison">
  <p:cSld name="Red_7-Comparison">
    <p:bg>
      <p:bgPr>
        <a:solidFill>
          <a:schemeClr val="accent2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4"/>
          <p:cNvSpPr txBox="1"/>
          <p:nvPr>
            <p:ph idx="1" type="body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6" name="Google Shape;406;p64"/>
          <p:cNvSpPr txBox="1"/>
          <p:nvPr>
            <p:ph idx="2" type="body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7" name="Google Shape;407;p64"/>
          <p:cNvSpPr txBox="1"/>
          <p:nvPr>
            <p:ph idx="3" type="body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8" name="Google Shape;408;p64"/>
          <p:cNvSpPr txBox="1"/>
          <p:nvPr>
            <p:ph idx="4" type="body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9" name="Google Shape;409;p64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0" name="Google Shape;410;p6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11" name="Google Shape;411;p64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8-Title Only" showMasterSp="0">
  <p:cSld name="Red_8-Title Only">
    <p:bg>
      <p:bgPr>
        <a:solidFill>
          <a:schemeClr val="accent2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5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5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5" name="Google Shape;415;p6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16" name="Google Shape;416;p65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9-Blank" showMasterSp="0">
  <p:cSld name="Red_9-Blank">
    <p:bg>
      <p:bgPr>
        <a:solidFill>
          <a:schemeClr val="accent2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419" name="Google Shape;419;p66"/>
          <p:cNvSpPr txBox="1"/>
          <p:nvPr>
            <p:ph idx="1" type="body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6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21" name="Google Shape;421;p66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10-Large Type" showMasterSp="0">
  <p:cSld name="Red_10-Large Type">
    <p:bg>
      <p:bgPr>
        <a:solidFill>
          <a:schemeClr val="accent2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424" name="Google Shape;42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7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Calibri"/>
              <a:buNone/>
              <a:defRPr sz="9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6" name="Google Shape;426;p67"/>
          <p:cNvSpPr txBox="1"/>
          <p:nvPr>
            <p:ph idx="1" type="subTitle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27" name="Google Shape;427;p6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28" name="Google Shape;428;p67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11-Follow Us" showMasterSp="0">
  <p:cSld name="Red_11-Follow Us">
    <p:bg>
      <p:bgPr>
        <a:solidFill>
          <a:schemeClr val="accent2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431" name="Google Shape;43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8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Calibri"/>
              <a:buNone/>
              <a:defRPr sz="9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Twitter icon" id="433" name="Google Shape;43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icon" id="434" name="Google Shape;43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8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37" name="Google Shape;437;p68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_1-Title Slide" showMasterSp="0">
  <p:cSld name="Teal_1-Title Slide">
    <p:bg>
      <p:bgPr>
        <a:solidFill>
          <a:schemeClr val="dk2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9"/>
          <p:cNvSpPr/>
          <p:nvPr/>
        </p:nvSpPr>
        <p:spPr>
          <a:xfrm>
            <a:off x="154641" y="4461062"/>
            <a:ext cx="8831100" cy="5244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441" name="Google Shape;44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604100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9"/>
          <p:cNvSpPr txBox="1"/>
          <p:nvPr>
            <p:ph type="ctrTitle"/>
          </p:nvPr>
        </p:nvSpPr>
        <p:spPr>
          <a:xfrm>
            <a:off x="1143000" y="1865026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  <a:defRPr sz="4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3" name="Google Shape;443;p69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Oregon Department of Education Logo" id="444" name="Google Shape;44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46" name="Google Shape;446;p69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_2-Section Header" showMasterSp="0">
  <p:cSld name="Teal_2-Section Header">
    <p:bg>
      <p:bgPr>
        <a:solidFill>
          <a:schemeClr val="dk2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70"/>
          <p:cNvSpPr/>
          <p:nvPr/>
        </p:nvSpPr>
        <p:spPr>
          <a:xfrm>
            <a:off x="154640" y="1866568"/>
            <a:ext cx="8831100" cy="14253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70"/>
          <p:cNvSpPr txBox="1"/>
          <p:nvPr>
            <p:ph type="ctrTitle"/>
          </p:nvPr>
        </p:nvSpPr>
        <p:spPr>
          <a:xfrm>
            <a:off x="537883" y="1866568"/>
            <a:ext cx="8088300" cy="14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alibri"/>
              <a:buNone/>
              <a:defRPr sz="5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Oregon Department of Education Logo" id="451" name="Google Shape;45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75327" y="160537"/>
            <a:ext cx="1593344" cy="16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70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53" name="Google Shape;453;p70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_3-Title Bar and Content" showMasterSp="0">
  <p:cSld name="Teal_3-Title Bar and Content">
    <p:bg>
      <p:bgPr>
        <a:solidFill>
          <a:schemeClr val="dk2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1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71"/>
          <p:cNvSpPr/>
          <p:nvPr/>
        </p:nvSpPr>
        <p:spPr>
          <a:xfrm>
            <a:off x="154641" y="161365"/>
            <a:ext cx="8831100" cy="10482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71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71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9" name="Google Shape;459;p71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60" name="Google Shape;460;p71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_4-Content with Caption" showMasterSp="0">
  <p:cSld name="Teal_4-Content with Caption">
    <p:bg>
      <p:bgPr>
        <a:solidFill>
          <a:schemeClr val="dk2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2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72"/>
          <p:cNvSpPr/>
          <p:nvPr/>
        </p:nvSpPr>
        <p:spPr>
          <a:xfrm>
            <a:off x="154642" y="161365"/>
            <a:ext cx="3547800" cy="48243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72"/>
          <p:cNvSpPr txBox="1"/>
          <p:nvPr>
            <p:ph type="title"/>
          </p:nvPr>
        </p:nvSpPr>
        <p:spPr>
          <a:xfrm>
            <a:off x="537883" y="584734"/>
            <a:ext cx="29490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 sz="3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5" name="Google Shape;465;p72"/>
          <p:cNvSpPr txBox="1"/>
          <p:nvPr>
            <p:ph idx="1" type="body"/>
          </p:nvPr>
        </p:nvSpPr>
        <p:spPr>
          <a:xfrm>
            <a:off x="3887391" y="584735"/>
            <a:ext cx="4629300" cy="3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66" name="Google Shape;466;p72"/>
          <p:cNvSpPr/>
          <p:nvPr>
            <p:ph idx="2" type="pic"/>
          </p:nvPr>
        </p:nvSpPr>
        <p:spPr>
          <a:xfrm>
            <a:off x="537883" y="2655094"/>
            <a:ext cx="2949000" cy="1740600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p72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68" name="Google Shape;468;p72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_5-Title and Content">
  <p:cSld name="Teal_5-Title and Content">
    <p:bg>
      <p:bgPr>
        <a:solidFill>
          <a:schemeClr val="dk2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3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1" name="Google Shape;471;p73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2" name="Google Shape;472;p73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73" name="Google Shape;473;p73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_6-Two Content">
  <p:cSld name="Teal_6-Two Content">
    <p:bg>
      <p:bgPr>
        <a:solidFill>
          <a:schemeClr val="dk2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4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6" name="Google Shape;476;p74"/>
          <p:cNvSpPr txBox="1"/>
          <p:nvPr>
            <p:ph idx="1" type="body"/>
          </p:nvPr>
        </p:nvSpPr>
        <p:spPr>
          <a:xfrm>
            <a:off x="537882" y="1369219"/>
            <a:ext cx="39768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7" name="Google Shape;477;p74"/>
          <p:cNvSpPr txBox="1"/>
          <p:nvPr>
            <p:ph idx="2" type="body"/>
          </p:nvPr>
        </p:nvSpPr>
        <p:spPr>
          <a:xfrm>
            <a:off x="4629150" y="1369219"/>
            <a:ext cx="39972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8" name="Google Shape;478;p74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79" name="Google Shape;479;p74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_7-Comparison">
  <p:cSld name="Teal_7-Comparison">
    <p:bg>
      <p:bgPr>
        <a:solidFill>
          <a:schemeClr val="dk2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5"/>
          <p:cNvSpPr txBox="1"/>
          <p:nvPr>
            <p:ph idx="1" type="body"/>
          </p:nvPr>
        </p:nvSpPr>
        <p:spPr>
          <a:xfrm>
            <a:off x="537882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2" name="Google Shape;482;p75"/>
          <p:cNvSpPr txBox="1"/>
          <p:nvPr>
            <p:ph idx="2" type="body"/>
          </p:nvPr>
        </p:nvSpPr>
        <p:spPr>
          <a:xfrm>
            <a:off x="537882" y="1878806"/>
            <a:ext cx="39603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3" name="Google Shape;483;p75"/>
          <p:cNvSpPr txBox="1"/>
          <p:nvPr>
            <p:ph idx="3" type="body"/>
          </p:nvPr>
        </p:nvSpPr>
        <p:spPr>
          <a:xfrm>
            <a:off x="4629150" y="1260872"/>
            <a:ext cx="399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4" name="Google Shape;484;p75"/>
          <p:cNvSpPr txBox="1"/>
          <p:nvPr>
            <p:ph idx="4" type="body"/>
          </p:nvPr>
        </p:nvSpPr>
        <p:spPr>
          <a:xfrm>
            <a:off x="4629150" y="1878806"/>
            <a:ext cx="39972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5" name="Google Shape;485;p75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6" name="Google Shape;486;p75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87" name="Google Shape;487;p75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_8-Title Only" showMasterSp="0">
  <p:cSld name="Teal_8-Title Only">
    <p:bg>
      <p:bgPr>
        <a:solidFill>
          <a:schemeClr val="dk2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6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76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1" name="Google Shape;491;p76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92" name="Google Shape;492;p76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_9-Blank" showMasterSp="0">
  <p:cSld name="Teal_9-Blank">
    <p:bg>
      <p:bgPr>
        <a:solidFill>
          <a:schemeClr val="dk2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7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sp>
        <p:nvSpPr>
          <p:cNvPr id="495" name="Google Shape;495;p77"/>
          <p:cNvSpPr txBox="1"/>
          <p:nvPr>
            <p:ph idx="1" type="body"/>
          </p:nvPr>
        </p:nvSpPr>
        <p:spPr>
          <a:xfrm>
            <a:off x="537882" y="494969"/>
            <a:ext cx="8088300" cy="4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6" name="Google Shape;496;p77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497" name="Google Shape;497;p77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_10-Large Type" showMasterSp="0">
  <p:cSld name="Teal_10-Large Type">
    <p:bg>
      <p:bgPr>
        <a:solidFill>
          <a:schemeClr val="dk2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8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500" name="Google Shape;500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78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Calibri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2" name="Google Shape;502;p78"/>
          <p:cNvSpPr txBox="1"/>
          <p:nvPr>
            <p:ph idx="1" type="subTitle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03" name="Google Shape;503;p78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504" name="Google Shape;504;p78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_11-Follow Us" showMasterSp="0">
  <p:cSld name="Teal_11-Follow Us">
    <p:bg>
      <p:bgPr>
        <a:solidFill>
          <a:schemeClr val="dk2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9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507" name="Google Shape;50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9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Calibri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Twitter icon" id="509" name="Google Shape;50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icon" id="510" name="Google Shape;51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9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79"/>
          <p:cNvSpPr txBox="1"/>
          <p:nvPr/>
        </p:nvSpPr>
        <p:spPr>
          <a:xfrm>
            <a:off x="537882" y="4641037"/>
            <a:ext cx="573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100"/>
          </a:p>
        </p:txBody>
      </p:sp>
      <p:sp>
        <p:nvSpPr>
          <p:cNvPr id="513" name="Google Shape;513;p79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ype" showMasterSp="0">
  <p:cSld name="Large Type">
    <p:bg>
      <p:bgPr>
        <a:solidFill>
          <a:schemeClr val="accent3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0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516" name="Google Shape;51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80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0"/>
              <a:buFont typeface="Calibri"/>
              <a:buNone/>
              <a:defRPr sz="9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8" name="Google Shape;518;p80"/>
          <p:cNvSpPr txBox="1"/>
          <p:nvPr>
            <p:ph idx="10" type="dt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19" name="Google Shape;519;p80"/>
          <p:cNvSpPr txBox="1"/>
          <p:nvPr>
            <p:ph idx="11" type="ftr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0" name="Google Shape;520;p80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1" name="Google Shape;521;p80"/>
          <p:cNvSpPr txBox="1"/>
          <p:nvPr>
            <p:ph idx="1" type="subTitle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ype 1" showMasterSp="0">
  <p:cSld name="Large Type_1">
    <p:bg>
      <p:bgPr>
        <a:solidFill>
          <a:schemeClr val="dk2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1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524" name="Google Shape;524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81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Calibri"/>
              <a:buNone/>
              <a:defRPr sz="9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6" name="Google Shape;526;p81"/>
          <p:cNvSpPr txBox="1"/>
          <p:nvPr>
            <p:ph idx="10" type="dt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/>
        </p:txBody>
      </p:sp>
      <p:sp>
        <p:nvSpPr>
          <p:cNvPr id="527" name="Google Shape;527;p81"/>
          <p:cNvSpPr txBox="1"/>
          <p:nvPr>
            <p:ph idx="11" type="ftr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/>
        </p:txBody>
      </p:sp>
      <p:sp>
        <p:nvSpPr>
          <p:cNvPr id="528" name="Google Shape;528;p81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9" name="Google Shape;529;p81"/>
          <p:cNvSpPr txBox="1"/>
          <p:nvPr>
            <p:ph idx="1" type="subTitle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ype 2" showMasterSp="0">
  <p:cSld name="Large Type_2">
    <p:bg>
      <p:bgPr>
        <a:solidFill>
          <a:schemeClr val="dk2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2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532" name="Google Shape;532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82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Calibri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4" name="Google Shape;534;p82"/>
          <p:cNvSpPr txBox="1"/>
          <p:nvPr>
            <p:ph idx="10" type="dt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5" name="Google Shape;535;p82"/>
          <p:cNvSpPr txBox="1"/>
          <p:nvPr>
            <p:ph idx="11" type="ftr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6" name="Google Shape;536;p82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7" name="Google Shape;537;p82"/>
          <p:cNvSpPr txBox="1"/>
          <p:nvPr>
            <p:ph idx="1" type="subTitle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ype 3" showMasterSp="0">
  <p:cSld name="Large Type_3">
    <p:bg>
      <p:bgPr>
        <a:solidFill>
          <a:schemeClr val="accent5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540" name="Google Shape;54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3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0"/>
              <a:buFont typeface="Calibri"/>
              <a:buNone/>
              <a:defRPr sz="9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2" name="Google Shape;542;p83"/>
          <p:cNvSpPr txBox="1"/>
          <p:nvPr>
            <p:ph idx="10" type="dt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3" name="Google Shape;543;p83"/>
          <p:cNvSpPr txBox="1"/>
          <p:nvPr>
            <p:ph idx="11" type="ftr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4" name="Google Shape;544;p83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5" name="Google Shape;545;p83"/>
          <p:cNvSpPr txBox="1"/>
          <p:nvPr>
            <p:ph idx="1" type="subTitle"/>
          </p:nvPr>
        </p:nvSpPr>
        <p:spPr>
          <a:xfrm>
            <a:off x="1143000" y="3002388"/>
            <a:ext cx="68580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llow Us" showMasterSp="0">
  <p:cSld name="Follow Us">
    <p:bg>
      <p:bgPr>
        <a:solidFill>
          <a:schemeClr val="accent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4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rative line break" id="548" name="Google Shape;54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9652" y="2886671"/>
            <a:ext cx="964694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4"/>
          <p:cNvSpPr txBox="1"/>
          <p:nvPr>
            <p:ph type="ctrTitle"/>
          </p:nvPr>
        </p:nvSpPr>
        <p:spPr>
          <a:xfrm>
            <a:off x="1143000" y="112434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Font typeface="Calibri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0" name="Google Shape;550;p84"/>
          <p:cNvSpPr txBox="1"/>
          <p:nvPr>
            <p:ph idx="10" type="dt"/>
          </p:nvPr>
        </p:nvSpPr>
        <p:spPr>
          <a:xfrm>
            <a:off x="2891118" y="4604845"/>
            <a:ext cx="338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1" name="Google Shape;551;p84"/>
          <p:cNvSpPr txBox="1"/>
          <p:nvPr>
            <p:ph idx="11" type="ftr"/>
          </p:nvPr>
        </p:nvSpPr>
        <p:spPr>
          <a:xfrm>
            <a:off x="537882" y="4604845"/>
            <a:ext cx="2148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2" name="Google Shape;552;p84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witter icon" id="553" name="Google Shape;55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8718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icon" id="554" name="Google Shape;554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8720" y="3032551"/>
            <a:ext cx="375030" cy="3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4"/>
          <p:cNvSpPr txBox="1"/>
          <p:nvPr/>
        </p:nvSpPr>
        <p:spPr>
          <a:xfrm>
            <a:off x="2038718" y="3032551"/>
            <a:ext cx="510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48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73" Type="http://schemas.openxmlformats.org/officeDocument/2006/relationships/theme" Target="../theme/theme3.xml"/><Relationship Id="rId72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71" Type="http://schemas.openxmlformats.org/officeDocument/2006/relationships/slideLayout" Target="../slideLayouts/slideLayout81.xml"/><Relationship Id="rId70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62" Type="http://schemas.openxmlformats.org/officeDocument/2006/relationships/slideLayout" Target="../slideLayouts/slideLayout72.xml"/><Relationship Id="rId61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0.xml"/><Relationship Id="rId64" Type="http://schemas.openxmlformats.org/officeDocument/2006/relationships/slideLayout" Target="../slideLayouts/slideLayout74.xml"/><Relationship Id="rId63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32.xml"/><Relationship Id="rId66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31.xml"/><Relationship Id="rId65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34.xml"/><Relationship Id="rId68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33.xml"/><Relationship Id="rId67" Type="http://schemas.openxmlformats.org/officeDocument/2006/relationships/slideLayout" Target="../slideLayouts/slideLayout77.xml"/><Relationship Id="rId60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69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39.xml"/><Relationship Id="rId51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21.xml"/><Relationship Id="rId5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20.xml"/><Relationship Id="rId54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23.xml"/><Relationship Id="rId5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22.xml"/><Relationship Id="rId5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25.xml"/><Relationship Id="rId5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24.xml"/><Relationship Id="rId58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54641" y="161365"/>
            <a:ext cx="8831100" cy="48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37882" y="1369219"/>
            <a:ext cx="8088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ecorative line break" id="55" name="Google Shape;5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3503" y="1168770"/>
            <a:ext cx="964694" cy="182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  <p:sldLayoutId id="2147483712" r:id="rId55"/>
    <p:sldLayoutId id="2147483713" r:id="rId56"/>
    <p:sldLayoutId id="2147483714" r:id="rId57"/>
    <p:sldLayoutId id="2147483715" r:id="rId58"/>
    <p:sldLayoutId id="2147483716" r:id="rId59"/>
    <p:sldLayoutId id="2147483717" r:id="rId60"/>
    <p:sldLayoutId id="2147483718" r:id="rId61"/>
    <p:sldLayoutId id="2147483719" r:id="rId62"/>
    <p:sldLayoutId id="2147483720" r:id="rId63"/>
    <p:sldLayoutId id="2147483721" r:id="rId64"/>
    <p:sldLayoutId id="2147483722" r:id="rId65"/>
    <p:sldLayoutId id="2147483723" r:id="rId66"/>
    <p:sldLayoutId id="2147483724" r:id="rId67"/>
    <p:sldLayoutId id="2147483725" r:id="rId68"/>
    <p:sldLayoutId id="2147483726" r:id="rId69"/>
    <p:sldLayoutId id="2147483727" r:id="rId70"/>
    <p:sldLayoutId id="2147483728" r:id="rId71"/>
    <p:sldLayoutId id="2147483729" r:id="rId7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49E0j_KUEPWAla7YIiTy4IvEKHw_JnZ7QoHD4sRGHgU/edit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5"/>
          <p:cNvSpPr txBox="1"/>
          <p:nvPr>
            <p:ph type="ctrTitle"/>
          </p:nvPr>
        </p:nvSpPr>
        <p:spPr>
          <a:xfrm>
            <a:off x="1143000" y="1711701"/>
            <a:ext cx="68580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</a:pPr>
            <a:r>
              <a:rPr b="1" lang="en" sz="3600"/>
              <a:t>TAPP Systems-Weaving Framework</a:t>
            </a:r>
            <a:endParaRPr b="1" sz="3600"/>
          </a:p>
        </p:txBody>
      </p:sp>
      <p:sp>
        <p:nvSpPr>
          <p:cNvPr id="561" name="Google Shape;561;p85"/>
          <p:cNvSpPr txBox="1"/>
          <p:nvPr>
            <p:ph idx="1" type="subTitle"/>
          </p:nvPr>
        </p:nvSpPr>
        <p:spPr>
          <a:xfrm>
            <a:off x="1143000" y="275517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b="1" lang="en" sz="2200"/>
              <a:t>Moving from Insight to Infrastructure</a:t>
            </a:r>
            <a:endParaRPr b="1" sz="2200"/>
          </a:p>
        </p:txBody>
      </p:sp>
      <p:sp>
        <p:nvSpPr>
          <p:cNvPr id="562" name="Google Shape;562;p85"/>
          <p:cNvSpPr txBox="1"/>
          <p:nvPr>
            <p:ph idx="12" type="sldNum"/>
          </p:nvPr>
        </p:nvSpPr>
        <p:spPr>
          <a:xfrm>
            <a:off x="6457950" y="4604845"/>
            <a:ext cx="216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3" name="Google Shape;56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926" y="275062"/>
            <a:ext cx="2168400" cy="150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94"/>
          <p:cNvSpPr txBox="1"/>
          <p:nvPr>
            <p:ph idx="1" type="body"/>
          </p:nvPr>
        </p:nvSpPr>
        <p:spPr>
          <a:xfrm>
            <a:off x="537875" y="1369225"/>
            <a:ext cx="8088300" cy="3234300"/>
          </a:xfrm>
          <a:prstGeom prst="rect">
            <a:avLst/>
          </a:prstGeom>
          <a:solidFill>
            <a:srgbClr val="F0F4E6"/>
          </a:solidFill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Lexend"/>
                <a:ea typeface="Lexend"/>
                <a:cs typeface="Lexend"/>
                <a:sym typeface="Lexend"/>
              </a:rPr>
              <a:t>B. Health &amp; Wellness</a:t>
            </a:r>
            <a:endParaRPr b="1"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Questions to Consider: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Who coordinates health plans?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How do we support chronic illness?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What happens when care access is limited?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How do we reduce academic impact to the student?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Possible System Actions: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Health coordination teams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Flexible scheduling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Telehealth partnerships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Cross-school nurse planning</a:t>
            </a:r>
            <a:endParaRPr b="1" sz="15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7" name="Google Shape;627;p94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990"/>
              <a:buNone/>
            </a:pPr>
            <a:r>
              <a:rPr b="1" lang="en" sz="2600">
                <a:latin typeface="Lexend"/>
                <a:ea typeface="Lexend"/>
                <a:cs typeface="Lexend"/>
                <a:sym typeface="Lexend"/>
              </a:rPr>
              <a:t>Section 4: Applying the Framework by Theme</a:t>
            </a:r>
            <a:endParaRPr sz="287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5"/>
          <p:cNvSpPr txBox="1"/>
          <p:nvPr>
            <p:ph idx="1" type="body"/>
          </p:nvPr>
        </p:nvSpPr>
        <p:spPr>
          <a:xfrm>
            <a:off x="537875" y="1369225"/>
            <a:ext cx="8088300" cy="3234300"/>
          </a:xfrm>
          <a:prstGeom prst="rect">
            <a:avLst/>
          </a:prstGeom>
          <a:solidFill>
            <a:srgbClr val="E7F5F3"/>
          </a:solidFill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Lexend"/>
                <a:ea typeface="Lexend"/>
                <a:cs typeface="Lexend"/>
                <a:sym typeface="Lexend"/>
              </a:rPr>
              <a:t>C. Family Instability &amp; Trauma</a:t>
            </a:r>
            <a:endParaRPr b="1" sz="1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Questions to Consider: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How do we respond to crises?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Are supports proactive or reactive?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Who coordinates services?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Possible System Actions: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Wraparound teams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Trauma-informed scheduling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Community agency MOUs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Staff training pathways</a:t>
            </a:r>
            <a:endParaRPr b="1" sz="1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3" name="Google Shape;633;p95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990"/>
              <a:buNone/>
            </a:pPr>
            <a:r>
              <a:rPr b="1" lang="en" sz="2600">
                <a:latin typeface="Lexend"/>
                <a:ea typeface="Lexend"/>
                <a:cs typeface="Lexend"/>
                <a:sym typeface="Lexend"/>
              </a:rPr>
              <a:t>Section 4: Applying the Framework by Theme</a:t>
            </a:r>
            <a:endParaRPr sz="287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6"/>
          <p:cNvSpPr txBox="1"/>
          <p:nvPr>
            <p:ph idx="1" type="body"/>
          </p:nvPr>
        </p:nvSpPr>
        <p:spPr>
          <a:xfrm>
            <a:off x="537875" y="1307925"/>
            <a:ext cx="8088300" cy="3333900"/>
          </a:xfrm>
          <a:prstGeom prst="rect">
            <a:avLst/>
          </a:prstGeom>
          <a:solidFill>
            <a:srgbClr val="FCF4F8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018"/>
              <a:buNone/>
            </a:pPr>
            <a:r>
              <a:rPr b="1" lang="en" sz="1302">
                <a:latin typeface="Lexend"/>
                <a:ea typeface="Lexend"/>
                <a:cs typeface="Lexend"/>
                <a:sym typeface="Lexend"/>
              </a:rPr>
              <a:t>D. Disengagement &amp; Academics</a:t>
            </a:r>
            <a:endParaRPr b="1" sz="1302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117">
                <a:latin typeface="Lexend"/>
                <a:ea typeface="Lexend"/>
                <a:cs typeface="Lexend"/>
                <a:sym typeface="Lexend"/>
              </a:rPr>
              <a:t>Questions to Consider:</a:t>
            </a:r>
            <a:endParaRPr sz="1117">
              <a:latin typeface="Lexend"/>
              <a:ea typeface="Lexend"/>
              <a:cs typeface="Lexend"/>
              <a:sym typeface="Lexend"/>
            </a:endParaRPr>
          </a:p>
          <a:p>
            <a:pPr indent="-299561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18"/>
              <a:buFont typeface="Lexend"/>
              <a:buChar char="●"/>
            </a:pPr>
            <a:r>
              <a:rPr lang="en" sz="1117">
                <a:latin typeface="Lexend"/>
                <a:ea typeface="Lexend"/>
                <a:cs typeface="Lexend"/>
                <a:sym typeface="Lexend"/>
              </a:rPr>
              <a:t>How is instruction coached?</a:t>
            </a:r>
            <a:br>
              <a:rPr lang="en" sz="1117">
                <a:latin typeface="Lexend"/>
                <a:ea typeface="Lexend"/>
                <a:cs typeface="Lexend"/>
                <a:sym typeface="Lexend"/>
              </a:rPr>
            </a:br>
            <a:endParaRPr sz="1117">
              <a:latin typeface="Lexend"/>
              <a:ea typeface="Lexend"/>
              <a:cs typeface="Lexend"/>
              <a:sym typeface="Lexend"/>
            </a:endParaRPr>
          </a:p>
          <a:p>
            <a:pPr indent="-2995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Font typeface="Lexend"/>
              <a:buChar char="●"/>
            </a:pPr>
            <a:r>
              <a:rPr lang="en" sz="1117">
                <a:latin typeface="Lexend"/>
                <a:ea typeface="Lexend"/>
                <a:cs typeface="Lexend"/>
                <a:sym typeface="Lexend"/>
              </a:rPr>
              <a:t>How are student gaps addressed early in an instructional cycle?</a:t>
            </a:r>
            <a:br>
              <a:rPr lang="en" sz="1117">
                <a:latin typeface="Lexend"/>
                <a:ea typeface="Lexend"/>
                <a:cs typeface="Lexend"/>
                <a:sym typeface="Lexend"/>
              </a:rPr>
            </a:br>
            <a:endParaRPr sz="1117">
              <a:latin typeface="Lexend"/>
              <a:ea typeface="Lexend"/>
              <a:cs typeface="Lexend"/>
              <a:sym typeface="Lexend"/>
            </a:endParaRPr>
          </a:p>
          <a:p>
            <a:pPr indent="-2995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Font typeface="Lexend"/>
              <a:buChar char="●"/>
            </a:pPr>
            <a:r>
              <a:rPr lang="en" sz="1117">
                <a:latin typeface="Lexend"/>
                <a:ea typeface="Lexend"/>
                <a:cs typeface="Lexend"/>
                <a:sym typeface="Lexend"/>
              </a:rPr>
              <a:t>How do we intervene relationally?</a:t>
            </a:r>
            <a:br>
              <a:rPr lang="en" sz="1117">
                <a:latin typeface="Lexend"/>
                <a:ea typeface="Lexend"/>
                <a:cs typeface="Lexend"/>
                <a:sym typeface="Lexend"/>
              </a:rPr>
            </a:br>
            <a:endParaRPr sz="1117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117">
                <a:latin typeface="Lexend"/>
                <a:ea typeface="Lexend"/>
                <a:cs typeface="Lexend"/>
                <a:sym typeface="Lexend"/>
              </a:rPr>
              <a:t>Possible System Actions:</a:t>
            </a:r>
            <a:endParaRPr sz="1117">
              <a:latin typeface="Lexend"/>
              <a:ea typeface="Lexend"/>
              <a:cs typeface="Lexend"/>
              <a:sym typeface="Lexend"/>
            </a:endParaRPr>
          </a:p>
          <a:p>
            <a:pPr indent="-299561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18"/>
              <a:buFont typeface="Lexend"/>
              <a:buChar char="●"/>
            </a:pPr>
            <a:r>
              <a:rPr lang="en" sz="1117">
                <a:latin typeface="Lexend"/>
                <a:ea typeface="Lexend"/>
                <a:cs typeface="Lexend"/>
                <a:sym typeface="Lexend"/>
              </a:rPr>
              <a:t>Targeted coaching cycles</a:t>
            </a:r>
            <a:br>
              <a:rPr lang="en" sz="1117">
                <a:latin typeface="Lexend"/>
                <a:ea typeface="Lexend"/>
                <a:cs typeface="Lexend"/>
                <a:sym typeface="Lexend"/>
              </a:rPr>
            </a:br>
            <a:endParaRPr sz="1117">
              <a:latin typeface="Lexend"/>
              <a:ea typeface="Lexend"/>
              <a:cs typeface="Lexend"/>
              <a:sym typeface="Lexend"/>
            </a:endParaRPr>
          </a:p>
          <a:p>
            <a:pPr indent="-2995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Font typeface="Lexend"/>
              <a:buChar char="●"/>
            </a:pPr>
            <a:r>
              <a:rPr lang="en" sz="1117">
                <a:latin typeface="Lexend"/>
                <a:ea typeface="Lexend"/>
                <a:cs typeface="Lexend"/>
                <a:sym typeface="Lexend"/>
              </a:rPr>
              <a:t>Early warning systems</a:t>
            </a:r>
            <a:br>
              <a:rPr lang="en" sz="1117">
                <a:latin typeface="Lexend"/>
                <a:ea typeface="Lexend"/>
                <a:cs typeface="Lexend"/>
                <a:sym typeface="Lexend"/>
              </a:rPr>
            </a:br>
            <a:endParaRPr sz="1117">
              <a:latin typeface="Lexend"/>
              <a:ea typeface="Lexend"/>
              <a:cs typeface="Lexend"/>
              <a:sym typeface="Lexend"/>
            </a:endParaRPr>
          </a:p>
          <a:p>
            <a:pPr indent="-2995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Font typeface="Lexend"/>
              <a:buChar char="●"/>
            </a:pPr>
            <a:r>
              <a:rPr lang="en" sz="1117">
                <a:latin typeface="Lexend"/>
                <a:ea typeface="Lexend"/>
                <a:cs typeface="Lexend"/>
                <a:sym typeface="Lexend"/>
              </a:rPr>
              <a:t>Credit recovery redesign</a:t>
            </a:r>
            <a:br>
              <a:rPr lang="en" sz="1117">
                <a:latin typeface="Lexend"/>
                <a:ea typeface="Lexend"/>
                <a:cs typeface="Lexend"/>
                <a:sym typeface="Lexend"/>
              </a:rPr>
            </a:br>
            <a:endParaRPr sz="1117">
              <a:latin typeface="Lexend"/>
              <a:ea typeface="Lexend"/>
              <a:cs typeface="Lexend"/>
              <a:sym typeface="Lexend"/>
            </a:endParaRPr>
          </a:p>
          <a:p>
            <a:pPr indent="-2995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Font typeface="Lexend"/>
              <a:buChar char="●"/>
            </a:pPr>
            <a:r>
              <a:rPr lang="en" sz="1117">
                <a:latin typeface="Lexend"/>
                <a:ea typeface="Lexend"/>
                <a:cs typeface="Lexend"/>
                <a:sym typeface="Lexend"/>
              </a:rPr>
              <a:t>Flexible pacing</a:t>
            </a:r>
            <a:endParaRPr b="1" sz="1302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9" name="Google Shape;639;p96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990"/>
              <a:buNone/>
            </a:pPr>
            <a:r>
              <a:rPr b="1" lang="en" sz="2600">
                <a:latin typeface="Lexend"/>
                <a:ea typeface="Lexend"/>
                <a:cs typeface="Lexend"/>
                <a:sym typeface="Lexend"/>
              </a:rPr>
              <a:t>Section 4: Applying the Framework by Theme</a:t>
            </a:r>
            <a:endParaRPr sz="287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7"/>
          <p:cNvSpPr txBox="1"/>
          <p:nvPr>
            <p:ph idx="1" type="body"/>
          </p:nvPr>
        </p:nvSpPr>
        <p:spPr>
          <a:xfrm>
            <a:off x="537875" y="1307925"/>
            <a:ext cx="8088300" cy="3234300"/>
          </a:xfrm>
          <a:prstGeom prst="rect">
            <a:avLst/>
          </a:prstGeom>
          <a:solidFill>
            <a:srgbClr val="FCEDE1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Lexend"/>
                <a:ea typeface="Lexend"/>
                <a:cs typeface="Lexend"/>
                <a:sym typeface="Lexend"/>
              </a:rPr>
              <a:t>E. Transportation &amp; Access</a:t>
            </a:r>
            <a:endParaRPr b="1" sz="1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Questions to Consider: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Where do routes fail students?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How do schedules affect access?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Who problem-solves logistics?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Possible System Actions: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Transportation-team alignment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Alternative routes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Community carpools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Attendance/transport data sharing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b="1" sz="1302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5" name="Google Shape;645;p97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990"/>
              <a:buNone/>
            </a:pPr>
            <a:r>
              <a:rPr b="1" lang="en" sz="2600">
                <a:latin typeface="Lexend"/>
                <a:ea typeface="Lexend"/>
                <a:cs typeface="Lexend"/>
                <a:sym typeface="Lexend"/>
              </a:rPr>
              <a:t>Section 4: Applying the Framework by Theme</a:t>
            </a:r>
            <a:endParaRPr sz="287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8"/>
          <p:cNvSpPr txBox="1"/>
          <p:nvPr>
            <p:ph idx="1" type="body"/>
          </p:nvPr>
        </p:nvSpPr>
        <p:spPr>
          <a:xfrm>
            <a:off x="537879" y="1376900"/>
            <a:ext cx="3734100" cy="3081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Use periodically.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Lexend"/>
              <a:buAutoNum type="arabicPeriod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Where are we strongest?</a:t>
            </a:r>
            <a:br>
              <a:rPr lang="en" sz="1400">
                <a:latin typeface="Lexend"/>
                <a:ea typeface="Lexend"/>
                <a:cs typeface="Lexend"/>
                <a:sym typeface="Lexend"/>
              </a:rPr>
            </a:b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AutoNum type="arabicPeriod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Where are we relying on individual effort?</a:t>
            </a:r>
            <a:br>
              <a:rPr lang="en" sz="1400">
                <a:latin typeface="Lexend"/>
                <a:ea typeface="Lexend"/>
                <a:cs typeface="Lexend"/>
                <a:sym typeface="Lexend"/>
              </a:rPr>
            </a:b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AutoNum type="arabicPeriod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Where do systems need strengthening?</a:t>
            </a:r>
            <a:br>
              <a:rPr lang="en" sz="1400">
                <a:latin typeface="Lexend"/>
                <a:ea typeface="Lexend"/>
                <a:cs typeface="Lexend"/>
                <a:sym typeface="Lexend"/>
              </a:rPr>
            </a:b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AutoNum type="arabicPeriod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Who needs support?</a:t>
            </a:r>
            <a:br>
              <a:rPr lang="en" sz="1400">
                <a:latin typeface="Lexend"/>
                <a:ea typeface="Lexend"/>
                <a:cs typeface="Lexend"/>
                <a:sym typeface="Lexend"/>
              </a:rPr>
            </a:b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AutoNum type="arabicPeriod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What is our next collective move?</a:t>
            </a:r>
            <a:endParaRPr sz="2100"/>
          </a:p>
        </p:txBody>
      </p:sp>
      <p:sp>
        <p:nvSpPr>
          <p:cNvPr id="651" name="Google Shape;651;p98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latin typeface="Lexend"/>
                <a:ea typeface="Lexend"/>
                <a:cs typeface="Lexend"/>
                <a:sym typeface="Lexend"/>
              </a:rPr>
              <a:t>Section 5: Reflection for Teams</a:t>
            </a:r>
            <a:endParaRPr/>
          </a:p>
        </p:txBody>
      </p:sp>
      <p:sp>
        <p:nvSpPr>
          <p:cNvPr id="652" name="Google Shape;652;p98"/>
          <p:cNvSpPr txBox="1"/>
          <p:nvPr>
            <p:ph idx="1" type="body"/>
          </p:nvPr>
        </p:nvSpPr>
        <p:spPr>
          <a:xfrm>
            <a:off x="4760629" y="1498650"/>
            <a:ext cx="3734100" cy="308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latin typeface="Lexend"/>
                <a:ea typeface="Lexend"/>
                <a:cs typeface="Lexend"/>
                <a:sym typeface="Lexend"/>
              </a:rPr>
              <a:t>Our Shared Commitment</a:t>
            </a:r>
            <a:endParaRPr b="1"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TAPP is about more than improving attendance.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It is about building systems where: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Students feel known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Families feel supported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Staff feel equipped</a:t>
            </a:r>
            <a:br>
              <a:rPr lang="en" sz="1100">
                <a:latin typeface="Lexend"/>
                <a:ea typeface="Lexend"/>
                <a:cs typeface="Lexend"/>
                <a:sym typeface="Lexend"/>
              </a:rPr>
            </a:b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Lexend"/>
              <a:buChar char="●"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Communities feel respected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Lexend"/>
                <a:ea typeface="Lexend"/>
                <a:cs typeface="Lexend"/>
                <a:sym typeface="Lexend"/>
              </a:rPr>
              <a:t>This framework exists to help us do that work together.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9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3000">
                <a:latin typeface="Lexend"/>
                <a:ea typeface="Lexend"/>
                <a:cs typeface="Lexend"/>
                <a:sym typeface="Lexend"/>
              </a:rPr>
              <a:t>Talking Points for Project Directors</a:t>
            </a:r>
            <a:endParaRPr/>
          </a:p>
        </p:txBody>
      </p:sp>
      <p:sp>
        <p:nvSpPr>
          <p:cNvPr id="658" name="Google Shape;658;p99"/>
          <p:cNvSpPr txBox="1"/>
          <p:nvPr>
            <p:ph idx="1" type="body"/>
          </p:nvPr>
        </p:nvSpPr>
        <p:spPr>
          <a:xfrm>
            <a:off x="537875" y="1369219"/>
            <a:ext cx="8088300" cy="313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Why This Must Be Systems Work 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59" name="Google Shape;659;p99"/>
          <p:cNvSpPr txBox="1"/>
          <p:nvPr/>
        </p:nvSpPr>
        <p:spPr>
          <a:xfrm>
            <a:off x="582425" y="1767400"/>
            <a:ext cx="37866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A. Reframing the Work</a:t>
            </a:r>
            <a:endParaRPr b="1"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“TAPP is not an add-on. It is a bridge into stronger systems.”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“Attendance challenges reflect how our whole system is working.”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“When advocates work alone, systems stay the same.”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B. Why Broader Teams Matter</a:t>
            </a:r>
            <a:endParaRPr b="1"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“Health, belonging, and engagement require coordination across instruction, counseling, and leadership.”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“No single role has the authority to change schedules, feedback cycles, or service delivery.”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“We need people who can redesign structures, not just respond to crises.”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C. On Belonging</a:t>
            </a:r>
            <a:endParaRPr b="1"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“Belonging is built through daily classroom practice, not just relationships outside class.”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“That requires coaching, observation, and instructional leadership.”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“TAPP needs access to those spaces.”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0" name="Google Shape;660;p99"/>
          <p:cNvSpPr txBox="1"/>
          <p:nvPr/>
        </p:nvSpPr>
        <p:spPr>
          <a:xfrm>
            <a:off x="4478825" y="1767400"/>
            <a:ext cx="4082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D. On Health &amp; Trauma</a:t>
            </a:r>
            <a:endParaRPr b="1"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“Chronic health and trauma require coordinated plans.”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“Nurses, counselors, admins, and community partners must be aligned.”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“Otherwise families are navigating alone.”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E. Call to Action</a:t>
            </a:r>
            <a:endParaRPr b="1"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“Who needs to be added to this team?”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“Where can TAPP plug into MTSS and attendance structures?”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“What authority is missing from the room?”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F. Closing Frame</a:t>
            </a:r>
            <a:endParaRPr b="1"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“Strong systems honor strong relationships.”</a:t>
            </a:r>
            <a:endParaRPr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381000" marR="381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“We’re building both.”</a:t>
            </a:r>
            <a:endParaRPr b="1" sz="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6"/>
          <p:cNvSpPr txBox="1"/>
          <p:nvPr>
            <p:ph idx="1" type="body"/>
          </p:nvPr>
        </p:nvSpPr>
        <p:spPr>
          <a:xfrm>
            <a:off x="3987075" y="768300"/>
            <a:ext cx="4753800" cy="3229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This framework supports TAPP teams in translating deep conversations about root causes into coordinated, sustainable systems work that strengthens attendance, belonging, and student success.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It is designed to help teams: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Move beyond isolated problem-solving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Strengthen collaboration across roles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Align relational work with institutional structures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Build shared responsibility for student well-being</a:t>
            </a:r>
            <a:endParaRPr b="1" sz="2100"/>
          </a:p>
        </p:txBody>
      </p:sp>
      <p:sp>
        <p:nvSpPr>
          <p:cNvPr id="569" name="Google Shape;569;p86"/>
          <p:cNvSpPr txBox="1"/>
          <p:nvPr>
            <p:ph type="title"/>
          </p:nvPr>
        </p:nvSpPr>
        <p:spPr>
          <a:xfrm>
            <a:off x="530208" y="845359"/>
            <a:ext cx="2949000" cy="18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</a:t>
            </a:r>
            <a:endParaRPr/>
          </a:p>
        </p:txBody>
      </p:sp>
      <p:pic>
        <p:nvPicPr>
          <p:cNvPr id="570" name="Google Shape;57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650" y="1726800"/>
            <a:ext cx="2949000" cy="214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7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latin typeface="Lexend"/>
                <a:ea typeface="Lexend"/>
                <a:cs typeface="Lexend"/>
                <a:sym typeface="Lexend"/>
              </a:rPr>
              <a:t>Guiding Principles</a:t>
            </a:r>
            <a:endParaRPr sz="4600"/>
          </a:p>
        </p:txBody>
      </p:sp>
      <p:sp>
        <p:nvSpPr>
          <p:cNvPr id="576" name="Google Shape;576;p87"/>
          <p:cNvSpPr txBox="1"/>
          <p:nvPr>
            <p:ph idx="1" type="body"/>
          </p:nvPr>
        </p:nvSpPr>
        <p:spPr>
          <a:xfrm>
            <a:off x="537875" y="1369225"/>
            <a:ext cx="8088300" cy="3479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Lexend"/>
                <a:ea typeface="Lexend"/>
                <a:cs typeface="Lexend"/>
                <a:sym typeface="Lexend"/>
              </a:rPr>
              <a:t>1. Attendance Is a Systems Outcome</a:t>
            </a:r>
            <a:endParaRPr b="1"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Attendance reflects how well instruction, support services, leadership, and community partnerships are working together.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It is not primarily a motivation issue.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Lexend"/>
                <a:ea typeface="Lexend"/>
                <a:cs typeface="Lexend"/>
                <a:sym typeface="Lexend"/>
              </a:rPr>
              <a:t>2. Relationships and Structures Must Be Braided</a:t>
            </a:r>
            <a:endParaRPr b="1"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Strong relationships without strong systems lead to burnout.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r>
              <a:rPr lang="en" sz="1200">
                <a:latin typeface="Lexend"/>
                <a:ea typeface="Lexend"/>
                <a:cs typeface="Lexend"/>
                <a:sym typeface="Lexend"/>
              </a:rPr>
              <a:t>Strong systems without relationships lead to harm.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TAPP exists to braid both.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Lexend"/>
                <a:ea typeface="Lexend"/>
                <a:cs typeface="Lexend"/>
                <a:sym typeface="Lexend"/>
              </a:rPr>
              <a:t>3. Families Are Partners, Not Problems</a:t>
            </a:r>
            <a:endParaRPr b="1"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This work focuses on how schools and districts remove barriers, build trust, and expand access.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We do not “fix families.”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r>
              <a:rPr lang="en" sz="1200">
                <a:latin typeface="Lexend"/>
                <a:ea typeface="Lexend"/>
                <a:cs typeface="Lexend"/>
                <a:sym typeface="Lexend"/>
              </a:rPr>
              <a:t>We strengthen systems.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Lexend"/>
                <a:ea typeface="Lexend"/>
                <a:cs typeface="Lexend"/>
                <a:sym typeface="Lexend"/>
              </a:rPr>
              <a:t>4. No One Role Can Do This Alone</a:t>
            </a:r>
            <a:endParaRPr b="1"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Sustainable change requires coordinated leadership, shared data, and distributed authority.</a:t>
            </a:r>
            <a:endParaRPr sz="19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990"/>
              <a:buNone/>
            </a:pPr>
            <a:r>
              <a:rPr b="1" lang="en" sz="2300">
                <a:latin typeface="Lexend"/>
                <a:ea typeface="Lexend"/>
                <a:cs typeface="Lexend"/>
                <a:sym typeface="Lexend"/>
              </a:rPr>
              <a:t>Understanding Our Root Cause Landscape</a:t>
            </a:r>
            <a:endParaRPr sz="3740"/>
          </a:p>
        </p:txBody>
      </p:sp>
      <p:sp>
        <p:nvSpPr>
          <p:cNvPr id="582" name="Google Shape;582;p88"/>
          <p:cNvSpPr txBox="1"/>
          <p:nvPr>
            <p:ph idx="1" type="body"/>
          </p:nvPr>
        </p:nvSpPr>
        <p:spPr>
          <a:xfrm>
            <a:off x="537882" y="1300219"/>
            <a:ext cx="8088300" cy="3081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Across Tier 2 and Tier 3, districts most often identify: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"/>
              <a:buAutoNum type="arabicPeriod"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Health (physical and mental)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"/>
              <a:buAutoNum type="arabicPeriod"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Belonging, Connection, and Relationships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"/>
              <a:buAutoNum type="arabicPeriod"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Family instability, Crisis, and trauma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"/>
              <a:buAutoNum type="arabicPeriod"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Socioeconomic and housing instability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"/>
              <a:buAutoNum type="arabicPeriod"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Engagement and academic struggles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"/>
              <a:buAutoNum type="arabicPeriod"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Transportation barriers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"/>
              <a:buAutoNum type="arabicPeriod"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School systems and practices</a:t>
            </a:r>
            <a:br>
              <a:rPr lang="en" sz="1600">
                <a:latin typeface="Lexend"/>
                <a:ea typeface="Lexend"/>
                <a:cs typeface="Lexend"/>
                <a:sym typeface="Lexend"/>
              </a:rPr>
            </a:br>
            <a:endParaRPr sz="16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exend"/>
                <a:ea typeface="Lexend"/>
                <a:cs typeface="Lexend"/>
                <a:sym typeface="Lexend"/>
              </a:rPr>
              <a:t>These are complex, interrelated challenges that require coordinated responses.</a:t>
            </a:r>
            <a:endParaRPr b="1" sz="1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3" name="Google Shape;583;p88"/>
          <p:cNvSpPr txBox="1"/>
          <p:nvPr/>
        </p:nvSpPr>
        <p:spPr>
          <a:xfrm>
            <a:off x="6218875" y="1951375"/>
            <a:ext cx="1732500" cy="985200"/>
          </a:xfrm>
          <a:prstGeom prst="rect">
            <a:avLst/>
          </a:prstGeom>
          <a:solidFill>
            <a:srgbClr val="D9D2E9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the 2025-2026 </a:t>
            </a:r>
            <a:r>
              <a:rPr lang="en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TAPP Dashboard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Sem 1 Attendance Snapshot tab &gt; Purple Box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9"/>
          <p:cNvSpPr txBox="1"/>
          <p:nvPr>
            <p:ph idx="1" type="body"/>
          </p:nvPr>
        </p:nvSpPr>
        <p:spPr>
          <a:xfrm>
            <a:off x="698850" y="1507200"/>
            <a:ext cx="2660700" cy="308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Step 1: Identify Focus Area</a:t>
            </a:r>
            <a:endParaRPr b="1"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Which root cause are we prioritizing?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Health (Physical and Mental)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Belonging, Connection, Relationships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Family Stability, Crisis, Trauma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Engagement and Academic Struggles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Housing/Socioeconomic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Transportation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School Systems and Practices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Other: ___________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9" name="Google Shape;589;p89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exend"/>
                <a:ea typeface="Lexend"/>
                <a:cs typeface="Lexend"/>
                <a:sym typeface="Lexend"/>
              </a:rPr>
              <a:t>From Root Cause to System Response</a:t>
            </a:r>
            <a:endParaRPr sz="2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 sz="2300">
                <a:latin typeface="Lexend"/>
                <a:ea typeface="Lexend"/>
                <a:cs typeface="Lexend"/>
                <a:sym typeface="Lexend"/>
              </a:rPr>
              <a:t>Section 1: A TAPP Systems Mapping Tool</a:t>
            </a:r>
            <a:endParaRPr/>
          </a:p>
        </p:txBody>
      </p:sp>
      <p:graphicFrame>
        <p:nvGraphicFramePr>
          <p:cNvPr id="590" name="Google Shape;590;p89"/>
          <p:cNvGraphicFramePr/>
          <p:nvPr/>
        </p:nvGraphicFramePr>
        <p:xfrm>
          <a:off x="3787338" y="203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{166F9BF6-2836-437B-9ECA-7F80B220B68B}</a:tableStyleId>
              </a:tblPr>
              <a:tblGrid>
                <a:gridCol w="1912425"/>
                <a:gridCol w="2845875"/>
              </a:tblGrid>
              <a:tr h="327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Area</a:t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Current Practice</a:t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Instruction</a:t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Counseling/Mental Health</a:t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Administration</a:t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Family Engagement</a:t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Health Services</a:t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Community Partners</a:t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TAPP Efforts</a:t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591" name="Google Shape;591;p89"/>
          <p:cNvSpPr txBox="1"/>
          <p:nvPr/>
        </p:nvSpPr>
        <p:spPr>
          <a:xfrm>
            <a:off x="3787350" y="1415225"/>
            <a:ext cx="4758300" cy="62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Step 2: Map Current Practices</a:t>
            </a:r>
            <a:endParaRPr b="1"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How does our system currently respond?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0"/>
          <p:cNvSpPr txBox="1"/>
          <p:nvPr>
            <p:ph idx="1" type="body"/>
          </p:nvPr>
        </p:nvSpPr>
        <p:spPr>
          <a:xfrm>
            <a:off x="537875" y="1369225"/>
            <a:ext cx="2348400" cy="3249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Step 3: Identify Authority</a:t>
            </a:r>
            <a:endParaRPr b="1"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Who has decision-making power with this issue?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Principal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AP/Dean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MTSS Lead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Counselor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Nurse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District Lead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Tribal Partner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Community Agency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☐ TAPP Project Director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TAPP Family Advocate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7" name="Google Shape;597;p90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exend"/>
                <a:ea typeface="Lexend"/>
                <a:cs typeface="Lexend"/>
                <a:sym typeface="Lexend"/>
              </a:rPr>
              <a:t>From Root Cause to System Response</a:t>
            </a:r>
            <a:endParaRPr sz="2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 sz="2300">
                <a:latin typeface="Lexend"/>
                <a:ea typeface="Lexend"/>
                <a:cs typeface="Lexend"/>
                <a:sym typeface="Lexend"/>
              </a:rPr>
              <a:t>Section 1: A TAPP Systems Mapping Tool</a:t>
            </a:r>
            <a:endParaRPr/>
          </a:p>
        </p:txBody>
      </p:sp>
      <p:sp>
        <p:nvSpPr>
          <p:cNvPr id="598" name="Google Shape;598;p90"/>
          <p:cNvSpPr txBox="1"/>
          <p:nvPr/>
        </p:nvSpPr>
        <p:spPr>
          <a:xfrm>
            <a:off x="3261750" y="1369225"/>
            <a:ext cx="2367000" cy="321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Step 4: Identify Gaps</a:t>
            </a:r>
            <a:endParaRPr b="1"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Where are we under-resourced or misaligned?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Staffing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Training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Time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Policy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Funding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Data</a:t>
            </a: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☐ Partnerships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Notes: ____________________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9" name="Google Shape;599;p90"/>
          <p:cNvSpPr txBox="1"/>
          <p:nvPr/>
        </p:nvSpPr>
        <p:spPr>
          <a:xfrm>
            <a:off x="6004225" y="1369225"/>
            <a:ext cx="2298900" cy="321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Step 5: Identify Leverage Points</a:t>
            </a:r>
            <a:endParaRPr b="1"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Where could small shifts create meaningful change?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Next 30–60 day action: </a:t>
            </a:r>
            <a:endParaRPr b="1"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1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exend"/>
                <a:ea typeface="Lexend"/>
                <a:cs typeface="Lexend"/>
                <a:sym typeface="Lexend"/>
              </a:rPr>
              <a:t>Strengthening Collaborative Capacity</a:t>
            </a:r>
            <a:endParaRPr sz="2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Lexend"/>
                <a:ea typeface="Lexend"/>
                <a:cs typeface="Lexend"/>
                <a:sym typeface="Lexend"/>
              </a:rPr>
              <a:t>Section 2: “Who’s Missing at the Table?” Tool</a:t>
            </a:r>
            <a:endParaRPr/>
          </a:p>
        </p:txBody>
      </p:sp>
      <p:sp>
        <p:nvSpPr>
          <p:cNvPr id="605" name="Google Shape;605;p91"/>
          <p:cNvSpPr txBox="1"/>
          <p:nvPr>
            <p:ph idx="1" type="body"/>
          </p:nvPr>
        </p:nvSpPr>
        <p:spPr>
          <a:xfrm>
            <a:off x="537875" y="1369225"/>
            <a:ext cx="2223900" cy="3268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5">
                <a:latin typeface="Lexend"/>
                <a:ea typeface="Lexend"/>
                <a:cs typeface="Lexend"/>
                <a:sym typeface="Lexend"/>
              </a:rPr>
              <a:t>Instruction &amp; Leadership</a:t>
            </a:r>
            <a:endParaRPr b="1" sz="1905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905">
                <a:latin typeface="Lexend"/>
                <a:ea typeface="Lexend"/>
                <a:cs typeface="Lexend"/>
                <a:sym typeface="Lexend"/>
              </a:rPr>
              <a:t> ☐ Principal</a:t>
            </a:r>
            <a:br>
              <a:rPr lang="en" sz="1905">
                <a:latin typeface="Lexend"/>
                <a:ea typeface="Lexend"/>
                <a:cs typeface="Lexend"/>
                <a:sym typeface="Lexend"/>
              </a:rPr>
            </a:br>
            <a:r>
              <a:rPr lang="en" sz="1905">
                <a:latin typeface="Lexend"/>
                <a:ea typeface="Lexend"/>
                <a:cs typeface="Lexend"/>
                <a:sym typeface="Lexend"/>
              </a:rPr>
              <a:t> ☐ AP</a:t>
            </a:r>
            <a:br>
              <a:rPr lang="en" sz="1905">
                <a:latin typeface="Lexend"/>
                <a:ea typeface="Lexend"/>
                <a:cs typeface="Lexend"/>
                <a:sym typeface="Lexend"/>
              </a:rPr>
            </a:br>
            <a:r>
              <a:rPr lang="en" sz="1905">
                <a:latin typeface="Lexend"/>
                <a:ea typeface="Lexend"/>
                <a:cs typeface="Lexend"/>
                <a:sym typeface="Lexend"/>
              </a:rPr>
              <a:t> ☐ Coach</a:t>
            </a:r>
            <a:br>
              <a:rPr lang="en" sz="1905">
                <a:latin typeface="Lexend"/>
                <a:ea typeface="Lexend"/>
                <a:cs typeface="Lexend"/>
                <a:sym typeface="Lexend"/>
              </a:rPr>
            </a:br>
            <a:r>
              <a:rPr lang="en" sz="1905">
                <a:latin typeface="Lexend"/>
                <a:ea typeface="Lexend"/>
                <a:cs typeface="Lexend"/>
                <a:sym typeface="Lexend"/>
              </a:rPr>
              <a:t> ☐ Grade/Dept Lead</a:t>
            </a:r>
            <a:endParaRPr sz="1905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5">
                <a:latin typeface="Lexend"/>
                <a:ea typeface="Lexend"/>
                <a:cs typeface="Lexend"/>
                <a:sym typeface="Lexend"/>
              </a:rPr>
              <a:t> ☐ Other ______</a:t>
            </a:r>
            <a:endParaRPr sz="1905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5">
                <a:latin typeface="Lexend"/>
                <a:ea typeface="Lexend"/>
                <a:cs typeface="Lexend"/>
                <a:sym typeface="Lexend"/>
              </a:rPr>
              <a:t>Student Support</a:t>
            </a:r>
            <a:endParaRPr b="1" sz="1905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905">
                <a:latin typeface="Lexend"/>
                <a:ea typeface="Lexend"/>
                <a:cs typeface="Lexend"/>
                <a:sym typeface="Lexend"/>
              </a:rPr>
              <a:t> ☐ Counselor</a:t>
            </a:r>
            <a:br>
              <a:rPr lang="en" sz="1905">
                <a:latin typeface="Lexend"/>
                <a:ea typeface="Lexend"/>
                <a:cs typeface="Lexend"/>
                <a:sym typeface="Lexend"/>
              </a:rPr>
            </a:br>
            <a:r>
              <a:rPr lang="en" sz="1905">
                <a:latin typeface="Lexend"/>
                <a:ea typeface="Lexend"/>
                <a:cs typeface="Lexend"/>
                <a:sym typeface="Lexend"/>
              </a:rPr>
              <a:t> ☐ Social Worker</a:t>
            </a:r>
            <a:br>
              <a:rPr lang="en" sz="1905">
                <a:latin typeface="Lexend"/>
                <a:ea typeface="Lexend"/>
                <a:cs typeface="Lexend"/>
                <a:sym typeface="Lexend"/>
              </a:rPr>
            </a:br>
            <a:r>
              <a:rPr lang="en" sz="1905">
                <a:latin typeface="Lexend"/>
                <a:ea typeface="Lexend"/>
                <a:cs typeface="Lexend"/>
                <a:sym typeface="Lexend"/>
              </a:rPr>
              <a:t> ☐ Nurse</a:t>
            </a:r>
            <a:br>
              <a:rPr lang="en" sz="1905">
                <a:latin typeface="Lexend"/>
                <a:ea typeface="Lexend"/>
                <a:cs typeface="Lexend"/>
                <a:sym typeface="Lexend"/>
              </a:rPr>
            </a:br>
            <a:r>
              <a:rPr lang="en" sz="1905">
                <a:latin typeface="Lexend"/>
                <a:ea typeface="Lexend"/>
                <a:cs typeface="Lexend"/>
                <a:sym typeface="Lexend"/>
              </a:rPr>
              <a:t> ☐ Psychologist</a:t>
            </a:r>
            <a:endParaRPr sz="1905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5">
                <a:latin typeface="Lexend"/>
                <a:ea typeface="Lexend"/>
                <a:cs typeface="Lexend"/>
                <a:sym typeface="Lexend"/>
              </a:rPr>
              <a:t> ☐ Other ______</a:t>
            </a:r>
            <a:endParaRPr/>
          </a:p>
        </p:txBody>
      </p:sp>
      <p:sp>
        <p:nvSpPr>
          <p:cNvPr id="606" name="Google Shape;606;p91"/>
          <p:cNvSpPr txBox="1"/>
          <p:nvPr>
            <p:ph idx="1" type="body"/>
          </p:nvPr>
        </p:nvSpPr>
        <p:spPr>
          <a:xfrm>
            <a:off x="2913275" y="1369225"/>
            <a:ext cx="2316600" cy="3268200"/>
          </a:xfrm>
          <a:prstGeom prst="rect">
            <a:avLst/>
          </a:prstGeom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latin typeface="Lexend"/>
                <a:ea typeface="Lexend"/>
                <a:cs typeface="Lexend"/>
                <a:sym typeface="Lexend"/>
              </a:rPr>
              <a:t>Family &amp; Community</a:t>
            </a:r>
            <a:endParaRPr b="1"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 ☐ Family Advocate</a:t>
            </a:r>
            <a:br>
              <a:rPr lang="en" sz="1400">
                <a:latin typeface="Lexend"/>
                <a:ea typeface="Lexend"/>
                <a:cs typeface="Lexend"/>
                <a:sym typeface="Lexend"/>
              </a:rPr>
            </a:br>
            <a:r>
              <a:rPr lang="en" sz="1400">
                <a:latin typeface="Lexend"/>
                <a:ea typeface="Lexend"/>
                <a:cs typeface="Lexend"/>
                <a:sym typeface="Lexend"/>
              </a:rPr>
              <a:t> ☐ Tribal Partner</a:t>
            </a:r>
            <a:br>
              <a:rPr lang="en" sz="1400">
                <a:latin typeface="Lexend"/>
                <a:ea typeface="Lexend"/>
                <a:cs typeface="Lexend"/>
                <a:sym typeface="Lexend"/>
              </a:rPr>
            </a:br>
            <a:r>
              <a:rPr lang="en" sz="1400">
                <a:latin typeface="Lexend"/>
                <a:ea typeface="Lexend"/>
                <a:cs typeface="Lexend"/>
                <a:sym typeface="Lexend"/>
              </a:rPr>
              <a:t> ☐ Health Provider</a:t>
            </a:r>
            <a:br>
              <a:rPr lang="en" sz="1400">
                <a:latin typeface="Lexend"/>
                <a:ea typeface="Lexend"/>
                <a:cs typeface="Lexend"/>
                <a:sym typeface="Lexend"/>
              </a:rPr>
            </a:br>
            <a:r>
              <a:rPr lang="en" sz="1400">
                <a:latin typeface="Lexend"/>
                <a:ea typeface="Lexend"/>
                <a:cs typeface="Lexend"/>
                <a:sym typeface="Lexend"/>
              </a:rPr>
              <a:t> ☐ Social Services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 ☐ Other ______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latin typeface="Lexend"/>
                <a:ea typeface="Lexend"/>
                <a:cs typeface="Lexend"/>
                <a:sym typeface="Lexend"/>
              </a:rPr>
              <a:t>Systems &amp; Data</a:t>
            </a:r>
            <a:endParaRPr b="1"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 ☐ MTSS</a:t>
            </a:r>
            <a:br>
              <a:rPr lang="en" sz="1400">
                <a:latin typeface="Lexend"/>
                <a:ea typeface="Lexend"/>
                <a:cs typeface="Lexend"/>
                <a:sym typeface="Lexend"/>
              </a:rPr>
            </a:br>
            <a:r>
              <a:rPr lang="en" sz="1400">
                <a:latin typeface="Lexend"/>
                <a:ea typeface="Lexend"/>
                <a:cs typeface="Lexend"/>
                <a:sym typeface="Lexend"/>
              </a:rPr>
              <a:t> ☐ Attendance</a:t>
            </a:r>
            <a:br>
              <a:rPr lang="en" sz="1400">
                <a:latin typeface="Lexend"/>
                <a:ea typeface="Lexend"/>
                <a:cs typeface="Lexend"/>
                <a:sym typeface="Lexend"/>
              </a:rPr>
            </a:br>
            <a:r>
              <a:rPr lang="en" sz="1400">
                <a:latin typeface="Lexend"/>
                <a:ea typeface="Lexend"/>
                <a:cs typeface="Lexend"/>
                <a:sym typeface="Lexend"/>
              </a:rPr>
              <a:t> ☐ Data Specialist</a:t>
            </a:r>
            <a:br>
              <a:rPr lang="en" sz="1400">
                <a:latin typeface="Lexend"/>
                <a:ea typeface="Lexend"/>
                <a:cs typeface="Lexend"/>
                <a:sym typeface="Lexend"/>
              </a:rPr>
            </a:br>
            <a:r>
              <a:rPr lang="en" sz="1400">
                <a:latin typeface="Lexend"/>
                <a:ea typeface="Lexend"/>
                <a:cs typeface="Lexend"/>
                <a:sym typeface="Lexend"/>
              </a:rPr>
              <a:t> ☐ District Lead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Lexend"/>
                <a:ea typeface="Lexend"/>
                <a:cs typeface="Lexend"/>
                <a:sym typeface="Lexend"/>
              </a:rPr>
              <a:t> ☐ Other ______</a:t>
            </a:r>
            <a:endParaRPr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7" name="Google Shape;607;p91"/>
          <p:cNvSpPr txBox="1"/>
          <p:nvPr/>
        </p:nvSpPr>
        <p:spPr>
          <a:xfrm>
            <a:off x="5597950" y="1647875"/>
            <a:ext cx="2997300" cy="240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Reflection</a:t>
            </a:r>
            <a:endParaRPr b="1"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Who attends TAPP meetings regularly? ___________________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Who is rarely present, but needs to be? ___________________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Who needs to be invited? _________________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2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3000">
                <a:latin typeface="Lexend"/>
                <a:ea typeface="Lexend"/>
                <a:cs typeface="Lexend"/>
                <a:sym typeface="Lexend"/>
              </a:rPr>
              <a:t>Section 3: TAPP Systems Reflection Protocol</a:t>
            </a:r>
            <a:endParaRPr sz="4600"/>
          </a:p>
        </p:txBody>
      </p:sp>
      <p:sp>
        <p:nvSpPr>
          <p:cNvPr id="613" name="Google Shape;613;p92"/>
          <p:cNvSpPr txBox="1"/>
          <p:nvPr>
            <p:ph idx="1" type="body"/>
          </p:nvPr>
        </p:nvSpPr>
        <p:spPr>
          <a:xfrm>
            <a:off x="537879" y="1845050"/>
            <a:ext cx="3864300" cy="3081900"/>
          </a:xfrm>
          <a:prstGeom prst="rect">
            <a:avLst/>
          </a:prstGeom>
          <a:solidFill>
            <a:srgbClr val="FCEDE1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latin typeface="Lexend"/>
                <a:ea typeface="Lexend"/>
                <a:cs typeface="Lexend"/>
                <a:sym typeface="Lexend"/>
              </a:rPr>
              <a:t>Phase 1: Describe</a:t>
            </a:r>
            <a:endParaRPr b="1" sz="1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What patterns are we seeing?</a:t>
            </a:r>
            <a:br>
              <a:rPr lang="en" sz="1300">
                <a:latin typeface="Lexend"/>
                <a:ea typeface="Lexend"/>
                <a:cs typeface="Lexend"/>
                <a:sym typeface="Lexend"/>
              </a:rPr>
            </a:br>
            <a:r>
              <a:rPr lang="en" sz="1300">
                <a:latin typeface="Lexend"/>
                <a:ea typeface="Lexend"/>
                <a:cs typeface="Lexend"/>
                <a:sym typeface="Lexend"/>
              </a:rPr>
              <a:t>Who is most impacted?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latin typeface="Lexend"/>
                <a:ea typeface="Lexend"/>
                <a:cs typeface="Lexend"/>
                <a:sym typeface="Lexend"/>
              </a:rPr>
              <a:t>Phase 2: Analyze (see section 4)</a:t>
            </a:r>
            <a:endParaRPr b="1" sz="1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How do our current systems influence this?</a:t>
            </a:r>
            <a:br>
              <a:rPr lang="en" sz="1300">
                <a:latin typeface="Lexend"/>
                <a:ea typeface="Lexend"/>
                <a:cs typeface="Lexend"/>
                <a:sym typeface="Lexend"/>
              </a:rPr>
            </a:br>
            <a:r>
              <a:rPr lang="en" sz="1300">
                <a:latin typeface="Lexend"/>
                <a:ea typeface="Lexend"/>
                <a:cs typeface="Lexend"/>
                <a:sym typeface="Lexend"/>
              </a:rPr>
              <a:t>Where do policies or routines create barriers?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latin typeface="Lexend"/>
                <a:ea typeface="Lexend"/>
                <a:cs typeface="Lexend"/>
                <a:sym typeface="Lexend"/>
              </a:rPr>
              <a:t>Phase 3: Experience</a:t>
            </a:r>
            <a:endParaRPr b="1" sz="1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How might students experience this?</a:t>
            </a:r>
            <a:br>
              <a:rPr lang="en" sz="1300">
                <a:latin typeface="Lexend"/>
                <a:ea typeface="Lexend"/>
                <a:cs typeface="Lexend"/>
                <a:sym typeface="Lexend"/>
              </a:rPr>
            </a:br>
            <a:r>
              <a:rPr lang="en" sz="1300">
                <a:latin typeface="Lexend"/>
                <a:ea typeface="Lexend"/>
                <a:cs typeface="Lexend"/>
                <a:sym typeface="Lexend"/>
              </a:rPr>
              <a:t>How might families experience this?</a:t>
            </a:r>
            <a:endParaRPr b="1" sz="13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4" name="Google Shape;614;p92"/>
          <p:cNvSpPr txBox="1"/>
          <p:nvPr>
            <p:ph idx="1" type="body"/>
          </p:nvPr>
        </p:nvSpPr>
        <p:spPr>
          <a:xfrm>
            <a:off x="4654700" y="1845050"/>
            <a:ext cx="3864300" cy="3081900"/>
          </a:xfrm>
          <a:prstGeom prst="rect">
            <a:avLst/>
          </a:prstGeom>
          <a:solidFill>
            <a:srgbClr val="FCEDE1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latin typeface="Lexend"/>
                <a:ea typeface="Lexend"/>
                <a:cs typeface="Lexend"/>
                <a:sym typeface="Lexend"/>
              </a:rPr>
              <a:t>Phase 4: Align</a:t>
            </a:r>
            <a:endParaRPr b="1" sz="1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Which goals and teams connect to this?</a:t>
            </a:r>
            <a:br>
              <a:rPr lang="en" sz="1300">
                <a:latin typeface="Lexend"/>
                <a:ea typeface="Lexend"/>
                <a:cs typeface="Lexend"/>
                <a:sym typeface="Lexend"/>
              </a:rPr>
            </a:br>
            <a:r>
              <a:rPr lang="en" sz="1300">
                <a:latin typeface="Lexend"/>
                <a:ea typeface="Lexend"/>
                <a:cs typeface="Lexend"/>
                <a:sym typeface="Lexend"/>
              </a:rPr>
              <a:t>Where does TAPP fit best?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latin typeface="Lexend"/>
                <a:ea typeface="Lexend"/>
                <a:cs typeface="Lexend"/>
                <a:sym typeface="Lexend"/>
              </a:rPr>
              <a:t>Phase 5: Act</a:t>
            </a:r>
            <a:endParaRPr b="1" sz="1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One practice change: ____________</a:t>
            </a:r>
            <a:br>
              <a:rPr lang="en" sz="1300">
                <a:latin typeface="Lexend"/>
                <a:ea typeface="Lexend"/>
                <a:cs typeface="Lexend"/>
                <a:sym typeface="Lexend"/>
              </a:rPr>
            </a:br>
            <a:r>
              <a:rPr lang="en" sz="1300">
                <a:latin typeface="Lexend"/>
                <a:ea typeface="Lexend"/>
                <a:cs typeface="Lexend"/>
                <a:sym typeface="Lexend"/>
              </a:rPr>
              <a:t>One structural change: __________</a:t>
            </a:r>
            <a:br>
              <a:rPr lang="en" sz="1300">
                <a:latin typeface="Lexend"/>
                <a:ea typeface="Lexend"/>
                <a:cs typeface="Lexend"/>
                <a:sym typeface="Lexend"/>
              </a:rPr>
            </a:br>
            <a:r>
              <a:rPr lang="en" sz="1300">
                <a:latin typeface="Lexend"/>
                <a:ea typeface="Lexend"/>
                <a:cs typeface="Lexend"/>
                <a:sym typeface="Lexend"/>
              </a:rPr>
              <a:t>One collaboration: _____________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Lexend"/>
                <a:ea typeface="Lexend"/>
                <a:cs typeface="Lexend"/>
                <a:sym typeface="Lexend"/>
              </a:rPr>
              <a:t>Timeline: ______________________</a:t>
            </a:r>
            <a:endParaRPr sz="13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15" name="Google Shape;615;p92"/>
          <p:cNvSpPr txBox="1"/>
          <p:nvPr/>
        </p:nvSpPr>
        <p:spPr>
          <a:xfrm>
            <a:off x="577100" y="1297525"/>
            <a:ext cx="7941900" cy="4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From Concern to Coherent Action - Use after data reviews, audits, or major concerns.</a:t>
            </a:r>
            <a:endParaRPr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3"/>
          <p:cNvSpPr txBox="1"/>
          <p:nvPr>
            <p:ph idx="1" type="body"/>
          </p:nvPr>
        </p:nvSpPr>
        <p:spPr>
          <a:xfrm>
            <a:off x="537875" y="1369225"/>
            <a:ext cx="8088300" cy="3234300"/>
          </a:xfrm>
          <a:prstGeom prst="rect">
            <a:avLst/>
          </a:prstGeom>
          <a:solidFill>
            <a:srgbClr val="FCF4F8"/>
          </a:solidFill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Lexend"/>
                <a:ea typeface="Lexend"/>
                <a:cs typeface="Lexend"/>
                <a:sym typeface="Lexend"/>
              </a:rPr>
              <a:t>A. Belonging &amp; Engagement</a:t>
            </a:r>
            <a:endParaRPr b="1" sz="14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Questions to Consider: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How are teachers supported to build relationships?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What do observation cycles prioritize?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How is student voice embedded?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Where is relational work recognized?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Possible System Actions: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Relationship-centered observation rubrics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Advisory/mentorship structures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Student feedback loops (surveys, empathy interviews)</a:t>
            </a:r>
            <a:br>
              <a:rPr lang="en" sz="1200">
                <a:latin typeface="Lexend"/>
                <a:ea typeface="Lexend"/>
                <a:cs typeface="Lexend"/>
                <a:sym typeface="Lexend"/>
              </a:rPr>
            </a:br>
            <a:endParaRPr sz="1200">
              <a:latin typeface="Lexend"/>
              <a:ea typeface="Lexend"/>
              <a:cs typeface="Lexend"/>
              <a:sym typeface="Lexen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"/>
              <a:buChar char="●"/>
            </a:pPr>
            <a:r>
              <a:rPr lang="en" sz="1200">
                <a:latin typeface="Lexend"/>
                <a:ea typeface="Lexend"/>
                <a:cs typeface="Lexend"/>
                <a:sym typeface="Lexend"/>
              </a:rPr>
              <a:t>Family voice councils</a:t>
            </a:r>
            <a:endParaRPr sz="1900"/>
          </a:p>
        </p:txBody>
      </p:sp>
      <p:sp>
        <p:nvSpPr>
          <p:cNvPr id="621" name="Google Shape;621;p93"/>
          <p:cNvSpPr txBox="1"/>
          <p:nvPr>
            <p:ph type="title"/>
          </p:nvPr>
        </p:nvSpPr>
        <p:spPr>
          <a:xfrm>
            <a:off x="537882" y="342900"/>
            <a:ext cx="8088300" cy="770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600">
                <a:latin typeface="Lexend"/>
                <a:ea typeface="Lexend"/>
                <a:cs typeface="Lexend"/>
                <a:sym typeface="Lexend"/>
              </a:rPr>
              <a:t>Section 4: Applying the Framework by Theme</a:t>
            </a:r>
            <a:endParaRPr sz="287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ue_2021ODE">
  <a:themeElements>
    <a:clrScheme name="ODE2021">
      <a:dk1>
        <a:srgbClr val="000000"/>
      </a:dk1>
      <a:lt1>
        <a:srgbClr val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34fb217e-71e5-45f5-ac12-57a9bc5aa8c7">2026-04-03T07:00:00+00:00</Remediation_x0020_Date>
    <Priority xmlns="34fb217e-71e5-45f5-ac12-57a9bc5aa8c7">New</Priority>
    <PublishingExpirationDate xmlns="http://schemas.microsoft.com/sharepoint/v3" xsi:nil="true"/>
    <PublishingStartDate xmlns="http://schemas.microsoft.com/sharepoint/v3" xsi:nil="true"/>
    <Estimated_x0020_Creation_x0020_Date xmlns="34fb217e-71e5-45f5-ac12-57a9bc5aa8c7" xsi:nil="true"/>
  </documentManagement>
</p:properties>
</file>

<file path=customXml/itemProps1.xml><?xml version="1.0" encoding="utf-8"?>
<ds:datastoreItem xmlns:ds="http://schemas.openxmlformats.org/officeDocument/2006/customXml" ds:itemID="{9938BFD4-8FC5-48C9-94F6-7057F0371E32}"/>
</file>

<file path=customXml/itemProps2.xml><?xml version="1.0" encoding="utf-8"?>
<ds:datastoreItem xmlns:ds="http://schemas.openxmlformats.org/officeDocument/2006/customXml" ds:itemID="{E36D83D5-B2C8-4398-8A99-B9F24997DC1E}"/>
</file>

<file path=customXml/itemProps3.xml><?xml version="1.0" encoding="utf-8"?>
<ds:datastoreItem xmlns:ds="http://schemas.openxmlformats.org/officeDocument/2006/customXml" ds:itemID="{56B6C641-4D7B-4E1C-92F2-B0A743447CF5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