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
  </p:notesMasterIdLst>
  <p:sldIdLst>
    <p:sldId id="256" r:id="rId5"/>
    <p:sldId id="276" r:id="rId6"/>
    <p:sldId id="280" r:id="rId7"/>
    <p:sldId id="281" r:id="rId8"/>
    <p:sldId id="272" r:id="rId9"/>
    <p:sldId id="258" r:id="rId10"/>
    <p:sldId id="282" r:id="rId11"/>
    <p:sldId id="271" r:id="rId12"/>
    <p:sldId id="274" r:id="rId13"/>
    <p:sldId id="275"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73B6F-2440-415E-BC75-9A16346FA1E6}" type="datetimeFigureOut">
              <a:rPr lang="en-US" smtClean="0"/>
              <a:t>9/15/2020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C2ACD-A8FA-4769-8535-E1261E0494E7}" type="slidenum">
              <a:rPr lang="en-US" smtClean="0"/>
              <a:t>‹#›</a:t>
            </a:fld>
            <a:endParaRPr lang="en-US"/>
          </a:p>
        </p:txBody>
      </p:sp>
    </p:spTree>
    <p:extLst>
      <p:ext uri="{BB962C8B-B14F-4D97-AF65-F5344CB8AC3E}">
        <p14:creationId xmlns:p14="http://schemas.microsoft.com/office/powerpoint/2010/main" val="297469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676400"/>
            <a:ext cx="5935133" cy="1828800"/>
          </a:xfrm>
        </p:spPr>
        <p:txBody>
          <a:bodyPr/>
          <a:lstStyle>
            <a:lvl1pPr algn="l">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2743200" y="3505200"/>
            <a:ext cx="5943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295291"/>
            <a:ext cx="3733800" cy="156270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200" y="5295291"/>
            <a:ext cx="3733800" cy="1562709"/>
          </a:xfrm>
          <a:prstGeom prst="rect">
            <a:avLst/>
          </a:prstGeom>
        </p:spPr>
      </p:pic>
    </p:spTree>
    <p:extLst>
      <p:ext uri="{BB962C8B-B14F-4D97-AF65-F5344CB8AC3E}">
        <p14:creationId xmlns:p14="http://schemas.microsoft.com/office/powerpoint/2010/main" val="422047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1600200"/>
            <a:ext cx="8229600" cy="4114800"/>
          </a:xfrm>
        </p:spPr>
        <p:txBody>
          <a:bodyPr/>
          <a:lstStyle>
            <a:lvl1pPr marL="342900" indent="-342900">
              <a:buFontTx/>
              <a:buBlip>
                <a:blip r:embed="rId2"/>
              </a:buBlip>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155" r="67708" b="26689"/>
          <a:stretch/>
        </p:blipFill>
        <p:spPr>
          <a:xfrm>
            <a:off x="7924800" y="5867400"/>
            <a:ext cx="774166" cy="99060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5155" r="67708" b="26689"/>
          <a:stretch/>
        </p:blipFill>
        <p:spPr>
          <a:xfrm>
            <a:off x="7924800" y="5867400"/>
            <a:ext cx="774166" cy="990600"/>
          </a:xfrm>
          <a:prstGeom prst="rect">
            <a:avLst/>
          </a:prstGeom>
        </p:spPr>
      </p:pic>
    </p:spTree>
    <p:extLst>
      <p:ext uri="{BB962C8B-B14F-4D97-AF65-F5344CB8AC3E}">
        <p14:creationId xmlns:p14="http://schemas.microsoft.com/office/powerpoint/2010/main" val="217131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1600200"/>
            <a:ext cx="8229600" cy="4114800"/>
          </a:xfrm>
        </p:spPr>
        <p:txBody>
          <a:bodyPr/>
          <a:lstStyle>
            <a:lvl1pPr marL="342900" indent="-342900">
              <a:buFontTx/>
              <a:buBlip>
                <a:blip r:embed="rId2"/>
              </a:buBlip>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594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lvl1pPr algn="l">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06980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600200"/>
            <a:ext cx="5935133" cy="1828800"/>
          </a:xfrm>
        </p:spPr>
        <p:txBody>
          <a:bodyPr/>
          <a:lstStyle>
            <a:lvl1pPr algn="l">
              <a:defRPr baseline="0">
                <a:solidFill>
                  <a:schemeClr val="tx2"/>
                </a:solidFill>
              </a:defRPr>
            </a:lvl1pPr>
          </a:lstStyle>
          <a:p>
            <a:r>
              <a:rPr lang="en-US"/>
              <a:t>Section title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8020" y="4572001"/>
            <a:ext cx="2215980" cy="2286000"/>
          </a:xfrm>
          <a:prstGeom prst="rect">
            <a:avLst/>
          </a:prstGeom>
        </p:spPr>
      </p:pic>
    </p:spTree>
    <p:extLst>
      <p:ext uri="{BB962C8B-B14F-4D97-AF65-F5344CB8AC3E}">
        <p14:creationId xmlns:p14="http://schemas.microsoft.com/office/powerpoint/2010/main" val="337062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93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lvl1pPr algn="l">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06980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3161-6AE8-424D-9030-C7010CE5D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F50B3-A5A5-4A18-ACB5-8042444073C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81D97-6085-4CDF-AD9E-C0EA97E35A60}"/>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97E01A-63FB-4B9E-88A2-D07AAEF4B4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92A9F0A-3403-472E-AAAD-45FC8EC4C10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824503D-6D19-4BF7-AEDE-5BAEE758BDB1}"/>
              </a:ext>
            </a:extLst>
          </p:cNvPr>
          <p:cNvSpPr>
            <a:spLocks noGrp="1"/>
          </p:cNvSpPr>
          <p:nvPr>
            <p:ph type="sldNum" sz="quarter" idx="12"/>
          </p:nvPr>
        </p:nvSpPr>
        <p:spPr/>
        <p:txBody>
          <a:bodyPr/>
          <a:lstStyle>
            <a:lvl1pPr>
              <a:defRPr/>
            </a:lvl1pPr>
          </a:lstStyle>
          <a:p>
            <a:fld id="{92C9D8C5-C07E-47DA-975D-A5D6B7DD152C}" type="slidenum">
              <a:rPr lang="en-US" altLang="en-US"/>
              <a:pPr/>
              <a:t>‹#›</a:t>
            </a:fld>
            <a:endParaRPr lang="en-US" altLang="en-US"/>
          </a:p>
        </p:txBody>
      </p:sp>
    </p:spTree>
    <p:extLst>
      <p:ext uri="{BB962C8B-B14F-4D97-AF65-F5344CB8AC3E}">
        <p14:creationId xmlns:p14="http://schemas.microsoft.com/office/powerpoint/2010/main" val="104872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49A4B-A89B-4F8D-8D08-C6D95EE969C2}" type="datetimeFigureOut">
              <a:rPr lang="en-US" smtClean="0"/>
              <a:t>9/15/2020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C1B0E-F52B-4D01-B9D3-113C8BEE74E4}" type="slidenum">
              <a:rPr lang="en-US" smtClean="0"/>
              <a:t>‹#›</a:t>
            </a:fld>
            <a:endParaRPr lang="en-US"/>
          </a:p>
        </p:txBody>
      </p:sp>
    </p:spTree>
    <p:extLst>
      <p:ext uri="{BB962C8B-B14F-4D97-AF65-F5344CB8AC3E}">
        <p14:creationId xmlns:p14="http://schemas.microsoft.com/office/powerpoint/2010/main" val="4339362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73" r:id="rId7"/>
    <p:sldLayoutId id="2147483703" r:id="rId8"/>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grandronde.org/services/education/chinuk-wawa-language-program/#:~:text=The%20Confederated%20Tribes%20of%20Grand,in%20the%20Chinuk%20Wawa%20language." TargetMode="Externa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imgres?imgurl=https%3A%2F%2Fwww.grandronde.org%2FAssets%2Fdist%2Fimg%2Fcontent%2Flogo.png&amp;imgrefurl=https%3A%2F%2Fwww.grandronde.org%2F&amp;docid=v1A9okiB5GAvEM&amp;tbnid=gdB6ffIxDmQG-M%3A&amp;vet=10ahUKEwjJuoHDorziAhWGFHwKHR2yD90QMwhBKAAwAA..i&amp;w=320&amp;h=498&amp;bih=655&amp;biw=1366&amp;q=confederated%20tribes%20of%20grand%20ronde&amp;ved=0ahUKEwjJuoHDorziAhWGFHwKHR2yD90QMwhBKAAwAA&amp;iact=mrc&amp;uact=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warmuseum.ca/cpm/smail/images/smail13e.jpg"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504" y="906780"/>
            <a:ext cx="5935133" cy="1828800"/>
          </a:xfrm>
        </p:spPr>
        <p:txBody>
          <a:bodyPr/>
          <a:lstStyle/>
          <a:p>
            <a:pPr algn="ctr"/>
            <a:br>
              <a:rPr lang="en-US" dirty="0"/>
            </a:br>
            <a:r>
              <a:rPr lang="en-US" dirty="0" err="1"/>
              <a:t>chinuk</a:t>
            </a:r>
            <a:r>
              <a:rPr lang="en-US" dirty="0"/>
              <a:t> </a:t>
            </a:r>
            <a:r>
              <a:rPr lang="en-US" dirty="0" err="1"/>
              <a:t>wawa</a:t>
            </a:r>
            <a:endParaRPr lang="en-US" dirty="0"/>
          </a:p>
        </p:txBody>
      </p:sp>
      <p:sp>
        <p:nvSpPr>
          <p:cNvPr id="3" name="Subtitle 2"/>
          <p:cNvSpPr>
            <a:spLocks noGrp="1"/>
          </p:cNvSpPr>
          <p:nvPr>
            <p:ph type="subTitle" idx="1"/>
          </p:nvPr>
        </p:nvSpPr>
        <p:spPr>
          <a:xfrm>
            <a:off x="1934307" y="2956560"/>
            <a:ext cx="5275385" cy="1109003"/>
          </a:xfrm>
        </p:spPr>
        <p:txBody>
          <a:bodyPr/>
          <a:lstStyle/>
          <a:p>
            <a:r>
              <a:rPr lang="en-US" dirty="0"/>
              <a:t>Grade 4 Lesson</a:t>
            </a:r>
          </a:p>
        </p:txBody>
      </p:sp>
      <p:pic>
        <p:nvPicPr>
          <p:cNvPr id="1028" name="Picture 4" descr="The Confederated Tribes of Grand Ronde - Home | Facebook">
            <a:extLst>
              <a:ext uri="{FF2B5EF4-FFF2-40B4-BE49-F238E27FC236}">
                <a16:creationId xmlns:a16="http://schemas.microsoft.com/office/drawing/2014/main" id="{D44398FF-7647-4A58-B5A5-D7CD08E75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915" y="4065563"/>
            <a:ext cx="3845085" cy="27924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Confederated Tribes of Grand Ronde">
            <a:extLst>
              <a:ext uri="{FF2B5EF4-FFF2-40B4-BE49-F238E27FC236}">
                <a16:creationId xmlns:a16="http://schemas.microsoft.com/office/drawing/2014/main" id="{CC14905C-ADDD-48BA-A8AD-A9CBD1F30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100672"/>
            <a:ext cx="3514725" cy="1304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6EFD16-95D0-439C-9413-03982F2EA6A7}"/>
              </a:ext>
            </a:extLst>
          </p:cNvPr>
          <p:cNvSpPr txBox="1"/>
          <p:nvPr/>
        </p:nvSpPr>
        <p:spPr>
          <a:xfrm>
            <a:off x="5868427" y="1391530"/>
            <a:ext cx="3648137" cy="276999"/>
          </a:xfrm>
          <a:prstGeom prst="rect">
            <a:avLst/>
          </a:prstGeom>
          <a:noFill/>
        </p:spPr>
        <p:txBody>
          <a:bodyPr wrap="square" rtlCol="0">
            <a:spAutoFit/>
          </a:bodyPr>
          <a:lstStyle/>
          <a:p>
            <a:r>
              <a:rPr lang="en-US" sz="1200" dirty="0"/>
              <a:t>Photo courtesy of the Oregon Historical Society</a:t>
            </a:r>
          </a:p>
        </p:txBody>
      </p:sp>
      <p:sp>
        <p:nvSpPr>
          <p:cNvPr id="8" name="TextBox 7">
            <a:extLst>
              <a:ext uri="{FF2B5EF4-FFF2-40B4-BE49-F238E27FC236}">
                <a16:creationId xmlns:a16="http://schemas.microsoft.com/office/drawing/2014/main" id="{1CC69736-5A06-4F11-B822-74BBE8122DB5}"/>
              </a:ext>
            </a:extLst>
          </p:cNvPr>
          <p:cNvSpPr txBox="1"/>
          <p:nvPr/>
        </p:nvSpPr>
        <p:spPr>
          <a:xfrm>
            <a:off x="1167472" y="6581001"/>
            <a:ext cx="4234521" cy="276999"/>
          </a:xfrm>
          <a:prstGeom prst="rect">
            <a:avLst/>
          </a:prstGeom>
          <a:noFill/>
        </p:spPr>
        <p:txBody>
          <a:bodyPr wrap="square" rtlCol="0">
            <a:spAutoFit/>
          </a:bodyPr>
          <a:lstStyle/>
          <a:p>
            <a:r>
              <a:rPr lang="en-US" sz="1200" dirty="0"/>
              <a:t>Photo courtesy of The Confederated Tribes of Grand Ronde</a:t>
            </a:r>
          </a:p>
        </p:txBody>
      </p:sp>
    </p:spTree>
    <p:extLst>
      <p:ext uri="{BB962C8B-B14F-4D97-AF65-F5344CB8AC3E}">
        <p14:creationId xmlns:p14="http://schemas.microsoft.com/office/powerpoint/2010/main" val="18768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title="&quot;&quot;">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C7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title="&quot;&quot;">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title="&quot;&quot;">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3C763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E1013D-152D-454F-9A92-7113A6B5E916}"/>
              </a:ext>
            </a:extLst>
          </p:cNvPr>
          <p:cNvSpPr>
            <a:spLocks noGrp="1"/>
          </p:cNvSpPr>
          <p:nvPr>
            <p:ph type="title"/>
          </p:nvPr>
        </p:nvSpPr>
        <p:spPr>
          <a:xfrm>
            <a:off x="832485" y="4277356"/>
            <a:ext cx="7475220" cy="1560320"/>
          </a:xfrm>
        </p:spPr>
        <p:txBody>
          <a:bodyPr vert="horz" lIns="91440" tIns="45720" rIns="91440" bIns="45720" rtlCol="0" anchor="b">
            <a:normAutofit/>
          </a:bodyPr>
          <a:lstStyle/>
          <a:p>
            <a:pPr algn="ctr">
              <a:lnSpc>
                <a:spcPct val="90000"/>
              </a:lnSpc>
            </a:pPr>
            <a:r>
              <a:rPr lang="en-US" sz="5000" dirty="0" err="1">
                <a:solidFill>
                  <a:srgbClr val="3C7633"/>
                </a:solidFill>
                <a:latin typeface="+mj-lt"/>
                <a:cs typeface="Arial"/>
              </a:rPr>
              <a:t>chinuk</a:t>
            </a:r>
            <a:r>
              <a:rPr lang="en-US" sz="5000" dirty="0">
                <a:solidFill>
                  <a:srgbClr val="3C7633"/>
                </a:solidFill>
                <a:latin typeface="+mj-lt"/>
                <a:cs typeface="Arial"/>
              </a:rPr>
              <a:t> </a:t>
            </a:r>
            <a:r>
              <a:rPr lang="en-US" sz="5000" dirty="0" err="1">
                <a:solidFill>
                  <a:srgbClr val="3C7633"/>
                </a:solidFill>
                <a:latin typeface="+mj-lt"/>
                <a:cs typeface="Arial"/>
              </a:rPr>
              <a:t>wawa</a:t>
            </a:r>
            <a:r>
              <a:rPr lang="en-US" sz="5000" dirty="0">
                <a:solidFill>
                  <a:srgbClr val="3C7633"/>
                </a:solidFill>
                <a:latin typeface="+mj-lt"/>
                <a:cs typeface="Arial"/>
              </a:rPr>
              <a:t> Language Tool</a:t>
            </a:r>
            <a:endParaRPr lang="en-US" sz="5000" dirty="0">
              <a:solidFill>
                <a:srgbClr val="3C7633"/>
              </a:solidFill>
              <a:latin typeface="+mj-lt"/>
              <a:cs typeface="+mj-cs"/>
            </a:endParaRPr>
          </a:p>
        </p:txBody>
      </p:sp>
      <p:pic>
        <p:nvPicPr>
          <p:cNvPr id="3" name="Picture 3" descr="A picture containing sky&#10;&#10;Description generated with very high confidence">
            <a:extLst>
              <a:ext uri="{FF2B5EF4-FFF2-40B4-BE49-F238E27FC236}">
                <a16:creationId xmlns:a16="http://schemas.microsoft.com/office/drawing/2014/main" id="{AE66CEEF-222F-4079-B5CD-D15B1B34570D}"/>
              </a:ext>
            </a:extLst>
          </p:cNvPr>
          <p:cNvPicPr>
            <a:picLocks noChangeAspect="1"/>
          </p:cNvPicPr>
          <p:nvPr/>
        </p:nvPicPr>
        <p:blipFill rotWithShape="1">
          <a:blip r:embed="rId2"/>
          <a:srcRect r="4973" b="1"/>
          <a:stretch/>
        </p:blipFill>
        <p:spPr>
          <a:xfrm>
            <a:off x="247093" y="718878"/>
            <a:ext cx="8457173" cy="3623007"/>
          </a:xfrm>
          <a:prstGeom prst="rect">
            <a:avLst/>
          </a:prstGeom>
        </p:spPr>
      </p:pic>
    </p:spTree>
    <p:extLst>
      <p:ext uri="{BB962C8B-B14F-4D97-AF65-F5344CB8AC3E}">
        <p14:creationId xmlns:p14="http://schemas.microsoft.com/office/powerpoint/2010/main" val="103082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FDE8D0E-48E4-48D7-9CE7-3FC0F2CA0C92}"/>
              </a:ext>
            </a:extLst>
          </p:cNvPr>
          <p:cNvSpPr>
            <a:spLocks noGrp="1" noChangeArrowheads="1"/>
          </p:cNvSpPr>
          <p:nvPr>
            <p:ph type="title"/>
          </p:nvPr>
        </p:nvSpPr>
        <p:spPr>
          <a:xfrm>
            <a:off x="685800" y="0"/>
            <a:ext cx="7772400" cy="1143000"/>
          </a:xfrm>
        </p:spPr>
        <p:txBody>
          <a:bodyPr>
            <a:normAutofit fontScale="90000"/>
          </a:bodyPr>
          <a:lstStyle/>
          <a:p>
            <a:r>
              <a:rPr lang="en-US" altLang="en-US" dirty="0" err="1">
                <a:latin typeface="Arial"/>
                <a:cs typeface="Arial"/>
              </a:rPr>
              <a:t>chinuk</a:t>
            </a:r>
            <a:r>
              <a:rPr lang="en-US" altLang="en-US" dirty="0">
                <a:latin typeface="Arial"/>
                <a:cs typeface="Arial"/>
              </a:rPr>
              <a:t> </a:t>
            </a:r>
            <a:r>
              <a:rPr lang="en-US" altLang="en-US" dirty="0" err="1">
                <a:latin typeface="Arial"/>
                <a:cs typeface="Arial"/>
              </a:rPr>
              <a:t>wawa</a:t>
            </a:r>
            <a:r>
              <a:rPr lang="en-US" altLang="en-US" dirty="0">
                <a:latin typeface="Arial"/>
                <a:cs typeface="Arial"/>
              </a:rPr>
              <a:t> Language Program</a:t>
            </a:r>
            <a:endParaRPr lang="en-US" altLang="en-US" dirty="0"/>
          </a:p>
        </p:txBody>
      </p:sp>
      <p:sp>
        <p:nvSpPr>
          <p:cNvPr id="10243" name="Rectangle 3">
            <a:extLst>
              <a:ext uri="{FF2B5EF4-FFF2-40B4-BE49-F238E27FC236}">
                <a16:creationId xmlns:a16="http://schemas.microsoft.com/office/drawing/2014/main" id="{72EDF7AF-D011-46B4-9643-42081CD08B20}"/>
              </a:ext>
            </a:extLst>
          </p:cNvPr>
          <p:cNvSpPr>
            <a:spLocks noGrp="1" noChangeArrowheads="1"/>
          </p:cNvSpPr>
          <p:nvPr>
            <p:ph type="body" sz="half" idx="1"/>
          </p:nvPr>
        </p:nvSpPr>
        <p:spPr>
          <a:xfrm>
            <a:off x="685800" y="863991"/>
            <a:ext cx="8153400" cy="5486400"/>
          </a:xfrm>
        </p:spPr>
        <p:txBody>
          <a:bodyPr>
            <a:normAutofit/>
          </a:bodyPr>
          <a:lstStyle/>
          <a:p>
            <a:r>
              <a:rPr lang="en-US" sz="2800" dirty="0" err="1"/>
              <a:t>chinuk</a:t>
            </a:r>
            <a:r>
              <a:rPr lang="en-US" sz="2800" dirty="0"/>
              <a:t> </a:t>
            </a:r>
            <a:r>
              <a:rPr lang="en-US" sz="2800" dirty="0" err="1"/>
              <a:t>wawa</a:t>
            </a:r>
            <a:r>
              <a:rPr lang="en-US" sz="2800" dirty="0"/>
              <a:t> is taught as a community heritage language in Grand Ronde, Oregon</a:t>
            </a:r>
          </a:p>
          <a:p>
            <a:endParaRPr lang="en-US" sz="2800" dirty="0"/>
          </a:p>
          <a:p>
            <a:r>
              <a:rPr lang="en-US" sz="2800" dirty="0"/>
              <a:t>The </a:t>
            </a:r>
            <a:r>
              <a:rPr lang="en-US" sz="2800" dirty="0" err="1"/>
              <a:t>chinuk</a:t>
            </a:r>
            <a:r>
              <a:rPr lang="en-US" sz="2800" dirty="0"/>
              <a:t> </a:t>
            </a:r>
            <a:r>
              <a:rPr lang="en-US" sz="2800" dirty="0" err="1"/>
              <a:t>wawa</a:t>
            </a:r>
            <a:r>
              <a:rPr lang="en-US" sz="2800" dirty="0"/>
              <a:t> Language Program of the Confederated Tribes of Grand Ronde provides </a:t>
            </a:r>
            <a:r>
              <a:rPr lang="en-US" sz="2800" dirty="0" err="1"/>
              <a:t>chinuk</a:t>
            </a:r>
            <a:r>
              <a:rPr lang="en-US" sz="2800" dirty="0"/>
              <a:t> </a:t>
            </a:r>
            <a:r>
              <a:rPr lang="en-US" sz="2800" dirty="0" err="1"/>
              <a:t>wawa</a:t>
            </a:r>
            <a:r>
              <a:rPr lang="en-US" sz="2800" dirty="0"/>
              <a:t> lessons to students in early childhood through adult levels:</a:t>
            </a:r>
          </a:p>
          <a:p>
            <a:endParaRPr lang="en-US" sz="2800" baseline="30000" dirty="0"/>
          </a:p>
          <a:p>
            <a:pPr marL="0" indent="0">
              <a:buNone/>
            </a:pPr>
            <a:r>
              <a:rPr lang="en-US" sz="1600" dirty="0">
                <a:hlinkClick r:id="rId2"/>
              </a:rPr>
              <a:t>https://www.grandronde.org/services/education/chinuk-wawa-language-program/#:~:text=The%20Confederated%20Tribes%20of%20Grand,in%20the%20Chinuk%20Wawa%20language.</a:t>
            </a:r>
            <a:endParaRPr lang="en-US" sz="1600" dirty="0"/>
          </a:p>
          <a:p>
            <a:pPr marL="0" indent="0">
              <a:buNone/>
            </a:pPr>
            <a:endParaRPr lang="en-US" altLang="en-US" sz="2800" dirty="0"/>
          </a:p>
        </p:txBody>
      </p:sp>
      <p:pic>
        <p:nvPicPr>
          <p:cNvPr id="5" name="Picture 4" descr="A boat in the water&#10;&#10;Description automatically generated">
            <a:extLst>
              <a:ext uri="{FF2B5EF4-FFF2-40B4-BE49-F238E27FC236}">
                <a16:creationId xmlns:a16="http://schemas.microsoft.com/office/drawing/2014/main" id="{08736F9A-7A51-4490-BB1C-148A1FAB8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264" y="5220353"/>
            <a:ext cx="3304735" cy="1527660"/>
          </a:xfrm>
          <a:prstGeom prst="rect">
            <a:avLst/>
          </a:prstGeom>
        </p:spPr>
      </p:pic>
      <p:pic>
        <p:nvPicPr>
          <p:cNvPr id="1026" name="Picture 2" descr="Language staff publish book in Chinuk Wawa | Smoke Signals">
            <a:extLst>
              <a:ext uri="{FF2B5EF4-FFF2-40B4-BE49-F238E27FC236}">
                <a16:creationId xmlns:a16="http://schemas.microsoft.com/office/drawing/2014/main" id="{E3A04514-6020-45F1-8D85-FAA3A83C2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467" y="5273362"/>
            <a:ext cx="2320728" cy="144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9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8402-A8F5-40C6-BF3F-4F5143310971}"/>
              </a:ext>
            </a:extLst>
          </p:cNvPr>
          <p:cNvSpPr>
            <a:spLocks noGrp="1"/>
          </p:cNvSpPr>
          <p:nvPr>
            <p:ph type="title"/>
          </p:nvPr>
        </p:nvSpPr>
        <p:spPr/>
        <p:txBody>
          <a:bodyPr/>
          <a:lstStyle/>
          <a:p>
            <a:r>
              <a:rPr lang="en-US" dirty="0">
                <a:latin typeface="Arial"/>
                <a:cs typeface="Arial"/>
              </a:rPr>
              <a:t>Language &amp; Culture</a:t>
            </a:r>
            <a:endParaRPr lang="en-US" dirty="0"/>
          </a:p>
        </p:txBody>
      </p:sp>
      <p:sp>
        <p:nvSpPr>
          <p:cNvPr id="3" name="Content Placeholder 2">
            <a:extLst>
              <a:ext uri="{FF2B5EF4-FFF2-40B4-BE49-F238E27FC236}">
                <a16:creationId xmlns:a16="http://schemas.microsoft.com/office/drawing/2014/main" id="{9742BCED-7B54-453E-9F6D-4033A5E7DE9B}"/>
              </a:ext>
            </a:extLst>
          </p:cNvPr>
          <p:cNvSpPr>
            <a:spLocks noGrp="1"/>
          </p:cNvSpPr>
          <p:nvPr>
            <p:ph idx="1"/>
          </p:nvPr>
        </p:nvSpPr>
        <p:spPr>
          <a:xfrm>
            <a:off x="330902" y="1600200"/>
            <a:ext cx="8355898" cy="4481065"/>
          </a:xfrm>
        </p:spPr>
        <p:txBody>
          <a:bodyPr vert="horz" lIns="91440" tIns="45720" rIns="91440" bIns="45720" rtlCol="0" anchor="t">
            <a:normAutofit/>
          </a:bodyPr>
          <a:lstStyle/>
          <a:p>
            <a:pPr marL="0" indent="0">
              <a:buNone/>
            </a:pPr>
            <a:endParaRPr lang="en-US" i="1" dirty="0">
              <a:ea typeface="+mn-lt"/>
            </a:endParaRPr>
          </a:p>
          <a:p>
            <a:r>
              <a:rPr lang="en-US" i="1" dirty="0">
                <a:ea typeface="+mn-lt"/>
                <a:cs typeface="+mn-lt"/>
              </a:rPr>
              <a:t>Language is a way of understanding the world and how a specific group of people relate to it and to each other. </a:t>
            </a:r>
            <a:endParaRPr lang="en-US" dirty="0">
              <a:ea typeface="+mn-lt"/>
            </a:endParaRPr>
          </a:p>
          <a:p>
            <a:pPr marL="0" indent="0">
              <a:buNone/>
            </a:pPr>
            <a:endParaRPr lang="en-US" i="1" dirty="0">
              <a:ea typeface="+mn-lt"/>
              <a:cs typeface="+mn-lt"/>
            </a:endParaRPr>
          </a:p>
          <a:p>
            <a:r>
              <a:rPr lang="en-US" i="1" dirty="0">
                <a:ea typeface="+mn-lt"/>
                <a:cs typeface="+mn-lt"/>
              </a:rPr>
              <a:t>When learning a new language, you are also learning about the culture (customs and traditions) of a group of people and a place.</a:t>
            </a:r>
            <a:endParaRPr lang="en-US" dirty="0"/>
          </a:p>
        </p:txBody>
      </p:sp>
    </p:spTree>
    <p:extLst>
      <p:ext uri="{BB962C8B-B14F-4D97-AF65-F5344CB8AC3E}">
        <p14:creationId xmlns:p14="http://schemas.microsoft.com/office/powerpoint/2010/main" val="5538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7AD8-1E85-4FE8-A6CC-391A6172932E}"/>
              </a:ext>
            </a:extLst>
          </p:cNvPr>
          <p:cNvSpPr>
            <a:spLocks noGrp="1"/>
          </p:cNvSpPr>
          <p:nvPr>
            <p:ph type="title"/>
          </p:nvPr>
        </p:nvSpPr>
        <p:spPr/>
        <p:txBody>
          <a:bodyPr>
            <a:normAutofit fontScale="90000"/>
          </a:bodyPr>
          <a:lstStyle/>
          <a:p>
            <a:r>
              <a:rPr lang="en-US" dirty="0"/>
              <a:t>Language and Culture Continued</a:t>
            </a:r>
          </a:p>
        </p:txBody>
      </p:sp>
      <p:sp>
        <p:nvSpPr>
          <p:cNvPr id="3" name="Content Placeholder 2">
            <a:extLst>
              <a:ext uri="{FF2B5EF4-FFF2-40B4-BE49-F238E27FC236}">
                <a16:creationId xmlns:a16="http://schemas.microsoft.com/office/drawing/2014/main" id="{00580FFB-27C8-4E0D-82D8-F57709D2D59E}"/>
              </a:ext>
            </a:extLst>
          </p:cNvPr>
          <p:cNvSpPr>
            <a:spLocks noGrp="1"/>
          </p:cNvSpPr>
          <p:nvPr>
            <p:ph idx="1"/>
          </p:nvPr>
        </p:nvSpPr>
        <p:spPr/>
        <p:txBody>
          <a:bodyPr>
            <a:normAutofit fontScale="85000" lnSpcReduction="10000"/>
          </a:bodyPr>
          <a:lstStyle/>
          <a:p>
            <a:r>
              <a:rPr lang="en-US" dirty="0"/>
              <a:t>Languages connect tribal people to place and maintain connections to </a:t>
            </a:r>
            <a:r>
              <a:rPr lang="en-US" i="1" dirty="0"/>
              <a:t>ancestors</a:t>
            </a:r>
            <a:r>
              <a:rPr lang="en-US" dirty="0"/>
              <a:t>.</a:t>
            </a:r>
          </a:p>
          <a:p>
            <a:r>
              <a:rPr lang="en-US" dirty="0"/>
              <a:t>Language remains a direct conduit to important aspects of traditional tribal life.</a:t>
            </a:r>
          </a:p>
          <a:p>
            <a:r>
              <a:rPr lang="en-US" dirty="0"/>
              <a:t>Each tribe has their own distinct language(s), which includes varied dialects. </a:t>
            </a:r>
            <a:r>
              <a:rPr lang="en-US" dirty="0" err="1"/>
              <a:t>chinuk</a:t>
            </a:r>
            <a:r>
              <a:rPr lang="en-US" dirty="0"/>
              <a:t> </a:t>
            </a:r>
            <a:r>
              <a:rPr lang="en-US" dirty="0" err="1"/>
              <a:t>wawa</a:t>
            </a:r>
            <a:r>
              <a:rPr lang="en-US" dirty="0"/>
              <a:t> is one of many Native languages in Oregon.</a:t>
            </a:r>
          </a:p>
          <a:p>
            <a:r>
              <a:rPr lang="en-US" dirty="0"/>
              <a:t>It was common for members of tribes to be multilingual, as communication among groups was essential for trade, political and other reasons.</a:t>
            </a:r>
          </a:p>
        </p:txBody>
      </p:sp>
    </p:spTree>
    <p:extLst>
      <p:ext uri="{BB962C8B-B14F-4D97-AF65-F5344CB8AC3E}">
        <p14:creationId xmlns:p14="http://schemas.microsoft.com/office/powerpoint/2010/main" val="386231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Pictures</a:t>
            </a:r>
          </a:p>
        </p:txBody>
      </p:sp>
      <p:pic>
        <p:nvPicPr>
          <p:cNvPr id="4" name="Picture 8" descr="Jane, Mary, John, Mary">
            <a:extLst>
              <a:ext uri="{FF2B5EF4-FFF2-40B4-BE49-F238E27FC236}">
                <a16:creationId xmlns:a16="http://schemas.microsoft.com/office/drawing/2014/main" id="{7CFAD738-36B4-4DAE-88F6-D3E9FC83E2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09768" y="587115"/>
            <a:ext cx="4572000" cy="3200400"/>
          </a:xfrm>
        </p:spPr>
      </p:pic>
      <p:sp>
        <p:nvSpPr>
          <p:cNvPr id="5" name="TextBox 4">
            <a:extLst>
              <a:ext uri="{FF2B5EF4-FFF2-40B4-BE49-F238E27FC236}">
                <a16:creationId xmlns:a16="http://schemas.microsoft.com/office/drawing/2014/main" id="{40D7EF54-20E8-49BE-A395-9C8A2F9F0522}"/>
              </a:ext>
            </a:extLst>
          </p:cNvPr>
          <p:cNvSpPr txBox="1"/>
          <p:nvPr/>
        </p:nvSpPr>
        <p:spPr>
          <a:xfrm>
            <a:off x="4572000" y="6183533"/>
            <a:ext cx="4572000" cy="646331"/>
          </a:xfrm>
          <a:prstGeom prst="rect">
            <a:avLst/>
          </a:prstGeom>
          <a:noFill/>
        </p:spPr>
        <p:txBody>
          <a:bodyPr wrap="square" rtlCol="0">
            <a:spAutoFit/>
          </a:bodyPr>
          <a:lstStyle/>
          <a:p>
            <a:r>
              <a:rPr lang="en-US" dirty="0"/>
              <a:t>Photos courtesy of the Confederated Tribes of Grand Ronde Tribal History curriculum</a:t>
            </a:r>
          </a:p>
        </p:txBody>
      </p:sp>
      <p:pic>
        <p:nvPicPr>
          <p:cNvPr id="6" name="Picture 2" descr="C:\Users\trinitym\AppData\Local\Microsoft\Windows\Temporary Internet Files\Content.Outlook\T50WTH1A\hudson family (2).jpg" title="&quot;&quot;">
            <a:extLst>
              <a:ext uri="{FF2B5EF4-FFF2-40B4-BE49-F238E27FC236}">
                <a16:creationId xmlns:a16="http://schemas.microsoft.com/office/drawing/2014/main" id="{4DE88512-7E0E-4FD0-9208-66549FF0C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09" y="456486"/>
            <a:ext cx="4042582" cy="316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trinitym\AppData\Local\Microsoft\Windows\Temporary Internet Files\Content.Outlook\T50WTH1A\martha- gertrude.jpg" title="&quot;&quot;">
            <a:extLst>
              <a:ext uri="{FF2B5EF4-FFF2-40B4-BE49-F238E27FC236}">
                <a16:creationId xmlns:a16="http://schemas.microsoft.com/office/drawing/2014/main" id="{877B7AA9-A00C-427F-8BDA-2CC50F100C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09" y="3787515"/>
            <a:ext cx="4042583" cy="27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98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B4EE-376C-44D0-8A1F-AA48CE4C6EC2}"/>
              </a:ext>
            </a:extLst>
          </p:cNvPr>
          <p:cNvSpPr>
            <a:spLocks noGrp="1"/>
          </p:cNvSpPr>
          <p:nvPr>
            <p:ph type="title"/>
          </p:nvPr>
        </p:nvSpPr>
        <p:spPr/>
        <p:txBody>
          <a:bodyPr/>
          <a:lstStyle/>
          <a:p>
            <a:r>
              <a:rPr lang="en-US"/>
              <a:t>Vocabulary</a:t>
            </a:r>
          </a:p>
        </p:txBody>
      </p:sp>
      <p:sp>
        <p:nvSpPr>
          <p:cNvPr id="3" name="Content Placeholder 2">
            <a:extLst>
              <a:ext uri="{FF2B5EF4-FFF2-40B4-BE49-F238E27FC236}">
                <a16:creationId xmlns:a16="http://schemas.microsoft.com/office/drawing/2014/main" id="{FA30FDD6-CD99-4B4A-BDA2-C9A5B6BF6089}"/>
              </a:ext>
            </a:extLst>
          </p:cNvPr>
          <p:cNvSpPr>
            <a:spLocks noGrp="1"/>
          </p:cNvSpPr>
          <p:nvPr>
            <p:ph idx="1"/>
          </p:nvPr>
        </p:nvSpPr>
        <p:spPr>
          <a:xfrm>
            <a:off x="431800" y="1295400"/>
            <a:ext cx="8382000" cy="4998868"/>
          </a:xfrm>
        </p:spPr>
        <p:txBody>
          <a:bodyPr>
            <a:normAutofit fontScale="92500" lnSpcReduction="10000"/>
          </a:bodyPr>
          <a:lstStyle/>
          <a:p>
            <a:endParaRPr lang="en-US" sz="2400" b="1" cap="small" dirty="0"/>
          </a:p>
          <a:p>
            <a:r>
              <a:rPr lang="en-US" sz="2400" b="1" dirty="0" err="1"/>
              <a:t>chinuk</a:t>
            </a:r>
            <a:r>
              <a:rPr lang="en-US" sz="2400" b="1" dirty="0"/>
              <a:t> </a:t>
            </a:r>
            <a:r>
              <a:rPr lang="en-US" sz="2400" b="1" dirty="0" err="1"/>
              <a:t>wawa</a:t>
            </a:r>
            <a:r>
              <a:rPr lang="en-US" sz="2400" b="1" dirty="0"/>
              <a:t> - </a:t>
            </a:r>
            <a:r>
              <a:rPr lang="en-US" sz="2400" dirty="0"/>
              <a:t>an intertribal hybrid language indigenous to the Pacific Northwest.</a:t>
            </a:r>
          </a:p>
          <a:p>
            <a:r>
              <a:rPr lang="en-US" sz="2400" b="1" dirty="0"/>
              <a:t>Ancestors</a:t>
            </a:r>
            <a:r>
              <a:rPr lang="en-US" sz="2400" dirty="0"/>
              <a:t> – People living before us that we are descended from and have passed down traditions including oral language and stories.</a:t>
            </a:r>
          </a:p>
          <a:p>
            <a:r>
              <a:rPr lang="en-US" sz="2400" b="1" cap="small" dirty="0"/>
              <a:t>Lingua franca</a:t>
            </a:r>
            <a:r>
              <a:rPr lang="en-US" sz="2400" cap="small" dirty="0"/>
              <a:t> – </a:t>
            </a:r>
            <a:r>
              <a:rPr lang="en-US" sz="2400" dirty="0"/>
              <a:t>A language that is adopted as a common language between speakers whose native languages are different.</a:t>
            </a:r>
          </a:p>
          <a:p>
            <a:r>
              <a:rPr lang="en-US" sz="2400" b="1" cap="small" dirty="0"/>
              <a:t>Dialect</a:t>
            </a:r>
            <a:r>
              <a:rPr lang="en-US" sz="2400" dirty="0"/>
              <a:t> – A form of a language spoken by a group of people.</a:t>
            </a:r>
          </a:p>
          <a:p>
            <a:r>
              <a:rPr lang="en-US" sz="2400" b="1" dirty="0"/>
              <a:t>Columbia River </a:t>
            </a:r>
            <a:r>
              <a:rPr lang="en-US" sz="2400" dirty="0"/>
              <a:t>– A river that flows through Oregon, Washington, and Canada. It is the largest river in the Pacific Northwest region of North America at 1,243 miles long. The river was home to the Chinookan peoples on the lower river and many other tribes on its upper branches.</a:t>
            </a:r>
          </a:p>
          <a:p>
            <a:pPr marL="0" indent="0">
              <a:buNone/>
            </a:pPr>
            <a:endParaRPr lang="en-US" sz="2400" dirty="0"/>
          </a:p>
          <a:p>
            <a:endParaRPr lang="en-US" dirty="0"/>
          </a:p>
        </p:txBody>
      </p:sp>
    </p:spTree>
    <p:extLst>
      <p:ext uri="{BB962C8B-B14F-4D97-AF65-F5344CB8AC3E}">
        <p14:creationId xmlns:p14="http://schemas.microsoft.com/office/powerpoint/2010/main" val="286152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457200" y="1600199"/>
            <a:ext cx="8229600" cy="4589585"/>
          </a:xfrm>
        </p:spPr>
        <p:txBody>
          <a:bodyPr>
            <a:normAutofit fontScale="77500" lnSpcReduction="20000"/>
          </a:bodyPr>
          <a:lstStyle/>
          <a:p>
            <a:pPr>
              <a:buSzPct val="90000"/>
            </a:pPr>
            <a:r>
              <a:rPr lang="en-US" dirty="0" err="1"/>
              <a:t>chinuk</a:t>
            </a:r>
            <a:r>
              <a:rPr lang="en-US" dirty="0"/>
              <a:t> </a:t>
            </a:r>
            <a:r>
              <a:rPr lang="en-US" dirty="0" err="1"/>
              <a:t>wawa</a:t>
            </a:r>
            <a:r>
              <a:rPr lang="en-US" dirty="0"/>
              <a:t> arose as an Indigenous language along the Columbia River. </a:t>
            </a:r>
          </a:p>
          <a:p>
            <a:pPr marL="0" indent="0">
              <a:buSzPct val="90000"/>
              <a:buNone/>
            </a:pPr>
            <a:endParaRPr lang="en-US" dirty="0"/>
          </a:p>
          <a:p>
            <a:pPr>
              <a:buSzPct val="90000"/>
            </a:pPr>
            <a:r>
              <a:rPr lang="en-US" dirty="0"/>
              <a:t>It served as a regional lingua franca facilitating communication between speakers of different tribal languages as well as between tribal people and speakers of English and Canadian French.</a:t>
            </a:r>
          </a:p>
          <a:p>
            <a:pPr marL="0" indent="0">
              <a:buSzPct val="90000"/>
              <a:buNone/>
            </a:pPr>
            <a:endParaRPr lang="en-US" dirty="0"/>
          </a:p>
          <a:p>
            <a:pPr>
              <a:buSzPct val="90000"/>
            </a:pPr>
            <a:r>
              <a:rPr lang="en-US" dirty="0"/>
              <a:t>It was utilized to communicate with traders, explorers, and settlers. For a time the language was the most common language between all of the peoples in the region - tribes, settlers, explorers, and fur traders in places like Portland and Seattle.</a:t>
            </a:r>
          </a:p>
          <a:p>
            <a:pPr marL="0" indent="0">
              <a:buSzPct val="90000"/>
              <a:buNone/>
            </a:pPr>
            <a:endParaRPr lang="en-US" dirty="0">
              <a:solidFill>
                <a:schemeClr val="tx1">
                  <a:lumMod val="50000"/>
                  <a:lumOff val="50000"/>
                </a:schemeClr>
              </a:solidFill>
            </a:endParaRPr>
          </a:p>
        </p:txBody>
      </p:sp>
      <p:pic>
        <p:nvPicPr>
          <p:cNvPr id="7" name="Picture 6" descr="A small boat in a body of water&#10;&#10;Description automatically generated">
            <a:extLst>
              <a:ext uri="{FF2B5EF4-FFF2-40B4-BE49-F238E27FC236}">
                <a16:creationId xmlns:a16="http://schemas.microsoft.com/office/drawing/2014/main" id="{E98F7FDD-1A0A-489B-A879-027DC5843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30163"/>
            <a:ext cx="2435629" cy="1478756"/>
          </a:xfrm>
          <a:prstGeom prst="rect">
            <a:avLst/>
          </a:prstGeom>
        </p:spPr>
      </p:pic>
    </p:spTree>
    <p:extLst>
      <p:ext uri="{BB962C8B-B14F-4D97-AF65-F5344CB8AC3E}">
        <p14:creationId xmlns:p14="http://schemas.microsoft.com/office/powerpoint/2010/main" val="184488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985E-F399-41B8-A631-A0A0B1317CF8}"/>
              </a:ext>
            </a:extLst>
          </p:cNvPr>
          <p:cNvSpPr>
            <a:spLocks noGrp="1"/>
          </p:cNvSpPr>
          <p:nvPr>
            <p:ph type="title"/>
          </p:nvPr>
        </p:nvSpPr>
        <p:spPr/>
        <p:txBody>
          <a:bodyPr/>
          <a:lstStyle/>
          <a:p>
            <a:r>
              <a:rPr lang="en-US" dirty="0" err="1"/>
              <a:t>chinuk</a:t>
            </a:r>
            <a:r>
              <a:rPr lang="en-US" dirty="0"/>
              <a:t> </a:t>
            </a:r>
            <a:r>
              <a:rPr lang="en-US" dirty="0" err="1"/>
              <a:t>wawa</a:t>
            </a:r>
            <a:r>
              <a:rPr lang="en-US" dirty="0"/>
              <a:t> in Grand Ronde</a:t>
            </a:r>
          </a:p>
        </p:txBody>
      </p:sp>
      <p:sp>
        <p:nvSpPr>
          <p:cNvPr id="3" name="Content Placeholder 2">
            <a:extLst>
              <a:ext uri="{FF2B5EF4-FFF2-40B4-BE49-F238E27FC236}">
                <a16:creationId xmlns:a16="http://schemas.microsoft.com/office/drawing/2014/main" id="{8F007E87-AC91-41A6-AF31-057D97D90472}"/>
              </a:ext>
            </a:extLst>
          </p:cNvPr>
          <p:cNvSpPr>
            <a:spLocks noGrp="1"/>
          </p:cNvSpPr>
          <p:nvPr>
            <p:ph idx="1"/>
          </p:nvPr>
        </p:nvSpPr>
        <p:spPr>
          <a:xfrm>
            <a:off x="254099" y="1600200"/>
            <a:ext cx="8229600" cy="4114800"/>
          </a:xfrm>
        </p:spPr>
        <p:txBody>
          <a:bodyPr>
            <a:normAutofit fontScale="92500" lnSpcReduction="20000"/>
          </a:bodyPr>
          <a:lstStyle/>
          <a:p>
            <a:r>
              <a:rPr lang="en-US" dirty="0"/>
              <a:t>It was the common language of the Grand Ronde reservation (at the time of establishment) used by the Native people to communicate with each other.</a:t>
            </a:r>
          </a:p>
          <a:p>
            <a:r>
              <a:rPr lang="en-US" dirty="0"/>
              <a:t>At Grand Ronde it became the first language in the households of most tribal members.</a:t>
            </a:r>
          </a:p>
          <a:p>
            <a:r>
              <a:rPr lang="en-US" dirty="0"/>
              <a:t>It </a:t>
            </a:r>
            <a:r>
              <a:rPr lang="en-US" i="1" dirty="0"/>
              <a:t>continues</a:t>
            </a:r>
            <a:r>
              <a:rPr lang="en-US" dirty="0"/>
              <a:t> to be a first language and lifeway of many households of CTGR citizens today as they work to restore and preserve oral language traditions for future generations.</a:t>
            </a:r>
          </a:p>
        </p:txBody>
      </p:sp>
      <p:pic>
        <p:nvPicPr>
          <p:cNvPr id="4" name="Picture 3" descr="C:\Users\minah\AppData\Local\Microsoft\Windows\INetCache\Content.MSO\DA63BAE1.tmp">
            <a:hlinkClick r:id="rId2"/>
            <a:extLst>
              <a:ext uri="{FF2B5EF4-FFF2-40B4-BE49-F238E27FC236}">
                <a16:creationId xmlns:a16="http://schemas.microsoft.com/office/drawing/2014/main" id="{60ED9341-03C4-4499-BBB4-DFC65D034F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62313" y="5257800"/>
            <a:ext cx="976825" cy="1479890"/>
          </a:xfrm>
          <a:prstGeom prst="rect">
            <a:avLst/>
          </a:prstGeom>
          <a:noFill/>
          <a:ln>
            <a:noFill/>
          </a:ln>
        </p:spPr>
      </p:pic>
    </p:spTree>
    <p:extLst>
      <p:ext uri="{BB962C8B-B14F-4D97-AF65-F5344CB8AC3E}">
        <p14:creationId xmlns:p14="http://schemas.microsoft.com/office/powerpoint/2010/main" val="410002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F130B5E-A879-4F42-8F92-41EE084C3348}"/>
              </a:ext>
            </a:extLst>
          </p:cNvPr>
          <p:cNvSpPr>
            <a:spLocks noGrp="1" noChangeArrowheads="1"/>
          </p:cNvSpPr>
          <p:nvPr>
            <p:ph type="title"/>
          </p:nvPr>
        </p:nvSpPr>
        <p:spPr>
          <a:xfrm>
            <a:off x="228600" y="457200"/>
            <a:ext cx="7772400" cy="1143000"/>
          </a:xfrm>
        </p:spPr>
        <p:txBody>
          <a:bodyPr/>
          <a:lstStyle/>
          <a:p>
            <a:pPr algn="l"/>
            <a:r>
              <a:rPr lang="en-US" altLang="en-US">
                <a:solidFill>
                  <a:schemeClr val="tx2"/>
                </a:solidFill>
              </a:rPr>
              <a:t>Geographic Spread</a:t>
            </a:r>
          </a:p>
        </p:txBody>
      </p:sp>
      <p:pic>
        <p:nvPicPr>
          <p:cNvPr id="18440" name="Picture 8" descr="smail13e">
            <a:hlinkClick r:id="rId2"/>
            <a:extLst>
              <a:ext uri="{FF2B5EF4-FFF2-40B4-BE49-F238E27FC236}">
                <a16:creationId xmlns:a16="http://schemas.microsoft.com/office/drawing/2014/main" id="{CF635EAD-1909-40A1-A58E-943F35858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
            <a:ext cx="2387600" cy="6819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AFEA7E7-C42B-4554-B33B-FAABF7095E09}"/>
              </a:ext>
            </a:extLst>
          </p:cNvPr>
          <p:cNvSpPr/>
          <p:nvPr/>
        </p:nvSpPr>
        <p:spPr>
          <a:xfrm>
            <a:off x="476250" y="2438400"/>
            <a:ext cx="5410200" cy="923330"/>
          </a:xfrm>
          <a:prstGeom prst="rect">
            <a:avLst/>
          </a:prstGeom>
        </p:spPr>
        <p:txBody>
          <a:bodyPr wrap="square">
            <a:spAutoFit/>
          </a:bodyPr>
          <a:lstStyle/>
          <a:p>
            <a:r>
              <a:rPr lang="en-US" dirty="0" err="1">
                <a:latin typeface="Palatino Linotype" panose="02040502050505030304" pitchFamily="18" charset="0"/>
                <a:ea typeface="Calibri" panose="020F0502020204030204" pitchFamily="34" charset="0"/>
                <a:cs typeface="Times New Roman" panose="02020603050405020304" pitchFamily="18" charset="0"/>
              </a:rPr>
              <a:t>chinuk</a:t>
            </a:r>
            <a:r>
              <a:rPr lang="en-US" dirty="0">
                <a:latin typeface="Palatino Linotype" panose="02040502050505030304" pitchFamily="18" charset="0"/>
                <a:ea typeface="Calibri" panose="020F0502020204030204" pitchFamily="34" charset="0"/>
                <a:cs typeface="Times New Roman" panose="02020603050405020304" pitchFamily="18" charset="0"/>
              </a:rPr>
              <a:t> </a:t>
            </a:r>
            <a:r>
              <a:rPr lang="en-US" dirty="0" err="1">
                <a:latin typeface="Palatino Linotype" panose="02040502050505030304" pitchFamily="18" charset="0"/>
                <a:ea typeface="Calibri" panose="020F0502020204030204" pitchFamily="34" charset="0"/>
                <a:cs typeface="Times New Roman" panose="02020603050405020304" pitchFamily="18" charset="0"/>
              </a:rPr>
              <a:t>wawa</a:t>
            </a:r>
            <a:r>
              <a:rPr lang="en-US" dirty="0">
                <a:latin typeface="Palatino Linotype" panose="02040502050505030304" pitchFamily="18" charset="0"/>
                <a:ea typeface="Calibri" panose="020F0502020204030204" pitchFamily="34" charset="0"/>
                <a:cs typeface="Times New Roman" panose="02020603050405020304" pitchFamily="18" charset="0"/>
              </a:rPr>
              <a:t> became an important trade language throughout the Pacific Northwest and as far north as Alaska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FDE8D0E-48E4-48D7-9CE7-3FC0F2CA0C92}"/>
              </a:ext>
            </a:extLst>
          </p:cNvPr>
          <p:cNvSpPr>
            <a:spLocks noGrp="1" noChangeArrowheads="1"/>
          </p:cNvSpPr>
          <p:nvPr>
            <p:ph type="title"/>
          </p:nvPr>
        </p:nvSpPr>
        <p:spPr>
          <a:xfrm>
            <a:off x="685800" y="0"/>
            <a:ext cx="7772400" cy="1143000"/>
          </a:xfrm>
        </p:spPr>
        <p:txBody>
          <a:bodyPr/>
          <a:lstStyle/>
          <a:p>
            <a:r>
              <a:rPr lang="en-US" altLang="en-US" dirty="0" err="1"/>
              <a:t>chinuk</a:t>
            </a:r>
            <a:r>
              <a:rPr lang="en-US" altLang="en-US" dirty="0"/>
              <a:t> </a:t>
            </a:r>
            <a:r>
              <a:rPr lang="en-US" altLang="en-US" dirty="0" err="1"/>
              <a:t>wawa</a:t>
            </a:r>
            <a:r>
              <a:rPr lang="en-US" altLang="en-US" dirty="0"/>
              <a:t> Today</a:t>
            </a:r>
          </a:p>
        </p:txBody>
      </p:sp>
      <p:pic>
        <p:nvPicPr>
          <p:cNvPr id="1026" name="Picture 2" title="&quot;&quot;">
            <a:extLst>
              <a:ext uri="{FF2B5EF4-FFF2-40B4-BE49-F238E27FC236}">
                <a16:creationId xmlns:a16="http://schemas.microsoft.com/office/drawing/2014/main" id="{4E993231-87AE-4965-ACD3-056C518E1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2337233"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1"/>
          </p:nvPr>
        </p:nvSpPr>
        <p:spPr>
          <a:xfrm>
            <a:off x="685800" y="1066800"/>
            <a:ext cx="3810000" cy="5376530"/>
          </a:xfrm>
        </p:spPr>
        <p:txBody>
          <a:bodyPr>
            <a:normAutofit fontScale="40000" lnSpcReduction="20000"/>
          </a:bodyPr>
          <a:lstStyle/>
          <a:p>
            <a:r>
              <a:rPr lang="en-US" sz="5000" dirty="0" err="1"/>
              <a:t>chinuk</a:t>
            </a:r>
            <a:r>
              <a:rPr lang="en-US" sz="5000" dirty="0"/>
              <a:t> </a:t>
            </a:r>
            <a:r>
              <a:rPr lang="en-US" sz="5000" dirty="0" err="1"/>
              <a:t>wawa</a:t>
            </a:r>
            <a:r>
              <a:rPr lang="en-US" sz="5000" dirty="0"/>
              <a:t> survived for generations in families and communities.</a:t>
            </a:r>
          </a:p>
          <a:p>
            <a:endParaRPr lang="en-US" sz="5000" dirty="0"/>
          </a:p>
          <a:p>
            <a:r>
              <a:rPr lang="en-US" sz="5000" dirty="0"/>
              <a:t>This </a:t>
            </a:r>
            <a:r>
              <a:rPr lang="en-US" sz="5000" dirty="0" err="1"/>
              <a:t>chinuk</a:t>
            </a:r>
            <a:r>
              <a:rPr lang="en-US" sz="5000" dirty="0"/>
              <a:t> </a:t>
            </a:r>
            <a:r>
              <a:rPr lang="en-US" sz="5000" dirty="0" err="1"/>
              <a:t>wawa</a:t>
            </a:r>
            <a:r>
              <a:rPr lang="en-US" sz="5000" dirty="0"/>
              <a:t> dictionary is based on records from one such community, the Confederated Tribes of Grand Ronde.</a:t>
            </a:r>
          </a:p>
          <a:p>
            <a:endParaRPr lang="en-US" sz="5000" b="1" dirty="0"/>
          </a:p>
          <a:p>
            <a:r>
              <a:rPr lang="en-US" sz="5000" dirty="0"/>
              <a:t>Many </a:t>
            </a:r>
            <a:r>
              <a:rPr lang="en-US" sz="5000" dirty="0" err="1"/>
              <a:t>chinuk</a:t>
            </a:r>
            <a:r>
              <a:rPr lang="en-US" sz="5000" dirty="0"/>
              <a:t> </a:t>
            </a:r>
            <a:r>
              <a:rPr lang="en-US" sz="5000" dirty="0" err="1"/>
              <a:t>wawa</a:t>
            </a:r>
            <a:r>
              <a:rPr lang="en-US" sz="5000" dirty="0"/>
              <a:t> words have been used to name places, geographical features, and so on. For example, Tilikum Crossing, a bridge that opened in 2015 in the Portland metropolitan area, is named after the </a:t>
            </a:r>
            <a:r>
              <a:rPr lang="en-US" sz="5000" dirty="0" err="1"/>
              <a:t>chinuk</a:t>
            </a:r>
            <a:r>
              <a:rPr lang="en-US" sz="5000" dirty="0"/>
              <a:t> wawa word for “people.”</a:t>
            </a:r>
          </a:p>
          <a:p>
            <a:endParaRPr lang="en-US" dirty="0"/>
          </a:p>
        </p:txBody>
      </p:sp>
    </p:spTree>
    <p:extLst>
      <p:ext uri="{BB962C8B-B14F-4D97-AF65-F5344CB8AC3E}">
        <p14:creationId xmlns:p14="http://schemas.microsoft.com/office/powerpoint/2010/main" val="2597519168"/>
      </p:ext>
    </p:extLst>
  </p:cSld>
  <p:clrMapOvr>
    <a:masterClrMapping/>
  </p:clrMapOvr>
</p:sld>
</file>

<file path=ppt/theme/theme1.xml><?xml version="1.0" encoding="utf-8"?>
<a:theme xmlns:a="http://schemas.openxmlformats.org/drawingml/2006/main" name="EdNW 2015">
  <a:themeElements>
    <a:clrScheme name="EdNW 2015">
      <a:dk1>
        <a:sysClr val="windowText" lastClr="000000"/>
      </a:dk1>
      <a:lt1>
        <a:sysClr val="window" lastClr="FFFFFF"/>
      </a:lt1>
      <a:dk2>
        <a:srgbClr val="007A87"/>
      </a:dk2>
      <a:lt2>
        <a:srgbClr val="CC00CC"/>
      </a:lt2>
      <a:accent1>
        <a:srgbClr val="92D400"/>
      </a:accent1>
      <a:accent2>
        <a:srgbClr val="007934"/>
      </a:accent2>
      <a:accent3>
        <a:srgbClr val="ED2939"/>
      </a:accent3>
      <a:accent4>
        <a:srgbClr val="FFFF00"/>
      </a:accent4>
      <a:accent5>
        <a:srgbClr val="FF8000"/>
      </a:accent5>
      <a:accent6>
        <a:srgbClr val="D8D8D8"/>
      </a:accent6>
      <a:hlink>
        <a:srgbClr val="007A87"/>
      </a:hlink>
      <a:folHlink>
        <a:srgbClr val="000000"/>
      </a:folHlink>
    </a:clrScheme>
    <a:fontScheme name="My Normal">
      <a:majorFont>
        <a:latin typeface="Arial"/>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2020-08-19T07:00:00+00:00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D6C25550-C7C4-4EA8-B637-D57D06B352A7}"/>
</file>

<file path=customXml/itemProps2.xml><?xml version="1.0" encoding="utf-8"?>
<ds:datastoreItem xmlns:ds="http://schemas.openxmlformats.org/officeDocument/2006/customXml" ds:itemID="{68941659-5DD2-433E-965E-C5657887739D}">
  <ds:schemaRefs>
    <ds:schemaRef ds:uri="http://schemas.microsoft.com/sharepoint/v3/contenttype/forms"/>
  </ds:schemaRefs>
</ds:datastoreItem>
</file>

<file path=customXml/itemProps3.xml><?xml version="1.0" encoding="utf-8"?>
<ds:datastoreItem xmlns:ds="http://schemas.openxmlformats.org/officeDocument/2006/customXml" ds:itemID="{6D9CB40F-2DB9-482B-9E59-C87DABB56447}">
  <ds:schemaRefs>
    <ds:schemaRef ds:uri="http://purl.org/dc/dcmitype/"/>
    <ds:schemaRef ds:uri="http://schemas.microsoft.com/office/infopath/2007/PartnerControls"/>
    <ds:schemaRef ds:uri="ecda571c-f727-47a5-9aab-64bd2d52803f"/>
    <ds:schemaRef ds:uri="http://purl.org/dc/elements/1.1/"/>
    <ds:schemaRef ds:uri="http://schemas.microsoft.com/office/2006/metadata/properties"/>
    <ds:schemaRef ds:uri="http://schemas.microsoft.com/office/2006/documentManagement/types"/>
    <ds:schemaRef ds:uri="be7757ee-27b1-49d9-ad78-c19e224bf417"/>
    <ds:schemaRef ds:uri="http://purl.org/dc/terms/"/>
    <ds:schemaRef ds:uri="http://schemas.openxmlformats.org/package/2006/metadata/core-properties"/>
    <ds:schemaRef ds:uri="http://www.w3.org/XML/1998/namespace"/>
    <ds:schemaRef ds:uri="34fb217e-71e5-45f5-ac12-57a9bc5aa8c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blank</Template>
  <TotalTime>284</TotalTime>
  <Words>643</Words>
  <Application>Microsoft Office PowerPoint</Application>
  <PresentationFormat>On-screen Show (4:3)</PresentationFormat>
  <Paragraphs>48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Palatino Linotype</vt:lpstr>
      <vt:lpstr>EdNW 2015</vt:lpstr>
      <vt:lpstr> chinuk wawa</vt:lpstr>
      <vt:lpstr>Language &amp; Culture</vt:lpstr>
      <vt:lpstr>Language and Culture Continued</vt:lpstr>
      <vt:lpstr>Pictures</vt:lpstr>
      <vt:lpstr>Vocabulary</vt:lpstr>
      <vt:lpstr>History</vt:lpstr>
      <vt:lpstr>chinuk wawa in Grand Ronde</vt:lpstr>
      <vt:lpstr>Geographic Spread</vt:lpstr>
      <vt:lpstr>chinuk wawa Today</vt:lpstr>
      <vt:lpstr>chinuk wawa Language Tool</vt:lpstr>
      <vt:lpstr>chinuk wawa Language Program</vt:lpstr>
    </vt:vector>
  </TitlesOfParts>
  <Company>Education Northwest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Chinook Jargon</dc:title>
  <dc:creator>Rachael Radick</dc:creator>
  <cp:lastModifiedBy>Nick Minahan</cp:lastModifiedBy>
  <cp:revision>17</cp:revision>
  <dcterms:created xsi:type="dcterms:W3CDTF">2019-08-05T22:15:13Z</dcterms:created>
  <dcterms:modified xsi:type="dcterms:W3CDTF">2020-09-15T22:33:36Z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