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omfortaa" panose="020B0604020202020204" charset="0"/>
      <p:regular r:id="rId17"/>
      <p:bold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Opening slide option 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8f63ecf91_2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8f63ecf91_2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8f63ecf91_2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8f63ecf91_2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8f63ecf91_2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8f63ecf91_2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 change, what we know now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8f63ecf91_2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98f63ecf91_2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to process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165574a5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165574a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8f63ecf91_2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8f63ecf91_2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multiple incidents in Oregon that have impacted students and interfere with operation of school.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8f63ecf91_2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8f63ecf91_2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8f63ecf91_2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8f63ecf91_2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None/>
            </a:pPr>
            <a:r>
              <a:rPr lang="en" sz="1200">
                <a:solidFill>
                  <a:schemeClr val="dk1"/>
                </a:solidFill>
                <a:latin typeface="Calibri"/>
                <a:ea typeface="Calibri"/>
                <a:cs typeface="Calibri"/>
                <a:sym typeface="Calibri"/>
              </a:rPr>
              <a:t>ODE’s responsibility is to provide safe and inclusive schools, where students can learn, staff can work, and families and communities can participate.   All Students Belong helps to fulfill that responsibility.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8f63ecf91_2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8f63ecf91_2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8f63ecf91_2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8f63ecf91_2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8f63ecf91_2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8f63ecf91_2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8f63ecf91_2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8f63ecf91_2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endParaRPr sz="1200">
              <a:solidFill>
                <a:schemeClr val="dk1"/>
              </a:solidFill>
              <a:latin typeface="Calibri"/>
              <a:ea typeface="Calibri"/>
              <a:cs typeface="Calibri"/>
              <a:sym typeface="Calibri"/>
            </a:endParaRPr>
          </a:p>
          <a:p>
            <a:pPr marL="457200" lvl="0" indent="-304800" algn="l" rtl="0">
              <a:lnSpc>
                <a:spcPct val="107916"/>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Some districts already have policy in place that prohibit racial harassment inclusive of racial slurs, gestures, insignias, acronyms, or symbols like nooses, swastikas, and the confederate flag. (For example, North Bend and Three Rivers school districts have banned the confederate flag in schools.) </a:t>
            </a:r>
            <a:endParaRPr sz="120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Noto Sans Symbols"/>
              <a:buChar char="●"/>
            </a:pPr>
            <a:r>
              <a:rPr lang="en" sz="1200">
                <a:solidFill>
                  <a:schemeClr val="dk1"/>
                </a:solidFill>
                <a:latin typeface="Calibri"/>
                <a:ea typeface="Calibri"/>
                <a:cs typeface="Calibri"/>
                <a:sym typeface="Calibri"/>
              </a:rPr>
              <a:t>Some districts do not include direct policy but note in training to staff that their harassment policies should require staff to take action when a symbol of hate is brought on to campus. </a:t>
            </a:r>
            <a:endParaRPr sz="120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Noto Sans Symbols"/>
              <a:buChar char="●"/>
            </a:pPr>
            <a:r>
              <a:rPr lang="en" sz="1200">
                <a:solidFill>
                  <a:schemeClr val="dk1"/>
                </a:solidFill>
                <a:latin typeface="Calibri"/>
                <a:ea typeface="Calibri"/>
                <a:cs typeface="Calibri"/>
                <a:sym typeface="Calibri"/>
              </a:rPr>
              <a:t>Some districts do not speak to the issue at all.</a:t>
            </a:r>
            <a:endParaRPr sz="1200">
              <a:solidFill>
                <a:schemeClr val="dk1"/>
              </a:solidFill>
              <a:latin typeface="Calibri"/>
              <a:ea typeface="Calibri"/>
              <a:cs typeface="Calibri"/>
              <a:sym typeface="Calibri"/>
            </a:endParaRPr>
          </a:p>
          <a:p>
            <a:pPr marL="457200" lvl="0" indent="-304800" algn="l" rtl="0">
              <a:lnSpc>
                <a:spcPct val="107916"/>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Our district has [insert relevant policy].</a:t>
            </a:r>
            <a:endParaRPr sz="120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Noto Sans Symbols"/>
              <a:buChar char="●"/>
            </a:pPr>
            <a:r>
              <a:rPr lang="en" sz="1200">
                <a:solidFill>
                  <a:schemeClr val="dk1"/>
                </a:solidFill>
                <a:latin typeface="Calibri"/>
                <a:ea typeface="Calibri"/>
                <a:cs typeface="Calibri"/>
                <a:sym typeface="Calibri"/>
              </a:rPr>
              <a:t>Districts will need to develop policies and procedures to ensure that there is a clear standard for responding to incidents involving hate symbols and speech so that educators, schools, and administrators can implement these policies consistently and effectively.</a:t>
            </a:r>
            <a:endParaRPr sz="120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Noto Sans Symbols"/>
              <a:buChar char="●"/>
            </a:pPr>
            <a:r>
              <a:rPr lang="en" sz="1200">
                <a:solidFill>
                  <a:schemeClr val="dk1"/>
                </a:solidFill>
                <a:latin typeface="Calibri"/>
                <a:ea typeface="Calibri"/>
                <a:cs typeface="Calibri"/>
                <a:sym typeface="Calibri"/>
              </a:rPr>
              <a:t>These policies should not be punitive, or enforce “zero tolerance” approaches. Rather, they must emphasize education, restorative practices, relationship building, and accentuate the responsibility we hold in ensuring each other’s health and safety.</a:t>
            </a:r>
            <a:endParaRPr sz="120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Noto Sans Symbols"/>
              <a:buChar char="●"/>
            </a:pPr>
            <a:r>
              <a:rPr lang="en" sz="1200">
                <a:solidFill>
                  <a:schemeClr val="dk1"/>
                </a:solidFill>
                <a:latin typeface="Calibri"/>
                <a:ea typeface="Calibri"/>
                <a:cs typeface="Calibri"/>
                <a:sym typeface="Calibri"/>
              </a:rPr>
              <a:t>Our goal is to create a stronger, healthier and safer school community. Removing these symbols is an important step in making sure that Oregon schools are safe for everyone, no exceptions. All students belong.</a:t>
            </a:r>
            <a:endParaRPr sz="1200">
              <a:solidFill>
                <a:schemeClr val="dk1"/>
              </a:solidFill>
              <a:latin typeface="Calibri"/>
              <a:ea typeface="Calibri"/>
              <a:cs typeface="Calibri"/>
              <a:sym typeface="Calibri"/>
            </a:endParaRPr>
          </a:p>
          <a:p>
            <a:pPr marL="457200" lvl="0" indent="-298450" algn="l" rtl="0">
              <a:lnSpc>
                <a:spcPct val="107916"/>
              </a:lnSpc>
              <a:spcBef>
                <a:spcPts val="0"/>
              </a:spcBef>
              <a:spcAft>
                <a:spcPts val="800"/>
              </a:spcAft>
              <a:buClr>
                <a:schemeClr val="dk1"/>
              </a:buClr>
              <a:buSzPts val="1100"/>
              <a:buFont typeface="Noto Sans Symbols"/>
              <a:buChar cha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8f63ecf91_2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8f63ecf91_2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 name="Google Shape;17;p2"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18" name="Google Shape;18;p2"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19" name="Google Shape;19;p2" descr="Oregon Department of Education logo"/>
          <p:cNvPicPr preferRelativeResize="0"/>
          <p:nvPr/>
        </p:nvPicPr>
        <p:blipFill rotWithShape="1">
          <a:blip r:embed="rId4">
            <a:alphaModFix/>
          </a:blip>
          <a:srcRect/>
          <a:stretch/>
        </p:blipFill>
        <p:spPr>
          <a:xfrm>
            <a:off x="3739081" y="461361"/>
            <a:ext cx="3222226" cy="1602435"/>
          </a:xfrm>
          <a:prstGeom prst="rect">
            <a:avLst/>
          </a:prstGeom>
          <a:noFill/>
          <a:ln>
            <a:noFill/>
          </a:ln>
        </p:spPr>
      </p:pic>
      <p:pic>
        <p:nvPicPr>
          <p:cNvPr id="20" name="Google Shape;20;p2" descr="Decorative blue swoosh"/>
          <p:cNvPicPr preferRelativeResize="0"/>
          <p:nvPr/>
        </p:nvPicPr>
        <p:blipFill rotWithShape="1">
          <a:blip r:embed="rId5">
            <a:alphaModFix/>
          </a:blip>
          <a:srcRect/>
          <a:stretch/>
        </p:blipFill>
        <p:spPr>
          <a:xfrm>
            <a:off x="0" y="-300103"/>
            <a:ext cx="9144001" cy="1577651"/>
          </a:xfrm>
          <a:prstGeom prst="rect">
            <a:avLst/>
          </a:prstGeom>
          <a:noFill/>
          <a:ln>
            <a:noFill/>
          </a:ln>
        </p:spPr>
      </p:pic>
      <p:sp>
        <p:nvSpPr>
          <p:cNvPr id="21" name="Google Shape;21;p2"/>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3887391" y="1494625"/>
            <a:ext cx="4629300" cy="29013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1"/>
          <p:cNvSpPr txBox="1">
            <a:spLocks noGrp="1"/>
          </p:cNvSpPr>
          <p:nvPr>
            <p:ph type="body" idx="2"/>
          </p:nvPr>
        </p:nvSpPr>
        <p:spPr>
          <a:xfrm>
            <a:off x="629841" y="2694779"/>
            <a:ext cx="2949300" cy="1707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a:spLocks noGrp="1"/>
          </p:cNvSpPr>
          <p:nvPr>
            <p:ph type="pic" idx="2"/>
          </p:nvPr>
        </p:nvSpPr>
        <p:spPr>
          <a:xfrm>
            <a:off x="3887391" y="1499863"/>
            <a:ext cx="4629300" cy="2895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body" idx="1"/>
          </p:nvPr>
        </p:nvSpPr>
        <p:spPr>
          <a:xfrm>
            <a:off x="629841" y="2710484"/>
            <a:ext cx="2949300" cy="1685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2"/>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3"/>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8" name="Google Shape;78;p13"/>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10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79" name="Google Shape;79;p1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4"/>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83" name="Google Shape;83;p14"/>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9" name="Google Shape;89;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0" name="Google Shape;90;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91"/>
        <p:cNvGrpSpPr/>
        <p:nvPr/>
      </p:nvGrpSpPr>
      <p:grpSpPr>
        <a:xfrm>
          <a:off x="0" y="0"/>
          <a:ext cx="0" cy="0"/>
          <a:chOff x="0" y="0"/>
          <a:chExt cx="0" cy="0"/>
        </a:xfrm>
      </p:grpSpPr>
      <p:sp>
        <p:nvSpPr>
          <p:cNvPr id="92" name="Google Shape;92;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 name="Google Shape;24;p3"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sp>
        <p:nvSpPr>
          <p:cNvPr id="25" name="Google Shape;25;p3"/>
          <p:cNvSpPr txBox="1"/>
          <p:nvPr/>
        </p:nvSpPr>
        <p:spPr>
          <a:xfrm>
            <a:off x="0" y="775879"/>
            <a:ext cx="9144000" cy="712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26" name="Google Shape;26;p3"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27" name="Google Shape;27;p3"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28" name="Google Shape;28;p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3"/>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692024" y="2061185"/>
            <a:ext cx="7886700" cy="2062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55811" y="1918592"/>
            <a:ext cx="3886200" cy="2062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4656311" y="1918592"/>
            <a:ext cx="3886200" cy="2062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584574" y="2529700"/>
            <a:ext cx="3868200" cy="1680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4583884" y="2529700"/>
            <a:ext cx="3887400" cy="1680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8"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53" name="Google Shape;53;p8"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54" name="Google Shape;54;p8"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55" name="Google Shape;55;p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120178" y="103909"/>
            <a:ext cx="8924400" cy="595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8" name="Google Shape;58;p9"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59" name="Google Shape;59;p9"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60" name="Google Shape;60;p9" descr="Oregon Department of Education Logo"/>
          <p:cNvPicPr preferRelativeResize="0"/>
          <p:nvPr/>
        </p:nvPicPr>
        <p:blipFill rotWithShape="1">
          <a:blip r:embed="rId4">
            <a:alphaModFix/>
          </a:blip>
          <a:srcRect/>
          <a:stretch/>
        </p:blipFill>
        <p:spPr>
          <a:xfrm>
            <a:off x="7171552" y="4195712"/>
            <a:ext cx="1479336" cy="735684"/>
          </a:xfrm>
          <a:prstGeom prst="rect">
            <a:avLst/>
          </a:prstGeom>
          <a:noFill/>
          <a:ln>
            <a:noFill/>
          </a:ln>
        </p:spPr>
      </p:pic>
      <p:sp>
        <p:nvSpPr>
          <p:cNvPr id="61" name="Google Shape;61;p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10"/>
          <p:cNvPicPr preferRelativeResize="0"/>
          <p:nvPr/>
        </p:nvPicPr>
        <p:blipFill rotWithShape="1">
          <a:blip r:embed="rId2">
            <a:alphaModFix/>
          </a:blip>
          <a:srcRect/>
          <a:stretch/>
        </p:blipFill>
        <p:spPr>
          <a:xfrm>
            <a:off x="-90611" y="40172"/>
            <a:ext cx="1479336" cy="735683"/>
          </a:xfrm>
          <a:prstGeom prst="rect">
            <a:avLst/>
          </a:prstGeom>
          <a:noFill/>
          <a:ln>
            <a:noFill/>
          </a:ln>
        </p:spPr>
      </p:pic>
      <p:sp>
        <p:nvSpPr>
          <p:cNvPr id="65" name="Google Shape;65;p10"/>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 name="Google Shape;7;p1" descr="Decorative geometric pattern"/>
          <p:cNvPicPr preferRelativeResize="0"/>
          <p:nvPr/>
        </p:nvPicPr>
        <p:blipFill rotWithShape="1">
          <a:blip r:embed="rId17">
            <a:alphaModFix/>
          </a:blip>
          <a:srcRect/>
          <a:stretch/>
        </p:blipFill>
        <p:spPr>
          <a:xfrm>
            <a:off x="0" y="1"/>
            <a:ext cx="9144001" cy="4871141"/>
          </a:xfrm>
          <a:prstGeom prst="rect">
            <a:avLst/>
          </a:prstGeom>
          <a:noFill/>
          <a:ln>
            <a:noFill/>
          </a:ln>
        </p:spPr>
      </p:pic>
      <p:pic>
        <p:nvPicPr>
          <p:cNvPr id="8" name="Google Shape;8;p1" descr="Decorative blue swoosh"/>
          <p:cNvPicPr preferRelativeResize="0"/>
          <p:nvPr/>
        </p:nvPicPr>
        <p:blipFill rotWithShape="1">
          <a:blip r:embed="rId18">
            <a:alphaModFix/>
          </a:blip>
          <a:srcRect/>
          <a:stretch/>
        </p:blipFill>
        <p:spPr>
          <a:xfrm>
            <a:off x="-1" y="-677"/>
            <a:ext cx="9144003" cy="1556462"/>
          </a:xfrm>
          <a:prstGeom prst="rect">
            <a:avLst/>
          </a:prstGeom>
          <a:noFill/>
          <a:ln>
            <a:noFill/>
          </a:ln>
        </p:spPr>
      </p:pic>
      <p:pic>
        <p:nvPicPr>
          <p:cNvPr id="9" name="Google Shape;9;p1" descr="Decorative blue bar"/>
          <p:cNvPicPr preferRelativeResize="0"/>
          <p:nvPr/>
        </p:nvPicPr>
        <p:blipFill rotWithShape="1">
          <a:blip r:embed="rId19">
            <a:alphaModFix/>
          </a:blip>
          <a:srcRect/>
          <a:stretch/>
        </p:blipFill>
        <p:spPr>
          <a:xfrm>
            <a:off x="0" y="4871140"/>
            <a:ext cx="9144001" cy="276279"/>
          </a:xfrm>
          <a:prstGeom prst="rect">
            <a:avLst/>
          </a:prstGeom>
          <a:noFill/>
          <a:ln>
            <a:noFill/>
          </a:ln>
        </p:spPr>
      </p:pic>
      <p:sp>
        <p:nvSpPr>
          <p:cNvPr id="10" name="Google Shape;10;p1"/>
          <p:cNvSpPr txBox="1">
            <a:spLocks noGrp="1"/>
          </p:cNvSpPr>
          <p:nvPr>
            <p:ph type="body" idx="1"/>
          </p:nvPr>
        </p:nvSpPr>
        <p:spPr>
          <a:xfrm>
            <a:off x="628650" y="2570441"/>
            <a:ext cx="7886700" cy="2062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 name="Google Shape;11;p1"/>
          <p:cNvPicPr preferRelativeResize="0"/>
          <p:nvPr/>
        </p:nvPicPr>
        <p:blipFill rotWithShape="1">
          <a:blip r:embed="rId20">
            <a:alphaModFix/>
          </a:blip>
          <a:srcRect/>
          <a:stretch/>
        </p:blipFill>
        <p:spPr>
          <a:xfrm>
            <a:off x="115173" y="139623"/>
            <a:ext cx="2033166" cy="1011108"/>
          </a:xfrm>
          <a:prstGeom prst="rect">
            <a:avLst/>
          </a:prstGeom>
          <a:noFill/>
          <a:ln>
            <a:noFill/>
          </a:ln>
        </p:spPr>
      </p:pic>
      <p:pic>
        <p:nvPicPr>
          <p:cNvPr id="12" name="Google Shape;12;p1"/>
          <p:cNvPicPr preferRelativeResize="0"/>
          <p:nvPr/>
        </p:nvPicPr>
        <p:blipFill rotWithShape="1">
          <a:blip r:embed="rId20">
            <a:alphaModFix/>
          </a:blip>
          <a:srcRect/>
          <a:stretch/>
        </p:blipFill>
        <p:spPr>
          <a:xfrm>
            <a:off x="115173" y="139623"/>
            <a:ext cx="2033166" cy="1011108"/>
          </a:xfrm>
          <a:prstGeom prst="rect">
            <a:avLst/>
          </a:prstGeom>
          <a:noFill/>
          <a:ln>
            <a:noFill/>
          </a:ln>
        </p:spPr>
      </p:pic>
      <p:pic>
        <p:nvPicPr>
          <p:cNvPr id="13" name="Google Shape;13;p1" descr="Oregon Department of Education Logo"/>
          <p:cNvPicPr preferRelativeResize="0"/>
          <p:nvPr/>
        </p:nvPicPr>
        <p:blipFill rotWithShape="1">
          <a:blip r:embed="rId20">
            <a:alphaModFix/>
          </a:blip>
          <a:srcRect/>
          <a:stretch/>
        </p:blipFill>
        <p:spPr>
          <a:xfrm>
            <a:off x="115173" y="139623"/>
            <a:ext cx="2033166" cy="1011108"/>
          </a:xfrm>
          <a:prstGeom prst="rect">
            <a:avLst/>
          </a:prstGeom>
          <a:noFill/>
          <a:ln>
            <a:noFill/>
          </a:ln>
        </p:spPr>
      </p:pic>
      <p:sp>
        <p:nvSpPr>
          <p:cNvPr id="14" name="Google Shape;14;p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p:nvPr/>
        </p:nvSpPr>
        <p:spPr>
          <a:xfrm>
            <a:off x="1017750" y="2785500"/>
            <a:ext cx="7108500" cy="89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b="1">
                <a:solidFill>
                  <a:srgbClr val="0B5394"/>
                </a:solidFill>
              </a:rPr>
              <a:t>[subtitle]</a:t>
            </a:r>
            <a:endParaRPr sz="2800" b="1">
              <a:solidFill>
                <a:srgbClr val="0B5394"/>
              </a:solidFill>
            </a:endParaRPr>
          </a:p>
          <a:p>
            <a:pPr marL="0" lvl="0" indent="0" algn="ctr" rtl="0">
              <a:lnSpc>
                <a:spcPct val="115000"/>
              </a:lnSpc>
              <a:spcBef>
                <a:spcPts val="0"/>
              </a:spcBef>
              <a:spcAft>
                <a:spcPts val="0"/>
              </a:spcAft>
              <a:buNone/>
            </a:pPr>
            <a:r>
              <a:rPr lang="en" sz="2800">
                <a:solidFill>
                  <a:srgbClr val="0B5394"/>
                </a:solidFill>
              </a:rPr>
              <a:t>[name of meeting/group]</a:t>
            </a:r>
            <a:endParaRPr sz="2800">
              <a:solidFill>
                <a:srgbClr val="0B5394"/>
              </a:solidFill>
            </a:endParaRPr>
          </a:p>
          <a:p>
            <a:pPr marL="0" lvl="0" indent="0" algn="ctr" rtl="0">
              <a:lnSpc>
                <a:spcPct val="115000"/>
              </a:lnSpc>
              <a:spcBef>
                <a:spcPts val="0"/>
              </a:spcBef>
              <a:spcAft>
                <a:spcPts val="0"/>
              </a:spcAft>
              <a:buNone/>
            </a:pPr>
            <a:r>
              <a:rPr lang="en" sz="2800">
                <a:solidFill>
                  <a:srgbClr val="0B5394"/>
                </a:solidFill>
              </a:rPr>
              <a:t>[date]</a:t>
            </a:r>
            <a:endParaRPr>
              <a:solidFill>
                <a:srgbClr val="0B5394"/>
              </a:solidFill>
            </a:endParaRPr>
          </a:p>
        </p:txBody>
      </p:sp>
      <p:pic>
        <p:nvPicPr>
          <p:cNvPr id="100" name="Google Shape;100;p17" title="All Students Belong"/>
          <p:cNvPicPr preferRelativeResize="0"/>
          <p:nvPr/>
        </p:nvPicPr>
        <p:blipFill rotWithShape="1">
          <a:blip r:embed="rId3">
            <a:alphaModFix/>
          </a:blip>
          <a:srcRect t="53246" b="24803"/>
          <a:stretch/>
        </p:blipFill>
        <p:spPr>
          <a:xfrm>
            <a:off x="316462" y="1868675"/>
            <a:ext cx="8511077" cy="1050875"/>
          </a:xfrm>
          <a:prstGeom prst="rect">
            <a:avLst/>
          </a:prstGeom>
          <a:noFill/>
          <a:ln>
            <a:noFill/>
          </a:ln>
        </p:spPr>
      </p:pic>
      <p:sp>
        <p:nvSpPr>
          <p:cNvPr id="2" name="Title 1" hidden="1"/>
          <p:cNvSpPr>
            <a:spLocks noGrp="1"/>
          </p:cNvSpPr>
          <p:nvPr>
            <p:ph type="ctrTitle"/>
          </p:nvPr>
        </p:nvSpPr>
        <p:spPr/>
        <p:txBody>
          <a:bodyPr/>
          <a:lstStyle/>
          <a:p>
            <a:r>
              <a:rPr lang="en-US" dirty="0" smtClean="0"/>
              <a:t>All Students Belong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384425" y="771225"/>
            <a:ext cx="88128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3100">
                <a:latin typeface="Arial"/>
                <a:ea typeface="Arial"/>
                <a:cs typeface="Arial"/>
                <a:sym typeface="Arial"/>
              </a:rPr>
              <a:t>All Students Belong - Guiding Values</a:t>
            </a:r>
            <a:r>
              <a:rPr lang="en">
                <a:latin typeface="Arial"/>
                <a:ea typeface="Arial"/>
                <a:cs typeface="Arial"/>
                <a:sym typeface="Arial"/>
              </a:rPr>
              <a:t> </a:t>
            </a:r>
            <a:endParaRPr sz="3000">
              <a:solidFill>
                <a:srgbClr val="FFFFFF"/>
              </a:solidFill>
              <a:latin typeface="Arial"/>
              <a:ea typeface="Arial"/>
              <a:cs typeface="Arial"/>
              <a:sym typeface="Arial"/>
            </a:endParaRPr>
          </a:p>
        </p:txBody>
      </p:sp>
      <p:sp>
        <p:nvSpPr>
          <p:cNvPr id="162" name="Google Shape;162;p26"/>
          <p:cNvSpPr txBox="1">
            <a:spLocks noGrp="1"/>
          </p:cNvSpPr>
          <p:nvPr>
            <p:ph type="subTitle" idx="1"/>
          </p:nvPr>
        </p:nvSpPr>
        <p:spPr>
          <a:xfrm>
            <a:off x="233250" y="1671650"/>
            <a:ext cx="8730600" cy="3338400"/>
          </a:xfrm>
          <a:prstGeom prst="rect">
            <a:avLst/>
          </a:prstGeom>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SzPts val="1900"/>
              <a:buChar char="●"/>
            </a:pPr>
            <a:r>
              <a:rPr lang="en" sz="1900">
                <a:latin typeface="Arial"/>
                <a:ea typeface="Arial"/>
                <a:cs typeface="Arial"/>
                <a:sym typeface="Arial"/>
              </a:rPr>
              <a:t>All students must feel like they belong.</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n" sz="1900">
                <a:latin typeface="Arial"/>
                <a:ea typeface="Arial"/>
                <a:cs typeface="Arial"/>
                <a:sym typeface="Arial"/>
              </a:rPr>
              <a:t>All are entitled to discrimination/harassment-free schools.</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n" sz="1900">
                <a:latin typeface="Arial"/>
                <a:ea typeface="Arial"/>
                <a:cs typeface="Arial"/>
                <a:sym typeface="Arial"/>
              </a:rPr>
              <a:t>Racist symbols causes harm to all.</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n" sz="1900">
                <a:latin typeface="Arial"/>
                <a:ea typeface="Arial"/>
                <a:cs typeface="Arial"/>
                <a:sym typeface="Arial"/>
              </a:rPr>
              <a:t>We are all responsible for keeping schools safe.</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n" sz="1900">
                <a:latin typeface="Arial"/>
                <a:ea typeface="Arial"/>
                <a:cs typeface="Arial"/>
                <a:sym typeface="Arial"/>
              </a:rPr>
              <a:t>Means adopting and implementing policies that promote equity and inclusion, and standing up against racism. </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n" sz="1900">
                <a:latin typeface="Arial"/>
                <a:ea typeface="Arial"/>
                <a:cs typeface="Arial"/>
                <a:sym typeface="Arial"/>
              </a:rPr>
              <a:t>Important to address racism as a systemic problem.</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n" sz="1900">
                <a:latin typeface="Arial"/>
                <a:ea typeface="Arial"/>
                <a:cs typeface="Arial"/>
                <a:sym typeface="Arial"/>
              </a:rPr>
              <a:t>Communication and education are key non-punitive responses.</a:t>
            </a:r>
            <a:endParaRPr sz="2100" i="1">
              <a:latin typeface="Arial"/>
              <a:ea typeface="Arial"/>
              <a:cs typeface="Arial"/>
              <a:sym typeface="Arial"/>
            </a:endParaRPr>
          </a:p>
        </p:txBody>
      </p:sp>
      <p:pic>
        <p:nvPicPr>
          <p:cNvPr id="164" name="Google Shape;164;p26" title="&quot;&quot;"/>
          <p:cNvPicPr preferRelativeResize="0"/>
          <p:nvPr/>
        </p:nvPicPr>
        <p:blipFill rotWithShape="1">
          <a:blip r:embed="rId3">
            <a:alphaModFix/>
          </a:blip>
          <a:srcRect t="53246" b="24803"/>
          <a:stretch/>
        </p:blipFill>
        <p:spPr>
          <a:xfrm>
            <a:off x="4648199" y="152400"/>
            <a:ext cx="4572000" cy="5645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466500" y="771225"/>
            <a:ext cx="87306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3200">
                <a:latin typeface="Arial"/>
                <a:ea typeface="Arial"/>
                <a:cs typeface="Arial"/>
                <a:sym typeface="Arial"/>
              </a:rPr>
              <a:t>What’s in the initial ODE guidance?</a:t>
            </a:r>
            <a:r>
              <a:rPr lang="en">
                <a:latin typeface="Arial"/>
                <a:ea typeface="Arial"/>
                <a:cs typeface="Arial"/>
                <a:sym typeface="Arial"/>
              </a:rPr>
              <a:t> </a:t>
            </a:r>
            <a:endParaRPr sz="3000">
              <a:solidFill>
                <a:srgbClr val="FFFFFF"/>
              </a:solidFill>
              <a:latin typeface="Arial"/>
              <a:ea typeface="Arial"/>
              <a:cs typeface="Arial"/>
              <a:sym typeface="Arial"/>
            </a:endParaRPr>
          </a:p>
        </p:txBody>
      </p:sp>
      <p:sp>
        <p:nvSpPr>
          <p:cNvPr id="170" name="Google Shape;170;p27"/>
          <p:cNvSpPr txBox="1">
            <a:spLocks noGrp="1"/>
          </p:cNvSpPr>
          <p:nvPr>
            <p:ph type="subTitle" idx="1"/>
          </p:nvPr>
        </p:nvSpPr>
        <p:spPr>
          <a:xfrm>
            <a:off x="348000" y="1244225"/>
            <a:ext cx="8730600" cy="3379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100">
              <a:latin typeface="Arial"/>
              <a:ea typeface="Arial"/>
              <a:cs typeface="Arial"/>
              <a:sym typeface="Arial"/>
            </a:endParaRPr>
          </a:p>
          <a:p>
            <a:pPr marL="457200" lvl="0" indent="-361950" algn="l" rtl="0">
              <a:lnSpc>
                <a:spcPct val="100000"/>
              </a:lnSpc>
              <a:spcBef>
                <a:spcPts val="0"/>
              </a:spcBef>
              <a:spcAft>
                <a:spcPts val="0"/>
              </a:spcAft>
              <a:buSzPts val="2100"/>
              <a:buChar char="●"/>
            </a:pPr>
            <a:r>
              <a:rPr lang="en" sz="2100">
                <a:latin typeface="Arial"/>
                <a:ea typeface="Arial"/>
                <a:cs typeface="Arial"/>
                <a:sym typeface="Arial"/>
              </a:rPr>
              <a:t>Background</a:t>
            </a:r>
            <a:endParaRPr sz="2100">
              <a:latin typeface="Arial"/>
              <a:ea typeface="Arial"/>
              <a:cs typeface="Arial"/>
              <a:sym typeface="Arial"/>
            </a:endParaRPr>
          </a:p>
          <a:p>
            <a:pPr marL="457200" lvl="0" indent="-361950" algn="l" rtl="0">
              <a:lnSpc>
                <a:spcPct val="100000"/>
              </a:lnSpc>
              <a:spcBef>
                <a:spcPts val="0"/>
              </a:spcBef>
              <a:spcAft>
                <a:spcPts val="0"/>
              </a:spcAft>
              <a:buSzPts val="2100"/>
              <a:buChar char="●"/>
            </a:pPr>
            <a:r>
              <a:rPr lang="en" sz="2100">
                <a:latin typeface="Arial"/>
                <a:ea typeface="Arial"/>
                <a:cs typeface="Arial"/>
                <a:sym typeface="Arial"/>
              </a:rPr>
              <a:t>State Law</a:t>
            </a:r>
            <a:endParaRPr sz="2100">
              <a:latin typeface="Arial"/>
              <a:ea typeface="Arial"/>
              <a:cs typeface="Arial"/>
              <a:sym typeface="Arial"/>
            </a:endParaRPr>
          </a:p>
          <a:p>
            <a:pPr marL="457200" lvl="0" indent="-361950" algn="l" rtl="0">
              <a:lnSpc>
                <a:spcPct val="100000"/>
              </a:lnSpc>
              <a:spcBef>
                <a:spcPts val="0"/>
              </a:spcBef>
              <a:spcAft>
                <a:spcPts val="0"/>
              </a:spcAft>
              <a:buSzPts val="2100"/>
              <a:buChar char="●"/>
            </a:pPr>
            <a:r>
              <a:rPr lang="en" sz="2100">
                <a:latin typeface="Arial"/>
                <a:ea typeface="Arial"/>
                <a:cs typeface="Arial"/>
                <a:sym typeface="Arial"/>
              </a:rPr>
              <a:t>Acknowledging Harm and Harm Reduction</a:t>
            </a:r>
            <a:endParaRPr sz="2100">
              <a:latin typeface="Arial"/>
              <a:ea typeface="Arial"/>
              <a:cs typeface="Arial"/>
              <a:sym typeface="Arial"/>
            </a:endParaRPr>
          </a:p>
          <a:p>
            <a:pPr marL="914400" lvl="1" indent="-336550" algn="l" rtl="0">
              <a:lnSpc>
                <a:spcPct val="100000"/>
              </a:lnSpc>
              <a:spcBef>
                <a:spcPts val="0"/>
              </a:spcBef>
              <a:spcAft>
                <a:spcPts val="0"/>
              </a:spcAft>
              <a:buSzPts val="1700"/>
              <a:buChar char="○"/>
            </a:pPr>
            <a:r>
              <a:rPr lang="en" sz="1700">
                <a:latin typeface="Arial"/>
                <a:ea typeface="Arial"/>
                <a:cs typeface="Arial"/>
                <a:sym typeface="Arial"/>
              </a:rPr>
              <a:t>Acknowledging Harm</a:t>
            </a:r>
            <a:endParaRPr sz="1700">
              <a:latin typeface="Arial"/>
              <a:ea typeface="Arial"/>
              <a:cs typeface="Arial"/>
              <a:sym typeface="Arial"/>
            </a:endParaRPr>
          </a:p>
          <a:p>
            <a:pPr marL="914400" lvl="1" indent="-336550" algn="l" rtl="0">
              <a:lnSpc>
                <a:spcPct val="100000"/>
              </a:lnSpc>
              <a:spcBef>
                <a:spcPts val="0"/>
              </a:spcBef>
              <a:spcAft>
                <a:spcPts val="0"/>
              </a:spcAft>
              <a:buSzPts val="1700"/>
              <a:buChar char="○"/>
            </a:pPr>
            <a:r>
              <a:rPr lang="en" sz="1700">
                <a:latin typeface="Arial"/>
                <a:ea typeface="Arial"/>
                <a:cs typeface="Arial"/>
                <a:sym typeface="Arial"/>
              </a:rPr>
              <a:t>Harm Reduction</a:t>
            </a:r>
            <a:endParaRPr sz="1700">
              <a:latin typeface="Arial"/>
              <a:ea typeface="Arial"/>
              <a:cs typeface="Arial"/>
              <a:sym typeface="Arial"/>
            </a:endParaRPr>
          </a:p>
          <a:p>
            <a:pPr marL="914400" lvl="1" indent="-336550" algn="l" rtl="0">
              <a:lnSpc>
                <a:spcPct val="100000"/>
              </a:lnSpc>
              <a:spcBef>
                <a:spcPts val="0"/>
              </a:spcBef>
              <a:spcAft>
                <a:spcPts val="0"/>
              </a:spcAft>
              <a:buSzPts val="1700"/>
              <a:buChar char="○"/>
            </a:pPr>
            <a:r>
              <a:rPr lang="en" sz="1700">
                <a:latin typeface="Arial"/>
                <a:ea typeface="Arial"/>
                <a:cs typeface="Arial"/>
                <a:sym typeface="Arial"/>
              </a:rPr>
              <a:t>Healing Centered, Trauma-Informed Response</a:t>
            </a:r>
            <a:endParaRPr sz="1700">
              <a:latin typeface="Arial"/>
              <a:ea typeface="Arial"/>
              <a:cs typeface="Arial"/>
              <a:sym typeface="Arial"/>
            </a:endParaRPr>
          </a:p>
          <a:p>
            <a:pPr marL="457200" lvl="0" indent="-361950" algn="l" rtl="0">
              <a:lnSpc>
                <a:spcPct val="100000"/>
              </a:lnSpc>
              <a:spcBef>
                <a:spcPts val="0"/>
              </a:spcBef>
              <a:spcAft>
                <a:spcPts val="0"/>
              </a:spcAft>
              <a:buSzPts val="2100"/>
              <a:buChar char="●"/>
            </a:pPr>
            <a:r>
              <a:rPr lang="en" sz="2100">
                <a:latin typeface="Arial"/>
                <a:ea typeface="Arial"/>
                <a:cs typeface="Arial"/>
                <a:sym typeface="Arial"/>
              </a:rPr>
              <a:t>Developing Policy</a:t>
            </a:r>
            <a:endParaRPr sz="2100">
              <a:latin typeface="Arial"/>
              <a:ea typeface="Arial"/>
              <a:cs typeface="Arial"/>
              <a:sym typeface="Arial"/>
            </a:endParaRPr>
          </a:p>
          <a:p>
            <a:pPr marL="457200" lvl="0" indent="-361950" algn="l" rtl="0">
              <a:lnSpc>
                <a:spcPct val="100000"/>
              </a:lnSpc>
              <a:spcBef>
                <a:spcPts val="0"/>
              </a:spcBef>
              <a:spcAft>
                <a:spcPts val="0"/>
              </a:spcAft>
              <a:buSzPts val="2100"/>
              <a:buChar char="●"/>
            </a:pPr>
            <a:r>
              <a:rPr lang="en" sz="2100">
                <a:latin typeface="Arial"/>
                <a:ea typeface="Arial"/>
                <a:cs typeface="Arial"/>
                <a:sym typeface="Arial"/>
              </a:rPr>
              <a:t>Developing Procedures for Addressing Bias Incidents</a:t>
            </a:r>
            <a:endParaRPr sz="2100">
              <a:latin typeface="Arial"/>
              <a:ea typeface="Arial"/>
              <a:cs typeface="Arial"/>
              <a:sym typeface="Arial"/>
            </a:endParaRPr>
          </a:p>
          <a:p>
            <a:pPr marL="457200" lvl="0" indent="-361950" algn="l" rtl="0">
              <a:lnSpc>
                <a:spcPct val="100000"/>
              </a:lnSpc>
              <a:spcBef>
                <a:spcPts val="0"/>
              </a:spcBef>
              <a:spcAft>
                <a:spcPts val="0"/>
              </a:spcAft>
              <a:buSzPts val="2100"/>
              <a:buChar char="●"/>
            </a:pPr>
            <a:r>
              <a:rPr lang="en" sz="2100">
                <a:latin typeface="Arial"/>
                <a:ea typeface="Arial"/>
                <a:cs typeface="Arial"/>
                <a:sym typeface="Arial"/>
              </a:rPr>
              <a:t>Complaint Process</a:t>
            </a:r>
            <a:endParaRPr sz="2100">
              <a:latin typeface="Arial"/>
              <a:ea typeface="Arial"/>
              <a:cs typeface="Arial"/>
              <a:sym typeface="Arial"/>
            </a:endParaRPr>
          </a:p>
          <a:p>
            <a:pPr marL="457200" lvl="0" indent="-361950" algn="l" rtl="0">
              <a:lnSpc>
                <a:spcPct val="100000"/>
              </a:lnSpc>
              <a:spcBef>
                <a:spcPts val="0"/>
              </a:spcBef>
              <a:spcAft>
                <a:spcPts val="0"/>
              </a:spcAft>
              <a:buSzPts val="2100"/>
              <a:buChar char="●"/>
            </a:pPr>
            <a:r>
              <a:rPr lang="en" sz="2100">
                <a:latin typeface="Arial"/>
                <a:ea typeface="Arial"/>
                <a:cs typeface="Arial"/>
                <a:sym typeface="Arial"/>
              </a:rPr>
              <a:t>Resources</a:t>
            </a:r>
            <a:endParaRPr sz="2100">
              <a:latin typeface="Arial"/>
              <a:ea typeface="Arial"/>
              <a:cs typeface="Arial"/>
              <a:sym typeface="Arial"/>
            </a:endParaRPr>
          </a:p>
          <a:p>
            <a:pPr marL="0" lvl="0" indent="0" algn="l" rtl="0">
              <a:spcBef>
                <a:spcPts val="1000"/>
              </a:spcBef>
              <a:spcAft>
                <a:spcPts val="0"/>
              </a:spcAft>
              <a:buNone/>
            </a:pPr>
            <a:endParaRPr sz="2300" i="1">
              <a:latin typeface="Arial"/>
              <a:ea typeface="Arial"/>
              <a:cs typeface="Arial"/>
              <a:sym typeface="Arial"/>
            </a:endParaRPr>
          </a:p>
        </p:txBody>
      </p:sp>
      <p:pic>
        <p:nvPicPr>
          <p:cNvPr id="172" name="Google Shape;172;p27" title="&quot;&quot;"/>
          <p:cNvPicPr preferRelativeResize="0"/>
          <p:nvPr/>
        </p:nvPicPr>
        <p:blipFill rotWithShape="1">
          <a:blip r:embed="rId3">
            <a:alphaModFix/>
          </a:blip>
          <a:srcRect t="53246" b="24803"/>
          <a:stretch/>
        </p:blipFill>
        <p:spPr>
          <a:xfrm>
            <a:off x="4648199" y="152400"/>
            <a:ext cx="4572000" cy="5645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543525" y="771225"/>
            <a:ext cx="66087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3200">
                <a:latin typeface="Arial"/>
                <a:ea typeface="Arial"/>
                <a:cs typeface="Arial"/>
                <a:sym typeface="Arial"/>
              </a:rPr>
              <a:t>Work going forward . . .</a:t>
            </a:r>
            <a:r>
              <a:rPr lang="en" sz="3500">
                <a:latin typeface="Arial"/>
                <a:ea typeface="Arial"/>
                <a:cs typeface="Arial"/>
                <a:sym typeface="Arial"/>
              </a:rPr>
              <a:t>  </a:t>
            </a:r>
            <a:endParaRPr sz="2900">
              <a:solidFill>
                <a:srgbClr val="FFFFFF"/>
              </a:solidFill>
              <a:latin typeface="Arial"/>
              <a:ea typeface="Arial"/>
              <a:cs typeface="Arial"/>
              <a:sym typeface="Arial"/>
            </a:endParaRPr>
          </a:p>
        </p:txBody>
      </p:sp>
      <p:sp>
        <p:nvSpPr>
          <p:cNvPr id="178" name="Google Shape;178;p28"/>
          <p:cNvSpPr txBox="1">
            <a:spLocks noGrp="1"/>
          </p:cNvSpPr>
          <p:nvPr>
            <p:ph type="subTitle" idx="1"/>
          </p:nvPr>
        </p:nvSpPr>
        <p:spPr>
          <a:xfrm>
            <a:off x="543525" y="1585450"/>
            <a:ext cx="8001000" cy="3670800"/>
          </a:xfrm>
          <a:prstGeom prst="rect">
            <a:avLst/>
          </a:prstGeom>
        </p:spPr>
        <p:txBody>
          <a:bodyPr spcFirstLastPara="1" wrap="square" lIns="91425" tIns="45700" rIns="91425" bIns="45700" anchor="t" anchorCtr="0">
            <a:noAutofit/>
          </a:bodyPr>
          <a:lstStyle/>
          <a:p>
            <a:pPr marL="457200" lvl="0" indent="-349250" algn="l" rtl="0">
              <a:lnSpc>
                <a:spcPct val="115000"/>
              </a:lnSpc>
              <a:spcBef>
                <a:spcPts val="1000"/>
              </a:spcBef>
              <a:spcAft>
                <a:spcPts val="0"/>
              </a:spcAft>
              <a:buSzPts val="1900"/>
              <a:buFont typeface="Comfortaa"/>
              <a:buChar char="●"/>
            </a:pPr>
            <a:r>
              <a:rPr lang="en" sz="1900" dirty="0">
                <a:latin typeface="Arial"/>
                <a:ea typeface="Arial"/>
                <a:cs typeface="Arial"/>
                <a:sym typeface="Arial"/>
              </a:rPr>
              <a:t>Temporary </a:t>
            </a:r>
            <a:r>
              <a:rPr lang="en" sz="1900" dirty="0" smtClean="0">
                <a:latin typeface="Arial"/>
                <a:ea typeface="Arial"/>
                <a:cs typeface="Arial"/>
                <a:sym typeface="Arial"/>
              </a:rPr>
              <a:t>rule </a:t>
            </a:r>
            <a:r>
              <a:rPr lang="en" sz="1900" dirty="0">
                <a:latin typeface="Arial"/>
                <a:ea typeface="Arial"/>
                <a:cs typeface="Arial"/>
                <a:sym typeface="Arial"/>
              </a:rPr>
              <a:t>set at SBE Meeting: </a:t>
            </a:r>
            <a:r>
              <a:rPr lang="en" sz="1900" b="1" dirty="0">
                <a:latin typeface="Arial"/>
                <a:ea typeface="Arial"/>
                <a:cs typeface="Arial"/>
                <a:sym typeface="Arial"/>
              </a:rPr>
              <a:t>9/17/20</a:t>
            </a:r>
            <a:endParaRPr sz="1900" b="1" dirty="0">
              <a:latin typeface="Arial"/>
              <a:ea typeface="Arial"/>
              <a:cs typeface="Arial"/>
              <a:sym typeface="Arial"/>
            </a:endParaRPr>
          </a:p>
          <a:p>
            <a:pPr marL="457200" lvl="0" indent="-349250" algn="l" rtl="0">
              <a:lnSpc>
                <a:spcPct val="115000"/>
              </a:lnSpc>
              <a:spcBef>
                <a:spcPts val="0"/>
              </a:spcBef>
              <a:spcAft>
                <a:spcPts val="0"/>
              </a:spcAft>
              <a:buSzPts val="1900"/>
              <a:buFont typeface="Comfortaa"/>
              <a:buChar char="●"/>
            </a:pPr>
            <a:r>
              <a:rPr lang="en" sz="1900" dirty="0">
                <a:latin typeface="Arial"/>
                <a:ea typeface="Arial"/>
                <a:cs typeface="Arial"/>
                <a:sym typeface="Arial"/>
              </a:rPr>
              <a:t>Initial Guidance Released to School Districts and Partners: </a:t>
            </a:r>
            <a:r>
              <a:rPr lang="en" sz="1900" b="1" dirty="0">
                <a:latin typeface="Arial"/>
                <a:ea typeface="Arial"/>
                <a:cs typeface="Arial"/>
                <a:sym typeface="Arial"/>
              </a:rPr>
              <a:t>9/18/20 </a:t>
            </a:r>
            <a:endParaRPr sz="1900" b="1" dirty="0">
              <a:latin typeface="Arial"/>
              <a:ea typeface="Arial"/>
              <a:cs typeface="Arial"/>
              <a:sym typeface="Arial"/>
            </a:endParaRPr>
          </a:p>
          <a:p>
            <a:pPr marL="457200" lvl="0" indent="-349250" algn="l" rtl="0">
              <a:lnSpc>
                <a:spcPct val="115000"/>
              </a:lnSpc>
              <a:spcBef>
                <a:spcPts val="0"/>
              </a:spcBef>
              <a:spcAft>
                <a:spcPts val="0"/>
              </a:spcAft>
              <a:buSzPts val="1900"/>
              <a:buFont typeface="Comfortaa"/>
              <a:buChar char="●"/>
            </a:pPr>
            <a:r>
              <a:rPr lang="en" sz="1900" dirty="0">
                <a:latin typeface="Arial"/>
                <a:ea typeface="Arial"/>
                <a:cs typeface="Arial"/>
                <a:sym typeface="Arial"/>
              </a:rPr>
              <a:t>Ongoing engagement with external partners: </a:t>
            </a:r>
            <a:r>
              <a:rPr lang="en" sz="1900" b="1" dirty="0">
                <a:latin typeface="Arial"/>
                <a:ea typeface="Arial"/>
                <a:cs typeface="Arial"/>
                <a:sym typeface="Arial"/>
              </a:rPr>
              <a:t>Sept 2020 to Feb 2021</a:t>
            </a:r>
            <a:endParaRPr sz="1900" b="1" dirty="0">
              <a:latin typeface="Arial"/>
              <a:ea typeface="Arial"/>
              <a:cs typeface="Arial"/>
              <a:sym typeface="Arial"/>
            </a:endParaRPr>
          </a:p>
          <a:p>
            <a:pPr marL="457200" lvl="0" indent="-349250" algn="l" rtl="0">
              <a:lnSpc>
                <a:spcPct val="115000"/>
              </a:lnSpc>
              <a:spcBef>
                <a:spcPts val="0"/>
              </a:spcBef>
              <a:spcAft>
                <a:spcPts val="0"/>
              </a:spcAft>
              <a:buSzPts val="1900"/>
              <a:buFont typeface="Comfortaa"/>
              <a:buChar char="●"/>
            </a:pPr>
            <a:r>
              <a:rPr lang="en" sz="1900" dirty="0">
                <a:latin typeface="Arial"/>
                <a:ea typeface="Arial"/>
                <a:cs typeface="Arial"/>
                <a:sym typeface="Arial"/>
              </a:rPr>
              <a:t>Iterations of the Guidance: </a:t>
            </a:r>
            <a:r>
              <a:rPr lang="en" sz="1900" b="1" dirty="0">
                <a:latin typeface="Arial"/>
                <a:ea typeface="Arial"/>
                <a:cs typeface="Arial"/>
                <a:sym typeface="Arial"/>
              </a:rPr>
              <a:t>Sept 2020 to Feb 2021</a:t>
            </a:r>
            <a:endParaRPr sz="1900" b="1" dirty="0">
              <a:latin typeface="Arial"/>
              <a:ea typeface="Arial"/>
              <a:cs typeface="Arial"/>
              <a:sym typeface="Arial"/>
            </a:endParaRPr>
          </a:p>
          <a:p>
            <a:pPr marL="457200" lvl="0" indent="-349250" algn="l" rtl="0">
              <a:lnSpc>
                <a:spcPct val="115000"/>
              </a:lnSpc>
              <a:spcBef>
                <a:spcPts val="0"/>
              </a:spcBef>
              <a:spcAft>
                <a:spcPts val="0"/>
              </a:spcAft>
              <a:buSzPts val="1900"/>
              <a:buFont typeface="Comfortaa"/>
              <a:buChar char="●"/>
            </a:pPr>
            <a:r>
              <a:rPr lang="en" sz="1900" dirty="0">
                <a:latin typeface="Arial"/>
                <a:ea typeface="Arial"/>
                <a:cs typeface="Arial"/>
                <a:sym typeface="Arial"/>
              </a:rPr>
              <a:t>School district policies adopted: </a:t>
            </a:r>
            <a:r>
              <a:rPr lang="en" sz="1900" b="1" dirty="0">
                <a:latin typeface="Arial"/>
                <a:ea typeface="Arial"/>
                <a:cs typeface="Arial"/>
                <a:sym typeface="Arial"/>
              </a:rPr>
              <a:t>By January 1, 2021</a:t>
            </a:r>
            <a:endParaRPr sz="1900" b="1" dirty="0">
              <a:latin typeface="Arial"/>
              <a:ea typeface="Arial"/>
              <a:cs typeface="Arial"/>
              <a:sym typeface="Arial"/>
            </a:endParaRPr>
          </a:p>
          <a:p>
            <a:pPr marL="457200" lvl="0" indent="-349250" algn="l" rtl="0">
              <a:lnSpc>
                <a:spcPct val="115000"/>
              </a:lnSpc>
              <a:spcBef>
                <a:spcPts val="0"/>
              </a:spcBef>
              <a:spcAft>
                <a:spcPts val="0"/>
              </a:spcAft>
              <a:buSzPts val="1900"/>
              <a:buFont typeface="Comfortaa"/>
              <a:buChar char="●"/>
            </a:pPr>
            <a:r>
              <a:rPr lang="en" sz="1900" dirty="0">
                <a:latin typeface="Arial"/>
                <a:ea typeface="Arial"/>
                <a:cs typeface="Arial"/>
                <a:sym typeface="Arial"/>
              </a:rPr>
              <a:t>Permanent </a:t>
            </a:r>
            <a:r>
              <a:rPr lang="en" sz="1900" dirty="0" smtClean="0">
                <a:latin typeface="Arial"/>
                <a:ea typeface="Arial"/>
                <a:cs typeface="Arial"/>
                <a:sym typeface="Arial"/>
              </a:rPr>
              <a:t>Rule: </a:t>
            </a:r>
            <a:r>
              <a:rPr lang="en" sz="1900" b="1" dirty="0">
                <a:latin typeface="Arial"/>
                <a:ea typeface="Arial"/>
                <a:cs typeface="Arial"/>
                <a:sym typeface="Arial"/>
              </a:rPr>
              <a:t>Feb/March 2021</a:t>
            </a:r>
            <a:endParaRPr sz="1900" b="1" dirty="0">
              <a:latin typeface="Arial"/>
              <a:ea typeface="Arial"/>
              <a:cs typeface="Arial"/>
              <a:sym typeface="Arial"/>
            </a:endParaRPr>
          </a:p>
          <a:p>
            <a:pPr marL="457200" lvl="0" indent="-349250" algn="l" rtl="0">
              <a:lnSpc>
                <a:spcPct val="115000"/>
              </a:lnSpc>
              <a:spcBef>
                <a:spcPts val="0"/>
              </a:spcBef>
              <a:spcAft>
                <a:spcPts val="0"/>
              </a:spcAft>
              <a:buSzPts val="1900"/>
              <a:buFont typeface="Comfortaa"/>
              <a:buChar char="●"/>
            </a:pPr>
            <a:r>
              <a:rPr lang="en" sz="1900" dirty="0">
                <a:latin typeface="Arial"/>
                <a:ea typeface="Arial"/>
                <a:cs typeface="Arial"/>
                <a:sym typeface="Arial"/>
              </a:rPr>
              <a:t>Comprehensive Guidance: </a:t>
            </a:r>
            <a:r>
              <a:rPr lang="en" sz="1900" b="1" dirty="0">
                <a:latin typeface="Arial"/>
                <a:ea typeface="Arial"/>
                <a:cs typeface="Arial"/>
                <a:sym typeface="Arial"/>
              </a:rPr>
              <a:t>Feb/March 2021</a:t>
            </a:r>
            <a:endParaRPr sz="1900" b="1" dirty="0">
              <a:latin typeface="Arial"/>
              <a:ea typeface="Arial"/>
              <a:cs typeface="Arial"/>
              <a:sym typeface="Arial"/>
            </a:endParaRPr>
          </a:p>
          <a:p>
            <a:pPr marL="0" lvl="0" indent="0" algn="l" rtl="0">
              <a:lnSpc>
                <a:spcPct val="115000"/>
              </a:lnSpc>
              <a:spcBef>
                <a:spcPts val="1000"/>
              </a:spcBef>
              <a:spcAft>
                <a:spcPts val="0"/>
              </a:spcAft>
              <a:buNone/>
            </a:pPr>
            <a:r>
              <a:rPr lang="en" sz="1200" b="1" i="1" dirty="0">
                <a:latin typeface="Arial"/>
                <a:ea typeface="Arial"/>
                <a:cs typeface="Arial"/>
                <a:sym typeface="Arial"/>
              </a:rPr>
              <a:t>*All dates are subject to SBE approval and process. </a:t>
            </a:r>
            <a:endParaRPr sz="1200" b="1" i="1" dirty="0">
              <a:latin typeface="Arial"/>
              <a:ea typeface="Arial"/>
              <a:cs typeface="Arial"/>
              <a:sym typeface="Arial"/>
            </a:endParaRPr>
          </a:p>
          <a:p>
            <a:pPr marL="0" lvl="0" indent="0" algn="l" rtl="0">
              <a:spcBef>
                <a:spcPts val="1000"/>
              </a:spcBef>
              <a:spcAft>
                <a:spcPts val="0"/>
              </a:spcAft>
              <a:buNone/>
            </a:pPr>
            <a:endParaRPr sz="1900" b="1" dirty="0">
              <a:latin typeface="Arial"/>
              <a:ea typeface="Arial"/>
              <a:cs typeface="Arial"/>
              <a:sym typeface="Arial"/>
            </a:endParaRPr>
          </a:p>
        </p:txBody>
      </p:sp>
      <p:pic>
        <p:nvPicPr>
          <p:cNvPr id="180" name="Google Shape;180;p28" title="&quot;&quot;"/>
          <p:cNvPicPr preferRelativeResize="0"/>
          <p:nvPr/>
        </p:nvPicPr>
        <p:blipFill rotWithShape="1">
          <a:blip r:embed="rId3">
            <a:alphaModFix/>
          </a:blip>
          <a:srcRect t="53246" b="24803"/>
          <a:stretch/>
        </p:blipFill>
        <p:spPr>
          <a:xfrm>
            <a:off x="4648199" y="152400"/>
            <a:ext cx="4572000" cy="5645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0" y="771221"/>
            <a:ext cx="71523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Comfortaa"/>
                <a:ea typeface="Comfortaa"/>
                <a:cs typeface="Comfortaa"/>
                <a:sym typeface="Comfortaa"/>
              </a:rPr>
              <a:t>Holding space</a:t>
            </a:r>
            <a:endParaRPr>
              <a:latin typeface="Comfortaa"/>
              <a:ea typeface="Comfortaa"/>
              <a:cs typeface="Comfortaa"/>
              <a:sym typeface="Comfortaa"/>
            </a:endParaRPr>
          </a:p>
        </p:txBody>
      </p:sp>
      <p:pic>
        <p:nvPicPr>
          <p:cNvPr id="186" name="Google Shape;186;p29" title="&quot;&quot;"/>
          <p:cNvPicPr preferRelativeResize="0"/>
          <p:nvPr/>
        </p:nvPicPr>
        <p:blipFill>
          <a:blip r:embed="rId3">
            <a:alphaModFix/>
          </a:blip>
          <a:stretch>
            <a:fillRect/>
          </a:stretch>
        </p:blipFill>
        <p:spPr>
          <a:xfrm>
            <a:off x="1993611" y="1736700"/>
            <a:ext cx="5156774" cy="2900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0" title="All Students Belong: Trust students to lead the way away from hate, towards hope and belonging."/>
          <p:cNvPicPr preferRelativeResize="0"/>
          <p:nvPr/>
        </p:nvPicPr>
        <p:blipFill>
          <a:blip r:embed="rId3">
            <a:alphaModFix/>
          </a:blip>
          <a:stretch>
            <a:fillRect/>
          </a:stretch>
        </p:blipFill>
        <p:spPr>
          <a:xfrm>
            <a:off x="0" y="0"/>
            <a:ext cx="9143990" cy="5143500"/>
          </a:xfrm>
          <a:prstGeom prst="rect">
            <a:avLst/>
          </a:prstGeom>
          <a:noFill/>
          <a:ln>
            <a:noFill/>
          </a:ln>
        </p:spPr>
      </p:pic>
      <p:sp>
        <p:nvSpPr>
          <p:cNvPr id="2" name="Title 1" hidden="1"/>
          <p:cNvSpPr>
            <a:spLocks noGrp="1"/>
          </p:cNvSpPr>
          <p:nvPr>
            <p:ph type="title"/>
          </p:nvPr>
        </p:nvSpPr>
        <p:spPr/>
        <p:txBody>
          <a:bodyPr/>
          <a:lstStyle/>
          <a:p>
            <a:r>
              <a:rPr lang="en-US" dirty="0" smtClean="0"/>
              <a:t>Thank You</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238625" y="771225"/>
            <a:ext cx="89055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200" dirty="0">
                <a:latin typeface="Arial"/>
                <a:ea typeface="Arial"/>
                <a:cs typeface="Arial"/>
                <a:sym typeface="Arial"/>
              </a:rPr>
              <a:t>A student’s request . . .</a:t>
            </a:r>
            <a:r>
              <a:rPr lang="en" sz="2600" dirty="0">
                <a:latin typeface="Arial"/>
                <a:ea typeface="Arial"/>
                <a:cs typeface="Arial"/>
                <a:sym typeface="Arial"/>
              </a:rPr>
              <a:t> </a:t>
            </a:r>
            <a:endParaRPr sz="2600" dirty="0">
              <a:latin typeface="Arial"/>
              <a:ea typeface="Arial"/>
              <a:cs typeface="Arial"/>
              <a:sym typeface="Arial"/>
            </a:endParaRPr>
          </a:p>
        </p:txBody>
      </p:sp>
      <p:sp>
        <p:nvSpPr>
          <p:cNvPr id="106" name="Google Shape;106;p18"/>
          <p:cNvSpPr txBox="1"/>
          <p:nvPr/>
        </p:nvSpPr>
        <p:spPr>
          <a:xfrm>
            <a:off x="238625" y="1798754"/>
            <a:ext cx="8607600" cy="269890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dirty="0">
                <a:solidFill>
                  <a:schemeClr val="dk1"/>
                </a:solidFill>
              </a:rPr>
              <a:t>July 2020, an Oregon high school student sent a letter to Governor Kate Brown </a:t>
            </a:r>
            <a:r>
              <a:rPr lang="en" sz="1500" dirty="0" smtClean="0">
                <a:solidFill>
                  <a:schemeClr val="dk1"/>
                </a:solidFill>
              </a:rPr>
              <a:t>asking </a:t>
            </a:r>
            <a:r>
              <a:rPr lang="en" sz="1500" dirty="0">
                <a:solidFill>
                  <a:schemeClr val="dk1"/>
                </a:solidFill>
              </a:rPr>
              <a:t>for help. </a:t>
            </a:r>
            <a:endParaRPr sz="1500" dirty="0">
              <a:solidFill>
                <a:schemeClr val="dk1"/>
              </a:solidFill>
            </a:endParaRPr>
          </a:p>
          <a:p>
            <a:pPr marL="0" lvl="0" indent="0" algn="l" rtl="0">
              <a:lnSpc>
                <a:spcPct val="115000"/>
              </a:lnSpc>
              <a:spcBef>
                <a:spcPts val="0"/>
              </a:spcBef>
              <a:spcAft>
                <a:spcPts val="0"/>
              </a:spcAft>
              <a:buNone/>
            </a:pPr>
            <a:endParaRPr sz="1500" dirty="0">
              <a:solidFill>
                <a:schemeClr val="dk1"/>
              </a:solidFill>
            </a:endParaRPr>
          </a:p>
          <a:p>
            <a:pPr marL="0" lvl="0" indent="0" algn="l" rtl="0">
              <a:lnSpc>
                <a:spcPct val="115000"/>
              </a:lnSpc>
              <a:spcBef>
                <a:spcPts val="0"/>
              </a:spcBef>
              <a:spcAft>
                <a:spcPts val="0"/>
              </a:spcAft>
              <a:buNone/>
            </a:pPr>
            <a:r>
              <a:rPr lang="en" sz="1500" dirty="0">
                <a:solidFill>
                  <a:schemeClr val="dk1"/>
                </a:solidFill>
              </a:rPr>
              <a:t>In the letter, the student stressed the importance of banning the Confederate flag in Oregon public schools. </a:t>
            </a:r>
            <a:endParaRPr sz="1500" dirty="0">
              <a:solidFill>
                <a:schemeClr val="dk1"/>
              </a:solidFill>
            </a:endParaRPr>
          </a:p>
          <a:p>
            <a:pPr marL="0" lvl="0" indent="0" algn="l" rtl="0">
              <a:lnSpc>
                <a:spcPct val="115000"/>
              </a:lnSpc>
              <a:spcBef>
                <a:spcPts val="0"/>
              </a:spcBef>
              <a:spcAft>
                <a:spcPts val="0"/>
              </a:spcAft>
              <a:buNone/>
            </a:pPr>
            <a:endParaRPr sz="15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rPr>
              <a:t>In the student’s words, “Banning the Confederate flag is far more than just an act to please some people. It shows students and educators that the State of Oregon sees them in their struggles to be considered equal and aiding in the fight against racism…Right now is a great time for Oregon to be a leader for its own citizens and throughout the United States and install this overdue policy.”</a:t>
            </a:r>
            <a:endParaRPr sz="1500" dirty="0">
              <a:solidFill>
                <a:schemeClr val="dk1"/>
              </a:solidFill>
            </a:endParaRPr>
          </a:p>
          <a:p>
            <a:pPr marL="0" lvl="0" indent="0" algn="l" rtl="0">
              <a:lnSpc>
                <a:spcPct val="100000"/>
              </a:lnSpc>
              <a:spcBef>
                <a:spcPts val="0"/>
              </a:spcBef>
              <a:spcAft>
                <a:spcPts val="1000"/>
              </a:spcAft>
              <a:buNone/>
            </a:pPr>
            <a:endParaRPr sz="2000" dirty="0">
              <a:solidFill>
                <a:schemeClr val="dk1"/>
              </a:solidFill>
            </a:endParaRPr>
          </a:p>
        </p:txBody>
      </p:sp>
      <p:pic>
        <p:nvPicPr>
          <p:cNvPr id="107" name="Google Shape;107;p18" title="&quot;&quot;"/>
          <p:cNvPicPr preferRelativeResize="0"/>
          <p:nvPr/>
        </p:nvPicPr>
        <p:blipFill rotWithShape="1">
          <a:blip r:embed="rId3">
            <a:alphaModFix/>
          </a:blip>
          <a:srcRect t="53246" b="24803"/>
          <a:stretch/>
        </p:blipFill>
        <p:spPr>
          <a:xfrm>
            <a:off x="4648199" y="152400"/>
            <a:ext cx="4572000" cy="5645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291650" y="771225"/>
            <a:ext cx="88524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200">
                <a:latin typeface="Arial"/>
                <a:ea typeface="Arial"/>
                <a:cs typeface="Arial"/>
                <a:sym typeface="Arial"/>
              </a:rPr>
              <a:t>The Governor responds . . .</a:t>
            </a:r>
            <a:endParaRPr sz="3200">
              <a:latin typeface="Arial"/>
              <a:ea typeface="Arial"/>
              <a:cs typeface="Arial"/>
              <a:sym typeface="Arial"/>
            </a:endParaRPr>
          </a:p>
        </p:txBody>
      </p:sp>
      <p:sp>
        <p:nvSpPr>
          <p:cNvPr id="113" name="Google Shape;113;p19"/>
          <p:cNvSpPr txBox="1"/>
          <p:nvPr/>
        </p:nvSpPr>
        <p:spPr>
          <a:xfrm>
            <a:off x="351950" y="1663700"/>
            <a:ext cx="8731800" cy="3064417"/>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 sz="1900" dirty="0">
                <a:solidFill>
                  <a:schemeClr val="dk1"/>
                </a:solidFill>
              </a:rPr>
              <a:t>On August 18th, 2020, Governor Brown wrote to Director Gill </a:t>
            </a:r>
            <a:r>
              <a:rPr lang="en" sz="1900" dirty="0" smtClean="0">
                <a:solidFill>
                  <a:schemeClr val="dk1"/>
                </a:solidFill>
              </a:rPr>
              <a:t>and </a:t>
            </a:r>
            <a:r>
              <a:rPr lang="en" sz="1900" dirty="0">
                <a:solidFill>
                  <a:schemeClr val="dk1"/>
                </a:solidFill>
              </a:rPr>
              <a:t>the chair of the State Board of Education requesting we “...take immediate action to address and correct the adverse impacts symbols of hate and other manifestations of hate speech have on students in Oregon public schools.”</a:t>
            </a:r>
            <a:endParaRPr sz="1900" dirty="0">
              <a:solidFill>
                <a:schemeClr val="dk1"/>
              </a:solidFill>
            </a:endParaRPr>
          </a:p>
          <a:p>
            <a:pPr marL="0" lvl="0" indent="0" algn="l" rtl="0">
              <a:lnSpc>
                <a:spcPct val="107916"/>
              </a:lnSpc>
              <a:spcBef>
                <a:spcPts val="800"/>
              </a:spcBef>
              <a:spcAft>
                <a:spcPts val="0"/>
              </a:spcAft>
              <a:buNone/>
            </a:pPr>
            <a:r>
              <a:rPr lang="en" sz="1900" dirty="0">
                <a:solidFill>
                  <a:schemeClr val="dk1"/>
                </a:solidFill>
              </a:rPr>
              <a:t> </a:t>
            </a:r>
            <a:endParaRPr sz="1900" dirty="0">
              <a:solidFill>
                <a:schemeClr val="dk1"/>
              </a:solidFill>
            </a:endParaRPr>
          </a:p>
          <a:p>
            <a:pPr marL="0" lvl="0" indent="0" algn="l" rtl="0">
              <a:lnSpc>
                <a:spcPct val="107916"/>
              </a:lnSpc>
              <a:spcBef>
                <a:spcPts val="800"/>
              </a:spcBef>
              <a:spcAft>
                <a:spcPts val="800"/>
              </a:spcAft>
              <a:buClr>
                <a:schemeClr val="dk1"/>
              </a:buClr>
              <a:buSzPts val="1100"/>
              <a:buFont typeface="Arial"/>
              <a:buNone/>
            </a:pPr>
            <a:r>
              <a:rPr lang="en" sz="1900" dirty="0">
                <a:solidFill>
                  <a:schemeClr val="dk1"/>
                </a:solidFill>
              </a:rPr>
              <a:t>She requested that the Board establish </a:t>
            </a:r>
            <a:r>
              <a:rPr lang="en" sz="1900" dirty="0" smtClean="0">
                <a:solidFill>
                  <a:schemeClr val="dk1"/>
                </a:solidFill>
              </a:rPr>
              <a:t>a rule </a:t>
            </a:r>
            <a:r>
              <a:rPr lang="en" sz="1900" dirty="0">
                <a:solidFill>
                  <a:schemeClr val="dk1"/>
                </a:solidFill>
              </a:rPr>
              <a:t>to ensure that no Oregon student “be subject to actions or expressions of hate, intolerance, marginalization, or racism.”</a:t>
            </a:r>
            <a:endParaRPr sz="2700" dirty="0">
              <a:solidFill>
                <a:schemeClr val="dk1"/>
              </a:solidFill>
            </a:endParaRPr>
          </a:p>
        </p:txBody>
      </p:sp>
      <p:pic>
        <p:nvPicPr>
          <p:cNvPr id="114" name="Google Shape;114;p19" title="&quot;&quot;"/>
          <p:cNvPicPr preferRelativeResize="0"/>
          <p:nvPr/>
        </p:nvPicPr>
        <p:blipFill rotWithShape="1">
          <a:blip r:embed="rId3">
            <a:alphaModFix/>
          </a:blip>
          <a:srcRect t="53246" b="24803"/>
          <a:stretch/>
        </p:blipFill>
        <p:spPr>
          <a:xfrm>
            <a:off x="4648199" y="152400"/>
            <a:ext cx="4572000" cy="5645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265125" y="771225"/>
            <a:ext cx="88791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800">
                <a:latin typeface="Arial"/>
                <a:ea typeface="Arial"/>
                <a:cs typeface="Arial"/>
                <a:sym typeface="Arial"/>
              </a:rPr>
              <a:t>Our Responsibility: Safe and Inclusive Schools</a:t>
            </a:r>
            <a:endParaRPr sz="2800">
              <a:latin typeface="Arial"/>
              <a:ea typeface="Arial"/>
              <a:cs typeface="Arial"/>
              <a:sym typeface="Arial"/>
            </a:endParaRPr>
          </a:p>
        </p:txBody>
      </p:sp>
      <p:sp>
        <p:nvSpPr>
          <p:cNvPr id="120" name="Google Shape;120;p20"/>
          <p:cNvSpPr txBox="1"/>
          <p:nvPr/>
        </p:nvSpPr>
        <p:spPr>
          <a:xfrm>
            <a:off x="47275" y="1585450"/>
            <a:ext cx="9051900" cy="3276000"/>
          </a:xfrm>
          <a:prstGeom prst="rect">
            <a:avLst/>
          </a:prstGeom>
          <a:noFill/>
          <a:ln>
            <a:noFill/>
          </a:ln>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chemeClr val="dk1"/>
              </a:buClr>
              <a:buSzPts val="1700"/>
              <a:buFont typeface="Comfortaa"/>
              <a:buChar char="❏"/>
            </a:pPr>
            <a:r>
              <a:rPr lang="en" sz="1700" b="1" dirty="0">
                <a:solidFill>
                  <a:schemeClr val="dk1"/>
                </a:solidFill>
              </a:rPr>
              <a:t>All students are entitled to a high-quality educational experience,</a:t>
            </a:r>
            <a:r>
              <a:rPr lang="en" sz="1700" dirty="0">
                <a:solidFill>
                  <a:schemeClr val="dk1"/>
                </a:solidFill>
              </a:rPr>
              <a:t> free from discrimination or harassment based on perceived race, color, religion, gender identity, sexual orientation, </a:t>
            </a:r>
            <a:r>
              <a:rPr lang="en" sz="1700" dirty="0" smtClean="0">
                <a:solidFill>
                  <a:schemeClr val="dk1"/>
                </a:solidFill>
              </a:rPr>
              <a:t>disability </a:t>
            </a:r>
            <a:r>
              <a:rPr lang="en" sz="1700" dirty="0">
                <a:solidFill>
                  <a:schemeClr val="dk1"/>
                </a:solidFill>
              </a:rPr>
              <a:t>or national origin.</a:t>
            </a:r>
            <a:endParaRPr sz="1700" dirty="0">
              <a:solidFill>
                <a:schemeClr val="dk1"/>
              </a:solidFill>
            </a:endParaRPr>
          </a:p>
          <a:p>
            <a:pPr marL="457200" lvl="0" indent="-336550" algn="l" rtl="0">
              <a:lnSpc>
                <a:spcPct val="100000"/>
              </a:lnSpc>
              <a:spcBef>
                <a:spcPts val="1000"/>
              </a:spcBef>
              <a:spcAft>
                <a:spcPts val="0"/>
              </a:spcAft>
              <a:buClr>
                <a:schemeClr val="dk1"/>
              </a:buClr>
              <a:buSzPts val="1700"/>
              <a:buFont typeface="Comfortaa"/>
              <a:buChar char="❏"/>
            </a:pPr>
            <a:r>
              <a:rPr lang="en" sz="1700" b="1" dirty="0">
                <a:solidFill>
                  <a:schemeClr val="dk1"/>
                </a:solidFill>
              </a:rPr>
              <a:t>All students benefit from a safe environment,</a:t>
            </a:r>
            <a:r>
              <a:rPr lang="en" sz="1700" dirty="0">
                <a:solidFill>
                  <a:schemeClr val="dk1"/>
                </a:solidFill>
              </a:rPr>
              <a:t> where they are free to receive their education without fear of hatred, </a:t>
            </a:r>
            <a:r>
              <a:rPr lang="en" sz="1700" dirty="0" smtClean="0">
                <a:solidFill>
                  <a:schemeClr val="dk1"/>
                </a:solidFill>
              </a:rPr>
              <a:t>racism </a:t>
            </a:r>
            <a:r>
              <a:rPr lang="en" sz="1700" dirty="0">
                <a:solidFill>
                  <a:schemeClr val="dk1"/>
                </a:solidFill>
              </a:rPr>
              <a:t>or violence.</a:t>
            </a:r>
            <a:endParaRPr sz="1700" dirty="0">
              <a:solidFill>
                <a:schemeClr val="dk1"/>
              </a:solidFill>
            </a:endParaRPr>
          </a:p>
          <a:p>
            <a:pPr marL="457200" lvl="0" indent="-336550" algn="l" rtl="0">
              <a:lnSpc>
                <a:spcPct val="100000"/>
              </a:lnSpc>
              <a:spcBef>
                <a:spcPts val="1000"/>
              </a:spcBef>
              <a:spcAft>
                <a:spcPts val="0"/>
              </a:spcAft>
              <a:buClr>
                <a:schemeClr val="dk1"/>
              </a:buClr>
              <a:buSzPts val="1700"/>
              <a:buFont typeface="Comfortaa"/>
              <a:buChar char="❏"/>
            </a:pPr>
            <a:r>
              <a:rPr lang="en" sz="1700" b="1" dirty="0">
                <a:solidFill>
                  <a:schemeClr val="dk1"/>
                </a:solidFill>
              </a:rPr>
              <a:t>All staff and leaders are entitled to work in an environment that is free from discrimination or harassment,</a:t>
            </a:r>
            <a:r>
              <a:rPr lang="en" sz="1700" dirty="0">
                <a:solidFill>
                  <a:schemeClr val="dk1"/>
                </a:solidFill>
              </a:rPr>
              <a:t> and visitors are entitled to participate in our school environment without fear for their safety.</a:t>
            </a:r>
            <a:endParaRPr sz="1700" dirty="0">
              <a:solidFill>
                <a:schemeClr val="dk1"/>
              </a:solidFill>
            </a:endParaRPr>
          </a:p>
          <a:p>
            <a:pPr marL="457200" lvl="0" indent="-336550" algn="l" rtl="0">
              <a:lnSpc>
                <a:spcPct val="100000"/>
              </a:lnSpc>
              <a:spcBef>
                <a:spcPts val="1000"/>
              </a:spcBef>
              <a:spcAft>
                <a:spcPts val="1000"/>
              </a:spcAft>
              <a:buClr>
                <a:schemeClr val="dk1"/>
              </a:buClr>
              <a:buSzPts val="1700"/>
              <a:buFont typeface="Comfortaa"/>
              <a:buChar char="❏"/>
            </a:pPr>
            <a:r>
              <a:rPr lang="en" sz="1700" b="1" dirty="0">
                <a:solidFill>
                  <a:schemeClr val="dk1"/>
                </a:solidFill>
              </a:rPr>
              <a:t>All Students Belong</a:t>
            </a:r>
            <a:r>
              <a:rPr lang="en" sz="1700" dirty="0">
                <a:solidFill>
                  <a:schemeClr val="dk1"/>
                </a:solidFill>
              </a:rPr>
              <a:t> is an important step in creating safe and inclusive school climates where all students and staff feel that they belong in their schools.</a:t>
            </a:r>
            <a:endParaRPr sz="1900" dirty="0">
              <a:solidFill>
                <a:schemeClr val="dk1"/>
              </a:solidFill>
            </a:endParaRPr>
          </a:p>
        </p:txBody>
      </p:sp>
      <p:pic>
        <p:nvPicPr>
          <p:cNvPr id="121" name="Google Shape;121;p20" title="&quot;&quot;"/>
          <p:cNvPicPr preferRelativeResize="0"/>
          <p:nvPr/>
        </p:nvPicPr>
        <p:blipFill rotWithShape="1">
          <a:blip r:embed="rId3">
            <a:alphaModFix/>
          </a:blip>
          <a:srcRect t="53246" b="24803"/>
          <a:stretch/>
        </p:blipFill>
        <p:spPr>
          <a:xfrm>
            <a:off x="4648199" y="152400"/>
            <a:ext cx="4572000" cy="5645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404225" y="771225"/>
            <a:ext cx="74148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3200">
                <a:latin typeface="Arial"/>
                <a:ea typeface="Arial"/>
                <a:cs typeface="Arial"/>
                <a:sym typeface="Arial"/>
              </a:rPr>
              <a:t>Meeting the charge . . .</a:t>
            </a:r>
            <a:r>
              <a:rPr lang="en">
                <a:latin typeface="Arial"/>
                <a:ea typeface="Arial"/>
                <a:cs typeface="Arial"/>
                <a:sym typeface="Arial"/>
              </a:rPr>
              <a:t>  </a:t>
            </a:r>
            <a:endParaRPr sz="3000">
              <a:solidFill>
                <a:srgbClr val="FFFFFF"/>
              </a:solidFill>
              <a:latin typeface="Arial"/>
              <a:ea typeface="Arial"/>
              <a:cs typeface="Arial"/>
              <a:sym typeface="Arial"/>
            </a:endParaRPr>
          </a:p>
        </p:txBody>
      </p:sp>
      <p:sp>
        <p:nvSpPr>
          <p:cNvPr id="127" name="Google Shape;127;p21"/>
          <p:cNvSpPr txBox="1">
            <a:spLocks noGrp="1"/>
          </p:cNvSpPr>
          <p:nvPr>
            <p:ph type="subTitle" idx="1"/>
          </p:nvPr>
        </p:nvSpPr>
        <p:spPr>
          <a:xfrm>
            <a:off x="0" y="1472825"/>
            <a:ext cx="8994600" cy="30945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 dirty="0">
                <a:latin typeface="Arial"/>
                <a:ea typeface="Arial"/>
                <a:cs typeface="Arial"/>
                <a:sym typeface="Arial"/>
              </a:rPr>
              <a:t>State Board of Education discussed Governor Brown’s Letter during their retreat and asked staff to present </a:t>
            </a:r>
            <a:r>
              <a:rPr lang="en" dirty="0" smtClean="0">
                <a:latin typeface="Arial"/>
                <a:ea typeface="Arial"/>
                <a:cs typeface="Arial"/>
                <a:sym typeface="Arial"/>
              </a:rPr>
              <a:t>a temporary rule </a:t>
            </a:r>
            <a:r>
              <a:rPr lang="en" dirty="0">
                <a:latin typeface="Arial"/>
                <a:ea typeface="Arial"/>
                <a:cs typeface="Arial"/>
                <a:sym typeface="Arial"/>
              </a:rPr>
              <a:t>at the September meeting.</a:t>
            </a:r>
            <a:br>
              <a:rPr lang="en" dirty="0">
                <a:latin typeface="Arial"/>
                <a:ea typeface="Arial"/>
                <a:cs typeface="Arial"/>
                <a:sym typeface="Arial"/>
              </a:rPr>
            </a:br>
            <a:endParaRPr dirty="0">
              <a:latin typeface="Arial"/>
              <a:ea typeface="Arial"/>
              <a:cs typeface="Arial"/>
              <a:sym typeface="Arial"/>
            </a:endParaRPr>
          </a:p>
          <a:p>
            <a:pPr marL="457200" lvl="0" indent="-381000" algn="l" rtl="0">
              <a:spcBef>
                <a:spcPts val="0"/>
              </a:spcBef>
              <a:spcAft>
                <a:spcPts val="0"/>
              </a:spcAft>
              <a:buSzPts val="2400"/>
              <a:buChar char="●"/>
            </a:pPr>
            <a:r>
              <a:rPr lang="en" dirty="0">
                <a:latin typeface="Arial"/>
                <a:ea typeface="Arial"/>
                <a:cs typeface="Arial"/>
                <a:sym typeface="Arial"/>
              </a:rPr>
              <a:t>The Department is </a:t>
            </a:r>
            <a:r>
              <a:rPr lang="en" dirty="0" smtClean="0">
                <a:latin typeface="Arial"/>
                <a:ea typeface="Arial"/>
                <a:cs typeface="Arial"/>
                <a:sym typeface="Arial"/>
              </a:rPr>
              <a:t>advancing </a:t>
            </a:r>
            <a:r>
              <a:rPr lang="en" dirty="0">
                <a:latin typeface="Arial"/>
                <a:ea typeface="Arial"/>
                <a:cs typeface="Arial"/>
                <a:sym typeface="Arial"/>
              </a:rPr>
              <a:t>All Students </a:t>
            </a:r>
            <a:r>
              <a:rPr lang="en" dirty="0" smtClean="0">
                <a:latin typeface="Arial"/>
                <a:ea typeface="Arial"/>
                <a:cs typeface="Arial"/>
                <a:sym typeface="Arial"/>
              </a:rPr>
              <a:t>Belong, </a:t>
            </a:r>
            <a:r>
              <a:rPr lang="en" dirty="0">
                <a:latin typeface="Arial"/>
                <a:ea typeface="Arial"/>
                <a:cs typeface="Arial"/>
                <a:sym typeface="Arial"/>
              </a:rPr>
              <a:t>which includes Temporary and Permanent </a:t>
            </a:r>
            <a:r>
              <a:rPr lang="en" dirty="0" smtClean="0">
                <a:latin typeface="Arial"/>
                <a:ea typeface="Arial"/>
                <a:cs typeface="Arial"/>
                <a:sym typeface="Arial"/>
              </a:rPr>
              <a:t>Rules, </a:t>
            </a:r>
            <a:r>
              <a:rPr lang="en" dirty="0">
                <a:latin typeface="Arial"/>
                <a:ea typeface="Arial"/>
                <a:cs typeface="Arial"/>
                <a:sym typeface="Arial"/>
              </a:rPr>
              <a:t>District Guidance, Talking Points, a </a:t>
            </a:r>
            <a:r>
              <a:rPr lang="en" dirty="0" smtClean="0">
                <a:latin typeface="Arial"/>
                <a:ea typeface="Arial"/>
                <a:cs typeface="Arial"/>
                <a:sym typeface="Arial"/>
              </a:rPr>
              <a:t>Toolkit </a:t>
            </a:r>
            <a:r>
              <a:rPr lang="en" dirty="0">
                <a:latin typeface="Arial"/>
                <a:ea typeface="Arial"/>
                <a:cs typeface="Arial"/>
                <a:sym typeface="Arial"/>
              </a:rPr>
              <a:t>and other Support </a:t>
            </a:r>
            <a:r>
              <a:rPr lang="en" dirty="0" smtClean="0">
                <a:latin typeface="Arial"/>
                <a:ea typeface="Arial"/>
                <a:cs typeface="Arial"/>
                <a:sym typeface="Arial"/>
              </a:rPr>
              <a:t>Documents.</a:t>
            </a:r>
            <a:endParaRPr dirty="0">
              <a:latin typeface="Arial"/>
              <a:ea typeface="Arial"/>
              <a:cs typeface="Arial"/>
              <a:sym typeface="Arial"/>
            </a:endParaRPr>
          </a:p>
          <a:p>
            <a:pPr marL="457200" lvl="0" indent="0" algn="l" rtl="0">
              <a:spcBef>
                <a:spcPts val="1000"/>
              </a:spcBef>
              <a:spcAft>
                <a:spcPts val="0"/>
              </a:spcAft>
              <a:buNone/>
            </a:pPr>
            <a:endParaRPr sz="2800" dirty="0">
              <a:latin typeface="Arial"/>
              <a:ea typeface="Arial"/>
              <a:cs typeface="Arial"/>
              <a:sym typeface="Arial"/>
            </a:endParaRPr>
          </a:p>
        </p:txBody>
      </p:sp>
      <p:sp>
        <p:nvSpPr>
          <p:cNvPr id="128" name="Google Shape;128;p21" title="&quot;&quot;"/>
          <p:cNvSpPr txBox="1"/>
          <p:nvPr/>
        </p:nvSpPr>
        <p:spPr>
          <a:xfrm>
            <a:off x="7573175" y="59700"/>
            <a:ext cx="1104900" cy="3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29" name="Google Shape;129;p21" title="&quot;&quot;"/>
          <p:cNvPicPr preferRelativeResize="0"/>
          <p:nvPr/>
        </p:nvPicPr>
        <p:blipFill rotWithShape="1">
          <a:blip r:embed="rId3">
            <a:alphaModFix/>
          </a:blip>
          <a:srcRect t="53246" b="24803"/>
          <a:stretch/>
        </p:blipFill>
        <p:spPr>
          <a:xfrm>
            <a:off x="4648199" y="152400"/>
            <a:ext cx="4572000" cy="5645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144900" y="771225"/>
            <a:ext cx="86571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100">
                <a:latin typeface="Arial"/>
                <a:ea typeface="Arial"/>
                <a:cs typeface="Arial"/>
                <a:sym typeface="Arial"/>
              </a:rPr>
              <a:t>How ODE engaged with partners...</a:t>
            </a:r>
            <a:endParaRPr sz="3100">
              <a:latin typeface="Arial"/>
              <a:ea typeface="Arial"/>
              <a:cs typeface="Arial"/>
              <a:sym typeface="Arial"/>
            </a:endParaRPr>
          </a:p>
        </p:txBody>
      </p:sp>
      <p:sp>
        <p:nvSpPr>
          <p:cNvPr id="135" name="Google Shape;135;p22"/>
          <p:cNvSpPr txBox="1">
            <a:spLocks noGrp="1"/>
          </p:cNvSpPr>
          <p:nvPr>
            <p:ph type="subTitle" idx="1"/>
          </p:nvPr>
        </p:nvSpPr>
        <p:spPr>
          <a:xfrm>
            <a:off x="144900" y="1663650"/>
            <a:ext cx="8915400" cy="3359700"/>
          </a:xfrm>
          <a:prstGeom prst="rect">
            <a:avLst/>
          </a:prstGeom>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SzPts val="1600"/>
              <a:buChar char="●"/>
            </a:pPr>
            <a:r>
              <a:rPr lang="en" sz="1600" dirty="0">
                <a:latin typeface="Arial"/>
                <a:ea typeface="Arial"/>
                <a:cs typeface="Arial"/>
                <a:sym typeface="Arial"/>
              </a:rPr>
              <a:t>Three kitchen table conversations with respected community elders</a:t>
            </a:r>
            <a:endParaRPr sz="1600" dirty="0">
              <a:latin typeface="Arial"/>
              <a:ea typeface="Arial"/>
              <a:cs typeface="Arial"/>
              <a:sym typeface="Arial"/>
            </a:endParaRPr>
          </a:p>
          <a:p>
            <a:pPr marL="457200" lvl="0" indent="-330200" algn="l" rtl="0">
              <a:lnSpc>
                <a:spcPct val="100000"/>
              </a:lnSpc>
              <a:spcBef>
                <a:spcPts val="300"/>
              </a:spcBef>
              <a:spcAft>
                <a:spcPts val="0"/>
              </a:spcAft>
              <a:buSzPts val="1600"/>
              <a:buChar char="●"/>
            </a:pPr>
            <a:r>
              <a:rPr lang="en" sz="1600" dirty="0">
                <a:latin typeface="Arial"/>
                <a:ea typeface="Arial"/>
                <a:cs typeface="Arial"/>
                <a:sym typeface="Arial"/>
              </a:rPr>
              <a:t>Conversations with education researchers and national experts including the Western States Center, the Southern Poverty Law </a:t>
            </a:r>
            <a:r>
              <a:rPr lang="en" sz="1600" dirty="0" smtClean="0">
                <a:latin typeface="Arial"/>
                <a:ea typeface="Arial"/>
                <a:cs typeface="Arial"/>
                <a:sym typeface="Arial"/>
              </a:rPr>
              <a:t>Center </a:t>
            </a:r>
            <a:r>
              <a:rPr lang="en" sz="1600" dirty="0">
                <a:latin typeface="Arial"/>
                <a:ea typeface="Arial"/>
                <a:cs typeface="Arial"/>
                <a:sym typeface="Arial"/>
              </a:rPr>
              <a:t>and others</a:t>
            </a:r>
            <a:endParaRPr sz="1600" dirty="0">
              <a:latin typeface="Arial"/>
              <a:ea typeface="Arial"/>
              <a:cs typeface="Arial"/>
              <a:sym typeface="Arial"/>
            </a:endParaRPr>
          </a:p>
          <a:p>
            <a:pPr marL="457200" lvl="0" indent="-330200" algn="l" rtl="0">
              <a:lnSpc>
                <a:spcPct val="100000"/>
              </a:lnSpc>
              <a:spcBef>
                <a:spcPts val="300"/>
              </a:spcBef>
              <a:spcAft>
                <a:spcPts val="0"/>
              </a:spcAft>
              <a:buSzPts val="1600"/>
              <a:buChar char="●"/>
            </a:pPr>
            <a:r>
              <a:rPr lang="en" sz="1600" dirty="0">
                <a:latin typeface="Arial"/>
                <a:ea typeface="Arial"/>
                <a:cs typeface="Arial"/>
                <a:sym typeface="Arial"/>
              </a:rPr>
              <a:t>Focus groups with educators including superintendents, </a:t>
            </a:r>
            <a:r>
              <a:rPr lang="en" sz="1600" dirty="0" smtClean="0">
                <a:latin typeface="Arial"/>
                <a:ea typeface="Arial"/>
                <a:cs typeface="Arial"/>
                <a:sym typeface="Arial"/>
              </a:rPr>
              <a:t>principals </a:t>
            </a:r>
            <a:r>
              <a:rPr lang="en" sz="1600" dirty="0">
                <a:latin typeface="Arial"/>
                <a:ea typeface="Arial"/>
                <a:cs typeface="Arial"/>
                <a:sym typeface="Arial"/>
              </a:rPr>
              <a:t>and district equity leaders</a:t>
            </a:r>
            <a:endParaRPr sz="1600" dirty="0">
              <a:latin typeface="Arial"/>
              <a:ea typeface="Arial"/>
              <a:cs typeface="Arial"/>
              <a:sym typeface="Arial"/>
            </a:endParaRPr>
          </a:p>
          <a:p>
            <a:pPr marL="457200" lvl="0" indent="-330200" algn="l" rtl="0">
              <a:lnSpc>
                <a:spcPct val="100000"/>
              </a:lnSpc>
              <a:spcBef>
                <a:spcPts val="300"/>
              </a:spcBef>
              <a:spcAft>
                <a:spcPts val="0"/>
              </a:spcAft>
              <a:buSzPts val="1600"/>
              <a:buChar char="●"/>
            </a:pPr>
            <a:r>
              <a:rPr lang="en" sz="1600" dirty="0">
                <a:latin typeface="Arial"/>
                <a:ea typeface="Arial"/>
                <a:cs typeface="Arial"/>
                <a:sym typeface="Arial"/>
              </a:rPr>
              <a:t>Meetings with ODE staff, ODE Rules Advisory Committee, agency partners, and education partners, including COSA, OSBA, OEA, OSEA, OHA, </a:t>
            </a:r>
            <a:r>
              <a:rPr lang="en" sz="1600" dirty="0" smtClean="0">
                <a:latin typeface="Arial"/>
                <a:ea typeface="Arial"/>
                <a:cs typeface="Arial"/>
                <a:sym typeface="Arial"/>
              </a:rPr>
              <a:t>CBOs </a:t>
            </a:r>
            <a:r>
              <a:rPr lang="en" sz="1600" dirty="0">
                <a:latin typeface="Arial"/>
                <a:ea typeface="Arial"/>
                <a:cs typeface="Arial"/>
                <a:sym typeface="Arial"/>
              </a:rPr>
              <a:t>and philanthropy</a:t>
            </a:r>
            <a:endParaRPr sz="1600" dirty="0">
              <a:latin typeface="Arial"/>
              <a:ea typeface="Arial"/>
              <a:cs typeface="Arial"/>
              <a:sym typeface="Arial"/>
            </a:endParaRPr>
          </a:p>
          <a:p>
            <a:pPr marL="457200" lvl="0" indent="-330200" algn="l" rtl="0">
              <a:lnSpc>
                <a:spcPct val="100000"/>
              </a:lnSpc>
              <a:spcBef>
                <a:spcPts val="300"/>
              </a:spcBef>
              <a:spcAft>
                <a:spcPts val="0"/>
              </a:spcAft>
              <a:buSzPts val="1600"/>
              <a:buChar char="●"/>
            </a:pPr>
            <a:r>
              <a:rPr lang="en" sz="1600" dirty="0">
                <a:latin typeface="Arial"/>
                <a:ea typeface="Arial"/>
                <a:cs typeface="Arial"/>
                <a:sym typeface="Arial"/>
              </a:rPr>
              <a:t>Meetings with the COSA Equity Board and COSA Administrators of Color</a:t>
            </a:r>
            <a:endParaRPr sz="1600" dirty="0">
              <a:latin typeface="Arial"/>
              <a:ea typeface="Arial"/>
              <a:cs typeface="Arial"/>
              <a:sym typeface="Arial"/>
            </a:endParaRPr>
          </a:p>
          <a:p>
            <a:pPr marL="457200" lvl="0" indent="-330200" algn="l" rtl="0">
              <a:lnSpc>
                <a:spcPct val="100000"/>
              </a:lnSpc>
              <a:spcBef>
                <a:spcPts val="300"/>
              </a:spcBef>
              <a:spcAft>
                <a:spcPts val="300"/>
              </a:spcAft>
              <a:buSzPts val="1600"/>
              <a:buChar char="●"/>
            </a:pPr>
            <a:r>
              <a:rPr lang="en" sz="1600" dirty="0">
                <a:latin typeface="Arial"/>
                <a:ea typeface="Arial"/>
                <a:cs typeface="Arial"/>
                <a:sym typeface="Arial"/>
              </a:rPr>
              <a:t>Two Community Meetings with CBOs and philanthropy, and African-American Black Student Success Advisory Committee, Latino/a/x Student Success Advisory Committee, EL Student Success Advisory Committee, LGBTQ2SIA+ Student Success Advisory Committee</a:t>
            </a:r>
            <a:endParaRPr sz="1600"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62425" y="771225"/>
            <a:ext cx="87177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600" dirty="0">
                <a:latin typeface="Arial"/>
                <a:ea typeface="Arial"/>
                <a:cs typeface="Arial"/>
                <a:sym typeface="Arial"/>
              </a:rPr>
              <a:t>What’s in the </a:t>
            </a:r>
            <a:r>
              <a:rPr lang="en" sz="2600" i="1" dirty="0">
                <a:latin typeface="Arial"/>
                <a:ea typeface="Arial"/>
                <a:cs typeface="Arial"/>
                <a:sym typeface="Arial"/>
              </a:rPr>
              <a:t>All Students Belong </a:t>
            </a:r>
            <a:r>
              <a:rPr lang="en" sz="2600" dirty="0">
                <a:latin typeface="Arial"/>
                <a:ea typeface="Arial"/>
                <a:cs typeface="Arial"/>
                <a:sym typeface="Arial"/>
              </a:rPr>
              <a:t>Temporary </a:t>
            </a:r>
            <a:r>
              <a:rPr lang="en" sz="2600" dirty="0" smtClean="0">
                <a:latin typeface="Arial"/>
                <a:ea typeface="Arial"/>
                <a:cs typeface="Arial"/>
                <a:sym typeface="Arial"/>
              </a:rPr>
              <a:t>Rule?</a:t>
            </a:r>
            <a:endParaRPr sz="2600" dirty="0">
              <a:latin typeface="Arial"/>
              <a:ea typeface="Arial"/>
              <a:cs typeface="Arial"/>
              <a:sym typeface="Arial"/>
            </a:endParaRPr>
          </a:p>
        </p:txBody>
      </p:sp>
      <p:sp>
        <p:nvSpPr>
          <p:cNvPr id="141" name="Google Shape;141;p23"/>
          <p:cNvSpPr txBox="1"/>
          <p:nvPr/>
        </p:nvSpPr>
        <p:spPr>
          <a:xfrm>
            <a:off x="144725" y="1531125"/>
            <a:ext cx="8573400" cy="317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00" dirty="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dirty="0">
                <a:solidFill>
                  <a:schemeClr val="dk1"/>
                </a:solidFill>
              </a:rPr>
              <a:t>Ensures that students, employees and visitors can learn, work and participate in school activities, occurring on and off school grounds, that are free from discrimination, </a:t>
            </a:r>
            <a:r>
              <a:rPr lang="en" sz="1600" dirty="0" smtClean="0">
                <a:solidFill>
                  <a:schemeClr val="dk1"/>
                </a:solidFill>
              </a:rPr>
              <a:t>harassment </a:t>
            </a:r>
            <a:r>
              <a:rPr lang="en" sz="1600" dirty="0">
                <a:solidFill>
                  <a:schemeClr val="dk1"/>
                </a:solidFill>
              </a:rPr>
              <a:t>and </a:t>
            </a:r>
            <a:r>
              <a:rPr lang="en" sz="1600" dirty="0" smtClean="0">
                <a:solidFill>
                  <a:schemeClr val="dk1"/>
                </a:solidFill>
              </a:rPr>
              <a:t>intimidation.</a:t>
            </a:r>
            <a:endParaRPr sz="1600" dirty="0">
              <a:solidFill>
                <a:schemeClr val="dk1"/>
              </a:solidFill>
            </a:endParaRPr>
          </a:p>
          <a:p>
            <a:pPr marL="0" lvl="0" indent="0" algn="l" rtl="0">
              <a:lnSpc>
                <a:spcPct val="100000"/>
              </a:lnSpc>
              <a:spcBef>
                <a:spcPts val="0"/>
              </a:spcBef>
              <a:spcAft>
                <a:spcPts val="0"/>
              </a:spcAft>
              <a:buNone/>
            </a:pPr>
            <a:endParaRPr sz="1600" dirty="0">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dirty="0">
                <a:solidFill>
                  <a:schemeClr val="dk1"/>
                </a:solidFill>
              </a:rPr>
              <a:t>Prohibits the use or display of the noose, </a:t>
            </a:r>
            <a:r>
              <a:rPr lang="en" sz="1600" dirty="0" smtClean="0">
                <a:solidFill>
                  <a:schemeClr val="dk1"/>
                </a:solidFill>
              </a:rPr>
              <a:t>swastika </a:t>
            </a:r>
            <a:r>
              <a:rPr lang="en" sz="1600" dirty="0">
                <a:solidFill>
                  <a:schemeClr val="dk1"/>
                </a:solidFill>
              </a:rPr>
              <a:t>or confederate flag in any program or school-sponsored activity except where used in teaching curriculum that is aligned to the Oregon State Standards. This applies to both in-person and distance learning environments.</a:t>
            </a:r>
            <a:endParaRPr sz="1600" dirty="0">
              <a:solidFill>
                <a:schemeClr val="dk1"/>
              </a:solidFill>
            </a:endParaRPr>
          </a:p>
          <a:p>
            <a:pPr marL="457200" lvl="0" indent="0" algn="l" rtl="0">
              <a:lnSpc>
                <a:spcPct val="100000"/>
              </a:lnSpc>
              <a:spcBef>
                <a:spcPts val="0"/>
              </a:spcBef>
              <a:spcAft>
                <a:spcPts val="0"/>
              </a:spcAft>
              <a:buNone/>
            </a:pPr>
            <a:endParaRPr sz="1600" dirty="0">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dirty="0">
                <a:solidFill>
                  <a:schemeClr val="dk1"/>
                </a:solidFill>
              </a:rPr>
              <a:t>Requires school districts, public charter schools, </a:t>
            </a:r>
            <a:r>
              <a:rPr lang="en" sz="1600" dirty="0" smtClean="0">
                <a:solidFill>
                  <a:schemeClr val="dk1"/>
                </a:solidFill>
              </a:rPr>
              <a:t>ESDs </a:t>
            </a:r>
            <a:r>
              <a:rPr lang="en" sz="1600" dirty="0">
                <a:solidFill>
                  <a:schemeClr val="dk1"/>
                </a:solidFill>
              </a:rPr>
              <a:t>and School for the Deaf to adopt a policy and procedures to address bias incidents.</a:t>
            </a:r>
            <a:endParaRPr sz="1600" dirty="0">
              <a:solidFill>
                <a:schemeClr val="dk1"/>
              </a:solidFill>
            </a:endParaRPr>
          </a:p>
          <a:p>
            <a:pPr marL="457200" lvl="0" indent="0" algn="l" rtl="0">
              <a:lnSpc>
                <a:spcPct val="100000"/>
              </a:lnSpc>
              <a:spcBef>
                <a:spcPts val="0"/>
              </a:spcBef>
              <a:spcAft>
                <a:spcPts val="0"/>
              </a:spcAft>
              <a:buNone/>
            </a:pPr>
            <a:endParaRPr sz="500" dirty="0">
              <a:solidFill>
                <a:schemeClr val="dk1"/>
              </a:solidFill>
            </a:endParaRPr>
          </a:p>
          <a:p>
            <a:pPr marL="0" lvl="0" indent="0" algn="l" rtl="0">
              <a:lnSpc>
                <a:spcPct val="100000"/>
              </a:lnSpc>
              <a:spcBef>
                <a:spcPts val="1000"/>
              </a:spcBef>
              <a:spcAft>
                <a:spcPts val="1000"/>
              </a:spcAft>
              <a:buNone/>
            </a:pPr>
            <a:endParaRPr sz="2000" dirty="0">
              <a:solidFill>
                <a:schemeClr val="dk1"/>
              </a:solidFill>
            </a:endParaRPr>
          </a:p>
        </p:txBody>
      </p:sp>
      <p:pic>
        <p:nvPicPr>
          <p:cNvPr id="142" name="Google Shape;142;p23" title="&quot;&quot;"/>
          <p:cNvPicPr preferRelativeResize="0"/>
          <p:nvPr/>
        </p:nvPicPr>
        <p:blipFill rotWithShape="1">
          <a:blip r:embed="rId3">
            <a:alphaModFix/>
          </a:blip>
          <a:srcRect t="53246" b="24803"/>
          <a:stretch/>
        </p:blipFill>
        <p:spPr>
          <a:xfrm>
            <a:off x="4648199" y="152400"/>
            <a:ext cx="4572000" cy="5645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subTitle" idx="1"/>
          </p:nvPr>
        </p:nvSpPr>
        <p:spPr>
          <a:xfrm>
            <a:off x="552875" y="1673800"/>
            <a:ext cx="7812000" cy="29619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1000"/>
              </a:spcBef>
              <a:spcAft>
                <a:spcPts val="0"/>
              </a:spcAft>
              <a:buSzPts val="2100"/>
              <a:buChar char="●"/>
            </a:pPr>
            <a:r>
              <a:rPr lang="en" sz="2100" dirty="0">
                <a:latin typeface="Arial"/>
                <a:ea typeface="Arial"/>
                <a:cs typeface="Arial"/>
                <a:sym typeface="Arial"/>
              </a:rPr>
              <a:t>Districts and School Boards </a:t>
            </a:r>
            <a:r>
              <a:rPr lang="en" sz="2100" dirty="0" smtClean="0">
                <a:latin typeface="Arial"/>
                <a:ea typeface="Arial"/>
                <a:cs typeface="Arial"/>
                <a:sym typeface="Arial"/>
              </a:rPr>
              <a:t>adopt </a:t>
            </a:r>
            <a:r>
              <a:rPr lang="en" sz="2100" dirty="0">
                <a:latin typeface="Arial"/>
                <a:ea typeface="Arial"/>
                <a:cs typeface="Arial"/>
                <a:sym typeface="Arial"/>
              </a:rPr>
              <a:t>policies and procedures in accordance with the rules</a:t>
            </a:r>
            <a:endParaRPr sz="2100" dirty="0">
              <a:latin typeface="Arial"/>
              <a:ea typeface="Arial"/>
              <a:cs typeface="Arial"/>
              <a:sym typeface="Arial"/>
            </a:endParaRPr>
          </a:p>
          <a:p>
            <a:pPr marL="457200" lvl="0" indent="-361950" algn="l" rtl="0">
              <a:lnSpc>
                <a:spcPct val="115000"/>
              </a:lnSpc>
              <a:spcBef>
                <a:spcPts val="0"/>
              </a:spcBef>
              <a:spcAft>
                <a:spcPts val="0"/>
              </a:spcAft>
              <a:buSzPts val="2100"/>
              <a:buChar char="●"/>
            </a:pPr>
            <a:r>
              <a:rPr lang="en" sz="2100" dirty="0">
                <a:latin typeface="Arial"/>
                <a:ea typeface="Arial"/>
                <a:cs typeface="Arial"/>
                <a:sym typeface="Arial"/>
              </a:rPr>
              <a:t>Superintendents and Boards create administrative regulations (ARs)</a:t>
            </a:r>
            <a:endParaRPr sz="2100" dirty="0">
              <a:latin typeface="Arial"/>
              <a:ea typeface="Arial"/>
              <a:cs typeface="Arial"/>
              <a:sym typeface="Arial"/>
            </a:endParaRPr>
          </a:p>
          <a:p>
            <a:pPr marL="457200" lvl="0" indent="-361950" algn="l" rtl="0">
              <a:lnSpc>
                <a:spcPct val="115000"/>
              </a:lnSpc>
              <a:spcBef>
                <a:spcPts val="0"/>
              </a:spcBef>
              <a:spcAft>
                <a:spcPts val="0"/>
              </a:spcAft>
              <a:buSzPts val="2100"/>
              <a:buChar char="●"/>
            </a:pPr>
            <a:r>
              <a:rPr lang="en" sz="2100" dirty="0">
                <a:latin typeface="Arial"/>
                <a:ea typeface="Arial"/>
                <a:cs typeface="Arial"/>
                <a:sym typeface="Arial"/>
              </a:rPr>
              <a:t>OSBA provides a sample policy and ARs </a:t>
            </a:r>
            <a:endParaRPr sz="2100" dirty="0">
              <a:latin typeface="Arial"/>
              <a:ea typeface="Arial"/>
              <a:cs typeface="Arial"/>
              <a:sym typeface="Arial"/>
            </a:endParaRPr>
          </a:p>
          <a:p>
            <a:pPr marL="457200" lvl="0" indent="-361950" algn="l" rtl="0">
              <a:lnSpc>
                <a:spcPct val="115000"/>
              </a:lnSpc>
              <a:spcBef>
                <a:spcPts val="0"/>
              </a:spcBef>
              <a:spcAft>
                <a:spcPts val="0"/>
              </a:spcAft>
              <a:buSzPts val="2100"/>
              <a:buChar char="●"/>
            </a:pPr>
            <a:r>
              <a:rPr lang="en" sz="2100" dirty="0">
                <a:latin typeface="Arial"/>
                <a:ea typeface="Arial"/>
                <a:cs typeface="Arial"/>
                <a:sym typeface="Arial"/>
              </a:rPr>
              <a:t>ODE provides guidance and a communication toolkit</a:t>
            </a:r>
            <a:endParaRPr sz="2100" dirty="0">
              <a:latin typeface="Arial"/>
              <a:ea typeface="Arial"/>
              <a:cs typeface="Arial"/>
              <a:sym typeface="Arial"/>
            </a:endParaRPr>
          </a:p>
          <a:p>
            <a:pPr marL="0" lvl="0" indent="0" algn="l" rtl="0">
              <a:lnSpc>
                <a:spcPct val="115000"/>
              </a:lnSpc>
              <a:spcBef>
                <a:spcPts val="1000"/>
              </a:spcBef>
              <a:spcAft>
                <a:spcPts val="0"/>
              </a:spcAft>
              <a:buNone/>
            </a:pPr>
            <a:endParaRPr sz="2300" dirty="0">
              <a:latin typeface="Arial"/>
              <a:ea typeface="Arial"/>
              <a:cs typeface="Arial"/>
              <a:sym typeface="Arial"/>
            </a:endParaRPr>
          </a:p>
        </p:txBody>
      </p:sp>
      <p:pic>
        <p:nvPicPr>
          <p:cNvPr id="148" name="Google Shape;148;p24" title="&quot;&quot;"/>
          <p:cNvPicPr preferRelativeResize="0"/>
          <p:nvPr/>
        </p:nvPicPr>
        <p:blipFill rotWithShape="1">
          <a:blip r:embed="rId3">
            <a:alphaModFix/>
          </a:blip>
          <a:srcRect t="53246" b="24803"/>
          <a:stretch/>
        </p:blipFill>
        <p:spPr>
          <a:xfrm>
            <a:off x="4648199" y="152400"/>
            <a:ext cx="4572000" cy="564511"/>
          </a:xfrm>
          <a:prstGeom prst="rect">
            <a:avLst/>
          </a:prstGeom>
          <a:noFill/>
          <a:ln>
            <a:noFill/>
          </a:ln>
        </p:spPr>
      </p:pic>
      <p:sp>
        <p:nvSpPr>
          <p:cNvPr id="149" name="Google Shape;149;p24"/>
          <p:cNvSpPr txBox="1">
            <a:spLocks noGrp="1"/>
          </p:cNvSpPr>
          <p:nvPr>
            <p:ph type="title"/>
          </p:nvPr>
        </p:nvSpPr>
        <p:spPr>
          <a:xfrm>
            <a:off x="613325" y="771225"/>
            <a:ext cx="85311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a:latin typeface="Arial"/>
                <a:ea typeface="Arial"/>
                <a:cs typeface="Arial"/>
                <a:sym typeface="Arial"/>
              </a:rPr>
              <a:t>How will districts implement these rules?</a:t>
            </a:r>
            <a:endParaRPr sz="30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subTitle" idx="1"/>
          </p:nvPr>
        </p:nvSpPr>
        <p:spPr>
          <a:xfrm>
            <a:off x="331400" y="1673800"/>
            <a:ext cx="8497200" cy="29619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1000"/>
              </a:spcBef>
              <a:spcAft>
                <a:spcPts val="0"/>
              </a:spcAft>
              <a:buSzPts val="1400"/>
              <a:buChar char="●"/>
            </a:pPr>
            <a:r>
              <a:rPr lang="en" sz="1400" dirty="0">
                <a:latin typeface="Arial"/>
                <a:ea typeface="Arial"/>
                <a:cs typeface="Arial"/>
                <a:sym typeface="Arial"/>
              </a:rPr>
              <a:t>Policy adoption will be required by every School Board in Oregon by January 1, 2021.</a:t>
            </a:r>
            <a:endParaRPr sz="1400" dirty="0">
              <a:latin typeface="Arial"/>
              <a:ea typeface="Arial"/>
              <a:cs typeface="Arial"/>
              <a:sym typeface="Arial"/>
            </a:endParaRPr>
          </a:p>
          <a:p>
            <a:pPr marL="457200" lvl="0" indent="-317500" algn="l" rtl="0">
              <a:lnSpc>
                <a:spcPct val="115000"/>
              </a:lnSpc>
              <a:spcBef>
                <a:spcPts val="1000"/>
              </a:spcBef>
              <a:spcAft>
                <a:spcPts val="0"/>
              </a:spcAft>
              <a:buSzPts val="1400"/>
              <a:buChar char="●"/>
            </a:pPr>
            <a:r>
              <a:rPr lang="en" sz="1400" dirty="0">
                <a:latin typeface="Arial"/>
                <a:ea typeface="Arial"/>
                <a:cs typeface="Arial"/>
                <a:sym typeface="Arial"/>
              </a:rPr>
              <a:t>ODE is providing guidance and implementation tools. ODE will be providing basic professional learning in the coming months. </a:t>
            </a:r>
            <a:endParaRPr sz="1400" dirty="0">
              <a:latin typeface="Arial"/>
              <a:ea typeface="Arial"/>
              <a:cs typeface="Arial"/>
              <a:sym typeface="Arial"/>
            </a:endParaRPr>
          </a:p>
          <a:p>
            <a:pPr marL="457200" lvl="0" indent="-317500" algn="l" rtl="0">
              <a:lnSpc>
                <a:spcPct val="115000"/>
              </a:lnSpc>
              <a:spcBef>
                <a:spcPts val="1000"/>
              </a:spcBef>
              <a:spcAft>
                <a:spcPts val="0"/>
              </a:spcAft>
              <a:buSzPts val="1400"/>
              <a:buChar char="●"/>
            </a:pPr>
            <a:r>
              <a:rPr lang="en" sz="1400" dirty="0">
                <a:latin typeface="Arial"/>
                <a:ea typeface="Arial"/>
                <a:cs typeface="Arial"/>
                <a:sym typeface="Arial"/>
              </a:rPr>
              <a:t>The State Board may place this in Chapter 581, Division 22 of the Oregon Administrative Rules. This means that a school district must provide assurance in a public board meeting that they are implementing the rule and students, parents, </a:t>
            </a:r>
            <a:r>
              <a:rPr lang="en" sz="1400" dirty="0" smtClean="0">
                <a:latin typeface="Arial"/>
                <a:ea typeface="Arial"/>
                <a:cs typeface="Arial"/>
                <a:sym typeface="Arial"/>
              </a:rPr>
              <a:t>staff </a:t>
            </a:r>
            <a:r>
              <a:rPr lang="en" sz="1400" dirty="0">
                <a:latin typeface="Arial"/>
                <a:ea typeface="Arial"/>
                <a:cs typeface="Arial"/>
                <a:sym typeface="Arial"/>
              </a:rPr>
              <a:t>and the public could file a complaint if they believe a district is not implementing the rule. If ODE finds for the complainant, the district could be ordered to comply and could have their State School Funds impacted. </a:t>
            </a:r>
            <a:endParaRPr sz="1400" dirty="0">
              <a:latin typeface="Arial"/>
              <a:ea typeface="Arial"/>
              <a:cs typeface="Arial"/>
              <a:sym typeface="Arial"/>
            </a:endParaRPr>
          </a:p>
          <a:p>
            <a:pPr marL="457200" lvl="0" indent="-317500" algn="l" rtl="0">
              <a:lnSpc>
                <a:spcPct val="115000"/>
              </a:lnSpc>
              <a:spcBef>
                <a:spcPts val="1000"/>
              </a:spcBef>
              <a:spcAft>
                <a:spcPts val="0"/>
              </a:spcAft>
              <a:buSzPts val="1400"/>
              <a:buChar char="●"/>
            </a:pPr>
            <a:r>
              <a:rPr lang="en" sz="1400" dirty="0">
                <a:latin typeface="Arial"/>
                <a:ea typeface="Arial"/>
                <a:cs typeface="Arial"/>
                <a:sym typeface="Arial"/>
              </a:rPr>
              <a:t>Oregon is a local control state. School districts have elected school board members that are responsible for adopting board policies and administrators responsible for implementing them.</a:t>
            </a:r>
            <a:endParaRPr sz="2300" dirty="0">
              <a:latin typeface="Arial"/>
              <a:ea typeface="Arial"/>
              <a:cs typeface="Arial"/>
              <a:sym typeface="Arial"/>
            </a:endParaRPr>
          </a:p>
          <a:p>
            <a:pPr marL="0" lvl="0" indent="0" algn="l" rtl="0">
              <a:lnSpc>
                <a:spcPct val="115000"/>
              </a:lnSpc>
              <a:spcBef>
                <a:spcPts val="1000"/>
              </a:spcBef>
              <a:spcAft>
                <a:spcPts val="0"/>
              </a:spcAft>
              <a:buNone/>
            </a:pPr>
            <a:endParaRPr sz="1400" dirty="0">
              <a:latin typeface="Arial"/>
              <a:ea typeface="Arial"/>
              <a:cs typeface="Arial"/>
              <a:sym typeface="Arial"/>
            </a:endParaRPr>
          </a:p>
        </p:txBody>
      </p:sp>
      <p:pic>
        <p:nvPicPr>
          <p:cNvPr id="155" name="Google Shape;155;p25" title="&quot;&quot;"/>
          <p:cNvPicPr preferRelativeResize="0"/>
          <p:nvPr/>
        </p:nvPicPr>
        <p:blipFill rotWithShape="1">
          <a:blip r:embed="rId3">
            <a:alphaModFix/>
          </a:blip>
          <a:srcRect t="53246" b="24803"/>
          <a:stretch/>
        </p:blipFill>
        <p:spPr>
          <a:xfrm>
            <a:off x="4648199" y="152400"/>
            <a:ext cx="4572000" cy="564511"/>
          </a:xfrm>
          <a:prstGeom prst="rect">
            <a:avLst/>
          </a:prstGeom>
          <a:noFill/>
          <a:ln>
            <a:noFill/>
          </a:ln>
        </p:spPr>
      </p:pic>
      <p:sp>
        <p:nvSpPr>
          <p:cNvPr id="156" name="Google Shape;156;p25"/>
          <p:cNvSpPr txBox="1">
            <a:spLocks noGrp="1"/>
          </p:cNvSpPr>
          <p:nvPr>
            <p:ph type="title"/>
          </p:nvPr>
        </p:nvSpPr>
        <p:spPr>
          <a:xfrm>
            <a:off x="552875" y="771225"/>
            <a:ext cx="8591400" cy="75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a:latin typeface="Arial"/>
                <a:ea typeface="Arial"/>
                <a:cs typeface="Arial"/>
                <a:sym typeface="Arial"/>
              </a:rPr>
              <a:t>How will ODE ensure accountability?</a:t>
            </a:r>
            <a:endParaRPr sz="30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555C3B08FB43429299C8714C303C62" ma:contentTypeVersion="7" ma:contentTypeDescription="Create a new document." ma:contentTypeScope="" ma:versionID="e2142aa05cfb9434c61783e0f3d1e94d">
  <xsd:schema xmlns:xsd="http://www.w3.org/2001/XMLSchema" xmlns:xs="http://www.w3.org/2001/XMLSchema" xmlns:p="http://schemas.microsoft.com/office/2006/metadata/properties" xmlns:ns1="http://schemas.microsoft.com/sharepoint/v3" xmlns:ns2="54031767-dd6d-417c-ab73-583408f47564" targetNamespace="http://schemas.microsoft.com/office/2006/metadata/properties" ma:root="true" ma:fieldsID="06b4587163858096f379e525d7ec4c7f" ns1:_="" ns2:_="">
    <xsd:import namespace="http://schemas.microsoft.com/sharepoint/v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66FC9E6-89B3-4AB6-844D-7FD36A6C172B}"/>
</file>

<file path=customXml/itemProps2.xml><?xml version="1.0" encoding="utf-8"?>
<ds:datastoreItem xmlns:ds="http://schemas.openxmlformats.org/officeDocument/2006/customXml" ds:itemID="{95A96C68-A4C6-48B0-9E73-22D7F81B4D84}"/>
</file>

<file path=customXml/itemProps3.xml><?xml version="1.0" encoding="utf-8"?>
<ds:datastoreItem xmlns:ds="http://schemas.openxmlformats.org/officeDocument/2006/customXml" ds:itemID="{6B0C727B-CCEB-4575-B3E3-5C8DBA64FE19}"/>
</file>

<file path=docProps/app.xml><?xml version="1.0" encoding="utf-8"?>
<Properties xmlns="http://schemas.openxmlformats.org/officeDocument/2006/extended-properties" xmlns:vt="http://schemas.openxmlformats.org/officeDocument/2006/docPropsVTypes">
  <TotalTime>47</TotalTime>
  <Words>1323</Words>
  <Application>Microsoft Office PowerPoint</Application>
  <PresentationFormat>On-screen Show (16:9)</PresentationFormat>
  <Paragraphs>91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Comfortaa</vt:lpstr>
      <vt:lpstr>Noto Sans Symbols</vt:lpstr>
      <vt:lpstr>Arial</vt:lpstr>
      <vt:lpstr>Calibri</vt:lpstr>
      <vt:lpstr>ODE_Powerpoint - pattern background</vt:lpstr>
      <vt:lpstr>All Students Belong</vt:lpstr>
      <vt:lpstr>A student’s request . . . </vt:lpstr>
      <vt:lpstr>The Governor responds . . .</vt:lpstr>
      <vt:lpstr>Our Responsibility: Safe and Inclusive Schools</vt:lpstr>
      <vt:lpstr>Meeting the charge . . .  </vt:lpstr>
      <vt:lpstr>How ODE engaged with partners...</vt:lpstr>
      <vt:lpstr>What’s in the All Students Belong Temporary Rule?</vt:lpstr>
      <vt:lpstr>How will districts implement these rules?</vt:lpstr>
      <vt:lpstr>How will ODE ensure accountability?</vt:lpstr>
      <vt:lpstr>All Students Belong - Guiding Values </vt:lpstr>
      <vt:lpstr>What’s in the initial ODE guidance? </vt:lpstr>
      <vt:lpstr>Work going forward . . .  </vt:lpstr>
      <vt:lpstr>Holding space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RUDY Peter - ODE</cp:lastModifiedBy>
  <cp:revision>5</cp:revision>
  <dcterms:modified xsi:type="dcterms:W3CDTF">2020-09-18T16:10:27Z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0x0101001D555C3B08FB43429299C8714C303C62</vt:lpwstr>
  </property>
</Properties>
</file>