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7" r:id="rId2"/>
    <p:sldId id="271" r:id="rId3"/>
    <p:sldId id="284" r:id="rId4"/>
    <p:sldId id="287" r:id="rId5"/>
    <p:sldId id="285" r:id="rId6"/>
    <p:sldId id="275" r:id="rId7"/>
    <p:sldId id="273" r:id="rId8"/>
    <p:sldId id="272" r:id="rId9"/>
    <p:sldId id="274" r:id="rId10"/>
    <p:sldId id="277" r:id="rId11"/>
    <p:sldId id="288" r:id="rId12"/>
    <p:sldId id="269" r:id="rId13"/>
    <p:sldId id="289" r:id="rId14"/>
    <p:sldId id="262" r:id="rId15"/>
    <p:sldId id="263" r:id="rId16"/>
    <p:sldId id="26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000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8"/>
    <p:restoredTop sz="95534"/>
  </p:normalViewPr>
  <p:slideViewPr>
    <p:cSldViewPr snapToGrid="0" snapToObjects="1" showGuides="1">
      <p:cViewPr varScale="1">
        <p:scale>
          <a:sx n="69" d="100"/>
          <a:sy n="69" d="100"/>
        </p:scale>
        <p:origin x="200" y="9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2632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F5B40-9DB2-BF4E-880B-303EDB4FF16B}" type="datetimeFigureOut">
              <a:rPr lang="en-US" smtClean="0"/>
              <a:t>6/28/21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E1CBD-7B05-6847-836E-D90A9472B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12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456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EE1CBD-7B05-6847-836E-D90A9472B8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96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b18df00461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b18df00461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1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Image courtesy of Library of Congress.</a:t>
            </a:r>
          </a:p>
          <a:p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Der Jude; </a:t>
            </a:r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Kriegsanstifter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, </a:t>
            </a:r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Kriegsverlänger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[er] / [M]</a:t>
            </a:r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jölnir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.</a:t>
            </a:r>
            <a:r>
              <a:rPr lang="en-US" sz="11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 </a:t>
            </a:r>
            <a:endParaRPr lang="en-US" sz="1200"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cph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 3g02117 //</a:t>
            </a:r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hdl.loc.gov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/</a:t>
            </a:r>
            <a:r>
              <a:rPr lang="en-US" sz="1200" dirty="0" err="1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loc.pnp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/cph.3g02117</a:t>
            </a:r>
            <a:endParaRPr lang="en-US" sz="1100"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b18df00461_0_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b18df00461_0_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The Poisonous Mushroom</a:t>
            </a:r>
          </a:p>
          <a:p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Image Courtesy of The Jewish Virtual Library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b18df00461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b18df00461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ExtraBold"/>
                <a:cs typeface="Futura Medium" panose="020B0602020204020303" pitchFamily="34" charset="-79"/>
                <a:sym typeface="Open Sans"/>
              </a:rPr>
              <a:t>The Poisonous Mushroom, </a:t>
            </a:r>
            <a:r>
              <a:rPr lang="en-US" sz="12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Image Courtesy of </a:t>
            </a:r>
            <a:r>
              <a:rPr lang="en-US" sz="1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ExtraBold"/>
                <a:cs typeface="Futura Medium" panose="020B0602020204020303" pitchFamily="34" charset="-79"/>
                <a:sym typeface="Open Sans"/>
              </a:rPr>
              <a:t>The Jewish Virtual Library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3997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5285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8347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3060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234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6332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Chimamanda Ngozi Adichie, “The Danger of the Single Story,” </a:t>
            </a:r>
            <a:r>
              <a:rPr lang="en-US" i="1" dirty="0"/>
              <a:t>TED: Ideas Worth Spreading</a:t>
            </a:r>
            <a:r>
              <a:rPr lang="en-US" dirty="0"/>
              <a:t>, July, 2009, https://</a:t>
            </a:r>
            <a:r>
              <a:rPr lang="en-US" dirty="0" err="1"/>
              <a:t>www.ted.com</a:t>
            </a:r>
            <a:r>
              <a:rPr lang="en-US" dirty="0"/>
              <a:t>/talks/chimamanda_ngozi_adichie_the_danger_of_a_single_story#t-788569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7500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b18df00461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b18df00461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do you identify stereotyping?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3AB61-B458-8543-84E1-D540DCD33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D701BB-C306-F34E-91FB-729E28CC1F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284BF5-1050-DE4C-BF8B-3CBB8C6B8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C1112-1A73-574E-AD63-9DC7CD2BF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DA42D8-5ACD-FD40-8D68-72D27468E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5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84D47-2B8B-0D4C-9AA0-B8100916E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9AA5C7-C00E-F148-97A6-EC0D157F94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1C59E-F916-BA47-894B-79D1CC47B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E2C61-3D6A-8342-84CB-88A988E57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194D1-E54E-D94B-AA72-A5708CB87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203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47D332-532D-EE49-A29A-0B00EE4285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800AE1-3DFD-B04E-B81B-0B68452807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B7302-C7AD-1A4C-8685-385996B6B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C1015-4D33-CE44-A0D1-34F76F925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96049-97D4-0346-9ACF-78B403B0A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386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66437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49CD7-D43B-6A49-B8ED-650242693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21274-822E-FB49-9C41-87C343045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71B89-B0B4-594A-BC54-26F482191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DB239-F268-C544-8BD9-1B8584406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48303-86DD-B846-8F92-7EEDE51DE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84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B92DA-4C0E-8241-A1A8-F1A3B880F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B445AB-0CC0-DC47-B547-9ABB7F6A1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E4C5E-BC01-4F4C-A1EC-75EB9FBEB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00109-E0A3-5F41-890F-8F1DA47F9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9C3C9-DAB3-3648-BD4B-819B44C38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02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9863D-E2AC-E347-8750-31336B27D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73AB6-8692-5640-B3A1-45A16E5D54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B0CD2A-2720-D34C-B0FF-0D9E2D716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7BCB35-02D1-7146-B592-DAB22B636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5A0BD8-D85F-6941-AB42-1ED3A2125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332554-5959-7B4A-AEB8-D66D49782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19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A07D2-EF8D-B147-94BE-929636CAF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5B0518-411E-3C44-A88F-1111CAEEE4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4DA45D-2BDA-C847-BD78-41C9875E79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A0CACB-F483-3C40-B919-03A2DE331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C1C763-4E7B-D245-9C78-2066B5DE02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196898-E27E-0749-A3C4-071495A9A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597F65-3DF4-1F4B-A60F-3061C34F3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9D7B1D-A85F-EB40-91E3-DE4F27957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69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E4939-DEA0-4B4A-BF54-E6AE04626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452" y="-15599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87ACD6-7D48-8640-892E-285282C54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C46F57-3041-0C43-9C6D-5CB5D6A7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583456-A556-4045-8547-0BB3E00F8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5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A44437-D6E5-984E-B494-E5ADCDB5D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1A292E-59AF-0641-95D9-9D7390C7C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1DF13-A6C2-A746-8D0F-ED2C7198D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168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D7DBD-4E96-9749-921B-732DD1062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6D674-C49D-FB46-99C6-2A3F78E8D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960867-2C59-624D-BBA6-7D179657DB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F83ECB-E32C-1545-9462-9B50554DF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55F95D-723C-344E-A160-A196096EF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F6DA2E-C181-244C-914B-03AD0D1FD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81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ADF86-2E6D-FF4E-B478-0B9D1AC5D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F3DA93-4BE2-504B-A770-27B86C9074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F7499F-76A0-6B4D-958D-0FDA6128E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10083-92A2-364B-9A4F-5494D8BD7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ADE321-113B-E642-BAC7-3FDD904FF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A3ACA3-52BE-6F44-A286-F3FD280A3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6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D0BC6F-262F-314C-930E-9E90250F5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F7F547-5367-5E43-A609-56448DCB2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A1C8C-0CD3-E440-A148-246BA8A0C6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95B58-06D3-864A-95FA-7AE514D5CC3F}" type="datetimeFigureOut">
              <a:rPr lang="en-US" smtClean="0"/>
              <a:t>6/28/21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45FA8-F5B6-A54D-AF87-8208897F7D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51354-DAC3-B042-9E62-FF0FECCCF6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EFD51-0691-1E47-880D-F569DB4959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60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5GJuz6IIEm8?feature=oembed" TargetMode="Externa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09486"/>
            <a:ext cx="10363200" cy="3831772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9" name="Google Shape;59;p13"/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16181-1274-A549-A527-6646D1C7FF76}"/>
              </a:ext>
            </a:extLst>
          </p:cNvPr>
          <p:cNvSpPr txBox="1"/>
          <p:nvPr/>
        </p:nvSpPr>
        <p:spPr>
          <a:xfrm>
            <a:off x="893276" y="2124323"/>
            <a:ext cx="10405449" cy="3211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400" dirty="0">
                <a:solidFill>
                  <a:schemeClr val="accent4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Rooting out Stereotypes and Scapegoating in Propaganda </a:t>
            </a:r>
          </a:p>
          <a:p>
            <a:br>
              <a:rPr lang="en-US" sz="5333" dirty="0"/>
            </a:br>
            <a:endParaRPr lang="en-US" sz="5333" spc="400" dirty="0">
              <a:solidFill>
                <a:srgbClr val="F0F1D2"/>
              </a:solidFill>
              <a:latin typeface="Bookman Old Style" panose="02050604050505020204" pitchFamily="18" charset="0"/>
              <a:cs typeface="Futura Medium" panose="020B0602020204020303" pitchFamily="34" charset="-79"/>
            </a:endParaRP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ACC241F7-63EE-3249-8205-118AC3785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452" y="-1325563"/>
            <a:ext cx="10515600" cy="1325563"/>
          </a:xfrm>
        </p:spPr>
        <p:txBody>
          <a:bodyPr/>
          <a:lstStyle/>
          <a:p>
            <a:r>
              <a:rPr lang="en-US" dirty="0"/>
              <a:t>Rooting out Stereotypes and Scapegoating in Propaganda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59;p13">
            <a:extLst>
              <a:ext uri="{FF2B5EF4-FFF2-40B4-BE49-F238E27FC236}">
                <a16:creationId xmlns:a16="http://schemas.microsoft.com/office/drawing/2014/main" id="{1F3E6D61-B87D-DD48-85EC-14B89F1448C6}"/>
              </a:ext>
            </a:extLst>
          </p:cNvPr>
          <p:cNvSpPr txBox="1"/>
          <p:nvPr/>
        </p:nvSpPr>
        <p:spPr>
          <a:xfrm>
            <a:off x="10540146" y="62888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018580-589B-A141-A3BD-F4D0423FDD14}"/>
              </a:ext>
            </a:extLst>
          </p:cNvPr>
          <p:cNvSpPr/>
          <p:nvPr/>
        </p:nvSpPr>
        <p:spPr>
          <a:xfrm>
            <a:off x="1111344" y="2546861"/>
            <a:ext cx="9988062" cy="4064000"/>
          </a:xfrm>
          <a:prstGeom prst="rect">
            <a:avLst/>
          </a:prstGeom>
          <a:solidFill>
            <a:srgbClr val="94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36538"/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Scapegoating occurs when people in power unjustly blame a group of people for a problem beyond that group’s control or influence. It is dangerous because it allows people in positions of power to scapegoat a group in order to </a:t>
            </a:r>
            <a:r>
              <a:rPr 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justify causing that group harm 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and </a:t>
            </a:r>
            <a:r>
              <a:rPr 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increase their own power by instilling fear, rallying others to their belief system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B4AF21-1CC4-6C47-AA69-AF4332EDDA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08428" y="214152"/>
            <a:ext cx="10363200" cy="2133937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966D0D-087C-3341-BEBC-864EEA9709D0}"/>
              </a:ext>
            </a:extLst>
          </p:cNvPr>
          <p:cNvSpPr txBox="1"/>
          <p:nvPr/>
        </p:nvSpPr>
        <p:spPr>
          <a:xfrm>
            <a:off x="2068286" y="921385"/>
            <a:ext cx="8055428" cy="584775"/>
          </a:xfrm>
          <a:prstGeom prst="rect">
            <a:avLst/>
          </a:prstGeom>
          <a:solidFill>
            <a:srgbClr val="94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Scapegoating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AA2BFB-D462-DE4B-969A-525CF112F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Scapegoating</a:t>
            </a:r>
          </a:p>
        </p:txBody>
      </p:sp>
    </p:spTree>
    <p:extLst>
      <p:ext uri="{BB962C8B-B14F-4D97-AF65-F5344CB8AC3E}">
        <p14:creationId xmlns:p14="http://schemas.microsoft.com/office/powerpoint/2010/main" val="290100787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59;p13">
            <a:extLst>
              <a:ext uri="{FF2B5EF4-FFF2-40B4-BE49-F238E27FC236}">
                <a16:creationId xmlns:a16="http://schemas.microsoft.com/office/drawing/2014/main" id="{FA50A710-FAA2-5A4C-9D3B-6BD80279782B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5F1DAF6-1D92-0B44-B05B-4DEF238C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340397" y="5254171"/>
            <a:ext cx="7416800" cy="10305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AE6BCF-EF48-F34A-93A3-D3C8C3FD7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9943" y="3889828"/>
            <a:ext cx="7416800" cy="1030515"/>
          </a:xfrm>
          <a:prstGeom prst="rect">
            <a:avLst/>
          </a:prstGeom>
          <a:solidFill>
            <a:srgbClr val="FF8269"/>
          </a:soli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F925E8-E751-2A46-B73D-A9B4FC6DA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281713" y="2598057"/>
            <a:ext cx="7416800" cy="1030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7E8DDB-871A-6F48-871C-16EE8F3FE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93487" y="1364343"/>
            <a:ext cx="7416800" cy="103051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4422433" y="5237098"/>
            <a:ext cx="7373257" cy="843972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667" dirty="0"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What is your role in combating scapegoating? </a:t>
            </a:r>
            <a:endParaRPr sz="2667" dirty="0"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</p:txBody>
      </p:sp>
      <p:sp>
        <p:nvSpPr>
          <p:cNvPr id="75" name="Google Shape;75;p14"/>
          <p:cNvSpPr txBox="1"/>
          <p:nvPr/>
        </p:nvSpPr>
        <p:spPr>
          <a:xfrm>
            <a:off x="449943" y="3904343"/>
            <a:ext cx="7315199" cy="104814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2667" dirty="0"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does scapegoating potentially escalate to greater violence? </a:t>
            </a:r>
          </a:p>
        </p:txBody>
      </p:sp>
      <p:sp>
        <p:nvSpPr>
          <p:cNvPr id="70" name="Google Shape;70;p14"/>
          <p:cNvSpPr txBox="1"/>
          <p:nvPr/>
        </p:nvSpPr>
        <p:spPr>
          <a:xfrm>
            <a:off x="4281716" y="2801600"/>
            <a:ext cx="7358741" cy="62740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667" dirty="0"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does scapegoating cause harm? </a:t>
            </a:r>
            <a:endParaRPr sz="2667" dirty="0"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</p:txBody>
      </p:sp>
      <p:sp>
        <p:nvSpPr>
          <p:cNvPr id="76" name="Google Shape;76;p14"/>
          <p:cNvSpPr txBox="1"/>
          <p:nvPr/>
        </p:nvSpPr>
        <p:spPr>
          <a:xfrm>
            <a:off x="493485" y="1540600"/>
            <a:ext cx="7300683" cy="69460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2667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 you identify scapegoating? </a:t>
            </a:r>
            <a:endParaRPr sz="2667" dirty="0">
              <a:solidFill>
                <a:schemeClr val="accent4">
                  <a:lumMod val="20000"/>
                  <a:lumOff val="80000"/>
                </a:schemeClr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2133600" y="289272"/>
            <a:ext cx="8534400" cy="806800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4267" spc="400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Essential Questions</a:t>
            </a:r>
            <a:endParaRPr sz="4267" spc="400"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B708B7-5445-294F-89A3-11DC4A1DA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Essential Questions</a:t>
            </a:r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9;p13">
            <a:extLst>
              <a:ext uri="{FF2B5EF4-FFF2-40B4-BE49-F238E27FC236}">
                <a16:creationId xmlns:a16="http://schemas.microsoft.com/office/drawing/2014/main" id="{F054202F-5A6D-B047-86DC-93F4F790F048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4400" y="1513114"/>
            <a:ext cx="10363200" cy="3831772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716181-1274-A549-A527-6646D1C7FF76}"/>
              </a:ext>
            </a:extLst>
          </p:cNvPr>
          <p:cNvSpPr txBox="1"/>
          <p:nvPr/>
        </p:nvSpPr>
        <p:spPr>
          <a:xfrm>
            <a:off x="2068286" y="2382561"/>
            <a:ext cx="80554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Case Study : </a:t>
            </a:r>
          </a:p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Scapegoating of Jewish People by the Nazi government of Germany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D0F252-7612-8C45-B4AA-72D9FF25D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Scapegoating of Jewish People by the Nazi government of Germany</a:t>
            </a:r>
          </a:p>
        </p:txBody>
      </p:sp>
    </p:spTree>
    <p:extLst>
      <p:ext uri="{BB962C8B-B14F-4D97-AF65-F5344CB8AC3E}">
        <p14:creationId xmlns:p14="http://schemas.microsoft.com/office/powerpoint/2010/main" val="371160855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;p13">
            <a:extLst>
              <a:ext uri="{FF2B5EF4-FFF2-40B4-BE49-F238E27FC236}">
                <a16:creationId xmlns:a16="http://schemas.microsoft.com/office/drawing/2014/main" id="{DC2CCFF0-67EF-AE47-841A-89A6CC941433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FBE885-DF6E-254F-9599-197B450DF48E}"/>
              </a:ext>
            </a:extLst>
          </p:cNvPr>
          <p:cNvSpPr/>
          <p:nvPr/>
        </p:nvSpPr>
        <p:spPr>
          <a:xfrm>
            <a:off x="8725359" y="892366"/>
            <a:ext cx="3238959" cy="523301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Watch the film. Identify and describe examples from the film “Antisemitism” where Jewish people were unjustly blamed for a problem beyond their control.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8A2E0A-59AE-0546-AAD2-0702E26D4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8471" y="1652530"/>
            <a:ext cx="8251634" cy="3679633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94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9CBF03-5896-D94A-A642-68202B1D9077}"/>
              </a:ext>
            </a:extLst>
          </p:cNvPr>
          <p:cNvSpPr txBox="1"/>
          <p:nvPr/>
        </p:nvSpPr>
        <p:spPr>
          <a:xfrm>
            <a:off x="470840" y="2397948"/>
            <a:ext cx="8055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Case Study : </a:t>
            </a:r>
          </a:p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Scapegoating of Jewish People by the Nazi Germany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B96EF6-8740-A747-A68F-856154C4F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study: Scapegoating of Jewish People by the Nazi Government of Germany</a:t>
            </a:r>
          </a:p>
        </p:txBody>
      </p:sp>
    </p:spTree>
    <p:extLst>
      <p:ext uri="{BB962C8B-B14F-4D97-AF65-F5344CB8AC3E}">
        <p14:creationId xmlns:p14="http://schemas.microsoft.com/office/powerpoint/2010/main" val="1017948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9;p13">
            <a:extLst>
              <a:ext uri="{FF2B5EF4-FFF2-40B4-BE49-F238E27FC236}">
                <a16:creationId xmlns:a16="http://schemas.microsoft.com/office/drawing/2014/main" id="{0349598E-BCE3-A04A-9001-9204B2DF4074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121" name="Google Shape;121;p19"/>
          <p:cNvSpPr txBox="1"/>
          <p:nvPr/>
        </p:nvSpPr>
        <p:spPr>
          <a:xfrm>
            <a:off x="5236152" y="2127304"/>
            <a:ext cx="6768800" cy="3227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Analyze the words and images presented in the poster: 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are Jewish people presented by the artist in this poster? 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After looking at the poster, what feelings towards Jewish people do you think the artist hoped for or intended for viewers to have?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-US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Explain how this an example of scapegoating. </a:t>
            </a: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does this example of scapegoating instill fear and justify violence towards Jewish people? </a:t>
            </a:r>
            <a:endParaRPr dirty="0">
              <a:solidFill>
                <a:srgbClr val="FFF2CC"/>
              </a:solidFill>
              <a:latin typeface="Bookman Old Style" panose="02050604050505020204" pitchFamily="18" charset="0"/>
              <a:cs typeface="Futura Medium" panose="020B0602020204020303" pitchFamily="34" charset="-79"/>
            </a:endParaRPr>
          </a:p>
          <a:p>
            <a:endParaRPr dirty="0">
              <a:solidFill>
                <a:srgbClr val="FFF2CC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endParaRPr sz="2400" dirty="0">
              <a:solidFill>
                <a:srgbClr val="FFF2CC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endParaRPr sz="2400" dirty="0">
              <a:solidFill>
                <a:srgbClr val="FFF2CC"/>
              </a:solidFill>
            </a:endParaRPr>
          </a:p>
        </p:txBody>
      </p:sp>
      <p:pic>
        <p:nvPicPr>
          <p:cNvPr id="120" name="Google Shape;120;p19" descr="A propaganda poster. A hand, pulls back a curtain, to reveal the face of a frightening looking man with a frown who hovers above a burning city. There is a row of raised fists in anger below him. The captions on the poster read, &quot;The Jew, inciter of war, prolonger of war.&quot;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833" y="513908"/>
            <a:ext cx="4281377" cy="5830185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5" name="Google Shape;125;p19">
            <a:hlinkClick r:id="rId4" action="ppaction://hlinksldjump"/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224200" y="182867"/>
            <a:ext cx="6768800" cy="1350000"/>
          </a:xfrm>
          <a:prstGeom prst="rect">
            <a:avLst/>
          </a:prstGeom>
          <a:solidFill>
            <a:srgbClr val="94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Nazi Scapegoating of Jewish People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SemiBold"/>
              <a:cs typeface="Futura Medium" panose="020B0602020204020303" pitchFamily="34" charset="-79"/>
              <a:sym typeface="Open Sans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9;p13">
            <a:extLst>
              <a:ext uri="{FF2B5EF4-FFF2-40B4-BE49-F238E27FC236}">
                <a16:creationId xmlns:a16="http://schemas.microsoft.com/office/drawing/2014/main" id="{631C1472-76A3-EC40-9607-019CD1B61FC1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5241869" y="1761853"/>
            <a:ext cx="6768800" cy="37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Analyze the words and images presented on the book cover: </a:t>
            </a:r>
            <a:endParaRPr lang="en-US"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endParaRPr lang="en"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-US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are Jewish people presented by the artist in this photograph? </a:t>
            </a: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-US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What are the intended feelings the artist wants children to have towards Jewish people? </a:t>
            </a: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-US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What stereotype(s) of Jewish people do you think are being presented in this book?</a:t>
            </a:r>
          </a:p>
          <a:p>
            <a:pPr marL="609585" indent="-423323">
              <a:buClr>
                <a:srgbClr val="F0F1D2"/>
              </a:buClr>
              <a:buSzPts val="1400"/>
              <a:buFont typeface="Open Sans"/>
              <a:buChar char="●"/>
            </a:pPr>
            <a:r>
              <a:rPr lang="en-US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does this children’s book instill fear and indoctrinate children into supporting government sponsored violence towards Jewish people? </a:t>
            </a:r>
            <a:endParaRPr lang="en-US" dirty="0">
              <a:solidFill>
                <a:srgbClr val="FFF2CC"/>
              </a:solidFill>
              <a:latin typeface="Bookman Old Style" panose="02050604050505020204" pitchFamily="18" charset="0"/>
              <a:cs typeface="Futura Medium" panose="020B0602020204020303" pitchFamily="34" charset="-79"/>
            </a:endParaRPr>
          </a:p>
          <a:p>
            <a:endParaRPr sz="2133" dirty="0">
              <a:solidFill>
                <a:srgbClr val="FFF2CC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endParaRPr sz="2133" dirty="0">
              <a:solidFill>
                <a:srgbClr val="FFF2CC"/>
              </a:solidFill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endParaRPr sz="2400" dirty="0">
              <a:solidFill>
                <a:srgbClr val="FFF2CC"/>
              </a:solidFill>
            </a:endParaRPr>
          </a:p>
        </p:txBody>
      </p:sp>
      <p:pic>
        <p:nvPicPr>
          <p:cNvPr id="130" name="Google Shape;130;p20" descr="A book cover of the children's book &quot;the Poisonous Mushroom.&quot; The green cover shows a group of mushrooms with frightening, human faces. The center mushroom in the forground has a large, red beart and a green star of David on his chest showing that the poisonous mushrooms are meant to be Jews.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178" y="277791"/>
            <a:ext cx="4131696" cy="570440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1" name="Google Shape;131;p20">
            <a:hlinkClick r:id="rId4" action="ppaction://hlinksldjump"/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224200" y="81267"/>
            <a:ext cx="6768800" cy="1349968"/>
          </a:xfrm>
          <a:prstGeom prst="rect">
            <a:avLst/>
          </a:prstGeom>
          <a:solidFill>
            <a:srgbClr val="94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3200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Nazi Scapegoating of Jewish People: </a:t>
            </a:r>
            <a:r>
              <a:rPr lang="en" sz="3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T</a:t>
            </a:r>
            <a:r>
              <a:rPr lang="en-US" sz="3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h</a:t>
            </a:r>
            <a:r>
              <a:rPr lang="en" sz="3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e Poisonous Mushroom</a:t>
            </a:r>
            <a:endParaRPr sz="3200" dirty="0">
              <a:solidFill>
                <a:srgbClr val="F0F1D2"/>
              </a:solidFill>
              <a:latin typeface="Bookman Old Style" panose="02050604050505020204" pitchFamily="18" charset="0"/>
              <a:ea typeface="Open Sans SemiBold"/>
              <a:cs typeface="Futura Medium" panose="020B0602020204020303" pitchFamily="34" charset="-79"/>
              <a:sym typeface="Open Sans Semi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9;p13">
            <a:extLst>
              <a:ext uri="{FF2B5EF4-FFF2-40B4-BE49-F238E27FC236}">
                <a16:creationId xmlns:a16="http://schemas.microsoft.com/office/drawing/2014/main" id="{5600419D-9012-6847-B6A4-147404B9557D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143" name="Google Shape;143;p21"/>
          <p:cNvSpPr txBox="1"/>
          <p:nvPr/>
        </p:nvSpPr>
        <p:spPr>
          <a:xfrm>
            <a:off x="5288746" y="1971818"/>
            <a:ext cx="6768800" cy="329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Analyze the words and images presented in the poster: 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06390">
              <a:buClr>
                <a:srgbClr val="F0F1D2"/>
              </a:buClr>
              <a:buSzPts val="12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are Jewish people presented by the artist in this illustration? 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06390">
              <a:buClr>
                <a:srgbClr val="F0F1D2"/>
              </a:buClr>
              <a:buSzPts val="12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What are the intended feelings the artist wants children to have towards Jewish people? 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06390">
              <a:buClr>
                <a:srgbClr val="F0F1D2"/>
              </a:buClr>
              <a:buSzPts val="12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How does this illustration encourage children to scapegoat Jewish people?</a:t>
            </a:r>
            <a:endParaRPr dirty="0">
              <a:solidFill>
                <a:srgbClr val="F0F1D2"/>
              </a:solidFill>
              <a:latin typeface="Bookman Old Style" panose="02050604050505020204" pitchFamily="18" charset="0"/>
              <a:ea typeface="Open Sans Light"/>
              <a:cs typeface="Futura Medium" panose="020B0602020204020303" pitchFamily="34" charset="-79"/>
              <a:sym typeface="Open Sans"/>
            </a:endParaRPr>
          </a:p>
          <a:p>
            <a:pPr marL="609585" indent="-406390">
              <a:buClr>
                <a:srgbClr val="F0F1D2"/>
              </a:buClr>
              <a:buSzPts val="1200"/>
              <a:buFont typeface="Open Sans"/>
              <a:buChar char="●"/>
            </a:pPr>
            <a:r>
              <a:rPr lang="en" dirty="0">
                <a:solidFill>
                  <a:srgbClr val="F0F1D2"/>
                </a:solidFill>
                <a:latin typeface="Bookman Old Style" panose="02050604050505020204" pitchFamily="18" charset="0"/>
                <a:ea typeface="Open Sans Light"/>
                <a:cs typeface="Futura Medium" panose="020B0602020204020303" pitchFamily="34" charset="-79"/>
                <a:sym typeface="Open Sans"/>
              </a:rPr>
              <a:t>In this example, how does this propaganda instill fear in children and justify violence towards Jewish people? </a:t>
            </a:r>
            <a:endParaRPr dirty="0">
              <a:solidFill>
                <a:srgbClr val="FFF2CC"/>
              </a:solidFill>
              <a:latin typeface="Bookman Old Style" panose="02050604050505020204" pitchFamily="18" charset="0"/>
              <a:cs typeface="Futura Medium" panose="020B0602020204020303" pitchFamily="34" charset="-79"/>
            </a:endParaRPr>
          </a:p>
          <a:p>
            <a:endParaRPr sz="2400" dirty="0">
              <a:solidFill>
                <a:srgbClr val="FFF2CC"/>
              </a:solidFill>
            </a:endParaRPr>
          </a:p>
          <a:p>
            <a:endParaRPr sz="2400" dirty="0">
              <a:solidFill>
                <a:srgbClr val="FFF2CC"/>
              </a:solidFill>
            </a:endParaRPr>
          </a:p>
        </p:txBody>
      </p:sp>
      <p:pic>
        <p:nvPicPr>
          <p:cNvPr id="139" name="Google Shape;139;p21" descr="An illustration from the book The Poisonous Mushroom. This illustration shows an overweight, balding, unshaven man sitting on top of a huge bag of Gold in front of a bank.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049" y="142402"/>
            <a:ext cx="4861933" cy="5973533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1" name="Google Shape;141;p21">
            <a:hlinkClick r:id="rId4" action="ppaction://hlinksldjump"/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224200" y="182867"/>
            <a:ext cx="6768800" cy="1350000"/>
          </a:xfrm>
          <a:prstGeom prst="rect">
            <a:avLst/>
          </a:prstGeom>
          <a:solidFill>
            <a:srgbClr val="94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3200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Illustration from </a:t>
            </a:r>
            <a:r>
              <a:rPr lang="en" sz="3200" i="1" dirty="0">
                <a:solidFill>
                  <a:srgbClr val="F0F1D2"/>
                </a:solidFill>
                <a:latin typeface="Bookman Old Style" panose="02050604050505020204" pitchFamily="18" charset="0"/>
                <a:ea typeface="Open Sans SemiBold"/>
                <a:cs typeface="Futura Medium" panose="020B0602020204020303" pitchFamily="34" charset="-79"/>
                <a:sym typeface="Open Sans SemiBold"/>
              </a:rPr>
              <a:t>The Poisonous Mushroom</a:t>
            </a:r>
            <a:endParaRPr sz="3200" i="1" dirty="0">
              <a:solidFill>
                <a:srgbClr val="F0F1D2"/>
              </a:solidFill>
              <a:latin typeface="Bookman Old Style" panose="02050604050505020204" pitchFamily="18" charset="0"/>
              <a:ea typeface="Open Sans SemiBold"/>
              <a:cs typeface="Futura Medium" panose="020B0602020204020303" pitchFamily="34" charset="-79"/>
              <a:sym typeface="Open Sans Semi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09486"/>
            <a:ext cx="10363200" cy="3831772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extBox 2" descr="This is a title slide for the lesson on stereotypes. Stereotypes is written on a red, rectangular background. &#10;">
            <a:extLst>
              <a:ext uri="{FF2B5EF4-FFF2-40B4-BE49-F238E27FC236}">
                <a16:creationId xmlns:a16="http://schemas.microsoft.com/office/drawing/2014/main" id="{EE716181-1274-A549-A527-6646D1C7FF7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1940695" y="2984661"/>
            <a:ext cx="8055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spc="400" dirty="0">
                <a:solidFill>
                  <a:srgbClr val="F0F1D2"/>
                </a:solidFill>
                <a:latin typeface="Bookman Old Style" panose="02050604050505020204" pitchFamily="18" charset="0"/>
                <a:cs typeface="Futura Medium" panose="020B0602020204020303" pitchFamily="34" charset="-79"/>
              </a:rPr>
              <a:t>Stereotypes</a:t>
            </a:r>
          </a:p>
        </p:txBody>
      </p:sp>
      <p:sp>
        <p:nvSpPr>
          <p:cNvPr id="6" name="Title 5" hidden="1">
            <a:extLst>
              <a:ext uri="{FF2B5EF4-FFF2-40B4-BE49-F238E27FC236}">
                <a16:creationId xmlns:a16="http://schemas.microsoft.com/office/drawing/2014/main" id="{9021FBEA-FAB6-C341-9766-5E4C281D8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Stereotypes</a:t>
            </a:r>
          </a:p>
        </p:txBody>
      </p:sp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8C1C8C8F-BD19-814B-A50B-E53561750D93}"/>
              </a:ext>
            </a:extLst>
          </p:cNvPr>
          <p:cNvSpPr txBox="1"/>
          <p:nvPr/>
        </p:nvSpPr>
        <p:spPr>
          <a:xfrm>
            <a:off x="10283122" y="62888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11911658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57AD922-589D-6640-9054-2490A642E41D}"/>
              </a:ext>
            </a:extLst>
          </p:cNvPr>
          <p:cNvSpPr/>
          <p:nvPr/>
        </p:nvSpPr>
        <p:spPr>
          <a:xfrm>
            <a:off x="6590749" y="3429001"/>
            <a:ext cx="5230191" cy="2949713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A </a:t>
            </a:r>
            <a:r>
              <a:rPr 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stereotype</a:t>
            </a: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 is a belief about an individual based on the real or imagined characteristics of a group to which that individual belongs. Stereotypes can lead us to judge an individual or group negatively. Even stereotypes that seem to portray a group positively reduce individuals to categories and tell an incomplete or inaccurate “single story.”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FAA6C1-7689-4E43-99C5-E94649FE98E2}"/>
              </a:ext>
            </a:extLst>
          </p:cNvPr>
          <p:cNvSpPr/>
          <p:nvPr/>
        </p:nvSpPr>
        <p:spPr>
          <a:xfrm>
            <a:off x="618434" y="3639930"/>
            <a:ext cx="5318540" cy="2138017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A </a:t>
            </a:r>
            <a:r>
              <a:rPr lang="en-US" sz="20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stereotype</a:t>
            </a:r>
            <a:r>
              <a:rPr lang="en-US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 is an oversimplified generalization about a person or group of people without regard for individual differences.</a:t>
            </a:r>
          </a:p>
        </p:txBody>
      </p:sp>
      <p:grpSp>
        <p:nvGrpSpPr>
          <p:cNvPr id="7" name="Group 6" descr="This title box reads, &quot;Stereotypes: Identify words or phrases from the two definitions below that help you better define what a stereotype is.&quot; &#10;&#10;">
            <a:extLst>
              <a:ext uri="{FF2B5EF4-FFF2-40B4-BE49-F238E27FC236}">
                <a16:creationId xmlns:a16="http://schemas.microsoft.com/office/drawing/2014/main" id="{3C48B5E5-659F-FA4B-9F3F-23A10AA0177C}"/>
              </a:ext>
            </a:extLst>
          </p:cNvPr>
          <p:cNvGrpSpPr/>
          <p:nvPr/>
        </p:nvGrpSpPr>
        <p:grpSpPr>
          <a:xfrm>
            <a:off x="930175" y="290287"/>
            <a:ext cx="10363200" cy="2960914"/>
            <a:chOff x="631371" y="1132114"/>
            <a:chExt cx="7772400" cy="2873829"/>
          </a:xfrm>
          <a:solidFill>
            <a:srgbClr val="940000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D66204A-2D45-6249-9991-641F9F313B11}"/>
                </a:ext>
              </a:extLst>
            </p:cNvPr>
            <p:cNvSpPr/>
            <p:nvPr/>
          </p:nvSpPr>
          <p:spPr>
            <a:xfrm>
              <a:off x="631371" y="1132114"/>
              <a:ext cx="7772400" cy="2873829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D824950-F55E-7148-87C6-0B36945858DB}"/>
                </a:ext>
              </a:extLst>
            </p:cNvPr>
            <p:cNvSpPr txBox="1"/>
            <p:nvPr/>
          </p:nvSpPr>
          <p:spPr>
            <a:xfrm>
              <a:off x="1363536" y="1401683"/>
              <a:ext cx="6041571" cy="24794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spc="400" dirty="0">
                  <a:solidFill>
                    <a:srgbClr val="F0F1D2"/>
                  </a:solidFill>
                  <a:latin typeface="Bookman Old Style" panose="02050604050505020204" pitchFamily="18" charset="0"/>
                  <a:cs typeface="Futura Medium" panose="020B0602020204020303" pitchFamily="34" charset="-79"/>
                </a:rPr>
                <a:t>Stereotypes: Identify words or phrases from the two definitions below that help you better define what a stereotype is.  </a:t>
              </a:r>
            </a:p>
          </p:txBody>
        </p:sp>
      </p:grp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D18A4BE-5E38-AF48-8FA3-08C616087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452" y="-2021304"/>
            <a:ext cx="10515600" cy="1786940"/>
          </a:xfrm>
        </p:spPr>
        <p:txBody>
          <a:bodyPr>
            <a:normAutofit fontScale="90000"/>
          </a:bodyPr>
          <a:lstStyle/>
          <a:p>
            <a:r>
              <a:rPr lang="en-US" dirty="0"/>
              <a:t>Stereotypes: Identify words or phrases from the two definitions below that help you better define what a stereotype is.</a:t>
            </a:r>
          </a:p>
        </p:txBody>
      </p:sp>
      <p:sp>
        <p:nvSpPr>
          <p:cNvPr id="10" name="Google Shape;59;p13">
            <a:extLst>
              <a:ext uri="{FF2B5EF4-FFF2-40B4-BE49-F238E27FC236}">
                <a16:creationId xmlns:a16="http://schemas.microsoft.com/office/drawing/2014/main" id="{E60F0768-065F-6F45-B7DE-7BFCD2554288}"/>
              </a:ext>
            </a:extLst>
          </p:cNvPr>
          <p:cNvSpPr txBox="1"/>
          <p:nvPr/>
        </p:nvSpPr>
        <p:spPr>
          <a:xfrm>
            <a:off x="10216055" y="6287104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894119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96617"/>
            <a:ext cx="10388777" cy="3744641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D9BA89-BC32-A140-889F-69663CA3655C}"/>
              </a:ext>
            </a:extLst>
          </p:cNvPr>
          <p:cNvSpPr/>
          <p:nvPr/>
        </p:nvSpPr>
        <p:spPr>
          <a:xfrm>
            <a:off x="8527056" y="99749"/>
            <a:ext cx="3552493" cy="2255479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“Why Do You Think Stereotypes are True,” </a:t>
            </a:r>
            <a:r>
              <a:rPr lang="en-US" sz="24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Decoded 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with </a:t>
            </a:r>
            <a:r>
              <a:rPr lang="en-US" sz="2400" dirty="0" err="1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Franchesca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 Ramsey</a:t>
            </a:r>
          </a:p>
        </p:txBody>
      </p:sp>
      <p:pic>
        <p:nvPicPr>
          <p:cNvPr id="4" name="Online Media 3">
            <a:hlinkClick r:id="" action="ppaction://media"/>
            <a:extLst>
              <a:ext uri="{FF2B5EF4-FFF2-40B4-BE49-F238E27FC236}">
                <a16:creationId xmlns:a16="http://schemas.microsoft.com/office/drawing/2014/main" id="{D0DA1101-4258-7B46-A39A-9EEA3AD28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7388" y="1091093"/>
            <a:ext cx="8275777" cy="467581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E37CC23-0FEF-AE4F-B339-6D0C24FEB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“Why Do You Think Stereotypes are True” Decoded with </a:t>
            </a:r>
            <a:r>
              <a:rPr lang="en-US" dirty="0" err="1"/>
              <a:t>Franchesca</a:t>
            </a:r>
            <a:r>
              <a:rPr lang="en-US" dirty="0"/>
              <a:t> Ramsey</a:t>
            </a:r>
          </a:p>
        </p:txBody>
      </p:sp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4779BDB8-F964-9B4F-B232-727AD8DBC04D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519777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9;p13">
            <a:extLst>
              <a:ext uri="{FF2B5EF4-FFF2-40B4-BE49-F238E27FC236}">
                <a16:creationId xmlns:a16="http://schemas.microsoft.com/office/drawing/2014/main" id="{95C3F5BE-59C9-0043-81AF-2DB04CED93D9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75AA37-165C-0745-A45D-B616493B2C23}"/>
              </a:ext>
            </a:extLst>
          </p:cNvPr>
          <p:cNvSpPr/>
          <p:nvPr/>
        </p:nvSpPr>
        <p:spPr>
          <a:xfrm>
            <a:off x="948267" y="592666"/>
            <a:ext cx="10721219" cy="5242076"/>
          </a:xfrm>
          <a:prstGeom prst="rect">
            <a:avLst/>
          </a:prstGeom>
          <a:solidFill>
            <a:srgbClr val="9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667" dirty="0">
              <a:latin typeface="Bookman Old Style" panose="02050604050505020204" pitchFamily="18" charset="0"/>
            </a:endParaRPr>
          </a:p>
          <a:p>
            <a:r>
              <a:rPr lang="en-US" sz="2667" spc="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Activity: Identify and Define Stereotypes</a:t>
            </a:r>
          </a:p>
          <a:p>
            <a:r>
              <a:rPr lang="en-US" sz="2667" spc="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Instructions</a:t>
            </a:r>
          </a:p>
          <a:p>
            <a:endParaRPr lang="en-US" sz="2667" dirty="0">
              <a:solidFill>
                <a:schemeClr val="accent4">
                  <a:lumMod val="20000"/>
                  <a:lumOff val="80000"/>
                </a:schemeClr>
              </a:solidFill>
              <a:latin typeface="Bookman Old Style" panose="02050604050505020204" pitchFamily="18" charset="0"/>
            </a:endParaRPr>
          </a:p>
          <a:p>
            <a:r>
              <a:rPr lang="en-US" sz="2667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You have been provided with one media example where a stereotype is shown: a political cartoon or a propaganda poster. Please discuss and respond to the questions in your group. All members of the group should have individual written responses to the questions; however, each student’s response should be a reflection of the group’s discussion. </a:t>
            </a:r>
          </a:p>
          <a:p>
            <a:br>
              <a:rPr lang="en-US" sz="2667" dirty="0">
                <a:latin typeface="Bookman Old Style" panose="02050604050505020204" pitchFamily="18" charset="0"/>
              </a:rPr>
            </a:br>
            <a:endParaRPr lang="en-US" sz="2667" dirty="0">
              <a:latin typeface="Bookman Old Style" panose="02050604050505020204" pitchFamily="18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6ECEED-D26B-AE49-AD2E-C95013C3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Activity: Identify and define Stereotypes Instructions</a:t>
            </a:r>
          </a:p>
        </p:txBody>
      </p:sp>
    </p:spTree>
    <p:extLst>
      <p:ext uri="{BB962C8B-B14F-4D97-AF65-F5344CB8AC3E}">
        <p14:creationId xmlns:p14="http://schemas.microsoft.com/office/powerpoint/2010/main" val="2579527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D1420CCC-5900-EF47-B3AA-F075A15A2874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96617"/>
            <a:ext cx="10388777" cy="3744641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D9BA89-BC32-A140-889F-69663CA3655C}"/>
              </a:ext>
            </a:extLst>
          </p:cNvPr>
          <p:cNvSpPr/>
          <p:nvPr/>
        </p:nvSpPr>
        <p:spPr>
          <a:xfrm>
            <a:off x="8587694" y="836428"/>
            <a:ext cx="2975428" cy="2225749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Dr. Suess created this political cartoon “Waiting for the Signal from Home” in 1941</a:t>
            </a:r>
          </a:p>
          <a:p>
            <a:endParaRPr lang="en-US" sz="2400" dirty="0">
              <a:solidFill>
                <a:srgbClr val="F0F1D2"/>
              </a:solidFill>
              <a:latin typeface="Futura" panose="020B0602020204020303" pitchFamily="34" charset="-79"/>
            </a:endParaRPr>
          </a:p>
        </p:txBody>
      </p:sp>
      <p:pic>
        <p:nvPicPr>
          <p:cNvPr id="7170" name="Picture 2" descr="Waiting for the signal from home”: anti-Japanese propaganda by Theodore  Geisel (Dr. Seuss), 1941. : PropagandaPosters">
            <a:extLst>
              <a:ext uri="{FF2B5EF4-FFF2-40B4-BE49-F238E27FC236}">
                <a16:creationId xmlns:a16="http://schemas.microsoft.com/office/drawing/2014/main" id="{F6451C78-60E7-8845-9A18-44454C641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4"/>
          <a:stretch/>
        </p:blipFill>
        <p:spPr bwMode="auto">
          <a:xfrm>
            <a:off x="914697" y="132832"/>
            <a:ext cx="7151872" cy="609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EB10A37-2692-2D49-B232-11F19AED6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“Waiting for the Signal from Home” Dr Suess political cartoon</a:t>
            </a:r>
          </a:p>
        </p:txBody>
      </p:sp>
    </p:spTree>
    <p:extLst>
      <p:ext uri="{BB962C8B-B14F-4D97-AF65-F5344CB8AC3E}">
        <p14:creationId xmlns:p14="http://schemas.microsoft.com/office/powerpoint/2010/main" val="246791019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4F386EFC-453D-C145-AAE0-C745CC8FE879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96617"/>
            <a:ext cx="10388777" cy="3744641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D9BA89-BC32-A140-889F-69663CA3655C}"/>
              </a:ext>
            </a:extLst>
          </p:cNvPr>
          <p:cNvSpPr/>
          <p:nvPr/>
        </p:nvSpPr>
        <p:spPr>
          <a:xfrm>
            <a:off x="8828699" y="694659"/>
            <a:ext cx="2975428" cy="2255479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Sean Delmas created this political cartoon for the </a:t>
            </a:r>
            <a:r>
              <a:rPr lang="en-US" sz="2400" i="1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New York Post</a:t>
            </a:r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 on February 24, 2002</a:t>
            </a:r>
          </a:p>
        </p:txBody>
      </p:sp>
      <p:pic>
        <p:nvPicPr>
          <p:cNvPr id="3074" name="Picture 2" descr="New York Post Cartoon Depicts NYC Muslims As Terrorists, NYPD Spying As  Necessary (CARTOON) | HuffPost">
            <a:extLst>
              <a:ext uri="{FF2B5EF4-FFF2-40B4-BE49-F238E27FC236}">
                <a16:creationId xmlns:a16="http://schemas.microsoft.com/office/drawing/2014/main" id="{00355AB2-0F3D-BF46-9CD3-6F0B16479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9" y="1246525"/>
            <a:ext cx="8228420" cy="476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4D07A76-67B6-BC48-8FA1-7A6ED5049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9/11 Political Cartoon by Sean Delmas</a:t>
            </a:r>
          </a:p>
        </p:txBody>
      </p:sp>
    </p:spTree>
    <p:extLst>
      <p:ext uri="{BB962C8B-B14F-4D97-AF65-F5344CB8AC3E}">
        <p14:creationId xmlns:p14="http://schemas.microsoft.com/office/powerpoint/2010/main" val="145808843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96617"/>
            <a:ext cx="10388777" cy="3744641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D9BA89-BC32-A140-889F-69663CA3655C}"/>
              </a:ext>
            </a:extLst>
          </p:cNvPr>
          <p:cNvSpPr/>
          <p:nvPr/>
        </p:nvSpPr>
        <p:spPr>
          <a:xfrm>
            <a:off x="7779619" y="627214"/>
            <a:ext cx="3450986" cy="3541374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Illustration from a 1919 Austrian postcard showing a caricatured Jew stabbing a personified Germany Army solder in the back with a dagger.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871F57-2F92-444F-9E15-66A08E919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Polish Propaganda Poster: “Jews are lice. They cause Typhus.” </a:t>
            </a:r>
          </a:p>
        </p:txBody>
      </p:sp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E506D22F-5979-604D-9CDC-7898D744E2AD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pic>
        <p:nvPicPr>
          <p:cNvPr id="4" name="Picture 2" descr="A cartoon of a German soldier in the trenches being stabbed in the back by a charicature of a Jewish peron. ">
            <a:extLst>
              <a:ext uri="{FF2B5EF4-FFF2-40B4-BE49-F238E27FC236}">
                <a16:creationId xmlns:a16="http://schemas.microsoft.com/office/drawing/2014/main" id="{C49EA55F-E701-7A4B-9C04-AFDA73A418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2" y="996230"/>
            <a:ext cx="7162760" cy="486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10560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9;p13">
            <a:extLst>
              <a:ext uri="{FF2B5EF4-FFF2-40B4-BE49-F238E27FC236}">
                <a16:creationId xmlns:a16="http://schemas.microsoft.com/office/drawing/2014/main" id="{9D353B9E-8609-994D-BCE9-BA5FA82A5098}"/>
              </a:ext>
            </a:extLst>
          </p:cNvPr>
          <p:cNvSpPr txBox="1"/>
          <p:nvPr/>
        </p:nvSpPr>
        <p:spPr>
          <a:xfrm>
            <a:off x="10216055" y="6244900"/>
            <a:ext cx="1908878" cy="5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" sz="2400" spc="-150" dirty="0">
                <a:solidFill>
                  <a:srgbClr val="A4C2F4"/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  <a:sym typeface="Oswald"/>
              </a:rPr>
              <a:t>OJMCHE</a:t>
            </a:r>
            <a:endParaRPr sz="2400" spc="-150" dirty="0">
              <a:solidFill>
                <a:srgbClr val="A4C2F4"/>
              </a:solidFill>
              <a:latin typeface="Open Sans Light" pitchFamily="2" charset="0"/>
              <a:ea typeface="Open Sans Light" pitchFamily="2" charset="0"/>
              <a:cs typeface="Open Sans Light" pitchFamily="2" charset="0"/>
              <a:sym typeface="Oswald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0DB2A2-6456-D046-97D0-DA7180DE4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41828" y="1596617"/>
            <a:ext cx="10388777" cy="3744641"/>
          </a:xfrm>
          <a:prstGeom prst="rect">
            <a:avLst/>
          </a:prstGeom>
          <a:solidFill>
            <a:srgbClr val="94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D9BA89-BC32-A140-889F-69663CA3655C}"/>
              </a:ext>
            </a:extLst>
          </p:cNvPr>
          <p:cNvSpPr/>
          <p:nvPr/>
        </p:nvSpPr>
        <p:spPr>
          <a:xfrm>
            <a:off x="8828699" y="694659"/>
            <a:ext cx="2975428" cy="2255479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accent4">
                    <a:lumMod val="20000"/>
                    <a:lumOff val="80000"/>
                  </a:schemeClr>
                </a:solidFill>
                <a:latin typeface="Bookman Old Style" panose="02050604050505020204" pitchFamily="18" charset="0"/>
              </a:rPr>
              <a:t>Rick McKee created this political cartoon on August 5, 2014</a:t>
            </a:r>
          </a:p>
        </p:txBody>
      </p:sp>
      <p:pic>
        <p:nvPicPr>
          <p:cNvPr id="5124" name="Picture 4" descr="Immigration Disease">
            <a:extLst>
              <a:ext uri="{FF2B5EF4-FFF2-40B4-BE49-F238E27FC236}">
                <a16:creationId xmlns:a16="http://schemas.microsoft.com/office/drawing/2014/main" id="{E6E2ABBD-8F93-7E43-8C6A-E79B54DC4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46" y="784802"/>
            <a:ext cx="8144785" cy="528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9DBBA95-0183-C64D-8A76-9658C16DE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Anti-immigration political cartoon by Rick McKee</a:t>
            </a:r>
          </a:p>
        </p:txBody>
      </p:sp>
    </p:spTree>
    <p:extLst>
      <p:ext uri="{BB962C8B-B14F-4D97-AF65-F5344CB8AC3E}">
        <p14:creationId xmlns:p14="http://schemas.microsoft.com/office/powerpoint/2010/main" val="417839731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200" spc="400" dirty="0">
            <a:solidFill>
              <a:srgbClr val="F0F1D2"/>
            </a:solidFill>
            <a:latin typeface="Bookman Old Style" panose="02050604050505020204" pitchFamily="18" charset="0"/>
            <a:cs typeface="Futura Medium" panose="020B0602020204020303" pitchFamily="34" charset="-79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3956</TotalTime>
  <Words>882</Words>
  <Application>Microsoft Macintosh PowerPoint</Application>
  <PresentationFormat>Widescreen</PresentationFormat>
  <Paragraphs>88</Paragraphs>
  <Slides>16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Futura</vt:lpstr>
      <vt:lpstr>Futura Medium</vt:lpstr>
      <vt:lpstr>Open Sans</vt:lpstr>
      <vt:lpstr>Open Sans Light</vt:lpstr>
      <vt:lpstr>Office Theme</vt:lpstr>
      <vt:lpstr>Rooting out Stereotypes and Scapegoating in Propaganda</vt:lpstr>
      <vt:lpstr>Stereotypes</vt:lpstr>
      <vt:lpstr>Stereotypes: Identify words or phrases from the two definitions below that help you better define what a stereotype is.</vt:lpstr>
      <vt:lpstr>“Why Do You Think Stereotypes are True” Decoded with Franchesca Ramsey</vt:lpstr>
      <vt:lpstr>Activity: Identify and define Stereotypes Instructions</vt:lpstr>
      <vt:lpstr>“Waiting for the Signal from Home” Dr Suess political cartoon</vt:lpstr>
      <vt:lpstr>9/11 Political Cartoon by Sean Delmas</vt:lpstr>
      <vt:lpstr>Polish Propaganda Poster: “Jews are lice. They cause Typhus.” </vt:lpstr>
      <vt:lpstr>Anti-immigration political cartoon by Rick McKee</vt:lpstr>
      <vt:lpstr>Scapegoating</vt:lpstr>
      <vt:lpstr>Essential Questions</vt:lpstr>
      <vt:lpstr>Case study: Scapegoating of Jewish People by the Nazi government of Germany</vt:lpstr>
      <vt:lpstr>Case study: Scapegoating of Jewish People by the Nazi Government of Germany</vt:lpstr>
      <vt:lpstr>Nazi Scapegoating of Jewish People</vt:lpstr>
      <vt:lpstr>Nazi Scapegoating of Jewish People: The Poisonous Mushroom</vt:lpstr>
      <vt:lpstr>Illustration from The Poisonous Mushroom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Duden</dc:creator>
  <cp:lastModifiedBy>Judy Margels</cp:lastModifiedBy>
  <cp:revision>26</cp:revision>
  <dcterms:created xsi:type="dcterms:W3CDTF">2021-05-10T15:41:34Z</dcterms:created>
  <dcterms:modified xsi:type="dcterms:W3CDTF">2021-06-28T23:55:33Z</dcterms:modified>
</cp:coreProperties>
</file>