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3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1.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5.xml" ContentType="application/vnd.openxmlformats-officedocument.presentationml.slideLayout+xml"/>
  <Override PartName="/ppt/notesSlides/notesSlide64.xml" ContentType="application/vnd.openxmlformats-officedocument.presentationml.notesSlide+xml"/>
  <Override PartName="/ppt/slideMasters/slideMaster2.xml" ContentType="application/vnd.openxmlformats-officedocument.presentationml.slideMaster+xml"/>
  <Override PartName="/ppt/notesSlides/notesSlide63.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slideLayouts/slideLayout3.xml" ContentType="application/vnd.openxmlformats-officedocument.presentationml.slideLayout+xml"/>
  <Override PartName="/ppt/notesSlides/notesSlide39.xml" ContentType="application/vnd.openxmlformats-officedocument.presentationml.notesSlide+xml"/>
  <Override PartName="/ppt/slideLayouts/slideLayout2.xml" ContentType="application/vnd.openxmlformats-officedocument.presentationml.slideLayout+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6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8.xml" ContentType="application/vnd.openxmlformats-officedocument.presentationml.notesSlide+xml"/>
  <Override PartName="/ppt/notesSlides/notesSlide59.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49.xml" ContentType="application/vnd.openxmlformats-officedocument.presentationml.notesSlide+xml"/>
  <Override PartName="/ppt/notesSlides/notesSlide54.xml" ContentType="application/vnd.openxmlformats-officedocument.presentationml.notesSlide+xml"/>
  <Override PartName="/ppt/notesSlides/notesSlide50.xml" ContentType="application/vnd.openxmlformats-officedocument.presentationml.notesSlide+xml"/>
  <Override PartName="/ppt/notesSlides/notesSlide46.xml" ContentType="application/vnd.openxmlformats-officedocument.presentationml.notesSlide+xml"/>
  <Override PartName="/ppt/notesSlides/notesSlide61.xml" ContentType="application/vnd.openxmlformats-officedocument.presentationml.notesSlide+xml"/>
  <Override PartName="/ppt/notesSlides/notesSlide42.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3.xml" ContentType="application/vnd.openxmlformats-officedocument.presentationml.notesSlide+xml"/>
  <Override PartName="/ppt/notesSlides/notesSlide58.xml" ContentType="application/vnd.openxmlformats-officedocument.presentationml.notesSlide+xml"/>
  <Override PartName="/ppt/notesSlides/notesSlide41.xml" ContentType="application/vnd.openxmlformats-officedocument.presentationml.notesSlide+xml"/>
  <Override PartName="/ppt/notesSlides/notesSlide55.xml" ContentType="application/vnd.openxmlformats-officedocument.presentationml.notesSlide+xml"/>
  <Override PartName="/ppt/notesSlides/notesSlide57.xml" ContentType="application/vnd.openxmlformats-officedocument.presentationml.notesSlide+xml"/>
  <Override PartName="/ppt/diagrams/colors1.xml" ContentType="application/vnd.openxmlformats-officedocument.drawingml.diagramColors+xml"/>
  <Override PartName="/ppt/handoutMasters/handoutMaster1.xml" ContentType="application/vnd.openxmlformats-officedocument.presentationml.handoutMaster+xml"/>
  <Override PartName="/ppt/diagrams/colors4.xml" ContentType="application/vnd.openxmlformats-officedocument.drawingml.diagramColors+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4.xml" ContentType="application/vnd.openxmlformats-officedocument.theme+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8.xml" ContentType="application/vnd.ms-office.drawingml.diagramDrawing+xml"/>
  <Override PartName="/ppt/theme/theme3.xml" ContentType="application/vnd.openxmlformats-officedocument.theme+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4.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drawing2.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notesMasterIdLst>
    <p:notesMasterId r:id="rId67"/>
  </p:notesMasterIdLst>
  <p:handoutMasterIdLst>
    <p:handoutMasterId r:id="rId68"/>
  </p:handoutMasterIdLst>
  <p:sldIdLst>
    <p:sldId id="256" r:id="rId3"/>
    <p:sldId id="257" r:id="rId4"/>
    <p:sldId id="258" r:id="rId5"/>
    <p:sldId id="259" r:id="rId6"/>
    <p:sldId id="352" r:id="rId7"/>
    <p:sldId id="261" r:id="rId8"/>
    <p:sldId id="263" r:id="rId9"/>
    <p:sldId id="267" r:id="rId10"/>
    <p:sldId id="268" r:id="rId11"/>
    <p:sldId id="269" r:id="rId12"/>
    <p:sldId id="270" r:id="rId13"/>
    <p:sldId id="271" r:id="rId14"/>
    <p:sldId id="272" r:id="rId15"/>
    <p:sldId id="353" r:id="rId16"/>
    <p:sldId id="275" r:id="rId17"/>
    <p:sldId id="276" r:id="rId18"/>
    <p:sldId id="359" r:id="rId19"/>
    <p:sldId id="361" r:id="rId20"/>
    <p:sldId id="279" r:id="rId21"/>
    <p:sldId id="360" r:id="rId22"/>
    <p:sldId id="357" r:id="rId23"/>
    <p:sldId id="356" r:id="rId24"/>
    <p:sldId id="358" r:id="rId25"/>
    <p:sldId id="287" r:id="rId26"/>
    <p:sldId id="288" r:id="rId27"/>
    <p:sldId id="289" r:id="rId28"/>
    <p:sldId id="290" r:id="rId29"/>
    <p:sldId id="362" r:id="rId30"/>
    <p:sldId id="294" r:id="rId31"/>
    <p:sldId id="295" r:id="rId32"/>
    <p:sldId id="296" r:id="rId33"/>
    <p:sldId id="299" r:id="rId34"/>
    <p:sldId id="297" r:id="rId35"/>
    <p:sldId id="298" r:id="rId36"/>
    <p:sldId id="300" r:id="rId37"/>
    <p:sldId id="363" r:id="rId38"/>
    <p:sldId id="303" r:id="rId39"/>
    <p:sldId id="304" r:id="rId40"/>
    <p:sldId id="307" r:id="rId41"/>
    <p:sldId id="347" r:id="rId42"/>
    <p:sldId id="306" r:id="rId43"/>
    <p:sldId id="355" r:id="rId44"/>
    <p:sldId id="313" r:id="rId45"/>
    <p:sldId id="311" r:id="rId46"/>
    <p:sldId id="312" r:id="rId47"/>
    <p:sldId id="325" r:id="rId48"/>
    <p:sldId id="327" r:id="rId49"/>
    <p:sldId id="326"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50" r:id="rId63"/>
    <p:sldId id="342" r:id="rId64"/>
    <p:sldId id="343" r:id="rId65"/>
    <p:sldId id="345"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58" autoAdjust="0"/>
  </p:normalViewPr>
  <p:slideViewPr>
    <p:cSldViewPr snapToGrid="0" snapToObjects="1">
      <p:cViewPr varScale="1">
        <p:scale>
          <a:sx n="80" d="100"/>
          <a:sy n="80" d="100"/>
        </p:scale>
        <p:origin x="24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88" y="9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heme" Target="theme/theme1.xml"/></Relationships>
</file>

<file path=ppt/diagrams/_rels/data8.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B4C9C-20A6-4ED3-B74E-ACDD26388375}"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502CA966-900E-4559-B8D0-87589434EF9C}">
      <dgm:prSet phldrT="[Text]" custT="1"/>
      <dgm:spPr>
        <a:ln w="38100"/>
      </dgm:spPr>
      <dgm:t>
        <a:bodyPr/>
        <a:lstStyle/>
        <a:p>
          <a:r>
            <a:rPr lang="en-US" sz="3800" b="1" dirty="0" smtClean="0"/>
            <a:t>National Preparedness Directive</a:t>
          </a:r>
          <a:endParaRPr lang="en-US" sz="3800" dirty="0"/>
        </a:p>
      </dgm:t>
    </dgm:pt>
    <dgm:pt modelId="{6C51FCAD-61E1-4524-BFAC-D385F7010AB7}" type="parTrans" cxnId="{369291F3-289C-4367-AAA4-E6EF2DB6BF4A}">
      <dgm:prSet/>
      <dgm:spPr/>
      <dgm:t>
        <a:bodyPr/>
        <a:lstStyle/>
        <a:p>
          <a:endParaRPr lang="en-US"/>
        </a:p>
      </dgm:t>
    </dgm:pt>
    <dgm:pt modelId="{FD3DF069-6537-4E46-A458-1E189676F14F}" type="sibTrans" cxnId="{369291F3-289C-4367-AAA4-E6EF2DB6BF4A}">
      <dgm:prSet/>
      <dgm:spPr/>
      <dgm:t>
        <a:bodyPr/>
        <a:lstStyle/>
        <a:p>
          <a:endParaRPr lang="en-US"/>
        </a:p>
      </dgm:t>
    </dgm:pt>
    <dgm:pt modelId="{3427FCD5-C0B5-4D43-960E-A71A05FBFA90}">
      <dgm:prSet phldrT="[Text]" custT="1"/>
      <dgm:spPr>
        <a:solidFill>
          <a:schemeClr val="accent3">
            <a:lumMod val="75000"/>
          </a:schemeClr>
        </a:solidFill>
        <a:ln w="38100"/>
      </dgm:spPr>
      <dgm:t>
        <a:bodyPr/>
        <a:lstStyle/>
        <a:p>
          <a:pPr algn="ctr"/>
          <a:r>
            <a:rPr lang="en-US" sz="2700" b="1" dirty="0" smtClean="0"/>
            <a:t>Describes the nation’s approach to preparedness</a:t>
          </a:r>
          <a:endParaRPr lang="en-US" sz="2700" b="1" dirty="0"/>
        </a:p>
      </dgm:t>
    </dgm:pt>
    <dgm:pt modelId="{C7BE653F-A94B-48B3-98E0-5D77C6AD942B}" type="parTrans" cxnId="{6D0C39A0-CBF7-4A13-95B4-4E258CF57CD7}">
      <dgm:prSet/>
      <dgm:spPr/>
      <dgm:t>
        <a:bodyPr/>
        <a:lstStyle/>
        <a:p>
          <a:endParaRPr lang="en-US"/>
        </a:p>
      </dgm:t>
    </dgm:pt>
    <dgm:pt modelId="{D590F729-4DAD-404E-ABD7-79A223AE40DA}" type="sibTrans" cxnId="{6D0C39A0-CBF7-4A13-95B4-4E258CF57CD7}">
      <dgm:prSet/>
      <dgm:spPr/>
      <dgm:t>
        <a:bodyPr/>
        <a:lstStyle/>
        <a:p>
          <a:endParaRPr lang="en-US"/>
        </a:p>
      </dgm:t>
    </dgm:pt>
    <dgm:pt modelId="{FAED1546-3518-4569-94D5-0041C1A58D3F}">
      <dgm:prSet phldrT="[Text]" custT="1"/>
      <dgm:spPr>
        <a:ln w="38100"/>
      </dgm:spPr>
      <dgm:t>
        <a:bodyPr/>
        <a:lstStyle/>
        <a:p>
          <a:pPr algn="ctr"/>
          <a:r>
            <a:rPr lang="en-US" sz="2600" b="1" dirty="0" smtClean="0"/>
            <a:t>Aims to facilitate an integrated approach and align planning at all levels and with all sectors</a:t>
          </a:r>
          <a:endParaRPr lang="en-US" sz="2600" b="1" dirty="0"/>
        </a:p>
      </dgm:t>
    </dgm:pt>
    <dgm:pt modelId="{064D4659-0456-4A0C-9B80-113132E61A6F}" type="parTrans" cxnId="{2DFD33CE-159A-48DD-92D8-CF5E2835F68D}">
      <dgm:prSet/>
      <dgm:spPr/>
      <dgm:t>
        <a:bodyPr/>
        <a:lstStyle/>
        <a:p>
          <a:endParaRPr lang="en-US"/>
        </a:p>
      </dgm:t>
    </dgm:pt>
    <dgm:pt modelId="{E2BB89A5-727B-43AA-86F8-8FA51FDA44E7}" type="sibTrans" cxnId="{2DFD33CE-159A-48DD-92D8-CF5E2835F68D}">
      <dgm:prSet/>
      <dgm:spPr/>
      <dgm:t>
        <a:bodyPr/>
        <a:lstStyle/>
        <a:p>
          <a:endParaRPr lang="en-US"/>
        </a:p>
      </dgm:t>
    </dgm:pt>
    <dgm:pt modelId="{855AD599-751A-4A22-B147-E62442A34EE1}" type="pres">
      <dgm:prSet presAssocID="{4B0B4C9C-20A6-4ED3-B74E-ACDD26388375}" presName="diagram" presStyleCnt="0">
        <dgm:presLayoutVars>
          <dgm:dir/>
          <dgm:resizeHandles val="exact"/>
        </dgm:presLayoutVars>
      </dgm:prSet>
      <dgm:spPr/>
      <dgm:t>
        <a:bodyPr/>
        <a:lstStyle/>
        <a:p>
          <a:endParaRPr lang="en-US"/>
        </a:p>
      </dgm:t>
    </dgm:pt>
    <dgm:pt modelId="{38CC0294-B475-4892-9643-BC53ADA91B20}" type="pres">
      <dgm:prSet presAssocID="{502CA966-900E-4559-B8D0-87589434EF9C}" presName="node" presStyleLbl="node1" presStyleIdx="0" presStyleCnt="3" custScaleX="227731" custScaleY="58259" custLinFactNeighborX="39" custLinFactNeighborY="-3541">
        <dgm:presLayoutVars>
          <dgm:bulletEnabled val="1"/>
        </dgm:presLayoutVars>
      </dgm:prSet>
      <dgm:spPr/>
      <dgm:t>
        <a:bodyPr/>
        <a:lstStyle/>
        <a:p>
          <a:endParaRPr lang="en-US"/>
        </a:p>
      </dgm:t>
    </dgm:pt>
    <dgm:pt modelId="{F0F9AC92-5326-40F9-9371-565DAA2F4648}" type="pres">
      <dgm:prSet presAssocID="{FD3DF069-6537-4E46-A458-1E189676F14F}" presName="sibTrans" presStyleCnt="0"/>
      <dgm:spPr/>
    </dgm:pt>
    <dgm:pt modelId="{133AD847-15F9-4E03-9B86-511BA8FE225B}" type="pres">
      <dgm:prSet presAssocID="{3427FCD5-C0B5-4D43-960E-A71A05FBFA90}" presName="node" presStyleLbl="node1" presStyleIdx="1" presStyleCnt="3" custScaleX="101248" custScaleY="92811" custLinFactNeighborX="-7656" custLinFactNeighborY="-9103">
        <dgm:presLayoutVars>
          <dgm:bulletEnabled val="1"/>
        </dgm:presLayoutVars>
      </dgm:prSet>
      <dgm:spPr/>
      <dgm:t>
        <a:bodyPr/>
        <a:lstStyle/>
        <a:p>
          <a:endParaRPr lang="en-US"/>
        </a:p>
      </dgm:t>
    </dgm:pt>
    <dgm:pt modelId="{6523B789-BFC2-4EE1-B87A-8ACF04E6B7BF}" type="pres">
      <dgm:prSet presAssocID="{D590F729-4DAD-404E-ABD7-79A223AE40DA}" presName="sibTrans" presStyleCnt="0"/>
      <dgm:spPr/>
    </dgm:pt>
    <dgm:pt modelId="{D57B1039-8F4B-475D-975A-F0C099AC7142}" type="pres">
      <dgm:prSet presAssocID="{FAED1546-3518-4569-94D5-0041C1A58D3F}" presName="node" presStyleLbl="node1" presStyleIdx="2" presStyleCnt="3" custScaleX="101248" custScaleY="92811" custLinFactNeighborX="7656" custLinFactNeighborY="-8925">
        <dgm:presLayoutVars>
          <dgm:bulletEnabled val="1"/>
        </dgm:presLayoutVars>
      </dgm:prSet>
      <dgm:spPr/>
      <dgm:t>
        <a:bodyPr/>
        <a:lstStyle/>
        <a:p>
          <a:endParaRPr lang="en-US"/>
        </a:p>
      </dgm:t>
    </dgm:pt>
  </dgm:ptLst>
  <dgm:cxnLst>
    <dgm:cxn modelId="{629506E9-B355-40F3-A087-8FF668FFAE2D}" type="presOf" srcId="{502CA966-900E-4559-B8D0-87589434EF9C}" destId="{38CC0294-B475-4892-9643-BC53ADA91B20}" srcOrd="0" destOrd="0" presId="urn:microsoft.com/office/officeart/2005/8/layout/default#1"/>
    <dgm:cxn modelId="{0A17CF1E-92C0-447D-8912-733F285A6ACC}" type="presOf" srcId="{FAED1546-3518-4569-94D5-0041C1A58D3F}" destId="{D57B1039-8F4B-475D-975A-F0C099AC7142}" srcOrd="0" destOrd="0" presId="urn:microsoft.com/office/officeart/2005/8/layout/default#1"/>
    <dgm:cxn modelId="{378F9DCC-3601-4439-98B7-40809E972957}" type="presOf" srcId="{3427FCD5-C0B5-4D43-960E-A71A05FBFA90}" destId="{133AD847-15F9-4E03-9B86-511BA8FE225B}" srcOrd="0" destOrd="0" presId="urn:microsoft.com/office/officeart/2005/8/layout/default#1"/>
    <dgm:cxn modelId="{6D0C39A0-CBF7-4A13-95B4-4E258CF57CD7}" srcId="{4B0B4C9C-20A6-4ED3-B74E-ACDD26388375}" destId="{3427FCD5-C0B5-4D43-960E-A71A05FBFA90}" srcOrd="1" destOrd="0" parTransId="{C7BE653F-A94B-48B3-98E0-5D77C6AD942B}" sibTransId="{D590F729-4DAD-404E-ABD7-79A223AE40DA}"/>
    <dgm:cxn modelId="{2DFD33CE-159A-48DD-92D8-CF5E2835F68D}" srcId="{4B0B4C9C-20A6-4ED3-B74E-ACDD26388375}" destId="{FAED1546-3518-4569-94D5-0041C1A58D3F}" srcOrd="2" destOrd="0" parTransId="{064D4659-0456-4A0C-9B80-113132E61A6F}" sibTransId="{E2BB89A5-727B-43AA-86F8-8FA51FDA44E7}"/>
    <dgm:cxn modelId="{369291F3-289C-4367-AAA4-E6EF2DB6BF4A}" srcId="{4B0B4C9C-20A6-4ED3-B74E-ACDD26388375}" destId="{502CA966-900E-4559-B8D0-87589434EF9C}" srcOrd="0" destOrd="0" parTransId="{6C51FCAD-61E1-4524-BFAC-D385F7010AB7}" sibTransId="{FD3DF069-6537-4E46-A458-1E189676F14F}"/>
    <dgm:cxn modelId="{B5988A0D-37C5-49EE-9571-1D8650351AFA}" type="presOf" srcId="{4B0B4C9C-20A6-4ED3-B74E-ACDD26388375}" destId="{855AD599-751A-4A22-B147-E62442A34EE1}" srcOrd="0" destOrd="0" presId="urn:microsoft.com/office/officeart/2005/8/layout/default#1"/>
    <dgm:cxn modelId="{B3D67A92-A21A-4EF1-B6AF-45CD7F4D2F42}" type="presParOf" srcId="{855AD599-751A-4A22-B147-E62442A34EE1}" destId="{38CC0294-B475-4892-9643-BC53ADA91B20}" srcOrd="0" destOrd="0" presId="urn:microsoft.com/office/officeart/2005/8/layout/default#1"/>
    <dgm:cxn modelId="{B6F0A402-E800-4DFB-BC51-BD7C6A1D5BBA}" type="presParOf" srcId="{855AD599-751A-4A22-B147-E62442A34EE1}" destId="{F0F9AC92-5326-40F9-9371-565DAA2F4648}" srcOrd="1" destOrd="0" presId="urn:microsoft.com/office/officeart/2005/8/layout/default#1"/>
    <dgm:cxn modelId="{94782EF3-D810-446B-9B5E-32DA21157F81}" type="presParOf" srcId="{855AD599-751A-4A22-B147-E62442A34EE1}" destId="{133AD847-15F9-4E03-9B86-511BA8FE225B}" srcOrd="2" destOrd="0" presId="urn:microsoft.com/office/officeart/2005/8/layout/default#1"/>
    <dgm:cxn modelId="{6E75EC97-0E55-4CE7-8E84-225987DBCA68}" type="presParOf" srcId="{855AD599-751A-4A22-B147-E62442A34EE1}" destId="{6523B789-BFC2-4EE1-B87A-8ACF04E6B7BF}" srcOrd="3" destOrd="0" presId="urn:microsoft.com/office/officeart/2005/8/layout/default#1"/>
    <dgm:cxn modelId="{FA75FF31-A0CD-4327-8008-F02ABE1E0C5D}" type="presParOf" srcId="{855AD599-751A-4A22-B147-E62442A34EE1}" destId="{D57B1039-8F4B-475D-975A-F0C099AC7142}"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F456B111-9F96-4364-AD30-FA8BC93FFC30}">
      <dgm:prSet phldrT="[Text]" custT="1"/>
      <dgm:spPr/>
      <dgm:t>
        <a:bodyPr/>
        <a:lstStyle/>
        <a:p>
          <a:r>
            <a:rPr lang="en-US" sz="2400" b="1" dirty="0" smtClean="0"/>
            <a:t>FUNCTIONAL ANNEXES</a:t>
          </a:r>
        </a:p>
      </dgm:t>
    </dgm:pt>
    <dgm:pt modelId="{836CD709-CD39-42A7-A133-B8E03B88CB8C}" type="sibTrans" cxnId="{5AB20766-6B55-4B5B-B6CA-19E8BE764702}">
      <dgm:prSet/>
      <dgm:spPr/>
      <dgm:t>
        <a:bodyPr/>
        <a:lstStyle/>
        <a:p>
          <a:endParaRPr lang="en-US" sz="2400" b="1"/>
        </a:p>
      </dgm:t>
    </dgm:pt>
    <dgm:pt modelId="{97C4CE0F-F817-4E66-877D-75E496BD8E90}" type="parTrans" cxnId="{5AB20766-6B55-4B5B-B6CA-19E8BE764702}">
      <dgm:prSet/>
      <dgm:spPr/>
      <dgm:t>
        <a:bodyPr/>
        <a:lstStyle/>
        <a:p>
          <a:endParaRPr lang="en-US" sz="2400" b="1"/>
        </a:p>
      </dgm:t>
    </dgm:pt>
    <dgm:pt modelId="{5135B6F1-D5AE-41B5-A2E7-BE5D031FE6B1}">
      <dgm:prSet phldrT="[Text]" custT="1"/>
      <dgm:spPr/>
      <dgm:t>
        <a:bodyPr/>
        <a:lstStyle/>
        <a:p>
          <a:r>
            <a:rPr lang="en-US" sz="2400" b="1" dirty="0" smtClean="0"/>
            <a:t>BASIC PLAN</a:t>
          </a:r>
          <a:endParaRPr lang="en-US" sz="2400" b="1" dirty="0"/>
        </a:p>
      </dgm:t>
    </dgm:pt>
    <dgm:pt modelId="{A499F5D8-8BA9-4B1C-A7E3-F3070BA53FB4}" type="parTrans" cxnId="{9C0C0D9A-17A8-4BD6-915B-210185DB6830}">
      <dgm:prSet/>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dgm:t>
        <a:bodyPr/>
        <a:lstStyle/>
        <a:p>
          <a:r>
            <a:rPr lang="en-US" sz="2300" b="1" dirty="0" smtClean="0"/>
            <a:t>THREAT AND HAZARD-SPECIFIC ANNEXES</a:t>
          </a:r>
        </a:p>
      </dgm:t>
    </dgm:pt>
    <dgm:pt modelId="{E9A24D5F-B46A-474A-BA30-EA43AB4AB975}" type="parTrans" cxnId="{A2F413AD-2363-4EB1-9353-B8B555B3C7C3}">
      <dgm:prSet/>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dgm:t>
        <a:bodyPr/>
        <a:lstStyle/>
        <a:p>
          <a:r>
            <a:rPr lang="en-US" sz="2300" b="1" dirty="0" smtClean="0"/>
            <a:t>SCHOOL EMERGENCY OPERATIONS PLAN</a:t>
          </a:r>
          <a:endParaRPr lang="en-US" sz="2300" b="1" dirty="0"/>
        </a:p>
      </dgm:t>
    </dgm:pt>
    <dgm:pt modelId="{A494FA89-94D1-49A9-8086-D7E9E4073ACD}" type="sibTrans" cxnId="{C29FE02D-63A9-4519-A4F2-A09A5986A781}">
      <dgm:prSet/>
      <dgm:spPr/>
      <dgm:t>
        <a:bodyPr/>
        <a:lstStyle/>
        <a:p>
          <a:endParaRPr lang="en-US" sz="2400" b="1"/>
        </a:p>
      </dgm:t>
    </dgm:pt>
    <dgm:pt modelId="{A60EA917-FF01-498E-B035-F35D252BC2B0}" type="parTrans" cxnId="{C29FE02D-63A9-4519-A4F2-A09A5986A781}">
      <dgm:prSet/>
      <dgm:spPr/>
      <dgm:t>
        <a:bodyPr/>
        <a:lstStyle/>
        <a:p>
          <a:endParaRPr lang="en-US" sz="2400" b="1"/>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t>
        <a:bodyPr/>
        <a:lstStyle/>
        <a:p>
          <a:endParaRPr lang="en-US"/>
        </a:p>
      </dgm:t>
    </dgm:pt>
    <dgm:pt modelId="{359454CE-1243-4ED0-8A80-BA9908E75861}" type="pres">
      <dgm:prSet presAssocID="{A47D9F4E-47E9-4258-88C1-69CB68057C30}" presName="hierRoot1" presStyleCnt="0"/>
      <dgm:spPr/>
    </dgm:pt>
    <dgm:pt modelId="{24FD2C97-0817-4EC7-964A-185516754872}" type="pres">
      <dgm:prSet presAssocID="{A47D9F4E-47E9-4258-88C1-69CB68057C30}" presName="composite" presStyleCnt="0"/>
      <dgm:spPr/>
    </dgm:pt>
    <dgm:pt modelId="{B12EB3D8-14B5-4B93-B907-3E703DC71642}" type="pres">
      <dgm:prSet presAssocID="{A47D9F4E-47E9-4258-88C1-69CB68057C30}" presName="background" presStyleLbl="node0" presStyleIdx="0" presStyleCnt="1"/>
      <dgm:spPr/>
    </dgm:pt>
    <dgm:pt modelId="{BE115C0C-CAB7-4B3B-8296-BA1D97B4F6C4}" type="pres">
      <dgm:prSet presAssocID="{A47D9F4E-47E9-4258-88C1-69CB68057C30}" presName="text" presStyleLbl="fgAcc0" presStyleIdx="0" presStyleCnt="1">
        <dgm:presLayoutVars>
          <dgm:chPref val="3"/>
        </dgm:presLayoutVars>
      </dgm:prSet>
      <dgm:spPr/>
      <dgm:t>
        <a:bodyPr/>
        <a:lstStyle/>
        <a:p>
          <a:endParaRPr lang="en-US"/>
        </a:p>
      </dgm:t>
    </dgm:pt>
    <dgm:pt modelId="{36C913D8-0802-401D-91FD-6AEE68941E67}" type="pres">
      <dgm:prSet presAssocID="{A47D9F4E-47E9-4258-88C1-69CB68057C30}" presName="hierChild2" presStyleCnt="0"/>
      <dgm:spPr/>
    </dgm:pt>
    <dgm:pt modelId="{0C1506A8-1444-43D9-8641-CDB47F823F8A}" type="pres">
      <dgm:prSet presAssocID="{A499F5D8-8BA9-4B1C-A7E3-F3070BA53FB4}" presName="Name10" presStyleLbl="parChTrans1D2" presStyleIdx="0" presStyleCnt="3"/>
      <dgm:spPr/>
      <dgm:t>
        <a:bodyPr/>
        <a:lstStyle/>
        <a:p>
          <a:endParaRPr lang="en-US"/>
        </a:p>
      </dgm:t>
    </dgm:pt>
    <dgm:pt modelId="{7B34A7A6-5BF3-4C2E-B141-4FAA942BF936}" type="pres">
      <dgm:prSet presAssocID="{5135B6F1-D5AE-41B5-A2E7-BE5D031FE6B1}" presName="hierRoot2" presStyleCnt="0"/>
      <dgm:spPr/>
    </dgm:pt>
    <dgm:pt modelId="{A2D752B4-4713-4B2E-B81B-C82D0315A2B6}" type="pres">
      <dgm:prSet presAssocID="{5135B6F1-D5AE-41B5-A2E7-BE5D031FE6B1}" presName="composite2" presStyleCnt="0"/>
      <dgm:spPr/>
    </dgm:pt>
    <dgm:pt modelId="{10491B81-A66C-48BC-8BC7-AC0FE02F4786}" type="pres">
      <dgm:prSet presAssocID="{5135B6F1-D5AE-41B5-A2E7-BE5D031FE6B1}" presName="background2" presStyleLbl="node2" presStyleIdx="0" presStyleCnt="3"/>
      <dgm:spPr>
        <a:solidFill>
          <a:srgbClr val="C00000"/>
        </a:solidFill>
      </dgm:spPr>
    </dgm:pt>
    <dgm:pt modelId="{C17FE739-F78B-455E-8851-818299D6B33E}" type="pres">
      <dgm:prSet presAssocID="{5135B6F1-D5AE-41B5-A2E7-BE5D031FE6B1}" presName="text2" presStyleLbl="fgAcc2" presStyleIdx="0" presStyleCnt="3" custLinFactNeighborY="4076">
        <dgm:presLayoutVars>
          <dgm:chPref val="3"/>
        </dgm:presLayoutVars>
      </dgm:prSet>
      <dgm:spPr/>
      <dgm:t>
        <a:bodyPr/>
        <a:lstStyle/>
        <a:p>
          <a:endParaRPr lang="en-US"/>
        </a:p>
      </dgm:t>
    </dgm:pt>
    <dgm:pt modelId="{D0F00F1A-7FDC-434F-A726-4AD3E1955125}" type="pres">
      <dgm:prSet presAssocID="{5135B6F1-D5AE-41B5-A2E7-BE5D031FE6B1}" presName="hierChild3" presStyleCnt="0"/>
      <dgm:spPr/>
    </dgm:pt>
    <dgm:pt modelId="{95196CDA-9B79-49CB-B6FF-3097617C63E7}" type="pres">
      <dgm:prSet presAssocID="{97C4CE0F-F817-4E66-877D-75E496BD8E90}" presName="Name10" presStyleLbl="parChTrans1D2" presStyleIdx="1" presStyleCnt="3"/>
      <dgm:spPr/>
      <dgm:t>
        <a:bodyPr/>
        <a:lstStyle/>
        <a:p>
          <a:endParaRPr lang="en-US"/>
        </a:p>
      </dgm:t>
    </dgm:pt>
    <dgm:pt modelId="{85BB9C81-22BB-46AE-96FF-D04A84529F9E}" type="pres">
      <dgm:prSet presAssocID="{F456B111-9F96-4364-AD30-FA8BC93FFC30}" presName="hierRoot2" presStyleCnt="0"/>
      <dgm:spPr/>
    </dgm:pt>
    <dgm:pt modelId="{B841641F-7201-4E58-A041-8D722D24F502}" type="pres">
      <dgm:prSet presAssocID="{F456B111-9F96-4364-AD30-FA8BC93FFC30}" presName="composite2" presStyleCnt="0"/>
      <dgm:spPr/>
    </dgm:pt>
    <dgm:pt modelId="{1E7BF7A1-7414-4907-B6E1-5F7271B9448A}" type="pres">
      <dgm:prSet presAssocID="{F456B111-9F96-4364-AD30-FA8BC93FFC30}" presName="background2" presStyleLbl="node2" presStyleIdx="1" presStyleCnt="3"/>
      <dgm:spPr/>
    </dgm:pt>
    <dgm:pt modelId="{ADB0D74A-4634-4C16-AF8C-815879AA37A4}" type="pres">
      <dgm:prSet presAssocID="{F456B111-9F96-4364-AD30-FA8BC93FFC30}" presName="text2" presStyleLbl="fgAcc2" presStyleIdx="1" presStyleCnt="3" custLinFactNeighborX="247" custLinFactNeighborY="4076">
        <dgm:presLayoutVars>
          <dgm:chPref val="3"/>
        </dgm:presLayoutVars>
      </dgm:prSet>
      <dgm:spPr/>
      <dgm:t>
        <a:bodyPr/>
        <a:lstStyle/>
        <a:p>
          <a:endParaRPr lang="en-US"/>
        </a:p>
      </dgm:t>
    </dgm:pt>
    <dgm:pt modelId="{C9A0505A-B42E-431B-ADB1-9C7B7803CB04}" type="pres">
      <dgm:prSet presAssocID="{F456B111-9F96-4364-AD30-FA8BC93FFC30}" presName="hierChild3" presStyleCnt="0"/>
      <dgm:spPr/>
    </dgm:pt>
    <dgm:pt modelId="{97C37A9A-519F-4C19-A3AC-96449C66CF94}" type="pres">
      <dgm:prSet presAssocID="{E9A24D5F-B46A-474A-BA30-EA43AB4AB975}" presName="Name10" presStyleLbl="parChTrans1D2" presStyleIdx="2" presStyleCnt="3"/>
      <dgm:spPr/>
      <dgm:t>
        <a:bodyPr/>
        <a:lstStyle/>
        <a:p>
          <a:endParaRPr lang="en-US"/>
        </a:p>
      </dgm:t>
    </dgm:pt>
    <dgm:pt modelId="{EDE0D5E1-2B1D-4D07-B599-7FD5C28C565C}" type="pres">
      <dgm:prSet presAssocID="{C9D2D9EA-52EB-4969-91D0-311A25D2456C}" presName="hierRoot2" presStyleCnt="0"/>
      <dgm:spPr/>
    </dgm:pt>
    <dgm:pt modelId="{46041E78-D63B-4CFD-B545-C8962874CDFE}" type="pres">
      <dgm:prSet presAssocID="{C9D2D9EA-52EB-4969-91D0-311A25D2456C}" presName="composite2" presStyleCnt="0"/>
      <dgm:spPr/>
    </dgm:pt>
    <dgm:pt modelId="{AD25C476-09F7-454B-84DF-012FCAFF94A9}" type="pres">
      <dgm:prSet presAssocID="{C9D2D9EA-52EB-4969-91D0-311A25D2456C}" presName="background2" presStyleLbl="node2" presStyleIdx="2" presStyleCnt="3"/>
      <dgm:spPr>
        <a:solidFill>
          <a:srgbClr val="7030A0"/>
        </a:solidFill>
      </dgm:spPr>
    </dgm:pt>
    <dgm:pt modelId="{D172F109-C0C0-48C8-BA9A-5552644DA2C9}" type="pres">
      <dgm:prSet presAssocID="{C9D2D9EA-52EB-4969-91D0-311A25D2456C}" presName="text2" presStyleLbl="fgAcc2" presStyleIdx="2" presStyleCnt="3" custLinFactNeighborX="494" custLinFactNeighborY="4076">
        <dgm:presLayoutVars>
          <dgm:chPref val="3"/>
        </dgm:presLayoutVars>
      </dgm:prSet>
      <dgm:spPr/>
      <dgm:t>
        <a:bodyPr/>
        <a:lstStyle/>
        <a:p>
          <a:endParaRPr lang="en-US"/>
        </a:p>
      </dgm:t>
    </dgm:pt>
    <dgm:pt modelId="{A43EA2A9-47BD-439B-911E-0F13C053EE5C}" type="pres">
      <dgm:prSet presAssocID="{C9D2D9EA-52EB-4969-91D0-311A25D2456C}" presName="hierChild3" presStyleCnt="0"/>
      <dgm:spPr/>
    </dgm:pt>
  </dgm:ptLst>
  <dgm:cxnLst>
    <dgm:cxn modelId="{6B961601-E873-4CD8-90AA-F7F8590FD0CF}" type="presOf" srcId="{A47D9F4E-47E9-4258-88C1-69CB68057C30}" destId="{BE115C0C-CAB7-4B3B-8296-BA1D97B4F6C4}" srcOrd="0" destOrd="0" presId="urn:microsoft.com/office/officeart/2005/8/layout/hierarchy1"/>
    <dgm:cxn modelId="{9C0C0D9A-17A8-4BD6-915B-210185DB6830}" srcId="{A47D9F4E-47E9-4258-88C1-69CB68057C30}" destId="{5135B6F1-D5AE-41B5-A2E7-BE5D031FE6B1}" srcOrd="0" destOrd="0" parTransId="{A499F5D8-8BA9-4B1C-A7E3-F3070BA53FB4}" sibTransId="{DF305157-E92C-4956-B714-E097DC66BDB3}"/>
    <dgm:cxn modelId="{6FF2AD63-BFC5-4D55-A3D8-0BCC410062AA}" type="presOf" srcId="{F456B111-9F96-4364-AD30-FA8BC93FFC30}" destId="{ADB0D74A-4634-4C16-AF8C-815879AA37A4}" srcOrd="0" destOrd="0" presId="urn:microsoft.com/office/officeart/2005/8/layout/hierarchy1"/>
    <dgm:cxn modelId="{5098DCDC-6845-4C4D-B184-690639B32AB4}" type="presOf" srcId="{5F8C0CC0-1F36-46E0-B90A-68039D1A7C76}" destId="{4103CB70-F83C-4A7C-8ECF-982928895ED2}" srcOrd="0" destOrd="0" presId="urn:microsoft.com/office/officeart/2005/8/layout/hierarchy1"/>
    <dgm:cxn modelId="{AA2DD08F-4527-402E-BEFA-6186EC524626}" type="presOf" srcId="{97C4CE0F-F817-4E66-877D-75E496BD8E90}" destId="{95196CDA-9B79-49CB-B6FF-3097617C63E7}"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04E3249E-1107-41D8-86E3-1A8D004BECB5}" type="presOf" srcId="{E9A24D5F-B46A-474A-BA30-EA43AB4AB975}" destId="{97C37A9A-519F-4C19-A3AC-96449C66CF94}" srcOrd="0" destOrd="0" presId="urn:microsoft.com/office/officeart/2005/8/layout/hierarchy1"/>
    <dgm:cxn modelId="{A992E92E-AF7E-4115-863C-A4CB50DF32E4}" type="presOf" srcId="{A499F5D8-8BA9-4B1C-A7E3-F3070BA53FB4}" destId="{0C1506A8-1444-43D9-8641-CDB47F823F8A}" srcOrd="0" destOrd="0" presId="urn:microsoft.com/office/officeart/2005/8/layout/hierarchy1"/>
    <dgm:cxn modelId="{8AF679D9-8841-4F0C-874B-DACFCBA3ED29}" type="presOf" srcId="{C9D2D9EA-52EB-4969-91D0-311A25D2456C}" destId="{D172F109-C0C0-48C8-BA9A-5552644DA2C9}" srcOrd="0" destOrd="0" presId="urn:microsoft.com/office/officeart/2005/8/layout/hierarchy1"/>
    <dgm:cxn modelId="{A2F413AD-2363-4EB1-9353-B8B555B3C7C3}" srcId="{A47D9F4E-47E9-4258-88C1-69CB68057C30}" destId="{C9D2D9EA-52EB-4969-91D0-311A25D2456C}" srcOrd="2" destOrd="0" parTransId="{E9A24D5F-B46A-474A-BA30-EA43AB4AB975}" sibTransId="{CD46391A-229C-41C2-95A7-07200707BA59}"/>
    <dgm:cxn modelId="{DF0B8164-BB35-4E56-930B-740ECBD294C4}" type="presOf" srcId="{5135B6F1-D5AE-41B5-A2E7-BE5D031FE6B1}" destId="{C17FE739-F78B-455E-8851-818299D6B33E}" srcOrd="0" destOrd="0" presId="urn:microsoft.com/office/officeart/2005/8/layout/hierarchy1"/>
    <dgm:cxn modelId="{5AB20766-6B55-4B5B-B6CA-19E8BE764702}" srcId="{A47D9F4E-47E9-4258-88C1-69CB68057C30}" destId="{F456B111-9F96-4364-AD30-FA8BC93FFC30}" srcOrd="1" destOrd="0" parTransId="{97C4CE0F-F817-4E66-877D-75E496BD8E90}" sibTransId="{836CD709-CD39-42A7-A133-B8E03B88CB8C}"/>
    <dgm:cxn modelId="{D3A7FFA8-98C3-4F55-8E65-A7C9EC481252}" type="presParOf" srcId="{4103CB70-F83C-4A7C-8ECF-982928895ED2}" destId="{359454CE-1243-4ED0-8A80-BA9908E75861}" srcOrd="0" destOrd="0" presId="urn:microsoft.com/office/officeart/2005/8/layout/hierarchy1"/>
    <dgm:cxn modelId="{66DA5043-70B6-4E26-A78A-583F1C7565E9}" type="presParOf" srcId="{359454CE-1243-4ED0-8A80-BA9908E75861}" destId="{24FD2C97-0817-4EC7-964A-185516754872}" srcOrd="0" destOrd="0" presId="urn:microsoft.com/office/officeart/2005/8/layout/hierarchy1"/>
    <dgm:cxn modelId="{E795EAD6-07AF-477D-8E48-332B67DA31A1}" type="presParOf" srcId="{24FD2C97-0817-4EC7-964A-185516754872}" destId="{B12EB3D8-14B5-4B93-B907-3E703DC71642}" srcOrd="0" destOrd="0" presId="urn:microsoft.com/office/officeart/2005/8/layout/hierarchy1"/>
    <dgm:cxn modelId="{10525A54-7B35-455F-86AF-166F241A6E56}" type="presParOf" srcId="{24FD2C97-0817-4EC7-964A-185516754872}" destId="{BE115C0C-CAB7-4B3B-8296-BA1D97B4F6C4}" srcOrd="1" destOrd="0" presId="urn:microsoft.com/office/officeart/2005/8/layout/hierarchy1"/>
    <dgm:cxn modelId="{50E7ADD1-3323-417C-ABD4-73D2C98FD230}" type="presParOf" srcId="{359454CE-1243-4ED0-8A80-BA9908E75861}" destId="{36C913D8-0802-401D-91FD-6AEE68941E67}" srcOrd="1" destOrd="0" presId="urn:microsoft.com/office/officeart/2005/8/layout/hierarchy1"/>
    <dgm:cxn modelId="{08F8F9EE-F722-45AE-AF42-86251B2BC0D1}" type="presParOf" srcId="{36C913D8-0802-401D-91FD-6AEE68941E67}" destId="{0C1506A8-1444-43D9-8641-CDB47F823F8A}" srcOrd="0" destOrd="0" presId="urn:microsoft.com/office/officeart/2005/8/layout/hierarchy1"/>
    <dgm:cxn modelId="{4F32C7CE-3065-4401-A3C8-F75916102318}" type="presParOf" srcId="{36C913D8-0802-401D-91FD-6AEE68941E67}" destId="{7B34A7A6-5BF3-4C2E-B141-4FAA942BF936}" srcOrd="1" destOrd="0" presId="urn:microsoft.com/office/officeart/2005/8/layout/hierarchy1"/>
    <dgm:cxn modelId="{ABFCC94E-748D-4BAA-8391-E5DC3DEE9371}" type="presParOf" srcId="{7B34A7A6-5BF3-4C2E-B141-4FAA942BF936}" destId="{A2D752B4-4713-4B2E-B81B-C82D0315A2B6}" srcOrd="0" destOrd="0" presId="urn:microsoft.com/office/officeart/2005/8/layout/hierarchy1"/>
    <dgm:cxn modelId="{FE3690DB-9F51-48DD-BD03-5A0F739911F2}" type="presParOf" srcId="{A2D752B4-4713-4B2E-B81B-C82D0315A2B6}" destId="{10491B81-A66C-48BC-8BC7-AC0FE02F4786}" srcOrd="0" destOrd="0" presId="urn:microsoft.com/office/officeart/2005/8/layout/hierarchy1"/>
    <dgm:cxn modelId="{F8583456-7E1F-43E9-B28A-4C5971A8618A}" type="presParOf" srcId="{A2D752B4-4713-4B2E-B81B-C82D0315A2B6}" destId="{C17FE739-F78B-455E-8851-818299D6B33E}" srcOrd="1" destOrd="0" presId="urn:microsoft.com/office/officeart/2005/8/layout/hierarchy1"/>
    <dgm:cxn modelId="{00C409EE-CD94-4A16-B525-FF3357E6DA1F}" type="presParOf" srcId="{7B34A7A6-5BF3-4C2E-B141-4FAA942BF936}" destId="{D0F00F1A-7FDC-434F-A726-4AD3E1955125}" srcOrd="1" destOrd="0" presId="urn:microsoft.com/office/officeart/2005/8/layout/hierarchy1"/>
    <dgm:cxn modelId="{130281DF-E0B3-4279-ABB5-316FA69F3719}" type="presParOf" srcId="{36C913D8-0802-401D-91FD-6AEE68941E67}" destId="{95196CDA-9B79-49CB-B6FF-3097617C63E7}" srcOrd="2" destOrd="0" presId="urn:microsoft.com/office/officeart/2005/8/layout/hierarchy1"/>
    <dgm:cxn modelId="{F7D8A1AA-14F4-4A23-A3BF-BF411761A2B0}" type="presParOf" srcId="{36C913D8-0802-401D-91FD-6AEE68941E67}" destId="{85BB9C81-22BB-46AE-96FF-D04A84529F9E}" srcOrd="3" destOrd="0" presId="urn:microsoft.com/office/officeart/2005/8/layout/hierarchy1"/>
    <dgm:cxn modelId="{A82F819F-C4AF-4FAC-9947-3AF75A55230F}" type="presParOf" srcId="{85BB9C81-22BB-46AE-96FF-D04A84529F9E}" destId="{B841641F-7201-4E58-A041-8D722D24F502}" srcOrd="0" destOrd="0" presId="urn:microsoft.com/office/officeart/2005/8/layout/hierarchy1"/>
    <dgm:cxn modelId="{48225677-4926-4464-83A7-2B1C8798C14F}" type="presParOf" srcId="{B841641F-7201-4E58-A041-8D722D24F502}" destId="{1E7BF7A1-7414-4907-B6E1-5F7271B9448A}" srcOrd="0" destOrd="0" presId="urn:microsoft.com/office/officeart/2005/8/layout/hierarchy1"/>
    <dgm:cxn modelId="{FAA4F42E-588B-4C0A-8384-4A9E20928A20}" type="presParOf" srcId="{B841641F-7201-4E58-A041-8D722D24F502}" destId="{ADB0D74A-4634-4C16-AF8C-815879AA37A4}" srcOrd="1" destOrd="0" presId="urn:microsoft.com/office/officeart/2005/8/layout/hierarchy1"/>
    <dgm:cxn modelId="{F7E6DF3C-E448-4DEF-9D9E-017519237D52}" type="presParOf" srcId="{85BB9C81-22BB-46AE-96FF-D04A84529F9E}" destId="{C9A0505A-B42E-431B-ADB1-9C7B7803CB04}" srcOrd="1" destOrd="0" presId="urn:microsoft.com/office/officeart/2005/8/layout/hierarchy1"/>
    <dgm:cxn modelId="{06E578E0-6960-42E0-92C8-BDFDC50F855F}" type="presParOf" srcId="{36C913D8-0802-401D-91FD-6AEE68941E67}" destId="{97C37A9A-519F-4C19-A3AC-96449C66CF94}" srcOrd="4" destOrd="0" presId="urn:microsoft.com/office/officeart/2005/8/layout/hierarchy1"/>
    <dgm:cxn modelId="{3F8A99E5-0F5F-43F0-9870-B9D0EF76AFBC}" type="presParOf" srcId="{36C913D8-0802-401D-91FD-6AEE68941E67}" destId="{EDE0D5E1-2B1D-4D07-B599-7FD5C28C565C}" srcOrd="5" destOrd="0" presId="urn:microsoft.com/office/officeart/2005/8/layout/hierarchy1"/>
    <dgm:cxn modelId="{33DA03BB-D07A-40B3-9404-01BFCD6599F2}" type="presParOf" srcId="{EDE0D5E1-2B1D-4D07-B599-7FD5C28C565C}" destId="{46041E78-D63B-4CFD-B545-C8962874CDFE}" srcOrd="0" destOrd="0" presId="urn:microsoft.com/office/officeart/2005/8/layout/hierarchy1"/>
    <dgm:cxn modelId="{3CD7D2A3-775A-4DCA-AD71-9C6790AB2025}" type="presParOf" srcId="{46041E78-D63B-4CFD-B545-C8962874CDFE}" destId="{AD25C476-09F7-454B-84DF-012FCAFF94A9}" srcOrd="0" destOrd="0" presId="urn:microsoft.com/office/officeart/2005/8/layout/hierarchy1"/>
    <dgm:cxn modelId="{2B1E2B2F-18C5-4ABB-92C0-3285E5F155CB}" type="presParOf" srcId="{46041E78-D63B-4CFD-B545-C8962874CDFE}" destId="{D172F109-C0C0-48C8-BA9A-5552644DA2C9}" srcOrd="1" destOrd="0" presId="urn:microsoft.com/office/officeart/2005/8/layout/hierarchy1"/>
    <dgm:cxn modelId="{F49056F7-7B4F-45D1-92E1-2CFCFB764931}"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3B6A81-ABDB-404C-A567-4AE352C74F33}" type="doc">
      <dgm:prSet loTypeId="urn:microsoft.com/office/officeart/2005/8/layout/vList2" loCatId="list" qsTypeId="urn:microsoft.com/office/officeart/2005/8/quickstyle/3d2" qsCatId="3D" csTypeId="urn:microsoft.com/office/officeart/2005/8/colors/colorful1#5" csCatId="colorful" phldr="1"/>
      <dgm:spPr/>
      <dgm:t>
        <a:bodyPr/>
        <a:lstStyle/>
        <a:p>
          <a:endParaRPr lang="en-US"/>
        </a:p>
      </dgm:t>
    </dgm:pt>
    <dgm:pt modelId="{F87C528D-8163-456A-8619-91D48F3AE288}">
      <dgm:prSet phldrT="[Text]" custT="1"/>
      <dgm:spPr/>
      <dgm:t>
        <a:bodyPr/>
        <a:lstStyle/>
        <a:p>
          <a:r>
            <a:rPr lang="en-US" sz="1800" b="1" dirty="0" smtClean="0">
              <a:solidFill>
                <a:schemeClr val="tx1"/>
              </a:solidFill>
            </a:rPr>
            <a:t>Introductory Material</a:t>
          </a:r>
          <a:endParaRPr lang="en-US" sz="1800" b="1" dirty="0">
            <a:solidFill>
              <a:schemeClr val="tx1"/>
            </a:solidFill>
          </a:endParaRPr>
        </a:p>
      </dgm:t>
    </dgm:pt>
    <dgm:pt modelId="{4E0BE6F7-46D9-4CB3-A002-466A1DB2A93A}" type="parTrans" cxnId="{212010D2-304E-4FCC-B44B-840D4F89A763}">
      <dgm:prSet/>
      <dgm:spPr/>
      <dgm:t>
        <a:bodyPr/>
        <a:lstStyle/>
        <a:p>
          <a:endParaRPr lang="en-US" sz="2400" b="1"/>
        </a:p>
      </dgm:t>
    </dgm:pt>
    <dgm:pt modelId="{B9EE5F69-9253-4066-9D12-759E27C2E246}" type="sibTrans" cxnId="{212010D2-304E-4FCC-B44B-840D4F89A763}">
      <dgm:prSet/>
      <dgm:spPr/>
      <dgm:t>
        <a:bodyPr/>
        <a:lstStyle/>
        <a:p>
          <a:endParaRPr lang="en-US" sz="2400" b="1"/>
        </a:p>
      </dgm:t>
    </dgm:pt>
    <dgm:pt modelId="{A3262000-5CC8-4BC1-B6E5-CBFA2B6D10CB}">
      <dgm:prSet phldrT="[Text]" custT="1"/>
      <dgm:spPr/>
      <dgm:t>
        <a:bodyPr/>
        <a:lstStyle/>
        <a:p>
          <a:r>
            <a:rPr lang="en-US" sz="1800" b="1" dirty="0" smtClean="0">
              <a:solidFill>
                <a:schemeClr val="tx1"/>
              </a:solidFill>
            </a:rPr>
            <a:t>Purpose and Situation Overview</a:t>
          </a:r>
          <a:endParaRPr lang="en-US" sz="1800" b="1" dirty="0">
            <a:solidFill>
              <a:schemeClr val="tx1"/>
            </a:solidFill>
          </a:endParaRPr>
        </a:p>
      </dgm:t>
    </dgm:pt>
    <dgm:pt modelId="{CD8BF679-E5D4-48FF-BDF3-358D9A255868}" type="parTrans" cxnId="{6EF5C596-1FD0-458A-B66D-A575569FCF03}">
      <dgm:prSet/>
      <dgm:spPr/>
      <dgm:t>
        <a:bodyPr/>
        <a:lstStyle/>
        <a:p>
          <a:endParaRPr lang="en-US" sz="2400" b="1"/>
        </a:p>
      </dgm:t>
    </dgm:pt>
    <dgm:pt modelId="{68B4DDF4-9396-44EE-8C02-1CED0CAF2531}" type="sibTrans" cxnId="{6EF5C596-1FD0-458A-B66D-A575569FCF03}">
      <dgm:prSet/>
      <dgm:spPr/>
      <dgm:t>
        <a:bodyPr/>
        <a:lstStyle/>
        <a:p>
          <a:endParaRPr lang="en-US" sz="2400" b="1"/>
        </a:p>
      </dgm:t>
    </dgm:pt>
    <dgm:pt modelId="{D9CFB9ED-D9B9-49A3-906D-87DE923E65FF}">
      <dgm:prSet phldrT="[Text]" custT="1"/>
      <dgm:spPr/>
      <dgm:t>
        <a:bodyPr/>
        <a:lstStyle/>
        <a:p>
          <a:r>
            <a:rPr lang="en-US" sz="1800" b="1" dirty="0" smtClean="0">
              <a:solidFill>
                <a:schemeClr val="tx1"/>
              </a:solidFill>
            </a:rPr>
            <a:t>Concept of Operations</a:t>
          </a:r>
          <a:endParaRPr lang="en-US" sz="1800" b="1" dirty="0">
            <a:solidFill>
              <a:schemeClr val="tx1"/>
            </a:solidFill>
          </a:endParaRPr>
        </a:p>
      </dgm:t>
    </dgm:pt>
    <dgm:pt modelId="{ED2C8DCD-1F20-48BB-8613-B85CD2293147}" type="parTrans" cxnId="{51D703EA-224D-4C06-AB80-21AEBE464F5E}">
      <dgm:prSet/>
      <dgm:spPr/>
      <dgm:t>
        <a:bodyPr/>
        <a:lstStyle/>
        <a:p>
          <a:endParaRPr lang="en-US" sz="2400" b="1"/>
        </a:p>
      </dgm:t>
    </dgm:pt>
    <dgm:pt modelId="{56F0893F-B813-4D96-81DE-72519DCC1562}" type="sibTrans" cxnId="{51D703EA-224D-4C06-AB80-21AEBE464F5E}">
      <dgm:prSet/>
      <dgm:spPr/>
      <dgm:t>
        <a:bodyPr/>
        <a:lstStyle/>
        <a:p>
          <a:endParaRPr lang="en-US" sz="2400" b="1"/>
        </a:p>
      </dgm:t>
    </dgm:pt>
    <dgm:pt modelId="{E1B07479-415A-4EAD-92B0-FBEBF0B22C2C}">
      <dgm:prSet phldrT="[Text]" custT="1"/>
      <dgm:spPr/>
      <dgm:t>
        <a:bodyPr/>
        <a:lstStyle/>
        <a:p>
          <a:r>
            <a:rPr lang="en-US" sz="1800" b="1" dirty="0" smtClean="0">
              <a:solidFill>
                <a:schemeClr val="tx1"/>
              </a:solidFill>
            </a:rPr>
            <a:t>Organization and Assignment of Responsibilities</a:t>
          </a:r>
          <a:endParaRPr lang="en-US" sz="1800" b="1" dirty="0">
            <a:solidFill>
              <a:schemeClr val="tx1"/>
            </a:solidFill>
          </a:endParaRPr>
        </a:p>
      </dgm:t>
    </dgm:pt>
    <dgm:pt modelId="{0540329C-8941-4CB9-92A8-BAE89CEA1DBB}" type="parTrans" cxnId="{04B58894-777D-4327-AF2E-214EB561437D}">
      <dgm:prSet/>
      <dgm:spPr/>
      <dgm:t>
        <a:bodyPr/>
        <a:lstStyle/>
        <a:p>
          <a:endParaRPr lang="en-US" sz="2400" b="1"/>
        </a:p>
      </dgm:t>
    </dgm:pt>
    <dgm:pt modelId="{B5FFF5AD-955F-425C-8871-7CE620829B19}" type="sibTrans" cxnId="{04B58894-777D-4327-AF2E-214EB561437D}">
      <dgm:prSet/>
      <dgm:spPr/>
      <dgm:t>
        <a:bodyPr/>
        <a:lstStyle/>
        <a:p>
          <a:endParaRPr lang="en-US" sz="2400" b="1"/>
        </a:p>
      </dgm:t>
    </dgm:pt>
    <dgm:pt modelId="{4A19E05D-3E54-4A3A-81D9-C1841AB8F8DB}">
      <dgm:prSet phldrT="[Text]" custT="1"/>
      <dgm:spPr/>
      <dgm:t>
        <a:bodyPr/>
        <a:lstStyle/>
        <a:p>
          <a:r>
            <a:rPr lang="en-US" sz="1800" b="1" dirty="0" smtClean="0">
              <a:solidFill>
                <a:schemeClr val="tx1"/>
              </a:solidFill>
            </a:rPr>
            <a:t>Direction, Control, and Coordination</a:t>
          </a:r>
          <a:endParaRPr lang="en-US" sz="1800" b="1" dirty="0">
            <a:solidFill>
              <a:schemeClr val="tx1"/>
            </a:solidFill>
          </a:endParaRPr>
        </a:p>
      </dgm:t>
    </dgm:pt>
    <dgm:pt modelId="{731983B6-C9A3-4734-8524-071393ADD1B1}" type="parTrans" cxnId="{EDE9A3B2-44A4-42D3-8935-B6154A189815}">
      <dgm:prSet/>
      <dgm:spPr/>
      <dgm:t>
        <a:bodyPr/>
        <a:lstStyle/>
        <a:p>
          <a:endParaRPr lang="en-US" sz="2400" b="1"/>
        </a:p>
      </dgm:t>
    </dgm:pt>
    <dgm:pt modelId="{5467760F-F7EE-413E-9319-0CDBA64A4496}" type="sibTrans" cxnId="{EDE9A3B2-44A4-42D3-8935-B6154A189815}">
      <dgm:prSet/>
      <dgm:spPr/>
      <dgm:t>
        <a:bodyPr/>
        <a:lstStyle/>
        <a:p>
          <a:endParaRPr lang="en-US" sz="2400" b="1"/>
        </a:p>
      </dgm:t>
    </dgm:pt>
    <dgm:pt modelId="{FC1D605A-2979-4BEE-881B-927091EFE622}">
      <dgm:prSet phldrT="[Text]" custT="1"/>
      <dgm:spPr/>
      <dgm:t>
        <a:bodyPr/>
        <a:lstStyle/>
        <a:p>
          <a:r>
            <a:rPr lang="en-US" sz="1800" b="1" dirty="0" smtClean="0">
              <a:solidFill>
                <a:schemeClr val="tx1"/>
              </a:solidFill>
            </a:rPr>
            <a:t>Information Collection, Analysis, and Dissemination</a:t>
          </a:r>
          <a:endParaRPr lang="en-US" sz="1800" b="1" dirty="0">
            <a:solidFill>
              <a:schemeClr val="tx1"/>
            </a:solidFill>
          </a:endParaRPr>
        </a:p>
      </dgm:t>
    </dgm:pt>
    <dgm:pt modelId="{A69E5491-00F3-48FB-AFFC-3A80074F5EEF}" type="parTrans" cxnId="{D846519F-1F40-428C-ADDE-5E573BC5B4FD}">
      <dgm:prSet/>
      <dgm:spPr/>
      <dgm:t>
        <a:bodyPr/>
        <a:lstStyle/>
        <a:p>
          <a:endParaRPr lang="en-US"/>
        </a:p>
      </dgm:t>
    </dgm:pt>
    <dgm:pt modelId="{136D99FA-A41B-416A-AB66-0585E506E8E9}" type="sibTrans" cxnId="{D846519F-1F40-428C-ADDE-5E573BC5B4FD}">
      <dgm:prSet/>
      <dgm:spPr/>
      <dgm:t>
        <a:bodyPr/>
        <a:lstStyle/>
        <a:p>
          <a:endParaRPr lang="en-US"/>
        </a:p>
      </dgm:t>
    </dgm:pt>
    <dgm:pt modelId="{9552F7C5-C53E-4274-97B4-8A7AF7E4B6BF}">
      <dgm:prSet phldrT="[Text]" custT="1"/>
      <dgm:spPr/>
      <dgm:t>
        <a:bodyPr/>
        <a:lstStyle/>
        <a:p>
          <a:r>
            <a:rPr lang="en-US" sz="1800" b="1" dirty="0" smtClean="0">
              <a:solidFill>
                <a:schemeClr val="tx1"/>
              </a:solidFill>
            </a:rPr>
            <a:t>Training and Exercises</a:t>
          </a:r>
          <a:endParaRPr lang="en-US" sz="1800" b="1" dirty="0">
            <a:solidFill>
              <a:schemeClr val="tx1"/>
            </a:solidFill>
          </a:endParaRPr>
        </a:p>
      </dgm:t>
    </dgm:pt>
    <dgm:pt modelId="{CAA75EBF-D5FA-489C-85AB-149BD2E276AB}" type="parTrans" cxnId="{6742519B-BDB4-4504-B640-1F97A6AF3400}">
      <dgm:prSet/>
      <dgm:spPr/>
      <dgm:t>
        <a:bodyPr/>
        <a:lstStyle/>
        <a:p>
          <a:endParaRPr lang="en-US"/>
        </a:p>
      </dgm:t>
    </dgm:pt>
    <dgm:pt modelId="{9678A056-D301-4872-8D85-594D0BC8D00E}" type="sibTrans" cxnId="{6742519B-BDB4-4504-B640-1F97A6AF3400}">
      <dgm:prSet/>
      <dgm:spPr/>
      <dgm:t>
        <a:bodyPr/>
        <a:lstStyle/>
        <a:p>
          <a:endParaRPr lang="en-US"/>
        </a:p>
      </dgm:t>
    </dgm:pt>
    <dgm:pt modelId="{2FD5B3FD-E5AC-4369-B83C-3E1872837A86}">
      <dgm:prSet phldrT="[Text]" custT="1"/>
      <dgm:spPr/>
      <dgm:t>
        <a:bodyPr/>
        <a:lstStyle/>
        <a:p>
          <a:r>
            <a:rPr lang="en-US" sz="1800" b="1" dirty="0" smtClean="0">
              <a:solidFill>
                <a:schemeClr val="tx1"/>
              </a:solidFill>
            </a:rPr>
            <a:t>Administration, Finance, and Logistics</a:t>
          </a:r>
          <a:endParaRPr lang="en-US" sz="1800" b="1" dirty="0">
            <a:solidFill>
              <a:schemeClr val="tx1"/>
            </a:solidFill>
          </a:endParaRPr>
        </a:p>
      </dgm:t>
    </dgm:pt>
    <dgm:pt modelId="{9EA9E9E4-ABC1-46D7-9323-1FAA27119A5E}" type="parTrans" cxnId="{7223FA9C-0D08-413C-95F4-3CF7B31D262E}">
      <dgm:prSet/>
      <dgm:spPr/>
      <dgm:t>
        <a:bodyPr/>
        <a:lstStyle/>
        <a:p>
          <a:endParaRPr lang="en-US"/>
        </a:p>
      </dgm:t>
    </dgm:pt>
    <dgm:pt modelId="{E9A9B54F-17BB-4D06-B729-F036FE2B071A}" type="sibTrans" cxnId="{7223FA9C-0D08-413C-95F4-3CF7B31D262E}">
      <dgm:prSet/>
      <dgm:spPr/>
      <dgm:t>
        <a:bodyPr/>
        <a:lstStyle/>
        <a:p>
          <a:endParaRPr lang="en-US"/>
        </a:p>
      </dgm:t>
    </dgm:pt>
    <dgm:pt modelId="{BFD5C5B6-39F9-4763-A7A0-5AD3CED6C967}">
      <dgm:prSet phldrT="[Text]" custT="1"/>
      <dgm:spPr/>
      <dgm:t>
        <a:bodyPr/>
        <a:lstStyle/>
        <a:p>
          <a:r>
            <a:rPr lang="en-US" sz="1800" b="1" dirty="0" smtClean="0">
              <a:solidFill>
                <a:schemeClr val="tx1"/>
              </a:solidFill>
            </a:rPr>
            <a:t>Plan Development and Maintenance</a:t>
          </a:r>
          <a:endParaRPr lang="en-US" sz="1800" b="1" dirty="0">
            <a:solidFill>
              <a:schemeClr val="tx1"/>
            </a:solidFill>
          </a:endParaRPr>
        </a:p>
      </dgm:t>
    </dgm:pt>
    <dgm:pt modelId="{709CFDAD-8F5B-469E-A34E-B2BEFB6B9936}" type="parTrans" cxnId="{3F64765C-A76A-4327-B235-CD7B56CBF197}">
      <dgm:prSet/>
      <dgm:spPr/>
      <dgm:t>
        <a:bodyPr/>
        <a:lstStyle/>
        <a:p>
          <a:endParaRPr lang="en-US"/>
        </a:p>
      </dgm:t>
    </dgm:pt>
    <dgm:pt modelId="{574B6D10-F1F9-41BD-8023-2D8773850B04}" type="sibTrans" cxnId="{3F64765C-A76A-4327-B235-CD7B56CBF197}">
      <dgm:prSet/>
      <dgm:spPr/>
      <dgm:t>
        <a:bodyPr/>
        <a:lstStyle/>
        <a:p>
          <a:endParaRPr lang="en-US"/>
        </a:p>
      </dgm:t>
    </dgm:pt>
    <dgm:pt modelId="{AC057650-77C9-43DC-82A0-4DF0361CC67E}">
      <dgm:prSet phldrT="[Text]" custT="1"/>
      <dgm:spPr/>
      <dgm:t>
        <a:bodyPr/>
        <a:lstStyle/>
        <a:p>
          <a:r>
            <a:rPr lang="en-US" sz="1800" b="1" dirty="0" smtClean="0">
              <a:solidFill>
                <a:schemeClr val="tx1"/>
              </a:solidFill>
            </a:rPr>
            <a:t>Authorities and References</a:t>
          </a:r>
          <a:endParaRPr lang="en-US" sz="1800" b="1" dirty="0">
            <a:solidFill>
              <a:schemeClr val="tx1"/>
            </a:solidFill>
          </a:endParaRPr>
        </a:p>
      </dgm:t>
    </dgm:pt>
    <dgm:pt modelId="{34F2FD27-E66F-4148-A48B-B21C4CD5D6CE}" type="parTrans" cxnId="{E3AD5281-EC54-4515-A829-9C234A0C953C}">
      <dgm:prSet/>
      <dgm:spPr/>
      <dgm:t>
        <a:bodyPr/>
        <a:lstStyle/>
        <a:p>
          <a:endParaRPr lang="en-US"/>
        </a:p>
      </dgm:t>
    </dgm:pt>
    <dgm:pt modelId="{DE1B7127-EB27-4C9B-9344-1101600E8FBC}" type="sibTrans" cxnId="{E3AD5281-EC54-4515-A829-9C234A0C953C}">
      <dgm:prSet/>
      <dgm:spPr/>
      <dgm:t>
        <a:bodyPr/>
        <a:lstStyle/>
        <a:p>
          <a:endParaRPr lang="en-US"/>
        </a:p>
      </dgm:t>
    </dgm:pt>
    <dgm:pt modelId="{F9DC672C-7E12-4D31-80B5-B4CC770668DA}" type="pres">
      <dgm:prSet presAssocID="{963B6A81-ABDB-404C-A567-4AE352C74F33}" presName="linear" presStyleCnt="0">
        <dgm:presLayoutVars>
          <dgm:animLvl val="lvl"/>
          <dgm:resizeHandles val="exact"/>
        </dgm:presLayoutVars>
      </dgm:prSet>
      <dgm:spPr/>
      <dgm:t>
        <a:bodyPr/>
        <a:lstStyle/>
        <a:p>
          <a:endParaRPr lang="en-US"/>
        </a:p>
      </dgm:t>
    </dgm:pt>
    <dgm:pt modelId="{3DE3AEFA-C24C-4822-B039-AEB8F7A3E25C}" type="pres">
      <dgm:prSet presAssocID="{F87C528D-8163-456A-8619-91D48F3AE288}" presName="parentText" presStyleLbl="node1" presStyleIdx="0" presStyleCnt="10">
        <dgm:presLayoutVars>
          <dgm:chMax val="0"/>
          <dgm:bulletEnabled val="1"/>
        </dgm:presLayoutVars>
      </dgm:prSet>
      <dgm:spPr/>
      <dgm:t>
        <a:bodyPr/>
        <a:lstStyle/>
        <a:p>
          <a:endParaRPr lang="en-US"/>
        </a:p>
      </dgm:t>
    </dgm:pt>
    <dgm:pt modelId="{058F663D-8B9D-4D10-9C65-351BD3B31BB1}" type="pres">
      <dgm:prSet presAssocID="{B9EE5F69-9253-4066-9D12-759E27C2E246}" presName="spacer" presStyleCnt="0"/>
      <dgm:spPr/>
      <dgm:t>
        <a:bodyPr/>
        <a:lstStyle/>
        <a:p>
          <a:endParaRPr lang="en-US"/>
        </a:p>
      </dgm:t>
    </dgm:pt>
    <dgm:pt modelId="{D996C54E-C8CB-445F-AE8A-41ED66156FBC}" type="pres">
      <dgm:prSet presAssocID="{A3262000-5CC8-4BC1-B6E5-CBFA2B6D10CB}" presName="parentText" presStyleLbl="node1" presStyleIdx="1" presStyleCnt="10">
        <dgm:presLayoutVars>
          <dgm:chMax val="0"/>
          <dgm:bulletEnabled val="1"/>
        </dgm:presLayoutVars>
      </dgm:prSet>
      <dgm:spPr/>
      <dgm:t>
        <a:bodyPr/>
        <a:lstStyle/>
        <a:p>
          <a:endParaRPr lang="en-US"/>
        </a:p>
      </dgm:t>
    </dgm:pt>
    <dgm:pt modelId="{B0330B8F-38E0-4E48-8E68-6322C9156BED}" type="pres">
      <dgm:prSet presAssocID="{68B4DDF4-9396-44EE-8C02-1CED0CAF2531}" presName="spacer" presStyleCnt="0"/>
      <dgm:spPr/>
      <dgm:t>
        <a:bodyPr/>
        <a:lstStyle/>
        <a:p>
          <a:endParaRPr lang="en-US"/>
        </a:p>
      </dgm:t>
    </dgm:pt>
    <dgm:pt modelId="{A6DD5124-DE15-46F2-9B99-0A9C92EED8AB}" type="pres">
      <dgm:prSet presAssocID="{D9CFB9ED-D9B9-49A3-906D-87DE923E65FF}" presName="parentText" presStyleLbl="node1" presStyleIdx="2" presStyleCnt="10">
        <dgm:presLayoutVars>
          <dgm:chMax val="0"/>
          <dgm:bulletEnabled val="1"/>
        </dgm:presLayoutVars>
      </dgm:prSet>
      <dgm:spPr/>
      <dgm:t>
        <a:bodyPr/>
        <a:lstStyle/>
        <a:p>
          <a:endParaRPr lang="en-US"/>
        </a:p>
      </dgm:t>
    </dgm:pt>
    <dgm:pt modelId="{1003C55B-BF2E-410A-9ACC-16599F5B9E74}" type="pres">
      <dgm:prSet presAssocID="{56F0893F-B813-4D96-81DE-72519DCC1562}" presName="spacer" presStyleCnt="0"/>
      <dgm:spPr/>
      <dgm:t>
        <a:bodyPr/>
        <a:lstStyle/>
        <a:p>
          <a:endParaRPr lang="en-US"/>
        </a:p>
      </dgm:t>
    </dgm:pt>
    <dgm:pt modelId="{352367D2-982E-44BC-ADFF-B12B55FA8659}" type="pres">
      <dgm:prSet presAssocID="{E1B07479-415A-4EAD-92B0-FBEBF0B22C2C}" presName="parentText" presStyleLbl="node1" presStyleIdx="3" presStyleCnt="10" custLinFactY="-846" custLinFactNeighborX="3096" custLinFactNeighborY="-100000">
        <dgm:presLayoutVars>
          <dgm:chMax val="0"/>
          <dgm:bulletEnabled val="1"/>
        </dgm:presLayoutVars>
      </dgm:prSet>
      <dgm:spPr/>
      <dgm:t>
        <a:bodyPr/>
        <a:lstStyle/>
        <a:p>
          <a:endParaRPr lang="en-US"/>
        </a:p>
      </dgm:t>
    </dgm:pt>
    <dgm:pt modelId="{F47E327C-48D8-4B32-965F-9E9127E7B241}" type="pres">
      <dgm:prSet presAssocID="{B5FFF5AD-955F-425C-8871-7CE620829B19}" presName="spacer" presStyleCnt="0"/>
      <dgm:spPr/>
      <dgm:t>
        <a:bodyPr/>
        <a:lstStyle/>
        <a:p>
          <a:endParaRPr lang="en-US"/>
        </a:p>
      </dgm:t>
    </dgm:pt>
    <dgm:pt modelId="{39F3E5C9-DB9D-4F8A-B061-F3392204043C}" type="pres">
      <dgm:prSet presAssocID="{4A19E05D-3E54-4A3A-81D9-C1841AB8F8DB}" presName="parentText" presStyleLbl="node1" presStyleIdx="4" presStyleCnt="10">
        <dgm:presLayoutVars>
          <dgm:chMax val="0"/>
          <dgm:bulletEnabled val="1"/>
        </dgm:presLayoutVars>
      </dgm:prSet>
      <dgm:spPr/>
      <dgm:t>
        <a:bodyPr/>
        <a:lstStyle/>
        <a:p>
          <a:endParaRPr lang="en-US"/>
        </a:p>
      </dgm:t>
    </dgm:pt>
    <dgm:pt modelId="{8F071402-8F26-4C25-815D-5E7F72593156}" type="pres">
      <dgm:prSet presAssocID="{5467760F-F7EE-413E-9319-0CDBA64A4496}" presName="spacer" presStyleCnt="0"/>
      <dgm:spPr/>
      <dgm:t>
        <a:bodyPr/>
        <a:lstStyle/>
        <a:p>
          <a:endParaRPr lang="en-US"/>
        </a:p>
      </dgm:t>
    </dgm:pt>
    <dgm:pt modelId="{6A3E5207-5EA6-4A52-B3BD-C5E8F6A1C50D}" type="pres">
      <dgm:prSet presAssocID="{FC1D605A-2979-4BEE-881B-927091EFE622}" presName="parentText" presStyleLbl="node1" presStyleIdx="5" presStyleCnt="10">
        <dgm:presLayoutVars>
          <dgm:chMax val="0"/>
          <dgm:bulletEnabled val="1"/>
        </dgm:presLayoutVars>
      </dgm:prSet>
      <dgm:spPr/>
      <dgm:t>
        <a:bodyPr/>
        <a:lstStyle/>
        <a:p>
          <a:endParaRPr lang="en-US"/>
        </a:p>
      </dgm:t>
    </dgm:pt>
    <dgm:pt modelId="{80E6EBCE-D310-4924-8530-5117FC114A2A}" type="pres">
      <dgm:prSet presAssocID="{136D99FA-A41B-416A-AB66-0585E506E8E9}" presName="spacer" presStyleCnt="0"/>
      <dgm:spPr/>
      <dgm:t>
        <a:bodyPr/>
        <a:lstStyle/>
        <a:p>
          <a:endParaRPr lang="en-US"/>
        </a:p>
      </dgm:t>
    </dgm:pt>
    <dgm:pt modelId="{98CE53C3-F883-4A7B-946E-93546C990331}" type="pres">
      <dgm:prSet presAssocID="{9552F7C5-C53E-4274-97B4-8A7AF7E4B6BF}" presName="parentText" presStyleLbl="node1" presStyleIdx="6" presStyleCnt="10">
        <dgm:presLayoutVars>
          <dgm:chMax val="0"/>
          <dgm:bulletEnabled val="1"/>
        </dgm:presLayoutVars>
      </dgm:prSet>
      <dgm:spPr/>
      <dgm:t>
        <a:bodyPr/>
        <a:lstStyle/>
        <a:p>
          <a:endParaRPr lang="en-US"/>
        </a:p>
      </dgm:t>
    </dgm:pt>
    <dgm:pt modelId="{25B98DAE-05F0-4986-A440-70F4779C6BBB}" type="pres">
      <dgm:prSet presAssocID="{9678A056-D301-4872-8D85-594D0BC8D00E}" presName="spacer" presStyleCnt="0"/>
      <dgm:spPr/>
      <dgm:t>
        <a:bodyPr/>
        <a:lstStyle/>
        <a:p>
          <a:endParaRPr lang="en-US"/>
        </a:p>
      </dgm:t>
    </dgm:pt>
    <dgm:pt modelId="{94AE13C3-6E9B-4BFE-A880-4CBBA641EC61}" type="pres">
      <dgm:prSet presAssocID="{2FD5B3FD-E5AC-4369-B83C-3E1872837A86}" presName="parentText" presStyleLbl="node1" presStyleIdx="7" presStyleCnt="10">
        <dgm:presLayoutVars>
          <dgm:chMax val="0"/>
          <dgm:bulletEnabled val="1"/>
        </dgm:presLayoutVars>
      </dgm:prSet>
      <dgm:spPr/>
      <dgm:t>
        <a:bodyPr/>
        <a:lstStyle/>
        <a:p>
          <a:endParaRPr lang="en-US"/>
        </a:p>
      </dgm:t>
    </dgm:pt>
    <dgm:pt modelId="{D2FE3410-A9A0-4A11-AFE1-DDF6571B902B}" type="pres">
      <dgm:prSet presAssocID="{E9A9B54F-17BB-4D06-B729-F036FE2B071A}" presName="spacer" presStyleCnt="0"/>
      <dgm:spPr/>
      <dgm:t>
        <a:bodyPr/>
        <a:lstStyle/>
        <a:p>
          <a:endParaRPr lang="en-US"/>
        </a:p>
      </dgm:t>
    </dgm:pt>
    <dgm:pt modelId="{51673E74-90D7-4C9A-8804-85411C695CE6}" type="pres">
      <dgm:prSet presAssocID="{BFD5C5B6-39F9-4763-A7A0-5AD3CED6C967}" presName="parentText" presStyleLbl="node1" presStyleIdx="8" presStyleCnt="10">
        <dgm:presLayoutVars>
          <dgm:chMax val="0"/>
          <dgm:bulletEnabled val="1"/>
        </dgm:presLayoutVars>
      </dgm:prSet>
      <dgm:spPr/>
      <dgm:t>
        <a:bodyPr/>
        <a:lstStyle/>
        <a:p>
          <a:endParaRPr lang="en-US"/>
        </a:p>
      </dgm:t>
    </dgm:pt>
    <dgm:pt modelId="{31E01133-73AC-46A8-A11E-3CC8DFF625E6}" type="pres">
      <dgm:prSet presAssocID="{574B6D10-F1F9-41BD-8023-2D8773850B04}" presName="spacer" presStyleCnt="0"/>
      <dgm:spPr/>
      <dgm:t>
        <a:bodyPr/>
        <a:lstStyle/>
        <a:p>
          <a:endParaRPr lang="en-US"/>
        </a:p>
      </dgm:t>
    </dgm:pt>
    <dgm:pt modelId="{88305886-6966-4834-A5A2-EC918226C92C}" type="pres">
      <dgm:prSet presAssocID="{AC057650-77C9-43DC-82A0-4DF0361CC67E}" presName="parentText" presStyleLbl="node1" presStyleIdx="9" presStyleCnt="10">
        <dgm:presLayoutVars>
          <dgm:chMax val="0"/>
          <dgm:bulletEnabled val="1"/>
        </dgm:presLayoutVars>
      </dgm:prSet>
      <dgm:spPr/>
      <dgm:t>
        <a:bodyPr/>
        <a:lstStyle/>
        <a:p>
          <a:endParaRPr lang="en-US"/>
        </a:p>
      </dgm:t>
    </dgm:pt>
  </dgm:ptLst>
  <dgm:cxnLst>
    <dgm:cxn modelId="{A1AEFCED-3270-489F-8225-5E2ED523E7D7}" type="presOf" srcId="{963B6A81-ABDB-404C-A567-4AE352C74F33}" destId="{F9DC672C-7E12-4D31-80B5-B4CC770668DA}" srcOrd="0" destOrd="0" presId="urn:microsoft.com/office/officeart/2005/8/layout/vList2"/>
    <dgm:cxn modelId="{E3AD5281-EC54-4515-A829-9C234A0C953C}" srcId="{963B6A81-ABDB-404C-A567-4AE352C74F33}" destId="{AC057650-77C9-43DC-82A0-4DF0361CC67E}" srcOrd="9" destOrd="0" parTransId="{34F2FD27-E66F-4148-A48B-B21C4CD5D6CE}" sibTransId="{DE1B7127-EB27-4C9B-9344-1101600E8FBC}"/>
    <dgm:cxn modelId="{41C6867F-8166-4068-A073-F59EF9D0AF31}" type="presOf" srcId="{D9CFB9ED-D9B9-49A3-906D-87DE923E65FF}" destId="{A6DD5124-DE15-46F2-9B99-0A9C92EED8AB}" srcOrd="0" destOrd="0" presId="urn:microsoft.com/office/officeart/2005/8/layout/vList2"/>
    <dgm:cxn modelId="{7223FA9C-0D08-413C-95F4-3CF7B31D262E}" srcId="{963B6A81-ABDB-404C-A567-4AE352C74F33}" destId="{2FD5B3FD-E5AC-4369-B83C-3E1872837A86}" srcOrd="7" destOrd="0" parTransId="{9EA9E9E4-ABC1-46D7-9323-1FAA27119A5E}" sibTransId="{E9A9B54F-17BB-4D06-B729-F036FE2B071A}"/>
    <dgm:cxn modelId="{B62E5FDA-B58E-4D87-BC0D-2BC0A020A8B8}" type="presOf" srcId="{F87C528D-8163-456A-8619-91D48F3AE288}" destId="{3DE3AEFA-C24C-4822-B039-AEB8F7A3E25C}" srcOrd="0" destOrd="0" presId="urn:microsoft.com/office/officeart/2005/8/layout/vList2"/>
    <dgm:cxn modelId="{07051E0D-CEFF-4EF1-947A-AB3C427B528C}" type="presOf" srcId="{BFD5C5B6-39F9-4763-A7A0-5AD3CED6C967}" destId="{51673E74-90D7-4C9A-8804-85411C695CE6}" srcOrd="0" destOrd="0" presId="urn:microsoft.com/office/officeart/2005/8/layout/vList2"/>
    <dgm:cxn modelId="{EDE9A3B2-44A4-42D3-8935-B6154A189815}" srcId="{963B6A81-ABDB-404C-A567-4AE352C74F33}" destId="{4A19E05D-3E54-4A3A-81D9-C1841AB8F8DB}" srcOrd="4" destOrd="0" parTransId="{731983B6-C9A3-4734-8524-071393ADD1B1}" sibTransId="{5467760F-F7EE-413E-9319-0CDBA64A4496}"/>
    <dgm:cxn modelId="{04B58894-777D-4327-AF2E-214EB561437D}" srcId="{963B6A81-ABDB-404C-A567-4AE352C74F33}" destId="{E1B07479-415A-4EAD-92B0-FBEBF0B22C2C}" srcOrd="3" destOrd="0" parTransId="{0540329C-8941-4CB9-92A8-BAE89CEA1DBB}" sibTransId="{B5FFF5AD-955F-425C-8871-7CE620829B19}"/>
    <dgm:cxn modelId="{3F64765C-A76A-4327-B235-CD7B56CBF197}" srcId="{963B6A81-ABDB-404C-A567-4AE352C74F33}" destId="{BFD5C5B6-39F9-4763-A7A0-5AD3CED6C967}" srcOrd="8" destOrd="0" parTransId="{709CFDAD-8F5B-469E-A34E-B2BEFB6B9936}" sibTransId="{574B6D10-F1F9-41BD-8023-2D8773850B04}"/>
    <dgm:cxn modelId="{51D703EA-224D-4C06-AB80-21AEBE464F5E}" srcId="{963B6A81-ABDB-404C-A567-4AE352C74F33}" destId="{D9CFB9ED-D9B9-49A3-906D-87DE923E65FF}" srcOrd="2" destOrd="0" parTransId="{ED2C8DCD-1F20-48BB-8613-B85CD2293147}" sibTransId="{56F0893F-B813-4D96-81DE-72519DCC1562}"/>
    <dgm:cxn modelId="{D846519F-1F40-428C-ADDE-5E573BC5B4FD}" srcId="{963B6A81-ABDB-404C-A567-4AE352C74F33}" destId="{FC1D605A-2979-4BEE-881B-927091EFE622}" srcOrd="5" destOrd="0" parTransId="{A69E5491-00F3-48FB-AFFC-3A80074F5EEF}" sibTransId="{136D99FA-A41B-416A-AB66-0585E506E8E9}"/>
    <dgm:cxn modelId="{7F32BE5A-F53C-41B7-ABDB-6A701BAB91BA}" type="presOf" srcId="{4A19E05D-3E54-4A3A-81D9-C1841AB8F8DB}" destId="{39F3E5C9-DB9D-4F8A-B061-F3392204043C}" srcOrd="0" destOrd="0" presId="urn:microsoft.com/office/officeart/2005/8/layout/vList2"/>
    <dgm:cxn modelId="{CD60CD30-ADE7-4A95-8A31-108F7F78003E}" type="presOf" srcId="{A3262000-5CC8-4BC1-B6E5-CBFA2B6D10CB}" destId="{D996C54E-C8CB-445F-AE8A-41ED66156FBC}" srcOrd="0" destOrd="0" presId="urn:microsoft.com/office/officeart/2005/8/layout/vList2"/>
    <dgm:cxn modelId="{A4DBB7D8-2102-413A-85BD-2E90826AE541}" type="presOf" srcId="{2FD5B3FD-E5AC-4369-B83C-3E1872837A86}" destId="{94AE13C3-6E9B-4BFE-A880-4CBBA641EC61}" srcOrd="0" destOrd="0" presId="urn:microsoft.com/office/officeart/2005/8/layout/vList2"/>
    <dgm:cxn modelId="{F4B6E0E4-6BD4-46C7-817A-014044687857}" type="presOf" srcId="{9552F7C5-C53E-4274-97B4-8A7AF7E4B6BF}" destId="{98CE53C3-F883-4A7B-946E-93546C990331}" srcOrd="0" destOrd="0" presId="urn:microsoft.com/office/officeart/2005/8/layout/vList2"/>
    <dgm:cxn modelId="{6EF5C596-1FD0-458A-B66D-A575569FCF03}" srcId="{963B6A81-ABDB-404C-A567-4AE352C74F33}" destId="{A3262000-5CC8-4BC1-B6E5-CBFA2B6D10CB}" srcOrd="1" destOrd="0" parTransId="{CD8BF679-E5D4-48FF-BDF3-358D9A255868}" sibTransId="{68B4DDF4-9396-44EE-8C02-1CED0CAF2531}"/>
    <dgm:cxn modelId="{F121FF10-E6C2-46E1-BC79-65A44DE9EA3D}" type="presOf" srcId="{FC1D605A-2979-4BEE-881B-927091EFE622}" destId="{6A3E5207-5EA6-4A52-B3BD-C5E8F6A1C50D}" srcOrd="0" destOrd="0" presId="urn:microsoft.com/office/officeart/2005/8/layout/vList2"/>
    <dgm:cxn modelId="{8C60200F-CC95-4FAD-9D2C-BB0FFA1DA397}" type="presOf" srcId="{AC057650-77C9-43DC-82A0-4DF0361CC67E}" destId="{88305886-6966-4834-A5A2-EC918226C92C}" srcOrd="0" destOrd="0" presId="urn:microsoft.com/office/officeart/2005/8/layout/vList2"/>
    <dgm:cxn modelId="{A0283461-8558-4356-9BD8-22A75A71B139}" type="presOf" srcId="{E1B07479-415A-4EAD-92B0-FBEBF0B22C2C}" destId="{352367D2-982E-44BC-ADFF-B12B55FA8659}" srcOrd="0" destOrd="0" presId="urn:microsoft.com/office/officeart/2005/8/layout/vList2"/>
    <dgm:cxn modelId="{6742519B-BDB4-4504-B640-1F97A6AF3400}" srcId="{963B6A81-ABDB-404C-A567-4AE352C74F33}" destId="{9552F7C5-C53E-4274-97B4-8A7AF7E4B6BF}" srcOrd="6" destOrd="0" parTransId="{CAA75EBF-D5FA-489C-85AB-149BD2E276AB}" sibTransId="{9678A056-D301-4872-8D85-594D0BC8D00E}"/>
    <dgm:cxn modelId="{212010D2-304E-4FCC-B44B-840D4F89A763}" srcId="{963B6A81-ABDB-404C-A567-4AE352C74F33}" destId="{F87C528D-8163-456A-8619-91D48F3AE288}" srcOrd="0" destOrd="0" parTransId="{4E0BE6F7-46D9-4CB3-A002-466A1DB2A93A}" sibTransId="{B9EE5F69-9253-4066-9D12-759E27C2E246}"/>
    <dgm:cxn modelId="{6ABBB390-165E-4C85-B115-2FDA7D22A658}" type="presParOf" srcId="{F9DC672C-7E12-4D31-80B5-B4CC770668DA}" destId="{3DE3AEFA-C24C-4822-B039-AEB8F7A3E25C}" srcOrd="0" destOrd="0" presId="urn:microsoft.com/office/officeart/2005/8/layout/vList2"/>
    <dgm:cxn modelId="{EEDE15EA-7067-4933-9916-A02E0596AFC5}" type="presParOf" srcId="{F9DC672C-7E12-4D31-80B5-B4CC770668DA}" destId="{058F663D-8B9D-4D10-9C65-351BD3B31BB1}" srcOrd="1" destOrd="0" presId="urn:microsoft.com/office/officeart/2005/8/layout/vList2"/>
    <dgm:cxn modelId="{280A8085-7056-466D-992D-30CFF7241E2A}" type="presParOf" srcId="{F9DC672C-7E12-4D31-80B5-B4CC770668DA}" destId="{D996C54E-C8CB-445F-AE8A-41ED66156FBC}" srcOrd="2" destOrd="0" presId="urn:microsoft.com/office/officeart/2005/8/layout/vList2"/>
    <dgm:cxn modelId="{77D43866-1717-41AE-B7C2-68B8E8D3CC8C}" type="presParOf" srcId="{F9DC672C-7E12-4D31-80B5-B4CC770668DA}" destId="{B0330B8F-38E0-4E48-8E68-6322C9156BED}" srcOrd="3" destOrd="0" presId="urn:microsoft.com/office/officeart/2005/8/layout/vList2"/>
    <dgm:cxn modelId="{1B1E58D5-840F-41A5-BFDA-FD15B78C4013}" type="presParOf" srcId="{F9DC672C-7E12-4D31-80B5-B4CC770668DA}" destId="{A6DD5124-DE15-46F2-9B99-0A9C92EED8AB}" srcOrd="4" destOrd="0" presId="urn:microsoft.com/office/officeart/2005/8/layout/vList2"/>
    <dgm:cxn modelId="{F3C09430-344D-4B32-8A13-3331CE288DD5}" type="presParOf" srcId="{F9DC672C-7E12-4D31-80B5-B4CC770668DA}" destId="{1003C55B-BF2E-410A-9ACC-16599F5B9E74}" srcOrd="5" destOrd="0" presId="urn:microsoft.com/office/officeart/2005/8/layout/vList2"/>
    <dgm:cxn modelId="{5D2EB331-7C14-430B-B9BC-D86B35A3BDE6}" type="presParOf" srcId="{F9DC672C-7E12-4D31-80B5-B4CC770668DA}" destId="{352367D2-982E-44BC-ADFF-B12B55FA8659}" srcOrd="6" destOrd="0" presId="urn:microsoft.com/office/officeart/2005/8/layout/vList2"/>
    <dgm:cxn modelId="{19F1BD59-3CE6-4C1B-8B9A-3BFEFDCEF1A5}" type="presParOf" srcId="{F9DC672C-7E12-4D31-80B5-B4CC770668DA}" destId="{F47E327C-48D8-4B32-965F-9E9127E7B241}" srcOrd="7" destOrd="0" presId="urn:microsoft.com/office/officeart/2005/8/layout/vList2"/>
    <dgm:cxn modelId="{4E467D2E-4C5C-4875-92E7-450E78FC3332}" type="presParOf" srcId="{F9DC672C-7E12-4D31-80B5-B4CC770668DA}" destId="{39F3E5C9-DB9D-4F8A-B061-F3392204043C}" srcOrd="8" destOrd="0" presId="urn:microsoft.com/office/officeart/2005/8/layout/vList2"/>
    <dgm:cxn modelId="{D7CCDF8C-3D32-4526-A528-62BF201DAAFB}" type="presParOf" srcId="{F9DC672C-7E12-4D31-80B5-B4CC770668DA}" destId="{8F071402-8F26-4C25-815D-5E7F72593156}" srcOrd="9" destOrd="0" presId="urn:microsoft.com/office/officeart/2005/8/layout/vList2"/>
    <dgm:cxn modelId="{A2543A51-0B68-46F0-AB95-DA9003836FAA}" type="presParOf" srcId="{F9DC672C-7E12-4D31-80B5-B4CC770668DA}" destId="{6A3E5207-5EA6-4A52-B3BD-C5E8F6A1C50D}" srcOrd="10" destOrd="0" presId="urn:microsoft.com/office/officeart/2005/8/layout/vList2"/>
    <dgm:cxn modelId="{B7E2B0D3-1AA9-4BEB-B48A-17BF1093BC68}" type="presParOf" srcId="{F9DC672C-7E12-4D31-80B5-B4CC770668DA}" destId="{80E6EBCE-D310-4924-8530-5117FC114A2A}" srcOrd="11" destOrd="0" presId="urn:microsoft.com/office/officeart/2005/8/layout/vList2"/>
    <dgm:cxn modelId="{4FDAFF3B-C68A-4C83-BFD0-E8D6C9CA08FA}" type="presParOf" srcId="{F9DC672C-7E12-4D31-80B5-B4CC770668DA}" destId="{98CE53C3-F883-4A7B-946E-93546C990331}" srcOrd="12" destOrd="0" presId="urn:microsoft.com/office/officeart/2005/8/layout/vList2"/>
    <dgm:cxn modelId="{57A869A5-77C8-4FDE-9120-F3FBCADF684C}" type="presParOf" srcId="{F9DC672C-7E12-4D31-80B5-B4CC770668DA}" destId="{25B98DAE-05F0-4986-A440-70F4779C6BBB}" srcOrd="13" destOrd="0" presId="urn:microsoft.com/office/officeart/2005/8/layout/vList2"/>
    <dgm:cxn modelId="{B787B27C-F353-4F46-BD5D-393E76380DD1}" type="presParOf" srcId="{F9DC672C-7E12-4D31-80B5-B4CC770668DA}" destId="{94AE13C3-6E9B-4BFE-A880-4CBBA641EC61}" srcOrd="14" destOrd="0" presId="urn:microsoft.com/office/officeart/2005/8/layout/vList2"/>
    <dgm:cxn modelId="{5C333452-6086-4E16-8E50-D24B7BBA821C}" type="presParOf" srcId="{F9DC672C-7E12-4D31-80B5-B4CC770668DA}" destId="{D2FE3410-A9A0-4A11-AFE1-DDF6571B902B}" srcOrd="15" destOrd="0" presId="urn:microsoft.com/office/officeart/2005/8/layout/vList2"/>
    <dgm:cxn modelId="{B4E0E489-A568-4EAF-A877-E4560A67A7F2}" type="presParOf" srcId="{F9DC672C-7E12-4D31-80B5-B4CC770668DA}" destId="{51673E74-90D7-4C9A-8804-85411C695CE6}" srcOrd="16" destOrd="0" presId="urn:microsoft.com/office/officeart/2005/8/layout/vList2"/>
    <dgm:cxn modelId="{0F54CF2E-E588-4D84-9356-C44B6EF3384C}" type="presParOf" srcId="{F9DC672C-7E12-4D31-80B5-B4CC770668DA}" destId="{31E01133-73AC-46A8-A11E-3CC8DFF625E6}" srcOrd="17" destOrd="0" presId="urn:microsoft.com/office/officeart/2005/8/layout/vList2"/>
    <dgm:cxn modelId="{4D4C7468-BA53-4AC3-9954-CAD3CCFF4212}" type="presParOf" srcId="{F9DC672C-7E12-4D31-80B5-B4CC770668DA}" destId="{88305886-6966-4834-A5A2-EC918226C92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12" csCatId="colorful" phldr="1"/>
      <dgm:spPr/>
      <dgm:t>
        <a:bodyPr/>
        <a:lstStyle/>
        <a:p>
          <a:endParaRPr lang="en-US"/>
        </a:p>
      </dgm:t>
    </dgm:pt>
    <dgm:pt modelId="{F8D41D78-37A3-514F-86D6-A0DC5FD2B9CA}">
      <dgm:prSet phldrT="[Text]" custT="1"/>
      <dgm:spPr/>
      <dgm:t>
        <a:bodyPr/>
        <a:lstStyle/>
        <a:p>
          <a:r>
            <a:rPr lang="en-US" sz="2400" b="1" dirty="0" smtClean="0">
              <a:solidFill>
                <a:schemeClr val="tx1"/>
              </a:solidFill>
            </a:rPr>
            <a:t>Lockdown</a:t>
          </a:r>
          <a:endParaRPr lang="en-US" sz="2400" b="1" dirty="0">
            <a:solidFill>
              <a:schemeClr val="tx1"/>
            </a:solidFill>
          </a:endParaRPr>
        </a:p>
      </dgm:t>
    </dgm:pt>
    <dgm:pt modelId="{FA0028C5-3C04-4A4F-83A2-8E665E4B9DE0}" type="parTrans" cxnId="{145314EF-B2F0-A84F-B2F1-C82FEE8E3774}">
      <dgm:prSet custT="1"/>
      <dgm:spPr/>
      <dgm:t>
        <a:bodyPr/>
        <a:lstStyle/>
        <a:p>
          <a:endParaRPr lang="en-US" sz="2800" b="1" dirty="0"/>
        </a:p>
      </dgm:t>
    </dgm:pt>
    <dgm:pt modelId="{0AB5A841-0E62-1942-BA90-4FE81BDB63B2}" type="sibTrans" cxnId="{145314EF-B2F0-A84F-B2F1-C82FEE8E3774}">
      <dgm:prSet/>
      <dgm:spPr/>
      <dgm:t>
        <a:bodyPr/>
        <a:lstStyle/>
        <a:p>
          <a:endParaRPr lang="en-US" sz="2800" b="1"/>
        </a:p>
      </dgm:t>
    </dgm:pt>
    <dgm:pt modelId="{3A096973-1BE7-F44C-A4A5-F5DDEA4A27F6}">
      <dgm:prSet phldrT="[Text]" custT="1"/>
      <dgm:spPr/>
      <dgm:t>
        <a:bodyPr/>
        <a:lstStyle/>
        <a:p>
          <a:r>
            <a:rPr lang="en-US" sz="2400" b="1" dirty="0" smtClean="0">
              <a:solidFill>
                <a:schemeClr val="tx1"/>
              </a:solidFill>
            </a:rPr>
            <a:t>Shelter-in-Place</a:t>
          </a:r>
          <a:endParaRPr lang="en-US" sz="2400" b="1" dirty="0">
            <a:solidFill>
              <a:schemeClr val="tx1"/>
            </a:solidFill>
          </a:endParaRPr>
        </a:p>
      </dgm:t>
    </dgm:pt>
    <dgm:pt modelId="{996E1211-6623-4E48-BF61-EB8C1B45E3D1}" type="parTrans" cxnId="{5E10B0AC-D6A4-F744-9248-DC05C8308180}">
      <dgm:prSet custT="1"/>
      <dgm:spPr/>
      <dgm:t>
        <a:bodyPr/>
        <a:lstStyle/>
        <a:p>
          <a:endParaRPr lang="en-US" sz="2800" b="1" dirty="0"/>
        </a:p>
      </dgm:t>
    </dgm:pt>
    <dgm:pt modelId="{9B78DE28-29C1-BC4B-88D1-01F71181E60F}" type="sibTrans" cxnId="{5E10B0AC-D6A4-F744-9248-DC05C8308180}">
      <dgm:prSet/>
      <dgm:spPr/>
      <dgm:t>
        <a:bodyPr/>
        <a:lstStyle/>
        <a:p>
          <a:endParaRPr lang="en-US" sz="2800" b="1"/>
        </a:p>
      </dgm:t>
    </dgm:pt>
    <dgm:pt modelId="{63E4D6C0-1F6F-7449-A84E-9BCD3BE632B4}">
      <dgm:prSet custT="1"/>
      <dgm:spPr/>
      <dgm:t>
        <a:bodyPr/>
        <a:lstStyle/>
        <a:p>
          <a:r>
            <a:rPr lang="en-US" sz="2400" b="1" dirty="0" smtClean="0">
              <a:solidFill>
                <a:schemeClr val="tx1"/>
              </a:solidFill>
            </a:rPr>
            <a:t>Accounting for All Persons</a:t>
          </a:r>
          <a:endParaRPr lang="en-US" sz="2400" b="1" dirty="0">
            <a:solidFill>
              <a:schemeClr val="tx1"/>
            </a:solidFill>
          </a:endParaRPr>
        </a:p>
      </dgm:t>
    </dgm:pt>
    <dgm:pt modelId="{186004C7-54F6-C84A-927D-E1B84746E9EA}" type="parTrans" cxnId="{9A1E9610-64B4-8547-BA89-E6739FAD8975}">
      <dgm:prSet custT="1"/>
      <dgm:spPr/>
      <dgm:t>
        <a:bodyPr/>
        <a:lstStyle/>
        <a:p>
          <a:endParaRPr lang="en-US" sz="2800" b="1" dirty="0"/>
        </a:p>
      </dgm:t>
    </dgm:pt>
    <dgm:pt modelId="{C2EE5BE3-EB43-F04D-9DCB-EC9CAC75A30F}" type="sibTrans" cxnId="{9A1E9610-64B4-8547-BA89-E6739FAD8975}">
      <dgm:prSet/>
      <dgm:spPr/>
      <dgm:t>
        <a:bodyPr/>
        <a:lstStyle/>
        <a:p>
          <a:endParaRPr lang="en-US" sz="2800" b="1"/>
        </a:p>
      </dgm:t>
    </dgm:pt>
    <dgm:pt modelId="{8D3A5709-D4FE-E841-A415-3DEE46491371}">
      <dgm:prSet custT="1"/>
      <dgm:spPr/>
      <dgm:t>
        <a:bodyPr/>
        <a:lstStyle/>
        <a:p>
          <a:r>
            <a:rPr lang="en-US" sz="2400" b="1" dirty="0" smtClean="0">
              <a:solidFill>
                <a:schemeClr val="tx1"/>
              </a:solidFill>
            </a:rPr>
            <a:t>Security</a:t>
          </a:r>
          <a:endParaRPr lang="en-US" sz="2400" b="1" dirty="0">
            <a:solidFill>
              <a:schemeClr val="tx1"/>
            </a:solidFill>
          </a:endParaRPr>
        </a:p>
      </dgm:t>
    </dgm:pt>
    <dgm:pt modelId="{B26E5A90-26C1-0145-B5FA-21F3F98E5DA5}" type="parTrans" cxnId="{A238E692-5B95-2E4C-ADD3-C9BD209FCE6A}">
      <dgm:prSet custT="1"/>
      <dgm:spPr/>
      <dgm:t>
        <a:bodyPr/>
        <a:lstStyle/>
        <a:p>
          <a:endParaRPr lang="en-US" sz="2800" b="1" dirty="0"/>
        </a:p>
      </dgm:t>
    </dgm:pt>
    <dgm:pt modelId="{4A5E8B81-406C-3444-8BC1-01230B016A3F}" type="sibTrans" cxnId="{A238E692-5B95-2E4C-ADD3-C9BD209FCE6A}">
      <dgm:prSet/>
      <dgm:spPr/>
      <dgm:t>
        <a:bodyPr/>
        <a:lstStyle/>
        <a:p>
          <a:endParaRPr lang="en-US" sz="2800" b="1"/>
        </a:p>
      </dgm:t>
    </dgm:pt>
    <dgm:pt modelId="{F237665F-0072-2443-9368-66425E1AFF3A}">
      <dgm:prSet custT="1"/>
      <dgm:spPr/>
      <dgm:t>
        <a:bodyPr/>
        <a:lstStyle/>
        <a:p>
          <a:r>
            <a:rPr lang="en-US" sz="2400" b="1" dirty="0" smtClean="0">
              <a:solidFill>
                <a:schemeClr val="tx1"/>
              </a:solidFill>
            </a:rPr>
            <a:t>Continuity of Operations</a:t>
          </a:r>
          <a:endParaRPr lang="en-US" sz="2400" b="1" dirty="0">
            <a:solidFill>
              <a:schemeClr val="tx1"/>
            </a:solidFill>
          </a:endParaRPr>
        </a:p>
      </dgm:t>
    </dgm:pt>
    <dgm:pt modelId="{D61B8A7D-0EE7-B04E-9081-181A7FC1C410}" type="parTrans" cxnId="{CECD5E72-0D03-184F-A6D1-F4CC217B5B0A}">
      <dgm:prSet custT="1"/>
      <dgm:spPr/>
      <dgm:t>
        <a:bodyPr/>
        <a:lstStyle/>
        <a:p>
          <a:endParaRPr lang="en-US" sz="2800" b="1" dirty="0"/>
        </a:p>
      </dgm:t>
    </dgm:pt>
    <dgm:pt modelId="{9C82F782-E94E-E14D-8B74-FA86B55A6A1E}" type="sibTrans" cxnId="{CECD5E72-0D03-184F-A6D1-F4CC217B5B0A}">
      <dgm:prSet/>
      <dgm:spPr/>
      <dgm:t>
        <a:bodyPr/>
        <a:lstStyle/>
        <a:p>
          <a:endParaRPr lang="en-US" sz="2800" b="1"/>
        </a:p>
      </dgm:t>
    </dgm:pt>
    <dgm:pt modelId="{63571946-1E30-C14C-89A3-5449DAFCE913}">
      <dgm:prSet custT="1"/>
      <dgm:spPr/>
      <dgm:t>
        <a:bodyPr/>
        <a:lstStyle/>
        <a:p>
          <a:r>
            <a:rPr lang="en-US" sz="2400" b="1" dirty="0" smtClean="0">
              <a:solidFill>
                <a:schemeClr val="tx1"/>
              </a:solidFill>
            </a:rPr>
            <a:t>Health: Public, Medical, and Mental</a:t>
          </a:r>
          <a:endParaRPr lang="en-US" sz="2400" b="1" dirty="0">
            <a:solidFill>
              <a:schemeClr val="tx1"/>
            </a:solidFill>
          </a:endParaRPr>
        </a:p>
      </dgm:t>
    </dgm:pt>
    <dgm:pt modelId="{7BB9029D-04CF-3649-891A-7D0AFB50F305}" type="parTrans" cxnId="{7B30BA7C-1AEA-174D-A49C-6E6CD3CC4C8A}">
      <dgm:prSet custT="1"/>
      <dgm:spPr/>
      <dgm:t>
        <a:bodyPr/>
        <a:lstStyle/>
        <a:p>
          <a:endParaRPr lang="en-US" sz="2800" b="1" dirty="0"/>
        </a:p>
      </dgm:t>
    </dgm:pt>
    <dgm:pt modelId="{771B9E4B-D075-2B46-B7E2-5A832A57111F}" type="sibTrans" cxnId="{7B30BA7C-1AEA-174D-A49C-6E6CD3CC4C8A}">
      <dgm:prSet/>
      <dgm:spPr/>
      <dgm:t>
        <a:bodyPr/>
        <a:lstStyle/>
        <a:p>
          <a:endParaRPr lang="en-US" sz="2800" b="1"/>
        </a:p>
      </dgm:t>
    </dgm:pt>
    <dgm:pt modelId="{DA3BDFBD-D829-4E6E-A0A6-D213BA2E9970}">
      <dgm:prSet custT="1"/>
      <dgm:spPr/>
      <dgm:t>
        <a:bodyPr/>
        <a:lstStyle/>
        <a:p>
          <a:r>
            <a:rPr lang="en-US" sz="2400" b="1" dirty="0" smtClean="0">
              <a:solidFill>
                <a:schemeClr val="tx1"/>
              </a:solidFill>
            </a:rPr>
            <a:t>Family Reunification</a:t>
          </a:r>
          <a:endParaRPr lang="en-US" sz="2400" b="1" dirty="0">
            <a:solidFill>
              <a:schemeClr val="tx1"/>
            </a:solidFill>
          </a:endParaRPr>
        </a:p>
      </dgm:t>
    </dgm:pt>
    <dgm:pt modelId="{D2D2BB45-87D6-45C5-B526-3F943F319C7F}" type="parTrans" cxnId="{2CB3CDAE-9C49-4C41-B45C-76FE9AC5AABC}">
      <dgm:prSet custT="1"/>
      <dgm:spPr/>
      <dgm:t>
        <a:bodyPr/>
        <a:lstStyle/>
        <a:p>
          <a:endParaRPr lang="en-US" sz="2800" b="1" dirty="0"/>
        </a:p>
      </dgm:t>
    </dgm:pt>
    <dgm:pt modelId="{38891C27-52C7-4132-B5AC-9AC668E33999}" type="sibTrans" cxnId="{2CB3CDAE-9C49-4C41-B45C-76FE9AC5AABC}">
      <dgm:prSet/>
      <dgm:spPr/>
      <dgm:t>
        <a:bodyPr/>
        <a:lstStyle/>
        <a:p>
          <a:endParaRPr lang="en-US" sz="2800" b="1"/>
        </a:p>
      </dgm:t>
    </dgm:pt>
    <dgm:pt modelId="{D95A8273-2272-2145-B74F-F5F0BEB71B26}">
      <dgm:prSet phldrT="[Text]" custT="1"/>
      <dgm:spPr/>
      <dgm:t>
        <a:bodyPr/>
        <a:lstStyle/>
        <a:p>
          <a:r>
            <a:rPr lang="en-US" sz="2400" b="1" dirty="0" smtClean="0">
              <a:solidFill>
                <a:schemeClr val="tx1"/>
              </a:solidFill>
            </a:rPr>
            <a:t>Communications and Warning</a:t>
          </a:r>
          <a:endParaRPr lang="en-US" sz="2400" b="1" dirty="0">
            <a:solidFill>
              <a:schemeClr val="tx1"/>
            </a:solidFill>
          </a:endParaRPr>
        </a:p>
      </dgm:t>
    </dgm:pt>
    <dgm:pt modelId="{A8733E27-9789-C74A-947D-682B403FF289}" type="sibTrans" cxnId="{61DFA28D-39AA-5F49-995C-17537AED8F11}">
      <dgm:prSet/>
      <dgm:spPr/>
      <dgm:t>
        <a:bodyPr/>
        <a:lstStyle/>
        <a:p>
          <a:endParaRPr lang="en-US" sz="2800" b="1"/>
        </a:p>
      </dgm:t>
    </dgm:pt>
    <dgm:pt modelId="{71A9E216-1D8D-084A-AB84-AA778B64A95F}" type="parTrans" cxnId="{61DFA28D-39AA-5F49-995C-17537AED8F11}">
      <dgm:prSet custT="1"/>
      <dgm:spPr/>
      <dgm:t>
        <a:bodyPr/>
        <a:lstStyle/>
        <a:p>
          <a:endParaRPr lang="en-US" sz="2800" b="1" dirty="0"/>
        </a:p>
      </dgm:t>
    </dgm:pt>
    <dgm:pt modelId="{9F16680B-0293-4D82-9BF1-13C074A77235}">
      <dgm:prSet phldrT="[Text]" custT="1"/>
      <dgm:spPr/>
      <dgm:t>
        <a:bodyPr/>
        <a:lstStyle/>
        <a:p>
          <a:r>
            <a:rPr lang="en-US" sz="2400" b="1" dirty="0" smtClean="0">
              <a:solidFill>
                <a:schemeClr val="tx1"/>
              </a:solidFill>
            </a:rPr>
            <a:t>Evacuation</a:t>
          </a:r>
          <a:endParaRPr lang="en-US" sz="2400" b="1" dirty="0">
            <a:solidFill>
              <a:schemeClr val="tx1"/>
            </a:solidFill>
          </a:endParaRPr>
        </a:p>
      </dgm:t>
    </dgm:pt>
    <dgm:pt modelId="{47B4A65F-A0AE-4320-AFB2-9C303721701A}" type="parTrans" cxnId="{01D2F1D6-317B-47DE-BBF9-FF4296B3C7B5}">
      <dgm:prSet/>
      <dgm:spPr/>
      <dgm:t>
        <a:bodyPr/>
        <a:lstStyle/>
        <a:p>
          <a:endParaRPr lang="en-US" sz="2400"/>
        </a:p>
      </dgm:t>
    </dgm:pt>
    <dgm:pt modelId="{569EBF16-FDE9-4268-BA7D-3DE6B5E86B51}" type="sibTrans" cxnId="{01D2F1D6-317B-47DE-BBF9-FF4296B3C7B5}">
      <dgm:prSet/>
      <dgm:spPr/>
      <dgm:t>
        <a:bodyPr/>
        <a:lstStyle/>
        <a:p>
          <a:endParaRPr lang="en-US" sz="2400"/>
        </a:p>
      </dgm:t>
    </dgm:pt>
    <dgm:pt modelId="{AFD0C6CD-F5E0-47F4-8B57-14CCEF0171FF}">
      <dgm:prSet custT="1"/>
      <dgm:spPr/>
      <dgm:t>
        <a:bodyPr/>
        <a:lstStyle/>
        <a:p>
          <a:r>
            <a:rPr lang="en-US" sz="2400" b="1" dirty="0" smtClean="0">
              <a:solidFill>
                <a:schemeClr val="tx1"/>
              </a:solidFill>
            </a:rPr>
            <a:t>Recovery</a:t>
          </a:r>
          <a:r>
            <a:rPr lang="en-US" sz="2400" b="1" dirty="0" smtClean="0"/>
            <a:t> </a:t>
          </a:r>
          <a:endParaRPr lang="en-US" sz="2400" b="1" dirty="0"/>
        </a:p>
      </dgm:t>
    </dgm:pt>
    <dgm:pt modelId="{B6F22DF4-9ECB-4CEE-BE8D-38BD628AB9F6}" type="parTrans" cxnId="{D24292D0-84D9-4629-BE2E-A983662EDC11}">
      <dgm:prSet/>
      <dgm:spPr/>
      <dgm:t>
        <a:bodyPr/>
        <a:lstStyle/>
        <a:p>
          <a:endParaRPr lang="en-US" sz="2400"/>
        </a:p>
      </dgm:t>
    </dgm:pt>
    <dgm:pt modelId="{F0D2CE47-33A7-4D10-BB98-D67DDD313973}" type="sibTrans" cxnId="{D24292D0-84D9-4629-BE2E-A983662EDC11}">
      <dgm:prSet/>
      <dgm:spPr/>
      <dgm:t>
        <a:bodyPr/>
        <a:lstStyle/>
        <a:p>
          <a:endParaRPr lang="en-US" sz="2400"/>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10"/>
      <dgm:spPr/>
      <dgm:t>
        <a:bodyPr/>
        <a:lstStyle/>
        <a:p>
          <a:endParaRPr lang="en-US"/>
        </a:p>
      </dgm:t>
    </dgm:pt>
    <dgm:pt modelId="{C92567E8-6529-4006-A017-49628B59C73D}" type="pres">
      <dgm:prSet presAssocID="{D95A8273-2272-2145-B74F-F5F0BEB71B26}" presName="parentText" presStyleLbl="node1" presStyleIdx="0" presStyleCnt="10" custScaleX="129122" custScaleY="100649">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10" custLinFactNeighborY="97693">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C304E57F-AEAB-40B8-830B-FF39E679F566}" type="pres">
      <dgm:prSet presAssocID="{9F16680B-0293-4D82-9BF1-13C074A77235}" presName="parentLin" presStyleCnt="0"/>
      <dgm:spPr/>
      <dgm:t>
        <a:bodyPr/>
        <a:lstStyle/>
        <a:p>
          <a:endParaRPr lang="en-US"/>
        </a:p>
      </dgm:t>
    </dgm:pt>
    <dgm:pt modelId="{628533DE-3439-434D-AB9F-E902F1842DF0}" type="pres">
      <dgm:prSet presAssocID="{9F16680B-0293-4D82-9BF1-13C074A77235}" presName="parentLeftMargin" presStyleLbl="node1" presStyleIdx="0" presStyleCnt="10"/>
      <dgm:spPr/>
      <dgm:t>
        <a:bodyPr/>
        <a:lstStyle/>
        <a:p>
          <a:endParaRPr lang="en-US"/>
        </a:p>
      </dgm:t>
    </dgm:pt>
    <dgm:pt modelId="{D4C5E783-C980-4557-8ECA-81AC8489B27E}" type="pres">
      <dgm:prSet presAssocID="{9F16680B-0293-4D82-9BF1-13C074A77235}" presName="parentText" presStyleLbl="node1" presStyleIdx="1" presStyleCnt="10" custScaleX="129134" custScaleY="102439">
        <dgm:presLayoutVars>
          <dgm:chMax val="0"/>
          <dgm:bulletEnabled val="1"/>
        </dgm:presLayoutVars>
      </dgm:prSet>
      <dgm:spPr/>
      <dgm:t>
        <a:bodyPr/>
        <a:lstStyle/>
        <a:p>
          <a:endParaRPr lang="en-US"/>
        </a:p>
      </dgm:t>
    </dgm:pt>
    <dgm:pt modelId="{B7B1D50E-F36B-4D7B-AD28-4DFA314FBBD8}" type="pres">
      <dgm:prSet presAssocID="{9F16680B-0293-4D82-9BF1-13C074A77235}" presName="negativeSpace" presStyleCnt="0"/>
      <dgm:spPr/>
      <dgm:t>
        <a:bodyPr/>
        <a:lstStyle/>
        <a:p>
          <a:endParaRPr lang="en-US"/>
        </a:p>
      </dgm:t>
    </dgm:pt>
    <dgm:pt modelId="{B5054F65-8B18-438F-A795-A7009C1817AF}" type="pres">
      <dgm:prSet presAssocID="{9F16680B-0293-4D82-9BF1-13C074A77235}" presName="childText" presStyleLbl="conFgAcc1" presStyleIdx="1" presStyleCnt="10">
        <dgm:presLayoutVars>
          <dgm:bulletEnabled val="1"/>
        </dgm:presLayoutVars>
      </dgm:prSet>
      <dgm:spPr/>
      <dgm:t>
        <a:bodyPr/>
        <a:lstStyle/>
        <a:p>
          <a:endParaRPr lang="en-US"/>
        </a:p>
      </dgm:t>
    </dgm:pt>
    <dgm:pt modelId="{37CED531-8342-46FC-BA1A-B3EB29FA2C97}" type="pres">
      <dgm:prSet presAssocID="{569EBF16-FDE9-4268-BA7D-3DE6B5E86B51}" presName="spaceBetweenRectangles" presStyleCnt="0"/>
      <dgm:spPr/>
      <dgm:t>
        <a:bodyPr/>
        <a:lstStyle/>
        <a:p>
          <a:endParaRPr lang="en-US"/>
        </a:p>
      </dgm:t>
    </dgm:pt>
    <dgm:pt modelId="{A79D7DD8-F4D7-491E-A3AD-A252AA5CEBE6}" type="pres">
      <dgm:prSet presAssocID="{F8D41D78-37A3-514F-86D6-A0DC5FD2B9CA}" presName="parentLin" presStyleCnt="0"/>
      <dgm:spPr/>
      <dgm:t>
        <a:bodyPr/>
        <a:lstStyle/>
        <a:p>
          <a:endParaRPr lang="en-US"/>
        </a:p>
      </dgm:t>
    </dgm:pt>
    <dgm:pt modelId="{C752C99D-0FAC-4614-8821-CCAD67F5AF06}" type="pres">
      <dgm:prSet presAssocID="{F8D41D78-37A3-514F-86D6-A0DC5FD2B9CA}" presName="parentLeftMargin" presStyleLbl="node1" presStyleIdx="1" presStyleCnt="10"/>
      <dgm:spPr/>
      <dgm:t>
        <a:bodyPr/>
        <a:lstStyle/>
        <a:p>
          <a:endParaRPr lang="en-US"/>
        </a:p>
      </dgm:t>
    </dgm:pt>
    <dgm:pt modelId="{28ABC13C-B361-4C1D-8DC9-5CEC4CABCA41}" type="pres">
      <dgm:prSet presAssocID="{F8D41D78-37A3-514F-86D6-A0DC5FD2B9CA}" presName="parentText" presStyleLbl="node1" presStyleIdx="2" presStyleCnt="10" custScaleX="129134" custScaleY="102220">
        <dgm:presLayoutVars>
          <dgm:chMax val="0"/>
          <dgm:bulletEnabled val="1"/>
        </dgm:presLayoutVars>
      </dgm:prSet>
      <dgm:spPr/>
      <dgm:t>
        <a:bodyPr/>
        <a:lstStyle/>
        <a:p>
          <a:endParaRPr lang="en-US"/>
        </a:p>
      </dgm:t>
    </dgm:pt>
    <dgm:pt modelId="{846FE470-2BA5-46A4-9925-7D0673B183E0}" type="pres">
      <dgm:prSet presAssocID="{F8D41D78-37A3-514F-86D6-A0DC5FD2B9CA}" presName="negativeSpace" presStyleCnt="0"/>
      <dgm:spPr/>
      <dgm:t>
        <a:bodyPr/>
        <a:lstStyle/>
        <a:p>
          <a:endParaRPr lang="en-US"/>
        </a:p>
      </dgm:t>
    </dgm:pt>
    <dgm:pt modelId="{BF6887EF-CF8D-4E9C-92E4-D1242410224C}" type="pres">
      <dgm:prSet presAssocID="{F8D41D78-37A3-514F-86D6-A0DC5FD2B9CA}" presName="childText" presStyleLbl="conFgAcc1" presStyleIdx="2" presStyleCnt="10">
        <dgm:presLayoutVars>
          <dgm:bulletEnabled val="1"/>
        </dgm:presLayoutVars>
      </dgm:prSet>
      <dgm:spPr/>
      <dgm:t>
        <a:bodyPr/>
        <a:lstStyle/>
        <a:p>
          <a:endParaRPr lang="en-US"/>
        </a:p>
      </dgm:t>
    </dgm:pt>
    <dgm:pt modelId="{C7FFEAC3-8537-4DA5-8370-423AAA7913CB}" type="pres">
      <dgm:prSet presAssocID="{0AB5A841-0E62-1942-BA90-4FE81BDB63B2}" presName="spaceBetweenRectangles" presStyleCnt="0"/>
      <dgm:spPr/>
      <dgm:t>
        <a:bodyPr/>
        <a:lstStyle/>
        <a:p>
          <a:endParaRPr lang="en-US"/>
        </a:p>
      </dgm:t>
    </dgm:pt>
    <dgm:pt modelId="{62F31E5A-E874-4E85-98DB-90B6A1025F71}" type="pres">
      <dgm:prSet presAssocID="{3A096973-1BE7-F44C-A4A5-F5DDEA4A27F6}" presName="parentLin" presStyleCnt="0"/>
      <dgm:spPr/>
      <dgm:t>
        <a:bodyPr/>
        <a:lstStyle/>
        <a:p>
          <a:endParaRPr lang="en-US"/>
        </a:p>
      </dgm:t>
    </dgm:pt>
    <dgm:pt modelId="{853933D9-774D-4EE7-87D0-DD84B1278225}" type="pres">
      <dgm:prSet presAssocID="{3A096973-1BE7-F44C-A4A5-F5DDEA4A27F6}" presName="parentLeftMargin" presStyleLbl="node1" presStyleIdx="2" presStyleCnt="10"/>
      <dgm:spPr/>
      <dgm:t>
        <a:bodyPr/>
        <a:lstStyle/>
        <a:p>
          <a:endParaRPr lang="en-US"/>
        </a:p>
      </dgm:t>
    </dgm:pt>
    <dgm:pt modelId="{17743837-5AA5-449E-A9C9-21B9692E2F0B}" type="pres">
      <dgm:prSet presAssocID="{3A096973-1BE7-F44C-A4A5-F5DDEA4A27F6}" presName="parentText" presStyleLbl="node1" presStyleIdx="3" presStyleCnt="10" custScaleX="129134" custScaleY="102220">
        <dgm:presLayoutVars>
          <dgm:chMax val="0"/>
          <dgm:bulletEnabled val="1"/>
        </dgm:presLayoutVars>
      </dgm:prSet>
      <dgm:spPr/>
      <dgm:t>
        <a:bodyPr/>
        <a:lstStyle/>
        <a:p>
          <a:endParaRPr lang="en-US"/>
        </a:p>
      </dgm:t>
    </dgm:pt>
    <dgm:pt modelId="{5593C4D4-38E4-4C21-B379-F400EB7353B9}" type="pres">
      <dgm:prSet presAssocID="{3A096973-1BE7-F44C-A4A5-F5DDEA4A27F6}" presName="negativeSpace" presStyleCnt="0"/>
      <dgm:spPr/>
      <dgm:t>
        <a:bodyPr/>
        <a:lstStyle/>
        <a:p>
          <a:endParaRPr lang="en-US"/>
        </a:p>
      </dgm:t>
    </dgm:pt>
    <dgm:pt modelId="{BDB769D0-80AC-438A-BC37-B2D65DE14AA8}" type="pres">
      <dgm:prSet presAssocID="{3A096973-1BE7-F44C-A4A5-F5DDEA4A27F6}" presName="childText" presStyleLbl="conFgAcc1" presStyleIdx="3" presStyleCnt="10">
        <dgm:presLayoutVars>
          <dgm:bulletEnabled val="1"/>
        </dgm:presLayoutVars>
      </dgm:prSet>
      <dgm:spPr/>
      <dgm:t>
        <a:bodyPr/>
        <a:lstStyle/>
        <a:p>
          <a:endParaRPr lang="en-US"/>
        </a:p>
      </dgm:t>
    </dgm:pt>
    <dgm:pt modelId="{F0B9EA50-B331-4518-90DC-7C37826CAEC3}" type="pres">
      <dgm:prSet presAssocID="{9B78DE28-29C1-BC4B-88D1-01F71181E60F}" presName="spaceBetweenRectangles" presStyleCnt="0"/>
      <dgm:spPr/>
      <dgm:t>
        <a:bodyPr/>
        <a:lstStyle/>
        <a:p>
          <a:endParaRPr lang="en-US"/>
        </a:p>
      </dgm:t>
    </dgm:pt>
    <dgm:pt modelId="{469ACFC2-2B44-4F8E-8C9C-EDE9FAC06574}" type="pres">
      <dgm:prSet presAssocID="{63E4D6C0-1F6F-7449-A84E-9BCD3BE632B4}" presName="parentLin" presStyleCnt="0"/>
      <dgm:spPr/>
      <dgm:t>
        <a:bodyPr/>
        <a:lstStyle/>
        <a:p>
          <a:endParaRPr lang="en-US"/>
        </a:p>
      </dgm:t>
    </dgm:pt>
    <dgm:pt modelId="{945CD62B-B82F-4001-B647-265E5876FBD5}" type="pres">
      <dgm:prSet presAssocID="{63E4D6C0-1F6F-7449-A84E-9BCD3BE632B4}" presName="parentLeftMargin" presStyleLbl="node1" presStyleIdx="3" presStyleCnt="10"/>
      <dgm:spPr/>
      <dgm:t>
        <a:bodyPr/>
        <a:lstStyle/>
        <a:p>
          <a:endParaRPr lang="en-US"/>
        </a:p>
      </dgm:t>
    </dgm:pt>
    <dgm:pt modelId="{FC465F8A-1006-4417-8EB1-6A5DAD58B4ED}" type="pres">
      <dgm:prSet presAssocID="{63E4D6C0-1F6F-7449-A84E-9BCD3BE632B4}" presName="parentText" presStyleLbl="node1" presStyleIdx="4" presStyleCnt="10" custScaleX="129134" custScaleY="102220">
        <dgm:presLayoutVars>
          <dgm:chMax val="0"/>
          <dgm:bulletEnabled val="1"/>
        </dgm:presLayoutVars>
      </dgm:prSet>
      <dgm:spPr/>
      <dgm:t>
        <a:bodyPr/>
        <a:lstStyle/>
        <a:p>
          <a:endParaRPr lang="en-US"/>
        </a:p>
      </dgm:t>
    </dgm:pt>
    <dgm:pt modelId="{8179E302-3D67-471F-A5D5-C4E0E83EBA2A}" type="pres">
      <dgm:prSet presAssocID="{63E4D6C0-1F6F-7449-A84E-9BCD3BE632B4}" presName="negativeSpace" presStyleCnt="0"/>
      <dgm:spPr/>
      <dgm:t>
        <a:bodyPr/>
        <a:lstStyle/>
        <a:p>
          <a:endParaRPr lang="en-US"/>
        </a:p>
      </dgm:t>
    </dgm:pt>
    <dgm:pt modelId="{D5E7E8EE-4424-4C14-9CFD-16D1C2C31C23}" type="pres">
      <dgm:prSet presAssocID="{63E4D6C0-1F6F-7449-A84E-9BCD3BE632B4}" presName="childText" presStyleLbl="conFgAcc1" presStyleIdx="4" presStyleCnt="10">
        <dgm:presLayoutVars>
          <dgm:bulletEnabled val="1"/>
        </dgm:presLayoutVars>
      </dgm:prSet>
      <dgm:spPr/>
      <dgm:t>
        <a:bodyPr/>
        <a:lstStyle/>
        <a:p>
          <a:endParaRPr lang="en-US"/>
        </a:p>
      </dgm:t>
    </dgm:pt>
    <dgm:pt modelId="{2969DB56-B06C-45B6-9362-72D7597EB1F3}" type="pres">
      <dgm:prSet presAssocID="{C2EE5BE3-EB43-F04D-9DCB-EC9CAC75A30F}" presName="spaceBetweenRectangles" presStyleCnt="0"/>
      <dgm:spPr/>
      <dgm:t>
        <a:bodyPr/>
        <a:lstStyle/>
        <a:p>
          <a:endParaRPr lang="en-US"/>
        </a:p>
      </dgm:t>
    </dgm:pt>
    <dgm:pt modelId="{C50B11FA-18B1-4823-BC7B-1F1E1FF389CC}" type="pres">
      <dgm:prSet presAssocID="{DA3BDFBD-D829-4E6E-A0A6-D213BA2E9970}" presName="parentLin" presStyleCnt="0"/>
      <dgm:spPr/>
      <dgm:t>
        <a:bodyPr/>
        <a:lstStyle/>
        <a:p>
          <a:endParaRPr lang="en-US"/>
        </a:p>
      </dgm:t>
    </dgm:pt>
    <dgm:pt modelId="{1812F084-BB8D-4AD5-9EF1-817B10D03136}" type="pres">
      <dgm:prSet presAssocID="{DA3BDFBD-D829-4E6E-A0A6-D213BA2E9970}" presName="parentLeftMargin" presStyleLbl="node1" presStyleIdx="4" presStyleCnt="10"/>
      <dgm:spPr/>
      <dgm:t>
        <a:bodyPr/>
        <a:lstStyle/>
        <a:p>
          <a:endParaRPr lang="en-US"/>
        </a:p>
      </dgm:t>
    </dgm:pt>
    <dgm:pt modelId="{74F0E625-FED3-426C-B297-8DC43153ADC1}" type="pres">
      <dgm:prSet presAssocID="{DA3BDFBD-D829-4E6E-A0A6-D213BA2E9970}" presName="parentText" presStyleLbl="node1" presStyleIdx="5" presStyleCnt="10" custScaleX="129134" custScaleY="102220">
        <dgm:presLayoutVars>
          <dgm:chMax val="0"/>
          <dgm:bulletEnabled val="1"/>
        </dgm:presLayoutVars>
      </dgm:prSet>
      <dgm:spPr/>
      <dgm:t>
        <a:bodyPr/>
        <a:lstStyle/>
        <a:p>
          <a:endParaRPr lang="en-US"/>
        </a:p>
      </dgm:t>
    </dgm:pt>
    <dgm:pt modelId="{824448FE-AC1E-44BA-A77A-898854D4052E}" type="pres">
      <dgm:prSet presAssocID="{DA3BDFBD-D829-4E6E-A0A6-D213BA2E9970}" presName="negativeSpace" presStyleCnt="0"/>
      <dgm:spPr/>
      <dgm:t>
        <a:bodyPr/>
        <a:lstStyle/>
        <a:p>
          <a:endParaRPr lang="en-US"/>
        </a:p>
      </dgm:t>
    </dgm:pt>
    <dgm:pt modelId="{2551F6EC-F998-4FEF-8F01-B6FBF6F5B123}" type="pres">
      <dgm:prSet presAssocID="{DA3BDFBD-D829-4E6E-A0A6-D213BA2E9970}" presName="childText" presStyleLbl="conFgAcc1" presStyleIdx="5" presStyleCnt="10">
        <dgm:presLayoutVars>
          <dgm:bulletEnabled val="1"/>
        </dgm:presLayoutVars>
      </dgm:prSet>
      <dgm:spPr/>
      <dgm:t>
        <a:bodyPr/>
        <a:lstStyle/>
        <a:p>
          <a:endParaRPr lang="en-US"/>
        </a:p>
      </dgm:t>
    </dgm:pt>
    <dgm:pt modelId="{3082F64E-36E6-41C2-A6F5-CA45C3BD9D7D}" type="pres">
      <dgm:prSet presAssocID="{38891C27-52C7-4132-B5AC-9AC668E33999}" presName="spaceBetweenRectangles" presStyleCnt="0"/>
      <dgm:spPr/>
      <dgm:t>
        <a:bodyPr/>
        <a:lstStyle/>
        <a:p>
          <a:endParaRPr lang="en-US"/>
        </a:p>
      </dgm:t>
    </dgm:pt>
    <dgm:pt modelId="{33D25318-88D9-492D-B734-06771EF7B73A}" type="pres">
      <dgm:prSet presAssocID="{8D3A5709-D4FE-E841-A415-3DEE46491371}" presName="parentLin" presStyleCnt="0"/>
      <dgm:spPr/>
      <dgm:t>
        <a:bodyPr/>
        <a:lstStyle/>
        <a:p>
          <a:endParaRPr lang="en-US"/>
        </a:p>
      </dgm:t>
    </dgm:pt>
    <dgm:pt modelId="{D2D5C49B-919C-405A-9801-57064CEBB144}" type="pres">
      <dgm:prSet presAssocID="{8D3A5709-D4FE-E841-A415-3DEE46491371}" presName="parentLeftMargin" presStyleLbl="node1" presStyleIdx="5" presStyleCnt="10"/>
      <dgm:spPr/>
      <dgm:t>
        <a:bodyPr/>
        <a:lstStyle/>
        <a:p>
          <a:endParaRPr lang="en-US"/>
        </a:p>
      </dgm:t>
    </dgm:pt>
    <dgm:pt modelId="{05577B2B-B9F8-426D-884D-7AC360E69CAE}" type="pres">
      <dgm:prSet presAssocID="{8D3A5709-D4FE-E841-A415-3DEE46491371}" presName="parentText" presStyleLbl="node1" presStyleIdx="6" presStyleCnt="10" custScaleX="129134" custScaleY="102220">
        <dgm:presLayoutVars>
          <dgm:chMax val="0"/>
          <dgm:bulletEnabled val="1"/>
        </dgm:presLayoutVars>
      </dgm:prSet>
      <dgm:spPr/>
      <dgm:t>
        <a:bodyPr/>
        <a:lstStyle/>
        <a:p>
          <a:endParaRPr lang="en-US"/>
        </a:p>
      </dgm:t>
    </dgm:pt>
    <dgm:pt modelId="{1C9D3D06-F89C-48D8-B4BE-7FB5753C27D8}" type="pres">
      <dgm:prSet presAssocID="{8D3A5709-D4FE-E841-A415-3DEE46491371}" presName="negativeSpace" presStyleCnt="0"/>
      <dgm:spPr/>
      <dgm:t>
        <a:bodyPr/>
        <a:lstStyle/>
        <a:p>
          <a:endParaRPr lang="en-US"/>
        </a:p>
      </dgm:t>
    </dgm:pt>
    <dgm:pt modelId="{8AF61904-78D7-4E75-A592-C06B3EAD0770}" type="pres">
      <dgm:prSet presAssocID="{8D3A5709-D4FE-E841-A415-3DEE46491371}" presName="childText" presStyleLbl="conFgAcc1" presStyleIdx="6" presStyleCnt="10">
        <dgm:presLayoutVars>
          <dgm:bulletEnabled val="1"/>
        </dgm:presLayoutVars>
      </dgm:prSet>
      <dgm:spPr/>
      <dgm:t>
        <a:bodyPr/>
        <a:lstStyle/>
        <a:p>
          <a:endParaRPr lang="en-US"/>
        </a:p>
      </dgm:t>
    </dgm:pt>
    <dgm:pt modelId="{2C3F55B8-CE57-423D-A4E9-4EA724D313FA}" type="pres">
      <dgm:prSet presAssocID="{4A5E8B81-406C-3444-8BC1-01230B016A3F}" presName="spaceBetweenRectangles" presStyleCnt="0"/>
      <dgm:spPr/>
      <dgm:t>
        <a:bodyPr/>
        <a:lstStyle/>
        <a:p>
          <a:endParaRPr lang="en-US"/>
        </a:p>
      </dgm:t>
    </dgm:pt>
    <dgm:pt modelId="{4BB95EF8-3DAF-4742-8910-C5922C5F3E60}" type="pres">
      <dgm:prSet presAssocID="{F237665F-0072-2443-9368-66425E1AFF3A}" presName="parentLin" presStyleCnt="0"/>
      <dgm:spPr/>
      <dgm:t>
        <a:bodyPr/>
        <a:lstStyle/>
        <a:p>
          <a:endParaRPr lang="en-US"/>
        </a:p>
      </dgm:t>
    </dgm:pt>
    <dgm:pt modelId="{C6D687B8-ABE5-4107-8C3D-5B51141BBA7C}" type="pres">
      <dgm:prSet presAssocID="{F237665F-0072-2443-9368-66425E1AFF3A}" presName="parentLeftMargin" presStyleLbl="node1" presStyleIdx="6" presStyleCnt="10"/>
      <dgm:spPr/>
      <dgm:t>
        <a:bodyPr/>
        <a:lstStyle/>
        <a:p>
          <a:endParaRPr lang="en-US"/>
        </a:p>
      </dgm:t>
    </dgm:pt>
    <dgm:pt modelId="{9B5B28BC-9AF8-48B1-9ABC-48CE1221055D}" type="pres">
      <dgm:prSet presAssocID="{F237665F-0072-2443-9368-66425E1AFF3A}" presName="parentText" presStyleLbl="node1" presStyleIdx="7" presStyleCnt="10" custScaleX="129134" custScaleY="102220">
        <dgm:presLayoutVars>
          <dgm:chMax val="0"/>
          <dgm:bulletEnabled val="1"/>
        </dgm:presLayoutVars>
      </dgm:prSet>
      <dgm:spPr/>
      <dgm:t>
        <a:bodyPr/>
        <a:lstStyle/>
        <a:p>
          <a:endParaRPr lang="en-US"/>
        </a:p>
      </dgm:t>
    </dgm:pt>
    <dgm:pt modelId="{03E630B2-7B23-4F89-AD44-51A3FBAD2708}" type="pres">
      <dgm:prSet presAssocID="{F237665F-0072-2443-9368-66425E1AFF3A}" presName="negativeSpace" presStyleCnt="0"/>
      <dgm:spPr/>
      <dgm:t>
        <a:bodyPr/>
        <a:lstStyle/>
        <a:p>
          <a:endParaRPr lang="en-US"/>
        </a:p>
      </dgm:t>
    </dgm:pt>
    <dgm:pt modelId="{8093BAB4-8541-4367-BED9-9F2E07BA280A}" type="pres">
      <dgm:prSet presAssocID="{F237665F-0072-2443-9368-66425E1AFF3A}" presName="childText" presStyleLbl="conFgAcc1" presStyleIdx="7" presStyleCnt="10">
        <dgm:presLayoutVars>
          <dgm:bulletEnabled val="1"/>
        </dgm:presLayoutVars>
      </dgm:prSet>
      <dgm:spPr/>
      <dgm:t>
        <a:bodyPr/>
        <a:lstStyle/>
        <a:p>
          <a:endParaRPr lang="en-US"/>
        </a:p>
      </dgm:t>
    </dgm:pt>
    <dgm:pt modelId="{BA1C6219-A8F2-46E5-ADE9-F0882FE85C3E}" type="pres">
      <dgm:prSet presAssocID="{9C82F782-E94E-E14D-8B74-FA86B55A6A1E}" presName="spaceBetweenRectangles" presStyleCnt="0"/>
      <dgm:spPr/>
      <dgm:t>
        <a:bodyPr/>
        <a:lstStyle/>
        <a:p>
          <a:endParaRPr lang="en-US"/>
        </a:p>
      </dgm:t>
    </dgm:pt>
    <dgm:pt modelId="{3F939216-BA65-4DF3-A365-6F9166073472}" type="pres">
      <dgm:prSet presAssocID="{AFD0C6CD-F5E0-47F4-8B57-14CCEF0171FF}" presName="parentLin" presStyleCnt="0"/>
      <dgm:spPr/>
      <dgm:t>
        <a:bodyPr/>
        <a:lstStyle/>
        <a:p>
          <a:endParaRPr lang="en-US"/>
        </a:p>
      </dgm:t>
    </dgm:pt>
    <dgm:pt modelId="{51EB2328-DA2D-4F30-B7BE-E2F6D947DB18}" type="pres">
      <dgm:prSet presAssocID="{AFD0C6CD-F5E0-47F4-8B57-14CCEF0171FF}" presName="parentLeftMargin" presStyleLbl="node1" presStyleIdx="7" presStyleCnt="10"/>
      <dgm:spPr/>
      <dgm:t>
        <a:bodyPr/>
        <a:lstStyle/>
        <a:p>
          <a:endParaRPr lang="en-US"/>
        </a:p>
      </dgm:t>
    </dgm:pt>
    <dgm:pt modelId="{8139E312-90FD-4989-80F6-32AC866DA400}" type="pres">
      <dgm:prSet presAssocID="{AFD0C6CD-F5E0-47F4-8B57-14CCEF0171FF}" presName="parentText" presStyleLbl="node1" presStyleIdx="8" presStyleCnt="10" custScaleX="129134" custScaleY="102220">
        <dgm:presLayoutVars>
          <dgm:chMax val="0"/>
          <dgm:bulletEnabled val="1"/>
        </dgm:presLayoutVars>
      </dgm:prSet>
      <dgm:spPr/>
      <dgm:t>
        <a:bodyPr/>
        <a:lstStyle/>
        <a:p>
          <a:endParaRPr lang="en-US"/>
        </a:p>
      </dgm:t>
    </dgm:pt>
    <dgm:pt modelId="{41CEDCFB-15DB-41E8-B8D4-CA67CFD5554C}" type="pres">
      <dgm:prSet presAssocID="{AFD0C6CD-F5E0-47F4-8B57-14CCEF0171FF}" presName="negativeSpace" presStyleCnt="0"/>
      <dgm:spPr/>
      <dgm:t>
        <a:bodyPr/>
        <a:lstStyle/>
        <a:p>
          <a:endParaRPr lang="en-US"/>
        </a:p>
      </dgm:t>
    </dgm:pt>
    <dgm:pt modelId="{C76AA6EB-9AD4-44BB-B70F-DBCD4254ACD7}" type="pres">
      <dgm:prSet presAssocID="{AFD0C6CD-F5E0-47F4-8B57-14CCEF0171FF}" presName="childText" presStyleLbl="conFgAcc1" presStyleIdx="8" presStyleCnt="10">
        <dgm:presLayoutVars>
          <dgm:bulletEnabled val="1"/>
        </dgm:presLayoutVars>
      </dgm:prSet>
      <dgm:spPr/>
      <dgm:t>
        <a:bodyPr/>
        <a:lstStyle/>
        <a:p>
          <a:endParaRPr lang="en-US"/>
        </a:p>
      </dgm:t>
    </dgm:pt>
    <dgm:pt modelId="{A33EFA11-2BDA-4DD2-B0AA-AFAC288EDF91}" type="pres">
      <dgm:prSet presAssocID="{F0D2CE47-33A7-4D10-BB98-D67DDD313973}" presName="spaceBetweenRectangles" presStyleCnt="0"/>
      <dgm:spPr/>
      <dgm:t>
        <a:bodyPr/>
        <a:lstStyle/>
        <a:p>
          <a:endParaRPr lang="en-US"/>
        </a:p>
      </dgm:t>
    </dgm:pt>
    <dgm:pt modelId="{9DC5D10F-1EB3-47CB-A862-18D16C6E01E7}" type="pres">
      <dgm:prSet presAssocID="{63571946-1E30-C14C-89A3-5449DAFCE913}" presName="parentLin" presStyleCnt="0"/>
      <dgm:spPr/>
      <dgm:t>
        <a:bodyPr/>
        <a:lstStyle/>
        <a:p>
          <a:endParaRPr lang="en-US"/>
        </a:p>
      </dgm:t>
    </dgm:pt>
    <dgm:pt modelId="{02289328-95BD-4557-A632-18D799641B28}" type="pres">
      <dgm:prSet presAssocID="{63571946-1E30-C14C-89A3-5449DAFCE913}" presName="parentLeftMargin" presStyleLbl="node1" presStyleIdx="8" presStyleCnt="10"/>
      <dgm:spPr/>
      <dgm:t>
        <a:bodyPr/>
        <a:lstStyle/>
        <a:p>
          <a:endParaRPr lang="en-US"/>
        </a:p>
      </dgm:t>
    </dgm:pt>
    <dgm:pt modelId="{B20D907E-C7FB-4874-89D3-5F6CD059A3CD}" type="pres">
      <dgm:prSet presAssocID="{63571946-1E30-C14C-89A3-5449DAFCE913}" presName="parentText" presStyleLbl="node1" presStyleIdx="9" presStyleCnt="10" custScaleX="129134" custScaleY="102220">
        <dgm:presLayoutVars>
          <dgm:chMax val="0"/>
          <dgm:bulletEnabled val="1"/>
        </dgm:presLayoutVars>
      </dgm:prSet>
      <dgm:spPr/>
      <dgm:t>
        <a:bodyPr/>
        <a:lstStyle/>
        <a:p>
          <a:endParaRPr lang="en-US"/>
        </a:p>
      </dgm:t>
    </dgm:pt>
    <dgm:pt modelId="{AE65C118-16D5-4AE6-82DB-202BDCFF7317}" type="pres">
      <dgm:prSet presAssocID="{63571946-1E30-C14C-89A3-5449DAFCE913}" presName="negativeSpace" presStyleCnt="0"/>
      <dgm:spPr/>
      <dgm:t>
        <a:bodyPr/>
        <a:lstStyle/>
        <a:p>
          <a:endParaRPr lang="en-US"/>
        </a:p>
      </dgm:t>
    </dgm:pt>
    <dgm:pt modelId="{E2B005F5-1A41-4B8A-A29E-10C9FDDA9264}" type="pres">
      <dgm:prSet presAssocID="{63571946-1E30-C14C-89A3-5449DAFCE913}" presName="childText" presStyleLbl="conFgAcc1" presStyleIdx="9" presStyleCnt="10">
        <dgm:presLayoutVars>
          <dgm:bulletEnabled val="1"/>
        </dgm:presLayoutVars>
      </dgm:prSet>
      <dgm:spPr/>
      <dgm:t>
        <a:bodyPr/>
        <a:lstStyle/>
        <a:p>
          <a:endParaRPr lang="en-US"/>
        </a:p>
      </dgm:t>
    </dgm:pt>
  </dgm:ptLst>
  <dgm:cxnLst>
    <dgm:cxn modelId="{D3980FA2-3CC6-45DF-AB25-506E28BB0B9E}" type="presOf" srcId="{63571946-1E30-C14C-89A3-5449DAFCE913}" destId="{02289328-95BD-4557-A632-18D799641B28}" srcOrd="0" destOrd="0" presId="urn:microsoft.com/office/officeart/2005/8/layout/list1"/>
    <dgm:cxn modelId="{01D2F1D6-317B-47DE-BBF9-FF4296B3C7B5}" srcId="{1748F95D-592B-4A4F-8A95-C52B8621DD8A}" destId="{9F16680B-0293-4D82-9BF1-13C074A77235}" srcOrd="1" destOrd="0" parTransId="{47B4A65F-A0AE-4320-AFB2-9C303721701A}" sibTransId="{569EBF16-FDE9-4268-BA7D-3DE6B5E86B51}"/>
    <dgm:cxn modelId="{7B30BA7C-1AEA-174D-A49C-6E6CD3CC4C8A}" srcId="{1748F95D-592B-4A4F-8A95-C52B8621DD8A}" destId="{63571946-1E30-C14C-89A3-5449DAFCE913}" srcOrd="9" destOrd="0" parTransId="{7BB9029D-04CF-3649-891A-7D0AFB50F305}" sibTransId="{771B9E4B-D075-2B46-B7E2-5A832A57111F}"/>
    <dgm:cxn modelId="{92807C16-12C8-42FC-B5EF-42FDA0EFE2BE}" type="presOf" srcId="{AFD0C6CD-F5E0-47F4-8B57-14CCEF0171FF}" destId="{8139E312-90FD-4989-80F6-32AC866DA400}" srcOrd="1" destOrd="0" presId="urn:microsoft.com/office/officeart/2005/8/layout/list1"/>
    <dgm:cxn modelId="{5E10B0AC-D6A4-F744-9248-DC05C8308180}" srcId="{1748F95D-592B-4A4F-8A95-C52B8621DD8A}" destId="{3A096973-1BE7-F44C-A4A5-F5DDEA4A27F6}" srcOrd="3" destOrd="0" parTransId="{996E1211-6623-4E48-BF61-EB8C1B45E3D1}" sibTransId="{9B78DE28-29C1-BC4B-88D1-01F71181E60F}"/>
    <dgm:cxn modelId="{236E9053-026B-484E-9D56-B67E98819403}" type="presOf" srcId="{F8D41D78-37A3-514F-86D6-A0DC5FD2B9CA}" destId="{28ABC13C-B361-4C1D-8DC9-5CEC4CABCA41}" srcOrd="1" destOrd="0" presId="urn:microsoft.com/office/officeart/2005/8/layout/list1"/>
    <dgm:cxn modelId="{694D06ED-27DB-48BE-A563-44A7728060ED}" type="presOf" srcId="{F237665F-0072-2443-9368-66425E1AFF3A}" destId="{C6D687B8-ABE5-4107-8C3D-5B51141BBA7C}"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2CB3CDAE-9C49-4C41-B45C-76FE9AC5AABC}" srcId="{1748F95D-592B-4A4F-8A95-C52B8621DD8A}" destId="{DA3BDFBD-D829-4E6E-A0A6-D213BA2E9970}" srcOrd="5" destOrd="0" parTransId="{D2D2BB45-87D6-45C5-B526-3F943F319C7F}" sibTransId="{38891C27-52C7-4132-B5AC-9AC668E33999}"/>
    <dgm:cxn modelId="{43B76149-2E4A-45FE-8311-7857AABE2101}" type="presOf" srcId="{63E4D6C0-1F6F-7449-A84E-9BCD3BE632B4}" destId="{945CD62B-B82F-4001-B647-265E5876FBD5}" srcOrd="0" destOrd="0" presId="urn:microsoft.com/office/officeart/2005/8/layout/list1"/>
    <dgm:cxn modelId="{463C3537-36A5-49CA-B5B5-A91A562E399B}" type="presOf" srcId="{9F16680B-0293-4D82-9BF1-13C074A77235}" destId="{628533DE-3439-434D-AB9F-E902F1842DF0}" srcOrd="0" destOrd="0" presId="urn:microsoft.com/office/officeart/2005/8/layout/list1"/>
    <dgm:cxn modelId="{7F761A35-309F-45E3-8541-876DEC4002A0}" type="presOf" srcId="{D95A8273-2272-2145-B74F-F5F0BEB71B26}" destId="{46258136-371B-4D31-B93A-0A8C1D084E23}" srcOrd="0" destOrd="0" presId="urn:microsoft.com/office/officeart/2005/8/layout/list1"/>
    <dgm:cxn modelId="{BEF4EEE7-EC99-4291-B5A0-45A5604C15AA}" type="presOf" srcId="{63571946-1E30-C14C-89A3-5449DAFCE913}" destId="{B20D907E-C7FB-4874-89D3-5F6CD059A3CD}" srcOrd="1" destOrd="0" presId="urn:microsoft.com/office/officeart/2005/8/layout/list1"/>
    <dgm:cxn modelId="{CECD5E72-0D03-184F-A6D1-F4CC217B5B0A}" srcId="{1748F95D-592B-4A4F-8A95-C52B8621DD8A}" destId="{F237665F-0072-2443-9368-66425E1AFF3A}" srcOrd="7" destOrd="0" parTransId="{D61B8A7D-0EE7-B04E-9081-181A7FC1C410}" sibTransId="{9C82F782-E94E-E14D-8B74-FA86B55A6A1E}"/>
    <dgm:cxn modelId="{A44C40C7-A187-4B26-8491-A23FC235676C}" type="presOf" srcId="{1748F95D-592B-4A4F-8A95-C52B8621DD8A}" destId="{1351BC65-F6D6-4C32-BA10-3B69CF8C4D7A}" srcOrd="0" destOrd="0" presId="urn:microsoft.com/office/officeart/2005/8/layout/list1"/>
    <dgm:cxn modelId="{8DEEF2BB-C051-4169-8F20-C3F48C2D49BA}" type="presOf" srcId="{9F16680B-0293-4D82-9BF1-13C074A77235}" destId="{D4C5E783-C980-4557-8ECA-81AC8489B27E}" srcOrd="1" destOrd="0" presId="urn:microsoft.com/office/officeart/2005/8/layout/list1"/>
    <dgm:cxn modelId="{B1F89D9F-B198-45B2-A0D0-DD8B3734158A}" type="presOf" srcId="{DA3BDFBD-D829-4E6E-A0A6-D213BA2E9970}" destId="{1812F084-BB8D-4AD5-9EF1-817B10D03136}" srcOrd="0" destOrd="0" presId="urn:microsoft.com/office/officeart/2005/8/layout/list1"/>
    <dgm:cxn modelId="{15E5CE44-2F1A-4BD1-8D37-25810E5D5EFF}" type="presOf" srcId="{63E4D6C0-1F6F-7449-A84E-9BCD3BE632B4}" destId="{FC465F8A-1006-4417-8EB1-6A5DAD58B4ED}" srcOrd="1" destOrd="0" presId="urn:microsoft.com/office/officeart/2005/8/layout/list1"/>
    <dgm:cxn modelId="{A238E692-5B95-2E4C-ADD3-C9BD209FCE6A}" srcId="{1748F95D-592B-4A4F-8A95-C52B8621DD8A}" destId="{8D3A5709-D4FE-E841-A415-3DEE46491371}" srcOrd="6" destOrd="0" parTransId="{B26E5A90-26C1-0145-B5FA-21F3F98E5DA5}" sibTransId="{4A5E8B81-406C-3444-8BC1-01230B016A3F}"/>
    <dgm:cxn modelId="{145314EF-B2F0-A84F-B2F1-C82FEE8E3774}" srcId="{1748F95D-592B-4A4F-8A95-C52B8621DD8A}" destId="{F8D41D78-37A3-514F-86D6-A0DC5FD2B9CA}" srcOrd="2" destOrd="0" parTransId="{FA0028C5-3C04-4A4F-83A2-8E665E4B9DE0}" sibTransId="{0AB5A841-0E62-1942-BA90-4FE81BDB63B2}"/>
    <dgm:cxn modelId="{D24292D0-84D9-4629-BE2E-A983662EDC11}" srcId="{1748F95D-592B-4A4F-8A95-C52B8621DD8A}" destId="{AFD0C6CD-F5E0-47F4-8B57-14CCEF0171FF}" srcOrd="8" destOrd="0" parTransId="{B6F22DF4-9ECB-4CEE-BE8D-38BD628AB9F6}" sibTransId="{F0D2CE47-33A7-4D10-BB98-D67DDD313973}"/>
    <dgm:cxn modelId="{FE227051-48A6-479B-83A9-E936FAB426B8}" type="presOf" srcId="{3A096973-1BE7-F44C-A4A5-F5DDEA4A27F6}" destId="{17743837-5AA5-449E-A9C9-21B9692E2F0B}" srcOrd="1" destOrd="0" presId="urn:microsoft.com/office/officeart/2005/8/layout/list1"/>
    <dgm:cxn modelId="{B7FDF7A5-698C-4875-9DA8-6469661F674A}" type="presOf" srcId="{8D3A5709-D4FE-E841-A415-3DEE46491371}" destId="{05577B2B-B9F8-426D-884D-7AC360E69CAE}" srcOrd="1" destOrd="0" presId="urn:microsoft.com/office/officeart/2005/8/layout/list1"/>
    <dgm:cxn modelId="{8690C1CD-FD07-4442-B23B-1783988D2049}" type="presOf" srcId="{F8D41D78-37A3-514F-86D6-A0DC5FD2B9CA}" destId="{C752C99D-0FAC-4614-8821-CCAD67F5AF06}" srcOrd="0" destOrd="0" presId="urn:microsoft.com/office/officeart/2005/8/layout/list1"/>
    <dgm:cxn modelId="{45FB0BE6-4399-482D-842E-9E9DC14034BD}" type="presOf" srcId="{D95A8273-2272-2145-B74F-F5F0BEB71B26}" destId="{C92567E8-6529-4006-A017-49628B59C73D}" srcOrd="1" destOrd="0" presId="urn:microsoft.com/office/officeart/2005/8/layout/list1"/>
    <dgm:cxn modelId="{DD40F912-CEEA-46E8-BF6C-C9394360A4E7}" type="presOf" srcId="{AFD0C6CD-F5E0-47F4-8B57-14CCEF0171FF}" destId="{51EB2328-DA2D-4F30-B7BE-E2F6D947DB18}" srcOrd="0" destOrd="0" presId="urn:microsoft.com/office/officeart/2005/8/layout/list1"/>
    <dgm:cxn modelId="{E5967F68-3D9D-4C21-BC44-E39950982575}" type="presOf" srcId="{DA3BDFBD-D829-4E6E-A0A6-D213BA2E9970}" destId="{74F0E625-FED3-426C-B297-8DC43153ADC1}" srcOrd="1" destOrd="0" presId="urn:microsoft.com/office/officeart/2005/8/layout/list1"/>
    <dgm:cxn modelId="{D32B2623-3493-49B2-A2F8-47CA70365E37}" type="presOf" srcId="{3A096973-1BE7-F44C-A4A5-F5DDEA4A27F6}" destId="{853933D9-774D-4EE7-87D0-DD84B1278225}" srcOrd="0" destOrd="0" presId="urn:microsoft.com/office/officeart/2005/8/layout/list1"/>
    <dgm:cxn modelId="{9A1E9610-64B4-8547-BA89-E6739FAD8975}" srcId="{1748F95D-592B-4A4F-8A95-C52B8621DD8A}" destId="{63E4D6C0-1F6F-7449-A84E-9BCD3BE632B4}" srcOrd="4" destOrd="0" parTransId="{186004C7-54F6-C84A-927D-E1B84746E9EA}" sibTransId="{C2EE5BE3-EB43-F04D-9DCB-EC9CAC75A30F}"/>
    <dgm:cxn modelId="{25D06D60-0251-4508-979C-D6EB41006E1E}" type="presOf" srcId="{F237665F-0072-2443-9368-66425E1AFF3A}" destId="{9B5B28BC-9AF8-48B1-9ABC-48CE1221055D}" srcOrd="1" destOrd="0" presId="urn:microsoft.com/office/officeart/2005/8/layout/list1"/>
    <dgm:cxn modelId="{83C94DED-A3A5-4350-A66C-7200ED7E724A}" type="presOf" srcId="{8D3A5709-D4FE-E841-A415-3DEE46491371}" destId="{D2D5C49B-919C-405A-9801-57064CEBB144}" srcOrd="0" destOrd="0" presId="urn:microsoft.com/office/officeart/2005/8/layout/list1"/>
    <dgm:cxn modelId="{FF210477-8F0F-4A9E-A15F-2A3E0CA70980}" type="presParOf" srcId="{1351BC65-F6D6-4C32-BA10-3B69CF8C4D7A}" destId="{EE07C764-5C56-4B6D-B0E6-A95183A09625}" srcOrd="0" destOrd="0" presId="urn:microsoft.com/office/officeart/2005/8/layout/list1"/>
    <dgm:cxn modelId="{2EBB2634-246C-4EFA-A85F-C894AF911B59}" type="presParOf" srcId="{EE07C764-5C56-4B6D-B0E6-A95183A09625}" destId="{46258136-371B-4D31-B93A-0A8C1D084E23}" srcOrd="0" destOrd="0" presId="urn:microsoft.com/office/officeart/2005/8/layout/list1"/>
    <dgm:cxn modelId="{18A2B46B-A49E-414A-9FB3-D25A52FEAD84}" type="presParOf" srcId="{EE07C764-5C56-4B6D-B0E6-A95183A09625}" destId="{C92567E8-6529-4006-A017-49628B59C73D}" srcOrd="1" destOrd="0" presId="urn:microsoft.com/office/officeart/2005/8/layout/list1"/>
    <dgm:cxn modelId="{DFC0E8D8-9460-4C15-82B3-C75F70AF3582}" type="presParOf" srcId="{1351BC65-F6D6-4C32-BA10-3B69CF8C4D7A}" destId="{A2BA1ADE-C740-461D-9943-DA1B2DDFC5C4}" srcOrd="1" destOrd="0" presId="urn:microsoft.com/office/officeart/2005/8/layout/list1"/>
    <dgm:cxn modelId="{5D8026B6-A7DB-4FA0-88C4-7C3A380DA610}" type="presParOf" srcId="{1351BC65-F6D6-4C32-BA10-3B69CF8C4D7A}" destId="{DE8EA255-2EAE-4D8A-B9BA-45E876F94967}" srcOrd="2" destOrd="0" presId="urn:microsoft.com/office/officeart/2005/8/layout/list1"/>
    <dgm:cxn modelId="{784540D5-D6BB-4633-B305-04EE5DBF9F98}" type="presParOf" srcId="{1351BC65-F6D6-4C32-BA10-3B69CF8C4D7A}" destId="{323BC6C1-868E-4D04-B12D-6085D37D122C}" srcOrd="3" destOrd="0" presId="urn:microsoft.com/office/officeart/2005/8/layout/list1"/>
    <dgm:cxn modelId="{1E120FFA-131E-4239-A2E5-01F6EF398F7F}" type="presParOf" srcId="{1351BC65-F6D6-4C32-BA10-3B69CF8C4D7A}" destId="{C304E57F-AEAB-40B8-830B-FF39E679F566}" srcOrd="4" destOrd="0" presId="urn:microsoft.com/office/officeart/2005/8/layout/list1"/>
    <dgm:cxn modelId="{0E8035FF-8530-4B9C-9AED-459291B51AD2}" type="presParOf" srcId="{C304E57F-AEAB-40B8-830B-FF39E679F566}" destId="{628533DE-3439-434D-AB9F-E902F1842DF0}" srcOrd="0" destOrd="0" presId="urn:microsoft.com/office/officeart/2005/8/layout/list1"/>
    <dgm:cxn modelId="{294C8722-C973-4100-9876-2E88C6AC226D}" type="presParOf" srcId="{C304E57F-AEAB-40B8-830B-FF39E679F566}" destId="{D4C5E783-C980-4557-8ECA-81AC8489B27E}" srcOrd="1" destOrd="0" presId="urn:microsoft.com/office/officeart/2005/8/layout/list1"/>
    <dgm:cxn modelId="{E050B2F1-A99B-4019-9E45-A40D26F5B7B8}" type="presParOf" srcId="{1351BC65-F6D6-4C32-BA10-3B69CF8C4D7A}" destId="{B7B1D50E-F36B-4D7B-AD28-4DFA314FBBD8}" srcOrd="5" destOrd="0" presId="urn:microsoft.com/office/officeart/2005/8/layout/list1"/>
    <dgm:cxn modelId="{9BD53320-9B50-4E27-A6E7-7C14CDD903A8}" type="presParOf" srcId="{1351BC65-F6D6-4C32-BA10-3B69CF8C4D7A}" destId="{B5054F65-8B18-438F-A795-A7009C1817AF}" srcOrd="6" destOrd="0" presId="urn:microsoft.com/office/officeart/2005/8/layout/list1"/>
    <dgm:cxn modelId="{5F4BA3B8-CD48-4E63-9922-87D9E8E1EC67}" type="presParOf" srcId="{1351BC65-F6D6-4C32-BA10-3B69CF8C4D7A}" destId="{37CED531-8342-46FC-BA1A-B3EB29FA2C97}" srcOrd="7" destOrd="0" presId="urn:microsoft.com/office/officeart/2005/8/layout/list1"/>
    <dgm:cxn modelId="{0A2B2884-D8CB-4A1C-B9F5-C76121261CE8}" type="presParOf" srcId="{1351BC65-F6D6-4C32-BA10-3B69CF8C4D7A}" destId="{A79D7DD8-F4D7-491E-A3AD-A252AA5CEBE6}" srcOrd="8" destOrd="0" presId="urn:microsoft.com/office/officeart/2005/8/layout/list1"/>
    <dgm:cxn modelId="{51754047-3A45-41A0-8239-1EBEECAEC8FD}" type="presParOf" srcId="{A79D7DD8-F4D7-491E-A3AD-A252AA5CEBE6}" destId="{C752C99D-0FAC-4614-8821-CCAD67F5AF06}" srcOrd="0" destOrd="0" presId="urn:microsoft.com/office/officeart/2005/8/layout/list1"/>
    <dgm:cxn modelId="{402540CF-3C76-4621-9A51-10C1AC558FFD}" type="presParOf" srcId="{A79D7DD8-F4D7-491E-A3AD-A252AA5CEBE6}" destId="{28ABC13C-B361-4C1D-8DC9-5CEC4CABCA41}" srcOrd="1" destOrd="0" presId="urn:microsoft.com/office/officeart/2005/8/layout/list1"/>
    <dgm:cxn modelId="{7906AE47-5F37-41CB-9B82-DD46E868F6F1}" type="presParOf" srcId="{1351BC65-F6D6-4C32-BA10-3B69CF8C4D7A}" destId="{846FE470-2BA5-46A4-9925-7D0673B183E0}" srcOrd="9" destOrd="0" presId="urn:microsoft.com/office/officeart/2005/8/layout/list1"/>
    <dgm:cxn modelId="{FC96D74F-76C8-4ED4-9542-F9904CE624AE}" type="presParOf" srcId="{1351BC65-F6D6-4C32-BA10-3B69CF8C4D7A}" destId="{BF6887EF-CF8D-4E9C-92E4-D1242410224C}" srcOrd="10" destOrd="0" presId="urn:microsoft.com/office/officeart/2005/8/layout/list1"/>
    <dgm:cxn modelId="{565BFB8E-7E06-4B68-95D6-FDC4754B491B}" type="presParOf" srcId="{1351BC65-F6D6-4C32-BA10-3B69CF8C4D7A}" destId="{C7FFEAC3-8537-4DA5-8370-423AAA7913CB}" srcOrd="11" destOrd="0" presId="urn:microsoft.com/office/officeart/2005/8/layout/list1"/>
    <dgm:cxn modelId="{2F0101FC-2431-4D57-8CEF-0DC6E79FA02A}" type="presParOf" srcId="{1351BC65-F6D6-4C32-BA10-3B69CF8C4D7A}" destId="{62F31E5A-E874-4E85-98DB-90B6A1025F71}" srcOrd="12" destOrd="0" presId="urn:microsoft.com/office/officeart/2005/8/layout/list1"/>
    <dgm:cxn modelId="{195E7730-2BE0-48B8-A639-188EEF7B1BF1}" type="presParOf" srcId="{62F31E5A-E874-4E85-98DB-90B6A1025F71}" destId="{853933D9-774D-4EE7-87D0-DD84B1278225}" srcOrd="0" destOrd="0" presId="urn:microsoft.com/office/officeart/2005/8/layout/list1"/>
    <dgm:cxn modelId="{F0E22D75-0C78-4A0D-96B7-709422B3C8EE}" type="presParOf" srcId="{62F31E5A-E874-4E85-98DB-90B6A1025F71}" destId="{17743837-5AA5-449E-A9C9-21B9692E2F0B}" srcOrd="1" destOrd="0" presId="urn:microsoft.com/office/officeart/2005/8/layout/list1"/>
    <dgm:cxn modelId="{9CBE135C-9077-4094-96C0-42884D7E1ED8}" type="presParOf" srcId="{1351BC65-F6D6-4C32-BA10-3B69CF8C4D7A}" destId="{5593C4D4-38E4-4C21-B379-F400EB7353B9}" srcOrd="13" destOrd="0" presId="urn:microsoft.com/office/officeart/2005/8/layout/list1"/>
    <dgm:cxn modelId="{A2A5FF2B-001B-4E4C-8E13-75D6D51A456B}" type="presParOf" srcId="{1351BC65-F6D6-4C32-BA10-3B69CF8C4D7A}" destId="{BDB769D0-80AC-438A-BC37-B2D65DE14AA8}" srcOrd="14" destOrd="0" presId="urn:microsoft.com/office/officeart/2005/8/layout/list1"/>
    <dgm:cxn modelId="{3B2A52CA-62F8-4DC3-AD84-F3C96771F6ED}" type="presParOf" srcId="{1351BC65-F6D6-4C32-BA10-3B69CF8C4D7A}" destId="{F0B9EA50-B331-4518-90DC-7C37826CAEC3}" srcOrd="15" destOrd="0" presId="urn:microsoft.com/office/officeart/2005/8/layout/list1"/>
    <dgm:cxn modelId="{D46C7F73-13AC-422C-9965-108377826984}" type="presParOf" srcId="{1351BC65-F6D6-4C32-BA10-3B69CF8C4D7A}" destId="{469ACFC2-2B44-4F8E-8C9C-EDE9FAC06574}" srcOrd="16" destOrd="0" presId="urn:microsoft.com/office/officeart/2005/8/layout/list1"/>
    <dgm:cxn modelId="{B10C2994-8316-42AC-8481-70C76C33147E}" type="presParOf" srcId="{469ACFC2-2B44-4F8E-8C9C-EDE9FAC06574}" destId="{945CD62B-B82F-4001-B647-265E5876FBD5}" srcOrd="0" destOrd="0" presId="urn:microsoft.com/office/officeart/2005/8/layout/list1"/>
    <dgm:cxn modelId="{9354F066-5C86-41E9-A7C1-A6DB6FF4D352}" type="presParOf" srcId="{469ACFC2-2B44-4F8E-8C9C-EDE9FAC06574}" destId="{FC465F8A-1006-4417-8EB1-6A5DAD58B4ED}" srcOrd="1" destOrd="0" presId="urn:microsoft.com/office/officeart/2005/8/layout/list1"/>
    <dgm:cxn modelId="{0835229F-C904-4CA2-A0F0-97EB996C6AB5}" type="presParOf" srcId="{1351BC65-F6D6-4C32-BA10-3B69CF8C4D7A}" destId="{8179E302-3D67-471F-A5D5-C4E0E83EBA2A}" srcOrd="17" destOrd="0" presId="urn:microsoft.com/office/officeart/2005/8/layout/list1"/>
    <dgm:cxn modelId="{B6752400-BA36-405A-A38A-ED445E0570C6}" type="presParOf" srcId="{1351BC65-F6D6-4C32-BA10-3B69CF8C4D7A}" destId="{D5E7E8EE-4424-4C14-9CFD-16D1C2C31C23}" srcOrd="18" destOrd="0" presId="urn:microsoft.com/office/officeart/2005/8/layout/list1"/>
    <dgm:cxn modelId="{7E521BF1-9E05-4BA2-BF6F-3A68848935E4}" type="presParOf" srcId="{1351BC65-F6D6-4C32-BA10-3B69CF8C4D7A}" destId="{2969DB56-B06C-45B6-9362-72D7597EB1F3}" srcOrd="19" destOrd="0" presId="urn:microsoft.com/office/officeart/2005/8/layout/list1"/>
    <dgm:cxn modelId="{2A93BE99-2B31-4788-9076-B2704277D1DC}" type="presParOf" srcId="{1351BC65-F6D6-4C32-BA10-3B69CF8C4D7A}" destId="{C50B11FA-18B1-4823-BC7B-1F1E1FF389CC}" srcOrd="20" destOrd="0" presId="urn:microsoft.com/office/officeart/2005/8/layout/list1"/>
    <dgm:cxn modelId="{35710B75-67BC-4ACB-A23D-E794BD42C2F2}" type="presParOf" srcId="{C50B11FA-18B1-4823-BC7B-1F1E1FF389CC}" destId="{1812F084-BB8D-4AD5-9EF1-817B10D03136}" srcOrd="0" destOrd="0" presId="urn:microsoft.com/office/officeart/2005/8/layout/list1"/>
    <dgm:cxn modelId="{6A596D8B-6655-49A4-A2FA-F93014D1267F}" type="presParOf" srcId="{C50B11FA-18B1-4823-BC7B-1F1E1FF389CC}" destId="{74F0E625-FED3-426C-B297-8DC43153ADC1}" srcOrd="1" destOrd="0" presId="urn:microsoft.com/office/officeart/2005/8/layout/list1"/>
    <dgm:cxn modelId="{3FAA86A3-30ED-425F-B0C5-7C9EE4CC4B33}" type="presParOf" srcId="{1351BC65-F6D6-4C32-BA10-3B69CF8C4D7A}" destId="{824448FE-AC1E-44BA-A77A-898854D4052E}" srcOrd="21" destOrd="0" presId="urn:microsoft.com/office/officeart/2005/8/layout/list1"/>
    <dgm:cxn modelId="{735C2EC8-09E2-41C4-BD63-9CC172079D09}" type="presParOf" srcId="{1351BC65-F6D6-4C32-BA10-3B69CF8C4D7A}" destId="{2551F6EC-F998-4FEF-8F01-B6FBF6F5B123}" srcOrd="22" destOrd="0" presId="urn:microsoft.com/office/officeart/2005/8/layout/list1"/>
    <dgm:cxn modelId="{B15F5D73-8FEF-42B2-A80B-02D1BACA4091}" type="presParOf" srcId="{1351BC65-F6D6-4C32-BA10-3B69CF8C4D7A}" destId="{3082F64E-36E6-41C2-A6F5-CA45C3BD9D7D}" srcOrd="23" destOrd="0" presId="urn:microsoft.com/office/officeart/2005/8/layout/list1"/>
    <dgm:cxn modelId="{551724F6-5B9C-4963-BF16-F18204B1A700}" type="presParOf" srcId="{1351BC65-F6D6-4C32-BA10-3B69CF8C4D7A}" destId="{33D25318-88D9-492D-B734-06771EF7B73A}" srcOrd="24" destOrd="0" presId="urn:microsoft.com/office/officeart/2005/8/layout/list1"/>
    <dgm:cxn modelId="{4C0DEAFE-E3BF-4339-ACDA-37CC7FC2C9A0}" type="presParOf" srcId="{33D25318-88D9-492D-B734-06771EF7B73A}" destId="{D2D5C49B-919C-405A-9801-57064CEBB144}" srcOrd="0" destOrd="0" presId="urn:microsoft.com/office/officeart/2005/8/layout/list1"/>
    <dgm:cxn modelId="{7EAFBA90-7B73-4A47-AF79-8C244F60884A}" type="presParOf" srcId="{33D25318-88D9-492D-B734-06771EF7B73A}" destId="{05577B2B-B9F8-426D-884D-7AC360E69CAE}" srcOrd="1" destOrd="0" presId="urn:microsoft.com/office/officeart/2005/8/layout/list1"/>
    <dgm:cxn modelId="{07C00359-53F4-489B-9849-8A00022B4B8E}" type="presParOf" srcId="{1351BC65-F6D6-4C32-BA10-3B69CF8C4D7A}" destId="{1C9D3D06-F89C-48D8-B4BE-7FB5753C27D8}" srcOrd="25" destOrd="0" presId="urn:microsoft.com/office/officeart/2005/8/layout/list1"/>
    <dgm:cxn modelId="{95DC4AC5-547C-4F82-ABB3-83DC7271BC7B}" type="presParOf" srcId="{1351BC65-F6D6-4C32-BA10-3B69CF8C4D7A}" destId="{8AF61904-78D7-4E75-A592-C06B3EAD0770}" srcOrd="26" destOrd="0" presId="urn:microsoft.com/office/officeart/2005/8/layout/list1"/>
    <dgm:cxn modelId="{13F9C11E-ABA0-4675-9D14-48F106BD1E72}" type="presParOf" srcId="{1351BC65-F6D6-4C32-BA10-3B69CF8C4D7A}" destId="{2C3F55B8-CE57-423D-A4E9-4EA724D313FA}" srcOrd="27" destOrd="0" presId="urn:microsoft.com/office/officeart/2005/8/layout/list1"/>
    <dgm:cxn modelId="{AB05ED81-2FD3-4BD7-B908-643410B556C0}" type="presParOf" srcId="{1351BC65-F6D6-4C32-BA10-3B69CF8C4D7A}" destId="{4BB95EF8-3DAF-4742-8910-C5922C5F3E60}" srcOrd="28" destOrd="0" presId="urn:microsoft.com/office/officeart/2005/8/layout/list1"/>
    <dgm:cxn modelId="{9C07B597-216F-4544-83C1-B4598044535A}" type="presParOf" srcId="{4BB95EF8-3DAF-4742-8910-C5922C5F3E60}" destId="{C6D687B8-ABE5-4107-8C3D-5B51141BBA7C}" srcOrd="0" destOrd="0" presId="urn:microsoft.com/office/officeart/2005/8/layout/list1"/>
    <dgm:cxn modelId="{F762C65E-EEFC-4183-9A05-5256459A6E26}" type="presParOf" srcId="{4BB95EF8-3DAF-4742-8910-C5922C5F3E60}" destId="{9B5B28BC-9AF8-48B1-9ABC-48CE1221055D}" srcOrd="1" destOrd="0" presId="urn:microsoft.com/office/officeart/2005/8/layout/list1"/>
    <dgm:cxn modelId="{3974378B-9E75-4242-93D4-D324BD2D59D3}" type="presParOf" srcId="{1351BC65-F6D6-4C32-BA10-3B69CF8C4D7A}" destId="{03E630B2-7B23-4F89-AD44-51A3FBAD2708}" srcOrd="29" destOrd="0" presId="urn:microsoft.com/office/officeart/2005/8/layout/list1"/>
    <dgm:cxn modelId="{E2423F58-A976-4718-90AD-9564D16BBA5B}" type="presParOf" srcId="{1351BC65-F6D6-4C32-BA10-3B69CF8C4D7A}" destId="{8093BAB4-8541-4367-BED9-9F2E07BA280A}" srcOrd="30" destOrd="0" presId="urn:microsoft.com/office/officeart/2005/8/layout/list1"/>
    <dgm:cxn modelId="{8B826ADF-825C-4B44-A5A2-141AC3EB4B89}" type="presParOf" srcId="{1351BC65-F6D6-4C32-BA10-3B69CF8C4D7A}" destId="{BA1C6219-A8F2-46E5-ADE9-F0882FE85C3E}" srcOrd="31" destOrd="0" presId="urn:microsoft.com/office/officeart/2005/8/layout/list1"/>
    <dgm:cxn modelId="{554E9DCE-B9B7-4A14-B9DE-971B4EBFA4CD}" type="presParOf" srcId="{1351BC65-F6D6-4C32-BA10-3B69CF8C4D7A}" destId="{3F939216-BA65-4DF3-A365-6F9166073472}" srcOrd="32" destOrd="0" presId="urn:microsoft.com/office/officeart/2005/8/layout/list1"/>
    <dgm:cxn modelId="{478D33DA-5D52-4DBC-932B-97C49A1D85E7}" type="presParOf" srcId="{3F939216-BA65-4DF3-A365-6F9166073472}" destId="{51EB2328-DA2D-4F30-B7BE-E2F6D947DB18}" srcOrd="0" destOrd="0" presId="urn:microsoft.com/office/officeart/2005/8/layout/list1"/>
    <dgm:cxn modelId="{B3CC1EB1-8A1B-4EB0-8507-FFD6B32E86AA}" type="presParOf" srcId="{3F939216-BA65-4DF3-A365-6F9166073472}" destId="{8139E312-90FD-4989-80F6-32AC866DA400}" srcOrd="1" destOrd="0" presId="urn:microsoft.com/office/officeart/2005/8/layout/list1"/>
    <dgm:cxn modelId="{CF8105FB-ACF1-44A5-8492-5C66B7C3E463}" type="presParOf" srcId="{1351BC65-F6D6-4C32-BA10-3B69CF8C4D7A}" destId="{41CEDCFB-15DB-41E8-B8D4-CA67CFD5554C}" srcOrd="33" destOrd="0" presId="urn:microsoft.com/office/officeart/2005/8/layout/list1"/>
    <dgm:cxn modelId="{11060667-36E3-499D-8B22-47DCE0A3C6F5}" type="presParOf" srcId="{1351BC65-F6D6-4C32-BA10-3B69CF8C4D7A}" destId="{C76AA6EB-9AD4-44BB-B70F-DBCD4254ACD7}" srcOrd="34" destOrd="0" presId="urn:microsoft.com/office/officeart/2005/8/layout/list1"/>
    <dgm:cxn modelId="{0A808D16-E5D8-4EA3-9A50-C92C4AEC8054}" type="presParOf" srcId="{1351BC65-F6D6-4C32-BA10-3B69CF8C4D7A}" destId="{A33EFA11-2BDA-4DD2-B0AA-AFAC288EDF91}" srcOrd="35" destOrd="0" presId="urn:microsoft.com/office/officeart/2005/8/layout/list1"/>
    <dgm:cxn modelId="{787689DD-DCCA-4205-B319-AFC67C70EB0A}" type="presParOf" srcId="{1351BC65-F6D6-4C32-BA10-3B69CF8C4D7A}" destId="{9DC5D10F-1EB3-47CB-A862-18D16C6E01E7}" srcOrd="36" destOrd="0" presId="urn:microsoft.com/office/officeart/2005/8/layout/list1"/>
    <dgm:cxn modelId="{2DC8E5E8-433E-44BB-9A15-580DF2D3576C}" type="presParOf" srcId="{9DC5D10F-1EB3-47CB-A862-18D16C6E01E7}" destId="{02289328-95BD-4557-A632-18D799641B28}" srcOrd="0" destOrd="0" presId="urn:microsoft.com/office/officeart/2005/8/layout/list1"/>
    <dgm:cxn modelId="{3D4A9FD8-4789-4AB2-AE2B-44EFF3E3C312}" type="presParOf" srcId="{9DC5D10F-1EB3-47CB-A862-18D16C6E01E7}" destId="{B20D907E-C7FB-4874-89D3-5F6CD059A3CD}" srcOrd="1" destOrd="0" presId="urn:microsoft.com/office/officeart/2005/8/layout/list1"/>
    <dgm:cxn modelId="{909EE339-CE5A-4295-9E78-CA816395B873}" type="presParOf" srcId="{1351BC65-F6D6-4C32-BA10-3B69CF8C4D7A}" destId="{AE65C118-16D5-4AE6-82DB-202BDCFF7317}" srcOrd="37" destOrd="0" presId="urn:microsoft.com/office/officeart/2005/8/layout/list1"/>
    <dgm:cxn modelId="{355F60F8-D943-4404-9E88-41DB0DF1E17F}" type="presParOf" srcId="{1351BC65-F6D6-4C32-BA10-3B69CF8C4D7A}" destId="{E2B005F5-1A41-4B8A-A29E-10C9FDDA9264}"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23" csCatId="colorful" phldr="1"/>
      <dgm:spPr/>
      <dgm:t>
        <a:bodyPr/>
        <a:lstStyle/>
        <a:p>
          <a:endParaRPr lang="en-US"/>
        </a:p>
      </dgm:t>
    </dgm:pt>
    <dgm:pt modelId="{D95A8273-2272-2145-B74F-F5F0BEB71B26}">
      <dgm:prSet phldrT="[Text]" custT="1"/>
      <dgm:spPr/>
      <dgm:t>
        <a:bodyPr/>
        <a:lstStyle/>
        <a:p>
          <a:r>
            <a:rPr lang="en-US" sz="2800" b="1" dirty="0" smtClean="0">
              <a:solidFill>
                <a:schemeClr val="tx1"/>
              </a:solidFill>
            </a:rPr>
            <a:t>Natural Hazards</a:t>
          </a:r>
          <a:endParaRPr lang="en-US" sz="2800" b="1" dirty="0">
            <a:solidFill>
              <a:schemeClr val="tx1"/>
            </a:solidFill>
          </a:endParaRPr>
        </a:p>
      </dgm:t>
    </dgm:pt>
    <dgm:pt modelId="{A8733E27-9789-C74A-947D-682B403FF289}" type="sibTrans" cxnId="{61DFA28D-39AA-5F49-995C-17537AED8F11}">
      <dgm:prSet/>
      <dgm:spPr/>
      <dgm:t>
        <a:bodyPr/>
        <a:lstStyle/>
        <a:p>
          <a:endParaRPr lang="en-US" sz="2800" b="1"/>
        </a:p>
      </dgm:t>
    </dgm:pt>
    <dgm:pt modelId="{71A9E216-1D8D-084A-AB84-AA778B64A95F}" type="parTrans" cxnId="{61DFA28D-39AA-5F49-995C-17537AED8F11}">
      <dgm:prSet custT="1"/>
      <dgm:spPr/>
      <dgm:t>
        <a:bodyPr/>
        <a:lstStyle/>
        <a:p>
          <a:endParaRPr lang="en-US" sz="2800" b="1" dirty="0"/>
        </a:p>
      </dgm:t>
    </dgm:pt>
    <dgm:pt modelId="{8E4CD3FB-1F51-4B29-AD56-515071FC0F4A}">
      <dgm:prSet phldrT="[Text]" custT="1"/>
      <dgm:spPr/>
      <dgm:t>
        <a:bodyPr/>
        <a:lstStyle/>
        <a:p>
          <a:r>
            <a:rPr lang="en-US" sz="2800" b="1" dirty="0" smtClean="0">
              <a:solidFill>
                <a:schemeClr val="tx1"/>
              </a:solidFill>
            </a:rPr>
            <a:t>Technological Hazards</a:t>
          </a:r>
          <a:endParaRPr lang="en-US" sz="2800" b="1" dirty="0">
            <a:solidFill>
              <a:schemeClr val="tx1"/>
            </a:solidFill>
          </a:endParaRPr>
        </a:p>
      </dgm:t>
    </dgm:pt>
    <dgm:pt modelId="{879DEBB3-E625-4CED-B2A2-5631E16A2823}" type="parTrans" cxnId="{E9869459-808D-4A1B-B17F-F51E78E7CAD4}">
      <dgm:prSet/>
      <dgm:spPr/>
      <dgm:t>
        <a:bodyPr/>
        <a:lstStyle/>
        <a:p>
          <a:endParaRPr lang="en-US" sz="2400"/>
        </a:p>
      </dgm:t>
    </dgm:pt>
    <dgm:pt modelId="{D80B8730-D575-4F56-ADB4-A81BD82C8E9B}" type="sibTrans" cxnId="{E9869459-808D-4A1B-B17F-F51E78E7CAD4}">
      <dgm:prSet/>
      <dgm:spPr/>
      <dgm:t>
        <a:bodyPr/>
        <a:lstStyle/>
        <a:p>
          <a:endParaRPr lang="en-US" sz="2400"/>
        </a:p>
      </dgm:t>
    </dgm:pt>
    <dgm:pt modelId="{24AD1F24-BD45-4463-89B6-F1D37F34701B}">
      <dgm:prSet phldrT="[Text]" custT="1"/>
      <dgm:spPr/>
      <dgm:t>
        <a:bodyPr/>
        <a:lstStyle/>
        <a:p>
          <a:r>
            <a:rPr lang="en-US" sz="2800" b="1" dirty="0" smtClean="0">
              <a:solidFill>
                <a:schemeClr val="tx1"/>
              </a:solidFill>
            </a:rPr>
            <a:t>Biological Hazards</a:t>
          </a:r>
          <a:endParaRPr lang="en-US" sz="2800" b="1" dirty="0">
            <a:solidFill>
              <a:schemeClr val="tx1"/>
            </a:solidFill>
          </a:endParaRPr>
        </a:p>
      </dgm:t>
    </dgm:pt>
    <dgm:pt modelId="{5935B96F-119C-477C-8547-FE2C9495B2DC}" type="parTrans" cxnId="{F9736513-DED4-4354-AF7B-E66843D31E8C}">
      <dgm:prSet/>
      <dgm:spPr/>
      <dgm:t>
        <a:bodyPr/>
        <a:lstStyle/>
        <a:p>
          <a:endParaRPr lang="en-US" sz="2400"/>
        </a:p>
      </dgm:t>
    </dgm:pt>
    <dgm:pt modelId="{5EBD9B95-5375-4771-A8C9-940A0EB18054}" type="sibTrans" cxnId="{F9736513-DED4-4354-AF7B-E66843D31E8C}">
      <dgm:prSet/>
      <dgm:spPr/>
      <dgm:t>
        <a:bodyPr/>
        <a:lstStyle/>
        <a:p>
          <a:endParaRPr lang="en-US" sz="2400"/>
        </a:p>
      </dgm:t>
    </dgm:pt>
    <dgm:pt modelId="{C1281468-B882-46F2-8708-A6DFB0D7E834}">
      <dgm:prSet phldrT="[Text]" custT="1"/>
      <dgm:spPr/>
      <dgm:t>
        <a:bodyPr/>
        <a:lstStyle/>
        <a:p>
          <a:r>
            <a:rPr lang="en-US" sz="2800" b="1" dirty="0" smtClean="0">
              <a:solidFill>
                <a:schemeClr val="tx1"/>
              </a:solidFill>
            </a:rPr>
            <a:t>Adversarial, Incidental, and Human-Caused Threats</a:t>
          </a:r>
          <a:endParaRPr lang="en-US" sz="2800" b="1" dirty="0">
            <a:solidFill>
              <a:schemeClr val="tx1"/>
            </a:solidFill>
          </a:endParaRPr>
        </a:p>
      </dgm:t>
    </dgm:pt>
    <dgm:pt modelId="{03C2510F-8CCE-4B0C-BC78-6AB094067FCC}" type="parTrans" cxnId="{363BEC4C-DD0A-43B0-9589-89071CF0A56E}">
      <dgm:prSet/>
      <dgm:spPr/>
      <dgm:t>
        <a:bodyPr/>
        <a:lstStyle/>
        <a:p>
          <a:endParaRPr lang="en-US" sz="2400"/>
        </a:p>
      </dgm:t>
    </dgm:pt>
    <dgm:pt modelId="{718C117B-90D5-4ED5-B407-BDBDB33DCEA9}" type="sibTrans" cxnId="{363BEC4C-DD0A-43B0-9589-89071CF0A56E}">
      <dgm:prSet/>
      <dgm:spPr/>
      <dgm:t>
        <a:bodyPr/>
        <a:lstStyle/>
        <a:p>
          <a:endParaRPr lang="en-US" sz="2400"/>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7094" custScaleY="89493">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7143" custScaleY="89485">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pt>
    <dgm:pt modelId="{D9F67AD4-8CE9-45D7-B32F-10F6D8B61D11}" type="pres">
      <dgm:prSet presAssocID="{8E4CD3FB-1F51-4B29-AD56-515071FC0F4A}" presName="childText" presStyleLbl="conFgAcc1" presStyleIdx="1" presStyleCnt="4">
        <dgm:presLayoutVars>
          <dgm:bulletEnabled val="1"/>
        </dgm:presLayoutVars>
      </dgm:prSet>
      <dgm:spPr/>
    </dgm:pt>
    <dgm:pt modelId="{10352E04-82E4-43D7-8BC7-C67C3608DBE7}" type="pres">
      <dgm:prSet presAssocID="{D80B8730-D575-4F56-ADB4-A81BD82C8E9B}" presName="spaceBetweenRectangles" presStyleCnt="0"/>
      <dgm:spPr/>
    </dgm:pt>
    <dgm:pt modelId="{1BA453F5-7FD0-424B-966D-29C31A8A3DDA}" type="pres">
      <dgm:prSet presAssocID="{24AD1F24-BD45-4463-89B6-F1D37F34701B}" presName="parentLin" presStyleCnt="0"/>
      <dgm:spPr/>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7143" custScaleY="89485">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pt>
    <dgm:pt modelId="{AC3FC88C-0E0F-4264-8B1F-8AE0848EA367}" type="pres">
      <dgm:prSet presAssocID="{24AD1F24-BD45-4463-89B6-F1D37F34701B}" presName="childText" presStyleLbl="conFgAcc1" presStyleIdx="2" presStyleCnt="4">
        <dgm:presLayoutVars>
          <dgm:bulletEnabled val="1"/>
        </dgm:presLayoutVars>
      </dgm:prSet>
      <dgm:spPr/>
    </dgm:pt>
    <dgm:pt modelId="{1FA1730D-BA5C-4241-A48D-B071AB902134}" type="pres">
      <dgm:prSet presAssocID="{5EBD9B95-5375-4771-A8C9-940A0EB18054}" presName="spaceBetweenRectangles" presStyleCnt="0"/>
      <dgm:spPr/>
    </dgm:pt>
    <dgm:pt modelId="{2257B065-B60D-40F3-890D-CA7469ECAF41}" type="pres">
      <dgm:prSet presAssocID="{C1281468-B882-46F2-8708-A6DFB0D7E834}" presName="parentLin" presStyleCnt="0"/>
      <dgm:spPr/>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7143" custScaleY="113286">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pt>
    <dgm:pt modelId="{54786257-9E10-4680-B3B2-FD4E21E57F90}" type="pres">
      <dgm:prSet presAssocID="{C1281468-B882-46F2-8708-A6DFB0D7E834}" presName="childText" presStyleLbl="conFgAcc1" presStyleIdx="3" presStyleCnt="4">
        <dgm:presLayoutVars>
          <dgm:bulletEnabled val="1"/>
        </dgm:presLayoutVars>
      </dgm:prSet>
      <dgm:spPr/>
    </dgm:pt>
  </dgm:ptLst>
  <dgm:cxnLst>
    <dgm:cxn modelId="{F9736513-DED4-4354-AF7B-E66843D31E8C}" srcId="{1748F95D-592B-4A4F-8A95-C52B8621DD8A}" destId="{24AD1F24-BD45-4463-89B6-F1D37F34701B}" srcOrd="2" destOrd="0" parTransId="{5935B96F-119C-477C-8547-FE2C9495B2DC}" sibTransId="{5EBD9B95-5375-4771-A8C9-940A0EB18054}"/>
    <dgm:cxn modelId="{CC547E6C-22F6-4F7B-90EB-B3EA7D30E070}" type="presOf" srcId="{8E4CD3FB-1F51-4B29-AD56-515071FC0F4A}" destId="{896673CE-0F7C-4878-B1EB-B6E65AA2223E}" srcOrd="1" destOrd="0" presId="urn:microsoft.com/office/officeart/2005/8/layout/list1"/>
    <dgm:cxn modelId="{C1C3627C-1E31-483B-B8E7-CC4ADE2202EE}" type="presOf" srcId="{D95A8273-2272-2145-B74F-F5F0BEB71B26}" destId="{46258136-371B-4D31-B93A-0A8C1D084E23}" srcOrd="0" destOrd="0" presId="urn:microsoft.com/office/officeart/2005/8/layout/list1"/>
    <dgm:cxn modelId="{97086D11-CF73-4733-AEDC-117880EBF4A1}" type="presOf" srcId="{24AD1F24-BD45-4463-89B6-F1D37F34701B}" destId="{99AA0A92-8CB5-4D7D-BE9D-E0EF0C32282C}" srcOrd="0" destOrd="0" presId="urn:microsoft.com/office/officeart/2005/8/layout/list1"/>
    <dgm:cxn modelId="{0714E0CE-E30A-4B7A-88F0-EDD3752A9619}" type="presOf" srcId="{24AD1F24-BD45-4463-89B6-F1D37F34701B}" destId="{9CE050B5-F11C-4B92-9C5C-8A0BD74D98D8}" srcOrd="1" destOrd="0" presId="urn:microsoft.com/office/officeart/2005/8/layout/list1"/>
    <dgm:cxn modelId="{5DDCD295-CE98-4979-A128-2778A17DFEB5}" type="presOf" srcId="{D95A8273-2272-2145-B74F-F5F0BEB71B26}" destId="{C92567E8-6529-4006-A017-49628B59C73D}" srcOrd="1" destOrd="0" presId="urn:microsoft.com/office/officeart/2005/8/layout/list1"/>
    <dgm:cxn modelId="{3B240165-3C8A-46A9-888A-CBF0248E29B2}" type="presOf" srcId="{1748F95D-592B-4A4F-8A95-C52B8621DD8A}" destId="{1351BC65-F6D6-4C32-BA10-3B69CF8C4D7A}" srcOrd="0" destOrd="0" presId="urn:microsoft.com/office/officeart/2005/8/layout/list1"/>
    <dgm:cxn modelId="{58438FFE-BC98-4FE3-A650-8B2D23B3A656}" type="presOf" srcId="{8E4CD3FB-1F51-4B29-AD56-515071FC0F4A}" destId="{677DD73C-5978-4D3E-A63F-07C0FEA236DB}" srcOrd="0" destOrd="0" presId="urn:microsoft.com/office/officeart/2005/8/layout/list1"/>
    <dgm:cxn modelId="{E9869459-808D-4A1B-B17F-F51E78E7CAD4}" srcId="{1748F95D-592B-4A4F-8A95-C52B8621DD8A}" destId="{8E4CD3FB-1F51-4B29-AD56-515071FC0F4A}" srcOrd="1" destOrd="0" parTransId="{879DEBB3-E625-4CED-B2A2-5631E16A2823}" sibTransId="{D80B8730-D575-4F56-ADB4-A81BD82C8E9B}"/>
    <dgm:cxn modelId="{381AEDB3-C78E-4E71-BE5C-A613C5EEE20B}" type="presOf" srcId="{C1281468-B882-46F2-8708-A6DFB0D7E834}" destId="{1B2C1388-B1A6-4C42-995F-94BFD89FE14B}"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363BEC4C-DD0A-43B0-9589-89071CF0A56E}" srcId="{1748F95D-592B-4A4F-8A95-C52B8621DD8A}" destId="{C1281468-B882-46F2-8708-A6DFB0D7E834}" srcOrd="3" destOrd="0" parTransId="{03C2510F-8CCE-4B0C-BC78-6AB094067FCC}" sibTransId="{718C117B-90D5-4ED5-B407-BDBDB33DCEA9}"/>
    <dgm:cxn modelId="{472FE191-5C3E-4A3F-9997-6423518B0990}" type="presOf" srcId="{C1281468-B882-46F2-8708-A6DFB0D7E834}" destId="{65EAFB50-3634-4EE4-8030-3E50FA7E04CE}" srcOrd="1" destOrd="0" presId="urn:microsoft.com/office/officeart/2005/8/layout/list1"/>
    <dgm:cxn modelId="{85CA807B-6364-4E6A-8069-D0E16530FEB8}" type="presParOf" srcId="{1351BC65-F6D6-4C32-BA10-3B69CF8C4D7A}" destId="{EE07C764-5C56-4B6D-B0E6-A95183A09625}" srcOrd="0" destOrd="0" presId="urn:microsoft.com/office/officeart/2005/8/layout/list1"/>
    <dgm:cxn modelId="{D9E2CCE9-18E8-4704-B227-E80A3470347C}" type="presParOf" srcId="{EE07C764-5C56-4B6D-B0E6-A95183A09625}" destId="{46258136-371B-4D31-B93A-0A8C1D084E23}" srcOrd="0" destOrd="0" presId="urn:microsoft.com/office/officeart/2005/8/layout/list1"/>
    <dgm:cxn modelId="{A8AAC37B-3BBA-4E0E-97DD-6B0008AE858A}" type="presParOf" srcId="{EE07C764-5C56-4B6D-B0E6-A95183A09625}" destId="{C92567E8-6529-4006-A017-49628B59C73D}" srcOrd="1" destOrd="0" presId="urn:microsoft.com/office/officeart/2005/8/layout/list1"/>
    <dgm:cxn modelId="{EA4D2762-10F3-4806-8133-972FADB8B912}" type="presParOf" srcId="{1351BC65-F6D6-4C32-BA10-3B69CF8C4D7A}" destId="{A2BA1ADE-C740-461D-9943-DA1B2DDFC5C4}" srcOrd="1" destOrd="0" presId="urn:microsoft.com/office/officeart/2005/8/layout/list1"/>
    <dgm:cxn modelId="{689F44A3-D98E-46AF-BFF7-84AECF245E14}" type="presParOf" srcId="{1351BC65-F6D6-4C32-BA10-3B69CF8C4D7A}" destId="{DE8EA255-2EAE-4D8A-B9BA-45E876F94967}" srcOrd="2" destOrd="0" presId="urn:microsoft.com/office/officeart/2005/8/layout/list1"/>
    <dgm:cxn modelId="{389E066B-1C7B-4B7A-AA0A-EFCC09AC4C90}" type="presParOf" srcId="{1351BC65-F6D6-4C32-BA10-3B69CF8C4D7A}" destId="{323BC6C1-868E-4D04-B12D-6085D37D122C}" srcOrd="3" destOrd="0" presId="urn:microsoft.com/office/officeart/2005/8/layout/list1"/>
    <dgm:cxn modelId="{C0775504-CDDA-467F-BF8C-CD997B6AA625}" type="presParOf" srcId="{1351BC65-F6D6-4C32-BA10-3B69CF8C4D7A}" destId="{3709ADC0-8A61-4D51-A73E-D91A3F4898D6}" srcOrd="4" destOrd="0" presId="urn:microsoft.com/office/officeart/2005/8/layout/list1"/>
    <dgm:cxn modelId="{683C263A-7501-41CE-B8AA-D3D738BB44BD}" type="presParOf" srcId="{3709ADC0-8A61-4D51-A73E-D91A3F4898D6}" destId="{677DD73C-5978-4D3E-A63F-07C0FEA236DB}" srcOrd="0" destOrd="0" presId="urn:microsoft.com/office/officeart/2005/8/layout/list1"/>
    <dgm:cxn modelId="{C7DFB7AA-22B2-4EBD-9859-670CEEDB9528}" type="presParOf" srcId="{3709ADC0-8A61-4D51-A73E-D91A3F4898D6}" destId="{896673CE-0F7C-4878-B1EB-B6E65AA2223E}" srcOrd="1" destOrd="0" presId="urn:microsoft.com/office/officeart/2005/8/layout/list1"/>
    <dgm:cxn modelId="{E5FE166C-DF99-417E-BCA1-F9A5FE827883}" type="presParOf" srcId="{1351BC65-F6D6-4C32-BA10-3B69CF8C4D7A}" destId="{6FF9A59B-4C5D-44F3-965E-25F3D7109007}" srcOrd="5" destOrd="0" presId="urn:microsoft.com/office/officeart/2005/8/layout/list1"/>
    <dgm:cxn modelId="{5B1707C3-DBEE-4881-979F-D73BCB055A19}" type="presParOf" srcId="{1351BC65-F6D6-4C32-BA10-3B69CF8C4D7A}" destId="{D9F67AD4-8CE9-45D7-B32F-10F6D8B61D11}" srcOrd="6" destOrd="0" presId="urn:microsoft.com/office/officeart/2005/8/layout/list1"/>
    <dgm:cxn modelId="{EC2845AB-B73E-41D8-8FB2-E9755F0BD769}" type="presParOf" srcId="{1351BC65-F6D6-4C32-BA10-3B69CF8C4D7A}" destId="{10352E04-82E4-43D7-8BC7-C67C3608DBE7}" srcOrd="7" destOrd="0" presId="urn:microsoft.com/office/officeart/2005/8/layout/list1"/>
    <dgm:cxn modelId="{A20F048D-BFF1-4A51-8C66-63795D4CFDEC}" type="presParOf" srcId="{1351BC65-F6D6-4C32-BA10-3B69CF8C4D7A}" destId="{1BA453F5-7FD0-424B-966D-29C31A8A3DDA}" srcOrd="8" destOrd="0" presId="urn:microsoft.com/office/officeart/2005/8/layout/list1"/>
    <dgm:cxn modelId="{126FF040-3253-4217-AA23-FE7344896D9F}" type="presParOf" srcId="{1BA453F5-7FD0-424B-966D-29C31A8A3DDA}" destId="{99AA0A92-8CB5-4D7D-BE9D-E0EF0C32282C}" srcOrd="0" destOrd="0" presId="urn:microsoft.com/office/officeart/2005/8/layout/list1"/>
    <dgm:cxn modelId="{894AF4DC-4775-473B-8612-6FE42C1E73B7}" type="presParOf" srcId="{1BA453F5-7FD0-424B-966D-29C31A8A3DDA}" destId="{9CE050B5-F11C-4B92-9C5C-8A0BD74D98D8}" srcOrd="1" destOrd="0" presId="urn:microsoft.com/office/officeart/2005/8/layout/list1"/>
    <dgm:cxn modelId="{16D3C452-8B67-4550-83D7-D75631FE6BFC}" type="presParOf" srcId="{1351BC65-F6D6-4C32-BA10-3B69CF8C4D7A}" destId="{1314393E-4993-4E30-943C-F706F3376003}" srcOrd="9" destOrd="0" presId="urn:microsoft.com/office/officeart/2005/8/layout/list1"/>
    <dgm:cxn modelId="{8D5D1659-309A-4D4A-91FC-35A8404DEF7E}" type="presParOf" srcId="{1351BC65-F6D6-4C32-BA10-3B69CF8C4D7A}" destId="{AC3FC88C-0E0F-4264-8B1F-8AE0848EA367}" srcOrd="10" destOrd="0" presId="urn:microsoft.com/office/officeart/2005/8/layout/list1"/>
    <dgm:cxn modelId="{14190508-FE63-47FC-A2E8-F6972BDF50CA}" type="presParOf" srcId="{1351BC65-F6D6-4C32-BA10-3B69CF8C4D7A}" destId="{1FA1730D-BA5C-4241-A48D-B071AB902134}" srcOrd="11" destOrd="0" presId="urn:microsoft.com/office/officeart/2005/8/layout/list1"/>
    <dgm:cxn modelId="{4494B735-9990-4BB2-B781-10BC24045D8A}" type="presParOf" srcId="{1351BC65-F6D6-4C32-BA10-3B69CF8C4D7A}" destId="{2257B065-B60D-40F3-890D-CA7469ECAF41}" srcOrd="12" destOrd="0" presId="urn:microsoft.com/office/officeart/2005/8/layout/list1"/>
    <dgm:cxn modelId="{7BF9AB71-76EA-4201-A28E-8A511E08125D}" type="presParOf" srcId="{2257B065-B60D-40F3-890D-CA7469ECAF41}" destId="{1B2C1388-B1A6-4C42-995F-94BFD89FE14B}" srcOrd="0" destOrd="0" presId="urn:microsoft.com/office/officeart/2005/8/layout/list1"/>
    <dgm:cxn modelId="{C8F425ED-168D-42CD-80E8-AD85C915487C}" type="presParOf" srcId="{2257B065-B60D-40F3-890D-CA7469ECAF41}" destId="{65EAFB50-3634-4EE4-8030-3E50FA7E04CE}" srcOrd="1" destOrd="0" presId="urn:microsoft.com/office/officeart/2005/8/layout/list1"/>
    <dgm:cxn modelId="{74126254-FB47-4BBF-93D6-9967F0238897}" type="presParOf" srcId="{1351BC65-F6D6-4C32-BA10-3B69CF8C4D7A}" destId="{492F8EB4-6BDB-4488-87A1-CC95571DB2E0}" srcOrd="13" destOrd="0" presId="urn:microsoft.com/office/officeart/2005/8/layout/list1"/>
    <dgm:cxn modelId="{D06C7BF8-9628-4970-9573-F01C945932FA}"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DD8319-B0E7-C546-B68F-61CDA0786A96}" type="doc">
      <dgm:prSet loTypeId="urn:microsoft.com/office/officeart/2009/3/layout/IncreasingArrowsProcess" loCatId="" qsTypeId="urn:microsoft.com/office/officeart/2005/8/quickstyle/3D3" qsCatId="3D" csTypeId="urn:microsoft.com/office/officeart/2005/8/colors/colorful1#22" csCatId="colorful" phldr="1"/>
      <dgm:spPr/>
      <dgm:t>
        <a:bodyPr/>
        <a:lstStyle/>
        <a:p>
          <a:endParaRPr lang="en-US"/>
        </a:p>
      </dgm:t>
    </dgm:pt>
    <dgm:pt modelId="{6E7C5B3E-FFC1-9F4C-A134-B320B5662EC9}">
      <dgm:prSet phldrT="[Text]" custT="1"/>
      <dgm:spPr/>
      <dgm:t>
        <a:bodyPr/>
        <a:lstStyle/>
        <a:p>
          <a:r>
            <a:rPr lang="en-US" sz="2400" dirty="0" smtClean="0"/>
            <a:t>Evacuation</a:t>
          </a:r>
          <a:endParaRPr lang="en-US" sz="2400" dirty="0"/>
        </a:p>
      </dgm:t>
    </dgm:pt>
    <dgm:pt modelId="{859B59BB-5D99-804B-8740-4DEEA030DAC8}" type="parTrans" cxnId="{7315ED99-A549-8C4E-AB5F-DF3E9949E4F8}">
      <dgm:prSet/>
      <dgm:spPr/>
      <dgm:t>
        <a:bodyPr/>
        <a:lstStyle/>
        <a:p>
          <a:endParaRPr lang="en-US"/>
        </a:p>
      </dgm:t>
    </dgm:pt>
    <dgm:pt modelId="{D9D46B75-7DC5-5A44-84BF-6B6033F11BA7}" type="sibTrans" cxnId="{7315ED99-A549-8C4E-AB5F-DF3E9949E4F8}">
      <dgm:prSet/>
      <dgm:spPr/>
      <dgm:t>
        <a:bodyPr/>
        <a:lstStyle/>
        <a:p>
          <a:endParaRPr lang="en-US"/>
        </a:p>
      </dgm:t>
    </dgm:pt>
    <dgm:pt modelId="{C49D64F0-411C-BC4C-A9C7-6C3CD76B2C08}">
      <dgm:prSet phldrT="[Text]"/>
      <dgm:spPr/>
      <dgm:t>
        <a:bodyPr/>
        <a:lstStyle/>
        <a:p>
          <a:r>
            <a:rPr lang="en-US" dirty="0" smtClean="0"/>
            <a:t>Accounting for Students, Staff, and Visitors</a:t>
          </a:r>
          <a:endParaRPr lang="en-US" dirty="0"/>
        </a:p>
      </dgm:t>
    </dgm:pt>
    <dgm:pt modelId="{61182B77-F5B7-394C-BCB6-84EBF705FFC2}" type="parTrans" cxnId="{EE0E9873-6BB8-A746-BE2E-F565B1945A30}">
      <dgm:prSet/>
      <dgm:spPr/>
      <dgm:t>
        <a:bodyPr/>
        <a:lstStyle/>
        <a:p>
          <a:endParaRPr lang="en-US"/>
        </a:p>
      </dgm:t>
    </dgm:pt>
    <dgm:pt modelId="{CCCD3AE5-342A-3E4D-B518-3542DBB19B7E}" type="sibTrans" cxnId="{EE0E9873-6BB8-A746-BE2E-F565B1945A30}">
      <dgm:prSet/>
      <dgm:spPr/>
      <dgm:t>
        <a:bodyPr/>
        <a:lstStyle/>
        <a:p>
          <a:endParaRPr lang="en-US"/>
        </a:p>
      </dgm:t>
    </dgm:pt>
    <dgm:pt modelId="{9649FAAB-A81A-3A45-B788-1AD89C6A2CC8}" type="pres">
      <dgm:prSet presAssocID="{29DD8319-B0E7-C546-B68F-61CDA0786A96}" presName="Name0" presStyleCnt="0">
        <dgm:presLayoutVars>
          <dgm:chMax val="5"/>
          <dgm:chPref val="5"/>
          <dgm:dir/>
          <dgm:animLvl val="lvl"/>
        </dgm:presLayoutVars>
      </dgm:prSet>
      <dgm:spPr/>
      <dgm:t>
        <a:bodyPr/>
        <a:lstStyle/>
        <a:p>
          <a:endParaRPr lang="en-US"/>
        </a:p>
      </dgm:t>
    </dgm:pt>
    <dgm:pt modelId="{739E26EE-42B2-614A-A624-5F8F5ECACD47}" type="pres">
      <dgm:prSet presAssocID="{6E7C5B3E-FFC1-9F4C-A134-B320B5662EC9}" presName="parentText1" presStyleLbl="node1" presStyleIdx="0" presStyleCnt="2" custScaleY="179887" custLinFactNeighborX="815" custLinFactNeighborY="-19082">
        <dgm:presLayoutVars>
          <dgm:chMax/>
          <dgm:chPref val="3"/>
          <dgm:bulletEnabled val="1"/>
        </dgm:presLayoutVars>
      </dgm:prSet>
      <dgm:spPr/>
      <dgm:t>
        <a:bodyPr/>
        <a:lstStyle/>
        <a:p>
          <a:endParaRPr lang="en-US"/>
        </a:p>
      </dgm:t>
    </dgm:pt>
    <dgm:pt modelId="{0ED4237C-AB31-4E4C-81A9-00C68FBE0082}" type="pres">
      <dgm:prSet presAssocID="{C49D64F0-411C-BC4C-A9C7-6C3CD76B2C08}" presName="parentText2" presStyleLbl="node1" presStyleIdx="1" presStyleCnt="2" custScaleX="149016" custScaleY="171568" custLinFactNeighborX="-21374" custLinFactNeighborY="4555">
        <dgm:presLayoutVars>
          <dgm:chMax/>
          <dgm:chPref val="3"/>
          <dgm:bulletEnabled val="1"/>
        </dgm:presLayoutVars>
      </dgm:prSet>
      <dgm:spPr/>
      <dgm:t>
        <a:bodyPr/>
        <a:lstStyle/>
        <a:p>
          <a:endParaRPr lang="en-US"/>
        </a:p>
      </dgm:t>
    </dgm:pt>
  </dgm:ptLst>
  <dgm:cxnLst>
    <dgm:cxn modelId="{EE0E9873-6BB8-A746-BE2E-F565B1945A30}" srcId="{29DD8319-B0E7-C546-B68F-61CDA0786A96}" destId="{C49D64F0-411C-BC4C-A9C7-6C3CD76B2C08}" srcOrd="1" destOrd="0" parTransId="{61182B77-F5B7-394C-BCB6-84EBF705FFC2}" sibTransId="{CCCD3AE5-342A-3E4D-B518-3542DBB19B7E}"/>
    <dgm:cxn modelId="{ACE528A5-297A-4C92-B2B5-807D14C9A2C0}" type="presOf" srcId="{6E7C5B3E-FFC1-9F4C-A134-B320B5662EC9}" destId="{739E26EE-42B2-614A-A624-5F8F5ECACD47}" srcOrd="0" destOrd="0" presId="urn:microsoft.com/office/officeart/2009/3/layout/IncreasingArrowsProcess"/>
    <dgm:cxn modelId="{DB156788-F038-425A-9968-E281639DE2A7}" type="presOf" srcId="{29DD8319-B0E7-C546-B68F-61CDA0786A96}" destId="{9649FAAB-A81A-3A45-B788-1AD89C6A2CC8}" srcOrd="0" destOrd="0" presId="urn:microsoft.com/office/officeart/2009/3/layout/IncreasingArrowsProcess"/>
    <dgm:cxn modelId="{7315ED99-A549-8C4E-AB5F-DF3E9949E4F8}" srcId="{29DD8319-B0E7-C546-B68F-61CDA0786A96}" destId="{6E7C5B3E-FFC1-9F4C-A134-B320B5662EC9}" srcOrd="0" destOrd="0" parTransId="{859B59BB-5D99-804B-8740-4DEEA030DAC8}" sibTransId="{D9D46B75-7DC5-5A44-84BF-6B6033F11BA7}"/>
    <dgm:cxn modelId="{B5FCD475-F307-4D52-B4D5-AD2D0CEE2890}" type="presOf" srcId="{C49D64F0-411C-BC4C-A9C7-6C3CD76B2C08}" destId="{0ED4237C-AB31-4E4C-81A9-00C68FBE0082}" srcOrd="0" destOrd="0" presId="urn:microsoft.com/office/officeart/2009/3/layout/IncreasingArrowsProcess"/>
    <dgm:cxn modelId="{9B756734-E589-4097-9C1B-0448FFEEFE9C}" type="presParOf" srcId="{9649FAAB-A81A-3A45-B788-1AD89C6A2CC8}" destId="{739E26EE-42B2-614A-A624-5F8F5ECACD47}" srcOrd="0" destOrd="0" presId="urn:microsoft.com/office/officeart/2009/3/layout/IncreasingArrowsProcess"/>
    <dgm:cxn modelId="{77357B35-CA91-4E5D-9BC1-BA11D8FAAE84}" type="presParOf" srcId="{9649FAAB-A81A-3A45-B788-1AD89C6A2CC8}" destId="{0ED4237C-AB31-4E4C-81A9-00C68FBE0082}" srcOrd="1"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48F95D-592B-4A4F-8A95-C52B8621DD8A}" type="doc">
      <dgm:prSet loTypeId="urn:microsoft.com/office/officeart/2005/8/layout/list1" loCatId="list" qsTypeId="urn:microsoft.com/office/officeart/2005/8/quickstyle/3d1" qsCatId="3D" csTypeId="urn:microsoft.com/office/officeart/2005/8/colors/colorful1#23" csCatId="colorful" phldr="1"/>
      <dgm:spPr/>
      <dgm:t>
        <a:bodyPr/>
        <a:lstStyle/>
        <a:p>
          <a:endParaRPr lang="en-US"/>
        </a:p>
      </dgm:t>
    </dgm:pt>
    <dgm:pt modelId="{D95A8273-2272-2145-B74F-F5F0BEB71B26}">
      <dgm:prSet phldrT="[Text]" custT="1"/>
      <dgm:spPr>
        <a:solidFill>
          <a:schemeClr val="accent2">
            <a:lumMod val="75000"/>
          </a:schemeClr>
        </a:solidFill>
      </dgm:spPr>
      <dgm:t>
        <a:bodyPr/>
        <a:lstStyle/>
        <a:p>
          <a:r>
            <a:rPr lang="en-US" sz="2400" b="1" dirty="0" smtClean="0"/>
            <a:t>Natural Hazards</a:t>
          </a:r>
          <a:endParaRPr lang="en-US" sz="2400" b="1" dirty="0"/>
        </a:p>
      </dgm:t>
    </dgm:pt>
    <dgm:pt modelId="{A8733E27-9789-C74A-947D-682B403FF289}" type="sibTrans" cxnId="{61DFA28D-39AA-5F49-995C-17537AED8F11}">
      <dgm:prSet/>
      <dgm:spPr/>
      <dgm:t>
        <a:bodyPr/>
        <a:lstStyle/>
        <a:p>
          <a:endParaRPr lang="en-US" sz="2400" b="1"/>
        </a:p>
      </dgm:t>
    </dgm:pt>
    <dgm:pt modelId="{71A9E216-1D8D-084A-AB84-AA778B64A95F}" type="parTrans" cxnId="{61DFA28D-39AA-5F49-995C-17537AED8F11}">
      <dgm:prSet custT="1"/>
      <dgm:spPr/>
      <dgm:t>
        <a:bodyPr/>
        <a:lstStyle/>
        <a:p>
          <a:endParaRPr lang="en-US" sz="2400" b="1" dirty="0"/>
        </a:p>
      </dgm:t>
    </dgm:pt>
    <dgm:pt modelId="{8E4CD3FB-1F51-4B29-AD56-515071FC0F4A}">
      <dgm:prSet phldrT="[Text]" custT="1"/>
      <dgm:spPr>
        <a:solidFill>
          <a:schemeClr val="accent3">
            <a:lumMod val="75000"/>
          </a:schemeClr>
        </a:solidFill>
      </dgm:spPr>
      <dgm:t>
        <a:bodyPr/>
        <a:lstStyle/>
        <a:p>
          <a:r>
            <a:rPr lang="en-US" sz="2400" b="1" dirty="0" smtClean="0"/>
            <a:t>Technological Hazards</a:t>
          </a:r>
          <a:endParaRPr lang="en-US" sz="2400" b="1" dirty="0"/>
        </a:p>
      </dgm:t>
    </dgm:pt>
    <dgm:pt modelId="{879DEBB3-E625-4CED-B2A2-5631E16A2823}" type="parTrans" cxnId="{E9869459-808D-4A1B-B17F-F51E78E7CAD4}">
      <dgm:prSet/>
      <dgm:spPr/>
      <dgm:t>
        <a:bodyPr/>
        <a:lstStyle/>
        <a:p>
          <a:endParaRPr lang="en-US" sz="2400"/>
        </a:p>
      </dgm:t>
    </dgm:pt>
    <dgm:pt modelId="{D80B8730-D575-4F56-ADB4-A81BD82C8E9B}" type="sibTrans" cxnId="{E9869459-808D-4A1B-B17F-F51E78E7CAD4}">
      <dgm:prSet/>
      <dgm:spPr/>
      <dgm:t>
        <a:bodyPr/>
        <a:lstStyle/>
        <a:p>
          <a:endParaRPr lang="en-US" sz="2400"/>
        </a:p>
      </dgm:t>
    </dgm:pt>
    <dgm:pt modelId="{24AD1F24-BD45-4463-89B6-F1D37F34701B}">
      <dgm:prSet phldrT="[Text]" custT="1"/>
      <dgm:spPr>
        <a:solidFill>
          <a:schemeClr val="accent4">
            <a:lumMod val="75000"/>
          </a:schemeClr>
        </a:solidFill>
      </dgm:spPr>
      <dgm:t>
        <a:bodyPr/>
        <a:lstStyle/>
        <a:p>
          <a:r>
            <a:rPr lang="en-US" sz="2400" b="1" dirty="0" smtClean="0"/>
            <a:t>Biological Hazards</a:t>
          </a:r>
          <a:endParaRPr lang="en-US" sz="2400" b="1" dirty="0"/>
        </a:p>
      </dgm:t>
    </dgm:pt>
    <dgm:pt modelId="{5935B96F-119C-477C-8547-FE2C9495B2DC}" type="parTrans" cxnId="{F9736513-DED4-4354-AF7B-E66843D31E8C}">
      <dgm:prSet/>
      <dgm:spPr/>
      <dgm:t>
        <a:bodyPr/>
        <a:lstStyle/>
        <a:p>
          <a:endParaRPr lang="en-US" sz="2400"/>
        </a:p>
      </dgm:t>
    </dgm:pt>
    <dgm:pt modelId="{5EBD9B95-5375-4771-A8C9-940A0EB18054}" type="sibTrans" cxnId="{F9736513-DED4-4354-AF7B-E66843D31E8C}">
      <dgm:prSet/>
      <dgm:spPr/>
      <dgm:t>
        <a:bodyPr/>
        <a:lstStyle/>
        <a:p>
          <a:endParaRPr lang="en-US" sz="2400"/>
        </a:p>
      </dgm:t>
    </dgm:pt>
    <dgm:pt modelId="{C1281468-B882-46F2-8708-A6DFB0D7E834}">
      <dgm:prSet phldrT="[Text]" custT="1"/>
      <dgm:spPr>
        <a:solidFill>
          <a:schemeClr val="accent5">
            <a:lumMod val="75000"/>
          </a:schemeClr>
        </a:solidFill>
      </dgm:spPr>
      <dgm:t>
        <a:bodyPr/>
        <a:lstStyle/>
        <a:p>
          <a:r>
            <a:rPr lang="en-US" sz="2400" b="1" dirty="0" smtClean="0"/>
            <a:t>Adversarial, Incidental, and Human-caused Threats</a:t>
          </a:r>
          <a:endParaRPr lang="en-US" sz="2400" b="1" dirty="0"/>
        </a:p>
      </dgm:t>
    </dgm:pt>
    <dgm:pt modelId="{03C2510F-8CCE-4B0C-BC78-6AB094067FCC}" type="parTrans" cxnId="{363BEC4C-DD0A-43B0-9589-89071CF0A56E}">
      <dgm:prSet/>
      <dgm:spPr/>
      <dgm:t>
        <a:bodyPr/>
        <a:lstStyle/>
        <a:p>
          <a:endParaRPr lang="en-US" sz="2400"/>
        </a:p>
      </dgm:t>
    </dgm:pt>
    <dgm:pt modelId="{718C117B-90D5-4ED5-B407-BDBDB33DCEA9}" type="sibTrans" cxnId="{363BEC4C-DD0A-43B0-9589-89071CF0A56E}">
      <dgm:prSet/>
      <dgm:spPr/>
      <dgm:t>
        <a:bodyPr/>
        <a:lstStyle/>
        <a:p>
          <a:endParaRPr lang="en-US" sz="2400"/>
        </a:p>
      </dgm:t>
    </dgm:pt>
    <dgm:pt modelId="{1351BC65-F6D6-4C32-BA10-3B69CF8C4D7A}" type="pres">
      <dgm:prSet presAssocID="{1748F95D-592B-4A4F-8A95-C52B8621DD8A}" presName="linear" presStyleCnt="0">
        <dgm:presLayoutVars>
          <dgm:dir/>
          <dgm:animLvl val="lvl"/>
          <dgm:resizeHandles val="exact"/>
        </dgm:presLayoutVars>
      </dgm:prSet>
      <dgm:spPr/>
      <dgm:t>
        <a:bodyPr/>
        <a:lstStyle/>
        <a:p>
          <a:endParaRPr lang="en-US"/>
        </a:p>
      </dgm:t>
    </dgm:pt>
    <dgm:pt modelId="{EE07C764-5C56-4B6D-B0E6-A95183A09625}" type="pres">
      <dgm:prSet presAssocID="{D95A8273-2272-2145-B74F-F5F0BEB71B26}" presName="parentLin" presStyleCnt="0"/>
      <dgm:spPr/>
      <dgm:t>
        <a:bodyPr/>
        <a:lstStyle/>
        <a:p>
          <a:endParaRPr lang="en-US"/>
        </a:p>
      </dgm:t>
    </dgm:pt>
    <dgm:pt modelId="{46258136-371B-4D31-B93A-0A8C1D084E23}" type="pres">
      <dgm:prSet presAssocID="{D95A8273-2272-2145-B74F-F5F0BEB71B26}" presName="parentLeftMargin" presStyleLbl="node1" presStyleIdx="0" presStyleCnt="4"/>
      <dgm:spPr/>
      <dgm:t>
        <a:bodyPr/>
        <a:lstStyle/>
        <a:p>
          <a:endParaRPr lang="en-US"/>
        </a:p>
      </dgm:t>
    </dgm:pt>
    <dgm:pt modelId="{C92567E8-6529-4006-A017-49628B59C73D}" type="pres">
      <dgm:prSet presAssocID="{D95A8273-2272-2145-B74F-F5F0BEB71B26}" presName="parentText" presStyleLbl="node1" presStyleIdx="0" presStyleCnt="4" custScaleX="125880">
        <dgm:presLayoutVars>
          <dgm:chMax val="0"/>
          <dgm:bulletEnabled val="1"/>
        </dgm:presLayoutVars>
      </dgm:prSet>
      <dgm:spPr/>
      <dgm:t>
        <a:bodyPr/>
        <a:lstStyle/>
        <a:p>
          <a:endParaRPr lang="en-US"/>
        </a:p>
      </dgm:t>
    </dgm:pt>
    <dgm:pt modelId="{A2BA1ADE-C740-461D-9943-DA1B2DDFC5C4}" type="pres">
      <dgm:prSet presAssocID="{D95A8273-2272-2145-B74F-F5F0BEB71B26}" presName="negativeSpace" presStyleCnt="0"/>
      <dgm:spPr/>
      <dgm:t>
        <a:bodyPr/>
        <a:lstStyle/>
        <a:p>
          <a:endParaRPr lang="en-US"/>
        </a:p>
      </dgm:t>
    </dgm:pt>
    <dgm:pt modelId="{DE8EA255-2EAE-4D8A-B9BA-45E876F94967}" type="pres">
      <dgm:prSet presAssocID="{D95A8273-2272-2145-B74F-F5F0BEB71B26}" presName="childText" presStyleLbl="conFgAcc1" presStyleIdx="0" presStyleCnt="4">
        <dgm:presLayoutVars>
          <dgm:bulletEnabled val="1"/>
        </dgm:presLayoutVars>
      </dgm:prSet>
      <dgm:spPr/>
      <dgm:t>
        <a:bodyPr/>
        <a:lstStyle/>
        <a:p>
          <a:endParaRPr lang="en-US"/>
        </a:p>
      </dgm:t>
    </dgm:pt>
    <dgm:pt modelId="{323BC6C1-868E-4D04-B12D-6085D37D122C}" type="pres">
      <dgm:prSet presAssocID="{A8733E27-9789-C74A-947D-682B403FF289}" presName="spaceBetweenRectangles" presStyleCnt="0"/>
      <dgm:spPr/>
      <dgm:t>
        <a:bodyPr/>
        <a:lstStyle/>
        <a:p>
          <a:endParaRPr lang="en-US"/>
        </a:p>
      </dgm:t>
    </dgm:pt>
    <dgm:pt modelId="{3709ADC0-8A61-4D51-A73E-D91A3F4898D6}" type="pres">
      <dgm:prSet presAssocID="{8E4CD3FB-1F51-4B29-AD56-515071FC0F4A}" presName="parentLin" presStyleCnt="0"/>
      <dgm:spPr/>
    </dgm:pt>
    <dgm:pt modelId="{677DD73C-5978-4D3E-A63F-07C0FEA236DB}" type="pres">
      <dgm:prSet presAssocID="{8E4CD3FB-1F51-4B29-AD56-515071FC0F4A}" presName="parentLeftMargin" presStyleLbl="node1" presStyleIdx="0" presStyleCnt="4"/>
      <dgm:spPr/>
      <dgm:t>
        <a:bodyPr/>
        <a:lstStyle/>
        <a:p>
          <a:endParaRPr lang="en-US"/>
        </a:p>
      </dgm:t>
    </dgm:pt>
    <dgm:pt modelId="{896673CE-0F7C-4878-B1EB-B6E65AA2223E}" type="pres">
      <dgm:prSet presAssocID="{8E4CD3FB-1F51-4B29-AD56-515071FC0F4A}" presName="parentText" presStyleLbl="node1" presStyleIdx="1" presStyleCnt="4" custScaleX="125880">
        <dgm:presLayoutVars>
          <dgm:chMax val="0"/>
          <dgm:bulletEnabled val="1"/>
        </dgm:presLayoutVars>
      </dgm:prSet>
      <dgm:spPr/>
      <dgm:t>
        <a:bodyPr/>
        <a:lstStyle/>
        <a:p>
          <a:endParaRPr lang="en-US"/>
        </a:p>
      </dgm:t>
    </dgm:pt>
    <dgm:pt modelId="{6FF9A59B-4C5D-44F3-965E-25F3D7109007}" type="pres">
      <dgm:prSet presAssocID="{8E4CD3FB-1F51-4B29-AD56-515071FC0F4A}" presName="negativeSpace" presStyleCnt="0"/>
      <dgm:spPr/>
    </dgm:pt>
    <dgm:pt modelId="{D9F67AD4-8CE9-45D7-B32F-10F6D8B61D11}" type="pres">
      <dgm:prSet presAssocID="{8E4CD3FB-1F51-4B29-AD56-515071FC0F4A}" presName="childText" presStyleLbl="conFgAcc1" presStyleIdx="1" presStyleCnt="4">
        <dgm:presLayoutVars>
          <dgm:bulletEnabled val="1"/>
        </dgm:presLayoutVars>
      </dgm:prSet>
      <dgm:spPr/>
    </dgm:pt>
    <dgm:pt modelId="{10352E04-82E4-43D7-8BC7-C67C3608DBE7}" type="pres">
      <dgm:prSet presAssocID="{D80B8730-D575-4F56-ADB4-A81BD82C8E9B}" presName="spaceBetweenRectangles" presStyleCnt="0"/>
      <dgm:spPr/>
    </dgm:pt>
    <dgm:pt modelId="{1BA453F5-7FD0-424B-966D-29C31A8A3DDA}" type="pres">
      <dgm:prSet presAssocID="{24AD1F24-BD45-4463-89B6-F1D37F34701B}" presName="parentLin" presStyleCnt="0"/>
      <dgm:spPr/>
    </dgm:pt>
    <dgm:pt modelId="{99AA0A92-8CB5-4D7D-BE9D-E0EF0C32282C}" type="pres">
      <dgm:prSet presAssocID="{24AD1F24-BD45-4463-89B6-F1D37F34701B}" presName="parentLeftMargin" presStyleLbl="node1" presStyleIdx="1" presStyleCnt="4"/>
      <dgm:spPr/>
      <dgm:t>
        <a:bodyPr/>
        <a:lstStyle/>
        <a:p>
          <a:endParaRPr lang="en-US"/>
        </a:p>
      </dgm:t>
    </dgm:pt>
    <dgm:pt modelId="{9CE050B5-F11C-4B92-9C5C-8A0BD74D98D8}" type="pres">
      <dgm:prSet presAssocID="{24AD1F24-BD45-4463-89B6-F1D37F34701B}" presName="parentText" presStyleLbl="node1" presStyleIdx="2" presStyleCnt="4" custScaleX="125880">
        <dgm:presLayoutVars>
          <dgm:chMax val="0"/>
          <dgm:bulletEnabled val="1"/>
        </dgm:presLayoutVars>
      </dgm:prSet>
      <dgm:spPr/>
      <dgm:t>
        <a:bodyPr/>
        <a:lstStyle/>
        <a:p>
          <a:endParaRPr lang="en-US"/>
        </a:p>
      </dgm:t>
    </dgm:pt>
    <dgm:pt modelId="{1314393E-4993-4E30-943C-F706F3376003}" type="pres">
      <dgm:prSet presAssocID="{24AD1F24-BD45-4463-89B6-F1D37F34701B}" presName="negativeSpace" presStyleCnt="0"/>
      <dgm:spPr/>
    </dgm:pt>
    <dgm:pt modelId="{AC3FC88C-0E0F-4264-8B1F-8AE0848EA367}" type="pres">
      <dgm:prSet presAssocID="{24AD1F24-BD45-4463-89B6-F1D37F34701B}" presName="childText" presStyleLbl="conFgAcc1" presStyleIdx="2" presStyleCnt="4">
        <dgm:presLayoutVars>
          <dgm:bulletEnabled val="1"/>
        </dgm:presLayoutVars>
      </dgm:prSet>
      <dgm:spPr/>
    </dgm:pt>
    <dgm:pt modelId="{1FA1730D-BA5C-4241-A48D-B071AB902134}" type="pres">
      <dgm:prSet presAssocID="{5EBD9B95-5375-4771-A8C9-940A0EB18054}" presName="spaceBetweenRectangles" presStyleCnt="0"/>
      <dgm:spPr/>
    </dgm:pt>
    <dgm:pt modelId="{2257B065-B60D-40F3-890D-CA7469ECAF41}" type="pres">
      <dgm:prSet presAssocID="{C1281468-B882-46F2-8708-A6DFB0D7E834}" presName="parentLin" presStyleCnt="0"/>
      <dgm:spPr/>
    </dgm:pt>
    <dgm:pt modelId="{1B2C1388-B1A6-4C42-995F-94BFD89FE14B}" type="pres">
      <dgm:prSet presAssocID="{C1281468-B882-46F2-8708-A6DFB0D7E834}" presName="parentLeftMargin" presStyleLbl="node1" presStyleIdx="2" presStyleCnt="4"/>
      <dgm:spPr/>
      <dgm:t>
        <a:bodyPr/>
        <a:lstStyle/>
        <a:p>
          <a:endParaRPr lang="en-US"/>
        </a:p>
      </dgm:t>
    </dgm:pt>
    <dgm:pt modelId="{65EAFB50-3634-4EE4-8030-3E50FA7E04CE}" type="pres">
      <dgm:prSet presAssocID="{C1281468-B882-46F2-8708-A6DFB0D7E834}" presName="parentText" presStyleLbl="node1" presStyleIdx="3" presStyleCnt="4" custScaleX="125880">
        <dgm:presLayoutVars>
          <dgm:chMax val="0"/>
          <dgm:bulletEnabled val="1"/>
        </dgm:presLayoutVars>
      </dgm:prSet>
      <dgm:spPr/>
      <dgm:t>
        <a:bodyPr/>
        <a:lstStyle/>
        <a:p>
          <a:endParaRPr lang="en-US"/>
        </a:p>
      </dgm:t>
    </dgm:pt>
    <dgm:pt modelId="{492F8EB4-6BDB-4488-87A1-CC95571DB2E0}" type="pres">
      <dgm:prSet presAssocID="{C1281468-B882-46F2-8708-A6DFB0D7E834}" presName="negativeSpace" presStyleCnt="0"/>
      <dgm:spPr/>
    </dgm:pt>
    <dgm:pt modelId="{54786257-9E10-4680-B3B2-FD4E21E57F90}" type="pres">
      <dgm:prSet presAssocID="{C1281468-B882-46F2-8708-A6DFB0D7E834}" presName="childText" presStyleLbl="conFgAcc1" presStyleIdx="3" presStyleCnt="4">
        <dgm:presLayoutVars>
          <dgm:bulletEnabled val="1"/>
        </dgm:presLayoutVars>
      </dgm:prSet>
      <dgm:spPr/>
    </dgm:pt>
  </dgm:ptLst>
  <dgm:cxnLst>
    <dgm:cxn modelId="{F9736513-DED4-4354-AF7B-E66843D31E8C}" srcId="{1748F95D-592B-4A4F-8A95-C52B8621DD8A}" destId="{24AD1F24-BD45-4463-89B6-F1D37F34701B}" srcOrd="2" destOrd="0" parTransId="{5935B96F-119C-477C-8547-FE2C9495B2DC}" sibTransId="{5EBD9B95-5375-4771-A8C9-940A0EB18054}"/>
    <dgm:cxn modelId="{001A9270-6283-43DC-9763-7D3D898CF33F}" type="presOf" srcId="{8E4CD3FB-1F51-4B29-AD56-515071FC0F4A}" destId="{896673CE-0F7C-4878-B1EB-B6E65AA2223E}" srcOrd="1" destOrd="0" presId="urn:microsoft.com/office/officeart/2005/8/layout/list1"/>
    <dgm:cxn modelId="{A2639C90-6A78-4A18-86FD-71B082F36F44}" type="presOf" srcId="{24AD1F24-BD45-4463-89B6-F1D37F34701B}" destId="{9CE050B5-F11C-4B92-9C5C-8A0BD74D98D8}" srcOrd="1" destOrd="0" presId="urn:microsoft.com/office/officeart/2005/8/layout/list1"/>
    <dgm:cxn modelId="{45FE8842-55D4-48AC-8B02-6317DE810F62}" type="presOf" srcId="{D95A8273-2272-2145-B74F-F5F0BEB71B26}" destId="{C92567E8-6529-4006-A017-49628B59C73D}" srcOrd="1" destOrd="0" presId="urn:microsoft.com/office/officeart/2005/8/layout/list1"/>
    <dgm:cxn modelId="{751090F3-2E52-445E-B763-A4A67E1719EC}" type="presOf" srcId="{D95A8273-2272-2145-B74F-F5F0BEB71B26}" destId="{46258136-371B-4D31-B93A-0A8C1D084E23}" srcOrd="0" destOrd="0" presId="urn:microsoft.com/office/officeart/2005/8/layout/list1"/>
    <dgm:cxn modelId="{EE3F6771-8580-4DCD-88F9-7AA3CA301405}" type="presOf" srcId="{1748F95D-592B-4A4F-8A95-C52B8621DD8A}" destId="{1351BC65-F6D6-4C32-BA10-3B69CF8C4D7A}" srcOrd="0" destOrd="0" presId="urn:microsoft.com/office/officeart/2005/8/layout/list1"/>
    <dgm:cxn modelId="{FBED195F-7217-41E1-8AED-24695B62D45B}" type="presOf" srcId="{C1281468-B882-46F2-8708-A6DFB0D7E834}" destId="{65EAFB50-3634-4EE4-8030-3E50FA7E04CE}" srcOrd="1" destOrd="0" presId="urn:microsoft.com/office/officeart/2005/8/layout/list1"/>
    <dgm:cxn modelId="{CAC2D4EB-F09A-42A0-AD47-3A3475C3B744}" type="presOf" srcId="{C1281468-B882-46F2-8708-A6DFB0D7E834}" destId="{1B2C1388-B1A6-4C42-995F-94BFD89FE14B}" srcOrd="0" destOrd="0" presId="urn:microsoft.com/office/officeart/2005/8/layout/list1"/>
    <dgm:cxn modelId="{E9869459-808D-4A1B-B17F-F51E78E7CAD4}" srcId="{1748F95D-592B-4A4F-8A95-C52B8621DD8A}" destId="{8E4CD3FB-1F51-4B29-AD56-515071FC0F4A}" srcOrd="1" destOrd="0" parTransId="{879DEBB3-E625-4CED-B2A2-5631E16A2823}" sibTransId="{D80B8730-D575-4F56-ADB4-A81BD82C8E9B}"/>
    <dgm:cxn modelId="{5206C1D7-89E2-4043-B391-6E8F1AA72229}" type="presOf" srcId="{8E4CD3FB-1F51-4B29-AD56-515071FC0F4A}" destId="{677DD73C-5978-4D3E-A63F-07C0FEA236DB}" srcOrd="0" destOrd="0" presId="urn:microsoft.com/office/officeart/2005/8/layout/list1"/>
    <dgm:cxn modelId="{61DFA28D-39AA-5F49-995C-17537AED8F11}" srcId="{1748F95D-592B-4A4F-8A95-C52B8621DD8A}" destId="{D95A8273-2272-2145-B74F-F5F0BEB71B26}" srcOrd="0" destOrd="0" parTransId="{71A9E216-1D8D-084A-AB84-AA778B64A95F}" sibTransId="{A8733E27-9789-C74A-947D-682B403FF289}"/>
    <dgm:cxn modelId="{363BEC4C-DD0A-43B0-9589-89071CF0A56E}" srcId="{1748F95D-592B-4A4F-8A95-C52B8621DD8A}" destId="{C1281468-B882-46F2-8708-A6DFB0D7E834}" srcOrd="3" destOrd="0" parTransId="{03C2510F-8CCE-4B0C-BC78-6AB094067FCC}" sibTransId="{718C117B-90D5-4ED5-B407-BDBDB33DCEA9}"/>
    <dgm:cxn modelId="{D99CA85D-AF99-40D6-8E1A-E581E7675854}" type="presOf" srcId="{24AD1F24-BD45-4463-89B6-F1D37F34701B}" destId="{99AA0A92-8CB5-4D7D-BE9D-E0EF0C32282C}" srcOrd="0" destOrd="0" presId="urn:microsoft.com/office/officeart/2005/8/layout/list1"/>
    <dgm:cxn modelId="{7EFACF96-9497-45AC-8A29-3FD92C1FF1C8}" type="presParOf" srcId="{1351BC65-F6D6-4C32-BA10-3B69CF8C4D7A}" destId="{EE07C764-5C56-4B6D-B0E6-A95183A09625}" srcOrd="0" destOrd="0" presId="urn:microsoft.com/office/officeart/2005/8/layout/list1"/>
    <dgm:cxn modelId="{EC64AC8F-C7E0-42C9-ADD0-D7DB695A1E01}" type="presParOf" srcId="{EE07C764-5C56-4B6D-B0E6-A95183A09625}" destId="{46258136-371B-4D31-B93A-0A8C1D084E23}" srcOrd="0" destOrd="0" presId="urn:microsoft.com/office/officeart/2005/8/layout/list1"/>
    <dgm:cxn modelId="{6CC85E03-BE9D-40E0-BD91-3D6ABF298197}" type="presParOf" srcId="{EE07C764-5C56-4B6D-B0E6-A95183A09625}" destId="{C92567E8-6529-4006-A017-49628B59C73D}" srcOrd="1" destOrd="0" presId="urn:microsoft.com/office/officeart/2005/8/layout/list1"/>
    <dgm:cxn modelId="{77D9122D-2064-4B45-981F-90FB92DD9990}" type="presParOf" srcId="{1351BC65-F6D6-4C32-BA10-3B69CF8C4D7A}" destId="{A2BA1ADE-C740-461D-9943-DA1B2DDFC5C4}" srcOrd="1" destOrd="0" presId="urn:microsoft.com/office/officeart/2005/8/layout/list1"/>
    <dgm:cxn modelId="{130A72FB-88FB-42BF-8832-06392A70CA2D}" type="presParOf" srcId="{1351BC65-F6D6-4C32-BA10-3B69CF8C4D7A}" destId="{DE8EA255-2EAE-4D8A-B9BA-45E876F94967}" srcOrd="2" destOrd="0" presId="urn:microsoft.com/office/officeart/2005/8/layout/list1"/>
    <dgm:cxn modelId="{8411105B-EBA1-4D63-A427-5B8A8725A3CD}" type="presParOf" srcId="{1351BC65-F6D6-4C32-BA10-3B69CF8C4D7A}" destId="{323BC6C1-868E-4D04-B12D-6085D37D122C}" srcOrd="3" destOrd="0" presId="urn:microsoft.com/office/officeart/2005/8/layout/list1"/>
    <dgm:cxn modelId="{3C6EB600-8ECF-4FD2-9EFB-385133AFAAA2}" type="presParOf" srcId="{1351BC65-F6D6-4C32-BA10-3B69CF8C4D7A}" destId="{3709ADC0-8A61-4D51-A73E-D91A3F4898D6}" srcOrd="4" destOrd="0" presId="urn:microsoft.com/office/officeart/2005/8/layout/list1"/>
    <dgm:cxn modelId="{FE4CBC2F-4C28-4824-8887-09543839052F}" type="presParOf" srcId="{3709ADC0-8A61-4D51-A73E-D91A3F4898D6}" destId="{677DD73C-5978-4D3E-A63F-07C0FEA236DB}" srcOrd="0" destOrd="0" presId="urn:microsoft.com/office/officeart/2005/8/layout/list1"/>
    <dgm:cxn modelId="{CA3C8FA2-16E6-48D5-BD91-8DCB9B8FF80F}" type="presParOf" srcId="{3709ADC0-8A61-4D51-A73E-D91A3F4898D6}" destId="{896673CE-0F7C-4878-B1EB-B6E65AA2223E}" srcOrd="1" destOrd="0" presId="urn:microsoft.com/office/officeart/2005/8/layout/list1"/>
    <dgm:cxn modelId="{7A431610-E9E2-4C26-B2C8-FFB91932AD13}" type="presParOf" srcId="{1351BC65-F6D6-4C32-BA10-3B69CF8C4D7A}" destId="{6FF9A59B-4C5D-44F3-965E-25F3D7109007}" srcOrd="5" destOrd="0" presId="urn:microsoft.com/office/officeart/2005/8/layout/list1"/>
    <dgm:cxn modelId="{44E2AA65-419D-431C-9BC6-E290A00BB853}" type="presParOf" srcId="{1351BC65-F6D6-4C32-BA10-3B69CF8C4D7A}" destId="{D9F67AD4-8CE9-45D7-B32F-10F6D8B61D11}" srcOrd="6" destOrd="0" presId="urn:microsoft.com/office/officeart/2005/8/layout/list1"/>
    <dgm:cxn modelId="{75AA463E-38BC-4F3A-8B93-F4C55FCB6B44}" type="presParOf" srcId="{1351BC65-F6D6-4C32-BA10-3B69CF8C4D7A}" destId="{10352E04-82E4-43D7-8BC7-C67C3608DBE7}" srcOrd="7" destOrd="0" presId="urn:microsoft.com/office/officeart/2005/8/layout/list1"/>
    <dgm:cxn modelId="{78EDC83B-02DF-455C-ADBA-BFE8CFF71CA3}" type="presParOf" srcId="{1351BC65-F6D6-4C32-BA10-3B69CF8C4D7A}" destId="{1BA453F5-7FD0-424B-966D-29C31A8A3DDA}" srcOrd="8" destOrd="0" presId="urn:microsoft.com/office/officeart/2005/8/layout/list1"/>
    <dgm:cxn modelId="{FF0CF971-E09E-43A9-893A-50B60935A2A5}" type="presParOf" srcId="{1BA453F5-7FD0-424B-966D-29C31A8A3DDA}" destId="{99AA0A92-8CB5-4D7D-BE9D-E0EF0C32282C}" srcOrd="0" destOrd="0" presId="urn:microsoft.com/office/officeart/2005/8/layout/list1"/>
    <dgm:cxn modelId="{FFE1042A-FC39-4171-AAF9-B4986B999A62}" type="presParOf" srcId="{1BA453F5-7FD0-424B-966D-29C31A8A3DDA}" destId="{9CE050B5-F11C-4B92-9C5C-8A0BD74D98D8}" srcOrd="1" destOrd="0" presId="urn:microsoft.com/office/officeart/2005/8/layout/list1"/>
    <dgm:cxn modelId="{C2F43764-3468-4098-9D30-19E9711F8E0C}" type="presParOf" srcId="{1351BC65-F6D6-4C32-BA10-3B69CF8C4D7A}" destId="{1314393E-4993-4E30-943C-F706F3376003}" srcOrd="9" destOrd="0" presId="urn:microsoft.com/office/officeart/2005/8/layout/list1"/>
    <dgm:cxn modelId="{AE18795F-0E36-41B3-AE5B-CA70EB52302F}" type="presParOf" srcId="{1351BC65-F6D6-4C32-BA10-3B69CF8C4D7A}" destId="{AC3FC88C-0E0F-4264-8B1F-8AE0848EA367}" srcOrd="10" destOrd="0" presId="urn:microsoft.com/office/officeart/2005/8/layout/list1"/>
    <dgm:cxn modelId="{F1CC442D-8B07-4307-9F8A-CE464D3030C9}" type="presParOf" srcId="{1351BC65-F6D6-4C32-BA10-3B69CF8C4D7A}" destId="{1FA1730D-BA5C-4241-A48D-B071AB902134}" srcOrd="11" destOrd="0" presId="urn:microsoft.com/office/officeart/2005/8/layout/list1"/>
    <dgm:cxn modelId="{42D5781D-B92D-45CE-A3D3-874BDA0C8972}" type="presParOf" srcId="{1351BC65-F6D6-4C32-BA10-3B69CF8C4D7A}" destId="{2257B065-B60D-40F3-890D-CA7469ECAF41}" srcOrd="12" destOrd="0" presId="urn:microsoft.com/office/officeart/2005/8/layout/list1"/>
    <dgm:cxn modelId="{14E6CCBA-3199-4D12-980C-9BD8F4B6D7EE}" type="presParOf" srcId="{2257B065-B60D-40F3-890D-CA7469ECAF41}" destId="{1B2C1388-B1A6-4C42-995F-94BFD89FE14B}" srcOrd="0" destOrd="0" presId="urn:microsoft.com/office/officeart/2005/8/layout/list1"/>
    <dgm:cxn modelId="{0EE52EB3-7B8F-4CCA-B273-45DC90343D80}" type="presParOf" srcId="{2257B065-B60D-40F3-890D-CA7469ECAF41}" destId="{65EAFB50-3634-4EE4-8030-3E50FA7E04CE}" srcOrd="1" destOrd="0" presId="urn:microsoft.com/office/officeart/2005/8/layout/list1"/>
    <dgm:cxn modelId="{2388CBD9-4F86-4F48-B53C-559A530260DF}" type="presParOf" srcId="{1351BC65-F6D6-4C32-BA10-3B69CF8C4D7A}" destId="{492F8EB4-6BDB-4488-87A1-CC95571DB2E0}" srcOrd="13" destOrd="0" presId="urn:microsoft.com/office/officeart/2005/8/layout/list1"/>
    <dgm:cxn modelId="{B7562DE2-A0B7-468E-A3AF-6C5FB446DA32}" type="presParOf" srcId="{1351BC65-F6D6-4C32-BA10-3B69CF8C4D7A}" destId="{54786257-9E10-4680-B3B2-FD4E21E57F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019178-664E-4663-B40F-E6BFDCD0B627}"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US"/>
        </a:p>
      </dgm:t>
    </dgm:pt>
    <dgm:pt modelId="{A0BFE573-C75A-4E55-A02F-0FCA5A614D43}">
      <dgm:prSet phldrT="[Text]"/>
      <dgm:spPr>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r>
            <a:rPr lang="en-US" dirty="0" smtClean="0"/>
            <a:t> </a:t>
          </a:r>
          <a:endParaRPr lang="en-US" dirty="0"/>
        </a:p>
      </dgm:t>
    </dgm:pt>
    <dgm:pt modelId="{EEC1A8A3-2B70-450A-A42E-1008813D3DF4}" type="parTrans" cxnId="{C6F107B8-999F-479B-9F9C-546F0BCF2C84}">
      <dgm:prSet/>
      <dgm:spPr/>
      <dgm:t>
        <a:bodyPr/>
        <a:lstStyle/>
        <a:p>
          <a:endParaRPr lang="en-US"/>
        </a:p>
      </dgm:t>
    </dgm:pt>
    <dgm:pt modelId="{5FD7AD00-A99C-4A2E-8174-8D3D1143A93E}" type="sibTrans" cxnId="{C6F107B8-999F-479B-9F9C-546F0BCF2C84}">
      <dgm:prSet/>
      <dgm:spPr/>
      <dgm:t>
        <a:bodyPr/>
        <a:lstStyle/>
        <a:p>
          <a:endParaRPr lang="en-US"/>
        </a:p>
      </dgm:t>
    </dgm:pt>
    <dgm:pt modelId="{6B3C207E-E857-43A2-8A8D-CB58D2C46AC5}">
      <dgm:prSet phldrT="[Text]" custT="1"/>
      <dgm:spPr/>
      <dgm:t>
        <a:bodyPr/>
        <a:lstStyle/>
        <a:p>
          <a:pPr algn="ctr"/>
          <a:r>
            <a:rPr lang="en-US" sz="3800" dirty="0" smtClean="0">
              <a:solidFill>
                <a:schemeClr val="bg1"/>
              </a:solidFill>
            </a:rPr>
            <a:t>http://rems.ed.gov </a:t>
          </a:r>
          <a:endParaRPr lang="en-US" sz="3800" dirty="0">
            <a:solidFill>
              <a:schemeClr val="bg1"/>
            </a:solidFill>
          </a:endParaRPr>
        </a:p>
      </dgm:t>
    </dgm:pt>
    <dgm:pt modelId="{7C36788E-6416-4343-9007-8822DB320365}" type="parTrans" cxnId="{CACF43CD-D1E1-4207-BB9A-9756EDD115BD}">
      <dgm:prSet/>
      <dgm:spPr/>
      <dgm:t>
        <a:bodyPr/>
        <a:lstStyle/>
        <a:p>
          <a:endParaRPr lang="en-US"/>
        </a:p>
      </dgm:t>
    </dgm:pt>
    <dgm:pt modelId="{0C77E87C-151C-46F5-AA80-883D79C0338A}" type="sibTrans" cxnId="{CACF43CD-D1E1-4207-BB9A-9756EDD115BD}">
      <dgm:prSet/>
      <dgm:spPr/>
      <dgm:t>
        <a:bodyPr/>
        <a:lstStyle/>
        <a:p>
          <a:endParaRPr lang="en-US"/>
        </a:p>
      </dgm:t>
    </dgm:pt>
    <dgm:pt modelId="{D4509588-C741-489D-8FD9-C8247F254551}">
      <dgm:prSet phldrT="[Text]" custT="1"/>
      <dgm:spPr/>
      <dgm:t>
        <a:bodyPr/>
        <a:lstStyle/>
        <a:p>
          <a:pPr>
            <a:lnSpc>
              <a:spcPct val="100000"/>
            </a:lnSpc>
            <a:spcAft>
              <a:spcPts val="0"/>
            </a:spcAft>
          </a:pPr>
          <a:r>
            <a:rPr lang="en-US" sz="2800" b="1" dirty="0" smtClean="0"/>
            <a:t>Join our Community of Practice</a:t>
          </a:r>
          <a:endParaRPr lang="en-US" sz="2800" b="1" dirty="0"/>
        </a:p>
      </dgm:t>
    </dgm:pt>
    <dgm:pt modelId="{E4B29CFF-A3BD-4D2E-9D38-729E72FA435E}" type="parTrans" cxnId="{D658593C-45DC-4DB1-BA69-7A5F73CB81BF}">
      <dgm:prSet/>
      <dgm:spPr/>
      <dgm:t>
        <a:bodyPr/>
        <a:lstStyle/>
        <a:p>
          <a:endParaRPr lang="en-US"/>
        </a:p>
      </dgm:t>
    </dgm:pt>
    <dgm:pt modelId="{90C1F17C-02D1-4E34-B992-9FAC5E78935C}" type="sibTrans" cxnId="{D658593C-45DC-4DB1-BA69-7A5F73CB81BF}">
      <dgm:prSet/>
      <dgm:spPr/>
      <dgm:t>
        <a:bodyPr/>
        <a:lstStyle/>
        <a:p>
          <a:endParaRPr lang="en-US"/>
        </a:p>
      </dgm:t>
    </dgm:pt>
    <dgm:pt modelId="{9B9F7482-742B-4644-9F5F-3126F4E78DD3}">
      <dgm:prSet phldrT="[Text]" custT="1"/>
      <dgm:spPr>
        <a:solidFill>
          <a:srgbClr val="9BBB5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t>Access Virtual Trainings</a:t>
          </a:r>
          <a:endParaRPr lang="en-US" sz="2000" b="1" dirty="0"/>
        </a:p>
      </dgm:t>
    </dgm:pt>
    <dgm:pt modelId="{A057114A-2E03-4612-850F-C5DFC4CD588D}" type="parTrans" cxnId="{131E7E16-3C94-4E17-8D02-4EA253FC7E29}">
      <dgm:prSet/>
      <dgm:spPr/>
      <dgm:t>
        <a:bodyPr/>
        <a:lstStyle/>
        <a:p>
          <a:endParaRPr lang="en-US"/>
        </a:p>
      </dgm:t>
    </dgm:pt>
    <dgm:pt modelId="{4C710DC2-2C01-4B2B-B813-22FB9E0486CD}" type="sibTrans" cxnId="{131E7E16-3C94-4E17-8D02-4EA253FC7E29}">
      <dgm:prSet/>
      <dgm:spPr/>
      <dgm:t>
        <a:bodyPr/>
        <a:lstStyle/>
        <a:p>
          <a:endParaRPr lang="en-US"/>
        </a:p>
      </dgm:t>
    </dgm:pt>
    <dgm:pt modelId="{2E1DE980-49FC-4CEC-8035-32010103A2D6}">
      <dgm:prSet phldrT="[Text]" custT="1"/>
      <dgm:spPr>
        <a:solidFill>
          <a:srgbClr val="9BBB59"/>
        </a:solidFill>
      </dgm:spPr>
      <dgm:t>
        <a:bodyPr/>
        <a:lstStyle/>
        <a:p>
          <a:r>
            <a:rPr lang="en-US" sz="3400" b="1" dirty="0" smtClean="0"/>
            <a:t>Get the </a:t>
          </a:r>
          <a:r>
            <a:rPr lang="en-US" sz="3400" b="1" i="1" dirty="0" smtClean="0"/>
            <a:t>Guide</a:t>
          </a:r>
          <a:endParaRPr lang="en-US" sz="3400" b="1" i="1" dirty="0"/>
        </a:p>
      </dgm:t>
    </dgm:pt>
    <dgm:pt modelId="{0F5972AB-5A4F-4F0A-B8C5-9ADBBEB13557}" type="parTrans" cxnId="{040383D2-2C8A-44C2-9A1B-0799ECF029D6}">
      <dgm:prSet/>
      <dgm:spPr/>
      <dgm:t>
        <a:bodyPr/>
        <a:lstStyle/>
        <a:p>
          <a:endParaRPr lang="en-US"/>
        </a:p>
      </dgm:t>
    </dgm:pt>
    <dgm:pt modelId="{A79EA4D4-E2CD-4D26-A2D4-7EFDE716C777}" type="sibTrans" cxnId="{040383D2-2C8A-44C2-9A1B-0799ECF029D6}">
      <dgm:prSet/>
      <dgm:spPr/>
      <dgm:t>
        <a:bodyPr/>
        <a:lstStyle/>
        <a:p>
          <a:endParaRPr lang="en-US"/>
        </a:p>
      </dgm:t>
    </dgm:pt>
    <dgm:pt modelId="{F1936ED6-147C-4AC1-9281-5D25F1D8186B}">
      <dgm:prSet phldrT="[Text]" custT="1"/>
      <dgm:spPr/>
      <dgm:t>
        <a:bodyPr/>
        <a:lstStyle/>
        <a:p>
          <a:pPr>
            <a:spcAft>
              <a:spcPts val="0"/>
            </a:spcAft>
          </a:pPr>
          <a:r>
            <a:rPr lang="en-US" sz="2800" b="1" dirty="0" smtClean="0"/>
            <a:t>Request an </a:t>
          </a:r>
        </a:p>
        <a:p>
          <a:pPr>
            <a:spcAft>
              <a:spcPts val="0"/>
            </a:spcAft>
          </a:pPr>
          <a:r>
            <a:rPr lang="en-US" sz="2800" b="1" dirty="0" smtClean="0"/>
            <a:t>On-site   </a:t>
          </a:r>
        </a:p>
        <a:p>
          <a:pPr>
            <a:spcAft>
              <a:spcPts val="0"/>
            </a:spcAft>
          </a:pPr>
          <a:r>
            <a:rPr lang="en-US" sz="2800" b="1" dirty="0" smtClean="0"/>
            <a:t>Training </a:t>
          </a:r>
          <a:endParaRPr lang="en-US" sz="2800" b="1" dirty="0"/>
        </a:p>
      </dgm:t>
    </dgm:pt>
    <dgm:pt modelId="{ADBB9DEC-26AF-463E-BCB5-79493DDADADE}" type="parTrans" cxnId="{9E72E8AF-066D-4331-9996-CDC2DC9F9E80}">
      <dgm:prSet/>
      <dgm:spPr/>
      <dgm:t>
        <a:bodyPr/>
        <a:lstStyle/>
        <a:p>
          <a:endParaRPr lang="en-US"/>
        </a:p>
      </dgm:t>
    </dgm:pt>
    <dgm:pt modelId="{8D06899C-7284-45BF-8953-6A3E9C304235}" type="sibTrans" cxnId="{9E72E8AF-066D-4331-9996-CDC2DC9F9E80}">
      <dgm:prSet/>
      <dgm:spPr/>
      <dgm:t>
        <a:bodyPr/>
        <a:lstStyle/>
        <a:p>
          <a:endParaRPr lang="en-US"/>
        </a:p>
      </dgm:t>
    </dgm:pt>
    <dgm:pt modelId="{28DCA76C-5136-4BEF-BAC2-5D95B6B24E0F}" type="pres">
      <dgm:prSet presAssocID="{2B019178-664E-4663-B40F-E6BFDCD0B627}" presName="Name0" presStyleCnt="0">
        <dgm:presLayoutVars>
          <dgm:chPref val="1"/>
          <dgm:dir/>
          <dgm:animOne val="branch"/>
          <dgm:animLvl val="lvl"/>
          <dgm:resizeHandles/>
        </dgm:presLayoutVars>
      </dgm:prSet>
      <dgm:spPr/>
      <dgm:t>
        <a:bodyPr/>
        <a:lstStyle/>
        <a:p>
          <a:endParaRPr lang="en-US"/>
        </a:p>
      </dgm:t>
    </dgm:pt>
    <dgm:pt modelId="{9F4EEAD4-5550-425A-9B0F-69DDA658B720}" type="pres">
      <dgm:prSet presAssocID="{A0BFE573-C75A-4E55-A02F-0FCA5A614D43}" presName="vertOne" presStyleCnt="0"/>
      <dgm:spPr/>
    </dgm:pt>
    <dgm:pt modelId="{5B65649D-4FFD-4A7A-B4FF-7BD17AEEA1F2}" type="pres">
      <dgm:prSet presAssocID="{A0BFE573-C75A-4E55-A02F-0FCA5A614D43}" presName="txOne" presStyleLbl="node0" presStyleIdx="0" presStyleCnt="1" custScaleX="46822" custScaleY="75807" custLinFactNeighborX="-26613" custLinFactNeighborY="56324">
        <dgm:presLayoutVars>
          <dgm:chPref val="3"/>
        </dgm:presLayoutVars>
      </dgm:prSet>
      <dgm:spPr>
        <a:prstGeom prst="rect">
          <a:avLst/>
        </a:prstGeom>
      </dgm:spPr>
      <dgm:t>
        <a:bodyPr/>
        <a:lstStyle/>
        <a:p>
          <a:endParaRPr lang="en-US"/>
        </a:p>
      </dgm:t>
    </dgm:pt>
    <dgm:pt modelId="{409BC3E2-B4ED-4B2E-9E43-6F1BB63E4278}" type="pres">
      <dgm:prSet presAssocID="{A0BFE573-C75A-4E55-A02F-0FCA5A614D43}" presName="parTransOne" presStyleCnt="0"/>
      <dgm:spPr/>
    </dgm:pt>
    <dgm:pt modelId="{BFD38333-7443-4A5D-AAD0-7FF881F11846}" type="pres">
      <dgm:prSet presAssocID="{A0BFE573-C75A-4E55-A02F-0FCA5A614D43}" presName="horzOne" presStyleCnt="0"/>
      <dgm:spPr/>
    </dgm:pt>
    <dgm:pt modelId="{8223130E-969E-4CC8-8445-14EEB0E9E7B2}" type="pres">
      <dgm:prSet presAssocID="{6B3C207E-E857-43A2-8A8D-CB58D2C46AC5}" presName="vertTwo" presStyleCnt="0"/>
      <dgm:spPr/>
    </dgm:pt>
    <dgm:pt modelId="{4F5F2625-5B58-48D1-A9B2-C7F702598CC1}" type="pres">
      <dgm:prSet presAssocID="{6B3C207E-E857-43A2-8A8D-CB58D2C46AC5}" presName="txTwo" presStyleLbl="node2" presStyleIdx="0" presStyleCnt="2" custLinFactNeighborX="-18" custLinFactNeighborY="18203">
        <dgm:presLayoutVars>
          <dgm:chPref val="3"/>
        </dgm:presLayoutVars>
      </dgm:prSet>
      <dgm:spPr/>
      <dgm:t>
        <a:bodyPr/>
        <a:lstStyle/>
        <a:p>
          <a:endParaRPr lang="en-US"/>
        </a:p>
      </dgm:t>
    </dgm:pt>
    <dgm:pt modelId="{B3CA2576-29BA-4CE4-A4D7-801449C63485}" type="pres">
      <dgm:prSet presAssocID="{6B3C207E-E857-43A2-8A8D-CB58D2C46AC5}" presName="parTransTwo" presStyleCnt="0"/>
      <dgm:spPr/>
    </dgm:pt>
    <dgm:pt modelId="{C3DDE028-A053-4A66-A651-3A94C2A9B7BB}" type="pres">
      <dgm:prSet presAssocID="{6B3C207E-E857-43A2-8A8D-CB58D2C46AC5}" presName="horzTwo" presStyleCnt="0"/>
      <dgm:spPr/>
    </dgm:pt>
    <dgm:pt modelId="{82646165-8DF6-4C17-96E5-0206A257B74E}" type="pres">
      <dgm:prSet presAssocID="{D4509588-C741-489D-8FD9-C8247F254551}" presName="vertThree" presStyleCnt="0"/>
      <dgm:spPr/>
    </dgm:pt>
    <dgm:pt modelId="{3159B306-E9E6-4F25-8B4D-EBAE4D3CD632}" type="pres">
      <dgm:prSet presAssocID="{D4509588-C741-489D-8FD9-C8247F254551}" presName="txThree" presStyleLbl="node3" presStyleIdx="0" presStyleCnt="3">
        <dgm:presLayoutVars>
          <dgm:chPref val="3"/>
        </dgm:presLayoutVars>
      </dgm:prSet>
      <dgm:spPr/>
      <dgm:t>
        <a:bodyPr/>
        <a:lstStyle/>
        <a:p>
          <a:endParaRPr lang="en-US"/>
        </a:p>
      </dgm:t>
    </dgm:pt>
    <dgm:pt modelId="{02A624BE-F04D-44D5-A78E-56A038373334}" type="pres">
      <dgm:prSet presAssocID="{D4509588-C741-489D-8FD9-C8247F254551}" presName="horzThree" presStyleCnt="0"/>
      <dgm:spPr/>
    </dgm:pt>
    <dgm:pt modelId="{D5DC2784-3955-4DE5-B47A-B05B2E14A05C}" type="pres">
      <dgm:prSet presAssocID="{90C1F17C-02D1-4E34-B992-9FAC5E78935C}" presName="sibSpaceThree" presStyleCnt="0"/>
      <dgm:spPr/>
    </dgm:pt>
    <dgm:pt modelId="{26C69993-8517-4FF3-91A4-23E855844FB0}" type="pres">
      <dgm:prSet presAssocID="{9B9F7482-742B-4644-9F5F-3126F4E78DD3}" presName="vertThree" presStyleCnt="0"/>
      <dgm:spPr/>
    </dgm:pt>
    <dgm:pt modelId="{42A3D791-12CF-4DAF-AA2F-04180AD1DA23}" type="pres">
      <dgm:prSet presAssocID="{9B9F7482-742B-4644-9F5F-3126F4E78DD3}" presName="txThree" presStyleLbl="node3" presStyleIdx="1" presStyleCnt="3" custLinFactNeighborX="1810" custLinFactNeighborY="7521">
        <dgm:presLayoutVars>
          <dgm:chPref val="3"/>
        </dgm:presLayoutVars>
      </dgm:prSet>
      <dgm:spPr/>
      <dgm:t>
        <a:bodyPr/>
        <a:lstStyle/>
        <a:p>
          <a:endParaRPr lang="en-US"/>
        </a:p>
      </dgm:t>
    </dgm:pt>
    <dgm:pt modelId="{5E3C6A4F-5986-463C-B6F5-760A1833658E}" type="pres">
      <dgm:prSet presAssocID="{9B9F7482-742B-4644-9F5F-3126F4E78DD3}" presName="horzThree" presStyleCnt="0"/>
      <dgm:spPr/>
    </dgm:pt>
    <dgm:pt modelId="{104D5E9E-FD41-4312-9869-4AD86E6D43F2}" type="pres">
      <dgm:prSet presAssocID="{0C77E87C-151C-46F5-AA80-883D79C0338A}" presName="sibSpaceTwo" presStyleCnt="0"/>
      <dgm:spPr/>
    </dgm:pt>
    <dgm:pt modelId="{EB253F87-C9A0-4217-8FA7-1B7E76C71408}" type="pres">
      <dgm:prSet presAssocID="{2E1DE980-49FC-4CEC-8035-32010103A2D6}" presName="vertTwo" presStyleCnt="0"/>
      <dgm:spPr/>
    </dgm:pt>
    <dgm:pt modelId="{89D74893-BC86-4167-9411-5F74F3D03270}" type="pres">
      <dgm:prSet presAssocID="{2E1DE980-49FC-4CEC-8035-32010103A2D6}" presName="txTwo" presStyleLbl="node2" presStyleIdx="1" presStyleCnt="2" custScaleX="108198" custLinFactNeighborX="-4063" custLinFactNeighborY="23161">
        <dgm:presLayoutVars>
          <dgm:chPref val="3"/>
        </dgm:presLayoutVars>
      </dgm:prSet>
      <dgm:spPr/>
      <dgm:t>
        <a:bodyPr/>
        <a:lstStyle/>
        <a:p>
          <a:endParaRPr lang="en-US"/>
        </a:p>
      </dgm:t>
    </dgm:pt>
    <dgm:pt modelId="{7B9FDE1C-D52A-46A4-A3AD-39E0F0474ECA}" type="pres">
      <dgm:prSet presAssocID="{2E1DE980-49FC-4CEC-8035-32010103A2D6}" presName="parTransTwo" presStyleCnt="0"/>
      <dgm:spPr/>
    </dgm:pt>
    <dgm:pt modelId="{2CFE1F84-4F43-4968-83E9-66DF51437028}" type="pres">
      <dgm:prSet presAssocID="{2E1DE980-49FC-4CEC-8035-32010103A2D6}" presName="horzTwo" presStyleCnt="0"/>
      <dgm:spPr/>
    </dgm:pt>
    <dgm:pt modelId="{06710402-A3FE-464D-A7F6-A8669C4EF19A}" type="pres">
      <dgm:prSet presAssocID="{F1936ED6-147C-4AC1-9281-5D25F1D8186B}" presName="vertThree" presStyleCnt="0"/>
      <dgm:spPr/>
    </dgm:pt>
    <dgm:pt modelId="{D5EF7F5A-4DE4-400A-A6CF-93C9A9F2E32A}" type="pres">
      <dgm:prSet presAssocID="{F1936ED6-147C-4AC1-9281-5D25F1D8186B}" presName="txThree" presStyleLbl="node3" presStyleIdx="2" presStyleCnt="3" custScaleX="104767" custLinFactNeighborX="-2859" custLinFactNeighborY="2042">
        <dgm:presLayoutVars>
          <dgm:chPref val="3"/>
        </dgm:presLayoutVars>
      </dgm:prSet>
      <dgm:spPr/>
      <dgm:t>
        <a:bodyPr/>
        <a:lstStyle/>
        <a:p>
          <a:endParaRPr lang="en-US"/>
        </a:p>
      </dgm:t>
    </dgm:pt>
    <dgm:pt modelId="{06E759CC-09E8-4C44-B34E-6CEBE46124F2}" type="pres">
      <dgm:prSet presAssocID="{F1936ED6-147C-4AC1-9281-5D25F1D8186B}" presName="horzThree" presStyleCnt="0"/>
      <dgm:spPr/>
    </dgm:pt>
  </dgm:ptLst>
  <dgm:cxnLst>
    <dgm:cxn modelId="{F2A107F3-2055-496A-B982-D3D1943653F6}" type="presOf" srcId="{D4509588-C741-489D-8FD9-C8247F254551}" destId="{3159B306-E9E6-4F25-8B4D-EBAE4D3CD632}" srcOrd="0" destOrd="0" presId="urn:microsoft.com/office/officeart/2005/8/layout/hierarchy4"/>
    <dgm:cxn modelId="{040383D2-2C8A-44C2-9A1B-0799ECF029D6}" srcId="{A0BFE573-C75A-4E55-A02F-0FCA5A614D43}" destId="{2E1DE980-49FC-4CEC-8035-32010103A2D6}" srcOrd="1" destOrd="0" parTransId="{0F5972AB-5A4F-4F0A-B8C5-9ADBBEB13557}" sibTransId="{A79EA4D4-E2CD-4D26-A2D4-7EFDE716C777}"/>
    <dgm:cxn modelId="{CACF43CD-D1E1-4207-BB9A-9756EDD115BD}" srcId="{A0BFE573-C75A-4E55-A02F-0FCA5A614D43}" destId="{6B3C207E-E857-43A2-8A8D-CB58D2C46AC5}" srcOrd="0" destOrd="0" parTransId="{7C36788E-6416-4343-9007-8822DB320365}" sibTransId="{0C77E87C-151C-46F5-AA80-883D79C0338A}"/>
    <dgm:cxn modelId="{9E72E8AF-066D-4331-9996-CDC2DC9F9E80}" srcId="{2E1DE980-49FC-4CEC-8035-32010103A2D6}" destId="{F1936ED6-147C-4AC1-9281-5D25F1D8186B}" srcOrd="0" destOrd="0" parTransId="{ADBB9DEC-26AF-463E-BCB5-79493DDADADE}" sibTransId="{8D06899C-7284-45BF-8953-6A3E9C304235}"/>
    <dgm:cxn modelId="{75E2EFBC-8983-41CD-92DA-B5FCB05F3D43}" type="presOf" srcId="{9B9F7482-742B-4644-9F5F-3126F4E78DD3}" destId="{42A3D791-12CF-4DAF-AA2F-04180AD1DA23}" srcOrd="0" destOrd="0" presId="urn:microsoft.com/office/officeart/2005/8/layout/hierarchy4"/>
    <dgm:cxn modelId="{C6F107B8-999F-479B-9F9C-546F0BCF2C84}" srcId="{2B019178-664E-4663-B40F-E6BFDCD0B627}" destId="{A0BFE573-C75A-4E55-A02F-0FCA5A614D43}" srcOrd="0" destOrd="0" parTransId="{EEC1A8A3-2B70-450A-A42E-1008813D3DF4}" sibTransId="{5FD7AD00-A99C-4A2E-8174-8D3D1143A93E}"/>
    <dgm:cxn modelId="{EB3E6AEA-0FCE-40BC-BD96-A73951AAEB69}" type="presOf" srcId="{6B3C207E-E857-43A2-8A8D-CB58D2C46AC5}" destId="{4F5F2625-5B58-48D1-A9B2-C7F702598CC1}" srcOrd="0" destOrd="0" presId="urn:microsoft.com/office/officeart/2005/8/layout/hierarchy4"/>
    <dgm:cxn modelId="{D658593C-45DC-4DB1-BA69-7A5F73CB81BF}" srcId="{6B3C207E-E857-43A2-8A8D-CB58D2C46AC5}" destId="{D4509588-C741-489D-8FD9-C8247F254551}" srcOrd="0" destOrd="0" parTransId="{E4B29CFF-A3BD-4D2E-9D38-729E72FA435E}" sibTransId="{90C1F17C-02D1-4E34-B992-9FAC5E78935C}"/>
    <dgm:cxn modelId="{87C804E7-F8CA-4F0F-B986-5DA48B722615}" type="presOf" srcId="{2E1DE980-49FC-4CEC-8035-32010103A2D6}" destId="{89D74893-BC86-4167-9411-5F74F3D03270}" srcOrd="0" destOrd="0" presId="urn:microsoft.com/office/officeart/2005/8/layout/hierarchy4"/>
    <dgm:cxn modelId="{72FCEC6A-2761-4FA6-B096-43DE42ED4006}" type="presOf" srcId="{F1936ED6-147C-4AC1-9281-5D25F1D8186B}" destId="{D5EF7F5A-4DE4-400A-A6CF-93C9A9F2E32A}" srcOrd="0" destOrd="0" presId="urn:microsoft.com/office/officeart/2005/8/layout/hierarchy4"/>
    <dgm:cxn modelId="{A230DB45-5E89-4001-AC13-A7E146F3DB23}" type="presOf" srcId="{A0BFE573-C75A-4E55-A02F-0FCA5A614D43}" destId="{5B65649D-4FFD-4A7A-B4FF-7BD17AEEA1F2}" srcOrd="0" destOrd="0" presId="urn:microsoft.com/office/officeart/2005/8/layout/hierarchy4"/>
    <dgm:cxn modelId="{5D19C048-96FD-4335-9B33-857697FCD4A6}" type="presOf" srcId="{2B019178-664E-4663-B40F-E6BFDCD0B627}" destId="{28DCA76C-5136-4BEF-BAC2-5D95B6B24E0F}" srcOrd="0" destOrd="0" presId="urn:microsoft.com/office/officeart/2005/8/layout/hierarchy4"/>
    <dgm:cxn modelId="{131E7E16-3C94-4E17-8D02-4EA253FC7E29}" srcId="{6B3C207E-E857-43A2-8A8D-CB58D2C46AC5}" destId="{9B9F7482-742B-4644-9F5F-3126F4E78DD3}" srcOrd="1" destOrd="0" parTransId="{A057114A-2E03-4612-850F-C5DFC4CD588D}" sibTransId="{4C710DC2-2C01-4B2B-B813-22FB9E0486CD}"/>
    <dgm:cxn modelId="{4F483524-ADF5-45AC-9036-AB8536609C88}" type="presParOf" srcId="{28DCA76C-5136-4BEF-BAC2-5D95B6B24E0F}" destId="{9F4EEAD4-5550-425A-9B0F-69DDA658B720}" srcOrd="0" destOrd="0" presId="urn:microsoft.com/office/officeart/2005/8/layout/hierarchy4"/>
    <dgm:cxn modelId="{C48E736E-DBBF-4C0C-A288-87E183F97B98}" type="presParOf" srcId="{9F4EEAD4-5550-425A-9B0F-69DDA658B720}" destId="{5B65649D-4FFD-4A7A-B4FF-7BD17AEEA1F2}" srcOrd="0" destOrd="0" presId="urn:microsoft.com/office/officeart/2005/8/layout/hierarchy4"/>
    <dgm:cxn modelId="{94A8AF32-FA46-4D5D-8FFE-1A104F203D15}" type="presParOf" srcId="{9F4EEAD4-5550-425A-9B0F-69DDA658B720}" destId="{409BC3E2-B4ED-4B2E-9E43-6F1BB63E4278}" srcOrd="1" destOrd="0" presId="urn:microsoft.com/office/officeart/2005/8/layout/hierarchy4"/>
    <dgm:cxn modelId="{BEF5C271-3934-43FC-BECC-DDA4BE15C615}" type="presParOf" srcId="{9F4EEAD4-5550-425A-9B0F-69DDA658B720}" destId="{BFD38333-7443-4A5D-AAD0-7FF881F11846}" srcOrd="2" destOrd="0" presId="urn:microsoft.com/office/officeart/2005/8/layout/hierarchy4"/>
    <dgm:cxn modelId="{B600ED85-3B77-4766-9640-A1F00BC9DA6B}" type="presParOf" srcId="{BFD38333-7443-4A5D-AAD0-7FF881F11846}" destId="{8223130E-969E-4CC8-8445-14EEB0E9E7B2}" srcOrd="0" destOrd="0" presId="urn:microsoft.com/office/officeart/2005/8/layout/hierarchy4"/>
    <dgm:cxn modelId="{184F8B8D-CB1E-4079-A4D5-EC96BE1377CF}" type="presParOf" srcId="{8223130E-969E-4CC8-8445-14EEB0E9E7B2}" destId="{4F5F2625-5B58-48D1-A9B2-C7F702598CC1}" srcOrd="0" destOrd="0" presId="urn:microsoft.com/office/officeart/2005/8/layout/hierarchy4"/>
    <dgm:cxn modelId="{2F630810-67E2-4498-8003-001241EE3F3D}" type="presParOf" srcId="{8223130E-969E-4CC8-8445-14EEB0E9E7B2}" destId="{B3CA2576-29BA-4CE4-A4D7-801449C63485}" srcOrd="1" destOrd="0" presId="urn:microsoft.com/office/officeart/2005/8/layout/hierarchy4"/>
    <dgm:cxn modelId="{53784EA4-D13B-4738-8799-1035CC8AA459}" type="presParOf" srcId="{8223130E-969E-4CC8-8445-14EEB0E9E7B2}" destId="{C3DDE028-A053-4A66-A651-3A94C2A9B7BB}" srcOrd="2" destOrd="0" presId="urn:microsoft.com/office/officeart/2005/8/layout/hierarchy4"/>
    <dgm:cxn modelId="{07A27165-F4B2-4487-A3A8-69D4F5C36E2D}" type="presParOf" srcId="{C3DDE028-A053-4A66-A651-3A94C2A9B7BB}" destId="{82646165-8DF6-4C17-96E5-0206A257B74E}" srcOrd="0" destOrd="0" presId="urn:microsoft.com/office/officeart/2005/8/layout/hierarchy4"/>
    <dgm:cxn modelId="{E55833EC-0E5B-441E-909E-1A07E334742F}" type="presParOf" srcId="{82646165-8DF6-4C17-96E5-0206A257B74E}" destId="{3159B306-E9E6-4F25-8B4D-EBAE4D3CD632}" srcOrd="0" destOrd="0" presId="urn:microsoft.com/office/officeart/2005/8/layout/hierarchy4"/>
    <dgm:cxn modelId="{93E595AF-BF81-4565-B7C9-1A5A4B79B0FC}" type="presParOf" srcId="{82646165-8DF6-4C17-96E5-0206A257B74E}" destId="{02A624BE-F04D-44D5-A78E-56A038373334}" srcOrd="1" destOrd="0" presId="urn:microsoft.com/office/officeart/2005/8/layout/hierarchy4"/>
    <dgm:cxn modelId="{F7458E5B-3706-4EC9-A62C-9B5D4B1E93BB}" type="presParOf" srcId="{C3DDE028-A053-4A66-A651-3A94C2A9B7BB}" destId="{D5DC2784-3955-4DE5-B47A-B05B2E14A05C}" srcOrd="1" destOrd="0" presId="urn:microsoft.com/office/officeart/2005/8/layout/hierarchy4"/>
    <dgm:cxn modelId="{6218EB7A-F966-486C-B2FC-536111BEA4CA}" type="presParOf" srcId="{C3DDE028-A053-4A66-A651-3A94C2A9B7BB}" destId="{26C69993-8517-4FF3-91A4-23E855844FB0}" srcOrd="2" destOrd="0" presId="urn:microsoft.com/office/officeart/2005/8/layout/hierarchy4"/>
    <dgm:cxn modelId="{046E505A-2F8F-4CE7-AE2C-7C6459E2AF9F}" type="presParOf" srcId="{26C69993-8517-4FF3-91A4-23E855844FB0}" destId="{42A3D791-12CF-4DAF-AA2F-04180AD1DA23}" srcOrd="0" destOrd="0" presId="urn:microsoft.com/office/officeart/2005/8/layout/hierarchy4"/>
    <dgm:cxn modelId="{0A738D83-B623-4196-9031-32818CEACC0A}" type="presParOf" srcId="{26C69993-8517-4FF3-91A4-23E855844FB0}" destId="{5E3C6A4F-5986-463C-B6F5-760A1833658E}" srcOrd="1" destOrd="0" presId="urn:microsoft.com/office/officeart/2005/8/layout/hierarchy4"/>
    <dgm:cxn modelId="{6DE6419E-4353-4012-8186-AE19C230A67A}" type="presParOf" srcId="{BFD38333-7443-4A5D-AAD0-7FF881F11846}" destId="{104D5E9E-FD41-4312-9869-4AD86E6D43F2}" srcOrd="1" destOrd="0" presId="urn:microsoft.com/office/officeart/2005/8/layout/hierarchy4"/>
    <dgm:cxn modelId="{ECCF3405-78D5-4FA7-9311-6EB5DC3F1978}" type="presParOf" srcId="{BFD38333-7443-4A5D-AAD0-7FF881F11846}" destId="{EB253F87-C9A0-4217-8FA7-1B7E76C71408}" srcOrd="2" destOrd="0" presId="urn:microsoft.com/office/officeart/2005/8/layout/hierarchy4"/>
    <dgm:cxn modelId="{D9BF00A6-8D68-4585-BF2B-625DD3BD1ADE}" type="presParOf" srcId="{EB253F87-C9A0-4217-8FA7-1B7E76C71408}" destId="{89D74893-BC86-4167-9411-5F74F3D03270}" srcOrd="0" destOrd="0" presId="urn:microsoft.com/office/officeart/2005/8/layout/hierarchy4"/>
    <dgm:cxn modelId="{2DAF39F7-D532-4B4E-9549-3E0F165317AA}" type="presParOf" srcId="{EB253F87-C9A0-4217-8FA7-1B7E76C71408}" destId="{7B9FDE1C-D52A-46A4-A3AD-39E0F0474ECA}" srcOrd="1" destOrd="0" presId="urn:microsoft.com/office/officeart/2005/8/layout/hierarchy4"/>
    <dgm:cxn modelId="{70896DD6-1869-4358-ACA6-DB407A16785C}" type="presParOf" srcId="{EB253F87-C9A0-4217-8FA7-1B7E76C71408}" destId="{2CFE1F84-4F43-4968-83E9-66DF51437028}" srcOrd="2" destOrd="0" presId="urn:microsoft.com/office/officeart/2005/8/layout/hierarchy4"/>
    <dgm:cxn modelId="{F771C4DC-00AD-4F80-8040-7D8439B911CA}" type="presParOf" srcId="{2CFE1F84-4F43-4968-83E9-66DF51437028}" destId="{06710402-A3FE-464D-A7F6-A8669C4EF19A}" srcOrd="0" destOrd="0" presId="urn:microsoft.com/office/officeart/2005/8/layout/hierarchy4"/>
    <dgm:cxn modelId="{3BACF535-C07A-4B40-A283-F85CD48D849B}" type="presParOf" srcId="{06710402-A3FE-464D-A7F6-A8669C4EF19A}" destId="{D5EF7F5A-4DE4-400A-A6CF-93C9A9F2E32A}" srcOrd="0" destOrd="0" presId="urn:microsoft.com/office/officeart/2005/8/layout/hierarchy4"/>
    <dgm:cxn modelId="{C87BAB1D-A758-489F-A6B7-11E97E958FBC}" type="presParOf" srcId="{06710402-A3FE-464D-A7F6-A8669C4EF19A}" destId="{06E759CC-09E8-4C44-B34E-6CEBE46124F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0294-B475-4892-9643-BC53ADA91B20}">
      <dsp:nvSpPr>
        <dsp:cNvPr id="0" name=""/>
        <dsp:cNvSpPr/>
      </dsp:nvSpPr>
      <dsp:spPr>
        <a:xfrm>
          <a:off x="2806" y="96379"/>
          <a:ext cx="8226793" cy="1262765"/>
        </a:xfrm>
        <a:prstGeom prst="rect">
          <a:avLst/>
        </a:prstGeom>
        <a:solidFill>
          <a:schemeClr val="accent2">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National Preparedness Directive</a:t>
          </a:r>
          <a:endParaRPr lang="en-US" sz="3800" kern="1200" dirty="0"/>
        </a:p>
      </dsp:txBody>
      <dsp:txXfrm>
        <a:off x="2806" y="96379"/>
        <a:ext cx="8226793" cy="1262765"/>
      </dsp:txXfrm>
    </dsp:sp>
    <dsp:sp modelId="{133AD847-15F9-4E03-9B86-511BA8FE225B}">
      <dsp:nvSpPr>
        <dsp:cNvPr id="0" name=""/>
        <dsp:cNvSpPr/>
      </dsp:nvSpPr>
      <dsp:spPr>
        <a:xfrm>
          <a:off x="12" y="1599838"/>
          <a:ext cx="3657589" cy="2011681"/>
        </a:xfrm>
        <a:prstGeom prst="rect">
          <a:avLst/>
        </a:prstGeom>
        <a:solidFill>
          <a:schemeClr val="accent3">
            <a:lumMod val="7500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Describes the nation’s approach to preparedness</a:t>
          </a:r>
          <a:endParaRPr lang="en-US" sz="2700" b="1" kern="1200" dirty="0"/>
        </a:p>
      </dsp:txBody>
      <dsp:txXfrm>
        <a:off x="12" y="1599838"/>
        <a:ext cx="3657589" cy="2011681"/>
      </dsp:txXfrm>
    </dsp:sp>
    <dsp:sp modelId="{D57B1039-8F4B-475D-975A-F0C099AC7142}">
      <dsp:nvSpPr>
        <dsp:cNvPr id="0" name=""/>
        <dsp:cNvSpPr/>
      </dsp:nvSpPr>
      <dsp:spPr>
        <a:xfrm>
          <a:off x="4571998" y="1603696"/>
          <a:ext cx="3657589" cy="2011681"/>
        </a:xfrm>
        <a:prstGeom prst="rect">
          <a:avLst/>
        </a:prstGeom>
        <a:solidFill>
          <a:schemeClr val="accent4">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Aims to facilitate an integrated approach and align planning at all levels and with all sectors</a:t>
          </a:r>
          <a:endParaRPr lang="en-US" sz="2600" b="1" kern="1200" dirty="0"/>
        </a:p>
      </dsp:txBody>
      <dsp:txXfrm>
        <a:off x="4571998" y="1603696"/>
        <a:ext cx="3657589" cy="2011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7A9A-519F-4C19-A3AC-96449C66CF94}">
      <dsp:nvSpPr>
        <dsp:cNvPr id="0" name=""/>
        <dsp:cNvSpPr/>
      </dsp:nvSpPr>
      <dsp:spPr>
        <a:xfrm>
          <a:off x="3986212" y="1804245"/>
          <a:ext cx="2828925" cy="733062"/>
        </a:xfrm>
        <a:custGeom>
          <a:avLst/>
          <a:gdLst/>
          <a:ahLst/>
          <a:cxnLst/>
          <a:rect l="0" t="0" r="0" b="0"/>
          <a:pathLst>
            <a:path>
              <a:moveTo>
                <a:pt x="0" y="0"/>
              </a:moveTo>
              <a:lnTo>
                <a:pt x="0" y="518643"/>
              </a:lnTo>
              <a:lnTo>
                <a:pt x="2828925" y="518643"/>
              </a:lnTo>
              <a:lnTo>
                <a:pt x="2828925"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196CDA-9B79-49CB-B6FF-3097617C63E7}">
      <dsp:nvSpPr>
        <dsp:cNvPr id="0" name=""/>
        <dsp:cNvSpPr/>
      </dsp:nvSpPr>
      <dsp:spPr>
        <a:xfrm>
          <a:off x="3940492" y="1804245"/>
          <a:ext cx="91440" cy="733062"/>
        </a:xfrm>
        <a:custGeom>
          <a:avLst/>
          <a:gdLst/>
          <a:ahLst/>
          <a:cxnLst/>
          <a:rect l="0" t="0" r="0" b="0"/>
          <a:pathLst>
            <a:path>
              <a:moveTo>
                <a:pt x="45720" y="0"/>
              </a:moveTo>
              <a:lnTo>
                <a:pt x="45720" y="518643"/>
              </a:lnTo>
              <a:lnTo>
                <a:pt x="51437" y="518643"/>
              </a:lnTo>
              <a:lnTo>
                <a:pt x="51437"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1506A8-1444-43D9-8641-CDB47F823F8A}">
      <dsp:nvSpPr>
        <dsp:cNvPr id="0" name=""/>
        <dsp:cNvSpPr/>
      </dsp:nvSpPr>
      <dsp:spPr>
        <a:xfrm>
          <a:off x="1157287" y="1804245"/>
          <a:ext cx="2828925" cy="733062"/>
        </a:xfrm>
        <a:custGeom>
          <a:avLst/>
          <a:gdLst/>
          <a:ahLst/>
          <a:cxnLst/>
          <a:rect l="0" t="0" r="0" b="0"/>
          <a:pathLst>
            <a:path>
              <a:moveTo>
                <a:pt x="2828925" y="0"/>
              </a:moveTo>
              <a:lnTo>
                <a:pt x="2828925" y="518643"/>
              </a:lnTo>
              <a:lnTo>
                <a:pt x="0" y="518643"/>
              </a:lnTo>
              <a:lnTo>
                <a:pt x="0" y="733062"/>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2EB3D8-14B5-4B93-B907-3E703DC71642}">
      <dsp:nvSpPr>
        <dsp:cNvPr id="0" name=""/>
        <dsp:cNvSpPr/>
      </dsp:nvSpPr>
      <dsp:spPr>
        <a:xfrm>
          <a:off x="2828924" y="334490"/>
          <a:ext cx="2314575" cy="14697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115C0C-CAB7-4B3B-8296-BA1D97B4F6C4}">
      <dsp:nvSpPr>
        <dsp:cNvPr id="0" name=""/>
        <dsp:cNvSpPr/>
      </dsp:nvSpPr>
      <dsp:spPr>
        <a:xfrm>
          <a:off x="3086099" y="578806"/>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SCHOOL EMERGENCY OPERATIONS PLAN</a:t>
          </a:r>
          <a:endParaRPr lang="en-US" sz="2300" b="1" kern="1200" dirty="0"/>
        </a:p>
      </dsp:txBody>
      <dsp:txXfrm>
        <a:off x="3129147" y="621854"/>
        <a:ext cx="2228479" cy="1383659"/>
      </dsp:txXfrm>
    </dsp:sp>
    <dsp:sp modelId="{10491B81-A66C-48BC-8BC7-AC0FE02F4786}">
      <dsp:nvSpPr>
        <dsp:cNvPr id="0" name=""/>
        <dsp:cNvSpPr/>
      </dsp:nvSpPr>
      <dsp:spPr>
        <a:xfrm>
          <a:off x="0" y="2537308"/>
          <a:ext cx="2314575" cy="1469755"/>
        </a:xfrm>
        <a:prstGeom prst="roundRect">
          <a:avLst>
            <a:gd name="adj" fmla="val 1000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7FE739-F78B-455E-8851-818299D6B33E}">
      <dsp:nvSpPr>
        <dsp:cNvPr id="0" name=""/>
        <dsp:cNvSpPr/>
      </dsp:nvSpPr>
      <dsp:spPr>
        <a:xfrm>
          <a:off x="257174"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BASIC PLAN</a:t>
          </a:r>
          <a:endParaRPr lang="en-US" sz="2400" b="1" kern="1200" dirty="0"/>
        </a:p>
      </dsp:txBody>
      <dsp:txXfrm>
        <a:off x="300222" y="2824672"/>
        <a:ext cx="2228479" cy="1383659"/>
      </dsp:txXfrm>
    </dsp:sp>
    <dsp:sp modelId="{1E7BF7A1-7414-4907-B6E1-5F7271B9448A}">
      <dsp:nvSpPr>
        <dsp:cNvPr id="0" name=""/>
        <dsp:cNvSpPr/>
      </dsp:nvSpPr>
      <dsp:spPr>
        <a:xfrm>
          <a:off x="2834642" y="2537308"/>
          <a:ext cx="2314575" cy="146975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0D74A-4634-4C16-AF8C-815879AA37A4}">
      <dsp:nvSpPr>
        <dsp:cNvPr id="0" name=""/>
        <dsp:cNvSpPr/>
      </dsp:nvSpPr>
      <dsp:spPr>
        <a:xfrm>
          <a:off x="3091817"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FUNCTIONAL ANNEXES</a:t>
          </a:r>
        </a:p>
      </dsp:txBody>
      <dsp:txXfrm>
        <a:off x="3134865" y="2824672"/>
        <a:ext cx="2228479" cy="1383659"/>
      </dsp:txXfrm>
    </dsp:sp>
    <dsp:sp modelId="{AD25C476-09F7-454B-84DF-012FCAFF94A9}">
      <dsp:nvSpPr>
        <dsp:cNvPr id="0" name=""/>
        <dsp:cNvSpPr/>
      </dsp:nvSpPr>
      <dsp:spPr>
        <a:xfrm>
          <a:off x="5657850" y="2537308"/>
          <a:ext cx="2314575" cy="1469755"/>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72F109-C0C0-48C8-BA9A-5552644DA2C9}">
      <dsp:nvSpPr>
        <dsp:cNvPr id="0" name=""/>
        <dsp:cNvSpPr/>
      </dsp:nvSpPr>
      <dsp:spPr>
        <a:xfrm>
          <a:off x="5915024" y="2781624"/>
          <a:ext cx="2314575" cy="146975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THREAT AND HAZARD-SPECIFIC ANNEXES</a:t>
          </a:r>
        </a:p>
      </dsp:txBody>
      <dsp:txXfrm>
        <a:off x="5958072" y="2824672"/>
        <a:ext cx="2228479" cy="1383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3AEFA-C24C-4822-B039-AEB8F7A3E25C}">
      <dsp:nvSpPr>
        <dsp:cNvPr id="0" name=""/>
        <dsp:cNvSpPr/>
      </dsp:nvSpPr>
      <dsp:spPr>
        <a:xfrm>
          <a:off x="0" y="8742"/>
          <a:ext cx="5297213" cy="43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Introductory Material</a:t>
          </a:r>
          <a:endParaRPr lang="en-US" sz="1800" b="1" kern="1200" dirty="0">
            <a:solidFill>
              <a:schemeClr val="tx1"/>
            </a:solidFill>
          </a:endParaRPr>
        </a:p>
      </dsp:txBody>
      <dsp:txXfrm>
        <a:off x="21018" y="29760"/>
        <a:ext cx="5255177" cy="388524"/>
      </dsp:txXfrm>
    </dsp:sp>
    <dsp:sp modelId="{D996C54E-C8CB-445F-AE8A-41ED66156FBC}">
      <dsp:nvSpPr>
        <dsp:cNvPr id="0" name=""/>
        <dsp:cNvSpPr/>
      </dsp:nvSpPr>
      <dsp:spPr>
        <a:xfrm>
          <a:off x="0" y="462342"/>
          <a:ext cx="5297213" cy="430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Purpose and Situation Overview</a:t>
          </a:r>
          <a:endParaRPr lang="en-US" sz="1800" b="1" kern="1200" dirty="0">
            <a:solidFill>
              <a:schemeClr val="tx1"/>
            </a:solidFill>
          </a:endParaRPr>
        </a:p>
      </dsp:txBody>
      <dsp:txXfrm>
        <a:off x="21018" y="483360"/>
        <a:ext cx="5255177" cy="388524"/>
      </dsp:txXfrm>
    </dsp:sp>
    <dsp:sp modelId="{A6DD5124-DE15-46F2-9B99-0A9C92EED8AB}">
      <dsp:nvSpPr>
        <dsp:cNvPr id="0" name=""/>
        <dsp:cNvSpPr/>
      </dsp:nvSpPr>
      <dsp:spPr>
        <a:xfrm>
          <a:off x="0" y="915942"/>
          <a:ext cx="5297213" cy="4305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Concept of Operations</a:t>
          </a:r>
          <a:endParaRPr lang="en-US" sz="1800" b="1" kern="1200" dirty="0">
            <a:solidFill>
              <a:schemeClr val="tx1"/>
            </a:solidFill>
          </a:endParaRPr>
        </a:p>
      </dsp:txBody>
      <dsp:txXfrm>
        <a:off x="21018" y="936960"/>
        <a:ext cx="5255177" cy="388524"/>
      </dsp:txXfrm>
    </dsp:sp>
    <dsp:sp modelId="{352367D2-982E-44BC-ADFF-B12B55FA8659}">
      <dsp:nvSpPr>
        <dsp:cNvPr id="0" name=""/>
        <dsp:cNvSpPr/>
      </dsp:nvSpPr>
      <dsp:spPr>
        <a:xfrm>
          <a:off x="0" y="1342859"/>
          <a:ext cx="5297213" cy="4305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Organization and Assignment of Responsibilities</a:t>
          </a:r>
          <a:endParaRPr lang="en-US" sz="1800" b="1" kern="1200" dirty="0">
            <a:solidFill>
              <a:schemeClr val="tx1"/>
            </a:solidFill>
          </a:endParaRPr>
        </a:p>
      </dsp:txBody>
      <dsp:txXfrm>
        <a:off x="21018" y="1363877"/>
        <a:ext cx="5255177" cy="388524"/>
      </dsp:txXfrm>
    </dsp:sp>
    <dsp:sp modelId="{39F3E5C9-DB9D-4F8A-B061-F3392204043C}">
      <dsp:nvSpPr>
        <dsp:cNvPr id="0" name=""/>
        <dsp:cNvSpPr/>
      </dsp:nvSpPr>
      <dsp:spPr>
        <a:xfrm>
          <a:off x="0" y="1823142"/>
          <a:ext cx="5297213" cy="4305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Direction, Control, and Coordination</a:t>
          </a:r>
          <a:endParaRPr lang="en-US" sz="1800" b="1" kern="1200" dirty="0">
            <a:solidFill>
              <a:schemeClr val="tx1"/>
            </a:solidFill>
          </a:endParaRPr>
        </a:p>
      </dsp:txBody>
      <dsp:txXfrm>
        <a:off x="21018" y="1844160"/>
        <a:ext cx="5255177" cy="388524"/>
      </dsp:txXfrm>
    </dsp:sp>
    <dsp:sp modelId="{6A3E5207-5EA6-4A52-B3BD-C5E8F6A1C50D}">
      <dsp:nvSpPr>
        <dsp:cNvPr id="0" name=""/>
        <dsp:cNvSpPr/>
      </dsp:nvSpPr>
      <dsp:spPr>
        <a:xfrm>
          <a:off x="0" y="2276742"/>
          <a:ext cx="5297213" cy="430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Information Collection, Analysis, and Dissemination</a:t>
          </a:r>
          <a:endParaRPr lang="en-US" sz="1800" b="1" kern="1200" dirty="0">
            <a:solidFill>
              <a:schemeClr val="tx1"/>
            </a:solidFill>
          </a:endParaRPr>
        </a:p>
      </dsp:txBody>
      <dsp:txXfrm>
        <a:off x="21018" y="2297760"/>
        <a:ext cx="5255177" cy="388524"/>
      </dsp:txXfrm>
    </dsp:sp>
    <dsp:sp modelId="{98CE53C3-F883-4A7B-946E-93546C990331}">
      <dsp:nvSpPr>
        <dsp:cNvPr id="0" name=""/>
        <dsp:cNvSpPr/>
      </dsp:nvSpPr>
      <dsp:spPr>
        <a:xfrm>
          <a:off x="0" y="2730342"/>
          <a:ext cx="5297213" cy="4305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Training and Exercises</a:t>
          </a:r>
          <a:endParaRPr lang="en-US" sz="1800" b="1" kern="1200" dirty="0">
            <a:solidFill>
              <a:schemeClr val="tx1"/>
            </a:solidFill>
          </a:endParaRPr>
        </a:p>
      </dsp:txBody>
      <dsp:txXfrm>
        <a:off x="21018" y="2751360"/>
        <a:ext cx="5255177" cy="388524"/>
      </dsp:txXfrm>
    </dsp:sp>
    <dsp:sp modelId="{94AE13C3-6E9B-4BFE-A880-4CBBA641EC61}">
      <dsp:nvSpPr>
        <dsp:cNvPr id="0" name=""/>
        <dsp:cNvSpPr/>
      </dsp:nvSpPr>
      <dsp:spPr>
        <a:xfrm>
          <a:off x="0" y="3183942"/>
          <a:ext cx="5297213" cy="4305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Administration, Finance, and Logistics</a:t>
          </a:r>
          <a:endParaRPr lang="en-US" sz="1800" b="1" kern="1200" dirty="0">
            <a:solidFill>
              <a:schemeClr val="tx1"/>
            </a:solidFill>
          </a:endParaRPr>
        </a:p>
      </dsp:txBody>
      <dsp:txXfrm>
        <a:off x="21018" y="3204960"/>
        <a:ext cx="5255177" cy="388524"/>
      </dsp:txXfrm>
    </dsp:sp>
    <dsp:sp modelId="{51673E74-90D7-4C9A-8804-85411C695CE6}">
      <dsp:nvSpPr>
        <dsp:cNvPr id="0" name=""/>
        <dsp:cNvSpPr/>
      </dsp:nvSpPr>
      <dsp:spPr>
        <a:xfrm>
          <a:off x="0" y="3637542"/>
          <a:ext cx="5297213" cy="4305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Plan Development and Maintenance</a:t>
          </a:r>
          <a:endParaRPr lang="en-US" sz="1800" b="1" kern="1200" dirty="0">
            <a:solidFill>
              <a:schemeClr val="tx1"/>
            </a:solidFill>
          </a:endParaRPr>
        </a:p>
      </dsp:txBody>
      <dsp:txXfrm>
        <a:off x="21018" y="3658560"/>
        <a:ext cx="5255177" cy="388524"/>
      </dsp:txXfrm>
    </dsp:sp>
    <dsp:sp modelId="{88305886-6966-4834-A5A2-EC918226C92C}">
      <dsp:nvSpPr>
        <dsp:cNvPr id="0" name=""/>
        <dsp:cNvSpPr/>
      </dsp:nvSpPr>
      <dsp:spPr>
        <a:xfrm>
          <a:off x="0" y="4091142"/>
          <a:ext cx="5297213" cy="4305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Authorities and References</a:t>
          </a:r>
          <a:endParaRPr lang="en-US" sz="1800" b="1" kern="1200" dirty="0">
            <a:solidFill>
              <a:schemeClr val="tx1"/>
            </a:solidFill>
          </a:endParaRPr>
        </a:p>
      </dsp:txBody>
      <dsp:txXfrm>
        <a:off x="21018" y="4112160"/>
        <a:ext cx="5255177" cy="388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366270"/>
          <a:ext cx="5658003"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282900" y="164000"/>
          <a:ext cx="5114008" cy="2971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Communications and Warning</a:t>
          </a:r>
          <a:endParaRPr lang="en-US" sz="2400" b="1" kern="1200" dirty="0">
            <a:solidFill>
              <a:schemeClr val="tx1"/>
            </a:solidFill>
          </a:endParaRPr>
        </a:p>
      </dsp:txBody>
      <dsp:txXfrm>
        <a:off x="297404" y="178504"/>
        <a:ext cx="5085000" cy="268107"/>
      </dsp:txXfrm>
    </dsp:sp>
    <dsp:sp modelId="{B5054F65-8B18-438F-A795-A7009C1817AF}">
      <dsp:nvSpPr>
        <dsp:cNvPr id="0" name=""/>
        <dsp:cNvSpPr/>
      </dsp:nvSpPr>
      <dsp:spPr>
        <a:xfrm>
          <a:off x="0" y="774316"/>
          <a:ext cx="5658003" cy="252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C5E783-C980-4557-8ECA-81AC8489B27E}">
      <dsp:nvSpPr>
        <dsp:cNvPr id="0" name=""/>
        <dsp:cNvSpPr/>
      </dsp:nvSpPr>
      <dsp:spPr>
        <a:xfrm>
          <a:off x="282900" y="619516"/>
          <a:ext cx="5114483" cy="302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Evacuation</a:t>
          </a:r>
          <a:endParaRPr lang="en-US" sz="2400" b="1" kern="1200" dirty="0">
            <a:solidFill>
              <a:schemeClr val="tx1"/>
            </a:solidFill>
          </a:endParaRPr>
        </a:p>
      </dsp:txBody>
      <dsp:txXfrm>
        <a:off x="297662" y="634278"/>
        <a:ext cx="5084959" cy="272875"/>
      </dsp:txXfrm>
    </dsp:sp>
    <dsp:sp modelId="{BF6887EF-CF8D-4E9C-92E4-D1242410224C}">
      <dsp:nvSpPr>
        <dsp:cNvPr id="0" name=""/>
        <dsp:cNvSpPr/>
      </dsp:nvSpPr>
      <dsp:spPr>
        <a:xfrm>
          <a:off x="0" y="1234470"/>
          <a:ext cx="5658003" cy="252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ABC13C-B361-4C1D-8DC9-5CEC4CABCA41}">
      <dsp:nvSpPr>
        <dsp:cNvPr id="0" name=""/>
        <dsp:cNvSpPr/>
      </dsp:nvSpPr>
      <dsp:spPr>
        <a:xfrm>
          <a:off x="282900" y="1080316"/>
          <a:ext cx="5114483" cy="30175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Lockdown</a:t>
          </a:r>
          <a:endParaRPr lang="en-US" sz="2400" b="1" kern="1200" dirty="0">
            <a:solidFill>
              <a:schemeClr val="tx1"/>
            </a:solidFill>
          </a:endParaRPr>
        </a:p>
      </dsp:txBody>
      <dsp:txXfrm>
        <a:off x="297630" y="1095046"/>
        <a:ext cx="5085023" cy="272293"/>
      </dsp:txXfrm>
    </dsp:sp>
    <dsp:sp modelId="{BDB769D0-80AC-438A-BC37-B2D65DE14AA8}">
      <dsp:nvSpPr>
        <dsp:cNvPr id="0" name=""/>
        <dsp:cNvSpPr/>
      </dsp:nvSpPr>
      <dsp:spPr>
        <a:xfrm>
          <a:off x="0" y="1694623"/>
          <a:ext cx="5658003" cy="252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743837-5AA5-449E-A9C9-21B9692E2F0B}">
      <dsp:nvSpPr>
        <dsp:cNvPr id="0" name=""/>
        <dsp:cNvSpPr/>
      </dsp:nvSpPr>
      <dsp:spPr>
        <a:xfrm>
          <a:off x="282900" y="1540470"/>
          <a:ext cx="5114483" cy="3017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Shelter-in-Place</a:t>
          </a:r>
          <a:endParaRPr lang="en-US" sz="2400" b="1" kern="1200" dirty="0">
            <a:solidFill>
              <a:schemeClr val="tx1"/>
            </a:solidFill>
          </a:endParaRPr>
        </a:p>
      </dsp:txBody>
      <dsp:txXfrm>
        <a:off x="297630" y="1555200"/>
        <a:ext cx="5085023" cy="272293"/>
      </dsp:txXfrm>
    </dsp:sp>
    <dsp:sp modelId="{D5E7E8EE-4424-4C14-9CFD-16D1C2C31C23}">
      <dsp:nvSpPr>
        <dsp:cNvPr id="0" name=""/>
        <dsp:cNvSpPr/>
      </dsp:nvSpPr>
      <dsp:spPr>
        <a:xfrm>
          <a:off x="0" y="2154776"/>
          <a:ext cx="5658003" cy="2520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465F8A-1006-4417-8EB1-6A5DAD58B4ED}">
      <dsp:nvSpPr>
        <dsp:cNvPr id="0" name=""/>
        <dsp:cNvSpPr/>
      </dsp:nvSpPr>
      <dsp:spPr>
        <a:xfrm>
          <a:off x="282900" y="2000623"/>
          <a:ext cx="5114483" cy="301753"/>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Accounting for All Persons</a:t>
          </a:r>
          <a:endParaRPr lang="en-US" sz="2400" b="1" kern="1200" dirty="0">
            <a:solidFill>
              <a:schemeClr val="tx1"/>
            </a:solidFill>
          </a:endParaRPr>
        </a:p>
      </dsp:txBody>
      <dsp:txXfrm>
        <a:off x="297630" y="2015353"/>
        <a:ext cx="5085023" cy="272293"/>
      </dsp:txXfrm>
    </dsp:sp>
    <dsp:sp modelId="{2551F6EC-F998-4FEF-8F01-B6FBF6F5B123}">
      <dsp:nvSpPr>
        <dsp:cNvPr id="0" name=""/>
        <dsp:cNvSpPr/>
      </dsp:nvSpPr>
      <dsp:spPr>
        <a:xfrm>
          <a:off x="0" y="2614930"/>
          <a:ext cx="5658003"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4F0E625-FED3-426C-B297-8DC43153ADC1}">
      <dsp:nvSpPr>
        <dsp:cNvPr id="0" name=""/>
        <dsp:cNvSpPr/>
      </dsp:nvSpPr>
      <dsp:spPr>
        <a:xfrm>
          <a:off x="282900" y="2460776"/>
          <a:ext cx="5114483" cy="3017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Family Reunification</a:t>
          </a:r>
          <a:endParaRPr lang="en-US" sz="2400" b="1" kern="1200" dirty="0">
            <a:solidFill>
              <a:schemeClr val="tx1"/>
            </a:solidFill>
          </a:endParaRPr>
        </a:p>
      </dsp:txBody>
      <dsp:txXfrm>
        <a:off x="297630" y="2475506"/>
        <a:ext cx="5085023" cy="272293"/>
      </dsp:txXfrm>
    </dsp:sp>
    <dsp:sp modelId="{8AF61904-78D7-4E75-A592-C06B3EAD0770}">
      <dsp:nvSpPr>
        <dsp:cNvPr id="0" name=""/>
        <dsp:cNvSpPr/>
      </dsp:nvSpPr>
      <dsp:spPr>
        <a:xfrm>
          <a:off x="0" y="3075083"/>
          <a:ext cx="5658003" cy="252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5577B2B-B9F8-426D-884D-7AC360E69CAE}">
      <dsp:nvSpPr>
        <dsp:cNvPr id="0" name=""/>
        <dsp:cNvSpPr/>
      </dsp:nvSpPr>
      <dsp:spPr>
        <a:xfrm>
          <a:off x="282900" y="2920930"/>
          <a:ext cx="5114483" cy="30175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Security</a:t>
          </a:r>
          <a:endParaRPr lang="en-US" sz="2400" b="1" kern="1200" dirty="0">
            <a:solidFill>
              <a:schemeClr val="tx1"/>
            </a:solidFill>
          </a:endParaRPr>
        </a:p>
      </dsp:txBody>
      <dsp:txXfrm>
        <a:off x="297630" y="2935660"/>
        <a:ext cx="5085023" cy="272293"/>
      </dsp:txXfrm>
    </dsp:sp>
    <dsp:sp modelId="{8093BAB4-8541-4367-BED9-9F2E07BA280A}">
      <dsp:nvSpPr>
        <dsp:cNvPr id="0" name=""/>
        <dsp:cNvSpPr/>
      </dsp:nvSpPr>
      <dsp:spPr>
        <a:xfrm>
          <a:off x="0" y="3535237"/>
          <a:ext cx="5658003" cy="252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5B28BC-9AF8-48B1-9ABC-48CE1221055D}">
      <dsp:nvSpPr>
        <dsp:cNvPr id="0" name=""/>
        <dsp:cNvSpPr/>
      </dsp:nvSpPr>
      <dsp:spPr>
        <a:xfrm>
          <a:off x="282900" y="3381083"/>
          <a:ext cx="5114483" cy="30175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Continuity of Operations</a:t>
          </a:r>
          <a:endParaRPr lang="en-US" sz="2400" b="1" kern="1200" dirty="0">
            <a:solidFill>
              <a:schemeClr val="tx1"/>
            </a:solidFill>
          </a:endParaRPr>
        </a:p>
      </dsp:txBody>
      <dsp:txXfrm>
        <a:off x="297630" y="3395813"/>
        <a:ext cx="5085023" cy="272293"/>
      </dsp:txXfrm>
    </dsp:sp>
    <dsp:sp modelId="{C76AA6EB-9AD4-44BB-B70F-DBCD4254ACD7}">
      <dsp:nvSpPr>
        <dsp:cNvPr id="0" name=""/>
        <dsp:cNvSpPr/>
      </dsp:nvSpPr>
      <dsp:spPr>
        <a:xfrm>
          <a:off x="0" y="3995390"/>
          <a:ext cx="5658003" cy="252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39E312-90FD-4989-80F6-32AC866DA400}">
      <dsp:nvSpPr>
        <dsp:cNvPr id="0" name=""/>
        <dsp:cNvSpPr/>
      </dsp:nvSpPr>
      <dsp:spPr>
        <a:xfrm>
          <a:off x="282900" y="3841237"/>
          <a:ext cx="5114483" cy="3017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Recovery</a:t>
          </a:r>
          <a:r>
            <a:rPr lang="en-US" sz="2400" b="1" kern="1200" dirty="0" smtClean="0"/>
            <a:t> </a:t>
          </a:r>
          <a:endParaRPr lang="en-US" sz="2400" b="1" kern="1200" dirty="0"/>
        </a:p>
      </dsp:txBody>
      <dsp:txXfrm>
        <a:off x="297630" y="3855967"/>
        <a:ext cx="5085023" cy="272293"/>
      </dsp:txXfrm>
    </dsp:sp>
    <dsp:sp modelId="{E2B005F5-1A41-4B8A-A29E-10C9FDDA9264}">
      <dsp:nvSpPr>
        <dsp:cNvPr id="0" name=""/>
        <dsp:cNvSpPr/>
      </dsp:nvSpPr>
      <dsp:spPr>
        <a:xfrm>
          <a:off x="0" y="4455544"/>
          <a:ext cx="5658003" cy="2520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0D907E-C7FB-4874-89D3-5F6CD059A3CD}">
      <dsp:nvSpPr>
        <dsp:cNvPr id="0" name=""/>
        <dsp:cNvSpPr/>
      </dsp:nvSpPr>
      <dsp:spPr>
        <a:xfrm>
          <a:off x="282900" y="4301390"/>
          <a:ext cx="5114483" cy="301753"/>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701" tIns="0" rIns="149701"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Health: Public, Medical, and Mental</a:t>
          </a:r>
          <a:endParaRPr lang="en-US" sz="2400" b="1" kern="1200" dirty="0">
            <a:solidFill>
              <a:schemeClr val="tx1"/>
            </a:solidFill>
          </a:endParaRPr>
        </a:p>
      </dsp:txBody>
      <dsp:txXfrm>
        <a:off x="297630" y="4316120"/>
        <a:ext cx="5085023" cy="272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310297"/>
          <a:ext cx="5549460" cy="630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277473" y="18838"/>
          <a:ext cx="4937121" cy="6604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Natural Hazards</a:t>
          </a:r>
          <a:endParaRPr lang="en-US" sz="2800" b="1" kern="1200" dirty="0">
            <a:solidFill>
              <a:schemeClr val="tx1"/>
            </a:solidFill>
          </a:endParaRPr>
        </a:p>
      </dsp:txBody>
      <dsp:txXfrm>
        <a:off x="309714" y="51079"/>
        <a:ext cx="4872639" cy="595976"/>
      </dsp:txXfrm>
    </dsp:sp>
    <dsp:sp modelId="{D9F67AD4-8CE9-45D7-B32F-10F6D8B61D11}">
      <dsp:nvSpPr>
        <dsp:cNvPr id="0" name=""/>
        <dsp:cNvSpPr/>
      </dsp:nvSpPr>
      <dsp:spPr>
        <a:xfrm>
          <a:off x="0" y="1366696"/>
          <a:ext cx="5549460" cy="630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6673CE-0F7C-4878-B1EB-B6E65AA2223E}">
      <dsp:nvSpPr>
        <dsp:cNvPr id="0" name=""/>
        <dsp:cNvSpPr/>
      </dsp:nvSpPr>
      <dsp:spPr>
        <a:xfrm>
          <a:off x="277473" y="1075297"/>
          <a:ext cx="4939024" cy="6603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Technological Hazards</a:t>
          </a:r>
          <a:endParaRPr lang="en-US" sz="2800" b="1" kern="1200" dirty="0">
            <a:solidFill>
              <a:schemeClr val="tx1"/>
            </a:solidFill>
          </a:endParaRPr>
        </a:p>
      </dsp:txBody>
      <dsp:txXfrm>
        <a:off x="309711" y="1107535"/>
        <a:ext cx="4874548" cy="595923"/>
      </dsp:txXfrm>
    </dsp:sp>
    <dsp:sp modelId="{AC3FC88C-0E0F-4264-8B1F-8AE0848EA367}">
      <dsp:nvSpPr>
        <dsp:cNvPr id="0" name=""/>
        <dsp:cNvSpPr/>
      </dsp:nvSpPr>
      <dsp:spPr>
        <a:xfrm>
          <a:off x="0" y="2423095"/>
          <a:ext cx="5549460" cy="630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E050B5-F11C-4B92-9C5C-8A0BD74D98D8}">
      <dsp:nvSpPr>
        <dsp:cNvPr id="0" name=""/>
        <dsp:cNvSpPr/>
      </dsp:nvSpPr>
      <dsp:spPr>
        <a:xfrm>
          <a:off x="277473" y="2131696"/>
          <a:ext cx="4939024" cy="66039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Biological Hazards</a:t>
          </a:r>
          <a:endParaRPr lang="en-US" sz="2800" b="1" kern="1200" dirty="0">
            <a:solidFill>
              <a:schemeClr val="tx1"/>
            </a:solidFill>
          </a:endParaRPr>
        </a:p>
      </dsp:txBody>
      <dsp:txXfrm>
        <a:off x="309711" y="2163934"/>
        <a:ext cx="4874548" cy="595923"/>
      </dsp:txXfrm>
    </dsp:sp>
    <dsp:sp modelId="{54786257-9E10-4680-B3B2-FD4E21E57F90}">
      <dsp:nvSpPr>
        <dsp:cNvPr id="0" name=""/>
        <dsp:cNvSpPr/>
      </dsp:nvSpPr>
      <dsp:spPr>
        <a:xfrm>
          <a:off x="0" y="3655146"/>
          <a:ext cx="5549460" cy="630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EAFB50-3634-4EE4-8030-3E50FA7E04CE}">
      <dsp:nvSpPr>
        <dsp:cNvPr id="0" name=""/>
        <dsp:cNvSpPr/>
      </dsp:nvSpPr>
      <dsp:spPr>
        <a:xfrm>
          <a:off x="277473" y="3188095"/>
          <a:ext cx="4939024" cy="83605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829" tIns="0" rIns="14682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Adversarial, Incidental, and Human-Caused Threats</a:t>
          </a:r>
          <a:endParaRPr lang="en-US" sz="2800" b="1" kern="1200" dirty="0">
            <a:solidFill>
              <a:schemeClr val="tx1"/>
            </a:solidFill>
          </a:endParaRPr>
        </a:p>
      </dsp:txBody>
      <dsp:txXfrm>
        <a:off x="318286" y="3228908"/>
        <a:ext cx="4857398" cy="754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E26EE-42B2-614A-A624-5F8F5ECACD47}">
      <dsp:nvSpPr>
        <dsp:cNvPr id="0" name=""/>
        <dsp:cNvSpPr/>
      </dsp:nvSpPr>
      <dsp:spPr>
        <a:xfrm>
          <a:off x="-458784" y="-216717"/>
          <a:ext cx="7940676" cy="2080587"/>
        </a:xfrm>
        <a:prstGeom prst="rightArrow">
          <a:avLst>
            <a:gd name="adj1" fmla="val 5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kern="1200" dirty="0" smtClean="0"/>
            <a:t>Evacuation</a:t>
          </a:r>
          <a:endParaRPr lang="en-US" sz="2400" kern="1200" dirty="0"/>
        </a:p>
      </dsp:txBody>
      <dsp:txXfrm>
        <a:off x="-458784" y="303430"/>
        <a:ext cx="7420529" cy="1040293"/>
      </dsp:txXfrm>
    </dsp:sp>
    <dsp:sp modelId="{0ED4237C-AB31-4E4C-81A9-00C68FBE0082}">
      <dsp:nvSpPr>
        <dsp:cNvPr id="0" name=""/>
        <dsp:cNvSpPr/>
      </dsp:nvSpPr>
      <dsp:spPr>
        <a:xfrm>
          <a:off x="1184973" y="216721"/>
          <a:ext cx="6366088" cy="1984369"/>
        </a:xfrm>
        <a:prstGeom prst="rightArrow">
          <a:avLst>
            <a:gd name="adj1" fmla="val 5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83612" numCol="1" spcCol="1270" anchor="ctr" anchorCtr="0">
          <a:noAutofit/>
        </a:bodyPr>
        <a:lstStyle/>
        <a:p>
          <a:pPr lvl="0" algn="l" defTabSz="1066800">
            <a:lnSpc>
              <a:spcPct val="90000"/>
            </a:lnSpc>
            <a:spcBef>
              <a:spcPct val="0"/>
            </a:spcBef>
            <a:spcAft>
              <a:spcPct val="35000"/>
            </a:spcAft>
          </a:pPr>
          <a:r>
            <a:rPr lang="en-US" sz="2400" kern="1200" dirty="0" smtClean="0"/>
            <a:t>Accounting for Students, Staff, and Visitors</a:t>
          </a:r>
          <a:endParaRPr lang="en-US" sz="2400" kern="1200" dirty="0"/>
        </a:p>
      </dsp:txBody>
      <dsp:txXfrm>
        <a:off x="1184973" y="712813"/>
        <a:ext cx="5869996" cy="992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A255-2EAE-4D8A-B9BA-45E876F94967}">
      <dsp:nvSpPr>
        <dsp:cNvPr id="0" name=""/>
        <dsp:cNvSpPr/>
      </dsp:nvSpPr>
      <dsp:spPr>
        <a:xfrm>
          <a:off x="0" y="275874"/>
          <a:ext cx="7886700" cy="37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2567E8-6529-4006-A017-49628B59C73D}">
      <dsp:nvSpPr>
        <dsp:cNvPr id="0" name=""/>
        <dsp:cNvSpPr/>
      </dsp:nvSpPr>
      <dsp:spPr>
        <a:xfrm>
          <a:off x="394335" y="54474"/>
          <a:ext cx="6949444" cy="44280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Natural Hazards</a:t>
          </a:r>
          <a:endParaRPr lang="en-US" sz="2400" b="1" kern="1200" dirty="0"/>
        </a:p>
      </dsp:txBody>
      <dsp:txXfrm>
        <a:off x="415951" y="76090"/>
        <a:ext cx="6906212" cy="399568"/>
      </dsp:txXfrm>
    </dsp:sp>
    <dsp:sp modelId="{D9F67AD4-8CE9-45D7-B32F-10F6D8B61D11}">
      <dsp:nvSpPr>
        <dsp:cNvPr id="0" name=""/>
        <dsp:cNvSpPr/>
      </dsp:nvSpPr>
      <dsp:spPr>
        <a:xfrm>
          <a:off x="0" y="956274"/>
          <a:ext cx="7886700" cy="3780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96673CE-0F7C-4878-B1EB-B6E65AA2223E}">
      <dsp:nvSpPr>
        <dsp:cNvPr id="0" name=""/>
        <dsp:cNvSpPr/>
      </dsp:nvSpPr>
      <dsp:spPr>
        <a:xfrm>
          <a:off x="394335" y="734874"/>
          <a:ext cx="6949444" cy="442800"/>
        </a:xfrm>
        <a:prstGeom prst="roundRect">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Technological Hazards</a:t>
          </a:r>
          <a:endParaRPr lang="en-US" sz="2400" b="1" kern="1200" dirty="0"/>
        </a:p>
      </dsp:txBody>
      <dsp:txXfrm>
        <a:off x="415951" y="756490"/>
        <a:ext cx="6906212" cy="399568"/>
      </dsp:txXfrm>
    </dsp:sp>
    <dsp:sp modelId="{AC3FC88C-0E0F-4264-8B1F-8AE0848EA367}">
      <dsp:nvSpPr>
        <dsp:cNvPr id="0" name=""/>
        <dsp:cNvSpPr/>
      </dsp:nvSpPr>
      <dsp:spPr>
        <a:xfrm>
          <a:off x="0" y="1636674"/>
          <a:ext cx="7886700" cy="378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E050B5-F11C-4B92-9C5C-8A0BD74D98D8}">
      <dsp:nvSpPr>
        <dsp:cNvPr id="0" name=""/>
        <dsp:cNvSpPr/>
      </dsp:nvSpPr>
      <dsp:spPr>
        <a:xfrm>
          <a:off x="394335" y="1415274"/>
          <a:ext cx="6949444" cy="442800"/>
        </a:xfrm>
        <a:prstGeom prst="round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Biological Hazards</a:t>
          </a:r>
          <a:endParaRPr lang="en-US" sz="2400" b="1" kern="1200" dirty="0"/>
        </a:p>
      </dsp:txBody>
      <dsp:txXfrm>
        <a:off x="415951" y="1436890"/>
        <a:ext cx="6906212" cy="399568"/>
      </dsp:txXfrm>
    </dsp:sp>
    <dsp:sp modelId="{54786257-9E10-4680-B3B2-FD4E21E57F90}">
      <dsp:nvSpPr>
        <dsp:cNvPr id="0" name=""/>
        <dsp:cNvSpPr/>
      </dsp:nvSpPr>
      <dsp:spPr>
        <a:xfrm>
          <a:off x="0" y="2317075"/>
          <a:ext cx="7886700" cy="378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5EAFB50-3634-4EE4-8030-3E50FA7E04CE}">
      <dsp:nvSpPr>
        <dsp:cNvPr id="0" name=""/>
        <dsp:cNvSpPr/>
      </dsp:nvSpPr>
      <dsp:spPr>
        <a:xfrm>
          <a:off x="394335" y="2095675"/>
          <a:ext cx="6949444" cy="442800"/>
        </a:xfrm>
        <a:prstGeom prst="roundRect">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1066800">
            <a:lnSpc>
              <a:spcPct val="90000"/>
            </a:lnSpc>
            <a:spcBef>
              <a:spcPct val="0"/>
            </a:spcBef>
            <a:spcAft>
              <a:spcPct val="35000"/>
            </a:spcAft>
          </a:pPr>
          <a:r>
            <a:rPr lang="en-US" sz="2400" b="1" kern="1200" dirty="0" smtClean="0"/>
            <a:t>Adversarial, Incidental, and Human-caused Threats</a:t>
          </a:r>
          <a:endParaRPr lang="en-US" sz="2400" b="1" kern="1200" dirty="0"/>
        </a:p>
      </dsp:txBody>
      <dsp:txXfrm>
        <a:off x="415951" y="2117291"/>
        <a:ext cx="6906212"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5649D-4FFD-4A7A-B4FF-7BD17AEEA1F2}">
      <dsp:nvSpPr>
        <dsp:cNvPr id="0" name=""/>
        <dsp:cNvSpPr/>
      </dsp:nvSpPr>
      <dsp:spPr>
        <a:xfrm>
          <a:off x="25" y="75701"/>
          <a:ext cx="3229721" cy="1044351"/>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 </a:t>
          </a:r>
          <a:endParaRPr lang="en-US" sz="4800" kern="1200" dirty="0"/>
        </a:p>
      </dsp:txBody>
      <dsp:txXfrm>
        <a:off x="25" y="75701"/>
        <a:ext cx="3229721" cy="1044351"/>
      </dsp:txXfrm>
    </dsp:sp>
    <dsp:sp modelId="{4F5F2625-5B58-48D1-A9B2-C7F702598CC1}">
      <dsp:nvSpPr>
        <dsp:cNvPr id="0" name=""/>
        <dsp:cNvSpPr/>
      </dsp:nvSpPr>
      <dsp:spPr>
        <a:xfrm>
          <a:off x="7637" y="1201090"/>
          <a:ext cx="4312841" cy="13776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bg1"/>
              </a:solidFill>
            </a:rPr>
            <a:t>http://rems.ed.gov </a:t>
          </a:r>
          <a:endParaRPr lang="en-US" sz="3800" kern="1200" dirty="0">
            <a:solidFill>
              <a:schemeClr val="bg1"/>
            </a:solidFill>
          </a:endParaRPr>
        </a:p>
      </dsp:txBody>
      <dsp:txXfrm>
        <a:off x="47987" y="1241440"/>
        <a:ext cx="4232141" cy="1296944"/>
      </dsp:txXfrm>
    </dsp:sp>
    <dsp:sp modelId="{3159B306-E9E6-4F25-8B4D-EBAE4D3CD632}">
      <dsp:nvSpPr>
        <dsp:cNvPr id="0" name=""/>
        <dsp:cNvSpPr/>
      </dsp:nvSpPr>
      <dsp:spPr>
        <a:xfrm>
          <a:off x="8413" y="2685858"/>
          <a:ext cx="2112067" cy="13776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b="1" kern="1200" dirty="0" smtClean="0"/>
            <a:t>Join our Community of Practice</a:t>
          </a:r>
          <a:endParaRPr lang="en-US" sz="2800" b="1" kern="1200" dirty="0"/>
        </a:p>
      </dsp:txBody>
      <dsp:txXfrm>
        <a:off x="48763" y="2726208"/>
        <a:ext cx="2031367" cy="1296944"/>
      </dsp:txXfrm>
    </dsp:sp>
    <dsp:sp modelId="{42A3D791-12CF-4DAF-AA2F-04180AD1DA23}">
      <dsp:nvSpPr>
        <dsp:cNvPr id="0" name=""/>
        <dsp:cNvSpPr/>
      </dsp:nvSpPr>
      <dsp:spPr>
        <a:xfrm>
          <a:off x="2247416" y="2687797"/>
          <a:ext cx="2112067" cy="1377644"/>
        </a:xfrm>
        <a:prstGeom prst="roundRect">
          <a:avLst>
            <a:gd name="adj" fmla="val 1000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t>Access Virtual Trainings</a:t>
          </a:r>
          <a:endParaRPr lang="en-US" sz="2000" b="1" kern="1200" dirty="0"/>
        </a:p>
      </dsp:txBody>
      <dsp:txXfrm>
        <a:off x="2287766" y="2728147"/>
        <a:ext cx="2031367" cy="1296944"/>
      </dsp:txXfrm>
    </dsp:sp>
    <dsp:sp modelId="{89D74893-BC86-4167-9411-5F74F3D03270}">
      <dsp:nvSpPr>
        <dsp:cNvPr id="0" name=""/>
        <dsp:cNvSpPr/>
      </dsp:nvSpPr>
      <dsp:spPr>
        <a:xfrm>
          <a:off x="4408764" y="1207583"/>
          <a:ext cx="2394150" cy="1377644"/>
        </a:xfrm>
        <a:prstGeom prst="roundRect">
          <a:avLst>
            <a:gd name="adj" fmla="val 10000"/>
          </a:avLst>
        </a:prstGeom>
        <a:solidFill>
          <a:srgbClr val="9BBB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t>Get the </a:t>
          </a:r>
          <a:r>
            <a:rPr lang="en-US" sz="3400" b="1" i="1" kern="1200" dirty="0" smtClean="0"/>
            <a:t>Guide</a:t>
          </a:r>
          <a:endParaRPr lang="en-US" sz="3400" b="1" i="1" kern="1200" dirty="0"/>
        </a:p>
      </dsp:txBody>
      <dsp:txXfrm>
        <a:off x="4449114" y="1247933"/>
        <a:ext cx="2313450" cy="1296944"/>
      </dsp:txXfrm>
    </dsp:sp>
    <dsp:sp modelId="{D5EF7F5A-4DE4-400A-A6CF-93C9A9F2E32A}">
      <dsp:nvSpPr>
        <dsp:cNvPr id="0" name=""/>
        <dsp:cNvSpPr/>
      </dsp:nvSpPr>
      <dsp:spPr>
        <a:xfrm>
          <a:off x="4528985" y="2687797"/>
          <a:ext cx="2212749" cy="13776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en-US" sz="2800" b="1" kern="1200" dirty="0" smtClean="0"/>
            <a:t>Request an </a:t>
          </a:r>
        </a:p>
        <a:p>
          <a:pPr lvl="0" algn="ctr" defTabSz="1244600">
            <a:lnSpc>
              <a:spcPct val="90000"/>
            </a:lnSpc>
            <a:spcBef>
              <a:spcPct val="0"/>
            </a:spcBef>
            <a:spcAft>
              <a:spcPts val="0"/>
            </a:spcAft>
          </a:pPr>
          <a:r>
            <a:rPr lang="en-US" sz="2800" b="1" kern="1200" dirty="0" smtClean="0"/>
            <a:t>On-site   </a:t>
          </a:r>
        </a:p>
        <a:p>
          <a:pPr lvl="0" algn="ctr" defTabSz="1244600">
            <a:lnSpc>
              <a:spcPct val="90000"/>
            </a:lnSpc>
            <a:spcBef>
              <a:spcPct val="0"/>
            </a:spcBef>
            <a:spcAft>
              <a:spcPts val="0"/>
            </a:spcAft>
          </a:pPr>
          <a:r>
            <a:rPr lang="en-US" sz="2800" b="1" kern="1200" dirty="0" smtClean="0"/>
            <a:t>Training </a:t>
          </a:r>
          <a:endParaRPr lang="en-US" sz="2800" b="1" kern="1200" dirty="0"/>
        </a:p>
      </dsp:txBody>
      <dsp:txXfrm>
        <a:off x="4569335" y="2728147"/>
        <a:ext cx="2132049" cy="12969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79408"/>
            <a:ext cx="7315200" cy="621792"/>
          </a:xfrm>
          <a:prstGeom prst="rect">
            <a:avLst/>
          </a:prstGeom>
        </p:spPr>
      </p:pic>
    </p:spTree>
    <p:extLst>
      <p:ext uri="{BB962C8B-B14F-4D97-AF65-F5344CB8AC3E}">
        <p14:creationId xmlns:p14="http://schemas.microsoft.com/office/powerpoint/2010/main" val="533581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3F46249A-1D28-624E-BAD9-847B30673860}" type="datetimeFigureOut">
              <a:rPr lang="en-US" smtClean="0"/>
              <a:pPr/>
              <a:t>3/17/2020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EDB500F8-35F4-2241-B950-C32666226879}" type="slidenum">
              <a:rPr lang="en-US" smtClean="0"/>
              <a:pPr/>
              <a:t>‹#›</a:t>
            </a:fld>
            <a:endParaRPr lang="en-US" dirty="0"/>
          </a:p>
        </p:txBody>
      </p:sp>
    </p:spTree>
    <p:extLst>
      <p:ext uri="{BB962C8B-B14F-4D97-AF65-F5344CB8AC3E}">
        <p14:creationId xmlns:p14="http://schemas.microsoft.com/office/powerpoint/2010/main" val="3646545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ema.gov/media-library-data/1527613746699-fa31d9ade55988da1293192f1b18f4e3/CPG201Final20180525_508c.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ema.gov/national-incident-management-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acefacilities.or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a:t>
            </a:fld>
            <a:endParaRPr lang="en-US" dirty="0"/>
          </a:p>
        </p:txBody>
      </p:sp>
    </p:spTree>
    <p:extLst>
      <p:ext uri="{BB962C8B-B14F-4D97-AF65-F5344CB8AC3E}">
        <p14:creationId xmlns:p14="http://schemas.microsoft.com/office/powerpoint/2010/main" val="202214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The EOP should not be produced in isolation. Today’s modern schools are too diverse and complex for one or two people to represent the needs of all stakeholders. Buy-in by everyone on campus requires that all concerns be addressed.</a:t>
            </a:r>
          </a:p>
          <a:p>
            <a:pPr eaLnBrk="1" hangingPunct="1">
              <a:defRPr/>
            </a:pPr>
            <a:r>
              <a:rPr lang="en-US" dirty="0" smtClean="0"/>
              <a:t> </a:t>
            </a:r>
          </a:p>
          <a:p>
            <a:pPr>
              <a:lnSpc>
                <a:spcPct val="115000"/>
              </a:lnSpc>
              <a:defRPr/>
            </a:pPr>
            <a:r>
              <a:rPr lang="en-US" b="1" dirty="0" smtClean="0">
                <a:ea typeface="Calibri"/>
                <a:cs typeface="Times New Roman"/>
              </a:rPr>
              <a:t>A multi-disciplinary team approach:</a:t>
            </a:r>
            <a:endParaRPr lang="en-US" dirty="0" smtClean="0">
              <a:ea typeface="Calibri"/>
              <a:cs typeface="Times New Roman"/>
            </a:endParaRPr>
          </a:p>
          <a:p>
            <a:pPr marL="657002" lvl="1" indent="-179182">
              <a:lnSpc>
                <a:spcPct val="115000"/>
              </a:lnSpc>
              <a:buFont typeface="Arial" panose="020B0604020202020204" pitchFamily="34" charset="0"/>
              <a:buChar char="•"/>
              <a:tabLst>
                <a:tab pos="483254" algn="l"/>
              </a:tabLst>
              <a:defRPr/>
            </a:pPr>
            <a:r>
              <a:rPr lang="en-US" b="1" dirty="0" smtClean="0">
                <a:ea typeface="Calibri"/>
                <a:cs typeface="Times New Roman"/>
              </a:rPr>
              <a:t>Ensures all aspects of safety and security are considered from multiple professional perspectives.</a:t>
            </a:r>
            <a:endParaRPr lang="en-US" dirty="0">
              <a:ea typeface="Calibri"/>
              <a:cs typeface="Times New Roman"/>
            </a:endParaRPr>
          </a:p>
          <a:p>
            <a:pPr marL="657002" lvl="1" indent="-179182">
              <a:lnSpc>
                <a:spcPct val="115000"/>
              </a:lnSpc>
              <a:buFont typeface="Arial" panose="020B0604020202020204" pitchFamily="34" charset="0"/>
              <a:buChar char="•"/>
              <a:tabLst>
                <a:tab pos="483254" algn="l"/>
              </a:tabLst>
              <a:defRPr/>
            </a:pPr>
            <a:r>
              <a:rPr lang="en-US" b="1" dirty="0" smtClean="0">
                <a:ea typeface="Calibri"/>
                <a:cs typeface="Times New Roman"/>
              </a:rPr>
              <a:t>Allows for greater input and expertise.</a:t>
            </a:r>
            <a:endParaRPr lang="en-US" dirty="0" smtClean="0">
              <a:ea typeface="Calibri"/>
              <a:cs typeface="Times New Roman"/>
            </a:endParaRPr>
          </a:p>
          <a:p>
            <a:pPr>
              <a:lnSpc>
                <a:spcPct val="115000"/>
              </a:lnSpc>
              <a:defRPr/>
            </a:pPr>
            <a:endParaRPr lang="en-US" b="1" dirty="0" smtClean="0"/>
          </a:p>
          <a:p>
            <a:pPr>
              <a:lnSpc>
                <a:spcPct val="115000"/>
              </a:lnSpc>
              <a:defRPr/>
            </a:pPr>
            <a:r>
              <a:rPr lang="en-US" b="1" dirty="0" smtClean="0"/>
              <a:t>This adds value to the breadth, depth, and scope of the plan.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10</a:t>
            </a:fld>
            <a:endParaRPr lang="en-US" dirty="0"/>
          </a:p>
        </p:txBody>
      </p:sp>
    </p:spTree>
    <p:extLst>
      <p:ext uri="{BB962C8B-B14F-4D97-AF65-F5344CB8AC3E}">
        <p14:creationId xmlns:p14="http://schemas.microsoft.com/office/powerpoint/2010/main" val="425557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altLang="en-US" sz="700" dirty="0"/>
              <a:t>Identify a </a:t>
            </a:r>
            <a:r>
              <a:rPr lang="en-US" altLang="en-US" sz="700" i="1" dirty="0"/>
              <a:t>Core Planning Team</a:t>
            </a:r>
            <a:r>
              <a:rPr lang="en-US" altLang="en-US" sz="700" dirty="0"/>
              <a:t> that will collaborate to analyze and prioritize the threats and hazards facing the school and use their collective expertise to inform the development, implementation, and refinement of the school EOP. The Core Planning Team should include representatives from both the school and larger community.</a:t>
            </a:r>
          </a:p>
          <a:p>
            <a:pPr>
              <a:lnSpc>
                <a:spcPct val="80000"/>
              </a:lnSpc>
              <a:buFontTx/>
              <a:buChar char="•"/>
            </a:pPr>
            <a:endParaRPr lang="en-US" altLang="en-US" sz="700" b="1" dirty="0"/>
          </a:p>
          <a:p>
            <a:pPr>
              <a:lnSpc>
                <a:spcPct val="80000"/>
              </a:lnSpc>
            </a:pPr>
            <a:r>
              <a:rPr lang="en-US" altLang="en-US" sz="700" b="1" dirty="0"/>
              <a:t>School Personnel </a:t>
            </a:r>
          </a:p>
          <a:p>
            <a:pPr marL="301956" lvl="1" indent="-182501">
              <a:lnSpc>
                <a:spcPct val="80000"/>
              </a:lnSpc>
              <a:buFont typeface="Arial" panose="020B0604020202020204" pitchFamily="34" charset="0"/>
              <a:buChar char="•"/>
            </a:pPr>
            <a:r>
              <a:rPr lang="en-US" altLang="en-US" sz="700" dirty="0"/>
              <a:t>Include, but are not limited to, administrators, educators, school psychologists, nurses, facilities managers, transportation managers, food personnel, and family services representatives. They also include student and parent representatives; individuals and organizations that serve and represent the interests of students, staff, and parents with disabilities; and others with access and functional needs such as English language learners, as well as racial minorities and religious organizations, so that specific concerns are included in the early stages of planning. </a:t>
            </a:r>
          </a:p>
          <a:p>
            <a:pPr marL="301956" lvl="1" indent="-182501">
              <a:lnSpc>
                <a:spcPct val="80000"/>
              </a:lnSpc>
              <a:buFont typeface="Arial" panose="020B0604020202020204" pitchFamily="34" charset="0"/>
              <a:buChar char="•"/>
            </a:pPr>
            <a:r>
              <a:rPr lang="en-US" altLang="en-US" sz="700" dirty="0"/>
              <a:t>Each member of the Core Planning Team is not only an “ambassador” from their specific group, but they also carry the safety and training messages from the Core Planning Team back to their constituent group.</a:t>
            </a:r>
          </a:p>
          <a:p>
            <a:pPr>
              <a:lnSpc>
                <a:spcPct val="80000"/>
              </a:lnSpc>
            </a:pPr>
            <a:endParaRPr lang="en-US" altLang="en-US" sz="700" b="1" dirty="0"/>
          </a:p>
          <a:p>
            <a:pPr>
              <a:lnSpc>
                <a:spcPct val="80000"/>
              </a:lnSpc>
            </a:pPr>
            <a:r>
              <a:rPr lang="en-US" altLang="en-US" sz="700" b="1" dirty="0"/>
              <a:t>Community Partners</a:t>
            </a:r>
          </a:p>
          <a:p>
            <a:pPr marL="301956" lvl="1" indent="-182501">
              <a:lnSpc>
                <a:spcPct val="80000"/>
              </a:lnSpc>
              <a:buFont typeface="Arial" panose="020B0604020202020204" pitchFamily="34" charset="0"/>
              <a:buChar char="•"/>
            </a:pPr>
            <a:r>
              <a:rPr lang="en-US" altLang="en-US" sz="700" dirty="0"/>
              <a:t>Those who have roles and responsibilities in school emergency management before, during, and after an incident such as first responders. </a:t>
            </a:r>
          </a:p>
          <a:p>
            <a:pPr marL="301956" lvl="1" indent="-182501">
              <a:lnSpc>
                <a:spcPct val="80000"/>
              </a:lnSpc>
              <a:buFont typeface="Arial" panose="020B0604020202020204" pitchFamily="34" charset="0"/>
              <a:buChar char="•"/>
            </a:pPr>
            <a:r>
              <a:rPr lang="en-US" altLang="en-US" sz="700" dirty="0"/>
              <a:t>Include local law enforcement and school resource officers, emergency medical services (EMS) personnel, fire officials, public and mental health practitioners, and local emergency managers. </a:t>
            </a:r>
          </a:p>
          <a:p>
            <a:pPr>
              <a:lnSpc>
                <a:spcPct val="80000"/>
              </a:lnSpc>
            </a:pPr>
            <a:endParaRPr lang="en-US" altLang="en-US" sz="700" b="1" dirty="0"/>
          </a:p>
          <a:p>
            <a:pPr>
              <a:lnSpc>
                <a:spcPct val="80000"/>
              </a:lnSpc>
            </a:pPr>
            <a:r>
              <a:rPr lang="en-US" altLang="en-US" sz="700" b="1" dirty="0"/>
              <a:t>District Representative</a:t>
            </a:r>
            <a:endParaRPr lang="en-US" altLang="en-US" sz="700" dirty="0"/>
          </a:p>
          <a:p>
            <a:pPr marL="301956" lvl="1" indent="-182501">
              <a:lnSpc>
                <a:spcPct val="80000"/>
              </a:lnSpc>
              <a:buFont typeface="Arial" panose="020B0604020202020204" pitchFamily="34" charset="0"/>
              <a:buChar char="•"/>
            </a:pPr>
            <a:r>
              <a:rPr lang="en-US" altLang="en-US" sz="700" dirty="0"/>
              <a:t>In order to promote coordination with the district as well as with local, state, tribal, and Federal agencies, the planning team is strongly encouraged to include a district representative. </a:t>
            </a:r>
          </a:p>
          <a:p>
            <a:pPr marL="301956" lvl="1" indent="-182501">
              <a:lnSpc>
                <a:spcPct val="80000"/>
              </a:lnSpc>
              <a:buFont typeface="Arial" panose="020B0604020202020204" pitchFamily="34" charset="0"/>
              <a:buChar char="•"/>
            </a:pPr>
            <a:r>
              <a:rPr lang="en-US" altLang="en-US" sz="700" dirty="0"/>
              <a:t>The local school district’s emergency planning policies, procedures, and training activities will inform and enhance the school’s planning to a significant degree. In addition, from the onset, the planning team should be aware of any local or state requirements that may apply to the school EOP. </a:t>
            </a:r>
          </a:p>
          <a:p>
            <a:pPr>
              <a:lnSpc>
                <a:spcPct val="80000"/>
              </a:lnSpc>
              <a:buFontTx/>
              <a:buChar char="•"/>
            </a:pPr>
            <a:endParaRPr lang="en-US" altLang="en-US" sz="700" dirty="0"/>
          </a:p>
          <a:p>
            <a:pPr>
              <a:lnSpc>
                <a:spcPct val="80000"/>
              </a:lnSpc>
            </a:pPr>
            <a:r>
              <a:rPr lang="en-US" altLang="en-US" sz="700" dirty="0"/>
              <a:t>Community Partners and District Representatives will provide critical information on the capacity of the district and local municipality to provide support for the school. These representatives can answer questions about how much support the school can expect to receive from the outside agencies and how long it will take that support to arrive.  </a:t>
            </a:r>
          </a:p>
          <a:p>
            <a:pPr>
              <a:lnSpc>
                <a:spcPct val="80000"/>
              </a:lnSpc>
            </a:pPr>
            <a:endParaRPr lang="en-US" altLang="en-US" sz="700" dirty="0"/>
          </a:p>
          <a:p>
            <a:pPr>
              <a:lnSpc>
                <a:spcPct val="80000"/>
              </a:lnSpc>
            </a:pPr>
            <a:r>
              <a:rPr lang="en-US" altLang="en-US" sz="700" b="1" dirty="0"/>
              <a:t>Size and Membership</a:t>
            </a:r>
          </a:p>
          <a:p>
            <a:pPr marL="301956" lvl="1" indent="-182501">
              <a:lnSpc>
                <a:spcPct val="80000"/>
              </a:lnSpc>
              <a:buFont typeface="Arial" panose="020B0604020202020204" pitchFamily="34" charset="0"/>
              <a:buChar char="•"/>
            </a:pPr>
            <a:r>
              <a:rPr lang="en-US" altLang="en-US" sz="700" dirty="0"/>
              <a:t>The planning team should be small enough to permit close collaboration with first responders and other community partners, yet large enough to be representative of the school, its families, and its community. </a:t>
            </a:r>
          </a:p>
          <a:p>
            <a:pPr marL="301956" lvl="1" indent="-182501">
              <a:lnSpc>
                <a:spcPct val="80000"/>
              </a:lnSpc>
              <a:buFont typeface="Arial" panose="020B0604020202020204" pitchFamily="34" charset="0"/>
              <a:buChar char="•"/>
            </a:pPr>
            <a:r>
              <a:rPr lang="en-US" altLang="en-US" sz="700" dirty="0"/>
              <a:t>It should also be large enough as to not place an undue burden on any single person.</a:t>
            </a:r>
          </a:p>
          <a:p>
            <a:pPr defTabSz="966630" eaLnBrk="0" fontAlgn="base" hangingPunct="0">
              <a:lnSpc>
                <a:spcPct val="80000"/>
              </a:lnSpc>
              <a:spcBef>
                <a:spcPct val="30000"/>
              </a:spcBef>
              <a:spcAft>
                <a:spcPct val="0"/>
              </a:spcAft>
              <a:defRPr/>
            </a:pPr>
            <a:endParaRPr lang="en-US" altLang="en-US" sz="800" b="1" dirty="0">
              <a:solidFill>
                <a:prstClr val="black"/>
              </a:solidFill>
              <a:ea typeface="ＭＳ Ｐゴシック" pitchFamily="34" charset="-128"/>
            </a:endParaRPr>
          </a:p>
          <a:p>
            <a:pPr defTabSz="966630" eaLnBrk="0" fontAlgn="base" hangingPunct="0">
              <a:lnSpc>
                <a:spcPct val="80000"/>
              </a:lnSpc>
              <a:spcBef>
                <a:spcPct val="30000"/>
              </a:spcBef>
              <a:spcAft>
                <a:spcPct val="0"/>
              </a:spcAft>
              <a:defRPr/>
            </a:pPr>
            <a:r>
              <a:rPr lang="en-US" altLang="en-US" sz="800" b="1" dirty="0">
                <a:solidFill>
                  <a:prstClr val="black"/>
                </a:solidFill>
                <a:ea typeface="ＭＳ Ｐゴシック" pitchFamily="34" charset="-128"/>
              </a:rPr>
              <a:t>NOTE: The team developing the EOP plan could vary in size as the team works on various aspects of putting the EOP together. Aside from the core group, there will be some members that come and go on an as-needed basis.</a:t>
            </a:r>
            <a:endParaRPr lang="en-US" altLang="en-US" sz="700" b="1" dirty="0"/>
          </a:p>
          <a:p>
            <a:pPr>
              <a:lnSpc>
                <a:spcPct val="80000"/>
              </a:lnSpc>
            </a:pPr>
            <a:endParaRPr lang="en-US" altLang="en-US" sz="700" dirty="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11</a:t>
            </a:fld>
            <a:endParaRPr lang="en-US" dirty="0"/>
          </a:p>
        </p:txBody>
      </p:sp>
    </p:spTree>
    <p:extLst>
      <p:ext uri="{BB962C8B-B14F-4D97-AF65-F5344CB8AC3E}">
        <p14:creationId xmlns:p14="http://schemas.microsoft.com/office/powerpoint/2010/main" val="94267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Once the team is developed:</a:t>
            </a:r>
          </a:p>
          <a:p>
            <a:pPr eaLnBrk="1" hangingPunct="1"/>
            <a:endParaRPr lang="en-US" altLang="en-US" b="1" dirty="0" smtClean="0"/>
          </a:p>
          <a:p>
            <a:pPr eaLnBrk="1" hangingPunct="1"/>
            <a:r>
              <a:rPr lang="en-US" altLang="en-US" b="1" dirty="0" smtClean="0"/>
              <a:t>Form a Common Framework: </a:t>
            </a:r>
            <a:r>
              <a:rPr lang="en-US" altLang="en-US" dirty="0" smtClean="0"/>
              <a:t>A shared approach facilitates mutual understanding, coordination, and execution of the emergency management strategies as well as works from a common command structure. All team members need to take time to learn each other’s vocabulary, command structure, and culture to facilitate effective planning. </a:t>
            </a:r>
          </a:p>
          <a:p>
            <a:pPr eaLnBrk="1" hangingPunct="1"/>
            <a:endParaRPr lang="en-US" altLang="en-US" dirty="0" smtClean="0"/>
          </a:p>
          <a:p>
            <a:pPr eaLnBrk="1" hangingPunct="1"/>
            <a:r>
              <a:rPr lang="en-US" altLang="en-US" b="1" dirty="0" smtClean="0"/>
              <a:t>Define and Assign Roles and Responsibilities: </a:t>
            </a:r>
            <a:r>
              <a:rPr lang="en-US" altLang="en-US" dirty="0" smtClean="0"/>
              <a:t>Each person involved in the development and refinement of the plan should know his or her role and responsibilities in the planning process. </a:t>
            </a:r>
          </a:p>
          <a:p>
            <a:pPr eaLnBrk="1" hangingPunct="1"/>
            <a:endParaRPr lang="en-US" altLang="en-US" dirty="0" smtClean="0"/>
          </a:p>
          <a:p>
            <a:pPr eaLnBrk="1" hangingPunct="1"/>
            <a:r>
              <a:rPr lang="en-US" altLang="en-US" b="1" dirty="0" smtClean="0"/>
              <a:t>Determine a Regular Schedule of Meetings: </a:t>
            </a:r>
            <a:r>
              <a:rPr lang="en-US" altLang="en-US" dirty="0" smtClean="0"/>
              <a:t>School emergency management planning is an ongoing effort that is reinforced through regularly scheduled planning meetings. Establishing a flexible but regular schedule of meeting times will facilitate greater collaboration, coordination, and communication among team members and will help solidify crucial relationships. </a:t>
            </a:r>
            <a:endParaRPr lang="en-US" altLang="en-US" b="1" dirty="0" smtClean="0"/>
          </a:p>
          <a:p>
            <a:pPr eaLnBrk="1" hangingPunct="1"/>
            <a:endParaRPr lang="en-US" altLang="en-US" dirty="0" smtClean="0"/>
          </a:p>
          <a:p>
            <a:pPr rtl="0"/>
            <a:r>
              <a:rPr lang="en-US" dirty="0">
                <a:solidFill>
                  <a:srgbClr val="000000"/>
                </a:solidFill>
              </a:rPr>
              <a:t>Note from practice: Once in place, the team must be sanctioned by leadership of the school or district, as without a clear message (formal notice setting up Team), there may be reluctance on the part of non-members to provide the team with support or information. </a:t>
            </a:r>
            <a:endParaRPr lang="en-US" dirty="0" smtClean="0"/>
          </a:p>
          <a:p>
            <a:pPr eaLnBrk="1" hangingPunct="1"/>
            <a:endParaRPr lang="en-US" altLang="en-US" dirty="0" smtClean="0"/>
          </a:p>
          <a:p>
            <a:pPr>
              <a:lnSpc>
                <a:spcPct val="115000"/>
              </a:lnSpc>
            </a:pPr>
            <a:r>
              <a:rPr lang="en-US" altLang="en-US" dirty="0" smtClean="0">
                <a:ea typeface="Calibri" pitchFamily="34" charset="0"/>
                <a:cs typeface="Times New Roman" pitchFamily="18" charset="0"/>
              </a:rPr>
              <a:t>Initially, the TEAM may have to meet often to create the plan. Once the EOP is in place, it needs regular revision and maintenance. Often times, schools with existing plans meet once a month to address and plan modifications, trainings, drills, and inventory supplies. </a:t>
            </a:r>
          </a:p>
          <a:p>
            <a:pPr>
              <a:lnSpc>
                <a:spcPct val="115000"/>
              </a:lnSpc>
            </a:pPr>
            <a:endParaRPr lang="en-US" altLang="en-US" dirty="0" smtClean="0">
              <a:ea typeface="Calibri" pitchFamily="34" charset="0"/>
              <a:cs typeface="Times New Roman" pitchFamily="18" charset="0"/>
            </a:endParaRPr>
          </a:p>
          <a:p>
            <a:r>
              <a:rPr lang="en-US" altLang="en-US" dirty="0" smtClean="0">
                <a:solidFill>
                  <a:srgbClr val="000000"/>
                </a:solidFill>
              </a:rPr>
              <a:t>NIMS will support the team throughout the planning process. </a:t>
            </a:r>
          </a:p>
          <a:p>
            <a:pPr eaLnBrk="1" hangingPunct="1"/>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12</a:t>
            </a:fld>
            <a:endParaRPr lang="en-US" dirty="0"/>
          </a:p>
        </p:txBody>
      </p:sp>
    </p:spTree>
    <p:extLst>
      <p:ext uri="{BB962C8B-B14F-4D97-AF65-F5344CB8AC3E}">
        <p14:creationId xmlns:p14="http://schemas.microsoft.com/office/powerpoint/2010/main" val="321174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b="1" dirty="0" smtClean="0">
                <a:solidFill>
                  <a:prstClr val="black"/>
                </a:solidFill>
                <a:ea typeface="ＭＳ Ｐゴシック" pitchFamily="34" charset="-128"/>
              </a:rPr>
              <a:t>NOTE </a:t>
            </a:r>
            <a:r>
              <a:rPr lang="en-US" altLang="en-US" b="1" dirty="0">
                <a:solidFill>
                  <a:prstClr val="black"/>
                </a:solidFill>
                <a:ea typeface="ＭＳ Ｐゴシック" pitchFamily="34" charset="-128"/>
              </a:rPr>
              <a:t>TO TRAINER: Explain in plain language what is meant by this slide. There is need for practical detail as to what NIMS and </a:t>
            </a:r>
            <a:r>
              <a:rPr lang="en-US" altLang="en-US" b="1" dirty="0" smtClean="0">
                <a:solidFill>
                  <a:prstClr val="black"/>
                </a:solidFill>
                <a:ea typeface="ＭＳ Ｐゴシック" pitchFamily="34" charset="-128"/>
              </a:rPr>
              <a:t>the ICS</a:t>
            </a:r>
            <a:r>
              <a:rPr lang="en-US" altLang="en-US" b="1" baseline="0" dirty="0" smtClean="0">
                <a:solidFill>
                  <a:prstClr val="black"/>
                </a:solidFill>
                <a:ea typeface="ＭＳ Ｐゴシック" pitchFamily="34" charset="-128"/>
              </a:rPr>
              <a:t> </a:t>
            </a:r>
            <a:r>
              <a:rPr lang="en-US" altLang="en-US" b="1" dirty="0" smtClean="0">
                <a:solidFill>
                  <a:prstClr val="black"/>
                </a:solidFill>
                <a:ea typeface="ＭＳ Ｐゴシック" pitchFamily="34" charset="-128"/>
              </a:rPr>
              <a:t>are</a:t>
            </a:r>
            <a:r>
              <a:rPr lang="en-US" altLang="en-US" b="1" dirty="0">
                <a:solidFill>
                  <a:prstClr val="black"/>
                </a:solidFill>
                <a:ea typeface="ＭＳ Ｐゴシック" pitchFamily="34" charset="-128"/>
              </a:rPr>
              <a:t>, and how they are </a:t>
            </a:r>
            <a:r>
              <a:rPr lang="en-US" altLang="en-US" b="1" dirty="0" smtClean="0">
                <a:solidFill>
                  <a:prstClr val="black"/>
                </a:solidFill>
                <a:ea typeface="ＭＳ Ｐゴシック" pitchFamily="34" charset="-128"/>
              </a:rPr>
              <a:t>connected/utilized </a:t>
            </a:r>
            <a:r>
              <a:rPr lang="en-US" altLang="en-US" b="1" dirty="0">
                <a:solidFill>
                  <a:prstClr val="black"/>
                </a:solidFill>
                <a:ea typeface="ＭＳ Ｐゴシック" pitchFamily="34" charset="-128"/>
              </a:rPr>
              <a:t>in the EOPs</a:t>
            </a:r>
            <a:r>
              <a:rPr lang="en-US" altLang="en-US" b="1" dirty="0" smtClean="0">
                <a:solidFill>
                  <a:prstClr val="black"/>
                </a:solidFill>
                <a:ea typeface="ＭＳ Ｐゴシック" pitchFamily="34" charset="-128"/>
              </a:rPr>
              <a:t>.</a:t>
            </a:r>
            <a:endParaRPr lang="en-US" altLang="en-US" b="1" dirty="0">
              <a:solidFill>
                <a:prstClr val="black"/>
              </a:solidFill>
              <a:ea typeface="ＭＳ Ｐゴシック" pitchFamily="34" charset="-128"/>
            </a:endParaRPr>
          </a:p>
          <a:p>
            <a:pPr defTabSz="966630" eaLnBrk="0" fontAlgn="base" hangingPunct="0">
              <a:spcBef>
                <a:spcPct val="30000"/>
              </a:spcBef>
              <a:spcAft>
                <a:spcPct val="0"/>
              </a:spcAft>
              <a:defRPr/>
            </a:pPr>
            <a:r>
              <a:rPr lang="en-US" altLang="en-US" dirty="0">
                <a:solidFill>
                  <a:prstClr val="black"/>
                </a:solidFill>
                <a:ea typeface="ＭＳ Ｐゴシック" pitchFamily="34" charset="-128"/>
              </a:rPr>
              <a:t/>
            </a:r>
            <a:br>
              <a:rPr lang="en-US" altLang="en-US" dirty="0">
                <a:solidFill>
                  <a:prstClr val="black"/>
                </a:solidFill>
                <a:ea typeface="ＭＳ Ｐゴシック" pitchFamily="34" charset="-128"/>
              </a:rPr>
            </a:br>
            <a:r>
              <a:rPr lang="en-US" altLang="en-US" dirty="0">
                <a:solidFill>
                  <a:prstClr val="black"/>
                </a:solidFill>
                <a:ea typeface="ＭＳ Ｐゴシック" pitchFamily="34" charset="-128"/>
              </a:rPr>
              <a:t>NIMS is one example of a strategy and tool that works to form a common framework. </a:t>
            </a:r>
            <a:r>
              <a:rPr lang="en-US" altLang="en-US" dirty="0" smtClean="0">
                <a:solidFill>
                  <a:prstClr val="black"/>
                </a:solidFill>
                <a:ea typeface="ＭＳ Ｐゴシック" pitchFamily="34" charset="-128"/>
              </a:rPr>
              <a:t>It: </a:t>
            </a:r>
            <a:endParaRPr lang="en-US" altLang="en-US" dirty="0">
              <a:solidFill>
                <a:prstClr val="black"/>
              </a:solidFill>
              <a:ea typeface="ＭＳ Ｐゴシック" pitchFamily="34" charset="-128"/>
            </a:endParaRP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Allows for the integration of facilities, equipment, personnel, procedures, and communications operating within a common organizational structure.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Establishes common processes for planning and managing resources. </a:t>
            </a:r>
          </a:p>
          <a:p>
            <a:pPr marL="301956" lvl="1" indent="-182501" defTabSz="966630" eaLnBrk="0" fontAlgn="base" hangingPunct="0">
              <a:spcBef>
                <a:spcPct val="30000"/>
              </a:spcBef>
              <a:spcAft>
                <a:spcPct val="0"/>
              </a:spcAft>
              <a:buFont typeface="Arial" panose="020B0604020202020204" pitchFamily="34" charset="0"/>
              <a:buChar char="•"/>
              <a:defRPr/>
            </a:pPr>
            <a:r>
              <a:rPr lang="en-US" altLang="en-US" dirty="0">
                <a:solidFill>
                  <a:prstClr val="black"/>
                </a:solidFill>
                <a:ea typeface="ＭＳ Ｐゴシック" pitchFamily="34" charset="-128"/>
              </a:rPr>
              <a:t>Enables a coordinated response among various jurisdictions and functional agencies, both public and private. </a:t>
            </a:r>
          </a:p>
          <a:p>
            <a:pPr>
              <a:defRPr/>
            </a:pPr>
            <a:endParaRPr lang="en-US" altLang="en-US" dirty="0" smtClean="0"/>
          </a:p>
          <a:p>
            <a:pPr>
              <a:defRPr/>
            </a:pPr>
            <a:r>
              <a:rPr lang="en-US" altLang="en-US" dirty="0" smtClean="0"/>
              <a:t>One component of NIMS is the ICS, which provides a standardized approach for incident management, regardless of cause, size, location, or complexity. By using ICS during an incident, schools are able to more effectively work with the responders in their communities. </a:t>
            </a:r>
          </a:p>
          <a:p>
            <a:pPr>
              <a:defRPr/>
            </a:pPr>
            <a:endParaRPr lang="en-US" dirty="0" smtClean="0">
              <a:solidFill>
                <a:prstClr val="black"/>
              </a:solidFill>
            </a:endParaRPr>
          </a:p>
          <a:p>
            <a:pPr>
              <a:defRPr/>
            </a:pPr>
            <a:r>
              <a:rPr lang="en-US" dirty="0" smtClean="0">
                <a:solidFill>
                  <a:prstClr val="black"/>
                </a:solidFill>
              </a:rPr>
              <a:t>By implementing the NIMS activities for K-12 schools, students, staff, and parents will ultimately receive more efficient and effective response support and services, placing them right alongside and on the same page as their community partners—local government officials, fire and rescue officials, emergency medical service providers, law enforcement, and public and mental health personnel.</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13</a:t>
            </a:fld>
            <a:endParaRPr lang="en-US" dirty="0"/>
          </a:p>
        </p:txBody>
      </p:sp>
    </p:spTree>
    <p:extLst>
      <p:ext uri="{BB962C8B-B14F-4D97-AF65-F5344CB8AC3E}">
        <p14:creationId xmlns:p14="http://schemas.microsoft.com/office/powerpoint/2010/main" val="191198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Elicit information and successful strategies from audiences</a:t>
            </a:r>
          </a:p>
          <a:p>
            <a:endParaRPr lang="en-US" altLang="en-US" b="1" dirty="0" smtClean="0"/>
          </a:p>
          <a:p>
            <a:r>
              <a:rPr lang="en-US" altLang="en-US" b="1" dirty="0" smtClean="0"/>
              <a:t>Facilitating Scheduling </a:t>
            </a:r>
            <a:endParaRPr lang="en-US" altLang="en-US" dirty="0" smtClean="0"/>
          </a:p>
          <a:p>
            <a:pPr marL="238910" lvl="1" indent="-179182">
              <a:buFont typeface="Arial" panose="020B0604020202020204" pitchFamily="34" charset="0"/>
              <a:buChar char="•"/>
            </a:pPr>
            <a:r>
              <a:rPr lang="en-US" altLang="en-US" dirty="0" smtClean="0"/>
              <a:t>How can we make it easier to bring all of the partners together?</a:t>
            </a:r>
          </a:p>
          <a:p>
            <a:pPr marL="238910" lvl="1" indent="-179182">
              <a:buFont typeface="Arial" panose="020B0604020202020204" pitchFamily="34" charset="0"/>
              <a:buChar char="•"/>
            </a:pPr>
            <a:r>
              <a:rPr lang="en-US" altLang="en-US" dirty="0" smtClean="0"/>
              <a:t>How can schools work together with the district to make it easier for community partners to work with each of the schools?</a:t>
            </a:r>
          </a:p>
          <a:p>
            <a:pPr marL="238910" lvl="1" indent="-179182">
              <a:buFont typeface="Arial" panose="020B0604020202020204" pitchFamily="34" charset="0"/>
              <a:buChar char="•"/>
            </a:pPr>
            <a:r>
              <a:rPr lang="en-US" altLang="en-US" dirty="0" smtClean="0"/>
              <a:t>How can we support the partnership and individual activities such as scheduling?</a:t>
            </a:r>
          </a:p>
          <a:p>
            <a:endParaRPr lang="en-US" altLang="en-US" dirty="0" smtClean="0"/>
          </a:p>
          <a:p>
            <a:r>
              <a:rPr lang="en-US" altLang="en-US" b="1" dirty="0" smtClean="0"/>
              <a:t>Facilitating Bridging the Culture Gap </a:t>
            </a:r>
          </a:p>
          <a:p>
            <a:pPr marL="238910" lvl="1" indent="-179182">
              <a:buFont typeface="Arial" panose="020B0604020202020204" pitchFamily="34" charset="0"/>
              <a:buChar char="•"/>
            </a:pPr>
            <a:r>
              <a:rPr lang="en-US" altLang="en-US" dirty="0" smtClean="0"/>
              <a:t>Discuss school culture and the culture of community partners.</a:t>
            </a:r>
          </a:p>
          <a:p>
            <a:pPr marL="238910" lvl="1" indent="-179182">
              <a:buFont typeface="Arial" panose="020B0604020202020204" pitchFamily="34" charset="0"/>
              <a:buChar char="•"/>
            </a:pPr>
            <a:r>
              <a:rPr lang="en-US" altLang="en-US" dirty="0" smtClean="0"/>
              <a:t>What strategies can we employ to help bridge the culture gap? </a:t>
            </a:r>
          </a:p>
          <a:p>
            <a:pPr marL="238910" lvl="1" indent="-179182">
              <a:buFont typeface="Arial" panose="020B0604020202020204" pitchFamily="34" charset="0"/>
              <a:buChar char="•"/>
            </a:pPr>
            <a:r>
              <a:rPr lang="en-US" altLang="en-US" dirty="0" smtClean="0"/>
              <a:t>What strategies have you used to form a common framework? </a:t>
            </a: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14</a:t>
            </a:fld>
            <a:endParaRPr lang="en-US" dirty="0"/>
          </a:p>
        </p:txBody>
      </p:sp>
    </p:spTree>
    <p:extLst>
      <p:ext uri="{BB962C8B-B14F-4D97-AF65-F5344CB8AC3E}">
        <p14:creationId xmlns:p14="http://schemas.microsoft.com/office/powerpoint/2010/main" val="275965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Step 2: Understand the Situation </a:t>
            </a:r>
          </a:p>
          <a:p>
            <a:endParaRPr lang="en-US" altLang="en-US" b="1" dirty="0" smtClean="0"/>
          </a:p>
          <a:p>
            <a:r>
              <a:rPr lang="en-US" altLang="en-US" b="1" dirty="0" smtClean="0"/>
              <a:t>In Step 2, the planning team will use a consistent process to collect and analyze data, as well as subsequently prioritize and address hazards and threats the school faces. This will inform the school EOP development process.   </a:t>
            </a:r>
          </a:p>
          <a:p>
            <a:pPr>
              <a:buFontTx/>
              <a:buAutoNum type="arabicPeriod"/>
            </a:pPr>
            <a:endParaRPr lang="en-US" altLang="en-US" b="1" dirty="0" smtClean="0"/>
          </a:p>
          <a:p>
            <a:pPr marL="238910" indent="-238910">
              <a:buFont typeface="+mj-lt"/>
              <a:buAutoNum type="arabicPeriod"/>
            </a:pPr>
            <a:r>
              <a:rPr lang="en-US" altLang="en-US" dirty="0" smtClean="0"/>
              <a:t>Identify the threats and hazards faced by the school. </a:t>
            </a:r>
          </a:p>
          <a:p>
            <a:pPr marL="238910" indent="-238910">
              <a:buFont typeface="+mj-lt"/>
              <a:buAutoNum type="arabicPeriod"/>
            </a:pPr>
            <a:r>
              <a:rPr lang="en-US" altLang="en-US" dirty="0" smtClean="0"/>
              <a:t>Assess the risk and vulnerability.</a:t>
            </a:r>
          </a:p>
          <a:p>
            <a:pPr marL="238910" indent="-238910">
              <a:buFont typeface="+mj-lt"/>
              <a:buAutoNum type="arabicPeriod"/>
            </a:pPr>
            <a:r>
              <a:rPr lang="en-US" altLang="en-US" dirty="0" smtClean="0"/>
              <a:t>Prioritize the threats and hazards.</a:t>
            </a:r>
          </a:p>
          <a:p>
            <a:pPr marL="0" lvl="1">
              <a:spcBef>
                <a:spcPct val="0"/>
              </a:spcBef>
            </a:pPr>
            <a:endParaRPr lang="en-US" altLang="en-US" sz="1500" b="1" dirty="0"/>
          </a:p>
          <a:p>
            <a:pPr marL="238910" lvl="1" indent="-238910">
              <a:spcBef>
                <a:spcPct val="0"/>
              </a:spcBef>
              <a:buAutoNum type="arabicPeriod"/>
            </a:pPr>
            <a:r>
              <a:rPr lang="en-US" altLang="en-US" b="1" dirty="0" smtClean="0"/>
              <a:t>Identify </a:t>
            </a:r>
            <a:r>
              <a:rPr lang="en-US" altLang="en-US" b="1" dirty="0"/>
              <a:t>Threats and Hazards: </a:t>
            </a:r>
            <a:endParaRPr lang="en-US" altLang="en-US" b="1" dirty="0" smtClean="0"/>
          </a:p>
          <a:p>
            <a:pPr marL="0" lvl="1">
              <a:spcBef>
                <a:spcPct val="0"/>
              </a:spcBef>
            </a:pPr>
            <a:r>
              <a:rPr lang="en-US" altLang="en-US" dirty="0" smtClean="0"/>
              <a:t>The planning team first needs to understand the threats and hazards faced by the school and the surrounding community. </a:t>
            </a:r>
          </a:p>
          <a:p>
            <a:pPr marL="301956" lvl="2" indent="-182501">
              <a:spcBef>
                <a:spcPct val="0"/>
              </a:spcBef>
              <a:buFont typeface="Arial" panose="020B0604020202020204" pitchFamily="34" charset="0"/>
              <a:buChar char="•"/>
            </a:pPr>
            <a:r>
              <a:rPr lang="en-US" altLang="en-US" dirty="0" smtClean="0"/>
              <a:t>Team members’ and school knowledge</a:t>
            </a:r>
          </a:p>
          <a:p>
            <a:pPr marL="301956" lvl="2" indent="-182501">
              <a:spcBef>
                <a:spcPct val="0"/>
              </a:spcBef>
              <a:buFont typeface="Arial" panose="020B0604020202020204" pitchFamily="34" charset="0"/>
              <a:buChar char="•"/>
            </a:pPr>
            <a:r>
              <a:rPr lang="en-US" altLang="en-US" dirty="0" smtClean="0"/>
              <a:t>Federal, state, and local data about historical threats and hazards </a:t>
            </a:r>
          </a:p>
          <a:p>
            <a:pPr marL="301956" lvl="2" indent="-182501">
              <a:spcBef>
                <a:spcPct val="0"/>
              </a:spcBef>
              <a:buFont typeface="Arial" panose="020B0604020202020204" pitchFamily="34" charset="0"/>
              <a:buChar char="•"/>
            </a:pPr>
            <a:r>
              <a:rPr lang="en-US" altLang="en-US" dirty="0" smtClean="0"/>
              <a:t>Local community partners’ data </a:t>
            </a:r>
          </a:p>
          <a:p>
            <a:pPr marL="301956" lvl="2" indent="-182501">
              <a:spcBef>
                <a:spcPct val="0"/>
              </a:spcBef>
              <a:buFont typeface="Arial" panose="020B0604020202020204" pitchFamily="34" charset="0"/>
              <a:buChar char="•"/>
            </a:pPr>
            <a:r>
              <a:rPr lang="en-US" altLang="en-US" dirty="0" smtClean="0"/>
              <a:t>Local organization and community groups (e.g., American Red Cross, Community Emergency Response Teams [CERT], utility providers, business)</a:t>
            </a:r>
          </a:p>
          <a:p>
            <a:pPr marL="0" lvl="1">
              <a:spcBef>
                <a:spcPct val="0"/>
              </a:spcBef>
            </a:pPr>
            <a:endParaRPr lang="en-US" altLang="en-US" dirty="0" smtClean="0"/>
          </a:p>
          <a:p>
            <a:pPr marL="238910" lvl="1" indent="-238910">
              <a:spcBef>
                <a:spcPct val="0"/>
              </a:spcBef>
              <a:buFont typeface="+mj-lt"/>
              <a:buAutoNum type="arabicPeriod" startAt="2"/>
            </a:pPr>
            <a:r>
              <a:rPr lang="en-US" altLang="en-US" b="1" dirty="0" smtClean="0"/>
              <a:t>Assess the Risk Posed by the Identified Threats and Hazards: </a:t>
            </a:r>
          </a:p>
          <a:p>
            <a:pPr marL="301956" lvl="1" indent="-182501">
              <a:spcBef>
                <a:spcPct val="0"/>
              </a:spcBef>
              <a:buFont typeface="Arial" panose="020B0604020202020204" pitchFamily="34" charset="0"/>
              <a:buChar char="•"/>
            </a:pPr>
            <a:r>
              <a:rPr lang="en-US" altLang="en-US" dirty="0" smtClean="0"/>
              <a:t>Once an initial set of threats and hazards has been identified, the planning team should select suitable assessment tools to evaluate the risk posed by the identified threats and hazards. </a:t>
            </a:r>
          </a:p>
          <a:p>
            <a:pPr marL="0" lvl="1">
              <a:spcBef>
                <a:spcPct val="0"/>
              </a:spcBef>
              <a:buFont typeface="Wingdings" pitchFamily="2" charset="2"/>
              <a:buChar char="§"/>
            </a:pPr>
            <a:endParaRPr lang="en-US" altLang="en-US" b="1" dirty="0" smtClean="0"/>
          </a:p>
          <a:p>
            <a:pPr>
              <a:spcBef>
                <a:spcPct val="0"/>
              </a:spcBef>
            </a:pPr>
            <a:r>
              <a:rPr lang="en-US" altLang="en-US" i="1" dirty="0"/>
              <a:t>Assessments will be used not only to develop the initial plan but also to inform updates and revisions to the plan on an ongoing basis. </a:t>
            </a:r>
          </a:p>
          <a:p>
            <a:endParaRPr lang="en-US" altLang="en-US" dirty="0" smtClean="0"/>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15</a:t>
            </a:fld>
            <a:endParaRPr lang="en-US" dirty="0"/>
          </a:p>
        </p:txBody>
      </p:sp>
    </p:spTree>
    <p:extLst>
      <p:ext uri="{BB962C8B-B14F-4D97-AF65-F5344CB8AC3E}">
        <p14:creationId xmlns:p14="http://schemas.microsoft.com/office/powerpoint/2010/main" val="963139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School and the surrounding community</a:t>
            </a:r>
          </a:p>
          <a:p>
            <a:pPr marL="173070" indent="-173070">
              <a:buFont typeface="Arial" pitchFamily="34" charset="0"/>
              <a:buChar char="•"/>
              <a:defRPr/>
            </a:pPr>
            <a:r>
              <a:rPr lang="en-US" dirty="0" smtClean="0"/>
              <a:t>Team members’ and school knowledge</a:t>
            </a:r>
          </a:p>
          <a:p>
            <a:pPr marL="173070" indent="-173070">
              <a:buFont typeface="Arial" pitchFamily="34" charset="0"/>
              <a:buChar char="•"/>
              <a:defRPr/>
            </a:pPr>
            <a:r>
              <a:rPr lang="en-US" dirty="0" smtClean="0"/>
              <a:t>Federal, state, and local data about historical threats and hazards </a:t>
            </a:r>
          </a:p>
          <a:p>
            <a:pPr marL="173070" indent="-173070">
              <a:buFont typeface="Arial" pitchFamily="34" charset="0"/>
              <a:buChar char="•"/>
              <a:defRPr/>
            </a:pPr>
            <a:r>
              <a:rPr lang="en-US" dirty="0" smtClean="0"/>
              <a:t>Local community partners’ data </a:t>
            </a:r>
          </a:p>
          <a:p>
            <a:pPr marL="173070" indent="-173070">
              <a:buFont typeface="Arial" pitchFamily="34" charset="0"/>
              <a:buChar char="•"/>
              <a:defRPr/>
            </a:pPr>
            <a:r>
              <a:rPr lang="en-US" dirty="0" smtClean="0"/>
              <a:t>Local organization and community groups (e.g., American Red Cross, CERTs, utility providers, business)</a:t>
            </a: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16</a:t>
            </a:fld>
            <a:endParaRPr lang="en-US" dirty="0"/>
          </a:p>
        </p:txBody>
      </p:sp>
    </p:spTree>
    <p:extLst>
      <p:ext uri="{BB962C8B-B14F-4D97-AF65-F5344CB8AC3E}">
        <p14:creationId xmlns:p14="http://schemas.microsoft.com/office/powerpoint/2010/main" val="46070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17</a:t>
            </a:fld>
            <a:endParaRPr lang="en-US" dirty="0"/>
          </a:p>
        </p:txBody>
      </p:sp>
    </p:spTree>
    <p:extLst>
      <p:ext uri="{BB962C8B-B14F-4D97-AF65-F5344CB8AC3E}">
        <p14:creationId xmlns:p14="http://schemas.microsoft.com/office/powerpoint/2010/main" val="351227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consider here: What events have occurred within</a:t>
            </a:r>
            <a:r>
              <a:rPr lang="en-US" baseline="0" dirty="0" smtClean="0"/>
              <a:t> a local region that a school might need to plan for? In addition to checking with emergency management contacts in the area, schools and districts should also consider looking in historical records for information about past hazards. For example: a flood that happened 100 years ago may still be a concern if mitigation measures have not been maintained. </a:t>
            </a:r>
            <a:endParaRPr lang="en-US" dirty="0" smtClean="0"/>
          </a:p>
          <a:p>
            <a:endParaRPr lang="en-US" dirty="0" smtClean="0"/>
          </a:p>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18</a:t>
            </a:fld>
            <a:endParaRPr lang="en-US" dirty="0"/>
          </a:p>
        </p:txBody>
      </p:sp>
    </p:spTree>
    <p:extLst>
      <p:ext uri="{BB962C8B-B14F-4D97-AF65-F5344CB8AC3E}">
        <p14:creationId xmlns:p14="http://schemas.microsoft.com/office/powerpoint/2010/main" val="3315416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altLang="en-US" dirty="0">
                <a:solidFill>
                  <a:prstClr val="black"/>
                </a:solidFill>
                <a:ea typeface="ＭＳ Ｐゴシック" pitchFamily="34" charset="-128"/>
              </a:rPr>
              <a:t>There are numerous assessments that the planning team may use, including </a:t>
            </a:r>
            <a:r>
              <a:rPr lang="en-US" altLang="en-US" b="1" dirty="0">
                <a:solidFill>
                  <a:prstClr val="black"/>
                </a:solidFill>
                <a:ea typeface="ＭＳ Ｐゴシック" pitchFamily="34" charset="-128"/>
              </a:rPr>
              <a:t>site assessments</a:t>
            </a:r>
            <a:r>
              <a:rPr lang="en-US" altLang="en-US" dirty="0">
                <a:solidFill>
                  <a:prstClr val="black"/>
                </a:solidFill>
                <a:ea typeface="ＭＳ Ｐゴシック" pitchFamily="34" charset="-128"/>
              </a:rPr>
              <a:t>, </a:t>
            </a:r>
            <a:r>
              <a:rPr lang="en-US" altLang="en-US" b="1" dirty="0">
                <a:solidFill>
                  <a:prstClr val="black"/>
                </a:solidFill>
                <a:ea typeface="ＭＳ Ｐゴシック" pitchFamily="34" charset="-128"/>
              </a:rPr>
              <a:t>culture </a:t>
            </a:r>
            <a:r>
              <a:rPr lang="en-US" altLang="en-US" b="1" dirty="0" smtClean="0">
                <a:solidFill>
                  <a:prstClr val="black"/>
                </a:solidFill>
                <a:ea typeface="ＭＳ Ｐゴシック" pitchFamily="34" charset="-128"/>
              </a:rPr>
              <a:t>and </a:t>
            </a:r>
            <a:r>
              <a:rPr lang="en-US" altLang="en-US" b="1" dirty="0">
                <a:solidFill>
                  <a:prstClr val="black"/>
                </a:solidFill>
                <a:ea typeface="ＭＳ Ｐゴシック" pitchFamily="34" charset="-128"/>
              </a:rPr>
              <a:t>climate assessments</a:t>
            </a:r>
            <a:r>
              <a:rPr lang="en-US" altLang="en-US" dirty="0">
                <a:solidFill>
                  <a:prstClr val="black"/>
                </a:solidFill>
                <a:ea typeface="ＭＳ Ｐゴシック" pitchFamily="34" charset="-128"/>
              </a:rPr>
              <a:t>, </a:t>
            </a:r>
            <a:r>
              <a:rPr lang="en-US" altLang="en-US" b="1" dirty="0">
                <a:solidFill>
                  <a:prstClr val="black"/>
                </a:solidFill>
                <a:ea typeface="ＭＳ Ｐゴシック" pitchFamily="34" charset="-128"/>
              </a:rPr>
              <a:t>behavioral threat assessments, and capacity assessments</a:t>
            </a:r>
            <a:r>
              <a:rPr lang="en-US" altLang="en-US" dirty="0">
                <a:solidFill>
                  <a:prstClr val="black"/>
                </a:solidFill>
                <a:ea typeface="ＭＳ Ｐゴシック" pitchFamily="34" charset="-128"/>
              </a:rPr>
              <a:t>. These assessments will help the planning team not only assess risk but also identify resources and issues that the plan may need to </a:t>
            </a:r>
            <a:r>
              <a:rPr lang="en-US" altLang="en-US" dirty="0" smtClean="0">
                <a:solidFill>
                  <a:prstClr val="black"/>
                </a:solidFill>
                <a:ea typeface="ＭＳ Ｐゴシック" pitchFamily="34" charset="-128"/>
              </a:rPr>
              <a:t>address. </a:t>
            </a:r>
            <a:r>
              <a:rPr lang="en-US" altLang="en-US" dirty="0">
                <a:solidFill>
                  <a:prstClr val="black"/>
                </a:solidFill>
                <a:ea typeface="ＭＳ Ｐゴシック" pitchFamily="34" charset="-128"/>
              </a:rPr>
              <a:t>It will also help the planning team to </a:t>
            </a:r>
            <a:r>
              <a:rPr lang="en-US" altLang="en-US" b="1" dirty="0">
                <a:solidFill>
                  <a:prstClr val="black"/>
                </a:solidFill>
                <a:ea typeface="ＭＳ Ｐゴシック" pitchFamily="34" charset="-128"/>
              </a:rPr>
              <a:t>customize</a:t>
            </a:r>
            <a:r>
              <a:rPr lang="en-US" altLang="en-US" dirty="0">
                <a:solidFill>
                  <a:prstClr val="black"/>
                </a:solidFill>
                <a:ea typeface="ＭＳ Ｐゴシック" pitchFamily="34" charset="-128"/>
              </a:rPr>
              <a:t> the EOP.</a:t>
            </a:r>
          </a:p>
          <a:p>
            <a:pPr defTabSz="966630" eaLnBrk="0" fontAlgn="base" hangingPunct="0">
              <a:spcAft>
                <a:spcPct val="0"/>
              </a:spcAft>
              <a:defRPr/>
            </a:pPr>
            <a:endParaRPr lang="en-US" altLang="en-US" dirty="0">
              <a:solidFill>
                <a:prstClr val="black"/>
              </a:solidFill>
              <a:ea typeface="ＭＳ Ｐゴシック" pitchFamily="34" charset="-128"/>
            </a:endParaRPr>
          </a:p>
          <a:p>
            <a:pPr defTabSz="966630" eaLnBrk="0" fontAlgn="base" hangingPunct="0">
              <a:spcAft>
                <a:spcPct val="0"/>
              </a:spcAft>
              <a:defRPr/>
            </a:pPr>
            <a:r>
              <a:rPr lang="en-US" altLang="en-US" dirty="0">
                <a:solidFill>
                  <a:prstClr val="black"/>
                </a:solidFill>
                <a:ea typeface="ＭＳ Ｐゴシック" pitchFamily="34" charset="-128"/>
              </a:rPr>
              <a:t>But note: </a:t>
            </a:r>
            <a:r>
              <a:rPr lang="en-US" altLang="en-US" dirty="0" smtClean="0">
                <a:solidFill>
                  <a:prstClr val="black"/>
                </a:solidFill>
                <a:ea typeface="ＭＳ Ｐゴシック" pitchFamily="34" charset="-128"/>
              </a:rPr>
              <a:t>there </a:t>
            </a:r>
            <a:r>
              <a:rPr lang="en-US" altLang="en-US" dirty="0">
                <a:solidFill>
                  <a:prstClr val="black"/>
                </a:solidFill>
                <a:ea typeface="ＭＳ Ｐゴシック" pitchFamily="34" charset="-128"/>
              </a:rPr>
              <a:t>may be restrictions (either legal or practical) on utilization of information gathered by the planning team for customizing the EOP  (e.g., with information gathered by the Behavioral Threat Assessment team—information may be restricted by FERPA/HIPAA</a:t>
            </a:r>
            <a:r>
              <a:rPr lang="en-US" altLang="en-US" dirty="0" smtClean="0">
                <a:solidFill>
                  <a:prstClr val="black"/>
                </a:solidFill>
                <a:ea typeface="ＭＳ Ｐゴシック" pitchFamily="34" charset="-128"/>
              </a:rPr>
              <a:t>). The REMS</a:t>
            </a:r>
            <a:r>
              <a:rPr lang="en-US" altLang="en-US" baseline="0" dirty="0" smtClean="0">
                <a:solidFill>
                  <a:prstClr val="black"/>
                </a:solidFill>
                <a:ea typeface="ＭＳ Ｐゴシック" pitchFamily="34" charset="-128"/>
              </a:rPr>
              <a:t> slideshow that this was taken from includes a slide for each of the assessments detailed above with some brief information about each one. They have been removed in this presentation because detailed explanations about the scope of these assessments is beyond the scope of this presentation which is focused on the broader process of constructing an EOP. Supplemental information about additional assessments or assessment types can be found at the REMS link in this slide. </a:t>
            </a:r>
            <a:endParaRPr lang="en-US" altLang="en-US" dirty="0">
              <a:solidFill>
                <a:prstClr val="black"/>
              </a:solidFill>
              <a:ea typeface="ＭＳ Ｐゴシック" pitchFamily="34" charset="-128"/>
            </a:endParaRPr>
          </a:p>
          <a:p>
            <a:pPr defTabSz="966630" eaLnBrk="0" fontAlgn="base" hangingPunct="0">
              <a:spcAft>
                <a:spcPct val="0"/>
              </a:spcAft>
              <a:defRPr/>
            </a:pPr>
            <a:endParaRPr lang="en-US" altLang="en-US" dirty="0">
              <a:solidFill>
                <a:prstClr val="black"/>
              </a:solidFill>
              <a:ea typeface="ＭＳ Ｐゴシック" pitchFamily="34" charset="-128"/>
            </a:endParaRPr>
          </a:p>
          <a:p>
            <a:pPr defTabSz="966630" eaLnBrk="0" fontAlgn="base" hangingPunct="0">
              <a:spcAft>
                <a:spcPct val="0"/>
              </a:spcAft>
              <a:defRPr/>
            </a:pPr>
            <a:r>
              <a:rPr lang="en-US" altLang="en-US" dirty="0">
                <a:solidFill>
                  <a:prstClr val="black"/>
                </a:solidFill>
                <a:ea typeface="ＭＳ Ｐゴシック" pitchFamily="34" charset="-128"/>
              </a:rPr>
              <a:t>Assessments will be used not only to develop the initial plan but also to inform updates and revisions to the plan on an ongoing basis. </a:t>
            </a:r>
            <a:endParaRPr lang="en-US" altLang="en-US" b="1" dirty="0">
              <a:solidFill>
                <a:prstClr val="black"/>
              </a:solidFill>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19</a:t>
            </a:fld>
            <a:endParaRPr lang="en-US" dirty="0"/>
          </a:p>
        </p:txBody>
      </p:sp>
    </p:spTree>
    <p:extLst>
      <p:ext uri="{BB962C8B-B14F-4D97-AF65-F5344CB8AC3E}">
        <p14:creationId xmlns:p14="http://schemas.microsoft.com/office/powerpoint/2010/main" val="356973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has been adapted from the</a:t>
            </a:r>
            <a:r>
              <a:rPr lang="en-US" baseline="0" dirty="0" smtClean="0"/>
              <a:t> same self-titled presentation by Readiness and Emergency Management for Schools. It has been formatted for accessibility per the Oregon Department of Education accessibility requirements. Some content has been pared down for brevity and other points have been emphasized in order to focus this training session toward productivity. Where applicable, links have been included so as to provide additional information to participants as needed. A workbook in the style of the REMS Emergency Operations Plan handbook is meant to accompany this presentation so that participants can follow along and fill in sections that they can use to build their own EOPs.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a:t>
            </a:fld>
            <a:endParaRPr lang="en-US" dirty="0"/>
          </a:p>
        </p:txBody>
      </p:sp>
    </p:spTree>
    <p:extLst>
      <p:ext uri="{BB962C8B-B14F-4D97-AF65-F5344CB8AC3E}">
        <p14:creationId xmlns:p14="http://schemas.microsoft.com/office/powerpoint/2010/main" val="24180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not in the original REMS training slide deck. However, this is directly from the FEMA</a:t>
            </a:r>
            <a:r>
              <a:rPr lang="en-US" baseline="0" dirty="0" smtClean="0"/>
              <a:t> guidelines and best practices for threat and hazard identification and risk assessment. This information is presented in the Threat and Hazard Identification and Risk Assessment (THIRA) and Stakeholder Preparedness Review (SPR) Guide. Located here: </a:t>
            </a:r>
            <a:r>
              <a:rPr lang="en-US" dirty="0" smtClean="0">
                <a:hlinkClick r:id="rId3"/>
              </a:rPr>
              <a:t>https://www.fema.gov/media-library-data/1527613746699-fa31d9ade55988da1293192f1b18f4e3/CPG201Final20180525_508c.pdf</a:t>
            </a:r>
            <a:endParaRPr lang="en-US" dirty="0" smtClean="0"/>
          </a:p>
          <a:p>
            <a:endParaRPr lang="en-US" dirty="0" smtClean="0"/>
          </a:p>
          <a:p>
            <a:r>
              <a:rPr lang="en-US" dirty="0" smtClean="0"/>
              <a:t>This slide was included in</a:t>
            </a:r>
            <a:r>
              <a:rPr lang="en-US" baseline="0" dirty="0" smtClean="0"/>
              <a:t> order to start the discussion of planning priorities and actionable planning activities. In a district or school with limited resources we should recommend that the limited planning resources should be spent on the highest risk threats and responses first. Use this slide to talk about some of those potential threats facing the school or district and how they can prioritize their efforts so they are most effectively prepared.</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20</a:t>
            </a:fld>
            <a:endParaRPr lang="en-US" dirty="0"/>
          </a:p>
        </p:txBody>
      </p:sp>
    </p:spTree>
    <p:extLst>
      <p:ext uri="{BB962C8B-B14F-4D97-AF65-F5344CB8AC3E}">
        <p14:creationId xmlns:p14="http://schemas.microsoft.com/office/powerpoint/2010/main" val="9828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After conducting these assessments, the planning team should organize and consolidate all of the information it has obtained into a format that is usable for comparing the risks posed by the identified threats and hazards. This information will then be used to assess and compare the threats and hazards and their likely consequences. This is referred to as a </a:t>
            </a:r>
            <a:r>
              <a:rPr lang="en-US" altLang="en-US" b="1" dirty="0" smtClean="0"/>
              <a:t>“risk and vulnerability assessment</a:t>
            </a:r>
            <a:r>
              <a:rPr lang="en-US" altLang="en-US" dirty="0" smtClean="0"/>
              <a:t>.” </a:t>
            </a:r>
          </a:p>
          <a:p>
            <a:endParaRPr lang="en-US" altLang="en-US" dirty="0" smtClean="0"/>
          </a:p>
          <a:p>
            <a:r>
              <a:rPr lang="en-US" altLang="en-US" dirty="0" smtClean="0"/>
              <a:t>One effective method for organizing information is to create a table with a range of information about each possible threat and hazard, including any new threats or hazards identified through the assessment process. The table should include: </a:t>
            </a:r>
          </a:p>
          <a:p>
            <a:pPr marL="298637" indent="-179182">
              <a:buFont typeface="Arial" pitchFamily="34" charset="0"/>
              <a:buChar char="•"/>
            </a:pPr>
            <a:r>
              <a:rPr lang="en-US" altLang="en-US" dirty="0" smtClean="0"/>
              <a:t>Probability or frequency of occurrence (i.e., how often a threat or hazard may occur) </a:t>
            </a:r>
          </a:p>
          <a:p>
            <a:pPr marL="298637" indent="-179182">
              <a:buFont typeface="Arial" pitchFamily="34" charset="0"/>
              <a:buChar char="•"/>
            </a:pPr>
            <a:r>
              <a:rPr lang="en-US" altLang="en-US" dirty="0" smtClean="0"/>
              <a:t>Magnitude (i.e., the extent of expected damage) </a:t>
            </a:r>
          </a:p>
          <a:p>
            <a:pPr marL="298637" indent="-179182">
              <a:buFont typeface="Arial" pitchFamily="34" charset="0"/>
              <a:buChar char="•"/>
            </a:pPr>
            <a:r>
              <a:rPr lang="en-US" altLang="en-US" dirty="0" smtClean="0"/>
              <a:t>Time available to warn staff, students, and visitors</a:t>
            </a:r>
          </a:p>
          <a:p>
            <a:pPr marL="298637" indent="-179182">
              <a:buFont typeface="Arial" pitchFamily="34" charset="0"/>
              <a:buChar char="•"/>
            </a:pPr>
            <a:r>
              <a:rPr lang="en-US" altLang="en-US" dirty="0" smtClean="0"/>
              <a:t>Duration (i.e., how long the hazard or threat will be occurring)</a:t>
            </a:r>
          </a:p>
          <a:p>
            <a:pPr marL="298637" indent="-179182">
              <a:buFont typeface="Arial" pitchFamily="34" charset="0"/>
              <a:buChar char="•"/>
            </a:pPr>
            <a:r>
              <a:rPr lang="en-US" altLang="en-US" dirty="0" smtClean="0"/>
              <a:t>Follow-on and cascading effects of threat or hazard</a:t>
            </a:r>
          </a:p>
          <a:p>
            <a:endParaRPr lang="en-US" altLang="en-US" dirty="0" smtClean="0"/>
          </a:p>
          <a:p>
            <a:r>
              <a:rPr lang="en-US" altLang="en-US" dirty="0" smtClean="0"/>
              <a:t>While some of the information collected will directly feed into this table, other information, for example details on school climate challenges, will have to be organized differently. The most important outcome is that information is clearly presented so that it can be easily used to inform the plan’s development.</a:t>
            </a:r>
          </a:p>
          <a:p>
            <a:endParaRPr lang="en-US" altLang="en-US" dirty="0" smtClean="0"/>
          </a:p>
          <a:p>
            <a:r>
              <a:rPr lang="en-US" altLang="en-US" dirty="0" smtClean="0"/>
              <a:t>Once the list is complete, the TEAM should reach consensus on the Risk Priority for each one.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21</a:t>
            </a:fld>
            <a:endParaRPr lang="en-US" dirty="0"/>
          </a:p>
        </p:txBody>
      </p:sp>
    </p:spTree>
    <p:extLst>
      <p:ext uri="{BB962C8B-B14F-4D97-AF65-F5344CB8AC3E}">
        <p14:creationId xmlns:p14="http://schemas.microsoft.com/office/powerpoint/2010/main" val="1024078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table is an example from the spreadsheet that we</a:t>
            </a:r>
            <a:r>
              <a:rPr lang="en-US" altLang="en-US" baseline="0" dirty="0" smtClean="0"/>
              <a:t> will distribute. The spreadsheet differs from the REMS model in that it doesn’t include a column for the duration of hazard or threat. However, it does include a calculation that will provide an appropriate risk level based on the warning time, the significance, and the probability of an event. These conditions and their explanations are also included in the spreadsheet we will distribute. </a:t>
            </a:r>
          </a:p>
          <a:p>
            <a:endParaRPr lang="en-US" altLang="en-US" baseline="0" dirty="0" smtClean="0"/>
          </a:p>
          <a:p>
            <a:r>
              <a:rPr lang="en-US" altLang="en-US" baseline="0" dirty="0" smtClean="0"/>
              <a:t>Risk assessments are an important function in any planning activity, regardless the intent or desired outcome. And risk assessments that are generated from well informed and objective criteria are important enough that without these conditions planners may not have the correct information with which to make effective decisions. An undervalued risk could mean that it doesn’t received the appropriate resources or planning considerations. Conversely, an overvalued risk may draw resources and considerations from other risks that require those resources or considerations. Duration, while an important variable for planning considerations, may not be as impactful as severity, warning time or probability of a risk or hazard, in assessing immediate risk. Because the very nature of a threat or hazard could determine its duration, preparation for long-duration events should be included in the planning phase of that event. And because the risk assessment category of consequence or significance is used as a proxy to determine the severity of loss, the duration of an event--if it becomes unduly burdensome--would likely constitute a loss that should be considered within the context of the event’s consequence or severity. </a:t>
            </a:r>
          </a:p>
          <a:p>
            <a:endParaRPr lang="en-US" altLang="en-US" baseline="0" dirty="0" smtClean="0"/>
          </a:p>
          <a:p>
            <a:r>
              <a:rPr lang="en-US" altLang="en-US" baseline="0" dirty="0" smtClean="0"/>
              <a:t>The below notes are included from the REMS presentation:</a:t>
            </a:r>
            <a:endParaRPr lang="en-US" altLang="en-US" dirty="0" smtClean="0"/>
          </a:p>
          <a:p>
            <a:endParaRPr lang="en-US" altLang="en-US" dirty="0" smtClean="0"/>
          </a:p>
          <a:p>
            <a:r>
              <a:rPr lang="en-US" altLang="en-US" dirty="0" smtClean="0"/>
              <a:t>After conducting these assessments, the planning team should organize and consolidate all of the information it has obtained into a format that is usable for comparing the risks posed by the identified threats and hazards. This information will then be used to assess and compare the threats and hazards and their likely consequences. This is referred to as a </a:t>
            </a:r>
            <a:r>
              <a:rPr lang="en-US" altLang="en-US" b="1" dirty="0" smtClean="0"/>
              <a:t>“risk and vulnerability assessment</a:t>
            </a:r>
            <a:r>
              <a:rPr lang="en-US" altLang="en-US" dirty="0" smtClean="0"/>
              <a:t>.” </a:t>
            </a:r>
          </a:p>
          <a:p>
            <a:endParaRPr lang="en-US" altLang="en-US" dirty="0" smtClean="0"/>
          </a:p>
          <a:p>
            <a:r>
              <a:rPr lang="en-US" altLang="en-US" dirty="0" smtClean="0"/>
              <a:t>One effective method for organizing information is to create a table with a range of information about each possible threat and hazard, including any new threats or hazards identified through the assessment process. The table should include: </a:t>
            </a:r>
          </a:p>
          <a:p>
            <a:pPr marL="298637" indent="-179182">
              <a:buFont typeface="Arial" pitchFamily="34" charset="0"/>
              <a:buChar char="•"/>
            </a:pPr>
            <a:r>
              <a:rPr lang="en-US" altLang="en-US" dirty="0" smtClean="0"/>
              <a:t>Probability or frequency of occurrence (i.e., how often a threat or hazard may occur) </a:t>
            </a:r>
          </a:p>
          <a:p>
            <a:pPr marL="298637" indent="-179182">
              <a:buFont typeface="Arial" pitchFamily="34" charset="0"/>
              <a:buChar char="•"/>
            </a:pPr>
            <a:r>
              <a:rPr lang="en-US" altLang="en-US" dirty="0" smtClean="0"/>
              <a:t>Magnitude (i.e., the extent of expected damage) </a:t>
            </a:r>
          </a:p>
          <a:p>
            <a:pPr marL="298637" indent="-179182">
              <a:buFont typeface="Arial" pitchFamily="34" charset="0"/>
              <a:buChar char="•"/>
            </a:pPr>
            <a:r>
              <a:rPr lang="en-US" altLang="en-US" dirty="0" smtClean="0"/>
              <a:t>Time available to warn staff, students, and visitors</a:t>
            </a:r>
          </a:p>
          <a:p>
            <a:pPr marL="298637" indent="-179182">
              <a:buFont typeface="Arial" pitchFamily="34" charset="0"/>
              <a:buChar char="•"/>
            </a:pPr>
            <a:r>
              <a:rPr lang="en-US" altLang="en-US" dirty="0" smtClean="0"/>
              <a:t>Duration (i.e., how long the hazard or threat will be occurring)</a:t>
            </a:r>
          </a:p>
          <a:p>
            <a:pPr marL="298637" indent="-179182">
              <a:buFont typeface="Arial" pitchFamily="34" charset="0"/>
              <a:buChar char="•"/>
            </a:pPr>
            <a:r>
              <a:rPr lang="en-US" altLang="en-US" dirty="0" smtClean="0"/>
              <a:t>Follow-on and cascading effects of threat or hazard</a:t>
            </a:r>
          </a:p>
          <a:p>
            <a:endParaRPr lang="en-US" altLang="en-US" dirty="0" smtClean="0"/>
          </a:p>
          <a:p>
            <a:r>
              <a:rPr lang="en-US" altLang="en-US" dirty="0" smtClean="0"/>
              <a:t>While some of the information collected will directly feed into this table, other information, for example details on school climate challenges, will have to be organized differently. The most important outcome is that information is clearly presented so that it can be easily used to inform the plan’s development.</a:t>
            </a:r>
          </a:p>
          <a:p>
            <a:endParaRPr lang="en-US" altLang="en-US" dirty="0" smtClean="0"/>
          </a:p>
          <a:p>
            <a:r>
              <a:rPr lang="en-US" altLang="en-US" dirty="0" smtClean="0"/>
              <a:t>Once the list is complete, the TEAM should reach consensus on the Risk Priority for each one.</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22</a:t>
            </a:fld>
            <a:endParaRPr lang="en-US" dirty="0"/>
          </a:p>
        </p:txBody>
      </p:sp>
    </p:spTree>
    <p:extLst>
      <p:ext uri="{BB962C8B-B14F-4D97-AF65-F5344CB8AC3E}">
        <p14:creationId xmlns:p14="http://schemas.microsoft.com/office/powerpoint/2010/main" val="422273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Use</a:t>
            </a:r>
            <a:r>
              <a:rPr lang="en-US" altLang="en-US" baseline="0" dirty="0" smtClean="0"/>
              <a:t> the workbook (page 3) and the applicable spreadsheet for risk assessment if possible. Go through a couple of different risks as identified by the audience based on the questions on this slide. </a:t>
            </a: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500F8-35F4-2241-B950-C3266622687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89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Step 3: Determine Goals and Objectives </a:t>
            </a:r>
          </a:p>
          <a:p>
            <a:endParaRPr lang="en-US" altLang="en-US" dirty="0" smtClean="0"/>
          </a:p>
          <a:p>
            <a:r>
              <a:rPr lang="en-US" altLang="en-US" b="1" dirty="0" smtClean="0"/>
              <a:t>The planning team:</a:t>
            </a:r>
          </a:p>
          <a:p>
            <a:pPr marL="179182" indent="-179182">
              <a:spcBef>
                <a:spcPct val="0"/>
              </a:spcBef>
              <a:buFont typeface="Arial" pitchFamily="34" charset="0"/>
              <a:buChar char="•"/>
            </a:pPr>
            <a:r>
              <a:rPr lang="en-US" altLang="en-US" dirty="0" smtClean="0"/>
              <a:t>Decides </a:t>
            </a:r>
            <a:r>
              <a:rPr lang="en-US" altLang="en-US" b="1" i="1" dirty="0" smtClean="0"/>
              <a:t>which of the threats and hazards identified in Step 2 will be addressed </a:t>
            </a:r>
            <a:r>
              <a:rPr lang="en-US" altLang="en-US" dirty="0" smtClean="0"/>
              <a:t>in the school EOP.</a:t>
            </a:r>
          </a:p>
          <a:p>
            <a:pPr marL="657002" lvl="1" indent="-175864">
              <a:spcBef>
                <a:spcPct val="0"/>
              </a:spcBef>
              <a:buFont typeface="Arial" pitchFamily="34" charset="0"/>
              <a:buChar char="•"/>
            </a:pPr>
            <a:r>
              <a:rPr lang="en-US" altLang="en-US" dirty="0" smtClean="0"/>
              <a:t>The planning team may decide to address only those threats and hazards that rank “high” in risk priority, or they may decide to also address some of the threats and hazards that rank “medium.” </a:t>
            </a:r>
          </a:p>
          <a:p>
            <a:pPr marL="657002" lvl="1" indent="-175864">
              <a:spcBef>
                <a:spcPct val="0"/>
              </a:spcBef>
              <a:buFont typeface="Arial" pitchFamily="34" charset="0"/>
              <a:buChar char="•"/>
            </a:pPr>
            <a:r>
              <a:rPr lang="en-US" altLang="en-US" dirty="0" smtClean="0"/>
              <a:t>This is a critical decision point in the planning process that is left up to the planning team. It is recommended that the team address more than just the “high” risk priority threats and hazards. </a:t>
            </a:r>
          </a:p>
          <a:p>
            <a:pPr>
              <a:spcBef>
                <a:spcPct val="0"/>
              </a:spcBef>
              <a:buFont typeface="Wingdings" pitchFamily="2" charset="2"/>
              <a:buChar char="§"/>
            </a:pPr>
            <a:endParaRPr lang="en-US" altLang="en-US" dirty="0" smtClean="0"/>
          </a:p>
          <a:p>
            <a:pPr marL="179182" indent="-179182">
              <a:spcBef>
                <a:spcPct val="0"/>
              </a:spcBef>
              <a:buFont typeface="Arial" pitchFamily="34" charset="0"/>
              <a:buChar char="•"/>
            </a:pPr>
            <a:r>
              <a:rPr lang="en-US" altLang="en-US" dirty="0" smtClean="0"/>
              <a:t> Develops </a:t>
            </a:r>
            <a:r>
              <a:rPr lang="en-US" altLang="en-US" b="1" i="1" dirty="0" smtClean="0"/>
              <a:t>goals and objectives </a:t>
            </a:r>
            <a:r>
              <a:rPr lang="en-US" altLang="en-US" dirty="0" smtClean="0"/>
              <a:t>for each.</a:t>
            </a:r>
          </a:p>
          <a:p>
            <a:pPr>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24</a:t>
            </a:fld>
            <a:endParaRPr lang="en-US" dirty="0"/>
          </a:p>
        </p:txBody>
      </p:sp>
    </p:spTree>
    <p:extLst>
      <p:ext uri="{BB962C8B-B14F-4D97-AF65-F5344CB8AC3E}">
        <p14:creationId xmlns:p14="http://schemas.microsoft.com/office/powerpoint/2010/main" val="140376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b="1" dirty="0" smtClean="0"/>
              <a:t>Goals </a:t>
            </a:r>
            <a:r>
              <a:rPr lang="en-US" dirty="0" smtClean="0"/>
              <a:t>are broad, general statements that indicate the desired outcome in response to the threat or hazard identified by planners in the previous step. </a:t>
            </a:r>
          </a:p>
          <a:p>
            <a:pPr marL="238910" lvl="1" indent="-179182" defTabSz="966508">
              <a:spcBef>
                <a:spcPct val="0"/>
              </a:spcBef>
              <a:buFont typeface="Arial" pitchFamily="34" charset="0"/>
              <a:buChar char="•"/>
              <a:defRPr/>
            </a:pPr>
            <a:r>
              <a:rPr lang="en-US" i="1" dirty="0" smtClean="0"/>
              <a:t>Goals are what personnel and other resources are supposed to achieve. They also help identify when major activities are complete and what defines a successful outcome. </a:t>
            </a:r>
          </a:p>
          <a:p>
            <a:pPr marL="238910" lvl="1" indent="-179182">
              <a:spcBef>
                <a:spcPct val="0"/>
              </a:spcBef>
              <a:buFont typeface="Arial" pitchFamily="34" charset="0"/>
              <a:buChar char="•"/>
              <a:defRPr/>
            </a:pPr>
            <a:r>
              <a:rPr lang="en-US" dirty="0" smtClean="0"/>
              <a:t>Goals are the team’s broad vision of what the school wants to accomplish in response to each emergency, hazard, or threat. </a:t>
            </a:r>
            <a:endParaRPr lang="en-US" b="1" dirty="0" smtClean="0"/>
          </a:p>
          <a:p>
            <a:pPr defTabSz="966508">
              <a:spcBef>
                <a:spcPct val="0"/>
              </a:spcBef>
              <a:defRPr/>
            </a:pPr>
            <a:endParaRPr lang="en-US" b="1" dirty="0" smtClean="0"/>
          </a:p>
          <a:p>
            <a:pPr defTabSz="966508">
              <a:spcBef>
                <a:spcPct val="0"/>
              </a:spcBef>
              <a:defRPr/>
            </a:pPr>
            <a:r>
              <a:rPr lang="en-US" b="1" dirty="0" smtClean="0"/>
              <a:t>Objectives</a:t>
            </a:r>
            <a:r>
              <a:rPr lang="en-US" dirty="0" smtClean="0"/>
              <a:t> are specific, </a:t>
            </a:r>
            <a:r>
              <a:rPr lang="en-US" u="sng" dirty="0" smtClean="0"/>
              <a:t>measurable actions</a:t>
            </a:r>
            <a:r>
              <a:rPr lang="en-US" dirty="0" smtClean="0"/>
              <a:t> that are necessary to achieve the goals. </a:t>
            </a:r>
            <a:r>
              <a:rPr lang="en-US" i="1" dirty="0" smtClean="0"/>
              <a:t>Often, planners will need to identify </a:t>
            </a:r>
            <a:r>
              <a:rPr lang="en-US" b="1" i="1" dirty="0" smtClean="0"/>
              <a:t>multiple objectives </a:t>
            </a:r>
            <a:r>
              <a:rPr lang="en-US" i="1" dirty="0" smtClean="0"/>
              <a:t>in support of a single goal. </a:t>
            </a:r>
          </a:p>
          <a:p>
            <a:pPr marL="181219" indent="-181219" defTabSz="966508">
              <a:spcBef>
                <a:spcPct val="0"/>
              </a:spcBef>
              <a:buFont typeface="Arial" charset="0"/>
              <a:buChar char="•"/>
              <a:defRPr/>
            </a:pPr>
            <a:endParaRPr lang="en-US" i="1" dirty="0" smtClean="0"/>
          </a:p>
          <a:p>
            <a:pPr defTabSz="966508">
              <a:spcBef>
                <a:spcPct val="0"/>
              </a:spcBef>
              <a:defRPr/>
            </a:pPr>
            <a:r>
              <a:rPr lang="en-US" dirty="0" smtClean="0"/>
              <a:t>These goals and objectives provide the “roadmap” for the school’s emergency planning and lay the ground work for the courses of action.</a:t>
            </a:r>
          </a:p>
          <a:p>
            <a:pPr defTabSz="966508">
              <a:spcBef>
                <a:spcPct val="0"/>
              </a:spcBef>
              <a:defRPr/>
            </a:pPr>
            <a:endParaRPr lang="en-US" dirty="0" smtClean="0"/>
          </a:p>
          <a:p>
            <a:pPr defTabSz="966508">
              <a:spcBef>
                <a:spcPct val="0"/>
              </a:spcBef>
              <a:defRPr/>
            </a:pPr>
            <a:r>
              <a:rPr lang="en-US" dirty="0" smtClean="0"/>
              <a:t>A school will have multiple goals and numerous objectives supporting each goal. </a:t>
            </a:r>
          </a:p>
          <a:p>
            <a:pPr marL="181219" indent="-181219" defTabSz="966508">
              <a:spcBef>
                <a:spcPct val="0"/>
              </a:spcBef>
              <a:buFont typeface="Arial"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25</a:t>
            </a:fld>
            <a:endParaRPr lang="en-US" dirty="0"/>
          </a:p>
        </p:txBody>
      </p:sp>
    </p:spTree>
    <p:extLst>
      <p:ext uri="{BB962C8B-B14F-4D97-AF65-F5344CB8AC3E}">
        <p14:creationId xmlns:p14="http://schemas.microsoft.com/office/powerpoint/2010/main" val="353923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look at this is to determine the desired outcome of a</a:t>
            </a:r>
            <a:r>
              <a:rPr lang="en-US" baseline="0" dirty="0" smtClean="0"/>
              <a:t> given emergency response scenario. What do you want your students, teachers, staff and school to look like when the dust has settled and everyone is back at work? If you can figure that out, then you need to determine necessary actions or resources that are needed to accomplish that desired outcome.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26</a:t>
            </a:fld>
            <a:endParaRPr lang="en-US" dirty="0"/>
          </a:p>
        </p:txBody>
      </p:sp>
    </p:spTree>
    <p:extLst>
      <p:ext uri="{BB962C8B-B14F-4D97-AF65-F5344CB8AC3E}">
        <p14:creationId xmlns:p14="http://schemas.microsoft.com/office/powerpoint/2010/main" val="4065657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Notes below are original</a:t>
            </a:r>
            <a:r>
              <a:rPr lang="en-US" altLang="en-US" baseline="0" dirty="0" smtClean="0"/>
              <a:t> to the REMS presentation and this slide. The follow-on slide is added for the purposes of this amended presentation. </a:t>
            </a:r>
            <a:endParaRPr lang="en-US" altLang="en-US" dirty="0" smtClean="0"/>
          </a:p>
          <a:p>
            <a:endParaRPr lang="en-US" altLang="en-US" dirty="0" smtClean="0"/>
          </a:p>
          <a:p>
            <a:r>
              <a:rPr lang="en-US" altLang="en-US" dirty="0" smtClean="0"/>
              <a:t>Review goals and objectives. </a:t>
            </a:r>
          </a:p>
          <a:p>
            <a:endParaRPr lang="en-US" altLang="en-US" dirty="0" smtClean="0"/>
          </a:p>
          <a:p>
            <a:r>
              <a:rPr lang="en-US" altLang="en-US" dirty="0" smtClean="0"/>
              <a:t>Instruct participants to work in small groups to write goals and objectives to support a Shelter-in-Place. </a:t>
            </a:r>
            <a:r>
              <a:rPr lang="en-US" altLang="en-US" b="1" cap="all" dirty="0" smtClean="0"/>
              <a:t>Note to Facilitator/Presenter</a:t>
            </a:r>
            <a:r>
              <a:rPr lang="en-US" altLang="en-US" b="1" dirty="0" smtClean="0"/>
              <a:t>: Inform participants to save their work. This will be the foundation for two more activities. </a:t>
            </a:r>
          </a:p>
          <a:p>
            <a:endParaRPr lang="en-US" altLang="en-US" dirty="0" smtClean="0"/>
          </a:p>
          <a:p>
            <a:r>
              <a:rPr lang="en-US" altLang="en-US" dirty="0" smtClean="0"/>
              <a:t>Provide a definition of Shelter-in-Place (provided in slide and handout). Lead the development of one goal and objective. </a:t>
            </a:r>
          </a:p>
          <a:p>
            <a:endParaRPr lang="en-US" altLang="en-US" dirty="0" smtClean="0"/>
          </a:p>
          <a:p>
            <a:r>
              <a:rPr lang="en-US" altLang="en-US" dirty="0" smtClean="0"/>
              <a:t>What might you set as a goal for </a:t>
            </a:r>
            <a:r>
              <a:rPr lang="en-US" altLang="en-US" i="1" dirty="0" smtClean="0"/>
              <a:t>Before</a:t>
            </a:r>
            <a:r>
              <a:rPr lang="en-US" altLang="en-US" dirty="0" smtClean="0"/>
              <a:t>? And supporting objectives? </a:t>
            </a:r>
          </a:p>
          <a:p>
            <a:endParaRPr lang="en-US" altLang="en-US" dirty="0" smtClean="0"/>
          </a:p>
          <a:p>
            <a:r>
              <a:rPr lang="en-US" altLang="en-US" dirty="0" smtClean="0"/>
              <a:t>Direct participants to write at least three goals: Before, during, and after and numerous objectives to support them. </a:t>
            </a:r>
          </a:p>
          <a:p>
            <a:endParaRPr lang="en-US" altLang="en-US" dirty="0" smtClean="0"/>
          </a:p>
          <a:p>
            <a:r>
              <a:rPr lang="en-US" altLang="en-US" dirty="0" smtClean="0"/>
              <a:t>Have representatives share with large group. As facilitator, trainer should identify common critical functions identified by participants. </a:t>
            </a:r>
          </a:p>
          <a:p>
            <a:endParaRPr lang="en-US" altLang="en-US" dirty="0" smtClean="0"/>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27</a:t>
            </a:fld>
            <a:endParaRPr lang="en-US" dirty="0"/>
          </a:p>
        </p:txBody>
      </p:sp>
    </p:spTree>
    <p:extLst>
      <p:ext uri="{BB962C8B-B14F-4D97-AF65-F5344CB8AC3E}">
        <p14:creationId xmlns:p14="http://schemas.microsoft.com/office/powerpoint/2010/main" val="247573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the “Shelter-in-place” functional annex worksheet is not the</a:t>
            </a:r>
            <a:r>
              <a:rPr lang="en-US" baseline="0" dirty="0" smtClean="0"/>
              <a:t> only one the participants need to look at. Encourage the participants to use any functional annex worksheet that they would prefer to work on that would best suit their response to a hazard or threat they had previously identified. However, because the example scenario is based on a shelter-in-place response, it is recommended the participants use this worksheet if they are new enough to emergency response planning and if it is a response procedure they do not currently have in place. </a:t>
            </a:r>
            <a:endParaRPr lang="en-US" baseline="0" dirty="0" smtClean="0"/>
          </a:p>
          <a:p>
            <a:endParaRPr lang="en-US" baseline="0" dirty="0" smtClean="0"/>
          </a:p>
          <a:p>
            <a:r>
              <a:rPr lang="en-US" baseline="0" dirty="0" smtClean="0"/>
              <a:t>Key words: specifically reference what you are doing in your goals and objectives: </a:t>
            </a:r>
          </a:p>
          <a:p>
            <a:endParaRPr lang="en-US" baseline="0" dirty="0" smtClean="0"/>
          </a:p>
          <a:p>
            <a:r>
              <a:rPr lang="en-US" baseline="0" dirty="0" smtClean="0"/>
              <a:t>Goal: We will </a:t>
            </a:r>
            <a:r>
              <a:rPr lang="en-US" b="1" baseline="0" dirty="0" smtClean="0"/>
              <a:t>shelter in place </a:t>
            </a:r>
            <a:r>
              <a:rPr lang="en-US" baseline="0" dirty="0" smtClean="0"/>
              <a:t>in order to prevent environmental contaminants from entering the facility.</a:t>
            </a:r>
          </a:p>
          <a:p>
            <a:r>
              <a:rPr lang="en-US" baseline="0" dirty="0" smtClean="0"/>
              <a:t>Objective: Each designated shelter room will seal all external windows and doors with plastic sheeting and duck tape to keep environmental contaminates out.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28</a:t>
            </a:fld>
            <a:endParaRPr lang="en-US" dirty="0"/>
          </a:p>
        </p:txBody>
      </p:sp>
    </p:spTree>
    <p:extLst>
      <p:ext uri="{BB962C8B-B14F-4D97-AF65-F5344CB8AC3E}">
        <p14:creationId xmlns:p14="http://schemas.microsoft.com/office/powerpoint/2010/main" val="2793671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goal of Step 4 is to assign “action” for accomplishing planning objectives.  </a:t>
            </a:r>
          </a:p>
          <a:p>
            <a:pPr eaLnBrk="1" hangingPunct="1">
              <a:spcBef>
                <a:spcPct val="0"/>
              </a:spcBef>
            </a:pPr>
            <a:endParaRPr lang="en-US" altLang="en-US" dirty="0" smtClean="0"/>
          </a:p>
          <a:p>
            <a:pPr eaLnBrk="1" hangingPunct="1">
              <a:spcBef>
                <a:spcPct val="0"/>
              </a:spcBef>
            </a:pPr>
            <a:r>
              <a:rPr lang="en-US" altLang="en-US" dirty="0" smtClean="0"/>
              <a:t>Courses of action address the who, what, and how for response to each hazard, threat, and function and include criteria for determining how and when each response will be implemented under a variety of circumstances. </a:t>
            </a:r>
          </a:p>
          <a:p>
            <a:pPr eaLnBrk="1" hangingPunct="1">
              <a:spcBef>
                <a:spcPct val="0"/>
              </a:spcBef>
            </a:pPr>
            <a:endParaRPr lang="en-US" altLang="en-US" dirty="0" smtClean="0"/>
          </a:p>
          <a:p>
            <a:pPr eaLnBrk="1" hangingPunct="1">
              <a:spcBef>
                <a:spcPct val="0"/>
              </a:spcBef>
            </a:pPr>
            <a:r>
              <a:rPr lang="en-US" altLang="en-US" dirty="0" smtClean="0"/>
              <a:t>The planning team develops courses of action and subsequently related response protocols and procedures to support the Step 3 efforts—goals and objectives. To more clearly define an appropriate course of action, specific questions must be addressed. Answering primary questions such as who, what, when, where, and how for each threat, hazard, and function brings specificity to the process and helps develop courses of action that will help to achieve the goals and objectives. This depth of planning will assist in writing the response procedures and protocol. </a:t>
            </a:r>
          </a:p>
          <a:p>
            <a:pPr eaLnBrk="1" hangingPunct="1">
              <a:spcBef>
                <a:spcPct val="0"/>
              </a:spcBef>
            </a:pPr>
            <a:endParaRPr lang="en-US" altLang="en-US" dirty="0" smtClean="0"/>
          </a:p>
          <a:p>
            <a:pPr eaLnBrk="1" hangingPunct="1">
              <a:spcBef>
                <a:spcPct val="0"/>
              </a:spcBef>
            </a:pPr>
            <a:r>
              <a:rPr lang="en-US" altLang="en-US" dirty="0" smtClean="0"/>
              <a:t>The goals, objectives, and courses of action form the annexes.  </a:t>
            </a:r>
          </a:p>
          <a:p>
            <a:pPr eaLnBrk="1" hangingPunct="1">
              <a:spcBef>
                <a:spcPct val="0"/>
              </a:spcBef>
            </a:pPr>
            <a:endParaRPr lang="en-US" altLang="en-US" dirty="0" smtClean="0"/>
          </a:p>
          <a:p>
            <a:pPr eaLnBrk="1" hangingPunct="1">
              <a:spcBef>
                <a:spcPct val="0"/>
              </a:spcBef>
            </a:pPr>
            <a:r>
              <a:rPr lang="en-US" altLang="en-US" dirty="0" smtClean="0"/>
              <a:t>The planning team must determine whether the course of action: </a:t>
            </a:r>
          </a:p>
          <a:p>
            <a:pPr marL="179182" indent="-179182">
              <a:spcBef>
                <a:spcPct val="0"/>
              </a:spcBef>
              <a:buFont typeface="Arial" pitchFamily="34" charset="0"/>
              <a:buChar char="•"/>
            </a:pPr>
            <a:r>
              <a:rPr lang="en-US" altLang="en-US" dirty="0" smtClean="0"/>
              <a:t>Meets financial needs—planners must weigh the cost benefit of each decision. The balance between “best practice” and “practical response” must be measured based on many factors (i.e., capacity, capability, training, resources).</a:t>
            </a:r>
          </a:p>
          <a:p>
            <a:pPr marL="179182" indent="-179182">
              <a:spcBef>
                <a:spcPct val="0"/>
              </a:spcBef>
              <a:buFont typeface="Arial" pitchFamily="34" charset="0"/>
              <a:buChar char="•"/>
            </a:pPr>
            <a:r>
              <a:rPr lang="en-US" altLang="en-US" dirty="0" smtClean="0"/>
              <a:t>Is feasible.</a:t>
            </a:r>
          </a:p>
          <a:p>
            <a:pPr marL="179182" indent="-179182">
              <a:spcBef>
                <a:spcPct val="0"/>
              </a:spcBef>
              <a:buFont typeface="Arial" pitchFamily="34" charset="0"/>
              <a:buChar char="•"/>
            </a:pPr>
            <a:r>
              <a:rPr lang="en-US" altLang="en-US" dirty="0" smtClean="0"/>
              <a:t>Is acceptable to all necessary community partners with roles and responsibilities in operationalizing the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29</a:t>
            </a:fld>
            <a:endParaRPr lang="en-US" dirty="0"/>
          </a:p>
        </p:txBody>
      </p:sp>
    </p:spTree>
    <p:extLst>
      <p:ext uri="{BB962C8B-B14F-4D97-AF65-F5344CB8AC3E}">
        <p14:creationId xmlns:p14="http://schemas.microsoft.com/office/powerpoint/2010/main" val="411243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Each school day, our nation’s schools are entrusted to </a:t>
            </a:r>
            <a:r>
              <a:rPr lang="en-US" altLang="en-US" b="1" dirty="0" smtClean="0"/>
              <a:t>provide a safe and healthy learning environment </a:t>
            </a:r>
            <a:r>
              <a:rPr lang="en-US" altLang="en-US" dirty="0" smtClean="0"/>
              <a:t>for approximately 55 million elementary and secondary school students in public and nonpublic schools. Families and communities expect schools to </a:t>
            </a:r>
            <a:r>
              <a:rPr lang="en-US" altLang="en-US" b="1" dirty="0" smtClean="0"/>
              <a:t>keep their children and youths safe from threats </a:t>
            </a:r>
            <a:r>
              <a:rPr lang="en-US" altLang="en-US" dirty="0" smtClean="0"/>
              <a:t>(human-caused emergencies such as crime and violence) </a:t>
            </a:r>
            <a:r>
              <a:rPr lang="en-US" altLang="en-US" b="1" dirty="0" smtClean="0"/>
              <a:t>and hazards </a:t>
            </a:r>
            <a:r>
              <a:rPr lang="en-US" altLang="en-US" dirty="0" smtClean="0"/>
              <a:t>(natural disasters, disease outbreaks, and accidents).</a:t>
            </a:r>
          </a:p>
          <a:p>
            <a:pPr eaLnBrk="1" hangingPunct="1">
              <a:spcBef>
                <a:spcPct val="0"/>
              </a:spcBef>
            </a:pPr>
            <a:endParaRPr lang="en-US" altLang="en-US" dirty="0" smtClean="0"/>
          </a:p>
          <a:p>
            <a:pPr eaLnBrk="1" hangingPunct="1">
              <a:spcBef>
                <a:spcPct val="0"/>
              </a:spcBef>
            </a:pPr>
            <a:r>
              <a:rPr lang="en-US" altLang="en-US" dirty="0" smtClean="0"/>
              <a:t>Lessons learned from school emergencies highlight the importance of preparing school officials and first responders to implement school emergency operations plans. By having plans in place to keep students and staff safe, schools play a key role in taking preventative and protective measures to stop an emergency from occurring or reduce the impact of an incident. </a:t>
            </a:r>
          </a:p>
          <a:p>
            <a:pPr eaLnBrk="1" hangingPunct="1">
              <a:spcBef>
                <a:spcPct val="0"/>
              </a:spcBef>
            </a:pPr>
            <a:endParaRPr lang="en-US" altLang="en-US" dirty="0" smtClean="0"/>
          </a:p>
          <a:p>
            <a:pPr eaLnBrk="1" hangingPunct="1">
              <a:spcBef>
                <a:spcPct val="0"/>
              </a:spcBef>
            </a:pPr>
            <a:r>
              <a:rPr lang="en-US" altLang="en-US" dirty="0" smtClean="0"/>
              <a:t>Schools are not traditional response organizations, but when a school-based emergency occurs, school personnel respond immediately. They provide first aid, notify response partners, and provide instructions before first responders arrive. They also work with their community partners</a:t>
            </a:r>
            <a:r>
              <a:rPr lang="en-US" altLang="en-US" baseline="0" dirty="0" smtClean="0"/>
              <a:t> (</a:t>
            </a:r>
            <a:r>
              <a:rPr lang="en-US" altLang="en-US" dirty="0" smtClean="0"/>
              <a:t>i.e., governmental organizations) that have a responsibility in the school emergency operations plan to provide a cohesive, coordinated response. Community partners include first responders (law enforcement officers, fire officials, and emergency medical services personnel) as well as public and mental health entities.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a:t>
            </a:fld>
            <a:endParaRPr lang="en-US" dirty="0"/>
          </a:p>
        </p:txBody>
      </p:sp>
    </p:spTree>
    <p:extLst>
      <p:ext uri="{BB962C8B-B14F-4D97-AF65-F5344CB8AC3E}">
        <p14:creationId xmlns:p14="http://schemas.microsoft.com/office/powerpoint/2010/main" val="1994011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lnSpc>
                <a:spcPct val="80000"/>
              </a:lnSpc>
              <a:spcAft>
                <a:spcPct val="0"/>
              </a:spcAft>
              <a:defRPr/>
            </a:pPr>
            <a:r>
              <a:rPr lang="en-US" altLang="en-US" sz="1000" b="1" dirty="0">
                <a:solidFill>
                  <a:prstClr val="black"/>
                </a:solidFill>
                <a:ea typeface="ＭＳ Ｐゴシック" pitchFamily="34" charset="-128"/>
              </a:rPr>
              <a:t>Describe possible scenarios:</a:t>
            </a:r>
          </a:p>
          <a:p>
            <a:pPr marL="179182"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Create a possible scenario based on data collected in Step 2. Planners can use the scenarios to help predict and determine possible impacts and needs. </a:t>
            </a:r>
          </a:p>
          <a:p>
            <a:pPr marL="179182"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Scenarios should be developed with widespread input from the school and community network. The broader and more varied the input, the more realistic the scenario will likely be.</a:t>
            </a:r>
          </a:p>
          <a:p>
            <a:pPr marL="483315" lvl="1" defTabSz="966630">
              <a:defRPr/>
            </a:pPr>
            <a:endParaRPr lang="en-US" altLang="en-US" sz="1000" b="1" i="1" dirty="0"/>
          </a:p>
          <a:p>
            <a:pPr>
              <a:defRPr/>
            </a:pPr>
            <a:r>
              <a:rPr lang="en-US" sz="1000" b="1" dirty="0"/>
              <a:t>Depict the scenario:</a:t>
            </a:r>
          </a:p>
          <a:p>
            <a:pPr marL="179182" indent="-179182">
              <a:buFont typeface="Arial" pitchFamily="34" charset="0"/>
              <a:buChar char="•"/>
              <a:defRPr/>
            </a:pPr>
            <a:r>
              <a:rPr lang="en-US" altLang="en-US" sz="1000" dirty="0">
                <a:solidFill>
                  <a:prstClr val="black"/>
                </a:solidFill>
                <a:ea typeface="ＭＳ Ｐゴシック" pitchFamily="34" charset="-128"/>
              </a:rPr>
              <a:t>Create</a:t>
            </a:r>
            <a:r>
              <a:rPr lang="en-US" sz="1000" dirty="0"/>
              <a:t> a possible scenario based on data collected in Step 2. Planners can use the scenarios to help predict and determine possible impacts and needs. </a:t>
            </a:r>
          </a:p>
          <a:p>
            <a:pPr lvl="1">
              <a:defRPr/>
            </a:pPr>
            <a:endParaRPr lang="en-US" sz="1000" dirty="0"/>
          </a:p>
          <a:p>
            <a:pPr>
              <a:defRPr/>
            </a:pPr>
            <a:r>
              <a:rPr lang="en-US" sz="1000" b="1" dirty="0"/>
              <a:t>Determine the amount of time available to respond: </a:t>
            </a:r>
          </a:p>
          <a:p>
            <a:pPr marL="179182" indent="-179182">
              <a:buFont typeface="Arial" pitchFamily="34" charset="0"/>
              <a:buChar char="•"/>
              <a:defRPr/>
            </a:pPr>
            <a:r>
              <a:rPr lang="en-US" sz="1000" dirty="0"/>
              <a:t>Response time will vary based on the threat or hazard. For example, a school may have days or hours to respond before a hurricane makes landfall as compared to minutes when confronted with an </a:t>
            </a:r>
            <a:r>
              <a:rPr lang="en-US" sz="1000" i="1" dirty="0"/>
              <a:t>active shooter</a:t>
            </a:r>
            <a:r>
              <a:rPr lang="en-US" sz="1000" dirty="0"/>
              <a:t>. </a:t>
            </a:r>
          </a:p>
          <a:p>
            <a:pPr lvl="1">
              <a:defRPr/>
            </a:pPr>
            <a:endParaRPr lang="en-US" sz="1000" dirty="0"/>
          </a:p>
          <a:p>
            <a:pPr>
              <a:defRPr/>
            </a:pPr>
            <a:r>
              <a:rPr lang="en-US" sz="1000" b="1" dirty="0"/>
              <a:t>Identify decision points: </a:t>
            </a:r>
          </a:p>
          <a:p>
            <a:pPr marL="179182" indent="-179182">
              <a:buFont typeface="Arial" charset="0"/>
              <a:buChar char="•"/>
              <a:defRPr/>
            </a:pPr>
            <a:r>
              <a:rPr lang="en-US" sz="1000" dirty="0"/>
              <a:t>Decision points are the place in time as the threat or hazard unfolds, when leaders anticipate making decisions about a course of action. </a:t>
            </a:r>
          </a:p>
          <a:p>
            <a:pPr marL="179182" indent="-179182">
              <a:buFont typeface="Arial" charset="0"/>
              <a:buChar char="•"/>
              <a:defRPr/>
            </a:pPr>
            <a:r>
              <a:rPr lang="en-US" sz="1000" dirty="0"/>
              <a:t>The team can walk through a potential scenario and possible characteristics to identify relevant decision points such as whether or not to evacuate or lockdown, or at which point. </a:t>
            </a:r>
          </a:p>
          <a:p>
            <a:pPr lvl="1">
              <a:defRPr/>
            </a:pPr>
            <a:endParaRPr lang="en-US" sz="1000" dirty="0"/>
          </a:p>
          <a:p>
            <a:pPr>
              <a:defRPr/>
            </a:pPr>
            <a:r>
              <a:rPr lang="en-US" sz="1000" b="1" dirty="0"/>
              <a:t>Develop courses of action: </a:t>
            </a:r>
          </a:p>
          <a:p>
            <a:pPr marL="179182" indent="-179182">
              <a:buFont typeface="Arial" pitchFamily="34" charset="0"/>
              <a:buChar char="•"/>
              <a:defRPr/>
            </a:pPr>
            <a:r>
              <a:rPr lang="en-US" sz="1000" dirty="0"/>
              <a:t>Courses of action will answer critical question and help achieve goals and objectives. </a:t>
            </a:r>
            <a:r>
              <a:rPr lang="en-US" sz="1000" b="1" dirty="0"/>
              <a:t>(Brief review.) </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is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Who is responsible for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When does the action take place?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How long does the action take, and how much time is actually available?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has to happen before?</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happens after?</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What resources are needed to perform the action?</a:t>
            </a:r>
          </a:p>
          <a:p>
            <a:pPr marL="358365" lvl="1" indent="-179182" defTabSz="966630" eaLnBrk="0" fontAlgn="base" hangingPunct="0">
              <a:lnSpc>
                <a:spcPct val="80000"/>
              </a:lnSpc>
              <a:spcAft>
                <a:spcPct val="0"/>
              </a:spcAft>
              <a:buFont typeface="Arial" pitchFamily="34" charset="0"/>
              <a:buChar char="•"/>
              <a:defRPr/>
            </a:pPr>
            <a:r>
              <a:rPr lang="en-US" altLang="en-US" sz="1000" dirty="0">
                <a:solidFill>
                  <a:prstClr val="black"/>
                </a:solidFill>
                <a:ea typeface="ＭＳ Ｐゴシック" pitchFamily="34" charset="-128"/>
              </a:rPr>
              <a:t>How will this affect specific populations?</a:t>
            </a:r>
            <a:endParaRPr lang="en-US" sz="1000" b="1" dirty="0"/>
          </a:p>
          <a:p>
            <a:pPr marL="483254" lvl="1">
              <a:defRPr/>
            </a:pPr>
            <a:endParaRPr lang="en-US" sz="1000" dirty="0"/>
          </a:p>
          <a:p>
            <a:pPr indent="-61">
              <a:defRPr/>
            </a:pPr>
            <a:r>
              <a:rPr lang="en-US" sz="1000" b="1" cap="all" dirty="0"/>
              <a:t>Note to Presenter:</a:t>
            </a:r>
            <a:r>
              <a:rPr lang="en-US" sz="1000" cap="all" dirty="0"/>
              <a:t> </a:t>
            </a:r>
            <a:r>
              <a:rPr lang="en-US" sz="1000" dirty="0"/>
              <a:t>Inform participants that we will go into detail on courses of action after we practice Steps 1 through 3. Also, </a:t>
            </a:r>
            <a:r>
              <a:rPr lang="en-US" sz="1000" b="1" u="sng" dirty="0"/>
              <a:t>NEXT SLIDE IS AN ANIMATION</a:t>
            </a:r>
            <a:r>
              <a:rPr lang="en-US" sz="1000" dirty="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30</a:t>
            </a:fld>
            <a:endParaRPr lang="en-US" dirty="0"/>
          </a:p>
        </p:txBody>
      </p:sp>
    </p:spTree>
    <p:extLst>
      <p:ext uri="{BB962C8B-B14F-4D97-AF65-F5344CB8AC3E}">
        <p14:creationId xmlns:p14="http://schemas.microsoft.com/office/powerpoint/2010/main" val="4076897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see one possible scenario and how it unfolds.” </a:t>
            </a:r>
          </a:p>
          <a:p>
            <a:endParaRPr lang="en-US" dirty="0"/>
          </a:p>
          <a:p>
            <a:r>
              <a:rPr lang="en-US" b="1" dirty="0" smtClean="0"/>
              <a:t>NOTE TO PRESENTER:</a:t>
            </a:r>
            <a:r>
              <a:rPr lang="en-US" dirty="0" smtClean="0"/>
              <a:t> </a:t>
            </a:r>
            <a:r>
              <a:rPr lang="en-US" dirty="0"/>
              <a:t>Following this scenario, participants will be asked to depict their own possible scenarios, etc. This brief presentation depicts </a:t>
            </a:r>
            <a:r>
              <a:rPr lang="en-US" b="1" dirty="0"/>
              <a:t>one possible </a:t>
            </a:r>
            <a:r>
              <a:rPr lang="en-US" b="1" dirty="0" smtClean="0"/>
              <a:t>scenario</a:t>
            </a:r>
            <a:r>
              <a:rPr lang="en-US" dirty="0" smtClean="0"/>
              <a:t>, which </a:t>
            </a:r>
            <a:r>
              <a:rPr lang="en-US" dirty="0"/>
              <a:t>is intended to help the </a:t>
            </a:r>
            <a:r>
              <a:rPr lang="en-US" dirty="0" smtClean="0"/>
              <a:t>participants </a:t>
            </a:r>
            <a:r>
              <a:rPr lang="en-US" dirty="0"/>
              <a:t>since they will subsequently go through the four-step process independently and develop their own scenario. </a:t>
            </a:r>
          </a:p>
          <a:p>
            <a:endParaRPr lang="en-US" dirty="0"/>
          </a:p>
          <a:p>
            <a:r>
              <a:rPr lang="en-US" dirty="0"/>
              <a:t>There are many variables, and therefore, many possible ways a scenario could unfold. Planning takes into consideration many possible scenarios when developing </a:t>
            </a:r>
            <a:r>
              <a:rPr lang="en-US" dirty="0" smtClean="0"/>
              <a:t>goals</a:t>
            </a:r>
            <a:r>
              <a:rPr lang="en-US" dirty="0"/>
              <a:t>, objectives, and courses of action. </a:t>
            </a:r>
          </a:p>
          <a:p>
            <a:endParaRPr lang="en-US" dirty="0"/>
          </a:p>
          <a:p>
            <a:pPr defTabSz="1012157">
              <a:defRPr/>
            </a:pPr>
            <a:r>
              <a:rPr lang="en-US" dirty="0"/>
              <a:t>Based on the flow</a:t>
            </a:r>
            <a:r>
              <a:rPr lang="en-US" dirty="0" smtClean="0"/>
              <a:t>, the </a:t>
            </a:r>
            <a:r>
              <a:rPr lang="en-US" dirty="0"/>
              <a:t>presenter will elicit the following for the injects. </a:t>
            </a:r>
          </a:p>
          <a:p>
            <a:endParaRPr lang="en-US" dirty="0"/>
          </a:p>
          <a:p>
            <a:pPr marL="358365" lvl="1" indent="-179182">
              <a:defRPr/>
            </a:pPr>
            <a:r>
              <a:rPr lang="en-US" b="1" dirty="0"/>
              <a:t>Depict the </a:t>
            </a:r>
            <a:r>
              <a:rPr lang="en-US" b="1" dirty="0" smtClean="0"/>
              <a:t>scenario:</a:t>
            </a:r>
            <a:endParaRPr lang="en-US" b="1" dirty="0"/>
          </a:p>
          <a:p>
            <a:pPr marL="358365" lvl="2" indent="-179182">
              <a:buFont typeface="Arial" pitchFamily="34" charset="0"/>
              <a:buChar char="•"/>
            </a:pPr>
            <a:r>
              <a:rPr lang="en-US" dirty="0"/>
              <a:t>Perhaps ask participant for </a:t>
            </a:r>
            <a:r>
              <a:rPr lang="en-US" b="1" dirty="0"/>
              <a:t>additional</a:t>
            </a:r>
            <a:r>
              <a:rPr lang="en-US" dirty="0"/>
              <a:t> injects or </a:t>
            </a:r>
            <a:r>
              <a:rPr lang="en-US" b="1" dirty="0"/>
              <a:t>alternative</a:t>
            </a:r>
            <a:r>
              <a:rPr lang="en-US" dirty="0"/>
              <a:t> possible scenarios. </a:t>
            </a:r>
          </a:p>
          <a:p>
            <a:pPr marL="358365" lvl="1" indent="-179182">
              <a:defRPr/>
            </a:pPr>
            <a:endParaRPr lang="en-US" dirty="0"/>
          </a:p>
          <a:p>
            <a:pPr marL="358365" lvl="1" indent="-179182">
              <a:defRPr/>
            </a:pPr>
            <a:r>
              <a:rPr lang="en-US" b="1" dirty="0"/>
              <a:t>Determine the amount of time available to </a:t>
            </a:r>
            <a:r>
              <a:rPr lang="en-US" b="1" dirty="0" smtClean="0"/>
              <a:t>respond: </a:t>
            </a:r>
            <a:endParaRPr lang="en-US" b="1" dirty="0"/>
          </a:p>
          <a:p>
            <a:pPr marL="358365" lvl="2" indent="-179182">
              <a:buFont typeface="Arial" pitchFamily="34" charset="0"/>
              <a:buChar char="•"/>
              <a:defRPr/>
            </a:pPr>
            <a:r>
              <a:rPr lang="en-US" dirty="0"/>
              <a:t>As issues are identified, ask participants to estimate the time available.</a:t>
            </a:r>
          </a:p>
          <a:p>
            <a:pPr marL="358365" lvl="1" indent="-179182">
              <a:defRPr/>
            </a:pPr>
            <a:endParaRPr lang="en-US" dirty="0"/>
          </a:p>
          <a:p>
            <a:pPr marL="358365" lvl="1" indent="-179182">
              <a:defRPr/>
            </a:pPr>
            <a:r>
              <a:rPr lang="en-US" b="1" dirty="0"/>
              <a:t>Identify decision </a:t>
            </a:r>
            <a:r>
              <a:rPr lang="en-US" b="1" dirty="0" smtClean="0"/>
              <a:t>points: </a:t>
            </a:r>
            <a:endParaRPr lang="en-US" b="1" dirty="0"/>
          </a:p>
          <a:p>
            <a:pPr marL="358365" lvl="1" indent="-179182">
              <a:buFont typeface="Arial" charset="0"/>
              <a:buChar char="•"/>
              <a:defRPr/>
            </a:pPr>
            <a:r>
              <a:rPr lang="en-US" dirty="0"/>
              <a:t>As the scenario unfolds and response actions are </a:t>
            </a:r>
            <a:r>
              <a:rPr lang="en-US" dirty="0" smtClean="0"/>
              <a:t>discussed, identify the </a:t>
            </a:r>
            <a:r>
              <a:rPr lang="en-US" dirty="0"/>
              <a:t>key decision points.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31</a:t>
            </a:fld>
            <a:endParaRPr lang="en-US" dirty="0"/>
          </a:p>
        </p:txBody>
      </p:sp>
    </p:spTree>
    <p:extLst>
      <p:ext uri="{BB962C8B-B14F-4D97-AF65-F5344CB8AC3E}">
        <p14:creationId xmlns:p14="http://schemas.microsoft.com/office/powerpoint/2010/main" val="2290440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cap="all" dirty="0" smtClean="0"/>
              <a:t>Note to Presenter</a:t>
            </a:r>
            <a:r>
              <a:rPr lang="en-US" altLang="en-US" b="1" dirty="0" smtClean="0"/>
              <a:t>: </a:t>
            </a:r>
            <a:r>
              <a:rPr lang="en-US" altLang="en-US" dirty="0" smtClean="0"/>
              <a:t>At the “Decision Point,” talk through these possible courses of action with the</a:t>
            </a:r>
            <a:r>
              <a:rPr lang="en-US" altLang="en-US" baseline="0" dirty="0" smtClean="0"/>
              <a:t> participants.</a:t>
            </a:r>
            <a:endParaRPr lang="en-US" altLang="en-US" dirty="0" smtClean="0"/>
          </a:p>
          <a:p>
            <a:endParaRPr lang="en-US" altLang="en-US" dirty="0" smtClean="0"/>
          </a:p>
          <a:p>
            <a:pPr marL="179182" defTabSz="966630">
              <a:defRPr/>
            </a:pPr>
            <a:r>
              <a:rPr lang="en-US" altLang="en-US" baseline="0" dirty="0" smtClean="0"/>
              <a:t>Continue School as Normal—A lot is still unknown in terms of the hazardous substance and if it will affect the school, but since the crash happened so close to the school, the principal determines that some sort of protective action should be taken as a precaution.</a:t>
            </a:r>
          </a:p>
          <a:p>
            <a:pPr marL="179182" defTabSz="966630">
              <a:defRPr/>
            </a:pPr>
            <a:endParaRPr lang="en-US" altLang="en-US" dirty="0" smtClean="0"/>
          </a:p>
          <a:p>
            <a:pPr marL="179182"/>
            <a:r>
              <a:rPr lang="en-US" altLang="en-US" dirty="0" smtClean="0"/>
              <a:t>Evacuation—Due</a:t>
            </a:r>
            <a:r>
              <a:rPr lang="en-US" altLang="en-US" baseline="0" dirty="0" smtClean="0"/>
              <a:t> to the proximity of the crash to the school, the principal doesn’t think he can get enough bus drivers and buses to the school quick enough to do an off-campus evacuation without putting students, staff, and bus drivers at risk.</a:t>
            </a:r>
          </a:p>
          <a:p>
            <a:pPr marL="179182"/>
            <a:endParaRPr lang="en-US" altLang="en-US" baseline="0" dirty="0" smtClean="0"/>
          </a:p>
          <a:p>
            <a:pPr marL="179182"/>
            <a:r>
              <a:rPr lang="en-US" altLang="en-US" dirty="0" smtClean="0"/>
              <a:t>Shelter-in-Place—Due </a:t>
            </a:r>
            <a:r>
              <a:rPr lang="en-US" altLang="en-US" baseline="0" dirty="0" smtClean="0"/>
              <a:t>to the proximity of the crash, the school decides to take precautionary measures and implements a shelter-in-place to seal off the school from the possible contaminant.</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32</a:t>
            </a:fld>
            <a:endParaRPr lang="en-US" dirty="0"/>
          </a:p>
        </p:txBody>
      </p:sp>
    </p:spTree>
    <p:extLst>
      <p:ext uri="{BB962C8B-B14F-4D97-AF65-F5344CB8AC3E}">
        <p14:creationId xmlns:p14="http://schemas.microsoft.com/office/powerpoint/2010/main" val="3047185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15">
              <a:defRPr/>
            </a:pPr>
            <a:r>
              <a:rPr lang="en-US" altLang="en-US" dirty="0" smtClean="0"/>
              <a:t>The</a:t>
            </a:r>
            <a:r>
              <a:rPr lang="en-US" altLang="en-US" baseline="0" dirty="0" smtClean="0"/>
              <a:t> school implements its EOP, and specific courses of action are completed.</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33</a:t>
            </a:fld>
            <a:endParaRPr lang="en-US" dirty="0"/>
          </a:p>
        </p:txBody>
      </p:sp>
    </p:spTree>
    <p:extLst>
      <p:ext uri="{BB962C8B-B14F-4D97-AF65-F5344CB8AC3E}">
        <p14:creationId xmlns:p14="http://schemas.microsoft.com/office/powerpoint/2010/main" val="764372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Medical Needs:</a:t>
            </a:r>
            <a:r>
              <a:rPr lang="en-US" altLang="en-US" b="1" baseline="0" dirty="0" smtClean="0"/>
              <a:t> </a:t>
            </a:r>
            <a:r>
              <a:rPr lang="en-US" altLang="en-US" baseline="0" dirty="0" smtClean="0"/>
              <a:t>Who is responsible for delivering medical supplies to students who are in need? How is this done once rooms are sealed? Is there a mechanism in place to accomplish this before rooms are sealed? Is this practiced/drilled?</a:t>
            </a:r>
          </a:p>
          <a:p>
            <a:endParaRPr lang="en-US" altLang="en-US" baseline="0" dirty="0" smtClean="0"/>
          </a:p>
          <a:p>
            <a:r>
              <a:rPr lang="en-US" altLang="en-US" b="1" baseline="0" dirty="0" smtClean="0"/>
              <a:t>Students/Staff Outside</a:t>
            </a:r>
            <a:r>
              <a:rPr lang="en-US" altLang="en-US" baseline="0" dirty="0" smtClean="0"/>
              <a:t>: The school forgot to notify students outside. Does this school have a mechanism for notifying those meeting outside? Does the intercom system reach to the field? Do teachers carry two-way radios when meeting outside? Who is in charge of notifying those outside? Does someone have to risk their life to go and notify them? If they are brought into the school, will they contaminate the school environment and make others sick?</a:t>
            </a:r>
          </a:p>
          <a:p>
            <a:endParaRPr lang="en-US" altLang="en-US" baseline="0" dirty="0" smtClean="0"/>
          </a:p>
          <a:p>
            <a:r>
              <a:rPr lang="en-US" altLang="en-US" b="1" baseline="0" dirty="0" smtClean="0"/>
              <a:t>NOTE TO PRESENTER: </a:t>
            </a:r>
            <a:r>
              <a:rPr lang="en-US" altLang="en-US" baseline="0" dirty="0" smtClean="0"/>
              <a:t>These questions will give the participants a lot to consider and hopefully will open their eyes to the need of making comprehensive plans so that quick decisions can be made to save lives and reduce injuries.</a:t>
            </a:r>
          </a:p>
          <a:p>
            <a:endParaRPr lang="en-US" altLang="en-US" baseline="0" dirty="0" smtClean="0"/>
          </a:p>
          <a:p>
            <a:endParaRPr lang="en-US" altLang="en-US" baseline="0" dirty="0" smtClean="0"/>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34</a:t>
            </a:fld>
            <a:endParaRPr lang="en-US" dirty="0"/>
          </a:p>
        </p:txBody>
      </p:sp>
    </p:spTree>
    <p:extLst>
      <p:ext uri="{BB962C8B-B14F-4D97-AF65-F5344CB8AC3E}">
        <p14:creationId xmlns:p14="http://schemas.microsoft.com/office/powerpoint/2010/main" val="1147265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910" indent="-238910" defTabSz="966508">
              <a:buFont typeface="+mj-lt"/>
              <a:buAutoNum type="arabicPeriod"/>
              <a:defRPr/>
            </a:pPr>
            <a:r>
              <a:rPr lang="en-US" b="1" dirty="0" smtClean="0"/>
              <a:t>Participant Activity: </a:t>
            </a:r>
            <a:r>
              <a:rPr lang="en-US" dirty="0" smtClean="0"/>
              <a:t>Direct participants to work in small groups to discuss</a:t>
            </a:r>
            <a:r>
              <a:rPr lang="en-US" baseline="0" dirty="0" smtClean="0"/>
              <a:t> the questions on the screen.</a:t>
            </a:r>
          </a:p>
          <a:p>
            <a:pPr marL="241628" indent="-241628" defTabSz="966508">
              <a:buFontTx/>
              <a:buAutoNum type="arabicPeriod"/>
              <a:defRPr/>
            </a:pPr>
            <a:endParaRPr lang="en-US" dirty="0" smtClean="0"/>
          </a:p>
          <a:p>
            <a:pPr marL="238910" indent="-238910" defTabSz="966508">
              <a:buFont typeface="+mj-lt"/>
              <a:buAutoNum type="arabicPeriod"/>
              <a:defRPr/>
            </a:pPr>
            <a:r>
              <a:rPr lang="en-US" b="1" dirty="0" smtClean="0"/>
              <a:t>As facilitator: </a:t>
            </a:r>
          </a:p>
          <a:p>
            <a:pPr marL="418092" indent="-179182" defTabSz="966508">
              <a:buFont typeface="Arial" pitchFamily="34" charset="0"/>
              <a:buChar char="•"/>
              <a:defRPr/>
            </a:pPr>
            <a:r>
              <a:rPr lang="en-US" dirty="0" smtClean="0"/>
              <a:t>Lead debrief—highlight the different ways the scenario has the potential  to unfold as envisioned by the variety of participants.</a:t>
            </a:r>
          </a:p>
          <a:p>
            <a:pPr marL="418092" indent="-179182" defTabSz="966508">
              <a:buFont typeface="Arial" pitchFamily="34" charset="0"/>
              <a:buChar char="•"/>
              <a:defRPr/>
            </a:pPr>
            <a:r>
              <a:rPr lang="en-US" dirty="0" smtClean="0"/>
              <a:t>Reinforce</a:t>
            </a:r>
            <a:r>
              <a:rPr lang="en-US" baseline="0" dirty="0" smtClean="0"/>
              <a:t> the value of using scenarios to help identify different courses of action and the resources (people and/or things) needed to carry them out.</a:t>
            </a:r>
            <a:r>
              <a:rPr lang="en-US" dirty="0" smtClean="0"/>
              <a:t>  </a:t>
            </a:r>
          </a:p>
          <a:p>
            <a:pPr marL="418092" indent="-179182" defTabSz="966508">
              <a:buFont typeface="Arial" pitchFamily="34" charset="0"/>
              <a:buChar char="•"/>
              <a:defRPr/>
            </a:pPr>
            <a:r>
              <a:rPr lang="en-US" dirty="0" smtClean="0"/>
              <a:t>Identify and summarize common critical functions cited by participants.</a:t>
            </a:r>
          </a:p>
          <a:p>
            <a:pPr marL="181219" indent="-181219" defTabSz="966508">
              <a:buFont typeface="Arial" pitchFamily="34" charset="0"/>
              <a:buChar char="•"/>
              <a:defRPr/>
            </a:pPr>
            <a:endParaRPr lang="en-US" dirty="0" smtClean="0"/>
          </a:p>
          <a:p>
            <a:pPr marL="181219" indent="-181219" defTabSz="966508">
              <a:defRPr/>
            </a:pPr>
            <a:r>
              <a:rPr lang="en-US" u="sng" dirty="0" smtClean="0"/>
              <a:t>Common Functions</a:t>
            </a:r>
            <a:r>
              <a:rPr lang="en-US" dirty="0" smtClean="0"/>
              <a:t>:</a:t>
            </a:r>
          </a:p>
          <a:p>
            <a:pPr marL="181219" indent="-181219" defTabSz="966508">
              <a:buFont typeface="Arial" pitchFamily="34" charset="0"/>
              <a:buChar char="•"/>
              <a:defRPr/>
            </a:pPr>
            <a:r>
              <a:rPr lang="en-US" dirty="0" smtClean="0"/>
              <a:t>Communications (internal and external)</a:t>
            </a:r>
          </a:p>
          <a:p>
            <a:pPr marL="181219" indent="-181219" defTabSz="966508">
              <a:buFont typeface="Arial" pitchFamily="34" charset="0"/>
              <a:buChar char="•"/>
              <a:defRPr/>
            </a:pPr>
            <a:r>
              <a:rPr lang="en-US" dirty="0" smtClean="0"/>
              <a:t>Shelter-in-Place</a:t>
            </a:r>
            <a:r>
              <a:rPr lang="en-US" baseline="0" dirty="0" smtClean="0"/>
              <a:t> protocol</a:t>
            </a:r>
          </a:p>
          <a:p>
            <a:pPr marL="181219" indent="-181219" defTabSz="966508">
              <a:buFont typeface="Arial" pitchFamily="34" charset="0"/>
              <a:buChar char="•"/>
              <a:defRPr/>
            </a:pPr>
            <a:r>
              <a:rPr lang="en-US" baseline="0" dirty="0" smtClean="0"/>
              <a:t>Evacuation (off-campus)</a:t>
            </a:r>
          </a:p>
          <a:p>
            <a:pPr marL="181219" indent="-181219" defTabSz="966508">
              <a:buFont typeface="Arial" pitchFamily="34" charset="0"/>
              <a:buChar char="•"/>
              <a:defRPr/>
            </a:pPr>
            <a:r>
              <a:rPr lang="en-US" baseline="0" dirty="0" smtClean="0"/>
              <a:t>Medical</a:t>
            </a:r>
          </a:p>
          <a:p>
            <a:pPr marL="181219" indent="-181219" defTabSz="966508">
              <a:buFont typeface="Arial" pitchFamily="34" charset="0"/>
              <a:buChar char="•"/>
              <a:defRPr/>
            </a:pPr>
            <a:r>
              <a:rPr lang="en-US" baseline="0" dirty="0" smtClean="0"/>
              <a:t>Accounting for students</a:t>
            </a:r>
          </a:p>
          <a:p>
            <a:pPr marL="181219" indent="-181219" defTabSz="966508">
              <a:buFont typeface="Arial" pitchFamily="34" charset="0"/>
              <a:buChar char="•"/>
              <a:defRPr/>
            </a:pPr>
            <a:endParaRPr lang="en-US" dirty="0" smtClean="0"/>
          </a:p>
          <a:p>
            <a:pPr marL="181219" indent="-181219" defTabSz="966508">
              <a:defRPr/>
            </a:pPr>
            <a:endParaRPr 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35</a:t>
            </a:fld>
            <a:endParaRPr lang="en-US" dirty="0"/>
          </a:p>
        </p:txBody>
      </p:sp>
    </p:spTree>
    <p:extLst>
      <p:ext uri="{BB962C8B-B14F-4D97-AF65-F5344CB8AC3E}">
        <p14:creationId xmlns:p14="http://schemas.microsoft.com/office/powerpoint/2010/main" val="1700044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508">
              <a:buFont typeface="Arial" pitchFamily="34" charset="0"/>
              <a:buNone/>
              <a:defRPr/>
            </a:pPr>
            <a:r>
              <a:rPr lang="en-US" dirty="0" smtClean="0"/>
              <a:t>This</a:t>
            </a:r>
            <a:r>
              <a:rPr lang="en-US" baseline="0" dirty="0" smtClean="0"/>
              <a:t> can be a discussion point for the participants: </a:t>
            </a:r>
          </a:p>
          <a:p>
            <a:pPr marL="0" indent="0" defTabSz="966508">
              <a:buFont typeface="Arial" pitchFamily="34" charset="0"/>
              <a:buNone/>
              <a:defRPr/>
            </a:pPr>
            <a:endParaRPr lang="en-US" baseline="0" dirty="0" smtClean="0"/>
          </a:p>
          <a:p>
            <a:pPr marL="0" indent="0" defTabSz="966508">
              <a:buFont typeface="Arial" pitchFamily="34" charset="0"/>
              <a:buNone/>
              <a:defRPr/>
            </a:pPr>
            <a:r>
              <a:rPr lang="en-US" baseline="0" dirty="0" smtClean="0"/>
              <a:t>Consider the scenario just presented. If they chose to go with a different worksheet from earlier, we should still at least visit the scenario just presented. Compare what happened in the scenario to our own shelter-in-place procedures:</a:t>
            </a:r>
          </a:p>
          <a:p>
            <a:pPr marL="171450" indent="-171450" defTabSz="966508">
              <a:buFont typeface="Arial" panose="020B0604020202020204" pitchFamily="34" charset="0"/>
              <a:buChar char="•"/>
              <a:defRPr/>
            </a:pPr>
            <a:r>
              <a:rPr lang="en-US" baseline="0" dirty="0" smtClean="0"/>
              <a:t>Are there things that were done in the scenario that we have not considered in our own planning? </a:t>
            </a:r>
          </a:p>
          <a:p>
            <a:pPr marL="171450" indent="-171450" defTabSz="966508">
              <a:buFont typeface="Arial" panose="020B0604020202020204" pitchFamily="34" charset="0"/>
              <a:buChar char="•"/>
              <a:defRPr/>
            </a:pPr>
            <a:r>
              <a:rPr lang="en-US" baseline="0" dirty="0" smtClean="0"/>
              <a:t>If this event happened locally how would it impact our own building(s)? </a:t>
            </a:r>
          </a:p>
          <a:p>
            <a:pPr marL="171450" indent="-171450" defTabSz="966508">
              <a:buFont typeface="Arial" panose="020B0604020202020204" pitchFamily="34" charset="0"/>
              <a:buChar char="•"/>
              <a:defRPr/>
            </a:pPr>
            <a:endParaRPr lang="en-US" baseline="0" dirty="0" smtClean="0"/>
          </a:p>
          <a:p>
            <a:pPr marL="0" indent="0" defTabSz="966508">
              <a:buFont typeface="Arial" pitchFamily="34" charset="0"/>
              <a:buNone/>
              <a:defRPr/>
            </a:pPr>
            <a:r>
              <a:rPr lang="en-US" baseline="0" dirty="0" smtClean="0"/>
              <a:t>After doing a quick brief-back on the previous scenario, give the participants time to go over at least one of their worksheets. The list of common functions they may want to focus on are below.</a:t>
            </a:r>
          </a:p>
          <a:p>
            <a:pPr marL="0" indent="0" defTabSz="966508">
              <a:buFont typeface="Arial" pitchFamily="34" charset="0"/>
              <a:buNone/>
              <a:defRPr/>
            </a:pPr>
            <a:endParaRPr lang="en-US" dirty="0" smtClean="0"/>
          </a:p>
          <a:p>
            <a:pPr marL="181219" indent="-181219" defTabSz="966508">
              <a:defRPr/>
            </a:pPr>
            <a:r>
              <a:rPr lang="en-US" u="sng" dirty="0" smtClean="0"/>
              <a:t>Common Functions</a:t>
            </a:r>
            <a:r>
              <a:rPr lang="en-US" dirty="0" smtClean="0"/>
              <a:t>:</a:t>
            </a:r>
          </a:p>
          <a:p>
            <a:pPr marL="181219" indent="-181219" defTabSz="966508">
              <a:buFont typeface="Arial" pitchFamily="34" charset="0"/>
              <a:buChar char="•"/>
              <a:defRPr/>
            </a:pPr>
            <a:r>
              <a:rPr lang="en-US" dirty="0" smtClean="0"/>
              <a:t>Communications (internal and external)</a:t>
            </a:r>
          </a:p>
          <a:p>
            <a:pPr marL="181219" indent="-181219" defTabSz="966508">
              <a:buFont typeface="Arial" pitchFamily="34" charset="0"/>
              <a:buChar char="•"/>
              <a:defRPr/>
            </a:pPr>
            <a:r>
              <a:rPr lang="en-US" dirty="0" smtClean="0"/>
              <a:t>Shelter-in-Place</a:t>
            </a:r>
            <a:r>
              <a:rPr lang="en-US" baseline="0" dirty="0" smtClean="0"/>
              <a:t> protocol</a:t>
            </a:r>
          </a:p>
          <a:p>
            <a:pPr marL="181219" indent="-181219" defTabSz="966508">
              <a:buFont typeface="Arial" pitchFamily="34" charset="0"/>
              <a:buChar char="•"/>
              <a:defRPr/>
            </a:pPr>
            <a:r>
              <a:rPr lang="en-US" baseline="0" dirty="0" smtClean="0"/>
              <a:t>Lockdown/lockout</a:t>
            </a:r>
          </a:p>
          <a:p>
            <a:pPr marL="181219" indent="-181219" defTabSz="966508">
              <a:buFont typeface="Arial" pitchFamily="34" charset="0"/>
              <a:buChar char="•"/>
              <a:defRPr/>
            </a:pPr>
            <a:r>
              <a:rPr lang="en-US" baseline="0" dirty="0" smtClean="0"/>
              <a:t>Evacuation (off-campus)</a:t>
            </a:r>
          </a:p>
          <a:p>
            <a:pPr marL="181219" indent="-181219" defTabSz="966508">
              <a:buFont typeface="Arial" pitchFamily="34" charset="0"/>
              <a:buChar char="•"/>
              <a:defRPr/>
            </a:pPr>
            <a:r>
              <a:rPr lang="en-US" baseline="0" dirty="0" smtClean="0"/>
              <a:t>Medical</a:t>
            </a:r>
          </a:p>
          <a:p>
            <a:pPr marL="181219" indent="-181219" defTabSz="966508">
              <a:buFont typeface="Arial" pitchFamily="34" charset="0"/>
              <a:buChar char="•"/>
              <a:defRPr/>
            </a:pPr>
            <a:r>
              <a:rPr lang="en-US" baseline="0" dirty="0" smtClean="0"/>
              <a:t>Accounting for students</a:t>
            </a:r>
          </a:p>
          <a:p>
            <a:pPr marL="181219" indent="-181219" defTabSz="966508">
              <a:buFont typeface="Arial" pitchFamily="34" charset="0"/>
              <a:buChar char="•"/>
              <a:defRPr/>
            </a:pPr>
            <a:endParaRPr lang="en-US" dirty="0" smtClean="0"/>
          </a:p>
          <a:p>
            <a:pPr marL="181219" indent="-181219" defTabSz="966508">
              <a:defRPr/>
            </a:pPr>
            <a:endParaRPr 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36</a:t>
            </a:fld>
            <a:endParaRPr lang="en-US" dirty="0"/>
          </a:p>
        </p:txBody>
      </p:sp>
    </p:spTree>
    <p:extLst>
      <p:ext uri="{BB962C8B-B14F-4D97-AF65-F5344CB8AC3E}">
        <p14:creationId xmlns:p14="http://schemas.microsoft.com/office/powerpoint/2010/main" val="3859624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In Step 5, the planning team </a:t>
            </a:r>
            <a:r>
              <a:rPr lang="en-US" altLang="en-US" b="1" dirty="0" smtClean="0"/>
              <a:t>develops a draft</a:t>
            </a:r>
            <a:r>
              <a:rPr lang="en-US" altLang="en-US" dirty="0" smtClean="0"/>
              <a:t> of the school EOP using the courses of action developed in Step 4. In addition, the team </a:t>
            </a:r>
            <a:r>
              <a:rPr lang="en-US" altLang="en-US" b="1" dirty="0" smtClean="0"/>
              <a:t>reviews the plan</a:t>
            </a:r>
            <a:r>
              <a:rPr lang="en-US" altLang="en-US" dirty="0" smtClean="0"/>
              <a:t>, </a:t>
            </a:r>
            <a:r>
              <a:rPr lang="en-US" altLang="en-US" b="1" dirty="0" smtClean="0"/>
              <a:t>obtains official approval</a:t>
            </a:r>
            <a:r>
              <a:rPr lang="en-US" altLang="en-US" dirty="0" smtClean="0"/>
              <a:t>, and </a:t>
            </a:r>
            <a:r>
              <a:rPr lang="en-US" altLang="en-US" b="1" dirty="0" smtClean="0"/>
              <a:t>shares the plan </a:t>
            </a:r>
            <a:r>
              <a:rPr lang="en-US" altLang="en-US" dirty="0" smtClean="0"/>
              <a:t>with community partners—first responders, local emergency management officials, staff, and stakeholders. </a:t>
            </a:r>
            <a:endParaRPr lang="en-US" altLang="en-US" sz="1900" dirty="0"/>
          </a:p>
          <a:p>
            <a:pPr eaLnBrk="1" hangingPunct="1"/>
            <a:endParaRPr lang="en-US" altLang="en-US" dirty="0"/>
          </a:p>
          <a:p>
            <a:pPr eaLnBrk="1" hangingPunct="1"/>
            <a:r>
              <a:rPr lang="en-US" altLang="en-US" dirty="0" smtClean="0"/>
              <a:t>This is where the plan takes shape and is finalized. After completing Step 5, the planning team will have a final school EOP.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37</a:t>
            </a:fld>
            <a:endParaRPr lang="en-US" dirty="0"/>
          </a:p>
        </p:txBody>
      </p:sp>
    </p:spTree>
    <p:extLst>
      <p:ext uri="{BB962C8B-B14F-4D97-AF65-F5344CB8AC3E}">
        <p14:creationId xmlns:p14="http://schemas.microsoft.com/office/powerpoint/2010/main" val="1497876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At</a:t>
            </a:r>
            <a:r>
              <a:rPr lang="en-US" baseline="0" dirty="0" smtClean="0"/>
              <a:t> the beginning of the presentation, we introduced the traditional format of an emergency operations plan </a:t>
            </a:r>
            <a:r>
              <a:rPr lang="en-US" dirty="0" smtClean="0"/>
              <a:t>that can be tailored to meet individual school needs. Let’s once again</a:t>
            </a:r>
            <a:r>
              <a:rPr lang="en-US" baseline="0" dirty="0" smtClean="0"/>
              <a:t> consider the format:</a:t>
            </a:r>
            <a:endParaRPr lang="en-US" dirty="0" smtClean="0"/>
          </a:p>
          <a:p>
            <a:pPr>
              <a:defRPr/>
            </a:pPr>
            <a:endParaRPr lang="en-US" dirty="0" smtClean="0"/>
          </a:p>
          <a:p>
            <a:pPr marL="241628" indent="-241628">
              <a:spcBef>
                <a:spcPct val="0"/>
              </a:spcBef>
              <a:buFont typeface="+mj-lt"/>
              <a:buAutoNum type="arabicPeriod"/>
              <a:defRPr/>
            </a:pPr>
            <a:r>
              <a:rPr lang="en-US" dirty="0" smtClean="0"/>
              <a:t>The </a:t>
            </a:r>
            <a:r>
              <a:rPr lang="en-US" b="1" i="1" dirty="0" smtClean="0"/>
              <a:t>Basic Plan </a:t>
            </a:r>
            <a:r>
              <a:rPr lang="en-US" dirty="0" smtClean="0"/>
              <a:t>section of the school EOP provides an overview of the school’s approach to emergency operations. </a:t>
            </a:r>
          </a:p>
          <a:p>
            <a:pPr marL="241628" indent="-241628">
              <a:spcBef>
                <a:spcPct val="0"/>
              </a:spcBef>
              <a:buFont typeface="+mj-lt"/>
              <a:buAutoNum type="arabicPeriod"/>
              <a:defRPr/>
            </a:pPr>
            <a:r>
              <a:rPr lang="en-US" dirty="0" smtClean="0"/>
              <a:t>The </a:t>
            </a:r>
            <a:r>
              <a:rPr lang="en-US" b="1" i="1" dirty="0" smtClean="0"/>
              <a:t>Functional Annexes </a:t>
            </a:r>
            <a:r>
              <a:rPr lang="en-US" dirty="0" smtClean="0"/>
              <a:t>section details the goals, objectives, and courses of action of essential functions (e.g., evacuation, lockdown, communications, accounting for students) that apply across multiple threats or hazards. Functional annexes set forth how the school manages </a:t>
            </a:r>
            <a:r>
              <a:rPr lang="en-US" b="1" dirty="0" smtClean="0"/>
              <a:t>COMMON </a:t>
            </a:r>
            <a:r>
              <a:rPr lang="en-US" dirty="0" smtClean="0"/>
              <a:t>function before, during, and after an emergency. Functional annexes address common functions such as communication, which will take place in connection with any emergency.</a:t>
            </a:r>
          </a:p>
          <a:p>
            <a:pPr marL="241628" indent="-241628">
              <a:spcBef>
                <a:spcPct val="0"/>
              </a:spcBef>
              <a:buFont typeface="+mj-lt"/>
              <a:buAutoNum type="arabicPeriod"/>
              <a:defRPr/>
            </a:pPr>
            <a:r>
              <a:rPr lang="en-US" dirty="0" smtClean="0"/>
              <a:t>The </a:t>
            </a:r>
            <a:r>
              <a:rPr lang="en-US" b="1" i="1" dirty="0" smtClean="0"/>
              <a:t>Threat- and Hazard-Specific Annexes</a:t>
            </a:r>
            <a:r>
              <a:rPr lang="en-US" b="1" i="1" baseline="0" dirty="0" smtClean="0"/>
              <a:t> </a:t>
            </a:r>
            <a:r>
              <a:rPr lang="en-US" dirty="0" smtClean="0"/>
              <a:t>section specifies the goals, objectives, and courses of action that a school will follow before, during, and after a particular type of threat or hazard (e.g., hurricane, </a:t>
            </a:r>
            <a:r>
              <a:rPr lang="en-US" i="1" dirty="0" smtClean="0"/>
              <a:t>active shooter, fire</a:t>
            </a:r>
            <a:r>
              <a:rPr lang="en-US" dirty="0" smtClean="0"/>
              <a:t>). </a:t>
            </a:r>
          </a:p>
          <a:p>
            <a:pPr eaLnBrk="1" hangingPunct="1">
              <a:spcBef>
                <a:spcPct val="0"/>
              </a:spcBef>
              <a:defRPr/>
            </a:pPr>
            <a:endParaRPr lang="en-US" dirty="0" smtClean="0"/>
          </a:p>
          <a:p>
            <a:pPr eaLnBrk="1" hangingPunct="1">
              <a:spcBef>
                <a:spcPct val="0"/>
              </a:spcBef>
              <a:defRPr/>
            </a:pPr>
            <a:r>
              <a:rPr lang="en-US" b="1" dirty="0" smtClean="0"/>
              <a:t>Reinforce the differences between Functional Annexes and Threat and Hazard-Specific Annexes. </a:t>
            </a:r>
          </a:p>
          <a:p>
            <a:pPr eaLnBrk="1" hangingPunct="1">
              <a:spcBef>
                <a:spcPct val="0"/>
              </a:spcBef>
              <a:defRPr/>
            </a:pPr>
            <a:endParaRPr lang="en-US" dirty="0" smtClean="0"/>
          </a:p>
          <a:p>
            <a:pPr>
              <a:spcBef>
                <a:spcPct val="0"/>
              </a:spcBef>
              <a:defRPr/>
            </a:pPr>
            <a:r>
              <a:rPr lang="en-US" dirty="0" smtClean="0"/>
              <a:t>REFER to SCHOOL EOP FORMAT from page 18 of the K-12 </a:t>
            </a:r>
            <a:r>
              <a:rPr lang="en-US" i="1" dirty="0" smtClean="0"/>
              <a:t>Guide</a:t>
            </a:r>
            <a:r>
              <a:rPr lang="en-US" dirty="0" smtClean="0"/>
              <a:t>—This will be an appendix in the participant handbook.</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38</a:t>
            </a:fld>
            <a:endParaRPr lang="en-US" dirty="0"/>
          </a:p>
        </p:txBody>
      </p:sp>
    </p:spTree>
    <p:extLst>
      <p:ext uri="{BB962C8B-B14F-4D97-AF65-F5344CB8AC3E}">
        <p14:creationId xmlns:p14="http://schemas.microsoft.com/office/powerpoint/2010/main" val="2791788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dirty="0" smtClean="0"/>
              <a:t>Use this opportunity</a:t>
            </a:r>
            <a:r>
              <a:rPr lang="en-US" baseline="0" dirty="0" smtClean="0"/>
              <a:t> to briefly talk about what is listed here and in the handout. We can spend some time going over some of the specific paragraphs that are contained in the body of the EOP. However, since there are no additional slides in this presentation or in the REMS presentation addressing the body of the plan, be sure to stress that the priority should be on the functional annexes before the body of the plan. The basic plan should exist as an enduring document for continuity whereas the annexes should be the result of a thorough risk assessment and planning process that best prepares the school for responses to multiple hazards and threats. </a:t>
            </a:r>
            <a:endParaRPr lang="en-US" dirty="0" smtClean="0"/>
          </a:p>
          <a:p>
            <a:pPr defTabSz="966508">
              <a:spcBef>
                <a:spcPct val="0"/>
              </a:spcBef>
              <a:defRPr/>
            </a:pPr>
            <a:endParaRPr lang="en-US" dirty="0" smtClean="0"/>
          </a:p>
          <a:p>
            <a:pPr defTabSz="966508">
              <a:spcBef>
                <a:spcPct val="0"/>
              </a:spcBef>
              <a:defRPr/>
            </a:pPr>
            <a:r>
              <a:rPr lang="en-US" dirty="0" smtClean="0"/>
              <a:t>The notes</a:t>
            </a:r>
            <a:r>
              <a:rPr lang="en-US" baseline="0" dirty="0" smtClean="0"/>
              <a:t> in the original REMS presentation are below.</a:t>
            </a:r>
            <a:endParaRPr lang="en-US" dirty="0" smtClean="0"/>
          </a:p>
          <a:p>
            <a:pPr defTabSz="966508">
              <a:spcBef>
                <a:spcPct val="0"/>
              </a:spcBef>
              <a:defRPr/>
            </a:pPr>
            <a:endParaRPr lang="en-US" dirty="0" smtClean="0"/>
          </a:p>
          <a:p>
            <a:pPr defTabSz="966508">
              <a:spcBef>
                <a:spcPct val="0"/>
              </a:spcBef>
              <a:defRPr/>
            </a:pPr>
            <a:r>
              <a:rPr lang="en-US" dirty="0" smtClean="0"/>
              <a:t>The Basic Plan section includes:</a:t>
            </a:r>
          </a:p>
          <a:p>
            <a:pPr marL="358365" lvl="1" indent="-179182" defTabSz="966508">
              <a:spcBef>
                <a:spcPct val="0"/>
              </a:spcBef>
              <a:buFont typeface="Arial" pitchFamily="34" charset="0"/>
              <a:buChar char="•"/>
              <a:defRPr/>
            </a:pPr>
            <a:r>
              <a:rPr lang="en-US" dirty="0" smtClean="0"/>
              <a:t>Introductory Material</a:t>
            </a:r>
          </a:p>
          <a:p>
            <a:pPr marL="358365" lvl="1" indent="-179182" defTabSz="966508">
              <a:spcBef>
                <a:spcPct val="0"/>
              </a:spcBef>
              <a:buFont typeface="Arial" pitchFamily="34" charset="0"/>
              <a:buChar char="•"/>
              <a:defRPr/>
            </a:pPr>
            <a:r>
              <a:rPr lang="en-US" dirty="0" smtClean="0"/>
              <a:t>Purpose and Situation Overview</a:t>
            </a:r>
          </a:p>
          <a:p>
            <a:pPr marL="358365" lvl="1" indent="-179182">
              <a:lnSpc>
                <a:spcPct val="110000"/>
              </a:lnSpc>
              <a:buFont typeface="Arial" pitchFamily="34" charset="0"/>
              <a:buChar char="•"/>
              <a:defRPr/>
            </a:pPr>
            <a:r>
              <a:rPr lang="en-US" dirty="0" smtClean="0"/>
              <a:t>Concept of Operations</a:t>
            </a:r>
          </a:p>
          <a:p>
            <a:pPr marL="358365" lvl="1" indent="-179182">
              <a:lnSpc>
                <a:spcPct val="110000"/>
              </a:lnSpc>
              <a:buFont typeface="Arial" pitchFamily="34" charset="0"/>
              <a:buChar char="•"/>
              <a:defRPr/>
            </a:pPr>
            <a:r>
              <a:rPr lang="en-US" dirty="0" smtClean="0"/>
              <a:t>Organization and Assignment of Responsibilities</a:t>
            </a:r>
          </a:p>
          <a:p>
            <a:pPr marL="358365" lvl="1" indent="-179182">
              <a:lnSpc>
                <a:spcPct val="110000"/>
              </a:lnSpc>
              <a:buFont typeface="Arial" pitchFamily="34" charset="0"/>
              <a:buChar char="•"/>
              <a:defRPr/>
            </a:pPr>
            <a:r>
              <a:rPr lang="en-US" dirty="0" smtClean="0"/>
              <a:t>Direction, Control, and Coordination</a:t>
            </a:r>
          </a:p>
          <a:p>
            <a:pPr marL="358365" lvl="1" indent="-179182">
              <a:lnSpc>
                <a:spcPct val="110000"/>
              </a:lnSpc>
              <a:buFont typeface="Arial" pitchFamily="34" charset="0"/>
              <a:buChar char="•"/>
              <a:defRPr/>
            </a:pPr>
            <a:r>
              <a:rPr lang="en-US" dirty="0"/>
              <a:t>Information Collection, Analysis, and </a:t>
            </a:r>
            <a:r>
              <a:rPr lang="en-US" dirty="0" smtClean="0"/>
              <a:t>Dissemination</a:t>
            </a:r>
            <a:endParaRPr lang="en-US" dirty="0"/>
          </a:p>
          <a:p>
            <a:pPr marL="358365" lvl="1" indent="-179182" defTabSz="966508">
              <a:spcBef>
                <a:spcPct val="0"/>
              </a:spcBef>
              <a:buFont typeface="Arial" pitchFamily="34" charset="0"/>
              <a:buChar char="•"/>
              <a:defRPr/>
            </a:pPr>
            <a:r>
              <a:rPr lang="en-US" dirty="0"/>
              <a:t>Training and </a:t>
            </a:r>
            <a:r>
              <a:rPr lang="en-US" dirty="0" smtClean="0"/>
              <a:t>Exercises</a:t>
            </a:r>
            <a:endParaRPr lang="en-US" dirty="0"/>
          </a:p>
          <a:p>
            <a:pPr marL="358365" lvl="1" indent="-179182" defTabSz="966508">
              <a:spcBef>
                <a:spcPct val="0"/>
              </a:spcBef>
              <a:buFont typeface="Arial" pitchFamily="34" charset="0"/>
              <a:buChar char="•"/>
              <a:defRPr/>
            </a:pPr>
            <a:r>
              <a:rPr lang="en-US" dirty="0"/>
              <a:t>Administration, Finance, and </a:t>
            </a:r>
            <a:r>
              <a:rPr lang="en-US" dirty="0" smtClean="0"/>
              <a:t>Logistics</a:t>
            </a:r>
            <a:endParaRPr lang="en-US" dirty="0"/>
          </a:p>
          <a:p>
            <a:pPr marL="358365" lvl="1" indent="-179182">
              <a:buFont typeface="Arial" pitchFamily="34" charset="0"/>
              <a:buChar char="•"/>
              <a:defRPr/>
            </a:pPr>
            <a:r>
              <a:rPr lang="en-US" dirty="0"/>
              <a:t>Plan Development and </a:t>
            </a:r>
            <a:r>
              <a:rPr lang="en-US" dirty="0" smtClean="0"/>
              <a:t>Maintenance</a:t>
            </a:r>
            <a:endParaRPr lang="en-US" dirty="0"/>
          </a:p>
          <a:p>
            <a:pPr marL="358365" lvl="1" indent="-179182" defTabSz="966508">
              <a:spcBef>
                <a:spcPct val="0"/>
              </a:spcBef>
              <a:buFont typeface="Arial" pitchFamily="34" charset="0"/>
              <a:buChar char="•"/>
              <a:defRPr/>
            </a:pPr>
            <a:r>
              <a:rPr lang="en-US" dirty="0"/>
              <a:t>Authorities and </a:t>
            </a:r>
            <a:r>
              <a:rPr lang="en-US" dirty="0" smtClean="0"/>
              <a:t>References</a:t>
            </a:r>
            <a:endParaRPr lang="en-US" dirty="0"/>
          </a:p>
          <a:p>
            <a:pPr defTabSz="964951" eaLnBrk="0" fontAlgn="base" hangingPunct="0">
              <a:lnSpc>
                <a:spcPct val="80000"/>
              </a:lnSpc>
              <a:spcBef>
                <a:spcPct val="0"/>
              </a:spcBef>
              <a:spcAft>
                <a:spcPct val="0"/>
              </a:spcAft>
              <a:defRPr/>
            </a:pPr>
            <a:endParaRPr lang="en-US" altLang="en-US" sz="800" b="1" dirty="0">
              <a:solidFill>
                <a:prstClr val="black"/>
              </a:solidFill>
              <a:ea typeface="ＭＳ Ｐゴシック" pitchFamily="34" charset="-128"/>
            </a:endParaRPr>
          </a:p>
          <a:p>
            <a:pPr defTabSz="964951" eaLnBrk="0" fontAlgn="base" hangingPunct="0">
              <a:lnSpc>
                <a:spcPct val="80000"/>
              </a:lnSpc>
              <a:spcBef>
                <a:spcPct val="0"/>
              </a:spcBef>
              <a:spcAft>
                <a:spcPct val="0"/>
              </a:spcAft>
              <a:defRPr/>
            </a:pPr>
            <a:endParaRPr lang="en-US" altLang="en-US" b="1" dirty="0" smtClean="0">
              <a:solidFill>
                <a:prstClr val="black"/>
              </a:solidFill>
              <a:ea typeface="ＭＳ Ｐゴシック" pitchFamily="34" charset="-128"/>
            </a:endParaRPr>
          </a:p>
          <a:p>
            <a:pPr defTabSz="964951" eaLnBrk="0" fontAlgn="base" hangingPunct="0">
              <a:lnSpc>
                <a:spcPct val="80000"/>
              </a:lnSpc>
              <a:spcBef>
                <a:spcPct val="0"/>
              </a:spcBef>
              <a:spcAft>
                <a:spcPct val="0"/>
              </a:spcAft>
              <a:defRPr/>
            </a:pPr>
            <a:r>
              <a:rPr lang="en-US" altLang="en-US" b="1" dirty="0" smtClean="0">
                <a:solidFill>
                  <a:prstClr val="black"/>
                </a:solidFill>
                <a:ea typeface="ＭＳ Ｐゴシック" pitchFamily="34" charset="-128"/>
              </a:rPr>
              <a:t>IMPORTANT </a:t>
            </a:r>
            <a:r>
              <a:rPr lang="en-US" altLang="en-US" b="1" dirty="0">
                <a:solidFill>
                  <a:prstClr val="black"/>
                </a:solidFill>
                <a:ea typeface="ＭＳ Ｐゴシック" pitchFamily="34" charset="-128"/>
              </a:rPr>
              <a:t>NOTE: </a:t>
            </a:r>
            <a:r>
              <a:rPr lang="en-US" altLang="en-US" dirty="0">
                <a:solidFill>
                  <a:prstClr val="black"/>
                </a:solidFill>
                <a:ea typeface="ＭＳ Ｐゴシック" pitchFamily="34" charset="-128"/>
              </a:rPr>
              <a:t>Remember that planners have to be careful not to share every part of the plan. The planning team needs to determine what should and </a:t>
            </a:r>
            <a:r>
              <a:rPr lang="en-US" altLang="en-US" dirty="0" smtClean="0">
                <a:solidFill>
                  <a:prstClr val="black"/>
                </a:solidFill>
                <a:ea typeface="ＭＳ Ｐゴシック" pitchFamily="34" charset="-128"/>
              </a:rPr>
              <a:t>should not </a:t>
            </a:r>
            <a:r>
              <a:rPr lang="en-US" altLang="en-US" dirty="0">
                <a:solidFill>
                  <a:prstClr val="black"/>
                </a:solidFill>
                <a:ea typeface="ＭＳ Ｐゴシック" pitchFamily="34" charset="-128"/>
              </a:rPr>
              <a:t>be shared and with whom it could/could not be shared.  </a:t>
            </a:r>
            <a:endParaRPr lang="en-US" altLang="en-US" b="1" dirty="0">
              <a:solidFill>
                <a:prstClr val="black"/>
              </a:solidFill>
              <a:ea typeface="ＭＳ Ｐゴシック" pitchFamily="34" charset="-128"/>
            </a:endParaRPr>
          </a:p>
          <a:p>
            <a:pPr defTabSz="966508">
              <a:spcBef>
                <a:spcPct val="0"/>
              </a:spcBef>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39</a:t>
            </a:fld>
            <a:endParaRPr lang="en-US" dirty="0"/>
          </a:p>
        </p:txBody>
      </p:sp>
    </p:spTree>
    <p:extLst>
      <p:ext uri="{BB962C8B-B14F-4D97-AF65-F5344CB8AC3E}">
        <p14:creationId xmlns:p14="http://schemas.microsoft.com/office/powerpoint/2010/main" val="322142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Reinforce message that this approach works to have all planning efforts align from the building level, to the district-, state-, and Federal-levels. </a:t>
            </a:r>
          </a:p>
          <a:p>
            <a:endParaRPr lang="en-US" altLang="en-US" sz="1100" dirty="0"/>
          </a:p>
          <a:p>
            <a:r>
              <a:rPr lang="en-US" altLang="en-US" sz="1100" dirty="0"/>
              <a:t>More, the approach helps to ensure planning efforts are aligned among school and district officials and their partners (e.g., first responders). </a:t>
            </a:r>
          </a:p>
          <a:p>
            <a:endParaRPr lang="en-US" altLang="en-US" sz="1100" dirty="0"/>
          </a:p>
          <a:p>
            <a:r>
              <a:rPr lang="en-US" altLang="en-US" sz="1100" dirty="0"/>
              <a:t>The guidance and this training work to support schools as they strengthen their planning efforts and their EOPs with their community partners. The outcome will be integrated plans that increase effectiveness.</a:t>
            </a:r>
          </a:p>
          <a:p>
            <a:endParaRPr lang="en-US" altLang="en-US" sz="1100" dirty="0"/>
          </a:p>
          <a:p>
            <a:r>
              <a:rPr lang="en-US" altLang="en-US" sz="1100" dirty="0"/>
              <a:t>In January 2013, President Obama put forward his “Now is the Time” plan to reduce gun violence. One of the executive actions put forth in his plan was the development of this new guide by the Departments of Education (ED); Justice (DOJ), led by the Federal Bureau of Investigation (FBI); Homeland Security (DHS), led by the Federal Emergency Management Agency (FEMA); and Health and Human Services (HHS) . This training directly supports districts and schools as they work to implement the guidance. </a:t>
            </a:r>
          </a:p>
          <a:p>
            <a:endParaRPr lang="en-US" altLang="en-US" sz="1100" dirty="0"/>
          </a:p>
          <a:p>
            <a:r>
              <a:rPr lang="en-US" altLang="en-US" sz="1100" dirty="0"/>
              <a:t>NIMS, the National Incident Management System, is another approach that schools should integrate as they develop their EOPs with partners. These activities support an integrated response. NIMS:</a:t>
            </a:r>
          </a:p>
          <a:p>
            <a:pPr marL="238910" indent="-179182">
              <a:buFont typeface="Arial" panose="020B0604020202020204" pitchFamily="34" charset="0"/>
              <a:buChar char="•"/>
            </a:pPr>
            <a:r>
              <a:rPr lang="en-US" altLang="en-US" sz="1100" dirty="0"/>
              <a:t>Is the single system for managing all domestic incidents. </a:t>
            </a:r>
          </a:p>
          <a:p>
            <a:pPr marL="238910" indent="-179182">
              <a:buFont typeface="Arial" panose="020B0604020202020204" pitchFamily="34" charset="0"/>
              <a:buChar char="•"/>
            </a:pPr>
            <a:r>
              <a:rPr lang="en-US" altLang="en-US" sz="1100" dirty="0"/>
              <a:t>Is suitable for </a:t>
            </a:r>
            <a:r>
              <a:rPr lang="en-US" altLang="en-US" sz="1100" i="1" dirty="0"/>
              <a:t>all </a:t>
            </a:r>
            <a:r>
              <a:rPr lang="en-US" altLang="en-US" sz="1100" dirty="0"/>
              <a:t>schools and educational institutions to implement throughout all phases of school emergency management. </a:t>
            </a:r>
          </a:p>
          <a:p>
            <a:pPr marL="238910" indent="-179182">
              <a:buFont typeface="Arial" panose="020B0604020202020204" pitchFamily="34" charset="0"/>
              <a:buChar char="•"/>
            </a:pPr>
            <a:r>
              <a:rPr lang="en-US" altLang="en-US" sz="1100" dirty="0"/>
              <a:t>Enables a coordinated response among various jurisdictions and functional agencies, both public and private. </a:t>
            </a:r>
          </a:p>
          <a:p>
            <a:pPr marL="238910" indent="-179182">
              <a:buFont typeface="Arial" panose="020B0604020202020204" pitchFamily="34" charset="0"/>
              <a:buChar char="•"/>
            </a:pPr>
            <a:r>
              <a:rPr lang="en-US" altLang="en-US" sz="1100" dirty="0"/>
              <a:t>Establishes common processes for planning and managing resources. </a:t>
            </a:r>
          </a:p>
          <a:p>
            <a:endParaRPr lang="en-US" altLang="en-US" sz="1100" dirty="0"/>
          </a:p>
          <a:p>
            <a:r>
              <a:rPr lang="en-US" altLang="en-US" sz="1100" dirty="0"/>
              <a:t>A key component of NIMS is its Incident Command System (ICS). </a:t>
            </a:r>
          </a:p>
          <a:p>
            <a:pPr marL="238910" lvl="1" indent="-179182">
              <a:buFont typeface="Arial" panose="020B0604020202020204" pitchFamily="34" charset="0"/>
              <a:buChar char="•"/>
            </a:pPr>
            <a:r>
              <a:rPr lang="en-US" altLang="en-US" sz="1100" dirty="0"/>
              <a:t>This is a standardized, on-scene, all-hazards incident management approach that allows for the integration of facilities, equipment, personnel, procedures, and communications operating within a common organizational structure. </a:t>
            </a:r>
          </a:p>
          <a:p>
            <a:endParaRPr lang="en-US" altLang="en-US" sz="1100" dirty="0"/>
          </a:p>
          <a:p>
            <a:pPr eaLnBrk="0" fontAlgn="base" hangingPunct="0"/>
            <a:r>
              <a:rPr lang="en-US" sz="1100" dirty="0">
                <a:solidFill>
                  <a:srgbClr val="000000"/>
                </a:solidFill>
                <a:ea typeface="MS PGothic"/>
                <a:cs typeface="MS PGothic"/>
              </a:rPr>
              <a:t>As FEMA explains:</a:t>
            </a:r>
            <a:r>
              <a:rPr lang="en-US" sz="1100" dirty="0">
                <a:latin typeface="Times New Roman"/>
                <a:ea typeface="Calibri"/>
              </a:rPr>
              <a:t> </a:t>
            </a:r>
          </a:p>
          <a:p>
            <a:pPr eaLnBrk="0" fontAlgn="base" hangingPunct="0"/>
            <a:r>
              <a:rPr lang="en-US" sz="1100" dirty="0">
                <a:solidFill>
                  <a:srgbClr val="000000"/>
                </a:solidFill>
                <a:ea typeface="MS PGothic"/>
                <a:cs typeface="MS PGothic"/>
              </a:rPr>
              <a:t>“Consistent implementation of NIMS provides a solid foundation across jurisdictions and disciplines to ensure effective and integrated preparedness, planning, and response. NIMS empowers the components of the National Preparedness System, a requirement of Presidential Policy Directive (PPD)-8, to guide activities within the public and private sector and describes the planning, organizing, equipping, training, and exercising needed to build and sustain the core capabilities in support of the </a:t>
            </a:r>
            <a:r>
              <a:rPr lang="en-US" sz="1100" i="1" dirty="0">
                <a:ea typeface="Calibri"/>
              </a:rPr>
              <a:t>National Preparedness Goal</a:t>
            </a:r>
            <a:r>
              <a:rPr lang="en-US" sz="1100" dirty="0">
                <a:ea typeface="Calibri"/>
              </a:rPr>
              <a:t>.”</a:t>
            </a:r>
          </a:p>
          <a:p>
            <a:pPr eaLnBrk="0" fontAlgn="base" hangingPunct="0"/>
            <a:r>
              <a:rPr lang="en-US" sz="1100" u="sng" dirty="0">
                <a:solidFill>
                  <a:srgbClr val="000000"/>
                </a:solidFill>
                <a:ea typeface="MS PGothic"/>
                <a:cs typeface="MS PGothic"/>
                <a:hlinkClick r:id="rId3"/>
              </a:rPr>
              <a:t>http://www.fema.gov/national-incident-management-system</a:t>
            </a:r>
            <a:r>
              <a:rPr lang="en-US" sz="1100" dirty="0">
                <a:solidFill>
                  <a:srgbClr val="000000"/>
                </a:solidFill>
                <a:ea typeface="MS PGothic"/>
                <a:cs typeface="MS PGothic"/>
              </a:rPr>
              <a:t> </a:t>
            </a:r>
            <a:endParaRPr lang="en-US" sz="1100" dirty="0">
              <a:latin typeface="Times New Roman"/>
              <a:ea typeface="Calibri"/>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a:t>
            </a:fld>
            <a:endParaRPr lang="en-US" dirty="0"/>
          </a:p>
        </p:txBody>
      </p:sp>
    </p:spTree>
    <p:extLst>
      <p:ext uri="{BB962C8B-B14F-4D97-AF65-F5344CB8AC3E}">
        <p14:creationId xmlns:p14="http://schemas.microsoft.com/office/powerpoint/2010/main" val="3490397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6161">
              <a:spcBef>
                <a:spcPct val="0"/>
              </a:spcBef>
            </a:pPr>
            <a:r>
              <a:rPr lang="en-US" altLang="en-US" dirty="0" smtClean="0"/>
              <a:t>Some</a:t>
            </a:r>
            <a:r>
              <a:rPr lang="en-US" altLang="en-US" baseline="0" dirty="0" smtClean="0"/>
              <a:t> important Functional Annexes may include:</a:t>
            </a:r>
          </a:p>
          <a:p>
            <a:pPr marL="358365" indent="-179182" defTabSz="476161">
              <a:spcBef>
                <a:spcPct val="0"/>
              </a:spcBef>
              <a:buFont typeface="Arial" pitchFamily="34" charset="0"/>
              <a:buChar char="•"/>
            </a:pPr>
            <a:r>
              <a:rPr lang="en-US" altLang="en-US" baseline="0" dirty="0" smtClean="0"/>
              <a:t>Communications and Warning</a:t>
            </a:r>
          </a:p>
          <a:p>
            <a:pPr marL="358365" indent="-179182" defTabSz="476161">
              <a:spcBef>
                <a:spcPct val="0"/>
              </a:spcBef>
              <a:buFont typeface="Arial" pitchFamily="34" charset="0"/>
              <a:buChar char="•"/>
            </a:pPr>
            <a:r>
              <a:rPr lang="en-US" altLang="en-US" baseline="0" dirty="0" smtClean="0"/>
              <a:t>General Responses, such as Evacuation, Lockdown, and Shelter-in-Place</a:t>
            </a:r>
          </a:p>
          <a:p>
            <a:pPr marL="358365" indent="-179182" defTabSz="476161">
              <a:spcBef>
                <a:spcPct val="0"/>
              </a:spcBef>
              <a:buFont typeface="Arial" pitchFamily="34" charset="0"/>
              <a:buChar char="•"/>
            </a:pPr>
            <a:r>
              <a:rPr lang="en-US" altLang="en-US" baseline="0" dirty="0" smtClean="0"/>
              <a:t>Accounting for All Persons</a:t>
            </a:r>
          </a:p>
          <a:p>
            <a:pPr marL="358365" indent="-179182" defTabSz="476161">
              <a:spcBef>
                <a:spcPct val="0"/>
              </a:spcBef>
              <a:buFont typeface="Arial" pitchFamily="34" charset="0"/>
              <a:buChar char="•"/>
            </a:pPr>
            <a:r>
              <a:rPr lang="en-US" altLang="en-US" baseline="0" dirty="0" smtClean="0"/>
              <a:t>Family Reunification</a:t>
            </a:r>
          </a:p>
          <a:p>
            <a:pPr marL="358365" indent="-179182" defTabSz="476161">
              <a:spcBef>
                <a:spcPct val="0"/>
              </a:spcBef>
              <a:buFont typeface="Arial" pitchFamily="34" charset="0"/>
              <a:buChar char="•"/>
            </a:pPr>
            <a:r>
              <a:rPr lang="en-US" altLang="en-US" baseline="0" dirty="0" smtClean="0"/>
              <a:t>Security</a:t>
            </a:r>
          </a:p>
          <a:p>
            <a:pPr marL="358365" indent="-179182" defTabSz="476161">
              <a:spcBef>
                <a:spcPct val="0"/>
              </a:spcBef>
              <a:buFont typeface="Arial" pitchFamily="34" charset="0"/>
              <a:buChar char="•"/>
            </a:pPr>
            <a:r>
              <a:rPr lang="en-US" altLang="en-US" baseline="0" dirty="0" smtClean="0"/>
              <a:t>Continuity of Operations</a:t>
            </a:r>
          </a:p>
          <a:p>
            <a:pPr marL="358365" indent="-179182" defTabSz="476161">
              <a:spcBef>
                <a:spcPct val="0"/>
              </a:spcBef>
              <a:buFont typeface="Arial" pitchFamily="34" charset="0"/>
              <a:buChar char="•"/>
            </a:pPr>
            <a:r>
              <a:rPr lang="en-US" altLang="en-US" baseline="0" dirty="0" smtClean="0"/>
              <a:t>Recovery</a:t>
            </a:r>
          </a:p>
          <a:p>
            <a:pPr marL="358365" indent="-179182" defTabSz="476161">
              <a:spcBef>
                <a:spcPct val="0"/>
              </a:spcBef>
              <a:buFont typeface="Arial" pitchFamily="34" charset="0"/>
              <a:buChar char="•"/>
            </a:pPr>
            <a:r>
              <a:rPr lang="en-US" altLang="en-US" baseline="0" dirty="0" smtClean="0"/>
              <a:t>Public, Medical, and Mental Health</a:t>
            </a:r>
          </a:p>
          <a:p>
            <a:pPr defTabSz="476161">
              <a:spcBef>
                <a:spcPct val="0"/>
              </a:spcBef>
            </a:pPr>
            <a:endParaRPr lang="en-US" altLang="en-US" baseline="0" dirty="0" smtClean="0"/>
          </a:p>
          <a:p>
            <a:pPr defTabSz="476161">
              <a:spcBef>
                <a:spcPct val="0"/>
              </a:spcBef>
            </a:pPr>
            <a:r>
              <a:rPr lang="en-US" altLang="en-US" baseline="0" dirty="0" smtClean="0"/>
              <a:t>These are some of the most important functions and are not meant to constitute an exhaustive list. </a:t>
            </a:r>
            <a:r>
              <a:rPr lang="en-US" altLang="en-US" dirty="0" smtClean="0"/>
              <a:t>As the annexes are formed, there are critical considerations. These should influence the development of goals, objectives, and courses of action.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40</a:t>
            </a:fld>
            <a:endParaRPr lang="en-US" dirty="0"/>
          </a:p>
        </p:txBody>
      </p:sp>
    </p:spTree>
    <p:extLst>
      <p:ext uri="{BB962C8B-B14F-4D97-AF65-F5344CB8AC3E}">
        <p14:creationId xmlns:p14="http://schemas.microsoft.com/office/powerpoint/2010/main" val="2794023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Threats and hazards are referenced into four different categories: </a:t>
            </a:r>
          </a:p>
          <a:p>
            <a:pPr marL="358365" lvl="2" indent="-179182" defTabSz="964951">
              <a:buFont typeface="Arial" pitchFamily="34" charset="0"/>
              <a:buChar char="•"/>
            </a:pPr>
            <a:r>
              <a:rPr lang="en-US" altLang="en-US" dirty="0" smtClean="0"/>
              <a:t>Natural Hazards</a:t>
            </a:r>
          </a:p>
          <a:p>
            <a:pPr marL="358365" lvl="2" indent="-179182" defTabSz="964951">
              <a:buFont typeface="Arial" pitchFamily="34" charset="0"/>
              <a:buChar char="•"/>
            </a:pPr>
            <a:r>
              <a:rPr lang="en-US" altLang="en-US" dirty="0" smtClean="0"/>
              <a:t>Technological Hazards</a:t>
            </a:r>
          </a:p>
          <a:p>
            <a:pPr marL="358365" lvl="2" indent="-179182" defTabSz="964951">
              <a:buFont typeface="Arial" pitchFamily="34" charset="0"/>
              <a:buChar char="•"/>
            </a:pPr>
            <a:r>
              <a:rPr lang="en-US" altLang="en-US" dirty="0" smtClean="0"/>
              <a:t>Biological Hazards</a:t>
            </a:r>
          </a:p>
          <a:p>
            <a:pPr marL="358365" lvl="2" indent="-179182" defTabSz="964951">
              <a:buFont typeface="Arial" pitchFamily="34" charset="0"/>
              <a:buChar char="•"/>
            </a:pPr>
            <a:r>
              <a:rPr lang="en-US" altLang="en-US" dirty="0" smtClean="0"/>
              <a:t>Adversarial, Incidental, and Human-caused Threats</a:t>
            </a:r>
          </a:p>
          <a:p>
            <a:pPr marL="0" lvl="1" defTabSz="964951"/>
            <a:endParaRPr lang="en-US" altLang="en-US" dirty="0" smtClean="0"/>
          </a:p>
          <a:p>
            <a:pPr defTabSz="964951"/>
            <a:r>
              <a:rPr lang="en-US" altLang="en-US" dirty="0" smtClean="0"/>
              <a:t>As planning teams develop courses of action for threats and hazards, they should consider the federal, state, and local regulations or mandates that often apply to specific hazards.</a:t>
            </a:r>
            <a:r>
              <a:rPr lang="en-US" altLang="en-US" baseline="0" dirty="0" smtClean="0"/>
              <a:t> </a:t>
            </a:r>
          </a:p>
          <a:p>
            <a:pPr defTabSz="964951"/>
            <a:r>
              <a:rPr lang="en-US" altLang="en-US" baseline="0" dirty="0" smtClean="0"/>
              <a:t/>
            </a:r>
            <a:br>
              <a:rPr lang="en-US" altLang="en-US" baseline="0" dirty="0" smtClean="0"/>
            </a:br>
            <a:r>
              <a:rPr lang="en-US" altLang="en-US" b="1" baseline="0" dirty="0" smtClean="0"/>
              <a:t>The Basic Plan, Functional Annexes, and Threat- and Hazard-Specific Annexes will be discussed in greater detail in the next section of the presentation.</a:t>
            </a:r>
            <a:endParaRPr lang="en-US" altLang="en-US" baseline="0" dirty="0" smtClean="0"/>
          </a:p>
          <a:p>
            <a:pPr defTabSz="964951"/>
            <a:endParaRPr lang="en-US" altLang="en-US" dirty="0" smtClean="0"/>
          </a:p>
          <a:p>
            <a:pPr defTabSz="96495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41</a:t>
            </a:fld>
            <a:endParaRPr lang="en-US" dirty="0"/>
          </a:p>
        </p:txBody>
      </p:sp>
    </p:spTree>
    <p:extLst>
      <p:ext uri="{BB962C8B-B14F-4D97-AF65-F5344CB8AC3E}">
        <p14:creationId xmlns:p14="http://schemas.microsoft.com/office/powerpoint/2010/main" val="308581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1637" fontAlgn="base">
              <a:spcBef>
                <a:spcPct val="0"/>
              </a:spcBef>
              <a:spcAft>
                <a:spcPct val="0"/>
              </a:spcAft>
              <a:defRPr/>
            </a:pPr>
            <a:r>
              <a:rPr lang="en-US" altLang="en-US" dirty="0" smtClean="0">
                <a:solidFill>
                  <a:prstClr val="black"/>
                </a:solidFill>
                <a:ea typeface="ＭＳ Ｐゴシック" pitchFamily="34" charset="-128"/>
              </a:rPr>
              <a:t>This may be a simplified</a:t>
            </a:r>
            <a:r>
              <a:rPr lang="en-US" altLang="en-US" baseline="0" dirty="0" smtClean="0">
                <a:solidFill>
                  <a:prstClr val="black"/>
                </a:solidFill>
                <a:ea typeface="ＭＳ Ｐゴシック" pitchFamily="34" charset="-128"/>
              </a:rPr>
              <a:t> explanation of the function of these two annex types. However, it is important to stress just what these annexes are supposed to accomplish. Similar to battle drills for an army, if you know how to do the simple things (in this case, evacuate, lockdown or shelter-in-place) then you should be able to apply those same drills to a variety of threats and hazards. </a:t>
            </a:r>
          </a:p>
          <a:p>
            <a:pPr defTabSz="481637" fontAlgn="base">
              <a:spcBef>
                <a:spcPct val="0"/>
              </a:spcBef>
              <a:spcAft>
                <a:spcPct val="0"/>
              </a:spcAft>
              <a:defRPr/>
            </a:pPr>
            <a:endParaRPr lang="en-US" altLang="en-US" baseline="0" dirty="0" smtClean="0">
              <a:solidFill>
                <a:prstClr val="black"/>
              </a:solidFill>
              <a:ea typeface="ＭＳ Ｐゴシック" pitchFamily="34" charset="-128"/>
            </a:endParaRPr>
          </a:p>
          <a:p>
            <a:pPr defTabSz="481637" fontAlgn="base">
              <a:spcBef>
                <a:spcPct val="0"/>
              </a:spcBef>
              <a:spcAft>
                <a:spcPct val="0"/>
              </a:spcAft>
              <a:defRPr/>
            </a:pPr>
            <a:r>
              <a:rPr lang="en-US" altLang="en-US" baseline="0" dirty="0" smtClean="0">
                <a:solidFill>
                  <a:prstClr val="black"/>
                </a:solidFill>
                <a:ea typeface="ＭＳ Ｐゴシック" pitchFamily="34" charset="-128"/>
              </a:rPr>
              <a:t>For example, a lockdown procedure is useful for a number of situations that may not have to do with a threat of human violence. Maybe you want to limit student and staff movement during construction or when searching for contraband. Maybe a student has gone missing from class and you want to limit movement to ease your search efforts. Same applies to a shelter-in-place. Dust storms or other severe weather might prompt you to conduct a complete or modified shelter-in-place drill. So to with an evacuation. </a:t>
            </a:r>
          </a:p>
          <a:p>
            <a:pPr defTabSz="481637" fontAlgn="base">
              <a:spcBef>
                <a:spcPct val="0"/>
              </a:spcBef>
              <a:spcAft>
                <a:spcPct val="0"/>
              </a:spcAft>
              <a:defRPr/>
            </a:pPr>
            <a:endParaRPr lang="en-US" altLang="en-US" baseline="0" dirty="0" smtClean="0">
              <a:solidFill>
                <a:prstClr val="black"/>
              </a:solidFill>
              <a:ea typeface="ＭＳ Ｐゴシック" pitchFamily="34" charset="-128"/>
            </a:endParaRPr>
          </a:p>
          <a:p>
            <a:pPr defTabSz="481637" fontAlgn="base">
              <a:spcBef>
                <a:spcPct val="0"/>
              </a:spcBef>
              <a:spcAft>
                <a:spcPct val="0"/>
              </a:spcAft>
              <a:defRPr/>
            </a:pPr>
            <a:r>
              <a:rPr lang="en-US" altLang="en-US" baseline="0" dirty="0" smtClean="0">
                <a:solidFill>
                  <a:prstClr val="black"/>
                </a:solidFill>
                <a:ea typeface="ＭＳ Ｐゴシック" pitchFamily="34" charset="-128"/>
              </a:rPr>
              <a:t>You will improve your resiliency in any given situation when these drills are properly planned for and the students and staff know what to do when they are called. </a:t>
            </a:r>
            <a:endParaRPr lang="en-US" altLang="en-US" dirty="0" smtClean="0">
              <a:solidFill>
                <a:prstClr val="black"/>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EDB500F8-35F4-2241-B950-C32666226879}" type="slidenum">
              <a:rPr lang="en-US" smtClean="0"/>
              <a:pPr/>
              <a:t>42</a:t>
            </a:fld>
            <a:endParaRPr lang="en-US" dirty="0"/>
          </a:p>
        </p:txBody>
      </p:sp>
    </p:spTree>
    <p:extLst>
      <p:ext uri="{BB962C8B-B14F-4D97-AF65-F5344CB8AC3E}">
        <p14:creationId xmlns:p14="http://schemas.microsoft.com/office/powerpoint/2010/main" val="964744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Step 6 involves </a:t>
            </a:r>
            <a:r>
              <a:rPr lang="en-US" altLang="en-US" b="1" dirty="0" smtClean="0"/>
              <a:t>training stakeholders </a:t>
            </a:r>
            <a:r>
              <a:rPr lang="en-US" altLang="en-US" dirty="0" smtClean="0"/>
              <a:t>on the plan. Everyone involved in the plan needs to know their roles and responsibilities before, during, and after an emergency. Step 6 also explains how the plan should be </a:t>
            </a:r>
            <a:r>
              <a:rPr lang="en-US" altLang="en-US" b="1" dirty="0" smtClean="0"/>
              <a:t>exercised regularly </a:t>
            </a:r>
            <a:r>
              <a:rPr lang="en-US" altLang="en-US" dirty="0" smtClean="0"/>
              <a:t>through tabletop exercises, drills, functional exercises, and full-scale exercises. Then, the plan should be </a:t>
            </a:r>
            <a:r>
              <a:rPr lang="en-US" altLang="en-US" b="1" dirty="0" smtClean="0"/>
              <a:t>reviewed and revised </a:t>
            </a:r>
            <a:r>
              <a:rPr lang="en-US" altLang="en-US" dirty="0" smtClean="0"/>
              <a:t>based on lessons learned from exercises and actual emergencies and changing conditions. </a:t>
            </a:r>
          </a:p>
          <a:p>
            <a:endParaRPr lang="en-US" altLang="en-US" dirty="0" smtClean="0"/>
          </a:p>
          <a:p>
            <a:r>
              <a:rPr lang="en-US" altLang="en-US" b="1" dirty="0" smtClean="0"/>
              <a:t>The outcome of Step 6 is a living, tested, school EOP that remains familiar to all parties involved in or protected by the plan. </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43</a:t>
            </a:fld>
            <a:endParaRPr lang="en-US" dirty="0"/>
          </a:p>
        </p:txBody>
      </p:sp>
    </p:spTree>
    <p:extLst>
      <p:ext uri="{BB962C8B-B14F-4D97-AF65-F5344CB8AC3E}">
        <p14:creationId xmlns:p14="http://schemas.microsoft.com/office/powerpoint/2010/main" val="3404109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fontAlgn="base">
              <a:spcBef>
                <a:spcPct val="0"/>
              </a:spcBef>
              <a:spcAft>
                <a:spcPct val="0"/>
              </a:spcAft>
              <a:defRPr/>
            </a:pPr>
            <a:r>
              <a:rPr lang="en-US" sz="1100" dirty="0">
                <a:solidFill>
                  <a:prstClr val="black"/>
                </a:solidFill>
                <a:ea typeface="ＭＳ Ｐゴシック" pitchFamily="-108" charset="-128"/>
                <a:cs typeface="ＭＳ Ｐゴシック" pitchFamily="-108" charset="-128"/>
              </a:rPr>
              <a:t>Everyone involved in the plan needs to know their roles and responsibilities before, during, and after an emergency. Key training components include the following: </a:t>
            </a:r>
          </a:p>
          <a:p>
            <a:pPr defTabSz="964951" fontAlgn="base">
              <a:spcBef>
                <a:spcPct val="0"/>
              </a:spcBef>
              <a:spcAft>
                <a:spcPct val="0"/>
              </a:spcAft>
              <a:defRPr/>
            </a:pPr>
            <a:endParaRPr lang="en-US" sz="1100" dirty="0">
              <a:solidFill>
                <a:prstClr val="black"/>
              </a:solidFill>
              <a:ea typeface="ＭＳ Ｐゴシック" pitchFamily="-108" charset="-128"/>
              <a:cs typeface="ＭＳ Ｐゴシック" pitchFamily="-108" charset="-128"/>
            </a:endParaRPr>
          </a:p>
          <a:p>
            <a:pPr marL="181243" indent="-181243" defTabSz="964951" fontAlgn="base">
              <a:spcBef>
                <a:spcPct val="0"/>
              </a:spcBef>
              <a:spcAft>
                <a:spcPct val="0"/>
              </a:spcAft>
              <a:buFont typeface="Arial" panose="020B0604020202020204" pitchFamily="34" charset="0"/>
              <a:buChar char="•"/>
              <a:defRPr/>
            </a:pPr>
            <a:r>
              <a:rPr lang="en-US" sz="1100" b="1" dirty="0">
                <a:solidFill>
                  <a:prstClr val="black"/>
                </a:solidFill>
                <a:ea typeface="ＭＳ Ｐゴシック" pitchFamily="-108" charset="-128"/>
                <a:cs typeface="ＭＳ Ｐゴシック" pitchFamily="-108" charset="-128"/>
              </a:rPr>
              <a:t>Hold a Meeting</a:t>
            </a:r>
            <a:r>
              <a:rPr lang="en-US" sz="1100" dirty="0">
                <a:solidFill>
                  <a:prstClr val="black"/>
                </a:solidFill>
                <a:ea typeface="ＭＳ Ｐゴシック" pitchFamily="-108" charset="-128"/>
                <a:cs typeface="ＭＳ Ｐゴシック" pitchFamily="-108" charset="-128"/>
              </a:rPr>
              <a:t>: At least annually, hold a meeting to educate all parties on the plan. These meetings should include: </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School Leadership (important for obtaining buy-in on the plan)</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Community Partners (e.g., first responders, emergency managers, and public and mental health officials)</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Additional Stakeholders (e.g., relevant district, local, regional, and/or state agencies)</a:t>
            </a:r>
          </a:p>
          <a:p>
            <a:pPr marL="664557" lvl="1" indent="-181243" defTabSz="964951" fontAlgn="base">
              <a:spcBef>
                <a:spcPct val="0"/>
              </a:spcBef>
              <a:spcAft>
                <a:spcPct val="0"/>
              </a:spcAft>
              <a:buFont typeface="Arial" panose="020B0604020202020204" pitchFamily="34" charset="0"/>
              <a:buChar char="•"/>
              <a:defRPr/>
            </a:pPr>
            <a:r>
              <a:rPr lang="en-US" sz="1100" dirty="0">
                <a:solidFill>
                  <a:prstClr val="black"/>
                </a:solidFill>
                <a:ea typeface="ＭＳ Ｐゴシック" pitchFamily="-108" charset="-128"/>
                <a:cs typeface="ＭＳ Ｐゴシック" pitchFamily="-108" charset="-128"/>
              </a:rPr>
              <a:t>Other organizations who may use the school building(s)</a:t>
            </a:r>
            <a:endParaRPr lang="en-US" sz="1100" b="1" dirty="0">
              <a:solidFill>
                <a:prstClr val="black"/>
              </a:solidFill>
              <a:ea typeface="ＭＳ Ｐゴシック" pitchFamily="-108" charset="-128"/>
              <a:cs typeface="ＭＳ Ｐゴシック" pitchFamily="-108" charset="-128"/>
            </a:endParaRPr>
          </a:p>
          <a:p>
            <a:pPr marL="181243" indent="-181243" defTabSz="964951" fontAlgn="base">
              <a:spcBef>
                <a:spcPct val="0"/>
              </a:spcBef>
              <a:spcAft>
                <a:spcPct val="0"/>
              </a:spcAft>
              <a:buFont typeface="Arial" panose="020B0604020202020204" pitchFamily="34" charset="0"/>
              <a:buChar char="•"/>
              <a:defRPr/>
            </a:pPr>
            <a:endParaRPr lang="en-US" sz="1100" dirty="0">
              <a:solidFill>
                <a:prstClr val="black"/>
              </a:solidFill>
              <a:ea typeface="ＭＳ Ｐゴシック" pitchFamily="-108" charset="-128"/>
              <a:cs typeface="ＭＳ Ｐゴシック" pitchFamily="-108" charset="-128"/>
            </a:endParaRPr>
          </a:p>
          <a:p>
            <a:pPr marL="179182" indent="-179182" defTabSz="964951">
              <a:spcBef>
                <a:spcPct val="0"/>
              </a:spcBef>
              <a:buFont typeface="Arial" pitchFamily="34" charset="0"/>
              <a:buChar char="•"/>
            </a:pPr>
            <a:r>
              <a:rPr lang="en-US" altLang="en-US" sz="1100" b="1" dirty="0"/>
              <a:t>Distribute Materials</a:t>
            </a:r>
            <a:r>
              <a:rPr lang="en-US" altLang="en-US" sz="1100" dirty="0"/>
              <a:t>: Give appropriate and relevant literature on the plan, policies, and procedures. It may also be helpful to provide all parties with quick reference guides that remind them of key courses of action. Post key information, such as evacuation routes, throughout the building for easy access.</a:t>
            </a:r>
          </a:p>
          <a:p>
            <a:pPr defTabSz="964951">
              <a:spcBef>
                <a:spcPct val="0"/>
              </a:spcBef>
              <a:buFontTx/>
              <a:buChar char="•"/>
            </a:pPr>
            <a:endParaRPr lang="en-US" altLang="en-US" sz="1100" b="1" dirty="0"/>
          </a:p>
          <a:p>
            <a:pPr marL="179182" indent="-179182" defTabSz="964951">
              <a:spcBef>
                <a:spcPct val="0"/>
              </a:spcBef>
              <a:buFont typeface="Arial" pitchFamily="34" charset="0"/>
              <a:buChar char="•"/>
            </a:pPr>
            <a:r>
              <a:rPr lang="en-US" altLang="en-US" sz="1100" b="1" dirty="0"/>
              <a:t>Visit Key Locations</a:t>
            </a:r>
            <a:r>
              <a:rPr lang="en-US" altLang="en-US" sz="1100" dirty="0"/>
              <a:t>: Show appropriate stakeholders the location of evacuation routes and sites, reunification areas, media areas, triage areas, shelter-in-place areas, and the location emergency supplies. Check to affirm that access permissions, contacts, and keys have not changed.</a:t>
            </a:r>
          </a:p>
          <a:p>
            <a:pPr defTabSz="964951">
              <a:spcBef>
                <a:spcPct val="0"/>
              </a:spcBef>
              <a:buFontTx/>
              <a:buChar char="•"/>
            </a:pPr>
            <a:endParaRPr lang="en-US" altLang="en-US" sz="1100" b="1" dirty="0"/>
          </a:p>
          <a:p>
            <a:pPr marL="179182" indent="-179182" defTabSz="964951">
              <a:spcBef>
                <a:spcPct val="0"/>
              </a:spcBef>
              <a:buFont typeface="Arial" pitchFamily="34" charset="0"/>
              <a:buChar char="•"/>
            </a:pPr>
            <a:r>
              <a:rPr lang="en-US" altLang="en-US" sz="1100" b="1" dirty="0"/>
              <a:t>Teach Roles and Responsibilities</a:t>
            </a:r>
            <a:r>
              <a:rPr lang="en-US" altLang="en-US" sz="1100" dirty="0"/>
              <a:t>: Staff will be assigned specific roles in the plan and positions supporting the ICS that will require special skills, such as first aid; threat assessment; and provision of personal assistance services for English language learners, students with disabilities, and others with access and functional needs. Also, substitute teachers must be trained on the plan and their roles in the plan. </a:t>
            </a:r>
          </a:p>
          <a:p>
            <a:pPr defTabSz="964951">
              <a:spcBef>
                <a:spcPct val="0"/>
              </a:spcBef>
              <a:buFontTx/>
              <a:buChar char="•"/>
            </a:pPr>
            <a:endParaRPr lang="en-US" altLang="en-US" sz="1100" dirty="0"/>
          </a:p>
          <a:p>
            <a:pPr marL="179182" indent="-179182" defTabSz="964951">
              <a:spcBef>
                <a:spcPct val="0"/>
              </a:spcBef>
              <a:buFont typeface="Arial" pitchFamily="34" charset="0"/>
              <a:buChar char="•"/>
            </a:pPr>
            <a:r>
              <a:rPr lang="en-US" altLang="en-US" sz="1100" dirty="0"/>
              <a:t>Bringing </a:t>
            </a:r>
            <a:r>
              <a:rPr lang="en-US" altLang="en-US" sz="1100" b="1" dirty="0"/>
              <a:t>community partners </a:t>
            </a:r>
            <a:r>
              <a:rPr lang="en-US" altLang="en-US" sz="1100" dirty="0"/>
              <a:t>(e.g., law enforcement officers, fire officials, EMS personnel, emergency managers, public and mental health officials) into the school to talk about the plan will make students and staff feel more comfortable working with these partners.</a:t>
            </a:r>
          </a:p>
          <a:p>
            <a:pPr defTabSz="96495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44</a:t>
            </a:fld>
            <a:endParaRPr lang="en-US" dirty="0"/>
          </a:p>
        </p:txBody>
      </p:sp>
    </p:spTree>
    <p:extLst>
      <p:ext uri="{BB962C8B-B14F-4D97-AF65-F5344CB8AC3E}">
        <p14:creationId xmlns:p14="http://schemas.microsoft.com/office/powerpoint/2010/main" val="2393944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Ultimately you will perform how you practice. The more a plan is practiced and stakeholders are trained on the plan, the more effectively they will be able to act before, during, and after an emergency to lessen the impact on life and property. Exercises provide opportunities to practice with community partners (e.g., first responders, local emergency management personnel), as well as to identify gaps and weaknesses in the plan. </a:t>
            </a:r>
          </a:p>
          <a:p>
            <a:pPr eaLnBrk="1" hangingPunct="1">
              <a:defRPr/>
            </a:pPr>
            <a:endParaRPr lang="en-US" dirty="0" smtClean="0"/>
          </a:p>
          <a:p>
            <a:pPr eaLnBrk="1" hangingPunct="1">
              <a:defRPr/>
            </a:pPr>
            <a:r>
              <a:rPr lang="en-US" b="1" dirty="0" smtClean="0"/>
              <a:t>And, if the planning team does not commit to this step, the plan will not work. </a:t>
            </a:r>
          </a:p>
          <a:p>
            <a:pPr eaLnBrk="1" hangingPunct="1">
              <a:defRPr/>
            </a:pPr>
            <a:endParaRPr lang="en-US" b="1" dirty="0" smtClean="0"/>
          </a:p>
          <a:p>
            <a:pPr eaLnBrk="1" hangingPunct="1">
              <a:defRPr/>
            </a:pPr>
            <a:r>
              <a:rPr lang="en-US" dirty="0" smtClean="0"/>
              <a:t>Deciding on Frequency,</a:t>
            </a:r>
            <a:r>
              <a:rPr lang="en-US" baseline="0" dirty="0" smtClean="0"/>
              <a:t> Type of Exercise, and Design: </a:t>
            </a:r>
            <a:r>
              <a:rPr lang="en-US" dirty="0" smtClean="0"/>
              <a:t>Before making any decisions, school should consider: </a:t>
            </a:r>
          </a:p>
          <a:p>
            <a:pPr marL="298637" indent="-179182">
              <a:buFont typeface="Arial" pitchFamily="34" charset="0"/>
              <a:buChar char="•"/>
              <a:defRPr/>
            </a:pPr>
            <a:r>
              <a:rPr lang="en-US" dirty="0" smtClean="0"/>
              <a:t>Resources of school, district, and partners</a:t>
            </a:r>
          </a:p>
          <a:p>
            <a:pPr marL="298637" indent="-179182">
              <a:buFont typeface="Arial" pitchFamily="34" charset="0"/>
              <a:buChar char="•"/>
              <a:defRPr/>
            </a:pPr>
            <a:r>
              <a:rPr lang="en-US" dirty="0" smtClean="0"/>
              <a:t>Costs and benefits of each</a:t>
            </a:r>
          </a:p>
          <a:p>
            <a:pPr marL="298637" indent="-179182">
              <a:buFont typeface="Arial" pitchFamily="34" charset="0"/>
              <a:buChar char="•"/>
              <a:defRPr/>
            </a:pPr>
            <a:r>
              <a:rPr lang="en-US" dirty="0" smtClean="0"/>
              <a:t>Any state or local requirements</a:t>
            </a:r>
          </a:p>
          <a:p>
            <a:pPr marL="298637" indent="-179182">
              <a:buFont typeface="Arial" pitchFamily="34" charset="0"/>
              <a:buChar char="•"/>
              <a:defRPr/>
            </a:pPr>
            <a:r>
              <a:rPr lang="en-US" dirty="0" smtClean="0"/>
              <a:t>Age of the student population, if they will be involved</a:t>
            </a:r>
          </a:p>
          <a:p>
            <a:pPr marL="298637" indent="-179182">
              <a:buFont typeface="Arial" pitchFamily="34" charset="0"/>
              <a:buChar char="•"/>
              <a:defRPr/>
            </a:pPr>
            <a:r>
              <a:rPr lang="en-US" dirty="0" smtClean="0"/>
              <a:t>Parent involvement and possible roles, if they are included</a:t>
            </a:r>
          </a:p>
          <a:p>
            <a:pPr marL="298637" indent="-179182">
              <a:buFont typeface="Arial" pitchFamily="34" charset="0"/>
              <a:buChar char="•"/>
              <a:defRPr/>
            </a:pPr>
            <a:r>
              <a:rPr lang="en-US" dirty="0" smtClean="0"/>
              <a:t>Cultural diversity of their populations and particular needs  </a:t>
            </a:r>
          </a:p>
          <a:p>
            <a:endParaRPr lang="en-US" dirty="0" smtClean="0"/>
          </a:p>
          <a:p>
            <a:r>
              <a:rPr lang="en-US" dirty="0" smtClean="0"/>
              <a:t>It is up to the planning team to decide how often exercises should be conducted. While frequent exercise is important, it is imperative that exercises are of high quality.  Now, we will discuss each of these</a:t>
            </a:r>
            <a:r>
              <a:rPr lang="en-US" baseline="0" dirty="0" smtClean="0"/>
              <a:t> types in more detail.</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45</a:t>
            </a:fld>
            <a:endParaRPr lang="en-US" dirty="0"/>
          </a:p>
        </p:txBody>
      </p:sp>
    </p:spTree>
    <p:extLst>
      <p:ext uri="{BB962C8B-B14F-4D97-AF65-F5344CB8AC3E}">
        <p14:creationId xmlns:p14="http://schemas.microsoft.com/office/powerpoint/2010/main" val="308250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While these functions should be described separately, it is important to remember that many functions will occur </a:t>
            </a:r>
            <a:r>
              <a:rPr lang="en-US" altLang="en-US" b="1" dirty="0" smtClean="0"/>
              <a:t>consecutively</a:t>
            </a:r>
            <a:r>
              <a:rPr lang="en-US" altLang="en-US" dirty="0" smtClean="0"/>
              <a:t>. For example, a shelter-in-place during an emergency may be implemented, but if a building is damaged, the school may then initiate an evacuation of that building. </a:t>
            </a:r>
          </a:p>
          <a:p>
            <a:endParaRPr lang="en-US" altLang="en-US" dirty="0" smtClean="0"/>
          </a:p>
          <a:p>
            <a:r>
              <a:rPr lang="en-US" altLang="en-US" dirty="0" smtClean="0"/>
              <a:t>Often, multiple functions will also be performed </a:t>
            </a:r>
            <a:r>
              <a:rPr lang="en-US" altLang="en-US" b="1" dirty="0" smtClean="0"/>
              <a:t>concurrently. </a:t>
            </a:r>
            <a:r>
              <a:rPr lang="en-US" altLang="en-US" dirty="0" smtClean="0"/>
              <a:t>For example, during an evacuation, once all individuals are safely out of the building, the accounting for students, staff, and visitors function will begin. The evacuation function, however, will still be in effect as school personnel or first responders work to locate and evacuate any persons that are not accounted. </a:t>
            </a:r>
          </a:p>
          <a:p>
            <a:endParaRPr lang="en-US" altLang="en-US" dirty="0" smtClean="0"/>
          </a:p>
          <a:p>
            <a:r>
              <a:rPr lang="en-US" altLang="en-US" dirty="0" smtClean="0"/>
              <a:t>While functions build upon one another and overlap, it is not necessary to repeat a course of action in one functional annex if it appears in a second Functional Annex. For example, though an evacuation may lead to reunification, it is not necessary to list a course of action for reunification within the Evacuation Annex.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46</a:t>
            </a:fld>
            <a:endParaRPr lang="en-US" dirty="0"/>
          </a:p>
        </p:txBody>
      </p:sp>
    </p:spTree>
    <p:extLst>
      <p:ext uri="{BB962C8B-B14F-4D97-AF65-F5344CB8AC3E}">
        <p14:creationId xmlns:p14="http://schemas.microsoft.com/office/powerpoint/2010/main" val="3435283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dirty="0"/>
              <a:t>This annex includes communication and coordination before, during, and after emergencies. The planning team should consider the following when developing its goals, objectives, and courses of action: </a:t>
            </a:r>
          </a:p>
          <a:p>
            <a:pPr eaLnBrk="1" hangingPunct="1">
              <a:spcBef>
                <a:spcPct val="0"/>
              </a:spcBef>
            </a:pPr>
            <a:endParaRPr lang="en-US" altLang="en-US" sz="1100" dirty="0"/>
          </a:p>
          <a:p>
            <a:pPr eaLnBrk="1" hangingPunct="1">
              <a:spcBef>
                <a:spcPct val="0"/>
              </a:spcBef>
            </a:pPr>
            <a:r>
              <a:rPr lang="en-US" altLang="en-US" sz="1100" b="1" u="sng" dirty="0"/>
              <a:t>Internal</a:t>
            </a:r>
            <a:r>
              <a:rPr lang="en-US" altLang="en-US" sz="1100" b="1" dirty="0"/>
              <a:t>:</a:t>
            </a:r>
            <a:r>
              <a:rPr lang="en-US" altLang="en-US" sz="1100" dirty="0"/>
              <a:t> </a:t>
            </a:r>
          </a:p>
          <a:p>
            <a:pPr eaLnBrk="1" hangingPunct="1">
              <a:spcBef>
                <a:spcPct val="0"/>
              </a:spcBef>
            </a:pPr>
            <a:r>
              <a:rPr lang="en-US" altLang="en-US" sz="1100" b="1" i="1" dirty="0"/>
              <a:t>Staff and Students</a:t>
            </a:r>
            <a:r>
              <a:rPr lang="en-US" altLang="en-US" sz="1100" b="1" dirty="0"/>
              <a:t>:</a:t>
            </a:r>
            <a:r>
              <a:rPr lang="en-US" altLang="en-US" sz="1100" dirty="0"/>
              <a:t> How students and staff will be notified of emergencies whether at school, on activity trips, or on the school bus (i.e., intercom systems, two-way radios)</a:t>
            </a:r>
          </a:p>
          <a:p>
            <a:pPr eaLnBrk="1" hangingPunct="1">
              <a:spcBef>
                <a:spcPct val="0"/>
              </a:spcBef>
            </a:pPr>
            <a:r>
              <a:rPr lang="en-US" altLang="en-US" sz="1100" b="1" i="1" dirty="0"/>
              <a:t>Language Barriers</a:t>
            </a:r>
            <a:r>
              <a:rPr lang="en-US" altLang="en-US" sz="1100" b="1" dirty="0"/>
              <a:t>: </a:t>
            </a:r>
            <a:r>
              <a:rPr lang="en-US" altLang="en-US" sz="1100" dirty="0"/>
              <a:t>How to effectively address language access barriers. Be sure that your planning includes the provision for emergency information in languages consistent with your student, staff, and community populations.</a:t>
            </a:r>
          </a:p>
          <a:p>
            <a:pPr eaLnBrk="1" hangingPunct="1">
              <a:spcBef>
                <a:spcPct val="0"/>
              </a:spcBef>
            </a:pPr>
            <a:r>
              <a:rPr lang="en-US" altLang="en-US" sz="1100" b="1" i="1" dirty="0"/>
              <a:t>Accommodations</a:t>
            </a:r>
            <a:r>
              <a:rPr lang="en-US" altLang="en-US" sz="1100" b="1" dirty="0"/>
              <a:t>:</a:t>
            </a:r>
            <a:r>
              <a:rPr lang="en-US" altLang="en-US" sz="1100" dirty="0"/>
              <a:t> How the school will provide effective communication with individuals with disabilities and others with access and functional needs before, during, and after the emergency. </a:t>
            </a:r>
          </a:p>
          <a:p>
            <a:pPr eaLnBrk="1" hangingPunct="1">
              <a:spcBef>
                <a:spcPct val="0"/>
              </a:spcBef>
            </a:pPr>
            <a:endParaRPr lang="en-US" altLang="en-US" sz="1100" dirty="0"/>
          </a:p>
          <a:p>
            <a:pPr eaLnBrk="1" hangingPunct="1">
              <a:spcBef>
                <a:spcPct val="0"/>
              </a:spcBef>
            </a:pPr>
            <a:r>
              <a:rPr lang="en-US" altLang="en-US" sz="1100" b="1" u="sng" dirty="0"/>
              <a:t>External</a:t>
            </a:r>
            <a:r>
              <a:rPr lang="en-US" altLang="en-US" sz="1100" b="1" dirty="0"/>
              <a:t>:</a:t>
            </a:r>
          </a:p>
          <a:p>
            <a:pPr eaLnBrk="1" hangingPunct="1">
              <a:spcBef>
                <a:spcPct val="0"/>
              </a:spcBef>
            </a:pPr>
            <a:r>
              <a:rPr lang="en-US" altLang="en-US" sz="1100" b="1" i="1" dirty="0"/>
              <a:t>First Responders</a:t>
            </a:r>
            <a:r>
              <a:rPr lang="en-US" altLang="en-US" sz="1100" b="1" dirty="0"/>
              <a:t>: </a:t>
            </a:r>
            <a:r>
              <a:rPr lang="en-US" altLang="en-US" sz="1100" dirty="0"/>
              <a:t>How the school’s communications system integrates into local first responders (police, fire, etc.) communication networks. This is important because school officials need back-up communication capability with local first responders for notification as well as on-scene communication capabilities. </a:t>
            </a:r>
          </a:p>
          <a:p>
            <a:pPr eaLnBrk="1" hangingPunct="1">
              <a:spcBef>
                <a:spcPct val="0"/>
              </a:spcBef>
            </a:pPr>
            <a:endParaRPr lang="en-US" altLang="en-US" sz="1100" i="1" dirty="0"/>
          </a:p>
          <a:p>
            <a:pPr eaLnBrk="1" hangingPunct="1">
              <a:spcBef>
                <a:spcPct val="0"/>
              </a:spcBef>
            </a:pPr>
            <a:r>
              <a:rPr lang="en-US" altLang="en-US" sz="1100" b="1" i="1" dirty="0"/>
              <a:t>Families</a:t>
            </a:r>
            <a:r>
              <a:rPr lang="en-US" altLang="en-US" sz="1100" b="1" dirty="0"/>
              <a:t>: </a:t>
            </a:r>
            <a:r>
              <a:rPr lang="en-US" altLang="en-US" sz="1100" dirty="0"/>
              <a:t>How the school will communicate with families and the broader community before, during, and after an emergency. Including: </a:t>
            </a:r>
          </a:p>
          <a:p>
            <a:pPr marL="238910" indent="-179182">
              <a:spcBef>
                <a:spcPct val="0"/>
              </a:spcBef>
              <a:buFont typeface="Arial" pitchFamily="34" charset="0"/>
              <a:buChar char="•"/>
            </a:pPr>
            <a:r>
              <a:rPr lang="en-US" altLang="en-US" sz="1100" dirty="0"/>
              <a:t>Emergency notification systems that connect with parents during an emergency via text, phone calls, website updates, desktop alerts, and via social networks	</a:t>
            </a:r>
          </a:p>
          <a:p>
            <a:pPr marL="238910" indent="-179182">
              <a:spcBef>
                <a:spcPct val="0"/>
              </a:spcBef>
              <a:buFont typeface="Arial" pitchFamily="34" charset="0"/>
              <a:buChar char="•"/>
            </a:pPr>
            <a:r>
              <a:rPr lang="en-US" altLang="en-US" sz="1100" dirty="0"/>
              <a:t>The roles and responsibilities of parents and guardians during an emergency </a:t>
            </a:r>
          </a:p>
          <a:p>
            <a:pPr marL="238910" indent="-179182">
              <a:spcBef>
                <a:spcPct val="0"/>
              </a:spcBef>
              <a:buFont typeface="Arial" pitchFamily="34" charset="0"/>
              <a:buChar char="•"/>
            </a:pPr>
            <a:r>
              <a:rPr lang="en-US" altLang="en-US" sz="1100" dirty="0"/>
              <a:t>Community updates regarding the possible cancellation of school and other activities such as an athletic event</a:t>
            </a:r>
          </a:p>
          <a:p>
            <a:pPr marL="238910" indent="-179182">
              <a:spcBef>
                <a:spcPct val="0"/>
              </a:spcBef>
              <a:buFont typeface="Arial" pitchFamily="34" charset="0"/>
              <a:buChar char="•"/>
            </a:pPr>
            <a:r>
              <a:rPr lang="en-US" altLang="en-US" sz="1100" dirty="0"/>
              <a:t>Community updates describing the impacts on students, including the impact on activities related to the school but not necessarily at the school or during regular school hours (i.e., church use of school property and athletic events) </a:t>
            </a:r>
          </a:p>
          <a:p>
            <a:pPr marL="238910" indent="-179182">
              <a:spcBef>
                <a:spcPct val="0"/>
              </a:spcBef>
              <a:buFont typeface="Arial" pitchFamily="34" charset="0"/>
              <a:buChar char="•"/>
            </a:pPr>
            <a:r>
              <a:rPr lang="en-US" altLang="en-US" sz="1100" dirty="0"/>
              <a:t>Additional updates to stakeholders: For example, many outside groups often use schools in the evenings for meetings or church, so notification provisions (and emergency contacts) need to be included in the plan that allows for quick notification of possible cancellation or rescheduling of these events.</a:t>
            </a:r>
          </a:p>
          <a:p>
            <a:pPr eaLnBrk="1" hangingPunct="1">
              <a:spcBef>
                <a:spcPct val="0"/>
              </a:spcBef>
            </a:pPr>
            <a:endParaRPr lang="en-US" altLang="en-US" sz="1100" dirty="0"/>
          </a:p>
          <a:p>
            <a:pPr eaLnBrk="1" hangingPunct="1">
              <a:spcBef>
                <a:spcPct val="0"/>
              </a:spcBef>
            </a:pPr>
            <a:r>
              <a:rPr lang="en-US" altLang="en-US" sz="1100" b="1" i="1" dirty="0"/>
              <a:t>Media</a:t>
            </a:r>
            <a:r>
              <a:rPr lang="en-US" altLang="en-US" sz="1100" b="1" dirty="0"/>
              <a:t>:</a:t>
            </a:r>
            <a:r>
              <a:rPr lang="en-US" altLang="en-US" sz="1100" dirty="0"/>
              <a:t> </a:t>
            </a:r>
          </a:p>
          <a:p>
            <a:pPr marL="238910" indent="-179182">
              <a:spcBef>
                <a:spcPct val="0"/>
              </a:spcBef>
              <a:buFont typeface="Arial" pitchFamily="34" charset="0"/>
              <a:buChar char="•"/>
            </a:pPr>
            <a:r>
              <a:rPr lang="en-US" altLang="en-US" sz="1100" dirty="0"/>
              <a:t>How the school will handle the media (e.g., district or school Public Information Officer [PIO]). </a:t>
            </a:r>
          </a:p>
          <a:p>
            <a:pPr marL="238910" indent="-179182">
              <a:spcBef>
                <a:spcPct val="0"/>
              </a:spcBef>
              <a:buFont typeface="Arial" pitchFamily="34" charset="0"/>
              <a:buChar char="•"/>
            </a:pPr>
            <a:r>
              <a:rPr lang="en-US" altLang="en-US" sz="1100" dirty="0"/>
              <a:t>Media planning includes identifying staging areas, school PIOs (and back-ups), pre-scripted media templates with school background information, frequency of media updates, and considerations for coordinating for a multiagency media briefings. </a:t>
            </a:r>
          </a:p>
          <a:p>
            <a:pPr eaLnBrk="1" hangingPunct="1">
              <a:spcBef>
                <a:spcPct val="0"/>
              </a:spcBef>
            </a:pPr>
            <a:endParaRPr lang="en-US" altLang="en-US" sz="1100" dirty="0"/>
          </a:p>
          <a:p>
            <a:pPr eaLnBrk="1" hangingPunct="1">
              <a:spcBef>
                <a:spcPct val="0"/>
              </a:spcBef>
            </a:pPr>
            <a:r>
              <a:rPr lang="en-US" altLang="en-US" sz="1100" b="1" u="sng" dirty="0"/>
              <a:t>Technology</a:t>
            </a:r>
            <a:r>
              <a:rPr lang="en-US" altLang="en-US" sz="1100" dirty="0"/>
              <a:t>:</a:t>
            </a:r>
          </a:p>
          <a:p>
            <a:pPr eaLnBrk="1" hangingPunct="1">
              <a:spcBef>
                <a:spcPct val="0"/>
              </a:spcBef>
            </a:pPr>
            <a:r>
              <a:rPr lang="en-US" altLang="en-US" sz="1100" b="1" i="1" dirty="0"/>
              <a:t>Equipment</a:t>
            </a:r>
            <a:r>
              <a:rPr lang="en-US" altLang="en-US" sz="1100" b="1" dirty="0"/>
              <a:t>: </a:t>
            </a:r>
            <a:r>
              <a:rPr lang="en-US" altLang="en-US" sz="1100" dirty="0"/>
              <a:t>Planning contingencies for back-ups should utility outages interrupt phone, Internet, or power connections should be considered. </a:t>
            </a:r>
          </a:p>
          <a:p>
            <a:pPr eaLnBrk="1" hangingPunct="1">
              <a:spcBef>
                <a:spcPct val="0"/>
              </a:spcBef>
            </a:pPr>
            <a:r>
              <a:rPr lang="en-US" altLang="en-US" sz="1100" b="1" i="1" dirty="0"/>
              <a:t>Training</a:t>
            </a:r>
            <a:r>
              <a:rPr lang="en-US" altLang="en-US" sz="1100" b="1" dirty="0"/>
              <a:t>:</a:t>
            </a:r>
            <a:r>
              <a:rPr lang="en-US" altLang="en-US" sz="1100" dirty="0"/>
              <a:t> A system for relevant staff members to learn to operate communications equipment. Training is always an important component when acquiring any piece of equipment, particularly communications equipment that will need to be operated properly during an emergency. Be sure to include procedures in your plan for regular familiarization and training on communications equipment.</a:t>
            </a:r>
          </a:p>
          <a:p>
            <a:pPr defTabSz="966630" fontAlgn="base">
              <a:spcBef>
                <a:spcPct val="0"/>
              </a:spcBef>
              <a:spcAft>
                <a:spcPct val="0"/>
              </a:spcAft>
              <a:defRPr/>
            </a:pPr>
            <a:r>
              <a:rPr lang="en-US" altLang="en-US" sz="1100" b="1" i="1" dirty="0"/>
              <a:t>Challenges</a:t>
            </a:r>
            <a:r>
              <a:rPr lang="en-US" altLang="en-US" sz="1100" b="1" dirty="0"/>
              <a:t>:</a:t>
            </a:r>
            <a:r>
              <a:rPr lang="en-US" altLang="en-US" sz="1100" dirty="0"/>
              <a:t> How to account for technology barriers faced by students, staff, parents, and guardians. Remember, not everyone has a computer or access to a smart phone. Traditional media outreach methods may need to be included in your plan, such as local radio, television, or other appropriate methods.</a:t>
            </a:r>
            <a:r>
              <a:rPr lang="en-US" altLang="en-US" sz="1100" dirty="0">
                <a:solidFill>
                  <a:prstClr val="black"/>
                </a:solidFill>
                <a:ea typeface="ＭＳ Ｐゴシック" pitchFamily="34" charset="-128"/>
              </a:rPr>
              <a:t> Conversely, students are often over-connected and may use social networks to provide additional information about the emergency that may not be factual (e.g., building closures, number of victims, severity of the emergency). A plan needs to be in place to monitor social networks (Facebook and Twitter) in order to provide correct and factual information regarding the emergency.</a:t>
            </a:r>
            <a:r>
              <a:rPr lang="en-US" altLang="en-US" sz="1100" dirty="0"/>
              <a:t>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47</a:t>
            </a:fld>
            <a:endParaRPr lang="en-US" dirty="0"/>
          </a:p>
        </p:txBody>
      </p:sp>
    </p:spTree>
    <p:extLst>
      <p:ext uri="{BB962C8B-B14F-4D97-AF65-F5344CB8AC3E}">
        <p14:creationId xmlns:p14="http://schemas.microsoft.com/office/powerpoint/2010/main" val="3088878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smtClean="0"/>
              <a:t>During</a:t>
            </a:r>
            <a:r>
              <a:rPr lang="en-US" altLang="en-US" dirty="0" smtClean="0"/>
              <a:t> emergencies a critical and immediate </a:t>
            </a:r>
            <a:r>
              <a:rPr lang="en-US" altLang="en-US" b="1" dirty="0" smtClean="0"/>
              <a:t>decision point </a:t>
            </a:r>
            <a:r>
              <a:rPr lang="en-US" altLang="en-US" dirty="0" smtClean="0"/>
              <a:t>is determining whether it is safest to stay or go. Or, in other words, which </a:t>
            </a:r>
            <a:r>
              <a:rPr lang="en-US" altLang="en-US" b="1" dirty="0" smtClean="0"/>
              <a:t>Functional Annex </a:t>
            </a:r>
            <a:r>
              <a:rPr lang="en-US" altLang="en-US" dirty="0" smtClean="0"/>
              <a:t>will be activated—an evacuation, lockdown, or shelter-in-place?</a:t>
            </a:r>
          </a:p>
          <a:p>
            <a:r>
              <a:rPr lang="en-US" altLang="en-US" dirty="0" smtClean="0"/>
              <a:t> </a:t>
            </a:r>
          </a:p>
          <a:p>
            <a:r>
              <a:rPr lang="en-US" altLang="en-US" dirty="0" smtClean="0"/>
              <a:t>Assessing the situation at hand determines which annexes will be activated—lockdown, evacuation, or shelter-in-place. Each response decision will depend on the specific hazard or threat, specifics of the incident, and the severity of the situation.</a:t>
            </a:r>
          </a:p>
          <a:p>
            <a:endParaRPr lang="en-US" altLang="en-US" dirty="0" smtClean="0"/>
          </a:p>
          <a:p>
            <a:r>
              <a:rPr lang="en-US" altLang="en-US" b="1" dirty="0" smtClean="0"/>
              <a:t>Reinforce Planning Principles: </a:t>
            </a:r>
          </a:p>
          <a:p>
            <a:pPr marL="238910" lvl="1" indent="-179182">
              <a:buFont typeface="Arial" pitchFamily="34" charset="0"/>
              <a:buChar char="•"/>
            </a:pPr>
            <a:r>
              <a:rPr lang="en-US" altLang="en-US" dirty="0" smtClean="0"/>
              <a:t>Consider all hazards and threats. </a:t>
            </a:r>
          </a:p>
          <a:p>
            <a:pPr marL="238910" lvl="1" indent="-179182">
              <a:buFont typeface="Arial" pitchFamily="34" charset="0"/>
              <a:buChar char="•"/>
            </a:pPr>
            <a:r>
              <a:rPr lang="en-US" altLang="en-US" dirty="0" smtClean="0"/>
              <a:t>Consider all settings and times (e.g., before, during, after school; classroom and non-classroom; athletic fields, playgrounds, and school buses). </a:t>
            </a:r>
          </a:p>
          <a:p>
            <a:pPr marL="662880" lvl="1" indent="-179565">
              <a:buFontTx/>
              <a:buChar char="•"/>
            </a:pPr>
            <a:endParaRPr lang="en-US" altLang="en-US" dirty="0" smtClean="0"/>
          </a:p>
          <a:p>
            <a:r>
              <a:rPr lang="en-US" altLang="en-US" dirty="0" smtClean="0"/>
              <a:t>Developing courses of action, procedures, and policies with community partners to support the general functions is critical. The planning team likely will develop variations of these to meet the specific needs of a wide variety of hazards and threats.</a:t>
            </a:r>
          </a:p>
          <a:p>
            <a:endParaRPr lang="en-US" altLang="en-US" dirty="0" smtClean="0"/>
          </a:p>
          <a:p>
            <a:r>
              <a:rPr lang="en-US" altLang="en-US" dirty="0" smtClean="0"/>
              <a:t>The actual terminology used may vary nationwide; however, it is critical the planning team and the school community share a common understanding of words and provide clear directives using plain English. And, for each annex, the planning team will need to take into consideration numerous circumstances and create variations to address them. </a:t>
            </a:r>
          </a:p>
          <a:p>
            <a:endParaRPr lang="en-US" altLang="en-US" b="1" dirty="0" smtClean="0"/>
          </a:p>
          <a:p>
            <a:r>
              <a:rPr lang="en-US" altLang="en-US" dirty="0" smtClean="0"/>
              <a:t>Variations will consider the specific threat or hazard and what is needed to keep the school community safe: </a:t>
            </a:r>
          </a:p>
          <a:p>
            <a:pPr marL="238910" lvl="1" indent="-179182">
              <a:spcBef>
                <a:spcPct val="0"/>
              </a:spcBef>
              <a:buFont typeface="Arial" pitchFamily="34" charset="0"/>
              <a:buChar char="•"/>
            </a:pPr>
            <a:r>
              <a:rPr lang="en-US" altLang="en-US" dirty="0" smtClean="0"/>
              <a:t>The time of school day (before, during, or after) </a:t>
            </a:r>
          </a:p>
          <a:p>
            <a:pPr marL="238910" lvl="1" indent="-179182">
              <a:spcBef>
                <a:spcPct val="0"/>
              </a:spcBef>
              <a:buFont typeface="Arial" pitchFamily="34" charset="0"/>
              <a:buChar char="•"/>
            </a:pPr>
            <a:r>
              <a:rPr lang="en-US" altLang="en-US" dirty="0" smtClean="0"/>
              <a:t>The time within the school day (e.g., class time, lunch time)</a:t>
            </a:r>
          </a:p>
          <a:p>
            <a:pPr marL="238910" lvl="1" indent="-179182">
              <a:spcBef>
                <a:spcPct val="0"/>
              </a:spcBef>
              <a:buFont typeface="Arial" pitchFamily="34" charset="0"/>
              <a:buChar char="•"/>
            </a:pPr>
            <a:r>
              <a:rPr lang="en-US" altLang="en-US" dirty="0" smtClean="0"/>
              <a:t>The location of students (e.g., outside at athletic fields, outside at recess, off campus on a field trip)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48</a:t>
            </a:fld>
            <a:endParaRPr lang="en-US" dirty="0"/>
          </a:p>
        </p:txBody>
      </p:sp>
    </p:spTree>
    <p:extLst>
      <p:ext uri="{BB962C8B-B14F-4D97-AF65-F5344CB8AC3E}">
        <p14:creationId xmlns:p14="http://schemas.microsoft.com/office/powerpoint/2010/main" val="31000500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dirty="0" smtClean="0"/>
              <a:t>This annex focuses on developing courses of action for leaving the building</a:t>
            </a:r>
            <a:r>
              <a:rPr lang="en-US" baseline="0" dirty="0" smtClean="0"/>
              <a:t> or grounds when conditions prevent safe occupancy.</a:t>
            </a:r>
            <a:r>
              <a:rPr lang="en-US" dirty="0" smtClean="0"/>
              <a:t> The planning team should consider the following when developing its goals, objectives, and courses of action: </a:t>
            </a:r>
          </a:p>
          <a:p>
            <a:pPr marL="179245" indent="-179245">
              <a:buFont typeface="Wingdings" pitchFamily="2" charset="2"/>
              <a:buChar char="v"/>
              <a:defRPr/>
            </a:pPr>
            <a:endParaRPr lang="en-US" dirty="0" smtClean="0"/>
          </a:p>
          <a:p>
            <a:pPr>
              <a:defRPr/>
            </a:pPr>
            <a:r>
              <a:rPr lang="en-US" dirty="0" smtClean="0"/>
              <a:t>Bullet 1: Under what conditions would you need to evacuate</a:t>
            </a:r>
            <a:r>
              <a:rPr lang="en-US" baseline="0" dirty="0" smtClean="0"/>
              <a:t> specific sections of your building or grounds? If such conditions arise, how will you organize movement within your building?</a:t>
            </a:r>
            <a:r>
              <a:rPr lang="en-US" dirty="0" smtClean="0"/>
              <a:t> </a:t>
            </a:r>
          </a:p>
          <a:p>
            <a:pPr>
              <a:defRPr/>
            </a:pPr>
            <a:endParaRPr lang="en-US" dirty="0" smtClean="0"/>
          </a:p>
          <a:p>
            <a:pPr>
              <a:defRPr/>
            </a:pPr>
            <a:r>
              <a:rPr lang="en-US" dirty="0" smtClean="0"/>
              <a:t>Bullet 2: In the event the</a:t>
            </a:r>
            <a:r>
              <a:rPr lang="en-US" baseline="0" dirty="0" smtClean="0"/>
              <a:t> school structure is no longer safe to occupy, plan for a controlled egress from the building and identify staging points for students and staff. Student and staff accountability should be considered throughout. </a:t>
            </a:r>
            <a:endParaRPr lang="en-US" dirty="0" smtClean="0"/>
          </a:p>
          <a:p>
            <a:pPr marL="179245" indent="-179245">
              <a:buFont typeface="Wingdings" pitchFamily="2" charset="2"/>
              <a:buChar char="v"/>
              <a:defRPr/>
            </a:pPr>
            <a:endParaRPr lang="en-US" dirty="0" smtClean="0"/>
          </a:p>
          <a:p>
            <a:pPr>
              <a:defRPr/>
            </a:pPr>
            <a:r>
              <a:rPr lang="en-US" dirty="0" smtClean="0"/>
              <a:t>Bullet 3: When evacuation of the</a:t>
            </a:r>
            <a:r>
              <a:rPr lang="en-US" baseline="0" dirty="0" smtClean="0"/>
              <a:t> school property in its entirety is required, consider alternate assembly sites and transportation options. </a:t>
            </a:r>
            <a:endParaRPr lang="en-US" dirty="0" smtClean="0"/>
          </a:p>
          <a:p>
            <a:pPr marL="179245" indent="-179245">
              <a:buFont typeface="Wingdings" pitchFamily="2" charset="2"/>
              <a:buChar char="v"/>
              <a:defRPr/>
            </a:pPr>
            <a:endParaRPr lang="en-US" dirty="0" smtClean="0"/>
          </a:p>
          <a:p>
            <a:pPr>
              <a:defRPr/>
            </a:pPr>
            <a:r>
              <a:rPr lang="en-US" dirty="0" smtClean="0"/>
              <a:t>Key Considerations: Be sure to include primary</a:t>
            </a:r>
            <a:r>
              <a:rPr lang="en-US" baseline="0" dirty="0" smtClean="0"/>
              <a:t> and alternate routes and assembly areas. An emergency that requires an evacuation may not permit you to take your preferred exit. And likewise, some designated assembly areas may become obstructed requiring an alternate location. </a:t>
            </a:r>
          </a:p>
          <a:p>
            <a:pPr>
              <a:defRPr/>
            </a:pPr>
            <a:endParaRPr lang="en-US" baseline="0" dirty="0" smtClean="0"/>
          </a:p>
          <a:p>
            <a:pPr>
              <a:defRPr/>
            </a:pPr>
            <a:r>
              <a:rPr lang="en-US" baseline="0" dirty="0" smtClean="0"/>
              <a:t>Always consider your entire population. Don’t wait until it’s too late to identify the unique needs of a particular student or staff member. Have plans in place for people with physical disabilities and ensure you have an effective communication plan so that those with communication difficulties will still be able to understand what is happening and what they should do. This would include people with vision problems, hearing problems, language barriers, or even cognitive impairments that may prevent them from understanding or communicating during an emergency situation. </a:t>
            </a:r>
            <a:endParaRPr lang="en-US" dirty="0" smtClean="0"/>
          </a:p>
          <a:p>
            <a:pPr marL="179245" indent="-179245">
              <a:buFont typeface="Wingdings" pitchFamily="2" charset="2"/>
              <a:buChar char="v"/>
              <a:defRPr/>
            </a:pPr>
            <a:endParaRPr lang="en-US" dirty="0" smtClean="0"/>
          </a:p>
          <a:p>
            <a:pPr>
              <a:defRPr/>
            </a:pPr>
            <a:r>
              <a:rPr lang="en-US" dirty="0" smtClean="0"/>
              <a:t>Specific family reunification procedures should be considered under the “Family Reunification Annex” that will be discussed later in the presentation.</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49</a:t>
            </a:fld>
            <a:endParaRPr lang="en-US" dirty="0"/>
          </a:p>
        </p:txBody>
      </p:sp>
    </p:spTree>
    <p:extLst>
      <p:ext uri="{BB962C8B-B14F-4D97-AF65-F5344CB8AC3E}">
        <p14:creationId xmlns:p14="http://schemas.microsoft.com/office/powerpoint/2010/main" val="339380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OAR 581-022-2225</a:t>
            </a:r>
          </a:p>
          <a:p>
            <a:endParaRPr lang="en-US" dirty="0" smtClean="0"/>
          </a:p>
          <a:p>
            <a:r>
              <a:rPr lang="en-US" sz="1200" b="0" i="0" kern="1200" dirty="0" smtClean="0">
                <a:solidFill>
                  <a:schemeClr val="tx1"/>
                </a:solidFill>
                <a:effectLst/>
                <a:latin typeface="+mn-lt"/>
                <a:ea typeface="+mn-ea"/>
                <a:cs typeface="+mn-cs"/>
              </a:rPr>
              <a:t>The school district shall maintain a comprehensive safety program for all employees and students which shall:</a:t>
            </a:r>
          </a:p>
          <a:p>
            <a:r>
              <a:rPr lang="en-US" sz="1200" b="0" i="0" kern="1200" dirty="0" smtClean="0">
                <a:solidFill>
                  <a:schemeClr val="tx1"/>
                </a:solidFill>
                <a:effectLst/>
                <a:latin typeface="+mn-lt"/>
                <a:ea typeface="+mn-ea"/>
                <a:cs typeface="+mn-cs"/>
              </a:rPr>
              <a:t>(1) Include plans for responding to emergency situations.</a:t>
            </a:r>
          </a:p>
          <a:p>
            <a:r>
              <a:rPr lang="en-US" sz="1200" b="0" i="0" kern="1200" dirty="0" smtClean="0">
                <a:solidFill>
                  <a:schemeClr val="tx1"/>
                </a:solidFill>
                <a:effectLst/>
                <a:latin typeface="+mn-lt"/>
                <a:ea typeface="+mn-ea"/>
                <a:cs typeface="+mn-cs"/>
              </a:rPr>
              <a:t>(2) Specify general safety and accident prevention procedures with specific instruction for each type of classroom and laboratory.</a:t>
            </a:r>
          </a:p>
          <a:p>
            <a:r>
              <a:rPr lang="en-US" sz="1200" b="0" i="0" kern="1200" dirty="0" smtClean="0">
                <a:solidFill>
                  <a:schemeClr val="tx1"/>
                </a:solidFill>
                <a:effectLst/>
                <a:latin typeface="+mn-lt"/>
                <a:ea typeface="+mn-ea"/>
                <a:cs typeface="+mn-cs"/>
              </a:rPr>
              <a:t>(3) Provide instruction in basic emergency procedures for each laboratory, shop and studio, including identification of common physical, chemical, and electrical hazards.</a:t>
            </a:r>
          </a:p>
          <a:p>
            <a:r>
              <a:rPr lang="en-US" sz="1200" b="0" i="0" kern="1200" dirty="0" smtClean="0">
                <a:solidFill>
                  <a:schemeClr val="tx1"/>
                </a:solidFill>
                <a:effectLst/>
                <a:latin typeface="+mn-lt"/>
                <a:ea typeface="+mn-ea"/>
                <a:cs typeface="+mn-cs"/>
              </a:rPr>
              <a:t>(4) Require necessary safety devices and instruction for their use.</a:t>
            </a:r>
          </a:p>
          <a:p>
            <a:r>
              <a:rPr lang="en-US" sz="1200" b="0" i="0" kern="1200" dirty="0" smtClean="0">
                <a:solidFill>
                  <a:schemeClr val="tx1"/>
                </a:solidFill>
                <a:effectLst/>
                <a:latin typeface="+mn-lt"/>
                <a:ea typeface="+mn-ea"/>
                <a:cs typeface="+mn-cs"/>
              </a:rPr>
              <a:t>(5) Require that an accident prevention in service program for all employees be conducted periodically and documented.</a:t>
            </a:r>
          </a:p>
          <a:p>
            <a:r>
              <a:rPr lang="en-US" sz="1200" b="0" i="0" kern="1200" dirty="0" smtClean="0">
                <a:solidFill>
                  <a:schemeClr val="tx1"/>
                </a:solidFill>
                <a:effectLst/>
                <a:latin typeface="+mn-lt"/>
                <a:ea typeface="+mn-ea"/>
                <a:cs typeface="+mn-cs"/>
              </a:rPr>
              <a:t>(6) Provide assurance that each student has received appropriate safety instruction.</a:t>
            </a:r>
          </a:p>
          <a:p>
            <a:r>
              <a:rPr lang="en-US" sz="1200" b="0" i="0" kern="1200" dirty="0" smtClean="0">
                <a:solidFill>
                  <a:schemeClr val="tx1"/>
                </a:solidFill>
                <a:effectLst/>
                <a:latin typeface="+mn-lt"/>
                <a:ea typeface="+mn-ea"/>
                <a:cs typeface="+mn-cs"/>
              </a:rPr>
              <a:t>(7) Provide for regularly scheduled and documented safety inspections which will assure that facilities and programs are maintained and operated in a manner which protects the safety of all students and employees.</a:t>
            </a:r>
          </a:p>
          <a:p>
            <a:r>
              <a:rPr lang="en-US" sz="1200" b="0" i="0" kern="1200" dirty="0" smtClean="0">
                <a:solidFill>
                  <a:schemeClr val="tx1"/>
                </a:solidFill>
                <a:effectLst/>
                <a:latin typeface="+mn-lt"/>
                <a:ea typeface="+mn-ea"/>
                <a:cs typeface="+mn-cs"/>
              </a:rPr>
              <a:t>(8) Require reports of accidents involving school district property, or involving employees, students or visiting public, as well as prompt investigation of all accidents, application of appropriate corrective measures, and monthly and annual analyses of accident data and trends.</a:t>
            </a:r>
          </a:p>
          <a:p>
            <a:r>
              <a:rPr lang="en-US" sz="1200" b="0" i="0" kern="1200" dirty="0" smtClean="0">
                <a:solidFill>
                  <a:schemeClr val="tx1"/>
                </a:solidFill>
                <a:effectLst/>
                <a:latin typeface="+mn-lt"/>
                <a:ea typeface="+mn-ea"/>
                <a:cs typeface="+mn-cs"/>
              </a:rPr>
              <a:t>(9) In schools operated by the district that are occupied by students, the district must ensure that all students are instructed and have drills on emergency procedures in compliance with ORS 336.071. The emergency procedures shall include drills and instruction on:</a:t>
            </a:r>
          </a:p>
          <a:p>
            <a:r>
              <a:rPr lang="en-US" sz="1200" b="0" i="0" kern="1200" dirty="0" smtClean="0">
                <a:solidFill>
                  <a:schemeClr val="tx1"/>
                </a:solidFill>
                <a:effectLst/>
                <a:latin typeface="+mn-lt"/>
                <a:ea typeface="+mn-ea"/>
                <a:cs typeface="+mn-cs"/>
              </a:rPr>
              <a:t>(a) Fires;</a:t>
            </a:r>
          </a:p>
          <a:p>
            <a:r>
              <a:rPr lang="en-US" sz="1200" b="0" i="0" kern="1200" dirty="0" smtClean="0">
                <a:solidFill>
                  <a:schemeClr val="tx1"/>
                </a:solidFill>
                <a:effectLst/>
                <a:latin typeface="+mn-lt"/>
                <a:ea typeface="+mn-ea"/>
                <a:cs typeface="+mn-cs"/>
              </a:rPr>
              <a:t>(b) Earthquakes, which shall include tsunami drills and instruction in schools in a tsunami hazard zone; and</a:t>
            </a:r>
          </a:p>
          <a:p>
            <a:r>
              <a:rPr lang="en-US" sz="1200" b="0" i="0" kern="1200" dirty="0" smtClean="0">
                <a:solidFill>
                  <a:schemeClr val="tx1"/>
                </a:solidFill>
                <a:effectLst/>
                <a:latin typeface="+mn-lt"/>
                <a:ea typeface="+mn-ea"/>
                <a:cs typeface="+mn-cs"/>
              </a:rPr>
              <a:t>(c) Safety threats including procedures related to lockdown, lockout, shelter in place and evacuation and other appropriate actions to take when there is a threat to safety.</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a:t>
            </a:fld>
            <a:endParaRPr lang="en-US" dirty="0"/>
          </a:p>
        </p:txBody>
      </p:sp>
    </p:spTree>
    <p:extLst>
      <p:ext uri="{BB962C8B-B14F-4D97-AF65-F5344CB8AC3E}">
        <p14:creationId xmlns:p14="http://schemas.microsoft.com/office/powerpoint/2010/main" val="1224934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solidFill>
                  <a:srgbClr val="1F497D"/>
                </a:solidFill>
                <a:cs typeface="Arial" pitchFamily="34" charset="0"/>
              </a:rPr>
              <a:t>Who can issue a lockdown order, and how do they do it?</a:t>
            </a:r>
          </a:p>
          <a:p>
            <a:pPr eaLnBrk="1" hangingPunct="1">
              <a:spcBef>
                <a:spcPct val="0"/>
              </a:spcBef>
            </a:pPr>
            <a:endParaRPr lang="en-US" altLang="en-US" sz="1100" dirty="0"/>
          </a:p>
          <a:p>
            <a:pPr eaLnBrk="1" hangingPunct="1">
              <a:spcBef>
                <a:spcPct val="0"/>
              </a:spcBef>
            </a:pPr>
            <a:r>
              <a:rPr lang="en-US" altLang="en-US" sz="1100" dirty="0"/>
              <a:t>This annex focuses on the courses of action schools will execute to secure the school grounds, buildings, sections of a building, or individual classrooms during incidents that pose an immediate threat of violence in or around the school.  </a:t>
            </a:r>
          </a:p>
          <a:p>
            <a:pPr eaLnBrk="1" hangingPunct="1">
              <a:spcBef>
                <a:spcPct val="0"/>
              </a:spcBef>
            </a:pPr>
            <a:endParaRPr lang="en-US" altLang="en-US" sz="1100" dirty="0"/>
          </a:p>
          <a:p>
            <a:pPr eaLnBrk="1" hangingPunct="1">
              <a:spcBef>
                <a:spcPct val="0"/>
              </a:spcBef>
            </a:pPr>
            <a:r>
              <a:rPr lang="en-US" altLang="en-US" sz="1100" dirty="0"/>
              <a:t>Procedures need to be in place to allow any teacher or staff member who may detect a threat the ability to quickly issue a lockdown.</a:t>
            </a:r>
          </a:p>
          <a:p>
            <a:pPr eaLnBrk="1" hangingPunct="1">
              <a:spcBef>
                <a:spcPct val="0"/>
              </a:spcBef>
            </a:pPr>
            <a:endParaRPr lang="en-US" altLang="en-US" sz="1100" dirty="0"/>
          </a:p>
          <a:p>
            <a:pPr eaLnBrk="1" hangingPunct="1">
              <a:spcBef>
                <a:spcPct val="0"/>
              </a:spcBef>
            </a:pPr>
            <a:r>
              <a:rPr lang="en-US" altLang="en-US" sz="1100" dirty="0"/>
              <a:t>The primary objective of a lockdown is to quickly secure all school staff, students, and visitors away from immediate danger. The planning team should consider the following when developing its goals, objectives, and courses of action: </a:t>
            </a:r>
          </a:p>
          <a:p>
            <a:pPr eaLnBrk="1" hangingPunct="1">
              <a:spcBef>
                <a:spcPct val="0"/>
              </a:spcBef>
            </a:pPr>
            <a:endParaRPr lang="en-US" altLang="en-US" sz="1100" dirty="0"/>
          </a:p>
          <a:p>
            <a:pPr eaLnBrk="1" hangingPunct="1">
              <a:spcBef>
                <a:spcPct val="0"/>
              </a:spcBef>
            </a:pPr>
            <a:r>
              <a:rPr lang="en-US" altLang="en-US" sz="1100" b="1" u="sng" dirty="0"/>
              <a:t>Considerations</a:t>
            </a:r>
            <a:r>
              <a:rPr lang="en-US" altLang="en-US" sz="1100" b="1" dirty="0"/>
              <a:t>: Exterior Doors and Building Characteristics</a:t>
            </a:r>
          </a:p>
          <a:p>
            <a:pPr marL="179182" indent="-179182">
              <a:spcBef>
                <a:spcPct val="0"/>
              </a:spcBef>
              <a:buFont typeface="Arial" pitchFamily="34" charset="0"/>
              <a:buChar char="•"/>
            </a:pPr>
            <a:r>
              <a:rPr lang="en-US" altLang="en-US" sz="1100" dirty="0"/>
              <a:t>How and when to lock all exterior doors, and when it may or may not be safe to do so (e.g., some schools may or may not have the functional ability to lock down all their exterior doors, or the urgency of the situation may not allow for this to safely occur).</a:t>
            </a:r>
          </a:p>
          <a:p>
            <a:pPr marL="179182" indent="-179182">
              <a:spcBef>
                <a:spcPct val="0"/>
              </a:spcBef>
              <a:buFont typeface="Arial" pitchFamily="34" charset="0"/>
              <a:buChar char="•"/>
            </a:pPr>
            <a:r>
              <a:rPr lang="en-US" altLang="en-US" sz="1100" dirty="0"/>
              <a:t>How and when interior doors are locked.</a:t>
            </a:r>
          </a:p>
          <a:p>
            <a:pPr marL="179182" indent="-179182">
              <a:spcBef>
                <a:spcPct val="0"/>
              </a:spcBef>
              <a:buFont typeface="Arial" pitchFamily="34" charset="0"/>
              <a:buChar char="•"/>
            </a:pPr>
            <a:r>
              <a:rPr lang="en-US" altLang="en-US" sz="1100" dirty="0"/>
              <a:t>How particular classroom and building characteristics (i.e., windows, doors) impact possible lockdown courses of action. Some classroom/office/lab doors in schools may not be able to be locked or require an extra action to lock the door—planning considerations should consider special situations or areas where secondary exits are not available or door securing is not possible.</a:t>
            </a:r>
          </a:p>
          <a:p>
            <a:pPr marL="179182" indent="-179182">
              <a:spcBef>
                <a:spcPct val="0"/>
              </a:spcBef>
              <a:buFont typeface="Arial" pitchFamily="34" charset="0"/>
              <a:buChar char="•"/>
            </a:pPr>
            <a:r>
              <a:rPr lang="en-US" altLang="en-US" sz="1100" dirty="0"/>
              <a:t>The circumstances when teaching and learning should stop and students take cover.</a:t>
            </a:r>
          </a:p>
          <a:p>
            <a:pPr eaLnBrk="1" hangingPunct="1">
              <a:spcBef>
                <a:spcPct val="0"/>
              </a:spcBef>
              <a:buFont typeface="Wingdings" pitchFamily="2" charset="2"/>
              <a:buNone/>
            </a:pPr>
            <a:endParaRPr lang="en-US" altLang="en-US" sz="1100" dirty="0"/>
          </a:p>
          <a:p>
            <a:pPr eaLnBrk="1" hangingPunct="1">
              <a:spcBef>
                <a:spcPct val="0"/>
              </a:spcBef>
            </a:pPr>
            <a:r>
              <a:rPr lang="en-US" altLang="en-US" sz="1100" b="1" u="sng" dirty="0"/>
              <a:t>Variations</a:t>
            </a:r>
            <a:r>
              <a:rPr lang="en-US" altLang="en-US" sz="1100" b="1" dirty="0"/>
              <a:t>: Threats Inside And Outside The School Building </a:t>
            </a:r>
          </a:p>
          <a:p>
            <a:pPr eaLnBrk="1" hangingPunct="1">
              <a:spcBef>
                <a:spcPct val="0"/>
              </a:spcBef>
              <a:buFont typeface="Wingdings" pitchFamily="2" charset="2"/>
              <a:buNone/>
            </a:pPr>
            <a:r>
              <a:rPr lang="en-US" altLang="en-US" sz="1100" dirty="0"/>
              <a:t>A lockdown is general and actions taken will vary to meet the needs of the specific hazard or threat. </a:t>
            </a:r>
          </a:p>
          <a:p>
            <a:pPr eaLnBrk="1" hangingPunct="1">
              <a:spcBef>
                <a:spcPct val="0"/>
              </a:spcBef>
              <a:buFont typeface="Wingdings" pitchFamily="2" charset="2"/>
              <a:buNone/>
            </a:pPr>
            <a:endParaRPr lang="en-US" altLang="en-US" sz="1100" dirty="0"/>
          </a:p>
          <a:p>
            <a:pPr marL="179182" indent="-179182">
              <a:spcBef>
                <a:spcPct val="0"/>
              </a:spcBef>
              <a:buFont typeface="Arial" pitchFamily="34" charset="0"/>
              <a:buChar char="•"/>
            </a:pPr>
            <a:r>
              <a:rPr lang="en-US" altLang="en-US" sz="1100" dirty="0"/>
              <a:t>What to do when a threat materializes inside the school. Procedures should include all staff, visitors, students, etc. in all of the various areas within the school and throughout the school day.</a:t>
            </a:r>
          </a:p>
          <a:p>
            <a:pPr lvl="1" indent="-238910">
              <a:spcBef>
                <a:spcPct val="0"/>
              </a:spcBef>
              <a:buFont typeface="Arial" pitchFamily="34" charset="0"/>
              <a:buChar char="•"/>
            </a:pPr>
            <a:r>
              <a:rPr lang="en-US" altLang="en-US" sz="1100" dirty="0"/>
              <a:t>Classrooms and non-classroom settings: Classes, media centers, cafeteria, gymnasium, auditorium, administrative offices, etc. </a:t>
            </a:r>
          </a:p>
          <a:p>
            <a:pPr lvl="1" indent="-238910">
              <a:spcBef>
                <a:spcPct val="0"/>
              </a:spcBef>
              <a:buFont typeface="Arial" pitchFamily="34" charset="0"/>
              <a:buChar char="•"/>
            </a:pPr>
            <a:r>
              <a:rPr lang="en-US" altLang="en-US" sz="1100" dirty="0"/>
              <a:t>Class time, before and after school, class change times, lunch and recess times, etc. </a:t>
            </a:r>
          </a:p>
          <a:p>
            <a:pPr lvl="1" indent="-238910">
              <a:spcBef>
                <a:spcPct val="0"/>
              </a:spcBef>
              <a:buFont typeface="Arial" pitchFamily="34" charset="0"/>
              <a:buChar char="•"/>
            </a:pPr>
            <a:r>
              <a:rPr lang="en-US" altLang="en-US" sz="1100" dirty="0"/>
              <a:t>Procedures should address those students outside of the building using other facilities, such as playgrounds and athletic fields.</a:t>
            </a:r>
          </a:p>
          <a:p>
            <a:pPr marL="179182" indent="-179182">
              <a:spcBef>
                <a:spcPct val="0"/>
              </a:spcBef>
              <a:buFont typeface="Arial" pitchFamily="34" charset="0"/>
              <a:buChar char="•"/>
            </a:pPr>
            <a:r>
              <a:rPr lang="en-US" altLang="en-US" sz="1100" dirty="0"/>
              <a:t>What to do when a threat materializes outside the school. </a:t>
            </a:r>
          </a:p>
          <a:p>
            <a:pPr lvl="1" indent="-238910">
              <a:spcBef>
                <a:spcPct val="0"/>
              </a:spcBef>
              <a:buFont typeface="Arial" pitchFamily="34" charset="0"/>
              <a:buChar char="•"/>
            </a:pPr>
            <a:r>
              <a:rPr lang="en-US" altLang="en-US" sz="1100" dirty="0"/>
              <a:t>Situations that may prompt outside activities to be immediately halted and direct students and staff to re-enter the building may include a thunderstorm, severe weather event, a wild or threatening animal, a suspicious or dangerous person, and hazardous material situations nearby. </a:t>
            </a:r>
          </a:p>
          <a:p>
            <a:pPr lvl="1" indent="-238910">
              <a:spcBef>
                <a:spcPct val="0"/>
              </a:spcBef>
              <a:buFont typeface="Arial" pitchFamily="34" charset="0"/>
              <a:buChar char="•"/>
            </a:pPr>
            <a:r>
              <a:rPr lang="en-US" altLang="en-US" sz="1100" dirty="0"/>
              <a:t>These situations may be concurrent to activation of additional annexes such as a tornado annex. </a:t>
            </a:r>
          </a:p>
          <a:p>
            <a:pPr marL="179182" indent="-179182">
              <a:spcBef>
                <a:spcPct val="0"/>
              </a:spcBef>
              <a:buFont typeface="Arial" pitchFamily="34" charset="0"/>
              <a:buChar char="•"/>
            </a:pPr>
            <a:r>
              <a:rPr lang="en-US" altLang="en-US" sz="1100" dirty="0"/>
              <a:t>Common variations of a lockdown.</a:t>
            </a:r>
          </a:p>
          <a:p>
            <a:pPr lvl="1" indent="-238910">
              <a:spcBef>
                <a:spcPct val="0"/>
              </a:spcBef>
              <a:buFont typeface="Arial" pitchFamily="34" charset="0"/>
              <a:buChar char="•"/>
            </a:pPr>
            <a:r>
              <a:rPr lang="en-US" altLang="en-US" sz="1100" dirty="0"/>
              <a:t>Outside activities are curtailed, doors are locked, and visitors are closely monitored, but all other school activities continue as normal. Basically, this portion of the plan would consider procedures to be used when the threat or perceived threat is located outside the building (e.g., dangerous animal, swarm of bees, police activity in the area, traffic collision near by).</a:t>
            </a:r>
          </a:p>
          <a:p>
            <a:pPr lvl="1" indent="-238910">
              <a:spcBef>
                <a:spcPct val="0"/>
              </a:spcBef>
              <a:buFont typeface="Arial" pitchFamily="34" charset="0"/>
              <a:buChar char="•"/>
            </a:pPr>
            <a:r>
              <a:rPr lang="en-US" altLang="en-US" sz="1100" dirty="0"/>
              <a:t>A lockdown where teaching and learning is stopped and students take cover is generally initiated when there is an imminent threat located inside the school. </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50</a:t>
            </a:fld>
            <a:endParaRPr lang="en-US" dirty="0"/>
          </a:p>
        </p:txBody>
      </p:sp>
    </p:spTree>
    <p:extLst>
      <p:ext uri="{BB962C8B-B14F-4D97-AF65-F5344CB8AC3E}">
        <p14:creationId xmlns:p14="http://schemas.microsoft.com/office/powerpoint/2010/main" val="1555042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981">
              <a:spcBef>
                <a:spcPct val="0"/>
              </a:spcBef>
            </a:pPr>
            <a:r>
              <a:rPr lang="en-US" altLang="en-US" sz="1100" dirty="0"/>
              <a:t>This annex focuses on courses of action when students and staff are required to remain indoors, perhaps for an extended period of time, because it is safer inside the building or a room than outside. Depending on the threat or hazard, students and staff may be required to move to rooms that can be sealed (such as in the event of a chemical or biological hazard) or without windows, or to a weather shelter (such as in the event of a tornado). </a:t>
            </a:r>
          </a:p>
          <a:p>
            <a:pPr defTabSz="953981">
              <a:spcBef>
                <a:spcPct val="0"/>
              </a:spcBef>
            </a:pPr>
            <a:endParaRPr lang="en-US" altLang="en-US" sz="1100" dirty="0"/>
          </a:p>
          <a:p>
            <a:pPr defTabSz="953981">
              <a:spcBef>
                <a:spcPct val="0"/>
              </a:spcBef>
            </a:pPr>
            <a:r>
              <a:rPr lang="en-US" altLang="en-US" sz="1100" dirty="0"/>
              <a:t>The planning team should consider the following when developing its goals, objectives, and courses of action: </a:t>
            </a:r>
          </a:p>
          <a:p>
            <a:pPr defTabSz="953981">
              <a:spcBef>
                <a:spcPct val="0"/>
              </a:spcBef>
            </a:pPr>
            <a:endParaRPr lang="en-US" altLang="en-US" sz="1100" dirty="0"/>
          </a:p>
          <a:p>
            <a:pPr defTabSz="953981">
              <a:spcBef>
                <a:spcPct val="0"/>
              </a:spcBef>
            </a:pPr>
            <a:r>
              <a:rPr lang="en-US" altLang="en-US" sz="1100" dirty="0"/>
              <a:t>Bullet 1: What supplies will be needed to seal the room and to provide for the needs of students and staff (e.g., water). Identification of the required items, where to store them in the classroom or other areas in the building, and training on how to implement the procedure should be a part of this plan.</a:t>
            </a:r>
            <a:endParaRPr lang="en-US" altLang="en-US" sz="1100" b="1" i="1" dirty="0"/>
          </a:p>
          <a:p>
            <a:pPr defTabSz="953981">
              <a:spcBef>
                <a:spcPct val="0"/>
              </a:spcBef>
            </a:pPr>
            <a:endParaRPr lang="en-US" altLang="en-US" sz="1100" dirty="0"/>
          </a:p>
          <a:p>
            <a:pPr defTabSz="953981">
              <a:spcBef>
                <a:spcPct val="0"/>
              </a:spcBef>
            </a:pPr>
            <a:r>
              <a:rPr lang="en-US" altLang="en-US" sz="1100" dirty="0"/>
              <a:t>Bullet 2: How a shelter-in-place can affect individuals with disabilities and others with access and functional needs, such as students who require the regular administration of medication, durable medical equipment, and personal assistant services. Consider how resources will be provided to individuals with disabilities, the personnel required to assist, and training requirements.</a:t>
            </a:r>
          </a:p>
          <a:p>
            <a:pPr defTabSz="953981">
              <a:spcBef>
                <a:spcPct val="0"/>
              </a:spcBef>
            </a:pPr>
            <a:endParaRPr lang="en-US" altLang="en-US" sz="1100" dirty="0"/>
          </a:p>
          <a:p>
            <a:pPr defTabSz="953981">
              <a:spcBef>
                <a:spcPct val="0"/>
              </a:spcBef>
            </a:pPr>
            <a:r>
              <a:rPr lang="en-US" altLang="en-US" sz="1100" dirty="0"/>
              <a:t>Bullet 3: Consider the need for and integration of “safe rooms” for protection against extreme wind hazards (such as a tornado or hurricane) in order to provide immediate life-safety protection when evacuation is not an option. </a:t>
            </a:r>
          </a:p>
          <a:p>
            <a:pPr defTabSz="953981">
              <a:spcBef>
                <a:spcPct val="0"/>
              </a:spcBef>
            </a:pPr>
            <a:endParaRPr lang="en-US" altLang="en-US" sz="1100" dirty="0"/>
          </a:p>
          <a:p>
            <a:pPr defTabSz="953981">
              <a:spcBef>
                <a:spcPct val="0"/>
              </a:spcBef>
            </a:pPr>
            <a:r>
              <a:rPr lang="en-US" altLang="en-US" sz="1100" dirty="0"/>
              <a:t>Bullet 4: Plan for how to move students when the primary route is unusable. This requires the identification of alternate routes and shelter areas. Also plan for how to locate and move students who are not with a teacher or staff member—students who are located in hallways, restrooms, or outdoors when the warning notification is activated for the shelter-in-place emergency.</a:t>
            </a:r>
          </a:p>
          <a:p>
            <a:pPr defTabSz="953981">
              <a:spcBef>
                <a:spcPct val="0"/>
              </a:spcBef>
            </a:pPr>
            <a:endParaRPr lang="en-US" altLang="en-US" sz="1100" dirty="0"/>
          </a:p>
          <a:p>
            <a:pPr defTabSz="953981">
              <a:spcBef>
                <a:spcPct val="0"/>
              </a:spcBef>
            </a:pPr>
            <a:r>
              <a:rPr lang="en-US" altLang="en-US" sz="1100" dirty="0"/>
              <a:t>Remember, planning should consider emergencies that may require sheltering-in-place for several hours. As a result, adequate support resources (water, portable restroom, etc.) should be considered for classrooms and other areas within the building.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51</a:t>
            </a:fld>
            <a:endParaRPr lang="en-US" dirty="0"/>
          </a:p>
        </p:txBody>
      </p:sp>
    </p:spTree>
    <p:extLst>
      <p:ext uri="{BB962C8B-B14F-4D97-AF65-F5344CB8AC3E}">
        <p14:creationId xmlns:p14="http://schemas.microsoft.com/office/powerpoint/2010/main" val="2621581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sz="1100" dirty="0"/>
              <a:t>This annex focuses on developing courses of action for accounting for the whereabouts and well-being of students, staff, and visitors, and identifying those who may be missing. The planning team should consider the following when developing its goals, objectives, and courses of action: </a:t>
            </a:r>
          </a:p>
          <a:p>
            <a:pPr marL="179245" indent="-179245">
              <a:buFont typeface="Wingdings" pitchFamily="2" charset="2"/>
              <a:buChar char="v"/>
              <a:defRPr/>
            </a:pPr>
            <a:endParaRPr lang="en-US" sz="1100" dirty="0"/>
          </a:p>
          <a:p>
            <a:pPr>
              <a:defRPr/>
            </a:pPr>
            <a:r>
              <a:rPr lang="en-US" sz="1100" dirty="0"/>
              <a:t>Bullet 1: How staff will determine who is in attendance at the assembly area. How will the evacuation area be organized to allow for assembly supervisors or others to implement accountability procedures? Although some emergency situations may not allow for an orderly evacuation, it is always best to attempt to keep classes together to help in the overall accountability process. </a:t>
            </a:r>
          </a:p>
          <a:p>
            <a:pPr>
              <a:defRPr/>
            </a:pPr>
            <a:endParaRPr lang="en-US" sz="1100" dirty="0"/>
          </a:p>
          <a:p>
            <a:pPr>
              <a:defRPr/>
            </a:pPr>
            <a:r>
              <a:rPr lang="en-US" sz="1100" dirty="0"/>
              <a:t>Bullet 2: What to do when a student, staff member, or guest cannot be located. Procedures should be in place to quickly alert the assembly supervisor or incident commander when a student, staff member ,or visitor cannot be located during an emergency. Once this happens and considering on-scene safety, staff should be in place to check potential areas, log books, rolls, or other lists for the missing individual(s).</a:t>
            </a:r>
          </a:p>
          <a:p>
            <a:pPr marL="179245" indent="-179245">
              <a:buFont typeface="Wingdings" pitchFamily="2" charset="2"/>
              <a:buChar char="v"/>
              <a:defRPr/>
            </a:pPr>
            <a:endParaRPr lang="en-US" sz="1100" dirty="0"/>
          </a:p>
          <a:p>
            <a:pPr>
              <a:defRPr/>
            </a:pPr>
            <a:r>
              <a:rPr lang="en-US" sz="1100" dirty="0"/>
              <a:t>Bullet 3: How staff will report to the assembly supervisor. Generally, this deals with how teachers and staff check in that all their students are accounted for or someone is missing. This may be accomplished through the use of two-way radios, runners, status color cards, etc. Use the method that works best for your school situation.</a:t>
            </a:r>
          </a:p>
          <a:p>
            <a:pPr marL="179245" indent="-179245">
              <a:buFont typeface="Wingdings" pitchFamily="2" charset="2"/>
              <a:buChar char="v"/>
              <a:defRPr/>
            </a:pPr>
            <a:endParaRPr lang="en-US" sz="1100" dirty="0"/>
          </a:p>
          <a:p>
            <a:pPr>
              <a:defRPr/>
            </a:pPr>
            <a:r>
              <a:rPr lang="en-US" sz="1100" dirty="0"/>
              <a:t>Bullet 4: How and when students will be dismissed or released. This will likely be determined by the nature of the incident, the weather, the availability of buses, parental notification methods, etc. </a:t>
            </a:r>
          </a:p>
          <a:p>
            <a:pPr marL="179245" indent="-179245">
              <a:buFont typeface="Wingdings" pitchFamily="2" charset="2"/>
              <a:buChar char="v"/>
              <a:defRPr/>
            </a:pPr>
            <a:endParaRPr lang="en-US" sz="1100" dirty="0"/>
          </a:p>
          <a:p>
            <a:pPr>
              <a:defRPr/>
            </a:pPr>
            <a:r>
              <a:rPr lang="en-US" sz="1100" dirty="0"/>
              <a:t>Specific family reunification procedures should be considered under the “Family Reunification Annex” that will be discussed later in the presentation.</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52</a:t>
            </a:fld>
            <a:endParaRPr lang="en-US" dirty="0"/>
          </a:p>
        </p:txBody>
      </p:sp>
    </p:spTree>
    <p:extLst>
      <p:ext uri="{BB962C8B-B14F-4D97-AF65-F5344CB8AC3E}">
        <p14:creationId xmlns:p14="http://schemas.microsoft.com/office/powerpoint/2010/main" val="8818967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sz="1100" dirty="0"/>
              <a:t>This annex details actions to take before, during, and after an emergency in order to reunite students with their families or guardians when there is an emergency situation that prevents a normal school dismissal. The planning team should consider the following when developing its goals, objectives, and courses of action: </a:t>
            </a:r>
          </a:p>
          <a:p>
            <a:pPr defTabSz="964951">
              <a:spcBef>
                <a:spcPct val="0"/>
              </a:spcBef>
            </a:pPr>
            <a:endParaRPr lang="en-US" altLang="en-US" sz="1100" dirty="0"/>
          </a:p>
          <a:p>
            <a:pPr defTabSz="964951">
              <a:spcBef>
                <a:spcPct val="0"/>
              </a:spcBef>
            </a:pPr>
            <a:r>
              <a:rPr lang="en-US" altLang="en-US" sz="1100" b="1" i="1" dirty="0"/>
              <a:t>Communications</a:t>
            </a:r>
            <a:r>
              <a:rPr lang="en-US" altLang="en-US" sz="1100" b="1" dirty="0"/>
              <a:t>: </a:t>
            </a:r>
            <a:r>
              <a:rPr lang="en-US" altLang="en-US" sz="1100" dirty="0"/>
              <a:t>Considerations for communicating with parents before, during, and after the emergency. How to inform families about the reunification process in advance, and how to clearly describe their roles and responsibilities in reunification (e.g., include information at the start of the school year in publications like a participant handbook, on the school’s website, or mention during student/parent orientations.) How frequently families will be updated. Draw upon the Communication and Warning Annex to meet the needs of an effective family reunification. </a:t>
            </a:r>
          </a:p>
          <a:p>
            <a:pPr defTabSz="964951">
              <a:spcBef>
                <a:spcPct val="0"/>
              </a:spcBef>
            </a:pPr>
            <a:endParaRPr lang="en-US" altLang="en-US" sz="1100" dirty="0"/>
          </a:p>
          <a:p>
            <a:pPr defTabSz="964951">
              <a:spcBef>
                <a:spcPct val="0"/>
              </a:spcBef>
            </a:pPr>
            <a:r>
              <a:rPr lang="en-US" altLang="en-US" sz="1100" b="1" i="1" dirty="0"/>
              <a:t>Logistics</a:t>
            </a:r>
            <a:r>
              <a:rPr lang="en-US" altLang="en-US" sz="1100" b="1" dirty="0"/>
              <a:t>:</a:t>
            </a:r>
            <a:r>
              <a:rPr lang="en-US" altLang="en-US" sz="1100" dirty="0"/>
              <a:t> On and off-campus locations; how to move students; floor plans of the off-site family reunification site that clearly map out parent areas, media areas, student areas, etc. How to facilitate communication between the parent check-in and the student assembly and reunion areas. </a:t>
            </a:r>
          </a:p>
          <a:p>
            <a:pPr defTabSz="964951">
              <a:spcBef>
                <a:spcPct val="0"/>
              </a:spcBef>
            </a:pPr>
            <a:endParaRPr lang="en-US" altLang="en-US" sz="1100" i="1" dirty="0"/>
          </a:p>
          <a:p>
            <a:pPr defTabSz="964951">
              <a:spcBef>
                <a:spcPct val="0"/>
              </a:spcBef>
            </a:pPr>
            <a:r>
              <a:rPr lang="en-US" altLang="en-US" sz="1100" b="1" i="1" dirty="0"/>
              <a:t>Student Security and Release Procedures</a:t>
            </a:r>
            <a:r>
              <a:rPr lang="en-US" altLang="en-US" sz="1100" b="1" dirty="0"/>
              <a:t>: </a:t>
            </a:r>
            <a:r>
              <a:rPr lang="en-US" altLang="en-US" sz="1100" dirty="0"/>
              <a:t>How to prevent students from leaving on their own. Establish protocols or policies that indicate that students are required to be checked out by a parent during emergencies that necessitate the use of the school’s family reunification procedures. How to verify that an adult is authorized to take custody of a student. This involves including procedures that student emergency contact cards are updated several times a year to eliminate any possible custodial issues; also, clearly explaining that a government issued photo identification is required by individuals picking up students that aligns with the school’s emergency contact card information. How to protect the privacy of students and parents from the media. Procedures that include security and/or law enforcement and a public information officer on site to assist with media relations. </a:t>
            </a:r>
          </a:p>
          <a:p>
            <a:pPr defTabSz="964951">
              <a:spcBef>
                <a:spcPct val="0"/>
              </a:spcBef>
            </a:pPr>
            <a:endParaRPr lang="en-US" altLang="en-US" sz="1100" dirty="0"/>
          </a:p>
          <a:p>
            <a:pPr defTabSz="964951">
              <a:spcBef>
                <a:spcPct val="0"/>
              </a:spcBef>
            </a:pPr>
            <a:r>
              <a:rPr lang="en-US" altLang="en-US" sz="1100" b="1" i="1" dirty="0"/>
              <a:t>Missing, Injured, or Worse</a:t>
            </a:r>
            <a:r>
              <a:rPr lang="en-US" altLang="en-US" sz="1100" b="1" dirty="0"/>
              <a:t>: </a:t>
            </a:r>
            <a:r>
              <a:rPr lang="en-US" altLang="en-US" sz="1100" dirty="0"/>
              <a:t>The plan will include how and when to share information with families when reunification is not possible because a child is missing, injured, or killed. Law enforcement typically takes the lead on death notifications, but all parties must understand their roles and responsibilities so that parents and loved ones receive accurate and timely information in a compassionate manner.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53</a:t>
            </a:fld>
            <a:endParaRPr lang="en-US" dirty="0"/>
          </a:p>
        </p:txBody>
      </p:sp>
    </p:spTree>
    <p:extLst>
      <p:ext uri="{BB962C8B-B14F-4D97-AF65-F5344CB8AC3E}">
        <p14:creationId xmlns:p14="http://schemas.microsoft.com/office/powerpoint/2010/main" val="339228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dirty="0" smtClean="0"/>
              <a:t>This annex describes how a school and district will help ensure that essential functions continue during an emergency and its immediate aftermath. For example, continuity of operations (COOP) might be activated following a hurricane that prompted an extended school closure or a pandemic (e.g., H1N1) that caused extended school closure. The COOP includes: </a:t>
            </a:r>
          </a:p>
          <a:p>
            <a:pPr defTabSz="966508">
              <a:defRPr/>
            </a:pPr>
            <a:endParaRPr lang="en-US" dirty="0" smtClean="0"/>
          </a:p>
          <a:p>
            <a:pPr marL="241628" indent="-241628" defTabSz="966508">
              <a:buFont typeface="+mj-lt"/>
              <a:buAutoNum type="arabicPeriod"/>
              <a:defRPr/>
            </a:pPr>
            <a:r>
              <a:rPr lang="en-US" dirty="0" smtClean="0"/>
              <a:t>Identifying </a:t>
            </a:r>
            <a:r>
              <a:rPr lang="en-US" u="sng" dirty="0" smtClean="0"/>
              <a:t>essential services/functions and set priorities for reestablishing essential functions</a:t>
            </a:r>
            <a:r>
              <a:rPr lang="en-US" dirty="0" smtClean="0"/>
              <a:t>:</a:t>
            </a:r>
          </a:p>
          <a:p>
            <a:pPr marL="418092" lvl="1" indent="-179182">
              <a:buFont typeface="Arial" pitchFamily="34" charset="0"/>
              <a:buChar char="•"/>
              <a:defRPr/>
            </a:pPr>
            <a:r>
              <a:rPr lang="en-US" dirty="0" smtClean="0"/>
              <a:t>Business services (payroll and purchasing)</a:t>
            </a:r>
          </a:p>
          <a:p>
            <a:pPr marL="418092" lvl="1" indent="-179182">
              <a:buFont typeface="Arial" pitchFamily="34" charset="0"/>
              <a:buChar char="•"/>
              <a:defRPr/>
            </a:pPr>
            <a:r>
              <a:rPr lang="en-US" dirty="0" smtClean="0"/>
              <a:t>Communication (internal and external)</a:t>
            </a:r>
          </a:p>
          <a:p>
            <a:pPr marL="418092" lvl="1" indent="-179182">
              <a:buFont typeface="Arial" pitchFamily="34" charset="0"/>
              <a:buChar char="•"/>
              <a:defRPr/>
            </a:pPr>
            <a:r>
              <a:rPr lang="en-US" dirty="0" smtClean="0"/>
              <a:t>Computer and systems support </a:t>
            </a:r>
          </a:p>
          <a:p>
            <a:pPr marL="418092" lvl="1" indent="-179182">
              <a:buFont typeface="Arial" pitchFamily="34" charset="0"/>
              <a:buChar char="•"/>
              <a:defRPr/>
            </a:pPr>
            <a:r>
              <a:rPr lang="en-US" dirty="0" smtClean="0"/>
              <a:t>Facilities maintenance </a:t>
            </a:r>
          </a:p>
          <a:p>
            <a:pPr marL="418092" lvl="1" indent="-179182">
              <a:buFont typeface="Arial" pitchFamily="34" charset="0"/>
              <a:buChar char="•"/>
              <a:defRPr/>
            </a:pPr>
            <a:r>
              <a:rPr lang="en-US" dirty="0" smtClean="0"/>
              <a:t>Provision of safety and security</a:t>
            </a:r>
          </a:p>
          <a:p>
            <a:pPr marL="418092" lvl="1" indent="-179182">
              <a:buFont typeface="Arial" pitchFamily="34" charset="0"/>
              <a:buChar char="•"/>
              <a:defRPr/>
            </a:pPr>
            <a:r>
              <a:rPr lang="en-US" dirty="0" smtClean="0"/>
              <a:t>Continuity of teaching and learning</a:t>
            </a:r>
          </a:p>
          <a:p>
            <a:pPr marL="238910" lvl="1">
              <a:defRPr/>
            </a:pPr>
            <a:r>
              <a:rPr lang="en-US" dirty="0" smtClean="0"/>
              <a:t>Part of this planning includes identifying non-essential functions so that you know which services can cease in an emergency situation and which cannot.</a:t>
            </a:r>
          </a:p>
          <a:p>
            <a:pPr marL="241628" indent="-241628">
              <a:defRPr/>
            </a:pPr>
            <a:endParaRPr lang="en-US" dirty="0" smtClean="0">
              <a:cs typeface="Arial" charset="0"/>
            </a:endParaRPr>
          </a:p>
          <a:p>
            <a:pPr marL="241628" indent="-241628">
              <a:buFont typeface="+mj-lt"/>
              <a:buAutoNum type="arabicPeriod" startAt="2"/>
              <a:defRPr/>
            </a:pPr>
            <a:r>
              <a:rPr lang="en-US" dirty="0" smtClean="0">
                <a:cs typeface="Arial" charset="0"/>
              </a:rPr>
              <a:t>Identifying </a:t>
            </a:r>
            <a:r>
              <a:rPr lang="en-US" u="sng" dirty="0" smtClean="0">
                <a:cs typeface="Arial" charset="0"/>
              </a:rPr>
              <a:t>essential personnel</a:t>
            </a:r>
            <a:r>
              <a:rPr lang="en-US" dirty="0" smtClean="0">
                <a:cs typeface="Arial" charset="0"/>
              </a:rPr>
              <a:t> to carry out those essential services. Plan for backup personnel in case the primary person is not available due to the emergency situation. Identify positions “3-deep.” that is, the primary and two backups.</a:t>
            </a:r>
          </a:p>
          <a:p>
            <a:pPr marL="238910" indent="-238910">
              <a:buFont typeface="+mj-lt"/>
              <a:buAutoNum type="arabicPeriod" startAt="2"/>
              <a:defRPr/>
            </a:pPr>
            <a:endParaRPr lang="en-US" dirty="0" smtClean="0"/>
          </a:p>
          <a:p>
            <a:pPr marL="238910" indent="-238910">
              <a:buFont typeface="+mj-lt"/>
              <a:buAutoNum type="arabicPeriod" startAt="2"/>
              <a:defRPr/>
            </a:pPr>
            <a:r>
              <a:rPr lang="en-US" dirty="0" smtClean="0"/>
              <a:t>Identify procedures for how the </a:t>
            </a:r>
            <a:r>
              <a:rPr lang="en-US" u="sng" dirty="0" smtClean="0"/>
              <a:t>COOP can be activated</a:t>
            </a:r>
            <a:r>
              <a:rPr lang="en-US" dirty="0" smtClean="0"/>
              <a:t> at any time and sustained for up to 30 days. This involves the collaboration of many internal school departments (administration, district office, facilities, maintenance, transportation, curriculum, IT, etc.) as well as external partners, like local public safety agencies, mental health, and public health. </a:t>
            </a:r>
          </a:p>
          <a:p>
            <a:pPr marL="238910" indent="-238910">
              <a:buFont typeface="+mj-lt"/>
              <a:buAutoNum type="arabicPeriod" startAt="2"/>
              <a:defRPr/>
            </a:pPr>
            <a:endParaRPr lang="en-US" dirty="0" smtClean="0"/>
          </a:p>
          <a:p>
            <a:pPr marL="238910" indent="-238910">
              <a:buFont typeface="+mj-lt"/>
              <a:buAutoNum type="arabicPeriod" startAt="2"/>
              <a:defRPr/>
            </a:pPr>
            <a:r>
              <a:rPr lang="en-US" dirty="0" smtClean="0"/>
              <a:t>How the COOP annex will ensure students receive applicable related services in the event of a </a:t>
            </a:r>
            <a:r>
              <a:rPr lang="en-US" u="sng" dirty="0" smtClean="0"/>
              <a:t>prolonged closure</a:t>
            </a:r>
            <a:r>
              <a:rPr lang="en-US" dirty="0" smtClean="0"/>
              <a:t>. Planning considerations should include distance learning strategies and alternate locations and methods to continue the learning process if the building or campus is out of service for an extended period of time. This relates to the recovery annex in the next section.</a:t>
            </a:r>
          </a:p>
          <a:p>
            <a:pPr>
              <a:defRPr/>
            </a:pPr>
            <a:endParaRPr lang="en-US" dirty="0" smtClean="0">
              <a:cs typeface="Arial" charset="0"/>
            </a:endParaRPr>
          </a:p>
          <a:p>
            <a:pPr>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54</a:t>
            </a:fld>
            <a:endParaRPr lang="en-US" dirty="0"/>
          </a:p>
        </p:txBody>
      </p:sp>
    </p:spTree>
    <p:extLst>
      <p:ext uri="{BB962C8B-B14F-4D97-AF65-F5344CB8AC3E}">
        <p14:creationId xmlns:p14="http://schemas.microsoft.com/office/powerpoint/2010/main" val="4081647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3981">
              <a:spcBef>
                <a:spcPct val="0"/>
              </a:spcBef>
            </a:pPr>
            <a:r>
              <a:rPr lang="en-US" altLang="en-US" sz="1100" dirty="0"/>
              <a:t>This annex describes how schools will recover from an emergency. The four most fundamental kinds of recovery are academic recovery, physical recovery, fiscal recovery, and psychological and emotional recovery. The planning team should consider the following when developing its goals, objectives, and courses of action:</a:t>
            </a:r>
          </a:p>
          <a:p>
            <a:pPr defTabSz="953981">
              <a:spcBef>
                <a:spcPct val="0"/>
              </a:spcBef>
            </a:pPr>
            <a:endParaRPr lang="en-US" altLang="en-US" sz="1100" dirty="0"/>
          </a:p>
          <a:p>
            <a:pPr defTabSz="953981"/>
            <a:r>
              <a:rPr lang="en-US" altLang="en-US" sz="1100" b="1" i="1" dirty="0"/>
              <a:t>Academic Recovery</a:t>
            </a:r>
            <a:r>
              <a:rPr lang="en-US" altLang="en-US" sz="1100" dirty="0"/>
              <a:t>: Learning is the primary purpose of schools, and the ability to resume academic activities is essential to a school’s recovery. The resumption of academic activities begins to restore normalcy to the school environment, which can be very important in the psychological and emotional health of students. Planning should include when the school should be closed and reopened, and who has the authority to do so. How to provide alternate educational programming in the event that students cannot physically reconvene. When school buildings have been damaged, creativity and flexibility are in order to begin restoring structure and routine for students. Identify temporary space(s) the school may use if school buildings cannot be immediately reopened, consider possible memorandum of understandings with community facilities. </a:t>
            </a:r>
          </a:p>
          <a:p>
            <a:pPr defTabSz="953981">
              <a:spcBef>
                <a:spcPct val="0"/>
              </a:spcBef>
            </a:pPr>
            <a:endParaRPr lang="en-US" altLang="en-US" sz="1100" dirty="0"/>
          </a:p>
          <a:p>
            <a:pPr defTabSz="953981">
              <a:spcBef>
                <a:spcPct val="0"/>
              </a:spcBef>
            </a:pPr>
            <a:r>
              <a:rPr lang="en-US" altLang="en-US" sz="1100" b="1" i="1" dirty="0"/>
              <a:t>Physical Recovery</a:t>
            </a:r>
            <a:r>
              <a:rPr lang="en-US" altLang="en-US" sz="1100" dirty="0"/>
              <a:t>: Documenting and keeping redundant records (back-up files, hard copies, etc.) of school assets (facilities, computers, buses, etc.) at all schools and related facilities such as district offices, storage/warehouse facilities, etc. The plan should include how the school will work with utility and insurance companies before an emergency to support a quicker recovery. Establishing relationships and emergency contact lists for utility providers, insurance company representatives, city/county engineers, and disaster recovery companies should be completed. </a:t>
            </a:r>
          </a:p>
          <a:p>
            <a:pPr defTabSz="953981">
              <a:spcBef>
                <a:spcPct val="0"/>
              </a:spcBef>
            </a:pPr>
            <a:endParaRPr lang="en-US" altLang="en-US" sz="1100" b="1" i="1" dirty="0"/>
          </a:p>
          <a:p>
            <a:pPr defTabSz="953981">
              <a:spcBef>
                <a:spcPct val="0"/>
              </a:spcBef>
            </a:pPr>
            <a:r>
              <a:rPr lang="en-US" altLang="en-US" sz="1100" b="1" i="1" dirty="0"/>
              <a:t>Fiscal Recovery</a:t>
            </a:r>
            <a:r>
              <a:rPr lang="en-US" altLang="en-US" sz="1100" dirty="0"/>
              <a:t>: The plan should include what roles the district administration will have in fiscal recovery and who is responsible for making financial decisions, approving resource expenditures, tracking expenses, etc. Utilizing the Communications and Warning Annex, develop a plan for staff to receive timely and factual information regarding returning to work, benefits, paychecks, school closures, etc. This part of the plan will also include a complete listing of potential emergency relief funding sources and methods or forms to track expenses.</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55</a:t>
            </a:fld>
            <a:endParaRPr lang="en-US" dirty="0"/>
          </a:p>
        </p:txBody>
      </p:sp>
    </p:spTree>
    <p:extLst>
      <p:ext uri="{BB962C8B-B14F-4D97-AF65-F5344CB8AC3E}">
        <p14:creationId xmlns:p14="http://schemas.microsoft.com/office/powerpoint/2010/main" val="2455108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dirty="0" smtClean="0"/>
              <a:t>Perhaps the most challenging dimension of Recovery from an emergency is the Psychological/Emotional dimension. Many emergencies create trauma and stress. </a:t>
            </a:r>
            <a:r>
              <a:rPr lang="en-US" altLang="en-US" i="1" dirty="0" smtClean="0"/>
              <a:t>Active shooter situations</a:t>
            </a:r>
            <a:r>
              <a:rPr lang="en-US" altLang="en-US" dirty="0" smtClean="0"/>
              <a:t>, severe weather and natural disasters, and multiple deaths of students due to a car accident are all emergencies that will create a need for extensive attention to psychological and emotional recovery. This is where we work to </a:t>
            </a:r>
            <a:r>
              <a:rPr lang="en-US" altLang="en-US" i="1" u="sng" dirty="0" smtClean="0"/>
              <a:t>promote coping and support resiliency for students and staff</a:t>
            </a:r>
            <a:r>
              <a:rPr lang="en-US" altLang="en-US" dirty="0" smtClean="0"/>
              <a:t> following an emergency. </a:t>
            </a:r>
          </a:p>
          <a:p>
            <a:pPr defTabSz="964951">
              <a:spcBef>
                <a:spcPct val="0"/>
              </a:spcBef>
            </a:pPr>
            <a:endParaRPr lang="en-US" altLang="en-US" dirty="0" smtClean="0"/>
          </a:p>
          <a:p>
            <a:pPr defTabSz="964951">
              <a:spcBef>
                <a:spcPct val="0"/>
              </a:spcBef>
            </a:pPr>
            <a:r>
              <a:rPr lang="en-US" altLang="en-US" dirty="0" smtClean="0"/>
              <a:t>The planning team should consider the following when developing its goals, objectives, and courses of action: </a:t>
            </a:r>
          </a:p>
          <a:p>
            <a:pPr defTabSz="964951">
              <a:spcBef>
                <a:spcPct val="0"/>
              </a:spcBef>
            </a:pPr>
            <a:endParaRPr lang="en-US" altLang="en-US" dirty="0" smtClean="0"/>
          </a:p>
          <a:p>
            <a:pPr defTabSz="964951">
              <a:spcBef>
                <a:spcPct val="0"/>
              </a:spcBef>
            </a:pPr>
            <a:r>
              <a:rPr lang="en-US" altLang="en-US" b="1" dirty="0" smtClean="0"/>
              <a:t>Leadership</a:t>
            </a:r>
            <a:r>
              <a:rPr lang="en-US" altLang="en-US" dirty="0" smtClean="0"/>
              <a:t>: The plan should include who will serve as the team leader to organize and oversee these recovery efforts; how teachers will create a calm and supportive environment for the students, and how basic information about the incident will be shared; and a system for an accurate information flow to teachers and staff to allow them to update students. </a:t>
            </a:r>
          </a:p>
          <a:p>
            <a:pPr defTabSz="964951">
              <a:spcBef>
                <a:spcPct val="0"/>
              </a:spcBef>
              <a:buFont typeface="Wingdings" pitchFamily="2" charset="2"/>
              <a:buChar char="v"/>
            </a:pPr>
            <a:endParaRPr lang="en-US" altLang="en-US" dirty="0" smtClean="0"/>
          </a:p>
          <a:p>
            <a:pPr defTabSz="964951">
              <a:spcBef>
                <a:spcPct val="0"/>
              </a:spcBef>
            </a:pPr>
            <a:r>
              <a:rPr lang="en-US" altLang="en-US" b="1" dirty="0" smtClean="0"/>
              <a:t>Counseling: </a:t>
            </a:r>
            <a:r>
              <a:rPr lang="en-US" altLang="en-US" dirty="0" smtClean="0"/>
              <a:t>A plan for training teachers and other staff on </a:t>
            </a:r>
            <a:r>
              <a:rPr lang="en-US" altLang="en-US" i="1" dirty="0" smtClean="0"/>
              <a:t>Psychological First Aid</a:t>
            </a:r>
            <a:r>
              <a:rPr lang="en-US" altLang="en-US" dirty="0" smtClean="0"/>
              <a:t>, where it will be provided, and how to identify students/staff needing additional assistance. Planning should include how to address the immediate, short-, and long-term counseling needs of students, staff, and families. Include criteria of how and where to obtain trained counselors (other schools/districts, local mental health providers, etc.) in the plan. </a:t>
            </a:r>
          </a:p>
          <a:p>
            <a:pPr defTabSz="964951">
              <a:spcBef>
                <a:spcPct val="0"/>
              </a:spcBef>
            </a:pPr>
            <a:endParaRPr lang="en-US" altLang="en-US" dirty="0" smtClean="0"/>
          </a:p>
          <a:p>
            <a:pPr defTabSz="964951"/>
            <a:r>
              <a:rPr lang="en-US" altLang="en-US" b="1" dirty="0" smtClean="0"/>
              <a:t>Commemorations and Memorials</a:t>
            </a:r>
            <a:r>
              <a:rPr lang="en-US" altLang="en-US" dirty="0" smtClean="0"/>
              <a:t>: Planning includes guidelines for how to handle commemorations, memorial activities, or permanent markers and/or memorial structures (if any will be allowed). This includes concerns such as when a commemoration site will be closed, what will be done with notes and tributes, and how students will be informed in advance. How memorial activities will strike a balance among honoring the loss, resuming school and class routines and schedules, and maintaining hope for the future. </a:t>
            </a:r>
          </a:p>
          <a:p>
            <a:pPr defTabSz="964951"/>
            <a:endParaRPr lang="en-US" altLang="en-US" dirty="0" smtClean="0"/>
          </a:p>
          <a:p>
            <a:pPr defTabSz="964951">
              <a:spcBef>
                <a:spcPct val="0"/>
              </a:spcBef>
            </a:pPr>
            <a:r>
              <a:rPr lang="en-US" altLang="en-US" dirty="0" smtClean="0"/>
              <a:t>Also consider how the Public Health, Medical, and Mental Health annex will inform the actions and plans of the Recovery annex.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56</a:t>
            </a:fld>
            <a:endParaRPr lang="en-US" dirty="0"/>
          </a:p>
        </p:txBody>
      </p:sp>
    </p:spTree>
    <p:extLst>
      <p:ext uri="{BB962C8B-B14F-4D97-AF65-F5344CB8AC3E}">
        <p14:creationId xmlns:p14="http://schemas.microsoft.com/office/powerpoint/2010/main" val="2574722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spcBef>
                <a:spcPct val="0"/>
              </a:spcBef>
              <a:defRPr/>
            </a:pPr>
            <a:r>
              <a:rPr lang="en-US" dirty="0" smtClean="0"/>
              <a:t>This annex focuses on the courses of action that schools will implement on a routine, ongoing basis to secure the school from criminal threats originating from both inside and outside the school. </a:t>
            </a:r>
            <a:endParaRPr lang="en-US" b="1" dirty="0" smtClean="0">
              <a:ln w="6350">
                <a:noFill/>
              </a:ln>
            </a:endParaRPr>
          </a:p>
          <a:p>
            <a:pPr eaLnBrk="1" hangingPunct="1">
              <a:spcBef>
                <a:spcPct val="0"/>
              </a:spcBef>
              <a:defRPr/>
            </a:pPr>
            <a:endParaRPr lang="en-US" dirty="0" smtClean="0"/>
          </a:p>
          <a:p>
            <a:pPr eaLnBrk="1" hangingPunct="1">
              <a:spcBef>
                <a:spcPct val="0"/>
              </a:spcBef>
              <a:defRPr/>
            </a:pPr>
            <a:r>
              <a:rPr lang="en-US" b="1" dirty="0" smtClean="0"/>
              <a:t>Collaboration with Law Enforcement</a:t>
            </a:r>
            <a:r>
              <a:rPr lang="en-US" dirty="0" smtClean="0"/>
              <a:t>: How agreements (consider MOUs) with law enforcement agencies address the daily role of law enforcement officers in and around school. This includes how officers can access school buildings, increasing officer presence at schools without School Resource Officers, etc. Examples include having officers write their reports in the school parking lots; having a mini precinct (office) for local officers to use during school hours with a desk, phone and Internet access; or having officers drop by for lunch or frequent patrols of the grounds and possibly walking through the building.</a:t>
            </a:r>
          </a:p>
          <a:p>
            <a:pPr eaLnBrk="1" hangingPunct="1">
              <a:spcBef>
                <a:spcPct val="0"/>
              </a:spcBef>
              <a:defRPr/>
            </a:pPr>
            <a:endParaRPr lang="en-US" dirty="0" smtClean="0"/>
          </a:p>
          <a:p>
            <a:pPr eaLnBrk="1" hangingPunct="1">
              <a:spcBef>
                <a:spcPct val="0"/>
              </a:spcBef>
              <a:defRPr/>
            </a:pPr>
            <a:r>
              <a:rPr lang="en-US" b="1" dirty="0" smtClean="0"/>
              <a:t>Arrival and Dismissal Safety</a:t>
            </a:r>
            <a:r>
              <a:rPr lang="en-US" dirty="0" smtClean="0"/>
              <a:t>: How to get students to and from school safely (including traffic control and pedestrian safety). Are students’ routes to school safe? Is there an officer directing traffic during arrival and dismissal times? Are there sufficient sidewalks and bike paths for students who walk or bike to school? </a:t>
            </a:r>
          </a:p>
          <a:p>
            <a:pPr eaLnBrk="1" hangingPunct="1">
              <a:spcBef>
                <a:spcPct val="0"/>
              </a:spcBef>
              <a:defRPr/>
            </a:pPr>
            <a:endParaRPr lang="en-US" dirty="0" smtClean="0"/>
          </a:p>
          <a:p>
            <a:pPr>
              <a:defRPr/>
            </a:pPr>
            <a:r>
              <a:rPr lang="en-US" b="1" dirty="0" smtClean="0"/>
              <a:t>Prohibited Items</a:t>
            </a:r>
            <a:r>
              <a:rPr lang="en-US" dirty="0" smtClean="0"/>
              <a:t>: How to keep prohibited items out of school. Cite or reference school policies that list prohibited items and consequences for possessing these items on campus as well as specific strategies utilized to keep these items off school grounds.</a:t>
            </a:r>
          </a:p>
          <a:p>
            <a:pPr marL="179245" indent="-179245">
              <a:buFont typeface="Wingdings" pitchFamily="2" charset="2"/>
              <a:buChar char="v"/>
              <a:defRPr/>
            </a:pPr>
            <a:endParaRPr lang="en-US" dirty="0" smtClean="0"/>
          </a:p>
          <a:p>
            <a:pPr>
              <a:defRPr/>
            </a:pPr>
            <a:r>
              <a:rPr lang="en-US" b="1" dirty="0" smtClean="0"/>
              <a:t>Threats</a:t>
            </a:r>
            <a:r>
              <a:rPr lang="en-US" dirty="0" smtClean="0"/>
              <a:t>: How to respond to threats identified by the behavioral TAT. What happens if the TAT identifies a student, through their comprehensive assessment approach, that might be a threat to the school? Who is notified? What actions are taken? How is this communicated to the school community to quell potential rumors or fears?</a:t>
            </a:r>
          </a:p>
          <a:p>
            <a:pPr marL="179245" indent="-179245">
              <a:defRPr/>
            </a:pPr>
            <a:endParaRPr lang="en-US" dirty="0" smtClean="0"/>
          </a:p>
          <a:p>
            <a:pPr>
              <a:defRPr/>
            </a:pPr>
            <a:r>
              <a:rPr lang="en-US" b="1" dirty="0" smtClean="0"/>
              <a:t>Information Sharing</a:t>
            </a:r>
            <a:r>
              <a:rPr lang="en-US" dirty="0" smtClean="0"/>
              <a:t>: How information will be shared with law enforcement officers or other responders (keeping in mind any requirements or limitations of applicable privacy laws, including the Family Educational Rights and Privacy Act of 1974 [FERPA], the Health Insurance Portability and Accountability Act of 1996 [HIPAA], and civil rights and other laws. More information on FERPA and HIPAA can be found in “A Closer Look, Information Sharing”.) It is advised to have good coordination and a specific policy locally, in alignment with state and federal guidelines, on how student information will be shared with law enforcement during threat assessment activities.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57</a:t>
            </a:fld>
            <a:endParaRPr lang="en-US" dirty="0"/>
          </a:p>
        </p:txBody>
      </p:sp>
    </p:spTree>
    <p:extLst>
      <p:ext uri="{BB962C8B-B14F-4D97-AF65-F5344CB8AC3E}">
        <p14:creationId xmlns:p14="http://schemas.microsoft.com/office/powerpoint/2010/main" val="1553458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Strategies for improving physical building security using Crime Prevention Through Environmental Design (CPTED). Coordinate with local law enforcement.</a:t>
            </a:r>
          </a:p>
          <a:p>
            <a:pPr eaLnBrk="1" hangingPunct="1">
              <a:spcBef>
                <a:spcPct val="0"/>
              </a:spcBef>
            </a:pPr>
            <a:endParaRPr lang="en-US" altLang="en-US" b="1" dirty="0" smtClean="0"/>
          </a:p>
          <a:p>
            <a:pPr eaLnBrk="1" hangingPunct="1">
              <a:spcBef>
                <a:spcPct val="0"/>
              </a:spcBef>
            </a:pPr>
            <a:r>
              <a:rPr lang="en-US" altLang="en-US" b="1" dirty="0" smtClean="0"/>
              <a:t>Natural surveillance</a:t>
            </a:r>
            <a:r>
              <a:rPr lang="en-US" altLang="en-US" dirty="0" smtClean="0"/>
              <a:t>—arranging physical features to maximize visibility (For example – Do your school office personnel have a clear line of sight out of their windows to the parking lot to see who is approaching the main doors? If not, consider trimming tree limbs to a 7-foot height and shrub/bushes to a 3-foot height to promote better natural surveillance.).</a:t>
            </a:r>
          </a:p>
          <a:p>
            <a:pPr eaLnBrk="1" hangingPunct="1">
              <a:spcBef>
                <a:spcPct val="0"/>
              </a:spcBef>
            </a:pPr>
            <a:endParaRPr lang="en-US" altLang="en-US" dirty="0" smtClean="0"/>
          </a:p>
          <a:p>
            <a:pPr>
              <a:spcBef>
                <a:spcPct val="0"/>
              </a:spcBef>
            </a:pPr>
            <a:r>
              <a:rPr lang="en-US" altLang="en-US" b="1" dirty="0" smtClean="0"/>
              <a:t>Natural access control</a:t>
            </a:r>
            <a:r>
              <a:rPr lang="en-US" altLang="en-US" dirty="0" smtClean="0"/>
              <a:t>—guiding people with signage, well-marked entrances and exits, and landscaping while limiting access to certain areas by using real or symbolic barriers (For example – Put yourself in the place of a visitor who has never been on your campus. Is signage adequate around the entrance to guide the visitor to an appropriate visitor spot in the parking lot? Would the visitor then know what door to enter to register as a visitor in the office? Does shrubbery (natural landscape barriers) or other mechanisms guide visitors in a direction that you would like for them to travel to get to the main office? </a:t>
            </a:r>
          </a:p>
          <a:p>
            <a:pPr eaLnBrk="1" hangingPunct="1">
              <a:spcBef>
                <a:spcPct val="0"/>
              </a:spcBef>
            </a:pPr>
            <a:endParaRPr lang="en-US" altLang="en-US" dirty="0" smtClean="0"/>
          </a:p>
          <a:p>
            <a:pPr>
              <a:spcBef>
                <a:spcPct val="0"/>
              </a:spcBef>
            </a:pPr>
            <a:r>
              <a:rPr lang="en-US" altLang="en-US" b="1" dirty="0" smtClean="0"/>
              <a:t>Territoriality reinforcement</a:t>
            </a:r>
            <a:r>
              <a:rPr lang="en-US" altLang="en-US" dirty="0" smtClean="0"/>
              <a:t>—clearly delineating space, expressing pride and ownership, and creating a welcoming environment. Examples might include posting student generated artwork in the hallways (check applicable local and state fire codes for any restrictions), murals, or floor designs that lead visitors to common areas in the school versus classroom or private workspaces, etc.</a:t>
            </a:r>
          </a:p>
          <a:p>
            <a:pPr eaLnBrk="1" hangingPunct="1">
              <a:spcBef>
                <a:spcPct val="0"/>
              </a:spcBef>
            </a:pPr>
            <a:endParaRPr lang="en-US" altLang="en-US" dirty="0" smtClean="0"/>
          </a:p>
          <a:p>
            <a:pPr>
              <a:spcBef>
                <a:spcPct val="0"/>
              </a:spcBef>
            </a:pPr>
            <a:r>
              <a:rPr lang="en-US" altLang="en-US" b="1" dirty="0" smtClean="0"/>
              <a:t>Management and maintenance</a:t>
            </a:r>
            <a:r>
              <a:rPr lang="en-US" altLang="en-US" dirty="0" smtClean="0"/>
              <a:t>—ensuring building services function properly and safely, and the exterior is properly maintained and organized with landscaping and plantings maintained and trimmed (For example – Make sure that mechanical areas are clean, functional, and off limits to unauthorized personnel.).</a:t>
            </a:r>
          </a:p>
          <a:p>
            <a:pPr eaLnBrk="1" hangingPunct="1">
              <a:spcBef>
                <a:spcPct val="0"/>
              </a:spcBef>
            </a:pPr>
            <a:endParaRPr lang="en-US" altLang="en-US" i="1" dirty="0" smtClean="0"/>
          </a:p>
          <a:p>
            <a:pPr eaLnBrk="1" hangingPunct="1">
              <a:spcBef>
                <a:spcPct val="0"/>
              </a:spcBef>
            </a:pPr>
            <a:r>
              <a:rPr lang="en-US" altLang="en-US" i="1" dirty="0" smtClean="0"/>
              <a:t>Checklists and additional information are available at The American Clearinghouse on Educational Facilities, available at </a:t>
            </a:r>
            <a:r>
              <a:rPr lang="en-US" altLang="en-US" i="1" dirty="0" smtClean="0">
                <a:hlinkClick r:id="rId3"/>
              </a:rPr>
              <a:t>http://www.acefacilities.org</a:t>
            </a:r>
            <a:r>
              <a:rPr lang="en-US" altLang="en-US" i="1" dirty="0" smtClean="0"/>
              <a:t>. It provides additional information describing how CPTED can be applied in the school environment.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58</a:t>
            </a:fld>
            <a:endParaRPr lang="en-US" dirty="0"/>
          </a:p>
        </p:txBody>
      </p:sp>
    </p:spTree>
    <p:extLst>
      <p:ext uri="{BB962C8B-B14F-4D97-AF65-F5344CB8AC3E}">
        <p14:creationId xmlns:p14="http://schemas.microsoft.com/office/powerpoint/2010/main" val="3519113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dirty="0" smtClean="0"/>
              <a:t>This annex describes the courses of action that the school will implement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Mental health needs after an emergency will be addressed in the Recovery annex. </a:t>
            </a:r>
          </a:p>
          <a:p>
            <a:pPr defTabSz="964951">
              <a:spcBef>
                <a:spcPct val="0"/>
              </a:spcBef>
            </a:pPr>
            <a:endParaRPr lang="en-US" altLang="en-US" dirty="0" smtClean="0"/>
          </a:p>
          <a:p>
            <a:pPr defTabSz="964951"/>
            <a:r>
              <a:rPr lang="en-US" altLang="en-US" b="1" dirty="0" smtClean="0"/>
              <a:t>Medical:</a:t>
            </a:r>
            <a:r>
              <a:rPr lang="en-US" altLang="en-US" dirty="0" smtClean="0"/>
              <a:t> What the role of staff members is in providing first aid during an emergency; Where emergency medical supplies (e.g., first aid kits, AEDs) will be located, and who is responsible for purchasing and maintaining those materials; and Which staff have relevant training or experience, such as in first aid or CPR. </a:t>
            </a:r>
          </a:p>
          <a:p>
            <a:pPr defTabSz="964951">
              <a:spcBef>
                <a:spcPct val="0"/>
              </a:spcBef>
            </a:pPr>
            <a:endParaRPr lang="en-US" altLang="en-US" dirty="0" smtClean="0"/>
          </a:p>
          <a:p>
            <a:pPr defTabSz="964951"/>
            <a:r>
              <a:rPr lang="en-US" altLang="en-US" b="1" dirty="0" smtClean="0"/>
              <a:t>Public Health: </a:t>
            </a:r>
            <a:r>
              <a:rPr lang="en-US" altLang="en-US" dirty="0" smtClean="0"/>
              <a:t>How the school will promptly share and report information about outbreaks or epidemics or other unusual medical situations to the local health department. This portion of the plan should highlight coordination with local public health agencies, who will report (and receive information from PH) outbreak/epidemic information occurring at the school, and how this information will then be presented to the school community in order to provide sufficient precautions.</a:t>
            </a:r>
          </a:p>
          <a:p>
            <a:pPr defTabSz="964951">
              <a:spcBef>
                <a:spcPct val="0"/>
              </a:spcBef>
            </a:pPr>
            <a:endParaRPr lang="en-US" altLang="en-US" dirty="0" smtClean="0"/>
          </a:p>
          <a:p>
            <a:pPr defTabSz="964951">
              <a:spcBef>
                <a:spcPct val="0"/>
              </a:spcBef>
            </a:pPr>
            <a:r>
              <a:rPr lang="en-US" altLang="en-US" b="1" dirty="0" smtClean="0"/>
              <a:t>Mental Health: </a:t>
            </a:r>
            <a:r>
              <a:rPr lang="en-US" altLang="en-US" dirty="0" smtClean="0"/>
              <a:t>How will the school secure a sufficient number of counselors in the event of an emergency. This ties in uniquely with the Recovery Annex, but information needs to be listed on counselor resources and contacts. How will the school support the needs of students identified by the threat assessment team (TAT). This section should highlight the resources available (mental health, etc.) available to students who are identified by the TAT as needing mental health assistance and the procedures for notification and coordination to assist the student.</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59</a:t>
            </a:fld>
            <a:endParaRPr lang="en-US" dirty="0"/>
          </a:p>
        </p:txBody>
      </p:sp>
    </p:spTree>
    <p:extLst>
      <p:ext uri="{BB962C8B-B14F-4D97-AF65-F5344CB8AC3E}">
        <p14:creationId xmlns:p14="http://schemas.microsoft.com/office/powerpoint/2010/main" val="407383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08">
              <a:defRPr/>
            </a:pPr>
            <a:r>
              <a:rPr lang="en-US" sz="1100" b="1" dirty="0"/>
              <a:t>PPD-8 (a Presidential Directive) describes</a:t>
            </a:r>
            <a:r>
              <a:rPr lang="en-US" sz="1100" dirty="0"/>
              <a:t> the nation’s approach to preparedness and </a:t>
            </a:r>
            <a:r>
              <a:rPr lang="en-US" sz="1100" b="1" dirty="0"/>
              <a:t>defines</a:t>
            </a:r>
            <a:r>
              <a:rPr lang="en-US" sz="1100" dirty="0"/>
              <a:t> preparedness around </a:t>
            </a:r>
            <a:r>
              <a:rPr lang="en-US" sz="1100" b="1" dirty="0"/>
              <a:t>five</a:t>
            </a:r>
            <a:r>
              <a:rPr lang="en-US" sz="1100" dirty="0"/>
              <a:t> mission areas: </a:t>
            </a:r>
          </a:p>
          <a:p>
            <a:pPr defTabSz="966508">
              <a:defRPr/>
            </a:pPr>
            <a:r>
              <a:rPr lang="en-US" sz="1100" dirty="0"/>
              <a:t>Prevention, Mitigation, Protection, Response, and Recovery. </a:t>
            </a:r>
          </a:p>
          <a:p>
            <a:pPr defTabSz="966508">
              <a:defRPr/>
            </a:pPr>
            <a:endParaRPr lang="en-US" sz="1100" dirty="0"/>
          </a:p>
          <a:p>
            <a:pPr defTabSz="966508">
              <a:defRPr/>
            </a:pPr>
            <a:r>
              <a:rPr lang="en-US" sz="1100" dirty="0"/>
              <a:t>It represents an evolution in our collective understanding of national preparedness and is based on the lessons learned from terrorist attacks, hurricanes, school incidents, and other experiences.</a:t>
            </a:r>
          </a:p>
          <a:p>
            <a:pPr defTabSz="966508">
              <a:defRPr/>
            </a:pPr>
            <a:endParaRPr lang="en-US" sz="1100" dirty="0"/>
          </a:p>
          <a:p>
            <a:pPr marL="179182" indent="-179182">
              <a:buFont typeface="Arial" panose="020B0604020202020204" pitchFamily="34" charset="0"/>
              <a:buChar char="•"/>
              <a:defRPr/>
            </a:pPr>
            <a:r>
              <a:rPr lang="en-US" sz="1100" b="1" dirty="0"/>
              <a:t>Prevention</a:t>
            </a:r>
            <a:r>
              <a:rPr lang="en-US" sz="1100" dirty="0"/>
              <a:t> means the capabilities necessary to avoid, deter, or stop an imminent crime or threatened or actual mass casualty incident. </a:t>
            </a:r>
          </a:p>
          <a:p>
            <a:pPr marL="179182" indent="-179182">
              <a:buFont typeface="Arial" panose="020B0604020202020204" pitchFamily="34" charset="0"/>
              <a:buChar char="•"/>
              <a:defRPr/>
            </a:pPr>
            <a:r>
              <a:rPr lang="en-US" sz="1100" b="1" dirty="0"/>
              <a:t>Mitigation</a:t>
            </a:r>
            <a:r>
              <a:rPr lang="en-US" sz="1100" dirty="0"/>
              <a:t> means the capabilities necessary to eliminate or reduce the loss of life and property damage by lessening the impact of an event or emergency. </a:t>
            </a:r>
          </a:p>
          <a:p>
            <a:pPr marL="179182" indent="-179182">
              <a:buFont typeface="Arial" panose="020B0604020202020204" pitchFamily="34" charset="0"/>
              <a:buChar char="•"/>
              <a:defRPr/>
            </a:pPr>
            <a:r>
              <a:rPr lang="en-US" sz="1100" b="1" dirty="0"/>
              <a:t>Protection</a:t>
            </a:r>
            <a:r>
              <a:rPr lang="en-US" sz="1100" dirty="0"/>
              <a:t> means the capabilities to secure schools against acts of violence and manmade or natural disasters. </a:t>
            </a:r>
          </a:p>
          <a:p>
            <a:pPr marL="179182" indent="-179182">
              <a:buFont typeface="Arial" panose="020B0604020202020204" pitchFamily="34" charset="0"/>
              <a:buChar char="•"/>
              <a:defRPr/>
            </a:pPr>
            <a:r>
              <a:rPr lang="en-US" sz="1100" b="1" dirty="0"/>
              <a:t>Response</a:t>
            </a:r>
            <a:r>
              <a:rPr lang="en-US" sz="1100" dirty="0"/>
              <a:t> means the capabilities necessary to stabilize an emergency once it has already happened or is certain to happen in an unpreventable way.</a:t>
            </a:r>
          </a:p>
          <a:p>
            <a:pPr marL="179182" indent="-179182">
              <a:buFont typeface="Arial" panose="020B0604020202020204" pitchFamily="34" charset="0"/>
              <a:buChar char="•"/>
              <a:defRPr/>
            </a:pPr>
            <a:r>
              <a:rPr lang="en-US" sz="1100" b="1" dirty="0"/>
              <a:t>Recovery</a:t>
            </a:r>
            <a:r>
              <a:rPr lang="en-US" sz="1100" dirty="0"/>
              <a:t> means the capabilities necessary to assist schools affected by an event or emergency in restoring the learning environment. </a:t>
            </a:r>
          </a:p>
          <a:p>
            <a:pPr defTabSz="966508">
              <a:defRPr/>
            </a:pPr>
            <a:endParaRPr lang="en-US" sz="1100" dirty="0"/>
          </a:p>
          <a:p>
            <a:pPr>
              <a:defRPr/>
            </a:pPr>
            <a:r>
              <a:rPr lang="en-US" sz="1100" dirty="0"/>
              <a:t>These mission areas generally align with the three timeframes associated with an incident: </a:t>
            </a:r>
            <a:r>
              <a:rPr lang="en-US" sz="1100" b="1" dirty="0"/>
              <a:t>before, during, and after. </a:t>
            </a:r>
          </a:p>
          <a:p>
            <a:pPr>
              <a:defRPr/>
            </a:pPr>
            <a:endParaRPr lang="en-US" sz="1100" dirty="0"/>
          </a:p>
          <a:p>
            <a:pPr marL="179182" indent="-179182">
              <a:buFont typeface="Arial" panose="020B0604020202020204" pitchFamily="34" charset="0"/>
              <a:buChar char="•"/>
              <a:defRPr/>
            </a:pPr>
            <a:r>
              <a:rPr lang="en-US" sz="1100" b="1" dirty="0"/>
              <a:t>Before: </a:t>
            </a:r>
            <a:r>
              <a:rPr lang="en-US" sz="1100" dirty="0"/>
              <a:t>The majority of Prevention, Mitigation, and Protection activities generally occur before an incident, although these three mission areas do have ongoing activities that can occur throughout an incident. </a:t>
            </a:r>
          </a:p>
          <a:p>
            <a:pPr marL="179182" indent="-179182">
              <a:buFont typeface="Arial" panose="020B0604020202020204" pitchFamily="34" charset="0"/>
              <a:buChar char="•"/>
              <a:defRPr/>
            </a:pPr>
            <a:r>
              <a:rPr lang="en-US" sz="1100" b="1" dirty="0"/>
              <a:t>During: </a:t>
            </a:r>
            <a:r>
              <a:rPr lang="en-US" sz="1100" dirty="0"/>
              <a:t>Response activities occur during an incident.</a:t>
            </a:r>
          </a:p>
          <a:p>
            <a:pPr marL="179182" indent="-179182">
              <a:buFont typeface="Arial" panose="020B0604020202020204" pitchFamily="34" charset="0"/>
              <a:buChar char="•"/>
              <a:defRPr/>
            </a:pPr>
            <a:r>
              <a:rPr lang="en-US" sz="1100" b="1" dirty="0"/>
              <a:t>After: </a:t>
            </a:r>
            <a:r>
              <a:rPr lang="en-US" sz="1100" dirty="0"/>
              <a:t>Recovery activities can begin during an incident and occur after an incident. </a:t>
            </a:r>
          </a:p>
          <a:p>
            <a:pPr>
              <a:defRPr/>
            </a:pPr>
            <a:endParaRPr lang="en-US" sz="1100" dirty="0"/>
          </a:p>
          <a:p>
            <a:pPr>
              <a:defRPr/>
            </a:pPr>
            <a:r>
              <a:rPr lang="en-US" sz="1100" dirty="0"/>
              <a:t>To help avoid confusion over terms and allow for ease of reference, we will generally use the terms: “before,” “during,” and “after.” </a:t>
            </a:r>
          </a:p>
          <a:p>
            <a:pPr>
              <a:defRPr/>
            </a:pP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a:t>
            </a:fld>
            <a:endParaRPr lang="en-US" dirty="0"/>
          </a:p>
        </p:txBody>
      </p:sp>
    </p:spTree>
    <p:extLst>
      <p:ext uri="{BB962C8B-B14F-4D97-AF65-F5344CB8AC3E}">
        <p14:creationId xmlns:p14="http://schemas.microsoft.com/office/powerpoint/2010/main" val="176229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4951">
              <a:spcBef>
                <a:spcPct val="0"/>
              </a:spcBef>
            </a:pPr>
            <a:r>
              <a:rPr lang="en-US" altLang="en-US" b="1" dirty="0" smtClean="0"/>
              <a:t>Participant Activity:</a:t>
            </a:r>
          </a:p>
          <a:p>
            <a:pPr defTabSz="964951">
              <a:spcBef>
                <a:spcPct val="0"/>
              </a:spcBef>
            </a:pPr>
            <a:r>
              <a:rPr lang="en-US" altLang="en-US" dirty="0" smtClean="0"/>
              <a:t>Invite participants to </a:t>
            </a:r>
            <a:r>
              <a:rPr lang="en-US" altLang="en-US" b="1" dirty="0" smtClean="0"/>
              <a:t>review the 10 Functional Annexes.  </a:t>
            </a:r>
            <a:r>
              <a:rPr lang="en-US" altLang="en-US" b="0" dirty="0" smtClean="0"/>
              <a:t>Have</a:t>
            </a:r>
            <a:r>
              <a:rPr lang="en-US" altLang="en-US" b="0" baseline="0" dirty="0" smtClean="0"/>
              <a:t> the participants check page 4 in their workbook and conduct an inventory of their current plans or procedures. </a:t>
            </a:r>
            <a:endParaRPr lang="en-US" altLang="en-US" b="1" dirty="0" smtClean="0"/>
          </a:p>
          <a:p>
            <a:pPr defTabSz="964951">
              <a:spcBef>
                <a:spcPct val="0"/>
              </a:spcBef>
            </a:pPr>
            <a:endParaRPr lang="en-US" altLang="en-US" dirty="0" smtClean="0"/>
          </a:p>
          <a:p>
            <a:pPr defTabSz="964951">
              <a:spcBef>
                <a:spcPct val="0"/>
              </a:spcBef>
            </a:pPr>
            <a:r>
              <a:rPr lang="en-US" altLang="en-US" dirty="0" smtClean="0"/>
              <a:t>Invite participants to consider the prompts on this slide. After </a:t>
            </a:r>
            <a:r>
              <a:rPr lang="en-US" altLang="en-US" b="1" dirty="0" smtClean="0"/>
              <a:t>individual reflection, </a:t>
            </a:r>
            <a:r>
              <a:rPr lang="en-US" altLang="en-US" dirty="0" smtClean="0"/>
              <a:t>invite them to discuss their findings with others in a </a:t>
            </a:r>
            <a:r>
              <a:rPr lang="en-US" altLang="en-US" b="1" dirty="0" smtClean="0"/>
              <a:t>small group. </a:t>
            </a:r>
            <a:r>
              <a:rPr lang="en-US" altLang="en-US" dirty="0" smtClean="0"/>
              <a:t>Finally, invite individuals within the whole group to </a:t>
            </a:r>
            <a:r>
              <a:rPr lang="en-US" altLang="en-US" b="1" dirty="0" smtClean="0"/>
              <a:t>share their thinking.  </a:t>
            </a:r>
          </a:p>
          <a:p>
            <a:pPr defTabSz="964951">
              <a:spcBef>
                <a:spcPct val="0"/>
              </a:spcBef>
            </a:pPr>
            <a:endParaRPr lang="en-US" altLang="en-US" dirty="0" smtClean="0"/>
          </a:p>
          <a:p>
            <a:pPr defTabSz="964951">
              <a:spcBef>
                <a:spcPct val="0"/>
              </a:spcBef>
            </a:pPr>
            <a:r>
              <a:rPr lang="en-US" altLang="en-US" i="1" u="sng" dirty="0" smtClean="0"/>
              <a:t>Adult learning principles</a:t>
            </a:r>
            <a:r>
              <a:rPr lang="en-US" altLang="en-US" dirty="0" smtClean="0"/>
              <a:t>: Integration of new learning, activation of previous knowledge, application of new tools, assessment and evaluation, prioritization, and peer-to-peer learning.</a:t>
            </a:r>
            <a:endParaRPr lang="en-US" altLang="en-US" i="1" u="sng"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60</a:t>
            </a:fld>
            <a:endParaRPr lang="en-US" dirty="0"/>
          </a:p>
        </p:txBody>
      </p:sp>
    </p:spTree>
    <p:extLst>
      <p:ext uri="{BB962C8B-B14F-4D97-AF65-F5344CB8AC3E}">
        <p14:creationId xmlns:p14="http://schemas.microsoft.com/office/powerpoint/2010/main" val="3018290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smtClean="0"/>
              <a:t>Threat- and Hazard-Specific Annexes </a:t>
            </a:r>
            <a:r>
              <a:rPr lang="en-US" altLang="en-US" dirty="0" smtClean="0"/>
              <a:t>describe the courses of action unique to particular threats and hazards. </a:t>
            </a:r>
          </a:p>
          <a:p>
            <a:endParaRPr lang="en-US" altLang="en-US" b="1" dirty="0" smtClean="0"/>
          </a:p>
          <a:p>
            <a:r>
              <a:rPr lang="en-US" altLang="en-US" b="1" dirty="0" smtClean="0"/>
              <a:t>Refer to the participants guide for a detailed list of contents for this section of the plan.</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61</a:t>
            </a:fld>
            <a:endParaRPr lang="en-US" dirty="0"/>
          </a:p>
        </p:txBody>
      </p:sp>
    </p:spTree>
    <p:extLst>
      <p:ext uri="{BB962C8B-B14F-4D97-AF65-F5344CB8AC3E}">
        <p14:creationId xmlns:p14="http://schemas.microsoft.com/office/powerpoint/2010/main" val="2664415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Threats and hazards are referenced into four different categories: </a:t>
            </a:r>
          </a:p>
          <a:p>
            <a:pPr marL="238910" lvl="2" indent="-179182" defTabSz="964951">
              <a:buFont typeface="Arial" pitchFamily="34" charset="0"/>
              <a:buChar char="•"/>
            </a:pPr>
            <a:r>
              <a:rPr lang="en-US" altLang="en-US" dirty="0" smtClean="0"/>
              <a:t>Natural Hazards</a:t>
            </a:r>
          </a:p>
          <a:p>
            <a:pPr marL="238910" lvl="2" indent="-179182" defTabSz="964951">
              <a:buFont typeface="Arial" pitchFamily="34" charset="0"/>
              <a:buChar char="•"/>
            </a:pPr>
            <a:r>
              <a:rPr lang="en-US" altLang="en-US" dirty="0" smtClean="0"/>
              <a:t>Technological Hazards</a:t>
            </a:r>
          </a:p>
          <a:p>
            <a:pPr marL="238910" lvl="2" indent="-179182" defTabSz="964951">
              <a:buFont typeface="Arial" pitchFamily="34" charset="0"/>
              <a:buChar char="•"/>
            </a:pPr>
            <a:r>
              <a:rPr lang="en-US" altLang="en-US" dirty="0" smtClean="0"/>
              <a:t>Biological Hazards</a:t>
            </a:r>
          </a:p>
          <a:p>
            <a:pPr marL="238910" lvl="2" indent="-179182" defTabSz="964951">
              <a:buFont typeface="Arial" pitchFamily="34" charset="0"/>
              <a:buChar char="•"/>
            </a:pPr>
            <a:r>
              <a:rPr lang="en-US" altLang="en-US" dirty="0" smtClean="0"/>
              <a:t>Adversarial, Incidental, and Human-caused Threats</a:t>
            </a:r>
          </a:p>
          <a:p>
            <a:pPr marL="0" lvl="1" defTabSz="964951"/>
            <a:endParaRPr lang="en-US" altLang="en-US" dirty="0" smtClean="0"/>
          </a:p>
          <a:p>
            <a:pPr marL="0" lvl="1" defTabSz="964951"/>
            <a:r>
              <a:rPr lang="en-US" altLang="en-US" dirty="0" smtClean="0"/>
              <a:t>The difference between hazards and threats is that a threat includes an adversary. </a:t>
            </a:r>
          </a:p>
          <a:p>
            <a:pPr defTabSz="964951"/>
            <a:endParaRPr lang="en-US" altLang="en-US" dirty="0" smtClean="0"/>
          </a:p>
          <a:p>
            <a:pPr defTabSz="964951"/>
            <a:r>
              <a:rPr lang="en-US" altLang="en-US" dirty="0" smtClean="0"/>
              <a:t>Courses of action already outlined in a Functional Annex need not be repeated in a Hazard-Specific annex. Schools will develop these based on the prioritized list of hazards determined in the assessment process. As planning teams develop courses of action for threats and hazards, they should consider the Federal, state, and local regulations or mandates that often apply to specific hazards. </a:t>
            </a:r>
          </a:p>
          <a:p>
            <a:pPr defTabSz="964951"/>
            <a:endParaRPr lang="en-US" altLang="en-US" dirty="0" smtClean="0"/>
          </a:p>
          <a:p>
            <a:pPr defTabSz="964951"/>
            <a:r>
              <a:rPr lang="en-US" altLang="en-US" dirty="0" smtClean="0"/>
              <a:t>If there is a Functional Annex that applies to one of the threat or hazard annexes, the latter will include it by reference. For example, if a “during” course of action for a fire hazard involves evacuation and there is an evacuation annex, the Fire annex would indicate “see Evacuation annex” in the “during” course of action section rather than repeat the evacuation courses of action in the Fire annex. </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62</a:t>
            </a:fld>
            <a:endParaRPr lang="en-US" dirty="0"/>
          </a:p>
        </p:txBody>
      </p:sp>
    </p:spTree>
    <p:extLst>
      <p:ext uri="{BB962C8B-B14F-4D97-AF65-F5344CB8AC3E}">
        <p14:creationId xmlns:p14="http://schemas.microsoft.com/office/powerpoint/2010/main" val="4261429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4951"/>
            <a:r>
              <a:rPr lang="en-US" altLang="en-US" dirty="0" smtClean="0"/>
              <a:t>Emphasize that this is a reference to </a:t>
            </a:r>
            <a:r>
              <a:rPr lang="en-US" dirty="0" smtClean="0"/>
              <a:t>OAR 581-022-2225 regarding school safety and emergency response. Also,</a:t>
            </a:r>
            <a:r>
              <a:rPr lang="en-US" baseline="0" dirty="0" smtClean="0"/>
              <a:t> they can use this time to conduct an inventory of which functional annexes they currently have and determine which ones they will still need. Refer to page 4 in the workbook for this activity. Allow time to conduct the inventory and to also go over a couple functional annex worksheets as needed. </a:t>
            </a:r>
            <a:endParaRPr lang="en-US" altLang="en-US" dirty="0" smtClean="0"/>
          </a:p>
          <a:p>
            <a:pPr marL="0" lvl="1" defTabSz="964951"/>
            <a:endParaRPr lang="en-US" altLang="en-US" dirty="0" smtClean="0"/>
          </a:p>
          <a:p>
            <a:pPr marL="0" lvl="1" defTabSz="964951"/>
            <a:r>
              <a:rPr lang="en-US" altLang="en-US" dirty="0" smtClean="0"/>
              <a:t>Threats and hazards are referenced into four different categories: </a:t>
            </a:r>
          </a:p>
          <a:p>
            <a:pPr marL="662880" lvl="2" indent="-179565" defTabSz="964951">
              <a:buFontTx/>
              <a:buChar char="•"/>
            </a:pPr>
            <a:r>
              <a:rPr lang="en-US" altLang="en-US" dirty="0" smtClean="0"/>
              <a:t>Natural Hazards </a:t>
            </a:r>
          </a:p>
          <a:p>
            <a:pPr marL="662880" lvl="2" indent="-179565" defTabSz="964951">
              <a:buFontTx/>
              <a:buChar char="•"/>
            </a:pPr>
            <a:r>
              <a:rPr lang="en-US" altLang="en-US" dirty="0" smtClean="0"/>
              <a:t>Technological Hazards</a:t>
            </a:r>
          </a:p>
          <a:p>
            <a:pPr marL="662880" lvl="2" indent="-179565" defTabSz="964951">
              <a:buFontTx/>
              <a:buChar char="•"/>
            </a:pPr>
            <a:r>
              <a:rPr lang="en-US" altLang="en-US" dirty="0" smtClean="0"/>
              <a:t>Biological Hazards</a:t>
            </a:r>
          </a:p>
          <a:p>
            <a:pPr marL="662880" lvl="2" indent="-179565" defTabSz="964951">
              <a:buFontTx/>
              <a:buChar char="•"/>
            </a:pPr>
            <a:r>
              <a:rPr lang="en-US" altLang="en-US" dirty="0" smtClean="0"/>
              <a:t>Adversarial, Incidental, and Human-caused Threats </a:t>
            </a:r>
          </a:p>
          <a:p>
            <a:pPr marL="0" lvl="1" defTabSz="964951"/>
            <a:endParaRPr lang="en-US" altLang="en-US" dirty="0" smtClean="0"/>
          </a:p>
          <a:p>
            <a:pPr marL="0" lvl="1" defTabSz="964951"/>
            <a:r>
              <a:rPr lang="en-US" altLang="en-US" dirty="0" smtClean="0"/>
              <a:t>The difference between hazards and threats is that a threat includes an adversary. </a:t>
            </a:r>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63</a:t>
            </a:fld>
            <a:endParaRPr lang="en-US" dirty="0"/>
          </a:p>
        </p:txBody>
      </p:sp>
    </p:spTree>
    <p:extLst>
      <p:ext uri="{BB962C8B-B14F-4D97-AF65-F5344CB8AC3E}">
        <p14:creationId xmlns:p14="http://schemas.microsoft.com/office/powerpoint/2010/main" val="1991864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64</a:t>
            </a:fld>
            <a:endParaRPr lang="en-US" dirty="0"/>
          </a:p>
        </p:txBody>
      </p:sp>
    </p:spTree>
    <p:extLst>
      <p:ext uri="{BB962C8B-B14F-4D97-AF65-F5344CB8AC3E}">
        <p14:creationId xmlns:p14="http://schemas.microsoft.com/office/powerpoint/2010/main" val="132721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fontAlgn="base">
              <a:spcBef>
                <a:spcPct val="0"/>
              </a:spcBef>
              <a:spcAft>
                <a:spcPct val="0"/>
              </a:spcAft>
              <a:defRPr/>
            </a:pPr>
            <a:r>
              <a:rPr lang="en-US" altLang="en-US" dirty="0">
                <a:solidFill>
                  <a:prstClr val="black"/>
                </a:solidFill>
              </a:rPr>
              <a:t>The following principles are key to developing a comprehensive school </a:t>
            </a:r>
            <a:r>
              <a:rPr lang="en-US" altLang="en-US" dirty="0" smtClean="0">
                <a:solidFill>
                  <a:prstClr val="black"/>
                </a:solidFill>
              </a:rPr>
              <a:t>EOP </a:t>
            </a:r>
            <a:r>
              <a:rPr lang="en-US" altLang="en-US" dirty="0">
                <a:solidFill>
                  <a:prstClr val="black"/>
                </a:solidFill>
              </a:rPr>
              <a:t>that addresses a range of threats and </a:t>
            </a:r>
            <a:r>
              <a:rPr lang="en-US" altLang="en-US" dirty="0" smtClean="0">
                <a:solidFill>
                  <a:prstClr val="black"/>
                </a:solidFill>
              </a:rPr>
              <a:t>hazards. </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r>
              <a:rPr lang="en-US" altLang="en-US" dirty="0" smtClean="0">
                <a:solidFill>
                  <a:prstClr val="black"/>
                </a:solidFill>
              </a:rPr>
              <a:t>Planning</a:t>
            </a:r>
            <a:endParaRPr lang="en-US" altLang="en-US" dirty="0">
              <a:solidFill>
                <a:prstClr val="black"/>
              </a:solidFill>
            </a:endParaRP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Must be supported by leadership</a:t>
            </a:r>
            <a:r>
              <a:rPr lang="en-US" altLang="en-US" dirty="0" smtClean="0">
                <a:solidFill>
                  <a:prstClr val="black"/>
                </a:solidFill>
              </a:rPr>
              <a:t>.</a:t>
            </a:r>
          </a:p>
          <a:p>
            <a:pPr marL="181243" indent="-181243" defTabSz="966630" fontAlgn="base">
              <a:spcBef>
                <a:spcPct val="0"/>
              </a:spcBef>
              <a:spcAft>
                <a:spcPct val="0"/>
              </a:spcAft>
              <a:buFont typeface="Arial" panose="020B0604020202020204" pitchFamily="34" charset="0"/>
              <a:buChar char="•"/>
              <a:defRPr/>
            </a:pPr>
            <a:r>
              <a:rPr lang="en-US" altLang="en-US" dirty="0" smtClean="0">
                <a:solidFill>
                  <a:prstClr val="black"/>
                </a:solidFill>
              </a:rPr>
              <a:t>Uses </a:t>
            </a:r>
            <a:r>
              <a:rPr lang="en-US" altLang="en-US" dirty="0">
                <a:solidFill>
                  <a:prstClr val="black"/>
                </a:solidFill>
              </a:rPr>
              <a:t>assessments to </a:t>
            </a:r>
            <a:r>
              <a:rPr lang="en-US" altLang="en-US" dirty="0" smtClean="0">
                <a:solidFill>
                  <a:prstClr val="black"/>
                </a:solidFill>
              </a:rPr>
              <a:t>customize </a:t>
            </a:r>
            <a:r>
              <a:rPr lang="en-US" altLang="en-US" dirty="0">
                <a:solidFill>
                  <a:prstClr val="black"/>
                </a:solidFill>
              </a:rPr>
              <a:t>plans to the building level.</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Considers all threats and hazards.</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Provides for the access and functional needs of the whole school community.</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Considers all settings and all times</a:t>
            </a:r>
            <a:r>
              <a:rPr lang="en-US" altLang="en-US" dirty="0" smtClean="0">
                <a:solidFill>
                  <a:prstClr val="black"/>
                </a:solidFill>
              </a:rPr>
              <a:t>.</a:t>
            </a:r>
          </a:p>
          <a:p>
            <a:pPr marL="181243" indent="-181243" defTabSz="966630" fontAlgn="base">
              <a:spcBef>
                <a:spcPct val="0"/>
              </a:spcBef>
              <a:spcAft>
                <a:spcPct val="0"/>
              </a:spcAft>
              <a:buFont typeface="Arial" panose="020B0604020202020204" pitchFamily="34" charset="0"/>
              <a:buChar char="•"/>
              <a:defRPr/>
            </a:pPr>
            <a:r>
              <a:rPr lang="en-US" altLang="en-US" dirty="0">
                <a:solidFill>
                  <a:prstClr val="black"/>
                </a:solidFill>
              </a:rPr>
              <a:t>Follows a collaborative process</a:t>
            </a:r>
            <a:r>
              <a:rPr lang="en-US" altLang="en-US" dirty="0" smtClean="0">
                <a:solidFill>
                  <a:prstClr val="black"/>
                </a:solidFill>
              </a:rPr>
              <a:t>.</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r>
              <a:rPr lang="en-US" altLang="en-US" dirty="0">
                <a:solidFill>
                  <a:prstClr val="black"/>
                </a:solidFill>
              </a:rPr>
              <a:t>Let’s consider these in </a:t>
            </a:r>
            <a:r>
              <a:rPr lang="en-US" altLang="en-US" dirty="0" smtClean="0">
                <a:solidFill>
                  <a:prstClr val="black"/>
                </a:solidFill>
              </a:rPr>
              <a:t>detail.</a:t>
            </a: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pPr defTabSz="966630" fontAlgn="base">
              <a:spcBef>
                <a:spcPct val="0"/>
              </a:spcBef>
              <a:spcAft>
                <a:spcPct val="0"/>
              </a:spcAft>
              <a:defRPr/>
            </a:pPr>
            <a:endParaRPr lang="en-US" altLang="en-US" dirty="0">
              <a:solidFill>
                <a:prstClr val="black"/>
              </a:solidFill>
            </a:endParaRP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7</a:t>
            </a:fld>
            <a:endParaRPr lang="en-US" dirty="0"/>
          </a:p>
        </p:txBody>
      </p:sp>
    </p:spTree>
    <p:extLst>
      <p:ext uri="{BB962C8B-B14F-4D97-AF65-F5344CB8AC3E}">
        <p14:creationId xmlns:p14="http://schemas.microsoft.com/office/powerpoint/2010/main" val="322716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30" eaLnBrk="0" fontAlgn="base" hangingPunct="0">
              <a:spcBef>
                <a:spcPct val="30000"/>
              </a:spcBef>
              <a:spcAft>
                <a:spcPct val="0"/>
              </a:spcAft>
              <a:defRPr/>
            </a:pPr>
            <a:r>
              <a:rPr lang="en-US" b="1" dirty="0">
                <a:solidFill>
                  <a:prstClr val="black"/>
                </a:solidFill>
              </a:rPr>
              <a:t>NOTE TO PRESENTER:  This is an opportunity to give the participants a little bit of a road map, or a </a:t>
            </a:r>
            <a:r>
              <a:rPr lang="en-US" b="1" dirty="0" smtClean="0">
                <a:solidFill>
                  <a:prstClr val="black"/>
                </a:solidFill>
              </a:rPr>
              <a:t>placeholder, </a:t>
            </a:r>
            <a:r>
              <a:rPr lang="en-US" b="1" dirty="0">
                <a:solidFill>
                  <a:prstClr val="black"/>
                </a:solidFill>
              </a:rPr>
              <a:t>for the structure of the school EOP</a:t>
            </a:r>
            <a:r>
              <a:rPr lang="en-US" b="1" dirty="0" smtClean="0">
                <a:solidFill>
                  <a:prstClr val="black"/>
                </a:solidFill>
              </a:rPr>
              <a:t>. We </a:t>
            </a:r>
            <a:r>
              <a:rPr lang="en-US" b="1" dirty="0">
                <a:solidFill>
                  <a:prstClr val="black"/>
                </a:solidFill>
              </a:rPr>
              <a:t>are just doing a basic introduction of it on this slide and will go into more details about each section later.</a:t>
            </a:r>
          </a:p>
          <a:p>
            <a:pPr defTabSz="966630" eaLnBrk="0" fontAlgn="base" hangingPunct="0">
              <a:spcAft>
                <a:spcPct val="0"/>
              </a:spcAft>
              <a:defRPr/>
            </a:pPr>
            <a:endParaRPr lang="en-US" dirty="0" smtClean="0">
              <a:solidFill>
                <a:prstClr val="black"/>
              </a:solidFill>
            </a:endParaRPr>
          </a:p>
          <a:p>
            <a:pPr defTabSz="966630" eaLnBrk="0" fontAlgn="base" hangingPunct="0">
              <a:spcAft>
                <a:spcPct val="0"/>
              </a:spcAft>
              <a:defRPr/>
            </a:pPr>
            <a:r>
              <a:rPr lang="en-US" dirty="0" smtClean="0">
                <a:solidFill>
                  <a:prstClr val="black"/>
                </a:solidFill>
              </a:rPr>
              <a:t>This </a:t>
            </a:r>
            <a:r>
              <a:rPr lang="en-US" dirty="0">
                <a:solidFill>
                  <a:prstClr val="black"/>
                </a:solidFill>
              </a:rPr>
              <a:t>guide presents a traditional format that can be tailored to meet individual school needs. </a:t>
            </a:r>
          </a:p>
          <a:p>
            <a:pPr defTabSz="966630" eaLnBrk="0" fontAlgn="base" hangingPunct="0">
              <a:spcAft>
                <a:spcPct val="0"/>
              </a:spcAft>
              <a:defRPr/>
            </a:pPr>
            <a:endParaRPr lang="en-US" dirty="0">
              <a:solidFill>
                <a:prstClr val="black"/>
              </a:solidFill>
            </a:endParaRPr>
          </a:p>
          <a:p>
            <a:pPr defTabSz="966630" eaLnBrk="0" fontAlgn="base" hangingPunct="0">
              <a:spcAft>
                <a:spcPct val="0"/>
              </a:spcAft>
              <a:defRPr/>
            </a:pPr>
            <a:r>
              <a:rPr lang="en-US" dirty="0">
                <a:solidFill>
                  <a:prstClr val="black"/>
                </a:solidFill>
              </a:rPr>
              <a:t>The traditional format has three major sections: the Basic Plan, Functional Annexes, and Threat- and Hazard-Specific Annexes.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Basic Plan </a:t>
            </a:r>
            <a:r>
              <a:rPr lang="en-US" dirty="0">
                <a:solidFill>
                  <a:prstClr val="black"/>
                </a:solidFill>
              </a:rPr>
              <a:t>section of the school EOP provides an overview of the school’s approach to emergency operations.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Functional Annexes  </a:t>
            </a:r>
            <a:r>
              <a:rPr lang="en-US" dirty="0">
                <a:solidFill>
                  <a:prstClr val="black"/>
                </a:solidFill>
              </a:rPr>
              <a:t>section details the goals, objectives, and courses of action of essential functions (e.g., evacuation, lockdown, communications, accounting for </a:t>
            </a:r>
            <a:r>
              <a:rPr lang="en-US" dirty="0" smtClean="0">
                <a:solidFill>
                  <a:prstClr val="black"/>
                </a:solidFill>
              </a:rPr>
              <a:t>students) </a:t>
            </a:r>
            <a:r>
              <a:rPr lang="en-US" dirty="0">
                <a:solidFill>
                  <a:prstClr val="black"/>
                </a:solidFill>
              </a:rPr>
              <a:t>that apply across multiple threats or hazards. </a:t>
            </a:r>
          </a:p>
          <a:p>
            <a:pPr marL="241628" indent="-241628" defTabSz="966630" fontAlgn="base">
              <a:spcBef>
                <a:spcPct val="0"/>
              </a:spcBef>
              <a:spcAft>
                <a:spcPct val="0"/>
              </a:spcAft>
              <a:buFont typeface="+mj-lt"/>
              <a:buAutoNum type="arabicPeriod"/>
              <a:defRPr/>
            </a:pPr>
            <a:r>
              <a:rPr lang="en-US" dirty="0">
                <a:solidFill>
                  <a:prstClr val="black"/>
                </a:solidFill>
              </a:rPr>
              <a:t>The </a:t>
            </a:r>
            <a:r>
              <a:rPr lang="en-US" b="1" i="1" dirty="0">
                <a:solidFill>
                  <a:prstClr val="black"/>
                </a:solidFill>
              </a:rPr>
              <a:t>Threat- and Hazard-Specific Annexes </a:t>
            </a:r>
            <a:r>
              <a:rPr lang="en-US" dirty="0">
                <a:solidFill>
                  <a:prstClr val="black"/>
                </a:solidFill>
              </a:rPr>
              <a:t>section specifies the goals, objectives, and courses of action that a school will follow </a:t>
            </a:r>
            <a:r>
              <a:rPr lang="en-US" dirty="0" smtClean="0">
                <a:solidFill>
                  <a:prstClr val="black"/>
                </a:solidFill>
              </a:rPr>
              <a:t>before, during, </a:t>
            </a:r>
            <a:r>
              <a:rPr lang="en-US" dirty="0">
                <a:solidFill>
                  <a:prstClr val="black"/>
                </a:solidFill>
              </a:rPr>
              <a:t>and after a particular type of threat or hazard (e.g., hurricane, </a:t>
            </a:r>
            <a:r>
              <a:rPr lang="en-US" i="1" dirty="0">
                <a:solidFill>
                  <a:prstClr val="black"/>
                </a:solidFill>
              </a:rPr>
              <a:t>active shooter</a:t>
            </a:r>
            <a:r>
              <a:rPr lang="en-US" dirty="0">
                <a:solidFill>
                  <a:prstClr val="black"/>
                </a:solidFill>
              </a:rPr>
              <a:t>, </a:t>
            </a:r>
            <a:r>
              <a:rPr lang="en-US" dirty="0" smtClean="0">
                <a:solidFill>
                  <a:prstClr val="black"/>
                </a:solidFill>
              </a:rPr>
              <a:t>fire). </a:t>
            </a:r>
            <a:endParaRPr lang="en-US" dirty="0">
              <a:solidFill>
                <a:prstClr val="black"/>
              </a:solidFill>
            </a:endParaRPr>
          </a:p>
          <a:p>
            <a:pPr marL="241628" indent="-241628" defTabSz="966630" fontAlgn="base">
              <a:spcBef>
                <a:spcPct val="0"/>
              </a:spcBef>
              <a:spcAft>
                <a:spcPct val="0"/>
              </a:spcAft>
              <a:buFont typeface="+mj-lt"/>
              <a:buAutoNum type="arabicPeriod"/>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8</a:t>
            </a:fld>
            <a:endParaRPr lang="en-US" dirty="0"/>
          </a:p>
        </p:txBody>
      </p:sp>
    </p:spTree>
    <p:extLst>
      <p:ext uri="{BB962C8B-B14F-4D97-AF65-F5344CB8AC3E}">
        <p14:creationId xmlns:p14="http://schemas.microsoft.com/office/powerpoint/2010/main" val="358486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TEAM should work through these six steps to create and implement their school’s EOP.</a:t>
            </a:r>
          </a:p>
          <a:p>
            <a:pPr eaLnBrk="1" hangingPunct="1">
              <a:spcBef>
                <a:spcPct val="0"/>
              </a:spcBef>
            </a:pPr>
            <a:endParaRPr lang="en-US" altLang="en-US" dirty="0"/>
          </a:p>
          <a:p>
            <a:pPr eaLnBrk="1" hangingPunct="1">
              <a:spcBef>
                <a:spcPct val="0"/>
              </a:spcBef>
            </a:pPr>
            <a:r>
              <a:rPr lang="en-US" altLang="en-US" dirty="0" smtClean="0"/>
              <a:t>Schools and school districts can use this process to: </a:t>
            </a:r>
          </a:p>
          <a:p>
            <a:pPr marL="657002" lvl="1" indent="-179182">
              <a:spcBef>
                <a:spcPct val="0"/>
              </a:spcBef>
              <a:buFont typeface="Arial" panose="020B0604020202020204" pitchFamily="34" charset="0"/>
              <a:buChar char="•"/>
            </a:pPr>
            <a:r>
              <a:rPr lang="en-US" altLang="en-US" dirty="0" smtClean="0"/>
              <a:t>Develop a plan.</a:t>
            </a:r>
          </a:p>
          <a:p>
            <a:pPr marL="657002" lvl="1" indent="-179182">
              <a:spcBef>
                <a:spcPct val="0"/>
              </a:spcBef>
              <a:buFont typeface="Arial" panose="020B0604020202020204" pitchFamily="34" charset="0"/>
              <a:buChar char="•"/>
            </a:pPr>
            <a:r>
              <a:rPr lang="en-US" altLang="en-US" dirty="0" smtClean="0"/>
              <a:t>Do a comprehensive review of their existing plan.</a:t>
            </a:r>
          </a:p>
          <a:p>
            <a:pPr marL="657002" lvl="1" indent="-179182">
              <a:spcBef>
                <a:spcPct val="0"/>
              </a:spcBef>
              <a:buFont typeface="Arial" panose="020B0604020202020204" pitchFamily="34" charset="0"/>
              <a:buChar char="•"/>
            </a:pPr>
            <a:r>
              <a:rPr lang="en-US" altLang="en-US" dirty="0" smtClean="0"/>
              <a:t>Conduct reviews of their plan’s component parts.</a:t>
            </a:r>
          </a:p>
          <a:p>
            <a:pPr eaLnBrk="1" hangingPunct="1">
              <a:spcBef>
                <a:spcPct val="0"/>
              </a:spcBef>
            </a:pPr>
            <a:r>
              <a:rPr lang="en-US" altLang="en-US" dirty="0" smtClean="0"/>
              <a:t>	</a:t>
            </a:r>
          </a:p>
          <a:p>
            <a:pPr eaLnBrk="1" hangingPunct="1">
              <a:spcBef>
                <a:spcPct val="0"/>
              </a:spcBef>
            </a:pPr>
            <a:r>
              <a:rPr lang="en-US" altLang="en-US" dirty="0" smtClean="0"/>
              <a:t>Each step will improve the school’s response to ongoing school and emergency activities, as well as the training, drills, equipment, and resources that are currently in use.</a:t>
            </a:r>
          </a:p>
          <a:p>
            <a:pPr eaLnBrk="1" hangingPunct="1">
              <a:spcBef>
                <a:spcPct val="0"/>
              </a:spcBef>
            </a:pPr>
            <a:endParaRPr lang="en-US" altLang="en-US" dirty="0" smtClean="0"/>
          </a:p>
          <a:p>
            <a:pPr eaLnBrk="1" hangingPunct="1">
              <a:spcBef>
                <a:spcPct val="0"/>
              </a:spcBef>
            </a:pPr>
            <a:r>
              <a:rPr lang="en-US" altLang="en-US" b="1" dirty="0" smtClean="0"/>
              <a:t>These steps are sequenced to support a collaborative process, which invites multiple perspectives for information gathering, prioritizing, goal-setting, execution of specific activities, and evaluation. The process is intended to be cyclical and ongoing.  </a:t>
            </a:r>
          </a:p>
          <a:p>
            <a:pPr eaLnBrk="1" hangingPunct="1">
              <a:spcBef>
                <a:spcPct val="0"/>
              </a:spcBef>
            </a:pPr>
            <a:endParaRPr lang="en-US" altLang="en-US" b="1" dirty="0" smtClean="0"/>
          </a:p>
          <a:p>
            <a:pPr eaLnBrk="1" hangingPunct="1">
              <a:spcBef>
                <a:spcPct val="0"/>
              </a:spcBef>
            </a:pPr>
            <a:r>
              <a:rPr lang="en-US" altLang="en-US" dirty="0" smtClean="0"/>
              <a:t>Although there are three timeframes, they are generally interconnected and schools can take steps to build capacity for Response and Recovery before an incident occurs. </a:t>
            </a:r>
          </a:p>
          <a:p>
            <a:pPr eaLnBrk="1" hangingPunct="1">
              <a:spcBef>
                <a:spcPct val="0"/>
              </a:spcBef>
            </a:pPr>
            <a:r>
              <a:rPr lang="en-US" altLang="en-US" b="1" dirty="0" smtClean="0"/>
              <a:t>These steps are supported by applying the planning principles. </a:t>
            </a:r>
          </a:p>
          <a:p>
            <a:pPr eaLnBrk="1" hangingPunct="1">
              <a:spcBef>
                <a:spcPct val="0"/>
              </a:spcBef>
            </a:pPr>
            <a:endParaRPr lang="en-US" altLang="en-US" b="1" dirty="0" smtClean="0"/>
          </a:p>
          <a:p>
            <a:pPr eaLnBrk="1" hangingPunct="1">
              <a:spcBef>
                <a:spcPct val="0"/>
              </a:spcBef>
            </a:pPr>
            <a:r>
              <a:rPr lang="en-US" altLang="en-US" b="1" dirty="0" smtClean="0"/>
              <a:t>NOTE TO TRAINER: As applicable, accentuate a planning principle throughout the steps.</a:t>
            </a:r>
          </a:p>
          <a:p>
            <a:endParaRPr lang="en-US" dirty="0"/>
          </a:p>
        </p:txBody>
      </p:sp>
      <p:sp>
        <p:nvSpPr>
          <p:cNvPr id="4" name="Slide Number Placeholder 3"/>
          <p:cNvSpPr>
            <a:spLocks noGrp="1"/>
          </p:cNvSpPr>
          <p:nvPr>
            <p:ph type="sldNum" sz="quarter" idx="10"/>
          </p:nvPr>
        </p:nvSpPr>
        <p:spPr/>
        <p:txBody>
          <a:bodyPr/>
          <a:lstStyle/>
          <a:p>
            <a:fld id="{EDB500F8-35F4-2241-B950-C32666226879}" type="slidenum">
              <a:rPr lang="en-US" smtClean="0"/>
              <a:pPr/>
              <a:t>9</a:t>
            </a:fld>
            <a:endParaRPr lang="en-US" dirty="0"/>
          </a:p>
        </p:txBody>
      </p:sp>
    </p:spTree>
    <p:extLst>
      <p:ext uri="{BB962C8B-B14F-4D97-AF65-F5344CB8AC3E}">
        <p14:creationId xmlns:p14="http://schemas.microsoft.com/office/powerpoint/2010/main" val="3871392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607334448"/>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1277621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7366226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690985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8485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59471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8359005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700581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904295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245732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654057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9468435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606452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3702187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299001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51254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4827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8441085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8897857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763593823"/>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696266278"/>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5972B450-2E1C-1843-B076-88E9D4D97ADC}" type="slidenum">
              <a:rPr lang="en-US" smtClean="0"/>
              <a:pPr/>
              <a:t>‹#›</a:t>
            </a:fld>
            <a:endParaRPr lang="en-US" dirty="0"/>
          </a:p>
        </p:txBody>
      </p:sp>
    </p:spTree>
    <p:extLst>
      <p:ext uri="{BB962C8B-B14F-4D97-AF65-F5344CB8AC3E}">
        <p14:creationId xmlns:p14="http://schemas.microsoft.com/office/powerpoint/2010/main" val="13768738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pic>
        <p:nvPicPr>
          <p:cNvPr id="13" name="Picture 12" descr="6501-112_REMS-TA_K-12_PPT_Title-Pg2.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429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449463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rems.ed.gov/EOPinteractivetools.aspx"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fema.gov/learn-about-presidential-policy-directive-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2.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hyperlink" Target="https://secure.sos.state.or.us/oard/view.action?ruleNumber=581-022-2225"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hyperlink" Target="https://www.oregonlegislature.gov/bills_laws/ors/ors336.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2.xml"/><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2.xml"/><Relationship Id="rId1" Type="http://schemas.openxmlformats.org/officeDocument/2006/relationships/slideLayout" Target="../slideLayouts/slideLayout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4.xml"/><Relationship Id="rId1" Type="http://schemas.openxmlformats.org/officeDocument/2006/relationships/slideLayout" Target="../slideLayouts/slideLayout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501-112_REMS-TA_K-12_PPT_Title-Pg.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5147185"/>
            <a:ext cx="2231668" cy="1306286"/>
          </a:xfrm>
          <a:prstGeom prst="rect">
            <a:avLst/>
          </a:prstGeom>
        </p:spPr>
      </p:pic>
      <p:sp>
        <p:nvSpPr>
          <p:cNvPr id="4" name="Title 1"/>
          <p:cNvSpPr txBox="1">
            <a:spLocks/>
          </p:cNvSpPr>
          <p:nvPr/>
        </p:nvSpPr>
        <p:spPr>
          <a:xfrm>
            <a:off x="2789853" y="2099388"/>
            <a:ext cx="5861778" cy="2732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lumMod val="95000"/>
                  </a:schemeClr>
                </a:solidFill>
                <a:latin typeface="+mj-lt"/>
                <a:ea typeface="+mj-ea"/>
                <a:cs typeface="+mj-cs"/>
              </a:defRPr>
            </a:lvl1pPr>
          </a:lstStyle>
          <a:p>
            <a:pPr algn="l"/>
            <a:r>
              <a:rPr lang="en-US" altLang="en-US" sz="4200" b="1" dirty="0" smtClean="0">
                <a:solidFill>
                  <a:schemeClr val="tx1"/>
                </a:solidFill>
              </a:rPr>
              <a:t>Developing Emergency Operations Plans (</a:t>
            </a:r>
            <a:r>
              <a:rPr lang="en-US" altLang="en-US" sz="4200" b="1" dirty="0" err="1" smtClean="0">
                <a:solidFill>
                  <a:schemeClr val="tx1"/>
                </a:solidFill>
              </a:rPr>
              <a:t>EOPs</a:t>
            </a:r>
            <a:r>
              <a:rPr lang="en-US" altLang="en-US" sz="4200" b="1" dirty="0" smtClean="0">
                <a:solidFill>
                  <a:schemeClr val="tx1"/>
                </a:solidFill>
              </a:rPr>
              <a:t>) </a:t>
            </a:r>
          </a:p>
          <a:p>
            <a:pPr algn="l"/>
            <a:r>
              <a:rPr lang="en-US" sz="4000" b="1" dirty="0" smtClean="0">
                <a:solidFill>
                  <a:schemeClr val="tx1"/>
                </a:solidFill>
              </a:rPr>
              <a:t>K-12 101 Training</a:t>
            </a:r>
            <a:endParaRPr lang="en-US" altLang="en-US" sz="4200" dirty="0" smtClean="0">
              <a:solidFill>
                <a:schemeClr val="tx1"/>
              </a:solidFill>
            </a:endParaRPr>
          </a:p>
        </p:txBody>
      </p:sp>
      <p:sp>
        <p:nvSpPr>
          <p:cNvPr id="5" name="Rectangle 3"/>
          <p:cNvSpPr/>
          <p:nvPr/>
        </p:nvSpPr>
        <p:spPr>
          <a:xfrm>
            <a:off x="2789853" y="5255541"/>
            <a:ext cx="5196922" cy="423489"/>
          </a:xfrm>
          <a:prstGeom prst="round2DiagRect">
            <a:avLst/>
          </a:prstGeom>
        </p:spPr>
        <p:txBody>
          <a:bodyPr wrap="square">
            <a:spAutoFit/>
          </a:bodyPr>
          <a:lstStyle/>
          <a:p>
            <a:pPr algn="ctr"/>
            <a:r>
              <a:rPr lang="en-US" altLang="en-US" dirty="0" smtClean="0"/>
              <a:t>Presented by:</a:t>
            </a:r>
          </a:p>
        </p:txBody>
      </p:sp>
    </p:spTree>
    <p:extLst>
      <p:ext uri="{BB962C8B-B14F-4D97-AF65-F5344CB8AC3E}">
        <p14:creationId xmlns:p14="http://schemas.microsoft.com/office/powerpoint/2010/main" val="355365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idx="1"/>
          </p:nvPr>
        </p:nvSpPr>
        <p:spPr>
          <a:xfrm>
            <a:off x="448407" y="3433123"/>
            <a:ext cx="8229600" cy="2967678"/>
          </a:xfrm>
        </p:spPr>
        <p:txBody>
          <a:bodyPr/>
          <a:lstStyle/>
          <a:p>
            <a:pPr marL="0" indent="0" algn="ctr" eaLnBrk="1" hangingPunct="1">
              <a:buNone/>
            </a:pPr>
            <a:r>
              <a:rPr lang="en-US" altLang="en-US" sz="4000" dirty="0" smtClean="0">
                <a:solidFill>
                  <a:schemeClr val="tx1"/>
                </a:solidFill>
              </a:rPr>
              <a:t>The most comprehensive </a:t>
            </a:r>
          </a:p>
          <a:p>
            <a:pPr marL="0" indent="0" algn="ctr" eaLnBrk="1" hangingPunct="1">
              <a:buNone/>
            </a:pPr>
            <a:r>
              <a:rPr lang="en-US" altLang="en-US" sz="4000" dirty="0" smtClean="0">
                <a:solidFill>
                  <a:schemeClr val="tx1"/>
                </a:solidFill>
              </a:rPr>
              <a:t>and effective school EOP</a:t>
            </a:r>
          </a:p>
          <a:p>
            <a:pPr marL="0" indent="0" algn="ctr" eaLnBrk="1" hangingPunct="1">
              <a:buNone/>
            </a:pPr>
            <a:r>
              <a:rPr lang="en-US" altLang="en-US" sz="4000" dirty="0" smtClean="0">
                <a:solidFill>
                  <a:schemeClr val="tx1"/>
                </a:solidFill>
              </a:rPr>
              <a:t>is developed by a </a:t>
            </a:r>
          </a:p>
          <a:p>
            <a:pPr marL="0" indent="0" algn="ctr" eaLnBrk="1" hangingPunct="1">
              <a:buNone/>
            </a:pPr>
            <a:r>
              <a:rPr lang="en-US" altLang="en-US" sz="6000" b="1" dirty="0" smtClean="0">
                <a:solidFill>
                  <a:schemeClr val="tx1"/>
                </a:solidFill>
              </a:rPr>
              <a:t>PLANNING TEAM.</a:t>
            </a:r>
          </a:p>
        </p:txBody>
      </p:sp>
      <p:pic>
        <p:nvPicPr>
          <p:cNvPr id="8" name="Picture 2" descr="Step-1 is circled." title="Six step process for writing an EOP"/>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4" y="2136422"/>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flipH="1" flipV="1">
            <a:off x="0" y="1857999"/>
            <a:ext cx="1828800" cy="17526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211785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090551" y="1196622"/>
            <a:ext cx="2991732" cy="2600916"/>
          </a:xfrm>
          <a:custGeom>
            <a:avLst/>
            <a:gdLst>
              <a:gd name="connsiteX0" fmla="*/ 0 w 2367831"/>
              <a:gd name="connsiteY0" fmla="*/ 2236123 h 2236123"/>
              <a:gd name="connsiteX1" fmla="*/ 1183916 w 2367831"/>
              <a:gd name="connsiteY1" fmla="*/ 0 h 2236123"/>
              <a:gd name="connsiteX2" fmla="*/ 2367831 w 2367831"/>
              <a:gd name="connsiteY2" fmla="*/ 2236123 h 2236123"/>
              <a:gd name="connsiteX3" fmla="*/ 0 w 2367831"/>
              <a:gd name="connsiteY3" fmla="*/ 2236123 h 2236123"/>
            </a:gdLst>
            <a:ahLst/>
            <a:cxnLst>
              <a:cxn ang="0">
                <a:pos x="connsiteX0" y="connsiteY0"/>
              </a:cxn>
              <a:cxn ang="0">
                <a:pos x="connsiteX1" y="connsiteY1"/>
              </a:cxn>
              <a:cxn ang="0">
                <a:pos x="connsiteX2" y="connsiteY2"/>
              </a:cxn>
              <a:cxn ang="0">
                <a:pos x="connsiteX3" y="connsiteY3"/>
              </a:cxn>
            </a:cxnLst>
            <a:rect l="l" t="t" r="r" b="b"/>
            <a:pathLst>
              <a:path w="2367831" h="2236123">
                <a:moveTo>
                  <a:pt x="0" y="2236123"/>
                </a:moveTo>
                <a:lnTo>
                  <a:pt x="1183916" y="0"/>
                </a:lnTo>
                <a:lnTo>
                  <a:pt x="2367831" y="2236123"/>
                </a:lnTo>
                <a:lnTo>
                  <a:pt x="0" y="2236123"/>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49108" tIns="1175212" rIns="649108" bIns="57150" numCol="1" spcCol="1270" anchor="ctr" anchorCtr="0">
            <a:noAutofit/>
          </a:bodyPr>
          <a:lstStyle/>
          <a:p>
            <a:pPr lvl="0" algn="ctr" defTabSz="666750">
              <a:lnSpc>
                <a:spcPct val="90000"/>
              </a:lnSpc>
              <a:spcBef>
                <a:spcPct val="0"/>
              </a:spcBef>
              <a:spcAft>
                <a:spcPct val="35000"/>
              </a:spcAft>
            </a:pPr>
            <a:r>
              <a:rPr lang="en-US" sz="2200" b="1" kern="1200" dirty="0" smtClean="0">
                <a:solidFill>
                  <a:schemeClr val="tx1"/>
                </a:solidFill>
              </a:rPr>
              <a:t>School Stakeholders</a:t>
            </a:r>
            <a:endParaRPr lang="en-US" sz="2200" b="1" kern="1200" dirty="0">
              <a:solidFill>
                <a:schemeClr val="tx1"/>
              </a:solidFill>
            </a:endParaRPr>
          </a:p>
        </p:txBody>
      </p:sp>
      <p:sp>
        <p:nvSpPr>
          <p:cNvPr id="6" name="Freeform 5"/>
          <p:cNvSpPr/>
          <p:nvPr/>
        </p:nvSpPr>
        <p:spPr>
          <a:xfrm>
            <a:off x="1564126" y="3797498"/>
            <a:ext cx="3016551" cy="2585031"/>
          </a:xfrm>
          <a:custGeom>
            <a:avLst/>
            <a:gdLst>
              <a:gd name="connsiteX0" fmla="*/ 0 w 2281807"/>
              <a:gd name="connsiteY0" fmla="*/ 2236145 h 2236145"/>
              <a:gd name="connsiteX1" fmla="*/ 1140904 w 2281807"/>
              <a:gd name="connsiteY1" fmla="*/ 0 h 2236145"/>
              <a:gd name="connsiteX2" fmla="*/ 2281807 w 2281807"/>
              <a:gd name="connsiteY2" fmla="*/ 2236145 h 2236145"/>
              <a:gd name="connsiteX3" fmla="*/ 0 w 2281807"/>
              <a:gd name="connsiteY3" fmla="*/ 2236145 h 2236145"/>
            </a:gdLst>
            <a:ahLst/>
            <a:cxnLst>
              <a:cxn ang="0">
                <a:pos x="connsiteX0" y="connsiteY0"/>
              </a:cxn>
              <a:cxn ang="0">
                <a:pos x="connsiteX1" y="connsiteY1"/>
              </a:cxn>
              <a:cxn ang="0">
                <a:pos x="connsiteX2" y="connsiteY2"/>
              </a:cxn>
              <a:cxn ang="0">
                <a:pos x="connsiteX3" y="connsiteY3"/>
              </a:cxn>
            </a:cxnLst>
            <a:rect l="l" t="t" r="r" b="b"/>
            <a:pathLst>
              <a:path w="2281807" h="2236145">
                <a:moveTo>
                  <a:pt x="0" y="2236145"/>
                </a:moveTo>
                <a:lnTo>
                  <a:pt x="1140904" y="0"/>
                </a:lnTo>
                <a:lnTo>
                  <a:pt x="2281807" y="2236145"/>
                </a:lnTo>
                <a:lnTo>
                  <a:pt x="0" y="223614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27602" tIns="1175223" rIns="627602" bIns="57150" numCol="1" spcCol="1270" anchor="ctr" anchorCtr="0">
            <a:noAutofit/>
          </a:bodyPr>
          <a:lstStyle/>
          <a:p>
            <a:pPr lvl="0" algn="ctr" defTabSz="666750">
              <a:lnSpc>
                <a:spcPct val="90000"/>
              </a:lnSpc>
              <a:spcBef>
                <a:spcPct val="0"/>
              </a:spcBef>
              <a:spcAft>
                <a:spcPct val="35000"/>
              </a:spcAft>
            </a:pPr>
            <a:r>
              <a:rPr lang="en-US" sz="2200" b="1" kern="1200" dirty="0" smtClean="0">
                <a:solidFill>
                  <a:schemeClr val="tx1"/>
                </a:solidFill>
              </a:rPr>
              <a:t>Community Partners</a:t>
            </a:r>
            <a:endParaRPr lang="en-US" sz="2200" b="1" kern="1200" dirty="0">
              <a:solidFill>
                <a:schemeClr val="tx1"/>
              </a:solidFill>
            </a:endParaRPr>
          </a:p>
        </p:txBody>
      </p:sp>
      <p:sp>
        <p:nvSpPr>
          <p:cNvPr id="7" name="Freeform 6"/>
          <p:cNvSpPr/>
          <p:nvPr/>
        </p:nvSpPr>
        <p:spPr>
          <a:xfrm>
            <a:off x="3090565" y="3797523"/>
            <a:ext cx="2980224" cy="2585007"/>
          </a:xfrm>
          <a:custGeom>
            <a:avLst/>
            <a:gdLst>
              <a:gd name="connsiteX0" fmla="*/ 0 w 2353587"/>
              <a:gd name="connsiteY0" fmla="*/ 2236123 h 2236123"/>
              <a:gd name="connsiteX1" fmla="*/ 1176794 w 2353587"/>
              <a:gd name="connsiteY1" fmla="*/ 0 h 2236123"/>
              <a:gd name="connsiteX2" fmla="*/ 2353587 w 2353587"/>
              <a:gd name="connsiteY2" fmla="*/ 2236123 h 2236123"/>
              <a:gd name="connsiteX3" fmla="*/ 0 w 2353587"/>
              <a:gd name="connsiteY3" fmla="*/ 2236123 h 2236123"/>
            </a:gdLst>
            <a:ahLst/>
            <a:cxnLst>
              <a:cxn ang="0">
                <a:pos x="connsiteX0" y="connsiteY0"/>
              </a:cxn>
              <a:cxn ang="0">
                <a:pos x="connsiteX1" y="connsiteY1"/>
              </a:cxn>
              <a:cxn ang="0">
                <a:pos x="connsiteX2" y="connsiteY2"/>
              </a:cxn>
              <a:cxn ang="0">
                <a:pos x="connsiteX3" y="connsiteY3"/>
              </a:cxn>
            </a:cxnLst>
            <a:rect l="l" t="t" r="r" b="b"/>
            <a:pathLst>
              <a:path w="2353587" h="2236123">
                <a:moveTo>
                  <a:pt x="2353587" y="0"/>
                </a:moveTo>
                <a:lnTo>
                  <a:pt x="1176793" y="2236123"/>
                </a:lnTo>
                <a:lnTo>
                  <a:pt x="0" y="0"/>
                </a:lnTo>
                <a:lnTo>
                  <a:pt x="235358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88397" tIns="1" rIns="588397" bIns="1118062" numCol="1" spcCol="1270" anchor="ctr" anchorCtr="0">
            <a:noAutofit/>
          </a:bodyPr>
          <a:lstStyle/>
          <a:p>
            <a:pPr lvl="0" algn="ctr" defTabSz="1022350">
              <a:lnSpc>
                <a:spcPct val="90000"/>
              </a:lnSpc>
              <a:spcBef>
                <a:spcPct val="0"/>
              </a:spcBef>
              <a:spcAft>
                <a:spcPct val="35000"/>
              </a:spcAft>
            </a:pPr>
            <a:r>
              <a:rPr lang="en-US" sz="2200" b="1" u="none" kern="1200" dirty="0" smtClean="0">
                <a:solidFill>
                  <a:schemeClr val="tx1"/>
                </a:solidFill>
              </a:rPr>
              <a:t>Identify Core Planning Team</a:t>
            </a:r>
            <a:endParaRPr lang="en-US" sz="2200" b="1" u="none" kern="1200" dirty="0">
              <a:solidFill>
                <a:schemeClr val="tx1"/>
              </a:solidFill>
            </a:endParaRPr>
          </a:p>
        </p:txBody>
      </p:sp>
      <p:sp>
        <p:nvSpPr>
          <p:cNvPr id="8" name="Freeform 7"/>
          <p:cNvSpPr/>
          <p:nvPr/>
        </p:nvSpPr>
        <p:spPr>
          <a:xfrm>
            <a:off x="4580676" y="3797485"/>
            <a:ext cx="3028034" cy="2585057"/>
          </a:xfrm>
          <a:custGeom>
            <a:avLst/>
            <a:gdLst>
              <a:gd name="connsiteX0" fmla="*/ 0 w 2320022"/>
              <a:gd name="connsiteY0" fmla="*/ 2236168 h 2236168"/>
              <a:gd name="connsiteX1" fmla="*/ 1160011 w 2320022"/>
              <a:gd name="connsiteY1" fmla="*/ 0 h 2236168"/>
              <a:gd name="connsiteX2" fmla="*/ 2320022 w 2320022"/>
              <a:gd name="connsiteY2" fmla="*/ 2236168 h 2236168"/>
              <a:gd name="connsiteX3" fmla="*/ 0 w 2320022"/>
              <a:gd name="connsiteY3" fmla="*/ 2236168 h 2236168"/>
            </a:gdLst>
            <a:ahLst/>
            <a:cxnLst>
              <a:cxn ang="0">
                <a:pos x="connsiteX0" y="connsiteY0"/>
              </a:cxn>
              <a:cxn ang="0">
                <a:pos x="connsiteX1" y="connsiteY1"/>
              </a:cxn>
              <a:cxn ang="0">
                <a:pos x="connsiteX2" y="connsiteY2"/>
              </a:cxn>
              <a:cxn ang="0">
                <a:pos x="connsiteX3" y="connsiteY3"/>
              </a:cxn>
            </a:cxnLst>
            <a:rect l="l" t="t" r="r" b="b"/>
            <a:pathLst>
              <a:path w="2320022" h="2236168">
                <a:moveTo>
                  <a:pt x="0" y="2236168"/>
                </a:moveTo>
                <a:lnTo>
                  <a:pt x="1160011" y="0"/>
                </a:lnTo>
                <a:lnTo>
                  <a:pt x="2320022" y="2236168"/>
                </a:lnTo>
                <a:lnTo>
                  <a:pt x="0" y="2236168"/>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0006" tIns="1118084" rIns="580005" bIns="0" numCol="1" spcCol="1270" anchor="ctr" anchorCtr="0">
            <a:noAutofit/>
          </a:bodyPr>
          <a:lstStyle/>
          <a:p>
            <a:pPr lvl="0" algn="ctr" defTabSz="622300">
              <a:lnSpc>
                <a:spcPct val="90000"/>
              </a:lnSpc>
              <a:spcBef>
                <a:spcPct val="0"/>
              </a:spcBef>
              <a:spcAft>
                <a:spcPct val="35000"/>
              </a:spcAft>
            </a:pPr>
            <a:r>
              <a:rPr lang="en-US" sz="2200" b="1" kern="1200" dirty="0" smtClean="0">
                <a:solidFill>
                  <a:schemeClr val="tx1"/>
                </a:solidFill>
              </a:rPr>
              <a:t>District Representative</a:t>
            </a:r>
            <a:endParaRPr lang="en-US" sz="2200" b="1" kern="1200" dirty="0">
              <a:solidFill>
                <a:schemeClr val="tx1"/>
              </a:solidFill>
            </a:endParaRPr>
          </a:p>
        </p:txBody>
      </p:sp>
      <p:sp>
        <p:nvSpPr>
          <p:cNvPr id="11" name="Title 1"/>
          <p:cNvSpPr>
            <a:spLocks noGrp="1"/>
          </p:cNvSpPr>
          <p:nvPr>
            <p:ph type="title"/>
          </p:nvPr>
        </p:nvSpPr>
        <p:spPr>
          <a:xfrm>
            <a:off x="2675466" y="3736"/>
            <a:ext cx="6468533" cy="1023553"/>
          </a:xfrm>
        </p:spPr>
        <p:txBody>
          <a:bodyPr/>
          <a:lstStyle/>
          <a:p>
            <a:pPr eaLnBrk="1" hangingPunct="1"/>
            <a:r>
              <a:rPr lang="en-US" altLang="en-US" b="1" dirty="0" smtClean="0"/>
              <a:t>Form a Collaborative Planning Team</a:t>
            </a:r>
          </a:p>
        </p:txBody>
      </p:sp>
      <p:sp>
        <p:nvSpPr>
          <p:cNvPr id="2" name="TextBox 1"/>
          <p:cNvSpPr txBox="1"/>
          <p:nvPr/>
        </p:nvSpPr>
        <p:spPr>
          <a:xfrm>
            <a:off x="326089" y="2105179"/>
            <a:ext cx="2548699" cy="2462213"/>
          </a:xfrm>
          <a:prstGeom prst="rect">
            <a:avLst/>
          </a:prstGeom>
          <a:noFill/>
        </p:spPr>
        <p:txBody>
          <a:bodyPr wrap="square" rtlCol="0">
            <a:spAutoFit/>
          </a:bodyPr>
          <a:lstStyle/>
          <a:p>
            <a:pPr>
              <a:buFont typeface="Wingdings" panose="05000000000000000000" pitchFamily="2" charset="2"/>
              <a:buChar char="ü"/>
            </a:pPr>
            <a:r>
              <a:rPr lang="en-US" sz="2200" b="1" dirty="0" smtClean="0"/>
              <a:t> Consider community partners who could provide input for any language barriers or other access or functional needs.</a:t>
            </a:r>
            <a:endParaRPr lang="en-US" sz="2200" b="1" dirty="0"/>
          </a:p>
        </p:txBody>
      </p:sp>
    </p:spTree>
    <p:extLst>
      <p:ext uri="{BB962C8B-B14F-4D97-AF65-F5344CB8AC3E}">
        <p14:creationId xmlns:p14="http://schemas.microsoft.com/office/powerpoint/2010/main" val="12725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4000"/>
                            </p:stCondLst>
                            <p:childTnLst>
                              <p:par>
                                <p:cTn id="17" presetID="10" presetClass="entr" presetSubtype="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uilding plans and keys." title="Pictur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1027430" y="2930867"/>
            <a:ext cx="1645920" cy="2232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 Placeholder 6"/>
          <p:cNvSpPr txBox="1">
            <a:spLocks/>
          </p:cNvSpPr>
          <p:nvPr/>
        </p:nvSpPr>
        <p:spPr>
          <a:xfrm>
            <a:off x="473341" y="2110099"/>
            <a:ext cx="2647950" cy="6326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altLang="en-US" sz="2200" b="1" dirty="0" smtClean="0"/>
              <a:t>Form a Common Framework</a:t>
            </a:r>
          </a:p>
        </p:txBody>
      </p:sp>
      <p:grpSp>
        <p:nvGrpSpPr>
          <p:cNvPr id="2" name="Group 1" descr="Guy writing on a piece of paper with a blue pen. " title="Picture"/>
          <p:cNvGrpSpPr/>
          <p:nvPr/>
        </p:nvGrpSpPr>
        <p:grpSpPr>
          <a:xfrm>
            <a:off x="3121291" y="2610985"/>
            <a:ext cx="3051542" cy="3058873"/>
            <a:chOff x="3121291" y="2610985"/>
            <a:chExt cx="3051542" cy="3058873"/>
          </a:xfrm>
        </p:grpSpPr>
        <p:pic>
          <p:nvPicPr>
            <p:cNvPr id="7" name="Picture 6" descr="Managers documenting lessons lear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639" y="3438903"/>
              <a:ext cx="1645920" cy="2230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ext Placeholder 7"/>
            <p:cNvSpPr txBox="1">
              <a:spLocks/>
            </p:cNvSpPr>
            <p:nvPr/>
          </p:nvSpPr>
          <p:spPr>
            <a:xfrm>
              <a:off x="3121291" y="2610985"/>
              <a:ext cx="3051542" cy="639763"/>
            </a:xfrm>
            <a:prstGeom prst="rect">
              <a:avLst/>
            </a:prstGeom>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charset="0"/>
                <a:buNone/>
                <a:defRPr/>
              </a:pPr>
              <a:r>
                <a:rPr lang="en-US" sz="2200" b="1" dirty="0" smtClean="0"/>
                <a:t>Define and Assign Roles and Responsibilities</a:t>
              </a:r>
              <a:endParaRPr lang="en-US" sz="2200" b="1" dirty="0"/>
            </a:p>
          </p:txBody>
        </p:sp>
      </p:grpSp>
      <p:grpSp>
        <p:nvGrpSpPr>
          <p:cNvPr id="3" name="Group 2" descr="The hands of a clock except the picture is zoomed in really close to just the hands as they are getting ready to strike 12:00. " title="Picture"/>
          <p:cNvGrpSpPr/>
          <p:nvPr/>
        </p:nvGrpSpPr>
        <p:grpSpPr>
          <a:xfrm>
            <a:off x="6172833" y="3289117"/>
            <a:ext cx="2647950" cy="2989000"/>
            <a:chOff x="6172833" y="3289117"/>
            <a:chExt cx="2647950" cy="2989000"/>
          </a:xfrm>
        </p:grpSpPr>
        <p:pic>
          <p:nvPicPr>
            <p:cNvPr id="9" name="Picture 8" descr="Clock"/>
            <p:cNvPicPr>
              <a:picLocks noChangeAspect="1" noChangeArrowheads="1"/>
            </p:cNvPicPr>
            <p:nvPr/>
          </p:nvPicPr>
          <p:blipFill rotWithShape="1">
            <a:blip r:embed="rId5">
              <a:extLst>
                <a:ext uri="{28A0092B-C50C-407E-A947-70E740481C1C}">
                  <a14:useLocalDpi xmlns:a14="http://schemas.microsoft.com/office/drawing/2010/main" val="0"/>
                </a:ext>
              </a:extLst>
            </a:blip>
            <a:srcRect t="-1"/>
            <a:stretch/>
          </p:blipFill>
          <p:spPr bwMode="auto">
            <a:xfrm>
              <a:off x="6673848" y="4047161"/>
              <a:ext cx="1645920" cy="2230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 Placeholder 7"/>
            <p:cNvSpPr txBox="1">
              <a:spLocks/>
            </p:cNvSpPr>
            <p:nvPr/>
          </p:nvSpPr>
          <p:spPr bwMode="auto">
            <a:xfrm>
              <a:off x="6172833" y="3289117"/>
              <a:ext cx="26479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80000"/>
                </a:lnSpc>
                <a:buFont typeface="Arial" pitchFamily="34" charset="0"/>
                <a:buNone/>
              </a:pPr>
              <a:r>
                <a:rPr lang="en-US" altLang="en-US" sz="2200" b="1" dirty="0"/>
                <a:t>Determine a Regular Schedule of Meetings</a:t>
              </a:r>
            </a:p>
          </p:txBody>
        </p:sp>
      </p:grpSp>
      <p:sp>
        <p:nvSpPr>
          <p:cNvPr id="12" name="Title 1"/>
          <p:cNvSpPr>
            <a:spLocks noGrp="1"/>
          </p:cNvSpPr>
          <p:nvPr>
            <p:ph type="title"/>
          </p:nvPr>
        </p:nvSpPr>
        <p:spPr>
          <a:xfrm>
            <a:off x="2675466" y="3736"/>
            <a:ext cx="6468533" cy="1023553"/>
          </a:xfrm>
        </p:spPr>
        <p:txBody>
          <a:bodyPr/>
          <a:lstStyle/>
          <a:p>
            <a:pPr eaLnBrk="1" hangingPunct="1"/>
            <a:r>
              <a:rPr lang="en-US" altLang="en-US" b="1" dirty="0" smtClean="0"/>
              <a:t>Collaborative Planning Team</a:t>
            </a:r>
          </a:p>
        </p:txBody>
      </p:sp>
    </p:spTree>
    <p:extLst>
      <p:ext uri="{BB962C8B-B14F-4D97-AF65-F5344CB8AC3E}">
        <p14:creationId xmlns:p14="http://schemas.microsoft.com/office/powerpoint/2010/main" val="374892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500"/>
                            </p:stCondLst>
                            <p:childTnLst>
                              <p:par>
                                <p:cTn id="16" presetID="10" presetClass="entr" presetSubtype="0" fill="hold" nodeType="after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p:cNvSpPr txBox="1">
            <a:spLocks noGrp="1"/>
          </p:cNvSpPr>
          <p:nvPr>
            <p:ph idx="1"/>
          </p:nvPr>
        </p:nvSpPr>
        <p:spPr bwMode="auto">
          <a:xfrm>
            <a:off x="692024" y="2161224"/>
            <a:ext cx="7886700" cy="3697709"/>
          </a:xfrm>
          <a:prstGeom prst="rect">
            <a:avLst/>
          </a:prstGeom>
          <a:noFill/>
          <a:ln w="9525">
            <a:noFill/>
            <a:miter lim="800000"/>
            <a:headEnd/>
            <a:tailEnd/>
          </a:ln>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charset="0"/>
              <a:buNone/>
              <a:defRPr/>
            </a:pPr>
            <a:r>
              <a:rPr lang="en-US" sz="2200" b="1" dirty="0" smtClean="0">
                <a:solidFill>
                  <a:prstClr val="black"/>
                </a:solidFill>
              </a:rPr>
              <a:t>One Common Framework: </a:t>
            </a:r>
          </a:p>
          <a:p>
            <a:pPr marL="0" indent="0" algn="ctr" fontAlgn="auto">
              <a:spcBef>
                <a:spcPts val="0"/>
              </a:spcBef>
              <a:spcAft>
                <a:spcPts val="0"/>
              </a:spcAft>
              <a:buFont typeface="Arial" charset="0"/>
              <a:buNone/>
              <a:defRPr/>
            </a:pPr>
            <a:r>
              <a:rPr lang="en-US" sz="2800" b="1" dirty="0" smtClean="0">
                <a:solidFill>
                  <a:prstClr val="black"/>
                </a:solidFill>
              </a:rPr>
              <a:t>National Incident Management System (NIMS) and Incident Command System (ICS)</a:t>
            </a:r>
          </a:p>
          <a:p>
            <a:pPr>
              <a:defRPr/>
            </a:pPr>
            <a:r>
              <a:rPr lang="en-US" sz="2200" dirty="0">
                <a:solidFill>
                  <a:prstClr val="black"/>
                </a:solidFill>
              </a:rPr>
              <a:t>S</a:t>
            </a:r>
            <a:r>
              <a:rPr lang="en-US" sz="2200" dirty="0" smtClean="0">
                <a:solidFill>
                  <a:prstClr val="black"/>
                </a:solidFill>
              </a:rPr>
              <a:t>ingle </a:t>
            </a:r>
            <a:r>
              <a:rPr lang="en-US" sz="2200" dirty="0">
                <a:solidFill>
                  <a:prstClr val="black"/>
                </a:solidFill>
              </a:rPr>
              <a:t>system for managing domestic </a:t>
            </a:r>
            <a:r>
              <a:rPr lang="en-US" sz="2200" dirty="0" smtClean="0">
                <a:solidFill>
                  <a:prstClr val="black"/>
                </a:solidFill>
              </a:rPr>
              <a:t>incidents across the United States </a:t>
            </a:r>
          </a:p>
          <a:p>
            <a:pPr>
              <a:defRPr/>
            </a:pPr>
            <a:r>
              <a:rPr lang="en-US" sz="2200" dirty="0" smtClean="0">
                <a:solidFill>
                  <a:prstClr val="black"/>
                </a:solidFill>
              </a:rPr>
              <a:t>Suitable </a:t>
            </a:r>
            <a:r>
              <a:rPr lang="en-US" sz="2200" dirty="0">
                <a:solidFill>
                  <a:prstClr val="black"/>
                </a:solidFill>
              </a:rPr>
              <a:t>for </a:t>
            </a:r>
            <a:r>
              <a:rPr lang="en-US" sz="2200" i="1" dirty="0">
                <a:solidFill>
                  <a:prstClr val="black"/>
                </a:solidFill>
              </a:rPr>
              <a:t>all </a:t>
            </a:r>
            <a:r>
              <a:rPr lang="en-US" sz="2200" dirty="0">
                <a:solidFill>
                  <a:prstClr val="black"/>
                </a:solidFill>
              </a:rPr>
              <a:t>schools and educational institutions to implement throughout all phases of school emergency </a:t>
            </a:r>
            <a:r>
              <a:rPr lang="en-US" sz="2200" dirty="0" smtClean="0">
                <a:solidFill>
                  <a:prstClr val="black"/>
                </a:solidFill>
              </a:rPr>
              <a:t>management</a:t>
            </a:r>
          </a:p>
          <a:p>
            <a:pPr>
              <a:defRPr/>
            </a:pPr>
            <a:r>
              <a:rPr lang="en-US" sz="2200" dirty="0" smtClean="0">
                <a:solidFill>
                  <a:prstClr val="black"/>
                </a:solidFill>
              </a:rPr>
              <a:t>A core </a:t>
            </a:r>
            <a:r>
              <a:rPr lang="en-US" sz="2200" dirty="0">
                <a:solidFill>
                  <a:prstClr val="black"/>
                </a:solidFill>
              </a:rPr>
              <a:t>set of comprehensive procedures that allow schools to manage emergencies and coordinate with first </a:t>
            </a:r>
            <a:r>
              <a:rPr lang="en-US" sz="2200" dirty="0" smtClean="0">
                <a:solidFill>
                  <a:prstClr val="black"/>
                </a:solidFill>
              </a:rPr>
              <a:t>responders</a:t>
            </a:r>
            <a:endParaRPr lang="en-US" sz="2200" dirty="0">
              <a:solidFill>
                <a:prstClr val="black"/>
              </a:solidFill>
            </a:endParaRPr>
          </a:p>
          <a:p>
            <a:pPr>
              <a:defRPr/>
            </a:pPr>
            <a:r>
              <a:rPr lang="en-US" sz="2200" dirty="0" smtClean="0">
                <a:solidFill>
                  <a:prstClr val="black"/>
                </a:solidFill>
              </a:rPr>
              <a:t>Connects </a:t>
            </a:r>
            <a:r>
              <a:rPr lang="en-US" sz="2200" dirty="0">
                <a:solidFill>
                  <a:prstClr val="black"/>
                </a:solidFill>
              </a:rPr>
              <a:t>these institutions to their community </a:t>
            </a:r>
            <a:r>
              <a:rPr lang="en-US" sz="2200" dirty="0" smtClean="0">
                <a:solidFill>
                  <a:prstClr val="black"/>
                </a:solidFill>
              </a:rPr>
              <a:t>partners</a:t>
            </a:r>
            <a:endParaRPr lang="en-US" sz="2200" dirty="0">
              <a:solidFill>
                <a:prstClr val="black"/>
              </a:solidFill>
            </a:endParaRPr>
          </a:p>
          <a:p>
            <a:pPr marL="0" indent="0" fontAlgn="auto">
              <a:spcBef>
                <a:spcPts val="0"/>
              </a:spcBef>
              <a:spcAft>
                <a:spcPts val="0"/>
              </a:spcAft>
              <a:buFont typeface="Arial" charset="0"/>
              <a:buNone/>
              <a:defRPr/>
            </a:pPr>
            <a:endParaRPr lang="en-US" sz="2200" dirty="0">
              <a:solidFill>
                <a:prstClr val="black"/>
              </a:solidFill>
            </a:endParaRPr>
          </a:p>
        </p:txBody>
      </p:sp>
      <p:sp>
        <p:nvSpPr>
          <p:cNvPr id="4" name="Title 1"/>
          <p:cNvSpPr>
            <a:spLocks noGrp="1"/>
          </p:cNvSpPr>
          <p:nvPr>
            <p:ph type="title"/>
          </p:nvPr>
        </p:nvSpPr>
        <p:spPr>
          <a:xfrm>
            <a:off x="2675466" y="3736"/>
            <a:ext cx="6468533" cy="1023553"/>
          </a:xfrm>
        </p:spPr>
        <p:txBody>
          <a:bodyPr/>
          <a:lstStyle/>
          <a:p>
            <a:pPr eaLnBrk="1" hangingPunct="1"/>
            <a:r>
              <a:rPr lang="en-US" altLang="en-US" b="1" dirty="0" smtClean="0"/>
              <a:t>Incorporating NIMS and ICS</a:t>
            </a:r>
          </a:p>
        </p:txBody>
      </p:sp>
      <p:sp>
        <p:nvSpPr>
          <p:cNvPr id="2" name="TextBox 1"/>
          <p:cNvSpPr txBox="1"/>
          <p:nvPr/>
        </p:nvSpPr>
        <p:spPr>
          <a:xfrm>
            <a:off x="692024" y="5971821"/>
            <a:ext cx="7641746" cy="430887"/>
          </a:xfrm>
          <a:prstGeom prst="rect">
            <a:avLst/>
          </a:prstGeom>
          <a:noFill/>
        </p:spPr>
        <p:txBody>
          <a:bodyPr wrap="square" rtlCol="0">
            <a:spAutoFit/>
          </a:bodyPr>
          <a:lstStyle/>
          <a:p>
            <a:pPr algn="ctr"/>
            <a:r>
              <a:rPr lang="en-US" sz="2200" dirty="0" smtClean="0">
                <a:solidFill>
                  <a:srgbClr val="FF0000"/>
                </a:solidFill>
              </a:rPr>
              <a:t>*This will be covered in more detail in a follow-on presentation.</a:t>
            </a:r>
            <a:endParaRPr lang="en-US" sz="2200" dirty="0">
              <a:solidFill>
                <a:srgbClr val="FF0000"/>
              </a:solidFill>
            </a:endParaRPr>
          </a:p>
        </p:txBody>
      </p:sp>
    </p:spTree>
    <p:extLst>
      <p:ext uri="{BB962C8B-B14F-4D97-AF65-F5344CB8AC3E}">
        <p14:creationId xmlns:p14="http://schemas.microsoft.com/office/powerpoint/2010/main" val="559208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600" y="2406923"/>
            <a:ext cx="8229600" cy="3440722"/>
          </a:xfrm>
        </p:spPr>
        <p:txBody>
          <a:bodyPr>
            <a:normAutofit lnSpcReduction="10000"/>
          </a:bodyPr>
          <a:lstStyle/>
          <a:p>
            <a:pPr marL="0" indent="0">
              <a:spcBef>
                <a:spcPct val="30000"/>
              </a:spcBef>
              <a:buFont typeface="Arial" charset="0"/>
              <a:buNone/>
              <a:defRPr/>
            </a:pPr>
            <a:r>
              <a:rPr lang="en-US" b="1" dirty="0" smtClean="0">
                <a:solidFill>
                  <a:prstClr val="black"/>
                </a:solidFill>
              </a:rPr>
              <a:t>Who can YOU include?</a:t>
            </a:r>
          </a:p>
          <a:p>
            <a:pPr marL="0" indent="0">
              <a:spcBef>
                <a:spcPct val="30000"/>
              </a:spcBef>
              <a:buFont typeface="Arial" charset="0"/>
              <a:buNone/>
              <a:defRPr/>
            </a:pPr>
            <a:endParaRPr lang="en-US" b="1" dirty="0">
              <a:solidFill>
                <a:prstClr val="black"/>
              </a:solidFill>
            </a:endParaRPr>
          </a:p>
          <a:p>
            <a:pPr>
              <a:spcBef>
                <a:spcPct val="30000"/>
              </a:spcBef>
              <a:buFont typeface="Arial" charset="0"/>
              <a:buChar char="•"/>
              <a:defRPr/>
            </a:pPr>
            <a:r>
              <a:rPr lang="en-US" sz="2400" dirty="0" smtClean="0">
                <a:solidFill>
                  <a:prstClr val="black"/>
                </a:solidFill>
              </a:rPr>
              <a:t>Who on your own staff (teachers or admin) could provide valuable input for a high-quality EOP?</a:t>
            </a:r>
          </a:p>
          <a:p>
            <a:pPr>
              <a:spcBef>
                <a:spcPct val="30000"/>
              </a:spcBef>
              <a:buFont typeface="Arial" charset="0"/>
              <a:buChar char="•"/>
              <a:defRPr/>
            </a:pPr>
            <a:r>
              <a:rPr lang="en-US" sz="2400" dirty="0" smtClean="0">
                <a:solidFill>
                  <a:prstClr val="black"/>
                </a:solidFill>
              </a:rPr>
              <a:t>Who, at the district level, should be included in coordinating your EOP planning process?</a:t>
            </a:r>
            <a:endParaRPr lang="en-US" sz="2400" dirty="0"/>
          </a:p>
          <a:p>
            <a:pPr>
              <a:buFont typeface="Arial" charset="0"/>
              <a:buChar char="•"/>
              <a:defRPr/>
            </a:pPr>
            <a:r>
              <a:rPr lang="en-US" sz="2400" dirty="0" smtClean="0"/>
              <a:t>Who are your emergency response partners?</a:t>
            </a:r>
          </a:p>
          <a:p>
            <a:pPr>
              <a:buFont typeface="Arial" charset="0"/>
              <a:buChar char="•"/>
              <a:defRPr/>
            </a:pPr>
            <a:r>
              <a:rPr lang="en-US" sz="2400" dirty="0" smtClean="0"/>
              <a:t>What community groups could you call on for planning input or aid during an emergency?</a:t>
            </a:r>
            <a:endParaRPr lang="en-US" sz="2400" dirty="0"/>
          </a:p>
        </p:txBody>
      </p:sp>
      <p:sp>
        <p:nvSpPr>
          <p:cNvPr id="4" name="Title 1"/>
          <p:cNvSpPr>
            <a:spLocks noGrp="1"/>
          </p:cNvSpPr>
          <p:nvPr>
            <p:ph type="title"/>
          </p:nvPr>
        </p:nvSpPr>
        <p:spPr>
          <a:xfrm>
            <a:off x="2652888" y="7610"/>
            <a:ext cx="6491111" cy="997102"/>
          </a:xfrm>
        </p:spPr>
        <p:txBody>
          <a:bodyPr>
            <a:normAutofit/>
          </a:bodyPr>
          <a:lstStyle/>
          <a:p>
            <a:r>
              <a:rPr lang="en-US" altLang="en-US" b="1" dirty="0" smtClean="0"/>
              <a:t>Thought Exercise</a:t>
            </a:r>
            <a:endParaRPr lang="en-US" altLang="en-US" i="1" dirty="0" smtClean="0"/>
          </a:p>
        </p:txBody>
      </p:sp>
      <p:sp>
        <p:nvSpPr>
          <p:cNvPr id="2" name="TextBox 1"/>
          <p:cNvSpPr txBox="1"/>
          <p:nvPr/>
        </p:nvSpPr>
        <p:spPr>
          <a:xfrm>
            <a:off x="6422571" y="1717049"/>
            <a:ext cx="1894115" cy="769441"/>
          </a:xfrm>
          <a:prstGeom prst="rect">
            <a:avLst/>
          </a:prstGeom>
          <a:noFill/>
        </p:spPr>
        <p:txBody>
          <a:bodyPr wrap="square" rtlCol="0">
            <a:spAutoFit/>
          </a:bodyPr>
          <a:lstStyle/>
          <a:p>
            <a:r>
              <a:rPr lang="en-US" sz="2200" dirty="0" smtClean="0">
                <a:solidFill>
                  <a:srgbClr val="FF0000"/>
                </a:solidFill>
              </a:rPr>
              <a:t>*Page 2 in the workbook</a:t>
            </a:r>
            <a:endParaRPr lang="en-US" sz="2200" dirty="0">
              <a:solidFill>
                <a:srgbClr val="FF0000"/>
              </a:solidFill>
            </a:endParaRPr>
          </a:p>
        </p:txBody>
      </p:sp>
    </p:spTree>
    <p:extLst>
      <p:ext uri="{BB962C8B-B14F-4D97-AF65-F5344CB8AC3E}">
        <p14:creationId xmlns:p14="http://schemas.microsoft.com/office/powerpoint/2010/main" val="301324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Grp="1" noChangeArrowheads="1"/>
          </p:cNvSpPr>
          <p:nvPr>
            <p:ph idx="1"/>
          </p:nvPr>
        </p:nvSpPr>
        <p:spPr bwMode="auto">
          <a:xfrm>
            <a:off x="457200" y="4017606"/>
            <a:ext cx="8229600" cy="2270365"/>
          </a:xfrm>
          <a:prstGeom prst="rect">
            <a:avLst/>
          </a:prstGeom>
          <a:noFill/>
          <a:ln w="9525">
            <a:noFill/>
            <a:miter lim="800000"/>
            <a:headEnd/>
            <a:tailEnd/>
          </a:ln>
        </p:spPr>
        <p:txBody>
          <a:bodyPr>
            <a:spAutoFit/>
          </a:bodyPr>
          <a:lstStyle/>
          <a:p>
            <a:pPr marL="0" indent="0" algn="ctr">
              <a:buNone/>
              <a:defRPr/>
            </a:pPr>
            <a:r>
              <a:rPr lang="en-US" sz="4000" dirty="0" smtClean="0">
                <a:cs typeface="Arial" charset="0"/>
              </a:rPr>
              <a:t>The planning team </a:t>
            </a:r>
            <a:r>
              <a:rPr lang="en-US" sz="4000" dirty="0">
                <a:cs typeface="Arial" charset="0"/>
              </a:rPr>
              <a:t>must</a:t>
            </a:r>
          </a:p>
          <a:p>
            <a:pPr marL="0" indent="0" algn="ctr">
              <a:buNone/>
              <a:defRPr/>
            </a:pPr>
            <a:r>
              <a:rPr lang="en-US" sz="5400" b="1" cap="all" dirty="0">
                <a:cs typeface="Arial" charset="0"/>
              </a:rPr>
              <a:t>Understand the Situation</a:t>
            </a:r>
            <a:r>
              <a:rPr lang="en-US" sz="5400" b="1" cap="all" dirty="0" smtClean="0">
                <a:cs typeface="Arial" charset="0"/>
              </a:rPr>
              <a:t>.</a:t>
            </a:r>
            <a:endParaRPr lang="en-US" sz="2400" dirty="0">
              <a:cs typeface="Arial" charset="0"/>
            </a:endParaRPr>
          </a:p>
        </p:txBody>
      </p:sp>
      <p:pic>
        <p:nvPicPr>
          <p:cNvPr id="13" name="Picture 2" descr="Step-2 is circled: Understand the situation."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31007"/>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flipH="1" flipV="1">
            <a:off x="1528482" y="2104726"/>
            <a:ext cx="1828800" cy="17526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5" name="Title 1"/>
          <p:cNvSpPr>
            <a:spLocks noGrp="1"/>
          </p:cNvSpPr>
          <p:nvPr>
            <p:ph type="title"/>
          </p:nvPr>
        </p:nvSpPr>
        <p:spPr>
          <a:xfrm>
            <a:off x="2652888" y="7610"/>
            <a:ext cx="6491111" cy="997102"/>
          </a:xfrm>
        </p:spPr>
        <p:txBody>
          <a:bodyPr>
            <a:normAutofit/>
          </a:bodyPr>
          <a:lstStyle/>
          <a:p>
            <a:r>
              <a:rPr lang="en-US" altLang="en-US" b="1" dirty="0" smtClean="0"/>
              <a:t>Understanding the Situation</a:t>
            </a:r>
            <a:endParaRPr lang="en-US" altLang="en-US" i="1" dirty="0" smtClean="0"/>
          </a:p>
        </p:txBody>
      </p:sp>
    </p:spTree>
    <p:extLst>
      <p:ext uri="{BB962C8B-B14F-4D97-AF65-F5344CB8AC3E}">
        <p14:creationId xmlns:p14="http://schemas.microsoft.com/office/powerpoint/2010/main" val="35761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04850" y="2167872"/>
            <a:ext cx="7886700" cy="1800477"/>
          </a:xfrm>
        </p:spPr>
        <p:txBody>
          <a:bodyPr>
            <a:noAutofit/>
          </a:bodyPr>
          <a:lstStyle/>
          <a:p>
            <a:pPr marL="0" indent="0">
              <a:buFont typeface="Arial" pitchFamily="34" charset="0"/>
              <a:buNone/>
            </a:pPr>
            <a:r>
              <a:rPr lang="en-US" altLang="en-US" b="1" dirty="0" smtClean="0"/>
              <a:t>Identify Threats and Hazards </a:t>
            </a:r>
          </a:p>
          <a:p>
            <a:pPr marL="0" indent="0">
              <a:buFont typeface="Arial" pitchFamily="34" charset="0"/>
              <a:buNone/>
            </a:pPr>
            <a:r>
              <a:rPr lang="en-US" altLang="en-US" sz="2800" dirty="0" smtClean="0"/>
              <a:t>The planning team first needs to understand the threats and hazards faced by the school and the surrounding community. </a:t>
            </a:r>
          </a:p>
          <a:p>
            <a:pPr marL="0" indent="0">
              <a:buFont typeface="Arial" pitchFamily="34" charset="0"/>
              <a:buNone/>
            </a:pPr>
            <a:r>
              <a:rPr lang="en-US" altLang="en-US" dirty="0" smtClean="0"/>
              <a:t> </a:t>
            </a:r>
          </a:p>
        </p:txBody>
      </p:sp>
      <p:pic>
        <p:nvPicPr>
          <p:cNvPr id="6" name="Picture 6" descr="Z:\OEM\Pictures\Icons\Fire - Rectangular Border.png" title="Technological hazar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4213878"/>
            <a:ext cx="1676400" cy="16850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7" descr="Z:\OEM\Pictures\Icons\Weather Emergency - Rectangular Border.jpg" title="Natural hazard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001" y="4213878"/>
            <a:ext cx="1819275" cy="1683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9" name="Picture 9" descr="Z:\OEM\Pictures\Icons\Active Shooter - Rectangular Border.jpg" title="human-caused hazard 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t="-1605" b="-1605"/>
          <a:stretch/>
        </p:blipFill>
        <p:spPr bwMode="auto">
          <a:xfrm>
            <a:off x="7162800" y="4216401"/>
            <a:ext cx="1630161" cy="16824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Title 1"/>
          <p:cNvSpPr>
            <a:spLocks noGrp="1"/>
          </p:cNvSpPr>
          <p:nvPr>
            <p:ph type="title"/>
          </p:nvPr>
        </p:nvSpPr>
        <p:spPr>
          <a:xfrm>
            <a:off x="2652888" y="7610"/>
            <a:ext cx="6491111" cy="997102"/>
          </a:xfrm>
        </p:spPr>
        <p:txBody>
          <a:bodyPr>
            <a:normAutofit/>
          </a:bodyPr>
          <a:lstStyle/>
          <a:p>
            <a:r>
              <a:rPr lang="en-US" altLang="en-US" b="1" dirty="0" smtClean="0"/>
              <a:t>Identify Threats and Hazards</a:t>
            </a:r>
            <a:endParaRPr lang="en-US" altLang="en-US" i="1" dirty="0" smtClean="0"/>
          </a:p>
        </p:txBody>
      </p:sp>
      <p:pic>
        <p:nvPicPr>
          <p:cNvPr id="4098" name="Picture 2" descr="Image result for biological warning sign" title="Biological hazard picture"/>
          <p:cNvPicPr>
            <a:picLocks noChangeAspect="1" noChangeArrowheads="1"/>
          </p:cNvPicPr>
          <p:nvPr/>
        </p:nvPicPr>
        <p:blipFill rotWithShape="1">
          <a:blip r:embed="rId6" cstate="screen">
            <a:clrChange>
              <a:clrFrom>
                <a:srgbClr val="000000">
                  <a:alpha val="0"/>
                </a:srgbClr>
              </a:clrFrom>
              <a:clrTo>
                <a:srgbClr val="000000">
                  <a:alpha val="0"/>
                </a:srgbClr>
              </a:clrTo>
            </a:clrChange>
            <a:extLst>
              <a:ext uri="{BEBA8EAE-BF5A-486C-A8C5-ECC9F3942E4B}">
                <a14:imgProps xmlns:a14="http://schemas.microsoft.com/office/drawing/2010/main">
                  <a14:imgLayer r:embed="rId7">
                    <a14:imgEffect>
                      <a14:colorTemperature colorTemp="5696"/>
                    </a14:imgEffect>
                    <a14:imgEffect>
                      <a14:saturation sat="146000"/>
                    </a14:imgEffect>
                  </a14:imgLayer>
                </a14:imgProps>
              </a:ext>
              <a:ext uri="{28A0092B-C50C-407E-A947-70E740481C1C}">
                <a14:useLocalDpi xmlns:a14="http://schemas.microsoft.com/office/drawing/2010/main"/>
              </a:ext>
            </a:extLst>
          </a:blip>
          <a:stretch/>
        </p:blipFill>
        <p:spPr bwMode="auto">
          <a:xfrm>
            <a:off x="4935474" y="4218924"/>
            <a:ext cx="1701927" cy="1682496"/>
          </a:xfrm>
          <a:prstGeom prst="roundRect">
            <a:avLst>
              <a:gd name="adj" fmla="val 8594"/>
            </a:avLst>
          </a:prstGeom>
          <a:solidFill>
            <a:schemeClr val="bg1"/>
          </a:solidFill>
          <a:ln w="76200">
            <a:solidFill>
              <a:srgbClr val="292929"/>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8067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1000"/>
                                        <p:tgtEl>
                                          <p:spTgt spid="4098"/>
                                        </p:tgtEl>
                                      </p:cBhvr>
                                    </p:animEffect>
                                    <p:anim calcmode="lin" valueType="num">
                                      <p:cBhvr>
                                        <p:cTn id="23" dur="1000" fill="hold"/>
                                        <p:tgtEl>
                                          <p:spTgt spid="4098"/>
                                        </p:tgtEl>
                                        <p:attrNameLst>
                                          <p:attrName>ppt_x</p:attrName>
                                        </p:attrNameLst>
                                      </p:cBhvr>
                                      <p:tavLst>
                                        <p:tav tm="0">
                                          <p:val>
                                            <p:strVal val="#ppt_x"/>
                                          </p:val>
                                        </p:tav>
                                        <p:tav tm="100000">
                                          <p:val>
                                            <p:strVal val="#ppt_x"/>
                                          </p:val>
                                        </p:tav>
                                      </p:tavLst>
                                    </p:anim>
                                    <p:anim calcmode="lin" valueType="num">
                                      <p:cBhvr>
                                        <p:cTn id="2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33600"/>
            <a:ext cx="7886700" cy="1590676"/>
          </a:xfrm>
        </p:spPr>
        <p:txBody>
          <a:bodyPr>
            <a:normAutofit/>
          </a:bodyPr>
          <a:lstStyle/>
          <a:p>
            <a:pPr marL="0" indent="0">
              <a:buNone/>
            </a:pPr>
            <a:r>
              <a:rPr lang="en-US" dirty="0" smtClean="0"/>
              <a:t>What are they and how do you identify them? </a:t>
            </a:r>
            <a:endParaRPr lang="en-US" dirty="0"/>
          </a:p>
          <a:p>
            <a:r>
              <a:rPr lang="en-US" dirty="0" smtClean="0"/>
              <a:t>Threats and hazards are typically broken down into four different categories:</a:t>
            </a:r>
          </a:p>
        </p:txBody>
      </p:sp>
      <p:sp>
        <p:nvSpPr>
          <p:cNvPr id="3" name="Title 2"/>
          <p:cNvSpPr>
            <a:spLocks noGrp="1"/>
          </p:cNvSpPr>
          <p:nvPr>
            <p:ph type="title"/>
          </p:nvPr>
        </p:nvSpPr>
        <p:spPr/>
        <p:txBody>
          <a:bodyPr/>
          <a:lstStyle/>
          <a:p>
            <a:r>
              <a:rPr lang="en-US" dirty="0" smtClean="0"/>
              <a:t>Threats and Hazards: Identification</a:t>
            </a:r>
            <a:endParaRPr lang="en-US" dirty="0"/>
          </a:p>
        </p:txBody>
      </p:sp>
      <p:sp>
        <p:nvSpPr>
          <p:cNvPr id="4" name="Slide Number Placeholder 3"/>
          <p:cNvSpPr>
            <a:spLocks noGrp="1"/>
          </p:cNvSpPr>
          <p:nvPr>
            <p:ph type="sldNum" sz="quarter" idx="4"/>
          </p:nvPr>
        </p:nvSpPr>
        <p:spPr/>
        <p:txBody>
          <a:bodyPr/>
          <a:lstStyle/>
          <a:p>
            <a:fld id="{5972B450-2E1C-1843-B076-88E9D4D97ADC}" type="slidenum">
              <a:rPr lang="en-US" smtClean="0"/>
              <a:pPr/>
              <a:t>17</a:t>
            </a:fld>
            <a:endParaRPr lang="en-US" dirty="0"/>
          </a:p>
        </p:txBody>
      </p:sp>
      <p:grpSp>
        <p:nvGrpSpPr>
          <p:cNvPr id="6" name="Group 5" descr="Picture of a flooded street." title="Natural Disaster"/>
          <p:cNvGrpSpPr/>
          <p:nvPr/>
        </p:nvGrpSpPr>
        <p:grpSpPr>
          <a:xfrm>
            <a:off x="316698" y="4078583"/>
            <a:ext cx="1828800" cy="1828800"/>
            <a:chOff x="631574" y="4059552"/>
            <a:chExt cx="2283075" cy="2286000"/>
          </a:xfrm>
        </p:grpSpPr>
        <p:pic>
          <p:nvPicPr>
            <p:cNvPr id="1032" name="Picture 8" descr="Image result for natural disas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91"/>
            <a:stretch/>
          </p:blipFill>
          <p:spPr bwMode="auto">
            <a:xfrm>
              <a:off x="631574" y="4059552"/>
              <a:ext cx="2283075"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77230" y="5806372"/>
              <a:ext cx="1841626" cy="430888"/>
            </a:xfrm>
            <a:prstGeom prst="rect">
              <a:avLst/>
            </a:prstGeom>
            <a:noFill/>
          </p:spPr>
          <p:txBody>
            <a:bodyPr wrap="square" rtlCol="0">
              <a:spAutoFit/>
            </a:bodyPr>
            <a:lstStyle/>
            <a:p>
              <a:pPr algn="ctr"/>
              <a:r>
                <a:rPr lang="en-US" sz="2200" b="1" dirty="0" smtClean="0">
                  <a:ln>
                    <a:solidFill>
                      <a:schemeClr val="tx1"/>
                    </a:solidFill>
                  </a:ln>
                  <a:solidFill>
                    <a:schemeClr val="bg1"/>
                  </a:solidFill>
                </a:rPr>
                <a:t>Natural</a:t>
              </a:r>
              <a:endParaRPr lang="en-US" sz="2200" b="1" dirty="0">
                <a:ln>
                  <a:solidFill>
                    <a:schemeClr val="tx1"/>
                  </a:solidFill>
                </a:ln>
                <a:solidFill>
                  <a:schemeClr val="bg1"/>
                </a:solidFill>
              </a:endParaRPr>
            </a:p>
          </p:txBody>
        </p:sp>
      </p:grpSp>
      <p:grpSp>
        <p:nvGrpSpPr>
          <p:cNvPr id="7" name="Group 6" descr="A man repairing a power line." title="Technological Disaster"/>
          <p:cNvGrpSpPr/>
          <p:nvPr/>
        </p:nvGrpSpPr>
        <p:grpSpPr>
          <a:xfrm>
            <a:off x="2400291" y="4078583"/>
            <a:ext cx="1828801" cy="1828343"/>
            <a:chOff x="3428999" y="4059552"/>
            <a:chExt cx="2286001" cy="2286000"/>
          </a:xfrm>
        </p:grpSpPr>
        <p:pic>
          <p:nvPicPr>
            <p:cNvPr id="1034" name="Picture 10" descr="Image result for repairing power lin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9000" y="4059552"/>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28999" y="5806809"/>
              <a:ext cx="2286001" cy="538743"/>
            </a:xfrm>
            <a:prstGeom prst="rect">
              <a:avLst/>
            </a:prstGeom>
            <a:noFill/>
          </p:spPr>
          <p:txBody>
            <a:bodyPr wrap="square" rtlCol="0">
              <a:spAutoFit/>
            </a:bodyPr>
            <a:lstStyle/>
            <a:p>
              <a:pPr algn="ctr"/>
              <a:r>
                <a:rPr lang="en-US" sz="2200" b="1" dirty="0" smtClean="0">
                  <a:ln>
                    <a:solidFill>
                      <a:schemeClr val="tx1"/>
                    </a:solidFill>
                  </a:ln>
                  <a:solidFill>
                    <a:schemeClr val="bg1"/>
                  </a:solidFill>
                </a:rPr>
                <a:t>Technological</a:t>
              </a:r>
              <a:endParaRPr lang="en-US" sz="2200" b="1" dirty="0">
                <a:ln>
                  <a:solidFill>
                    <a:schemeClr val="tx1"/>
                  </a:solidFill>
                </a:ln>
                <a:solidFill>
                  <a:schemeClr val="bg1"/>
                </a:solidFill>
              </a:endParaRPr>
            </a:p>
          </p:txBody>
        </p:sp>
      </p:grpSp>
      <p:grpSp>
        <p:nvGrpSpPr>
          <p:cNvPr id="8" name="Group 7" descr="The structural remains of the Oklahoma City bombing. " title="Human-Caused Disaster"/>
          <p:cNvGrpSpPr/>
          <p:nvPr/>
        </p:nvGrpSpPr>
        <p:grpSpPr>
          <a:xfrm>
            <a:off x="6578582" y="4107601"/>
            <a:ext cx="1828800" cy="1828800"/>
            <a:chOff x="6229351" y="4059552"/>
            <a:chExt cx="2285999" cy="2286000"/>
          </a:xfrm>
        </p:grpSpPr>
        <p:pic>
          <p:nvPicPr>
            <p:cNvPr id="1030" name="Picture 6" descr="Image result for oklahoma city bombi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29351" y="4059552"/>
              <a:ext cx="2285999"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40443" y="5452565"/>
              <a:ext cx="2063813" cy="430888"/>
            </a:xfrm>
            <a:prstGeom prst="rect">
              <a:avLst/>
            </a:prstGeom>
            <a:noFill/>
            <a:ln>
              <a:noFill/>
            </a:ln>
          </p:spPr>
          <p:txBody>
            <a:bodyPr wrap="square" rtlCol="0">
              <a:spAutoFit/>
            </a:bodyPr>
            <a:lstStyle/>
            <a:p>
              <a:pPr algn="ctr"/>
              <a:r>
                <a:rPr lang="en-US" sz="2200" b="1" dirty="0" smtClean="0">
                  <a:ln>
                    <a:solidFill>
                      <a:schemeClr val="tx1"/>
                    </a:solidFill>
                  </a:ln>
                  <a:solidFill>
                    <a:schemeClr val="bg1"/>
                  </a:solidFill>
                </a:rPr>
                <a:t>Human-Caused</a:t>
              </a:r>
              <a:endParaRPr lang="en-US" sz="2200" b="1" dirty="0">
                <a:ln>
                  <a:solidFill>
                    <a:schemeClr val="tx1"/>
                  </a:solidFill>
                </a:ln>
                <a:solidFill>
                  <a:schemeClr val="bg1"/>
                </a:solidFill>
              </a:endParaRPr>
            </a:p>
          </p:txBody>
        </p:sp>
      </p:grpSp>
      <p:grpSp>
        <p:nvGrpSpPr>
          <p:cNvPr id="9" name="Group 8" descr="A man in a HAZMAT suit appears to be helping a patient on a litter. " title="Biological disaster"/>
          <p:cNvGrpSpPr/>
          <p:nvPr/>
        </p:nvGrpSpPr>
        <p:grpSpPr>
          <a:xfrm>
            <a:off x="4483886" y="4078583"/>
            <a:ext cx="1839860" cy="1828800"/>
            <a:chOff x="3571875" y="1814602"/>
            <a:chExt cx="1839860" cy="1828800"/>
          </a:xfrm>
        </p:grpSpPr>
        <p:pic>
          <p:nvPicPr>
            <p:cNvPr id="1036" name="Picture 12" descr="Image result for biological disaste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
            <a:stretch/>
          </p:blipFill>
          <p:spPr bwMode="auto">
            <a:xfrm>
              <a:off x="3571875" y="1814602"/>
              <a:ext cx="183986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582934" y="3212515"/>
              <a:ext cx="1828801" cy="430887"/>
            </a:xfrm>
            <a:prstGeom prst="rect">
              <a:avLst/>
            </a:prstGeom>
            <a:noFill/>
          </p:spPr>
          <p:txBody>
            <a:bodyPr wrap="square" rtlCol="0">
              <a:spAutoFit/>
            </a:bodyPr>
            <a:lstStyle/>
            <a:p>
              <a:pPr algn="ctr"/>
              <a:r>
                <a:rPr lang="en-US" sz="2200" b="1" dirty="0" smtClean="0">
                  <a:ln>
                    <a:solidFill>
                      <a:schemeClr val="tx1"/>
                    </a:solidFill>
                  </a:ln>
                  <a:solidFill>
                    <a:schemeClr val="bg1"/>
                  </a:solidFill>
                </a:rPr>
                <a:t>Biological</a:t>
              </a:r>
              <a:endParaRPr lang="en-US" sz="2200" b="1" dirty="0">
                <a:ln>
                  <a:solidFill>
                    <a:schemeClr val="tx1"/>
                  </a:solidFill>
                </a:ln>
                <a:solidFill>
                  <a:schemeClr val="bg1"/>
                </a:solidFill>
              </a:endParaRPr>
            </a:p>
          </p:txBody>
        </p:sp>
      </p:grpSp>
    </p:spTree>
    <p:extLst>
      <p:ext uri="{BB962C8B-B14F-4D97-AF65-F5344CB8AC3E}">
        <p14:creationId xmlns:p14="http://schemas.microsoft.com/office/powerpoint/2010/main" val="49014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 y="2394742"/>
            <a:ext cx="5334000" cy="2895601"/>
          </a:xfrm>
        </p:spPr>
        <p:txBody>
          <a:bodyPr>
            <a:noAutofit/>
          </a:bodyPr>
          <a:lstStyle/>
          <a:p>
            <a:pPr marL="0" indent="0">
              <a:buNone/>
            </a:pPr>
            <a:r>
              <a:rPr lang="en-US" sz="2400" dirty="0" smtClean="0"/>
              <a:t>Threat and Hazard Identification and Risk Assessment (things to think about):</a:t>
            </a:r>
          </a:p>
          <a:p>
            <a:r>
              <a:rPr lang="en-US" sz="2400" dirty="0" smtClean="0"/>
              <a:t>Check with your emergency management contacts in your community to aid in identifying potential threats and hazards. </a:t>
            </a:r>
          </a:p>
          <a:p>
            <a:r>
              <a:rPr lang="en-US" sz="2400" dirty="0" smtClean="0"/>
              <a:t>What kinds of disruptions does your school or community encounter regularly or even seasonally?</a:t>
            </a:r>
          </a:p>
        </p:txBody>
      </p:sp>
      <p:sp>
        <p:nvSpPr>
          <p:cNvPr id="3" name="Title 2"/>
          <p:cNvSpPr>
            <a:spLocks noGrp="1"/>
          </p:cNvSpPr>
          <p:nvPr>
            <p:ph type="title"/>
          </p:nvPr>
        </p:nvSpPr>
        <p:spPr/>
        <p:txBody>
          <a:bodyPr/>
          <a:lstStyle/>
          <a:p>
            <a:r>
              <a:rPr lang="en-US" dirty="0" smtClean="0"/>
              <a:t>Threats and Hazards: What to Do?</a:t>
            </a:r>
            <a:endParaRPr lang="en-US" dirty="0"/>
          </a:p>
        </p:txBody>
      </p:sp>
      <p:sp>
        <p:nvSpPr>
          <p:cNvPr id="4" name="Slide Number Placeholder 3"/>
          <p:cNvSpPr>
            <a:spLocks noGrp="1"/>
          </p:cNvSpPr>
          <p:nvPr>
            <p:ph type="sldNum" sz="quarter" idx="4"/>
          </p:nvPr>
        </p:nvSpPr>
        <p:spPr/>
        <p:txBody>
          <a:bodyPr/>
          <a:lstStyle/>
          <a:p>
            <a:fld id="{5972B450-2E1C-1843-B076-88E9D4D97ADC}" type="slidenum">
              <a:rPr lang="en-US" smtClean="0"/>
              <a:pPr/>
              <a:t>18</a:t>
            </a:fld>
            <a:endParaRPr lang="en-US" dirty="0"/>
          </a:p>
        </p:txBody>
      </p:sp>
      <p:pic>
        <p:nvPicPr>
          <p:cNvPr id="2050" name="Picture 2" descr="National guardsmen and other emergency personnel are coordinating an emergency response inside a tent. " title="A look inside an emergency operations cen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0250" y="1865312"/>
            <a:ext cx="2194560" cy="2196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result for fema oregon" title="A firefighter in a burning fiel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99376" y="3632706"/>
            <a:ext cx="2194560" cy="2191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99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457200" y="2251297"/>
            <a:ext cx="8229600" cy="3700367"/>
          </a:xfrm>
        </p:spPr>
        <p:txBody>
          <a:bodyPr>
            <a:noAutofit/>
          </a:bodyPr>
          <a:lstStyle/>
          <a:p>
            <a:pPr>
              <a:spcBef>
                <a:spcPts val="1200"/>
              </a:spcBef>
              <a:defRPr/>
            </a:pPr>
            <a:r>
              <a:rPr lang="en-US" altLang="en-US" sz="2400" dirty="0" smtClean="0">
                <a:solidFill>
                  <a:prstClr val="black"/>
                </a:solidFill>
                <a:ea typeface="ＭＳ Ｐゴシック" pitchFamily="34" charset="-128"/>
              </a:rPr>
              <a:t>There are numerous assessments that the planning team may use to identify threats and hazards, including:</a:t>
            </a:r>
          </a:p>
          <a:p>
            <a:pPr lvl="1">
              <a:spcBef>
                <a:spcPts val="0"/>
              </a:spcBef>
              <a:buFont typeface="Wingdings" panose="05000000000000000000" pitchFamily="2" charset="2"/>
              <a:buChar char="§"/>
              <a:defRPr/>
            </a:pPr>
            <a:r>
              <a:rPr lang="en-US" b="1" dirty="0" smtClean="0">
                <a:solidFill>
                  <a:prstClr val="black"/>
                </a:solidFill>
                <a:ea typeface="ＭＳ Ｐゴシック" pitchFamily="34" charset="-128"/>
              </a:rPr>
              <a:t>Site Assessment</a:t>
            </a:r>
          </a:p>
          <a:p>
            <a:pPr lvl="1">
              <a:spcBef>
                <a:spcPts val="0"/>
              </a:spcBef>
              <a:buFont typeface="Wingdings" panose="05000000000000000000" pitchFamily="2" charset="2"/>
              <a:buChar char="§"/>
              <a:defRPr/>
            </a:pPr>
            <a:r>
              <a:rPr lang="en-US" b="1" dirty="0" smtClean="0">
                <a:solidFill>
                  <a:prstClr val="black"/>
                </a:solidFill>
                <a:ea typeface="ＭＳ Ｐゴシック" pitchFamily="34" charset="-128"/>
              </a:rPr>
              <a:t>Culture and Climate Assessment</a:t>
            </a:r>
          </a:p>
          <a:p>
            <a:pPr lvl="1">
              <a:spcBef>
                <a:spcPts val="0"/>
              </a:spcBef>
              <a:buFont typeface="Wingdings" panose="05000000000000000000" pitchFamily="2" charset="2"/>
              <a:buChar char="§"/>
              <a:defRPr/>
            </a:pPr>
            <a:r>
              <a:rPr lang="en-US" b="1" dirty="0" smtClean="0">
                <a:solidFill>
                  <a:prstClr val="black"/>
                </a:solidFill>
                <a:ea typeface="ＭＳ Ｐゴシック" pitchFamily="34" charset="-128"/>
              </a:rPr>
              <a:t>Behavioral Threat Assessment</a:t>
            </a:r>
          </a:p>
          <a:p>
            <a:pPr lvl="1">
              <a:spcBef>
                <a:spcPts val="0"/>
              </a:spcBef>
              <a:buFont typeface="Wingdings" panose="05000000000000000000" pitchFamily="2" charset="2"/>
              <a:buChar char="§"/>
              <a:defRPr/>
            </a:pPr>
            <a:r>
              <a:rPr lang="en-US" b="1" dirty="0" smtClean="0">
                <a:solidFill>
                  <a:prstClr val="black"/>
                </a:solidFill>
                <a:ea typeface="ＭＳ Ｐゴシック" pitchFamily="34" charset="-128"/>
              </a:rPr>
              <a:t>Capacity Assessment</a:t>
            </a:r>
          </a:p>
          <a:p>
            <a:pPr lvl="1">
              <a:spcBef>
                <a:spcPts val="0"/>
              </a:spcBef>
              <a:buFont typeface="Wingdings" panose="05000000000000000000" pitchFamily="2" charset="2"/>
              <a:buChar char="§"/>
              <a:defRPr/>
            </a:pPr>
            <a:endParaRPr lang="en-US" b="1" dirty="0" smtClean="0">
              <a:solidFill>
                <a:prstClr val="black"/>
              </a:solidFill>
              <a:ea typeface="ＭＳ Ｐゴシック" pitchFamily="34" charset="-128"/>
            </a:endParaRPr>
          </a:p>
          <a:p>
            <a:pPr>
              <a:spcBef>
                <a:spcPts val="1200"/>
              </a:spcBef>
              <a:defRPr/>
            </a:pPr>
            <a:r>
              <a:rPr lang="en-US" sz="2400" dirty="0" smtClean="0">
                <a:solidFill>
                  <a:prstClr val="black"/>
                </a:solidFill>
                <a:ea typeface="ＭＳ Ｐゴシック" pitchFamily="34" charset="-128"/>
              </a:rPr>
              <a:t>Assessments help the planning team to </a:t>
            </a:r>
            <a:r>
              <a:rPr lang="en-US" sz="2400" b="1" dirty="0" smtClean="0">
                <a:solidFill>
                  <a:prstClr val="black"/>
                </a:solidFill>
                <a:ea typeface="ＭＳ Ｐゴシック" pitchFamily="34" charset="-128"/>
              </a:rPr>
              <a:t>customize</a:t>
            </a:r>
            <a:r>
              <a:rPr lang="en-US" sz="2400" dirty="0" smtClean="0">
                <a:solidFill>
                  <a:prstClr val="black"/>
                </a:solidFill>
                <a:ea typeface="ＭＳ Ｐゴシック" pitchFamily="34" charset="-128"/>
              </a:rPr>
              <a:t> the EOP. </a:t>
            </a:r>
            <a:endParaRPr lang="en-US" sz="2400" dirty="0">
              <a:solidFill>
                <a:prstClr val="black"/>
              </a:solidFill>
              <a:ea typeface="ＭＳ Ｐゴシック" pitchFamily="34" charset="-128"/>
            </a:endParaRPr>
          </a:p>
          <a:p>
            <a:pPr>
              <a:spcBef>
                <a:spcPts val="1200"/>
              </a:spcBef>
              <a:defRPr/>
            </a:pPr>
            <a:r>
              <a:rPr lang="en-US" sz="2400" dirty="0" smtClean="0">
                <a:solidFill>
                  <a:prstClr val="black"/>
                </a:solidFill>
                <a:ea typeface="ＭＳ Ｐゴシック" pitchFamily="34" charset="-128"/>
              </a:rPr>
              <a:t>The Readiness and Emergency Management for Schools (REMS) website has some good resources for site and planning assessments. </a:t>
            </a:r>
            <a:r>
              <a:rPr lang="en-US" sz="2400" dirty="0" smtClean="0">
                <a:solidFill>
                  <a:prstClr val="black"/>
                </a:solidFill>
                <a:ea typeface="ＭＳ Ｐゴシック" pitchFamily="34" charset="-128"/>
                <a:hlinkClick r:id="rId3"/>
              </a:rPr>
              <a:t>LINK!</a:t>
            </a:r>
            <a:endParaRPr lang="en-US" sz="2400" dirty="0" smtClean="0">
              <a:solidFill>
                <a:prstClr val="black"/>
              </a:solidFill>
              <a:ea typeface="ＭＳ Ｐゴシック" pitchFamily="34" charset="-128"/>
            </a:endParaRPr>
          </a:p>
        </p:txBody>
      </p:sp>
      <p:sp>
        <p:nvSpPr>
          <p:cNvPr id="4" name="Title 1"/>
          <p:cNvSpPr>
            <a:spLocks noGrp="1"/>
          </p:cNvSpPr>
          <p:nvPr>
            <p:ph type="title"/>
          </p:nvPr>
        </p:nvSpPr>
        <p:spPr>
          <a:xfrm>
            <a:off x="2652888" y="7610"/>
            <a:ext cx="6491111" cy="997102"/>
          </a:xfrm>
        </p:spPr>
        <p:txBody>
          <a:bodyPr>
            <a:normAutofit/>
          </a:bodyPr>
          <a:lstStyle/>
          <a:p>
            <a:r>
              <a:rPr lang="en-US" altLang="en-US" b="1" dirty="0" smtClean="0"/>
              <a:t>Assessment Types</a:t>
            </a:r>
            <a:endParaRPr lang="en-US" altLang="en-US" i="1" dirty="0" smtClean="0"/>
          </a:p>
        </p:txBody>
      </p:sp>
      <p:sp>
        <p:nvSpPr>
          <p:cNvPr id="3" name="Down Arrow 2"/>
          <p:cNvSpPr/>
          <p:nvPr/>
        </p:nvSpPr>
        <p:spPr>
          <a:xfrm rot="7002623">
            <a:off x="3233154" y="5948730"/>
            <a:ext cx="656375" cy="650945"/>
          </a:xfrm>
          <a:prstGeom prst="downArrow">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8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3631"/>
            <a:ext cx="4972050" cy="4525963"/>
          </a:xfrm>
        </p:spPr>
        <p:txBody>
          <a:bodyPr>
            <a:noAutofit/>
          </a:bodyPr>
          <a:lstStyle/>
          <a:p>
            <a:pPr lvl="0"/>
            <a:endParaRPr lang="en-US" dirty="0" smtClean="0">
              <a:solidFill>
                <a:prstClr val="black"/>
              </a:solidFill>
            </a:endParaRPr>
          </a:p>
          <a:p>
            <a:pPr lvl="0"/>
            <a:r>
              <a:rPr lang="en-US" dirty="0" smtClean="0">
                <a:solidFill>
                  <a:prstClr val="black"/>
                </a:solidFill>
              </a:rPr>
              <a:t>Expectations, policy and law.</a:t>
            </a:r>
            <a:endParaRPr lang="en-US" dirty="0">
              <a:solidFill>
                <a:prstClr val="black"/>
              </a:solidFill>
            </a:endParaRPr>
          </a:p>
          <a:p>
            <a:pPr lvl="0"/>
            <a:r>
              <a:rPr lang="en-US" dirty="0" smtClean="0">
                <a:solidFill>
                  <a:prstClr val="black"/>
                </a:solidFill>
              </a:rPr>
              <a:t>Preparing the plan – a six-step process.</a:t>
            </a:r>
          </a:p>
          <a:p>
            <a:pPr lvl="0"/>
            <a:r>
              <a:rPr lang="en-US" dirty="0" smtClean="0">
                <a:solidFill>
                  <a:prstClr val="black"/>
                </a:solidFill>
              </a:rPr>
              <a:t>The EOP.</a:t>
            </a:r>
          </a:p>
          <a:p>
            <a:pPr lvl="0"/>
            <a:r>
              <a:rPr lang="en-US" dirty="0" smtClean="0">
                <a:solidFill>
                  <a:prstClr val="black"/>
                </a:solidFill>
              </a:rPr>
              <a:t>Functional Annexes.</a:t>
            </a:r>
          </a:p>
          <a:p>
            <a:pPr lvl="0"/>
            <a:r>
              <a:rPr lang="en-US" dirty="0" smtClean="0">
                <a:solidFill>
                  <a:prstClr val="black"/>
                </a:solidFill>
              </a:rPr>
              <a:t>Implementation and discussion.</a:t>
            </a:r>
            <a:endParaRPr lang="en-US" dirty="0"/>
          </a:p>
        </p:txBody>
      </p:sp>
      <p:sp>
        <p:nvSpPr>
          <p:cNvPr id="2" name="Title 1"/>
          <p:cNvSpPr>
            <a:spLocks noGrp="1"/>
          </p:cNvSpPr>
          <p:nvPr>
            <p:ph type="title"/>
          </p:nvPr>
        </p:nvSpPr>
        <p:spPr>
          <a:xfrm>
            <a:off x="457200" y="8985"/>
            <a:ext cx="8229600" cy="1264996"/>
          </a:xfrm>
        </p:spPr>
        <p:txBody>
          <a:bodyPr>
            <a:normAutofit/>
          </a:bodyPr>
          <a:lstStyle/>
          <a:p>
            <a:r>
              <a:rPr lang="en-US" b="1" dirty="0" smtClean="0"/>
              <a:t>Agenda</a:t>
            </a:r>
            <a:endParaRPr lang="en-US" b="1" dirty="0"/>
          </a:p>
        </p:txBody>
      </p:sp>
      <p:pic>
        <p:nvPicPr>
          <p:cNvPr id="4" name="Content Placeholder 4" descr="One has a shoulder bag and the other kas a backpack. Looks like they're going to school. Or maybe grandma's house. But most likely, they're going to school. Unless they're going to grandma's house before going to school. Then maybe that last one. " title="Two kids walking aw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54138" y="3061183"/>
            <a:ext cx="2732662" cy="1748927"/>
          </a:xfrm>
          <a:prstGeom prst="rect">
            <a:avLst/>
          </a:prstGeo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7888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33599"/>
            <a:ext cx="7886700" cy="3914775"/>
          </a:xfrm>
        </p:spPr>
        <p:txBody>
          <a:bodyPr>
            <a:normAutofit/>
          </a:bodyPr>
          <a:lstStyle/>
          <a:p>
            <a:r>
              <a:rPr lang="en-US" dirty="0" smtClean="0"/>
              <a:t>Prioritize your planning efforts.</a:t>
            </a:r>
          </a:p>
          <a:p>
            <a:r>
              <a:rPr lang="en-US" dirty="0" smtClean="0"/>
              <a:t>Set goals for high-risk threats you plan for.</a:t>
            </a:r>
          </a:p>
          <a:p>
            <a:r>
              <a:rPr lang="en-US" dirty="0" smtClean="0"/>
              <a:t>Incorporate those goals into the plans you create.</a:t>
            </a:r>
          </a:p>
          <a:p>
            <a:pPr marL="0" indent="0">
              <a:buNone/>
            </a:pPr>
            <a:endParaRPr lang="en-US" dirty="0"/>
          </a:p>
          <a:p>
            <a:pPr marL="0" indent="0">
              <a:buNone/>
            </a:pPr>
            <a:r>
              <a:rPr lang="en-US" dirty="0" smtClean="0"/>
              <a:t>There is nothing wrong with planning for every risk you can identify. However, we recommend that you have plans in place to respond to your extreme and high risk hazards and threats first. </a:t>
            </a:r>
            <a:endParaRPr lang="en-US" dirty="0"/>
          </a:p>
        </p:txBody>
      </p:sp>
      <p:sp>
        <p:nvSpPr>
          <p:cNvPr id="3" name="Title 2"/>
          <p:cNvSpPr>
            <a:spLocks noGrp="1"/>
          </p:cNvSpPr>
          <p:nvPr>
            <p:ph type="title"/>
          </p:nvPr>
        </p:nvSpPr>
        <p:spPr/>
        <p:txBody>
          <a:bodyPr/>
          <a:lstStyle/>
          <a:p>
            <a:r>
              <a:rPr lang="en-US" dirty="0" smtClean="0"/>
              <a:t>Threats and Hazards: Planning</a:t>
            </a:r>
            <a:endParaRPr lang="en-US" dirty="0"/>
          </a:p>
        </p:txBody>
      </p:sp>
      <p:sp>
        <p:nvSpPr>
          <p:cNvPr id="4" name="Slide Number Placeholder 3"/>
          <p:cNvSpPr>
            <a:spLocks noGrp="1"/>
          </p:cNvSpPr>
          <p:nvPr>
            <p:ph type="sldNum" sz="quarter" idx="4"/>
          </p:nvPr>
        </p:nvSpPr>
        <p:spPr/>
        <p:txBody>
          <a:bodyPr/>
          <a:lstStyle/>
          <a:p>
            <a:fld id="{5972B450-2E1C-1843-B076-88E9D4D97ADC}" type="slidenum">
              <a:rPr lang="en-US" smtClean="0"/>
              <a:pPr/>
              <a:t>20</a:t>
            </a:fld>
            <a:endParaRPr lang="en-US" dirty="0"/>
          </a:p>
        </p:txBody>
      </p:sp>
    </p:spTree>
    <p:extLst>
      <p:ext uri="{BB962C8B-B14F-4D97-AF65-F5344CB8AC3E}">
        <p14:creationId xmlns:p14="http://schemas.microsoft.com/office/powerpoint/2010/main" val="105176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52888" y="7610"/>
            <a:ext cx="6491111" cy="997102"/>
          </a:xfrm>
        </p:spPr>
        <p:txBody>
          <a:bodyPr>
            <a:normAutofit/>
          </a:bodyPr>
          <a:lstStyle/>
          <a:p>
            <a:r>
              <a:rPr lang="en-US" altLang="en-US" b="1" dirty="0" smtClean="0"/>
              <a:t>Risk Assessment</a:t>
            </a:r>
            <a:endParaRPr lang="en-US" altLang="en-US" i="1" dirty="0" smtClean="0"/>
          </a:p>
        </p:txBody>
      </p:sp>
      <p:graphicFrame>
        <p:nvGraphicFramePr>
          <p:cNvPr id="8" name="Table 7"/>
          <p:cNvGraphicFramePr>
            <a:graphicFrameLocks noGrp="1"/>
          </p:cNvGraphicFramePr>
          <p:nvPr>
            <p:extLst>
              <p:ext uri="{D42A27DB-BD31-4B8C-83A1-F6EECF244321}">
                <p14:modId xmlns:p14="http://schemas.microsoft.com/office/powerpoint/2010/main" val="1697403321"/>
              </p:ext>
            </p:extLst>
          </p:nvPr>
        </p:nvGraphicFramePr>
        <p:xfrm>
          <a:off x="1012806" y="2230587"/>
          <a:ext cx="7118388" cy="3457486"/>
        </p:xfrm>
        <a:graphic>
          <a:graphicData uri="http://schemas.openxmlformats.org/drawingml/2006/table">
            <a:tbl>
              <a:tblPr/>
              <a:tblGrid>
                <a:gridCol w="1831012">
                  <a:extLst>
                    <a:ext uri="{9D8B030D-6E8A-4147-A177-3AD203B41FA5}">
                      <a16:colId xmlns:a16="http://schemas.microsoft.com/office/drawing/2014/main" val="221724928"/>
                    </a:ext>
                  </a:extLst>
                </a:gridCol>
                <a:gridCol w="1364184">
                  <a:extLst>
                    <a:ext uri="{9D8B030D-6E8A-4147-A177-3AD203B41FA5}">
                      <a16:colId xmlns:a16="http://schemas.microsoft.com/office/drawing/2014/main" val="2952550310"/>
                    </a:ext>
                  </a:extLst>
                </a:gridCol>
                <a:gridCol w="1322626">
                  <a:extLst>
                    <a:ext uri="{9D8B030D-6E8A-4147-A177-3AD203B41FA5}">
                      <a16:colId xmlns:a16="http://schemas.microsoft.com/office/drawing/2014/main" val="229779573"/>
                    </a:ext>
                  </a:extLst>
                </a:gridCol>
                <a:gridCol w="1300283">
                  <a:extLst>
                    <a:ext uri="{9D8B030D-6E8A-4147-A177-3AD203B41FA5}">
                      <a16:colId xmlns:a16="http://schemas.microsoft.com/office/drawing/2014/main" val="691840196"/>
                    </a:ext>
                  </a:extLst>
                </a:gridCol>
                <a:gridCol w="1300283">
                  <a:extLst>
                    <a:ext uri="{9D8B030D-6E8A-4147-A177-3AD203B41FA5}">
                      <a16:colId xmlns:a16="http://schemas.microsoft.com/office/drawing/2014/main" val="2463844800"/>
                    </a:ext>
                  </a:extLst>
                </a:gridCol>
              </a:tblGrid>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3859752"/>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57530951"/>
                  </a:ext>
                </a:extLst>
              </a:tr>
              <a:tr h="189578">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660467"/>
                  </a:ext>
                </a:extLst>
              </a:tr>
              <a:tr h="788385">
                <a:tc>
                  <a:txBody>
                    <a:bodyPr/>
                    <a:lstStyle/>
                    <a:p>
                      <a:pPr algn="ctr" fontAlgn="b"/>
                      <a:r>
                        <a:rPr lang="en-US" sz="2400" b="0" i="0" u="none" strike="noStrike" dirty="0">
                          <a:solidFill>
                            <a:srgbClr val="000000"/>
                          </a:solidFill>
                          <a:effectLst/>
                          <a:latin typeface="Calibri" panose="020F0502020204030204" pitchFamily="34" charset="0"/>
                        </a:rPr>
                        <a:t>Probability/ Severity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Unlikely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Likely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Highly Likely</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12535"/>
                  </a:ext>
                </a:extLst>
              </a:tr>
              <a:tr h="394192">
                <a:tc>
                  <a:txBody>
                    <a:bodyPr/>
                    <a:lstStyle/>
                    <a:p>
                      <a:pPr algn="ctr" fontAlgn="b"/>
                      <a:r>
                        <a:rPr lang="en-US" sz="2400" b="0" i="0" u="none" strike="noStrike" dirty="0">
                          <a:solidFill>
                            <a:srgbClr val="000000"/>
                          </a:solidFill>
                          <a:effectLst/>
                          <a:latin typeface="Calibri" panose="020F0502020204030204" pitchFamily="34" charset="0"/>
                        </a:rPr>
                        <a:t>Catastrophic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754217579"/>
                  </a:ext>
                </a:extLst>
              </a:tr>
              <a:tr h="394192">
                <a:tc>
                  <a:txBody>
                    <a:bodyPr/>
                    <a:lstStyle/>
                    <a:p>
                      <a:pPr algn="ctr" fontAlgn="b"/>
                      <a:r>
                        <a:rPr lang="en-US" sz="2400" b="0" i="0" u="none" strike="noStrike" dirty="0">
                          <a:solidFill>
                            <a:srgbClr val="000000"/>
                          </a:solidFill>
                          <a:effectLst/>
                          <a:latin typeface="Calibri" panose="020F0502020204030204" pitchFamily="34" charset="0"/>
                        </a:rPr>
                        <a:t>Critical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Extreme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17457756"/>
                  </a:ext>
                </a:extLst>
              </a:tr>
              <a:tr h="394192">
                <a:tc>
                  <a:txBody>
                    <a:bodyPr/>
                    <a:lstStyle/>
                    <a:p>
                      <a:pPr algn="ctr" fontAlgn="b"/>
                      <a:r>
                        <a:rPr lang="en-US" sz="2400" b="0" i="0" u="none" strike="noStrike">
                          <a:solidFill>
                            <a:srgbClr val="000000"/>
                          </a:solidFill>
                          <a:effectLst/>
                          <a:latin typeface="Calibri" panose="020F0502020204030204" pitchFamily="34" charset="0"/>
                        </a:rPr>
                        <a:t>Limited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36600227"/>
                  </a:ext>
                </a:extLst>
              </a:tr>
              <a:tr h="394192">
                <a:tc>
                  <a:txBody>
                    <a:bodyPr/>
                    <a:lstStyle/>
                    <a:p>
                      <a:pPr algn="ctr" fontAlgn="b"/>
                      <a:r>
                        <a:rPr lang="en-US" sz="2400" b="0" i="0" u="none" strike="noStrike" dirty="0">
                          <a:solidFill>
                            <a:srgbClr val="000000"/>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19812425"/>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4450661"/>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5623764"/>
                  </a:ext>
                </a:extLst>
              </a:tr>
              <a:tr h="180551">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0281718"/>
                  </a:ext>
                </a:extLst>
              </a:tr>
            </a:tbl>
          </a:graphicData>
        </a:graphic>
      </p:graphicFrame>
      <p:sp>
        <p:nvSpPr>
          <p:cNvPr id="9" name="TextBox 1"/>
          <p:cNvSpPr txBox="1"/>
          <p:nvPr/>
        </p:nvSpPr>
        <p:spPr>
          <a:xfrm>
            <a:off x="2881312" y="1984550"/>
            <a:ext cx="3381375" cy="5619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u="sng" dirty="0"/>
              <a:t>Risk Level*</a:t>
            </a:r>
          </a:p>
        </p:txBody>
      </p:sp>
      <p:sp>
        <p:nvSpPr>
          <p:cNvPr id="10" name="TextBox 2"/>
          <p:cNvSpPr txBox="1"/>
          <p:nvPr/>
        </p:nvSpPr>
        <p:spPr>
          <a:xfrm>
            <a:off x="1073291" y="5363183"/>
            <a:ext cx="6997418" cy="4381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200" i="1" u="none" dirty="0"/>
              <a:t>*Dependent on the likely warning time prior to the </a:t>
            </a:r>
            <a:r>
              <a:rPr lang="en-US" sz="2200" i="1" u="none" dirty="0" smtClean="0"/>
              <a:t>event.</a:t>
            </a:r>
            <a:endParaRPr lang="en-US" sz="2200" i="1" u="none" dirty="0"/>
          </a:p>
        </p:txBody>
      </p:sp>
    </p:spTree>
    <p:extLst>
      <p:ext uri="{BB962C8B-B14F-4D97-AF65-F5344CB8AC3E}">
        <p14:creationId xmlns:p14="http://schemas.microsoft.com/office/powerpoint/2010/main" val="3435869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52888" y="7610"/>
            <a:ext cx="6491111" cy="997102"/>
          </a:xfrm>
        </p:spPr>
        <p:txBody>
          <a:bodyPr>
            <a:normAutofit/>
          </a:bodyPr>
          <a:lstStyle/>
          <a:p>
            <a:r>
              <a:rPr lang="en-US" altLang="en-US" b="1" dirty="0" smtClean="0"/>
              <a:t>Risk Assessment</a:t>
            </a:r>
            <a:endParaRPr lang="en-US" altLang="en-US" i="1" dirty="0" smtClean="0"/>
          </a:p>
        </p:txBody>
      </p:sp>
      <p:sp>
        <p:nvSpPr>
          <p:cNvPr id="4" name="TextBox 3"/>
          <p:cNvSpPr txBox="1"/>
          <p:nvPr/>
        </p:nvSpPr>
        <p:spPr>
          <a:xfrm>
            <a:off x="595961" y="5745695"/>
            <a:ext cx="8029575" cy="769441"/>
          </a:xfrm>
          <a:prstGeom prst="rect">
            <a:avLst/>
          </a:prstGeom>
          <a:noFill/>
        </p:spPr>
        <p:txBody>
          <a:bodyPr wrap="square" rtlCol="0">
            <a:spAutoFit/>
          </a:bodyPr>
          <a:lstStyle/>
          <a:p>
            <a:r>
              <a:rPr lang="en-US" sz="2200" dirty="0" smtClean="0">
                <a:solidFill>
                  <a:srgbClr val="FF0000"/>
                </a:solidFill>
              </a:rPr>
              <a:t>* We will distribute a spreadsheet you can use to aid in determining your own risk levels.</a:t>
            </a:r>
            <a:endParaRPr lang="en-US" sz="2200"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667532472"/>
              </p:ext>
            </p:extLst>
          </p:nvPr>
        </p:nvGraphicFramePr>
        <p:xfrm>
          <a:off x="207819" y="2731117"/>
          <a:ext cx="8805860" cy="2926080"/>
        </p:xfrm>
        <a:graphic>
          <a:graphicData uri="http://schemas.openxmlformats.org/drawingml/2006/table">
            <a:tbl>
              <a:tblPr/>
              <a:tblGrid>
                <a:gridCol w="1761172">
                  <a:extLst>
                    <a:ext uri="{9D8B030D-6E8A-4147-A177-3AD203B41FA5}">
                      <a16:colId xmlns:a16="http://schemas.microsoft.com/office/drawing/2014/main" val="201055195"/>
                    </a:ext>
                  </a:extLst>
                </a:gridCol>
                <a:gridCol w="1761172">
                  <a:extLst>
                    <a:ext uri="{9D8B030D-6E8A-4147-A177-3AD203B41FA5}">
                      <a16:colId xmlns:a16="http://schemas.microsoft.com/office/drawing/2014/main" val="3422288944"/>
                    </a:ext>
                  </a:extLst>
                </a:gridCol>
                <a:gridCol w="1761172">
                  <a:extLst>
                    <a:ext uri="{9D8B030D-6E8A-4147-A177-3AD203B41FA5}">
                      <a16:colId xmlns:a16="http://schemas.microsoft.com/office/drawing/2014/main" val="1753414864"/>
                    </a:ext>
                  </a:extLst>
                </a:gridCol>
                <a:gridCol w="1761172">
                  <a:extLst>
                    <a:ext uri="{9D8B030D-6E8A-4147-A177-3AD203B41FA5}">
                      <a16:colId xmlns:a16="http://schemas.microsoft.com/office/drawing/2014/main" val="1975751695"/>
                    </a:ext>
                  </a:extLst>
                </a:gridCol>
                <a:gridCol w="1761172">
                  <a:extLst>
                    <a:ext uri="{9D8B030D-6E8A-4147-A177-3AD203B41FA5}">
                      <a16:colId xmlns:a16="http://schemas.microsoft.com/office/drawing/2014/main" val="668282852"/>
                    </a:ext>
                  </a:extLst>
                </a:gridCol>
              </a:tblGrid>
              <a:tr h="995756">
                <a:tc>
                  <a:txBody>
                    <a:bodyPr/>
                    <a:lstStyle/>
                    <a:p>
                      <a:pPr algn="ctr" fontAlgn="ctr"/>
                      <a:r>
                        <a:rPr lang="en-US" sz="2400" b="0" i="0" u="none" strike="noStrike" dirty="0">
                          <a:solidFill>
                            <a:srgbClr val="000000"/>
                          </a:solidFill>
                          <a:effectLst/>
                          <a:latin typeface="Calibri" panose="020F0502020204030204" pitchFamily="34" charset="0"/>
                        </a:rPr>
                        <a:t>Potential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Warning </a:t>
                      </a:r>
                      <a:r>
                        <a:rPr lang="en-US" sz="2400" b="0" i="0" u="none" strike="noStrike" dirty="0" smtClean="0">
                          <a:solidFill>
                            <a:srgbClr val="000000"/>
                          </a:solidFill>
                          <a:effectLst/>
                          <a:latin typeface="Calibri" panose="020F0502020204030204" pitchFamily="34" charset="0"/>
                        </a:rPr>
                        <a:t>Preceding </a:t>
                      </a:r>
                      <a:r>
                        <a:rPr lang="en-US" sz="2400" b="0" i="0" u="none" strike="noStrike" dirty="0">
                          <a:solidFill>
                            <a:srgbClr val="000000"/>
                          </a:solidFill>
                          <a:effectLst/>
                          <a:latin typeface="Calibri" panose="020F0502020204030204" pitchFamily="34" charset="0"/>
                        </a:rPr>
                        <a:t>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panose="020F0502020204030204" pitchFamily="34" charset="0"/>
                        </a:rPr>
                        <a:t>Consequence </a:t>
                      </a:r>
                      <a:r>
                        <a:rPr lang="en-US" sz="2400" b="0" i="0" u="none" strike="noStrike" dirty="0">
                          <a:solidFill>
                            <a:srgbClr val="000000"/>
                          </a:solidFill>
                          <a:effectLst/>
                          <a:latin typeface="Calibri" panose="020F0502020204030204" pitchFamily="34" charset="0"/>
                        </a:rPr>
                        <a:t>or Significance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Calibri" panose="020F0502020204030204" pitchFamily="34" charset="0"/>
                        </a:rPr>
                        <a:t>Likeliness/</a:t>
                      </a:r>
                    </a:p>
                    <a:p>
                      <a:pPr algn="ctr" fontAlgn="ctr"/>
                      <a:r>
                        <a:rPr lang="en-US" sz="2400" b="0" i="0" u="none" strike="noStrike" dirty="0" smtClean="0">
                          <a:solidFill>
                            <a:srgbClr val="000000"/>
                          </a:solidFill>
                          <a:effectLst/>
                          <a:latin typeface="Calibri" panose="020F0502020204030204" pitchFamily="34" charset="0"/>
                        </a:rPr>
                        <a:t>Probability</a:t>
                      </a:r>
                      <a:endParaRPr lang="en-US" sz="2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Risk Level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4890736"/>
                  </a:ext>
                </a:extLst>
              </a:tr>
              <a:tr h="0">
                <a:tc>
                  <a:txBody>
                    <a:bodyPr/>
                    <a:lstStyle/>
                    <a:p>
                      <a:pPr algn="ctr" fontAlgn="b"/>
                      <a:r>
                        <a:rPr lang="en-US" sz="2400" b="0" i="0" u="none" strike="noStrike" dirty="0">
                          <a:solidFill>
                            <a:srgbClr val="000000"/>
                          </a:solidFill>
                          <a:effectLst/>
                          <a:latin typeface="Calibri" panose="020F0502020204030204" pitchFamily="34" charset="0"/>
                        </a:rPr>
                        <a:t>Cascadia earthquake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Catastrophic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147072344"/>
                  </a:ext>
                </a:extLst>
              </a:tr>
              <a:tr h="0">
                <a:tc>
                  <a:txBody>
                    <a:bodyPr/>
                    <a:lstStyle/>
                    <a:p>
                      <a:pPr algn="ctr" fontAlgn="b"/>
                      <a:r>
                        <a:rPr lang="en-US" sz="2400" b="0" i="0" u="none" strike="noStrike" dirty="0">
                          <a:solidFill>
                            <a:srgbClr val="000000"/>
                          </a:solidFill>
                          <a:effectLst/>
                          <a:latin typeface="Calibri" panose="020F0502020204030204" pitchFamily="34" charset="0"/>
                        </a:rPr>
                        <a:t>Building Fire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10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Critical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62662052"/>
                  </a:ext>
                </a:extLst>
              </a:tr>
              <a:tr h="0">
                <a:tc>
                  <a:txBody>
                    <a:bodyPr/>
                    <a:lstStyle/>
                    <a:p>
                      <a:pPr algn="ctr" fontAlgn="b"/>
                      <a:r>
                        <a:rPr lang="en-US" sz="2400" b="0" i="0" u="none" strike="noStrike" dirty="0">
                          <a:solidFill>
                            <a:srgbClr val="000000"/>
                          </a:solidFill>
                          <a:effectLst/>
                          <a:latin typeface="Calibri" panose="020F0502020204030204" pitchFamily="34" charset="0"/>
                        </a:rPr>
                        <a:t>HAZMAT </a:t>
                      </a:r>
                      <a:r>
                        <a:rPr lang="en-US" sz="2400" b="0" i="0" u="none" strike="noStrike" dirty="0" smtClean="0">
                          <a:solidFill>
                            <a:srgbClr val="000000"/>
                          </a:solidFill>
                          <a:effectLst/>
                          <a:latin typeface="Calibri" panose="020F0502020204030204" pitchFamily="34" charset="0"/>
                        </a:rPr>
                        <a:t>Spill</a:t>
                      </a:r>
                      <a:endParaRPr lang="en-US"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30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Limited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Unlikely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Negligible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468291716"/>
                  </a:ext>
                </a:extLst>
              </a:tr>
              <a:tr h="0">
                <a:tc>
                  <a:txBody>
                    <a:bodyPr/>
                    <a:lstStyle/>
                    <a:p>
                      <a:pPr algn="ctr" fontAlgn="b"/>
                      <a:r>
                        <a:rPr lang="en-US" sz="2400" b="0" i="0" u="none" strike="noStrike" dirty="0">
                          <a:solidFill>
                            <a:srgbClr val="000000"/>
                          </a:solidFill>
                          <a:effectLst/>
                          <a:latin typeface="Calibri" panose="020F0502020204030204" pitchFamily="34" charset="0"/>
                        </a:rPr>
                        <a:t>Snowstorm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 day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Negligible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Highly Likely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ln w="3175">
                            <a:solidFill>
                              <a:schemeClr val="tx1"/>
                            </a:solidFill>
                          </a:ln>
                          <a:solidFill>
                            <a:schemeClr val="bg1"/>
                          </a:solidFill>
                          <a:effectLst/>
                          <a:latin typeface="Calibri" panose="020F050202020403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26013015"/>
                  </a:ext>
                </a:extLst>
              </a:tr>
            </a:tbl>
          </a:graphicData>
        </a:graphic>
      </p:graphicFrame>
      <p:sp>
        <p:nvSpPr>
          <p:cNvPr id="12" name="TextBox 1"/>
          <p:cNvSpPr txBox="1"/>
          <p:nvPr/>
        </p:nvSpPr>
        <p:spPr>
          <a:xfrm>
            <a:off x="1162049" y="1988167"/>
            <a:ext cx="6696075" cy="7429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u="sng" dirty="0"/>
              <a:t>Emergency Incident Risk Assessment Scoring</a:t>
            </a:r>
          </a:p>
        </p:txBody>
      </p:sp>
    </p:spTree>
    <p:extLst>
      <p:ext uri="{BB962C8B-B14F-4D97-AF65-F5344CB8AC3E}">
        <p14:creationId xmlns:p14="http://schemas.microsoft.com/office/powerpoint/2010/main" val="489345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393067"/>
            <a:ext cx="8229600" cy="3440722"/>
          </a:xfrm>
        </p:spPr>
        <p:txBody>
          <a:bodyPr>
            <a:noAutofit/>
          </a:bodyPr>
          <a:lstStyle/>
          <a:p>
            <a:pPr marL="0" indent="0">
              <a:spcBef>
                <a:spcPct val="30000"/>
              </a:spcBef>
              <a:buFont typeface="Arial" charset="0"/>
              <a:buNone/>
              <a:defRPr/>
            </a:pPr>
            <a:r>
              <a:rPr lang="en-US" sz="3200" b="1" dirty="0" smtClean="0">
                <a:solidFill>
                  <a:prstClr val="black"/>
                </a:solidFill>
              </a:rPr>
              <a:t>What are your hazards and threats?</a:t>
            </a:r>
          </a:p>
          <a:p>
            <a:pPr marL="0" indent="0">
              <a:spcBef>
                <a:spcPct val="30000"/>
              </a:spcBef>
              <a:buFont typeface="Arial" charset="0"/>
              <a:buNone/>
              <a:defRPr/>
            </a:pPr>
            <a:endParaRPr lang="en-US" sz="3200" b="1" dirty="0">
              <a:solidFill>
                <a:prstClr val="black"/>
              </a:solidFill>
            </a:endParaRPr>
          </a:p>
          <a:p>
            <a:pPr>
              <a:spcBef>
                <a:spcPct val="30000"/>
              </a:spcBef>
              <a:buFont typeface="Arial" charset="0"/>
              <a:buChar char="•"/>
              <a:defRPr/>
            </a:pPr>
            <a:r>
              <a:rPr lang="en-US" dirty="0" smtClean="0">
                <a:solidFill>
                  <a:prstClr val="black"/>
                </a:solidFill>
              </a:rPr>
              <a:t>What hazards and threats have disrupted your school before?</a:t>
            </a:r>
          </a:p>
          <a:p>
            <a:pPr>
              <a:spcBef>
                <a:spcPct val="30000"/>
              </a:spcBef>
              <a:buFont typeface="Arial" charset="0"/>
              <a:buChar char="•"/>
              <a:defRPr/>
            </a:pPr>
            <a:r>
              <a:rPr lang="en-US" dirty="0" smtClean="0">
                <a:solidFill>
                  <a:prstClr val="black"/>
                </a:solidFill>
              </a:rPr>
              <a:t>What hazards or threats are you aware of that you may need to plan for?</a:t>
            </a:r>
            <a:endParaRPr lang="en-US" dirty="0"/>
          </a:p>
          <a:p>
            <a:pPr>
              <a:buFont typeface="Arial" charset="0"/>
              <a:buChar char="•"/>
              <a:defRPr/>
            </a:pPr>
            <a:r>
              <a:rPr lang="en-US" dirty="0" smtClean="0"/>
              <a:t>What are the risks associated with the hazards and threats you have identified?</a:t>
            </a:r>
            <a:endParaRPr lang="en-US" dirty="0"/>
          </a:p>
        </p:txBody>
      </p:sp>
      <p:sp>
        <p:nvSpPr>
          <p:cNvPr id="4" name="Title 1"/>
          <p:cNvSpPr>
            <a:spLocks noGrp="1"/>
          </p:cNvSpPr>
          <p:nvPr>
            <p:ph type="title"/>
          </p:nvPr>
        </p:nvSpPr>
        <p:spPr>
          <a:xfrm>
            <a:off x="2652888" y="7610"/>
            <a:ext cx="6491111" cy="997102"/>
          </a:xfrm>
        </p:spPr>
        <p:txBody>
          <a:bodyPr>
            <a:normAutofit/>
          </a:bodyPr>
          <a:lstStyle/>
          <a:p>
            <a:r>
              <a:rPr lang="en-US" altLang="en-US" b="1" dirty="0" smtClean="0"/>
              <a:t>Thought Exercise</a:t>
            </a:r>
            <a:endParaRPr lang="en-US" altLang="en-US" i="1" dirty="0" smtClean="0"/>
          </a:p>
        </p:txBody>
      </p:sp>
    </p:spTree>
    <p:extLst>
      <p:ext uri="{BB962C8B-B14F-4D97-AF65-F5344CB8AC3E}">
        <p14:creationId xmlns:p14="http://schemas.microsoft.com/office/powerpoint/2010/main" val="2466949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a:spLocks noGrp="1" noChangeArrowheads="1"/>
          </p:cNvSpPr>
          <p:nvPr>
            <p:ph idx="1"/>
          </p:nvPr>
        </p:nvSpPr>
        <p:spPr bwMode="auto">
          <a:xfrm>
            <a:off x="448407" y="3919199"/>
            <a:ext cx="8229600" cy="1815882"/>
          </a:xfrm>
          <a:prstGeom prst="rect">
            <a:avLst/>
          </a:prstGeom>
          <a:noFill/>
          <a:ln w="9525">
            <a:noFill/>
            <a:miter lim="800000"/>
            <a:headEnd/>
            <a:tailEnd/>
          </a:ln>
        </p:spPr>
        <p:txBody>
          <a:bodyPr>
            <a:spAutoFit/>
          </a:bodyPr>
          <a:lstStyle/>
          <a:p>
            <a:pPr marL="0" indent="0" algn="ctr">
              <a:buNone/>
              <a:defRPr/>
            </a:pPr>
            <a:r>
              <a:rPr lang="en-US" sz="4000" dirty="0">
                <a:cs typeface="Arial" charset="0"/>
              </a:rPr>
              <a:t>The planning team develops </a:t>
            </a:r>
          </a:p>
          <a:p>
            <a:pPr marL="0" indent="0" algn="ctr">
              <a:buNone/>
              <a:defRPr/>
            </a:pPr>
            <a:r>
              <a:rPr lang="en-US" sz="6000" b="1" cap="all" dirty="0">
                <a:cs typeface="Arial" charset="0"/>
              </a:rPr>
              <a:t>Goals and Objectives.</a:t>
            </a:r>
          </a:p>
        </p:txBody>
      </p:sp>
      <p:pic>
        <p:nvPicPr>
          <p:cNvPr id="7" name="Picture 2" descr="Step three is circled: Determine goals and objectives."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87451"/>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flipH="1">
            <a:off x="3039205" y="2185228"/>
            <a:ext cx="1761393"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title"/>
          </p:nvPr>
        </p:nvSpPr>
        <p:spPr>
          <a:xfrm>
            <a:off x="2652888" y="7610"/>
            <a:ext cx="6491111" cy="997102"/>
          </a:xfrm>
        </p:spPr>
        <p:txBody>
          <a:bodyPr>
            <a:normAutofit/>
          </a:bodyPr>
          <a:lstStyle/>
          <a:p>
            <a:r>
              <a:rPr lang="en-US" altLang="en-US" b="1" dirty="0" smtClean="0"/>
              <a:t>Step 3 in the Planning Process</a:t>
            </a:r>
            <a:endParaRPr lang="en-US" altLang="en-US" i="1" dirty="0" smtClean="0"/>
          </a:p>
        </p:txBody>
      </p:sp>
    </p:spTree>
    <p:extLst>
      <p:ext uri="{BB962C8B-B14F-4D97-AF65-F5344CB8AC3E}">
        <p14:creationId xmlns:p14="http://schemas.microsoft.com/office/powerpoint/2010/main" val="34052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6222" y="2153575"/>
            <a:ext cx="8229600" cy="4290646"/>
          </a:xfrm>
        </p:spPr>
        <p:txBody>
          <a:bodyPr>
            <a:normAutofit/>
          </a:bodyPr>
          <a:lstStyle/>
          <a:p>
            <a:pPr marL="0" indent="0">
              <a:spcBef>
                <a:spcPct val="30000"/>
              </a:spcBef>
              <a:buFont typeface="Arial" charset="0"/>
              <a:buNone/>
              <a:defRPr/>
            </a:pPr>
            <a:r>
              <a:rPr lang="en-US" sz="2800" b="1" dirty="0" smtClean="0"/>
              <a:t>Goals </a:t>
            </a:r>
            <a:r>
              <a:rPr lang="en-US" sz="2800" dirty="0"/>
              <a:t>are broad, general statements that indicate the desired outcome in response to </a:t>
            </a:r>
            <a:r>
              <a:rPr lang="en-US" sz="2800" dirty="0" smtClean="0"/>
              <a:t>a </a:t>
            </a:r>
            <a:r>
              <a:rPr lang="en-US" sz="2800" dirty="0"/>
              <a:t>threat or </a:t>
            </a:r>
            <a:r>
              <a:rPr lang="en-US" sz="2800" dirty="0" smtClean="0"/>
              <a:t>hazard. </a:t>
            </a:r>
          </a:p>
          <a:p>
            <a:pPr marL="0" indent="0">
              <a:spcBef>
                <a:spcPct val="30000"/>
              </a:spcBef>
              <a:buFont typeface="Arial" charset="0"/>
              <a:buNone/>
              <a:defRPr/>
            </a:pPr>
            <a:endParaRPr lang="en-US" sz="1050" dirty="0" smtClean="0"/>
          </a:p>
          <a:p>
            <a:pPr marL="0" indent="0">
              <a:spcBef>
                <a:spcPct val="30000"/>
              </a:spcBef>
              <a:buFont typeface="Arial" charset="0"/>
              <a:buNone/>
              <a:defRPr/>
            </a:pPr>
            <a:r>
              <a:rPr lang="en-US" sz="2800" dirty="0" smtClean="0"/>
              <a:t>The planning team will develop </a:t>
            </a:r>
            <a:r>
              <a:rPr lang="en-US" sz="2800" b="1" i="1" u="sng" dirty="0"/>
              <a:t>at least</a:t>
            </a:r>
            <a:r>
              <a:rPr lang="en-US" sz="2800" b="1" i="1" dirty="0"/>
              <a:t> three goals </a:t>
            </a:r>
            <a:r>
              <a:rPr lang="en-US" sz="2800" dirty="0"/>
              <a:t>indicating desired outcome </a:t>
            </a:r>
            <a:r>
              <a:rPr lang="en-US" sz="2800" dirty="0" smtClean="0"/>
              <a:t>for:</a:t>
            </a:r>
          </a:p>
          <a:p>
            <a:pPr marL="0" indent="0">
              <a:spcBef>
                <a:spcPct val="30000"/>
              </a:spcBef>
              <a:buFont typeface="Arial" charset="0"/>
              <a:buNone/>
              <a:defRPr/>
            </a:pPr>
            <a:endParaRPr lang="en-US" sz="1100" dirty="0"/>
          </a:p>
          <a:p>
            <a:pPr marL="457200" lvl="1" indent="0" fontAlgn="auto">
              <a:spcBef>
                <a:spcPts val="0"/>
              </a:spcBef>
              <a:spcAft>
                <a:spcPts val="0"/>
              </a:spcAft>
              <a:buFont typeface="Arial"/>
              <a:buNone/>
              <a:defRPr/>
            </a:pPr>
            <a:r>
              <a:rPr lang="en-US" dirty="0"/>
              <a:t>(1) </a:t>
            </a:r>
            <a:r>
              <a:rPr lang="en-US" b="1" i="1" dirty="0" smtClean="0">
                <a:solidFill>
                  <a:schemeClr val="accent2">
                    <a:lumMod val="50000"/>
                  </a:schemeClr>
                </a:solidFill>
              </a:rPr>
              <a:t>Before</a:t>
            </a:r>
            <a:endParaRPr lang="en-US" b="1" dirty="0">
              <a:solidFill>
                <a:schemeClr val="accent2">
                  <a:lumMod val="50000"/>
                </a:schemeClr>
              </a:solidFill>
            </a:endParaRPr>
          </a:p>
          <a:p>
            <a:pPr marL="457200" lvl="1" indent="0" fontAlgn="auto">
              <a:spcBef>
                <a:spcPts val="0"/>
              </a:spcBef>
              <a:spcAft>
                <a:spcPts val="0"/>
              </a:spcAft>
              <a:buFont typeface="Arial"/>
              <a:buNone/>
              <a:defRPr/>
            </a:pPr>
            <a:r>
              <a:rPr lang="en-US" dirty="0"/>
              <a:t>(2) </a:t>
            </a:r>
            <a:r>
              <a:rPr lang="en-US" b="1" i="1" dirty="0" smtClean="0">
                <a:solidFill>
                  <a:schemeClr val="accent2">
                    <a:lumMod val="50000"/>
                  </a:schemeClr>
                </a:solidFill>
              </a:rPr>
              <a:t>During</a:t>
            </a:r>
            <a:endParaRPr lang="en-US" dirty="0"/>
          </a:p>
          <a:p>
            <a:pPr marL="457200" lvl="1" indent="0" fontAlgn="auto">
              <a:spcBef>
                <a:spcPts val="0"/>
              </a:spcBef>
              <a:spcAft>
                <a:spcPts val="0"/>
              </a:spcAft>
              <a:buFont typeface="Arial"/>
              <a:buNone/>
              <a:defRPr/>
            </a:pPr>
            <a:r>
              <a:rPr lang="en-US" dirty="0"/>
              <a:t>(3) </a:t>
            </a:r>
            <a:r>
              <a:rPr lang="en-US" b="1" i="1" dirty="0" smtClean="0">
                <a:solidFill>
                  <a:schemeClr val="accent2">
                    <a:lumMod val="50000"/>
                  </a:schemeClr>
                </a:solidFill>
              </a:rPr>
              <a:t>After</a:t>
            </a:r>
            <a:r>
              <a:rPr lang="en-US" dirty="0" smtClean="0">
                <a:solidFill>
                  <a:schemeClr val="accent5">
                    <a:lumMod val="50000"/>
                  </a:schemeClr>
                </a:solidFill>
              </a:rPr>
              <a:t> </a:t>
            </a:r>
            <a:r>
              <a:rPr lang="en-US" dirty="0"/>
              <a:t>the threat or </a:t>
            </a:r>
            <a:r>
              <a:rPr lang="en-US" dirty="0" smtClean="0"/>
              <a:t>hazard</a:t>
            </a:r>
            <a:endParaRPr lang="en-US" dirty="0"/>
          </a:p>
          <a:p>
            <a:pPr marL="0" indent="0">
              <a:spcBef>
                <a:spcPct val="30000"/>
              </a:spcBef>
              <a:buFont typeface="Arial" charset="0"/>
              <a:buNone/>
              <a:defRPr/>
            </a:pPr>
            <a:endParaRPr lang="en-US" sz="1050" b="1" dirty="0" smtClean="0"/>
          </a:p>
          <a:p>
            <a:pPr marL="0" indent="0">
              <a:spcBef>
                <a:spcPct val="30000"/>
              </a:spcBef>
              <a:buFont typeface="Arial" charset="0"/>
              <a:buNone/>
              <a:defRPr/>
            </a:pPr>
            <a:r>
              <a:rPr lang="en-US" sz="2800" b="1" dirty="0" smtClean="0"/>
              <a:t>Objectives</a:t>
            </a:r>
            <a:r>
              <a:rPr lang="en-US" sz="2800" dirty="0" smtClean="0"/>
              <a:t> </a:t>
            </a:r>
            <a:r>
              <a:rPr lang="en-US" sz="2800" dirty="0"/>
              <a:t>are specific, </a:t>
            </a:r>
            <a:r>
              <a:rPr lang="en-US" sz="2800" b="1" i="1" dirty="0"/>
              <a:t>measurable actions</a:t>
            </a:r>
            <a:r>
              <a:rPr lang="en-US" sz="2800" dirty="0"/>
              <a:t> that are necessary to achieve the goals. </a:t>
            </a:r>
          </a:p>
          <a:p>
            <a:pPr>
              <a:buFont typeface="Arial" charset="0"/>
              <a:buChar char="•"/>
              <a:defRPr/>
            </a:pPr>
            <a:endParaRPr lang="en-US" dirty="0"/>
          </a:p>
        </p:txBody>
      </p:sp>
      <p:sp>
        <p:nvSpPr>
          <p:cNvPr id="6" name="Title 1"/>
          <p:cNvSpPr>
            <a:spLocks noGrp="1"/>
          </p:cNvSpPr>
          <p:nvPr>
            <p:ph type="title"/>
          </p:nvPr>
        </p:nvSpPr>
        <p:spPr>
          <a:xfrm>
            <a:off x="2652888" y="7610"/>
            <a:ext cx="6491111" cy="997102"/>
          </a:xfrm>
        </p:spPr>
        <p:txBody>
          <a:bodyPr>
            <a:normAutofit/>
          </a:bodyPr>
          <a:lstStyle/>
          <a:p>
            <a:r>
              <a:rPr lang="en-US" altLang="en-US" b="1" dirty="0" smtClean="0"/>
              <a:t>Determine the Goals and Objectives</a:t>
            </a:r>
            <a:endParaRPr lang="en-US" altLang="en-US" i="1" dirty="0" smtClean="0"/>
          </a:p>
        </p:txBody>
      </p:sp>
    </p:spTree>
    <p:extLst>
      <p:ext uri="{BB962C8B-B14F-4D97-AF65-F5344CB8AC3E}">
        <p14:creationId xmlns:p14="http://schemas.microsoft.com/office/powerpoint/2010/main" val="679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
          <p:cNvSpPr>
            <a:spLocks noGrp="1"/>
          </p:cNvSpPr>
          <p:nvPr>
            <p:ph idx="1"/>
          </p:nvPr>
        </p:nvSpPr>
        <p:spPr>
          <a:xfrm>
            <a:off x="224117" y="2624310"/>
            <a:ext cx="8592505" cy="3581055"/>
          </a:xfrm>
        </p:spPr>
        <p:txBody>
          <a:bodyPr>
            <a:normAutofit lnSpcReduction="10000"/>
          </a:bodyPr>
          <a:lstStyle/>
          <a:p>
            <a:r>
              <a:rPr lang="en-US" altLang="en-US" sz="2800" b="1" dirty="0" smtClean="0"/>
              <a:t>Desired </a:t>
            </a:r>
            <a:r>
              <a:rPr lang="en-US" altLang="en-US" sz="2800" b="1" dirty="0" smtClean="0"/>
              <a:t>outcome (goals): </a:t>
            </a:r>
            <a:r>
              <a:rPr lang="en-US" altLang="en-US" sz="2800" dirty="0" smtClean="0"/>
              <a:t>What you want your school to look like after the event.</a:t>
            </a:r>
          </a:p>
          <a:p>
            <a:pPr lvl="1"/>
            <a:r>
              <a:rPr lang="en-US" altLang="en-US" dirty="0" smtClean="0"/>
              <a:t>During a fire we want everyone to evacuate the building safely and we want to account for every single student and staff member.</a:t>
            </a:r>
          </a:p>
          <a:p>
            <a:r>
              <a:rPr lang="en-US" altLang="en-US" b="1" dirty="0" smtClean="0"/>
              <a:t>Chain of </a:t>
            </a:r>
            <a:r>
              <a:rPr lang="en-US" altLang="en-US" b="1" dirty="0" smtClean="0"/>
              <a:t>dependency (objectives): </a:t>
            </a:r>
            <a:r>
              <a:rPr lang="en-US" altLang="en-US" dirty="0" smtClean="0"/>
              <a:t>What actions or resources are needed to achieve your desired outcome.</a:t>
            </a:r>
          </a:p>
          <a:p>
            <a:pPr lvl="1"/>
            <a:r>
              <a:rPr lang="en-US" altLang="en-US" dirty="0" smtClean="0"/>
              <a:t>We will need unobstructed and clearly marked exits.</a:t>
            </a:r>
          </a:p>
          <a:p>
            <a:pPr lvl="1"/>
            <a:r>
              <a:rPr lang="en-US" altLang="en-US" dirty="0" smtClean="0"/>
              <a:t>We need to communicate evacuation routes and procedures to all students and staff.</a:t>
            </a:r>
          </a:p>
        </p:txBody>
      </p:sp>
      <p:sp>
        <p:nvSpPr>
          <p:cNvPr id="6" name="Text Placeholder 8"/>
          <p:cNvSpPr txBox="1">
            <a:spLocks/>
          </p:cNvSpPr>
          <p:nvPr/>
        </p:nvSpPr>
        <p:spPr>
          <a:xfrm>
            <a:off x="2438400" y="1828800"/>
            <a:ext cx="4040188" cy="6397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3600" b="1" dirty="0" smtClean="0"/>
              <a:t>Outcomes</a:t>
            </a:r>
          </a:p>
        </p:txBody>
      </p:sp>
      <p:sp>
        <p:nvSpPr>
          <p:cNvPr id="8" name="Title 1"/>
          <p:cNvSpPr>
            <a:spLocks noGrp="1"/>
          </p:cNvSpPr>
          <p:nvPr>
            <p:ph type="title"/>
          </p:nvPr>
        </p:nvSpPr>
        <p:spPr>
          <a:xfrm>
            <a:off x="2652888" y="7610"/>
            <a:ext cx="6491111" cy="997102"/>
          </a:xfrm>
        </p:spPr>
        <p:txBody>
          <a:bodyPr>
            <a:normAutofit/>
          </a:bodyPr>
          <a:lstStyle/>
          <a:p>
            <a:r>
              <a:rPr lang="en-US" altLang="en-US" b="1" dirty="0" smtClean="0"/>
              <a:t>Goals and Objectives (another look)</a:t>
            </a:r>
            <a:endParaRPr lang="en-US" altLang="en-US" i="1" dirty="0" smtClean="0"/>
          </a:p>
        </p:txBody>
      </p:sp>
    </p:spTree>
    <p:extLst>
      <p:ext uri="{BB962C8B-B14F-4D97-AF65-F5344CB8AC3E}">
        <p14:creationId xmlns:p14="http://schemas.microsoft.com/office/powerpoint/2010/main" val="1053499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b="1" dirty="0" smtClean="0"/>
              <a:t>Participant Activity</a:t>
            </a:r>
          </a:p>
        </p:txBody>
      </p:sp>
      <p:sp>
        <p:nvSpPr>
          <p:cNvPr id="2" name="Rounded Rectangle 1"/>
          <p:cNvSpPr/>
          <p:nvPr/>
        </p:nvSpPr>
        <p:spPr>
          <a:xfrm>
            <a:off x="509284" y="2139126"/>
            <a:ext cx="2592729" cy="11319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a threat</a:t>
            </a:r>
            <a:endParaRPr lang="en-US" sz="2200" b="1" dirty="0"/>
          </a:p>
        </p:txBody>
      </p:sp>
      <p:sp>
        <p:nvSpPr>
          <p:cNvPr id="6" name="Rounded Rectangle 5"/>
          <p:cNvSpPr/>
          <p:nvPr/>
        </p:nvSpPr>
        <p:spPr>
          <a:xfrm>
            <a:off x="509284" y="3622923"/>
            <a:ext cx="2592729" cy="114054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a response</a:t>
            </a:r>
            <a:endParaRPr lang="en-US" sz="2200" b="1" dirty="0"/>
          </a:p>
        </p:txBody>
      </p:sp>
      <p:sp>
        <p:nvSpPr>
          <p:cNvPr id="7" name="Rounded Rectangle 6"/>
          <p:cNvSpPr/>
          <p:nvPr/>
        </p:nvSpPr>
        <p:spPr>
          <a:xfrm>
            <a:off x="509284" y="5084175"/>
            <a:ext cx="2592729" cy="115286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Consider supporting activities/resources</a:t>
            </a:r>
            <a:endParaRPr lang="en-US" sz="2200" b="1" dirty="0"/>
          </a:p>
        </p:txBody>
      </p:sp>
      <p:sp>
        <p:nvSpPr>
          <p:cNvPr id="3" name="Right Arrow 2"/>
          <p:cNvSpPr/>
          <p:nvPr/>
        </p:nvSpPr>
        <p:spPr>
          <a:xfrm>
            <a:off x="3263321" y="1966252"/>
            <a:ext cx="5614459" cy="1488530"/>
          </a:xfrm>
          <a:prstGeom prst="rightArrow">
            <a:avLst>
              <a:gd name="adj1" fmla="val 76697"/>
              <a:gd name="adj2" fmla="val 2038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Goals should support the safety of all.</a:t>
            </a:r>
          </a:p>
          <a:p>
            <a:pPr marL="285750" indent="-285750">
              <a:buFont typeface="Arial" panose="020B0604020202020204" pitchFamily="34" charset="0"/>
              <a:buChar char="•"/>
            </a:pPr>
            <a:r>
              <a:rPr lang="en-US" sz="2200" dirty="0" smtClean="0">
                <a:solidFill>
                  <a:schemeClr val="tx1"/>
                </a:solidFill>
              </a:rPr>
              <a:t>Goals will address before, during and after.</a:t>
            </a:r>
          </a:p>
          <a:p>
            <a:pPr marL="285750" indent="-285750">
              <a:buFont typeface="Arial" panose="020B0604020202020204" pitchFamily="34" charset="0"/>
              <a:buChar char="•"/>
            </a:pPr>
            <a:r>
              <a:rPr lang="en-US" sz="2200" dirty="0" smtClean="0">
                <a:solidFill>
                  <a:schemeClr val="tx1"/>
                </a:solidFill>
              </a:rPr>
              <a:t>Goals will be attainable.</a:t>
            </a:r>
            <a:endParaRPr lang="en-US" sz="2200" dirty="0">
              <a:solidFill>
                <a:schemeClr val="tx1"/>
              </a:solidFill>
            </a:endParaRPr>
          </a:p>
        </p:txBody>
      </p:sp>
      <p:sp>
        <p:nvSpPr>
          <p:cNvPr id="8" name="Right Arrow 7"/>
          <p:cNvSpPr/>
          <p:nvPr/>
        </p:nvSpPr>
        <p:spPr>
          <a:xfrm>
            <a:off x="3263320" y="3443079"/>
            <a:ext cx="5614459" cy="1488530"/>
          </a:xfrm>
          <a:prstGeom prst="rightArrow">
            <a:avLst>
              <a:gd name="adj1" fmla="val 76697"/>
              <a:gd name="adj2" fmla="val 203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Lockdown/Lockout.</a:t>
            </a:r>
          </a:p>
          <a:p>
            <a:pPr marL="285750" indent="-285750">
              <a:buFont typeface="Arial" panose="020B0604020202020204" pitchFamily="34" charset="0"/>
              <a:buChar char="•"/>
            </a:pPr>
            <a:r>
              <a:rPr lang="en-US" sz="2200" dirty="0" smtClean="0">
                <a:solidFill>
                  <a:schemeClr val="tx1"/>
                </a:solidFill>
              </a:rPr>
              <a:t>Shelter in Place.</a:t>
            </a:r>
          </a:p>
          <a:p>
            <a:pPr marL="285750" indent="-285750">
              <a:buFont typeface="Arial" panose="020B0604020202020204" pitchFamily="34" charset="0"/>
              <a:buChar char="•"/>
            </a:pPr>
            <a:r>
              <a:rPr lang="en-US" sz="2200" dirty="0" smtClean="0">
                <a:solidFill>
                  <a:schemeClr val="tx1"/>
                </a:solidFill>
              </a:rPr>
              <a:t>Evacuate.</a:t>
            </a:r>
            <a:endParaRPr lang="en-US" sz="2200" dirty="0">
              <a:solidFill>
                <a:schemeClr val="tx1"/>
              </a:solidFill>
            </a:endParaRPr>
          </a:p>
        </p:txBody>
      </p:sp>
      <p:sp>
        <p:nvSpPr>
          <p:cNvPr id="9" name="Right Arrow 8"/>
          <p:cNvSpPr/>
          <p:nvPr/>
        </p:nvSpPr>
        <p:spPr>
          <a:xfrm>
            <a:off x="3263319" y="4918495"/>
            <a:ext cx="5614459" cy="1488530"/>
          </a:xfrm>
          <a:prstGeom prst="rightArrow">
            <a:avLst>
              <a:gd name="adj1" fmla="val 76697"/>
              <a:gd name="adj2" fmla="val 20383"/>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200" dirty="0" smtClean="0">
                <a:solidFill>
                  <a:schemeClr val="tx1"/>
                </a:solidFill>
              </a:rPr>
              <a:t>How will you communicate your response?</a:t>
            </a:r>
          </a:p>
          <a:p>
            <a:pPr marL="285750" indent="-285750">
              <a:buFont typeface="Arial" panose="020B0604020202020204" pitchFamily="34" charset="0"/>
              <a:buChar char="•"/>
            </a:pPr>
            <a:r>
              <a:rPr lang="en-US" sz="2200" dirty="0" smtClean="0">
                <a:solidFill>
                  <a:schemeClr val="tx1"/>
                </a:solidFill>
              </a:rPr>
              <a:t>How will you organize your response?</a:t>
            </a:r>
          </a:p>
          <a:p>
            <a:pPr marL="285750" indent="-285750">
              <a:buFont typeface="Arial" panose="020B0604020202020204" pitchFamily="34" charset="0"/>
              <a:buChar char="•"/>
            </a:pPr>
            <a:r>
              <a:rPr lang="en-US" sz="2200" dirty="0" smtClean="0">
                <a:solidFill>
                  <a:schemeClr val="tx1"/>
                </a:solidFill>
              </a:rPr>
              <a:t>What materials or assets do you need?</a:t>
            </a:r>
            <a:endParaRPr lang="en-US" sz="2200" dirty="0">
              <a:solidFill>
                <a:schemeClr val="tx1"/>
              </a:solidFill>
            </a:endParaRPr>
          </a:p>
        </p:txBody>
      </p:sp>
    </p:spTree>
    <p:extLst>
      <p:ext uri="{BB962C8B-B14F-4D97-AF65-F5344CB8AC3E}">
        <p14:creationId xmlns:p14="http://schemas.microsoft.com/office/powerpoint/2010/main" val="9562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accel="10000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1000"/>
                            </p:stCondLst>
                            <p:childTnLst>
                              <p:par>
                                <p:cTn id="19" presetID="2" presetClass="entr" presetSubtype="8" accel="10000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1000"/>
                            </p:stCondLst>
                            <p:childTnLst>
                              <p:par>
                                <p:cTn id="29" presetID="2" presetClass="entr" presetSubtype="8"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024" y="2177809"/>
            <a:ext cx="7886700" cy="1704878"/>
          </a:xfrm>
        </p:spPr>
        <p:txBody>
          <a:bodyPr/>
          <a:lstStyle/>
          <a:p>
            <a:pPr marL="0" indent="0">
              <a:buNone/>
            </a:pPr>
            <a:r>
              <a:rPr lang="en-US" dirty="0" smtClean="0"/>
              <a:t>Based on the process we’ve outlined thus far, go through your worksheets and work together to complete the goals and objectives for a shelter-in-place annex.</a:t>
            </a:r>
            <a:endParaRPr lang="en-US" dirty="0"/>
          </a:p>
        </p:txBody>
      </p:sp>
      <p:sp>
        <p:nvSpPr>
          <p:cNvPr id="3" name="Title 2"/>
          <p:cNvSpPr>
            <a:spLocks noGrp="1"/>
          </p:cNvSpPr>
          <p:nvPr>
            <p:ph type="title"/>
          </p:nvPr>
        </p:nvSpPr>
        <p:spPr>
          <a:xfrm>
            <a:off x="2743200" y="0"/>
            <a:ext cx="6400800" cy="857421"/>
          </a:xfrm>
        </p:spPr>
        <p:txBody>
          <a:bodyPr/>
          <a:lstStyle/>
          <a:p>
            <a:r>
              <a:rPr lang="en-US" dirty="0" smtClean="0"/>
              <a:t>Participant Activity</a:t>
            </a:r>
            <a:endParaRPr lang="en-US" dirty="0"/>
          </a:p>
        </p:txBody>
      </p:sp>
      <p:sp>
        <p:nvSpPr>
          <p:cNvPr id="4" name="Slide Number Placeholder 3"/>
          <p:cNvSpPr>
            <a:spLocks noGrp="1"/>
          </p:cNvSpPr>
          <p:nvPr>
            <p:ph type="sldNum" sz="quarter" idx="4"/>
          </p:nvPr>
        </p:nvSpPr>
        <p:spPr/>
        <p:txBody>
          <a:bodyPr/>
          <a:lstStyle/>
          <a:p>
            <a:fld id="{5972B450-2E1C-1843-B076-88E9D4D97ADC}" type="slidenum">
              <a:rPr lang="en-US" smtClean="0"/>
              <a:pPr/>
              <a:t>28</a:t>
            </a:fld>
            <a:endParaRPr lang="en-US" dirty="0"/>
          </a:p>
        </p:txBody>
      </p:sp>
      <p:grpSp>
        <p:nvGrpSpPr>
          <p:cNvPr id="8" name="Group 7" descr="Screen shot of the shelter-in-place worksheet (worksheet 20)." title="Screenshot of a worksheet"/>
          <p:cNvGrpSpPr/>
          <p:nvPr/>
        </p:nvGrpSpPr>
        <p:grpSpPr>
          <a:xfrm>
            <a:off x="692024" y="3882687"/>
            <a:ext cx="7519987" cy="2505075"/>
            <a:chOff x="692024" y="3882687"/>
            <a:chExt cx="7519987" cy="25050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36" y="3882687"/>
              <a:ext cx="7153275" cy="2505075"/>
            </a:xfrm>
            <a:prstGeom prst="rect">
              <a:avLst/>
            </a:prstGeom>
          </p:spPr>
        </p:pic>
        <p:sp>
          <p:nvSpPr>
            <p:cNvPr id="7" name="Right Arrow 6"/>
            <p:cNvSpPr/>
            <p:nvPr/>
          </p:nvSpPr>
          <p:spPr>
            <a:xfrm>
              <a:off x="692024" y="5055437"/>
              <a:ext cx="812926" cy="29527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1374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p:cNvSpPr txBox="1">
            <a:spLocks noGrp="1" noChangeArrowheads="1"/>
          </p:cNvSpPr>
          <p:nvPr>
            <p:ph idx="1"/>
          </p:nvPr>
        </p:nvSpPr>
        <p:spPr bwMode="auto">
          <a:xfrm>
            <a:off x="448407" y="3998845"/>
            <a:ext cx="8229600" cy="2287806"/>
          </a:xfrm>
          <a:prstGeom prst="rect">
            <a:avLst/>
          </a:prstGeom>
          <a:noFill/>
          <a:ln w="9525">
            <a:noFill/>
            <a:miter lim="800000"/>
            <a:headEnd/>
            <a:tailEnd/>
          </a:ln>
        </p:spPr>
        <p:txBody>
          <a:bodyPr>
            <a:spAutoFit/>
          </a:bodyPr>
          <a:lstStyle/>
          <a:p>
            <a:pPr marL="0" indent="0" algn="ctr">
              <a:buNone/>
              <a:defRPr/>
            </a:pPr>
            <a:r>
              <a:rPr lang="en-US" sz="4000" dirty="0">
                <a:cs typeface="Arial" charset="0"/>
              </a:rPr>
              <a:t>The planning team identifies </a:t>
            </a:r>
          </a:p>
          <a:p>
            <a:pPr marL="0" indent="0" algn="ctr">
              <a:buNone/>
              <a:defRPr/>
            </a:pPr>
            <a:r>
              <a:rPr lang="en-US" sz="6000" b="1" cap="all" dirty="0">
                <a:cs typeface="Arial" charset="0"/>
              </a:rPr>
              <a:t>Courses of Action</a:t>
            </a:r>
          </a:p>
          <a:p>
            <a:pPr marL="0" indent="0" algn="ctr">
              <a:buNone/>
              <a:defRPr/>
            </a:pPr>
            <a:r>
              <a:rPr lang="en-US" sz="4000" dirty="0">
                <a:cs typeface="Arial" charset="0"/>
              </a:rPr>
              <a:t>for each objective</a:t>
            </a:r>
            <a:r>
              <a:rPr lang="en-US" sz="4000" dirty="0" smtClean="0">
                <a:cs typeface="Arial" charset="0"/>
              </a:rPr>
              <a:t>.</a:t>
            </a:r>
            <a:endParaRPr lang="en-US" sz="4000" dirty="0">
              <a:cs typeface="Arial" charset="0"/>
            </a:endParaRPr>
          </a:p>
        </p:txBody>
      </p:sp>
      <p:pic>
        <p:nvPicPr>
          <p:cNvPr id="11" name="Picture 2" descr="Step-4 is circled: Plan development (indentifying courses of action)."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376163"/>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a:xfrm>
            <a:off x="4495800" y="2167467"/>
            <a:ext cx="1752600" cy="1600200"/>
          </a:xfrm>
          <a:prstGeom prst="ellipse">
            <a:avLst/>
          </a:prstGeom>
          <a:no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ndParaRPr>
          </a:p>
        </p:txBody>
      </p:sp>
      <p:sp>
        <p:nvSpPr>
          <p:cNvPr id="6" name="Title 1"/>
          <p:cNvSpPr>
            <a:spLocks noGrp="1"/>
          </p:cNvSpPr>
          <p:nvPr>
            <p:ph type="title"/>
          </p:nvPr>
        </p:nvSpPr>
        <p:spPr>
          <a:xfrm>
            <a:off x="2652888" y="7610"/>
            <a:ext cx="6491111" cy="997102"/>
          </a:xfrm>
        </p:spPr>
        <p:txBody>
          <a:bodyPr>
            <a:normAutofit/>
          </a:bodyPr>
          <a:lstStyle/>
          <a:p>
            <a:r>
              <a:rPr lang="en-US" altLang="en-US" b="1" dirty="0" smtClean="0"/>
              <a:t>Step 4: Plan Development</a:t>
            </a:r>
            <a:endParaRPr lang="en-US" altLang="en-US" i="1" dirty="0" smtClean="0"/>
          </a:p>
        </p:txBody>
      </p:sp>
    </p:spTree>
    <p:extLst>
      <p:ext uri="{BB962C8B-B14F-4D97-AF65-F5344CB8AC3E}">
        <p14:creationId xmlns:p14="http://schemas.microsoft.com/office/powerpoint/2010/main" val="173546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2561" y="2078268"/>
            <a:ext cx="8598877" cy="4372408"/>
          </a:xfrm>
        </p:spPr>
        <p:txBody>
          <a:bodyPr>
            <a:noAutofit/>
          </a:bodyPr>
          <a:lstStyle/>
          <a:p>
            <a:pPr>
              <a:buFont typeface="Arial" charset="0"/>
              <a:buChar char="•"/>
              <a:defRPr/>
            </a:pPr>
            <a:r>
              <a:rPr lang="en-US" b="1" dirty="0" smtClean="0"/>
              <a:t>Schools:</a:t>
            </a:r>
          </a:p>
          <a:p>
            <a:pPr lvl="1">
              <a:buFont typeface="Wingdings" panose="05000000000000000000" pitchFamily="2" charset="2"/>
              <a:buChar char="§"/>
              <a:defRPr/>
            </a:pPr>
            <a:r>
              <a:rPr lang="en-US" dirty="0" smtClean="0"/>
              <a:t>Provide safe and healthy learning environments.</a:t>
            </a:r>
          </a:p>
          <a:p>
            <a:pPr lvl="1">
              <a:buFont typeface="Wingdings" panose="05000000000000000000" pitchFamily="2" charset="2"/>
              <a:buChar char="§"/>
              <a:defRPr/>
            </a:pPr>
            <a:r>
              <a:rPr lang="en-US" dirty="0" smtClean="0"/>
              <a:t>Keep students safe from threats and hazards.</a:t>
            </a:r>
          </a:p>
          <a:p>
            <a:pPr lvl="1">
              <a:buFont typeface="Wingdings" panose="05000000000000000000" pitchFamily="2" charset="2"/>
              <a:buChar char="§"/>
              <a:defRPr/>
            </a:pPr>
            <a:r>
              <a:rPr lang="en-US" dirty="0" smtClean="0"/>
              <a:t>Plan for the safety and security of all students and staff (consider people with disabilities, access or functional needs). </a:t>
            </a:r>
          </a:p>
          <a:p>
            <a:pPr lvl="1">
              <a:buFont typeface="Wingdings" panose="05000000000000000000" pitchFamily="2" charset="2"/>
              <a:buChar char="§"/>
              <a:defRPr/>
            </a:pPr>
            <a:endParaRPr lang="en-US" dirty="0" smtClean="0"/>
          </a:p>
          <a:p>
            <a:pPr>
              <a:buFont typeface="Arial" charset="0"/>
              <a:buChar char="•"/>
              <a:defRPr/>
            </a:pPr>
            <a:r>
              <a:rPr lang="en-US" b="1" dirty="0" smtClean="0"/>
              <a:t>Collaborate with Community Partners to:</a:t>
            </a:r>
          </a:p>
          <a:p>
            <a:pPr lvl="1">
              <a:buFont typeface="Wingdings" panose="05000000000000000000" pitchFamily="2" charset="2"/>
              <a:buChar char="§"/>
              <a:defRPr/>
            </a:pPr>
            <a:r>
              <a:rPr lang="en-US" dirty="0" smtClean="0"/>
              <a:t>Support the school’s EOP.</a:t>
            </a:r>
          </a:p>
          <a:p>
            <a:pPr lvl="1">
              <a:buFont typeface="Wingdings" panose="05000000000000000000" pitchFamily="2" charset="2"/>
              <a:buChar char="§"/>
              <a:defRPr/>
            </a:pPr>
            <a:r>
              <a:rPr lang="en-US" dirty="0" smtClean="0"/>
              <a:t>Provide resources for the implementation of the EOP.</a:t>
            </a:r>
          </a:p>
          <a:p>
            <a:pPr lvl="1">
              <a:buFont typeface="Wingdings" panose="05000000000000000000" pitchFamily="2" charset="2"/>
              <a:buChar char="§"/>
              <a:defRPr/>
            </a:pPr>
            <a:r>
              <a:rPr lang="en-US" dirty="0" smtClean="0"/>
              <a:t>Provide input and support for diverse populations.</a:t>
            </a:r>
            <a:endParaRPr lang="en-US" dirty="0"/>
          </a:p>
        </p:txBody>
      </p:sp>
      <p:sp>
        <p:nvSpPr>
          <p:cNvPr id="2" name="Title 1"/>
          <p:cNvSpPr>
            <a:spLocks noGrp="1"/>
          </p:cNvSpPr>
          <p:nvPr>
            <p:ph type="title"/>
          </p:nvPr>
        </p:nvSpPr>
        <p:spPr>
          <a:xfrm>
            <a:off x="914400" y="-4287"/>
            <a:ext cx="8229600" cy="1051691"/>
          </a:xfrm>
        </p:spPr>
        <p:txBody>
          <a:bodyPr/>
          <a:lstStyle/>
          <a:p>
            <a:r>
              <a:rPr lang="en-US" dirty="0" smtClean="0"/>
              <a:t>Expectations</a:t>
            </a:r>
            <a:endParaRPr lang="en-US" b="1" dirty="0"/>
          </a:p>
        </p:txBody>
      </p:sp>
    </p:spTree>
    <p:extLst>
      <p:ext uri="{BB962C8B-B14F-4D97-AF65-F5344CB8AC3E}">
        <p14:creationId xmlns:p14="http://schemas.microsoft.com/office/powerpoint/2010/main" val="1382030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4294967295"/>
          </p:nvPr>
        </p:nvSpPr>
        <p:spPr>
          <a:xfrm>
            <a:off x="306213" y="1990300"/>
            <a:ext cx="8229600" cy="535531"/>
          </a:xfrm>
          <a:prstGeom prst="rect">
            <a:avLst/>
          </a:prstGeom>
          <a:noFill/>
        </p:spPr>
        <p:txBody>
          <a:bodyPr wrap="square" rtlCol="0">
            <a:spAutoFit/>
          </a:bodyPr>
          <a:lstStyle/>
          <a:p>
            <a:pPr marL="0" lvl="0" indent="0" algn="ctr" eaLnBrk="0" hangingPunct="0">
              <a:buNone/>
            </a:pPr>
            <a:r>
              <a:rPr lang="en-US" altLang="en-US" sz="3200" b="1" i="1" dirty="0" smtClean="0">
                <a:solidFill>
                  <a:prstClr val="black"/>
                </a:solidFill>
                <a:latin typeface="Calibri"/>
                <a:ea typeface="ＭＳ Ｐゴシック" pitchFamily="34" charset="-128"/>
              </a:rPr>
              <a:t>Four-step process to develop a course of action.</a:t>
            </a:r>
            <a:endParaRPr lang="en-US" altLang="en-US" sz="3200" b="1" i="1" dirty="0">
              <a:solidFill>
                <a:prstClr val="black"/>
              </a:solidFill>
              <a:latin typeface="Calibri"/>
              <a:ea typeface="ＭＳ Ｐゴシック" pitchFamily="34" charset="-128"/>
            </a:endParaRPr>
          </a:p>
        </p:txBody>
      </p:sp>
      <p:sp>
        <p:nvSpPr>
          <p:cNvPr id="6" name="Content Placeholder 6"/>
          <p:cNvSpPr txBox="1">
            <a:spLocks/>
          </p:cNvSpPr>
          <p:nvPr/>
        </p:nvSpPr>
        <p:spPr>
          <a:xfrm>
            <a:off x="228599" y="2921457"/>
            <a:ext cx="5257801" cy="3595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0938" indent="-1150938">
              <a:spcBef>
                <a:spcPts val="600"/>
              </a:spcBef>
              <a:buFont typeface="Arial" pitchFamily="34" charset="0"/>
              <a:buNone/>
            </a:pPr>
            <a:r>
              <a:rPr lang="en-US" altLang="en-US" sz="2800" b="1" i="1" dirty="0" smtClean="0"/>
              <a:t>Step 1: </a:t>
            </a:r>
            <a:r>
              <a:rPr lang="en-US" altLang="en-US" sz="2800" dirty="0" smtClean="0"/>
              <a:t>Describe possible scenarios.</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2: </a:t>
            </a:r>
            <a:r>
              <a:rPr lang="en-US" altLang="en-US" sz="2800" dirty="0" smtClean="0"/>
              <a:t>Determine the amount of </a:t>
            </a:r>
          </a:p>
          <a:p>
            <a:pPr marL="1150938" indent="-1093788">
              <a:spcBef>
                <a:spcPts val="600"/>
              </a:spcBef>
              <a:buFont typeface="Arial" pitchFamily="34" charset="0"/>
              <a:buNone/>
            </a:pPr>
            <a:r>
              <a:rPr lang="en-US" altLang="en-US" sz="2800" dirty="0" smtClean="0"/>
              <a:t>	time available to respond.</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3: </a:t>
            </a:r>
            <a:r>
              <a:rPr lang="en-US" altLang="en-US" sz="2800" dirty="0" smtClean="0"/>
              <a:t>Identify decision points. </a:t>
            </a:r>
          </a:p>
          <a:p>
            <a:pPr marL="1319213" indent="-1262063">
              <a:spcBef>
                <a:spcPts val="600"/>
              </a:spcBef>
              <a:buFont typeface="Arial" pitchFamily="34" charset="0"/>
              <a:buNone/>
            </a:pPr>
            <a:endParaRPr lang="en-US" altLang="en-US" sz="500" dirty="0" smtClean="0"/>
          </a:p>
          <a:p>
            <a:pPr marL="1319213" indent="-1262063">
              <a:spcBef>
                <a:spcPts val="600"/>
              </a:spcBef>
              <a:buFont typeface="Arial" pitchFamily="34" charset="0"/>
              <a:buNone/>
            </a:pPr>
            <a:r>
              <a:rPr lang="en-US" altLang="en-US" sz="2800" b="1" i="1" dirty="0" smtClean="0"/>
              <a:t>Step 4: </a:t>
            </a:r>
            <a:r>
              <a:rPr lang="en-US" altLang="en-US" sz="2800" dirty="0" smtClean="0"/>
              <a:t>Develop </a:t>
            </a:r>
            <a:r>
              <a:rPr lang="en-US" altLang="en-US" sz="2800" i="1" dirty="0" smtClean="0"/>
              <a:t>Courses of Action.</a:t>
            </a:r>
          </a:p>
        </p:txBody>
      </p:sp>
      <p:pic>
        <p:nvPicPr>
          <p:cNvPr id="7" name="Content Placeholder 4" descr="hazardous materials spill truck.bmp" title="A tanker truck that has tipped o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747" y="3393402"/>
            <a:ext cx="3093382" cy="2313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a:spLocks noGrp="1"/>
          </p:cNvSpPr>
          <p:nvPr>
            <p:ph type="title"/>
          </p:nvPr>
        </p:nvSpPr>
        <p:spPr>
          <a:xfrm>
            <a:off x="2652888" y="7610"/>
            <a:ext cx="6491111" cy="997102"/>
          </a:xfrm>
        </p:spPr>
        <p:txBody>
          <a:bodyPr>
            <a:normAutofit/>
          </a:bodyPr>
          <a:lstStyle/>
          <a:p>
            <a:r>
              <a:rPr lang="en-US" altLang="en-US" b="1" dirty="0" smtClean="0"/>
              <a:t>Develop Courses of Action</a:t>
            </a:r>
            <a:endParaRPr lang="en-US" altLang="en-US" i="1" dirty="0" smtClean="0"/>
          </a:p>
        </p:txBody>
      </p:sp>
    </p:spTree>
    <p:extLst>
      <p:ext uri="{BB962C8B-B14F-4D97-AF65-F5344CB8AC3E}">
        <p14:creationId xmlns:p14="http://schemas.microsoft.com/office/powerpoint/2010/main" val="282814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24925"/>
            <a:ext cx="6400800" cy="1002364"/>
          </a:xfrm>
        </p:spPr>
        <p:txBody>
          <a:bodyPr/>
          <a:lstStyle/>
          <a:p>
            <a:r>
              <a:rPr lang="en-US" altLang="en-US" b="1" dirty="0" smtClean="0"/>
              <a:t>One Possible Scenario</a:t>
            </a:r>
          </a:p>
        </p:txBody>
      </p:sp>
      <p:grpSp>
        <p:nvGrpSpPr>
          <p:cNvPr id="11" name="Group 10"/>
          <p:cNvGrpSpPr/>
          <p:nvPr/>
        </p:nvGrpSpPr>
        <p:grpSpPr>
          <a:xfrm>
            <a:off x="316523" y="1744369"/>
            <a:ext cx="8370276" cy="1618306"/>
            <a:chOff x="316523" y="1744369"/>
            <a:chExt cx="8370276" cy="1618306"/>
          </a:xfrm>
        </p:grpSpPr>
        <p:sp>
          <p:nvSpPr>
            <p:cNvPr id="3" name="Freeform 2"/>
            <p:cNvSpPr/>
            <p:nvPr/>
          </p:nvSpPr>
          <p:spPr>
            <a:xfrm>
              <a:off x="316523" y="1744369"/>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1800" b="1" kern="1200" dirty="0" smtClean="0"/>
                <a:t>Setting</a:t>
              </a:r>
              <a:endParaRPr lang="en-US" sz="1800" b="1" kern="1200" dirty="0"/>
            </a:p>
          </p:txBody>
        </p:sp>
        <p:sp>
          <p:nvSpPr>
            <p:cNvPr id="6" name="Freeform 5"/>
            <p:cNvSpPr/>
            <p:nvPr/>
          </p:nvSpPr>
          <p:spPr>
            <a:xfrm>
              <a:off x="1590014" y="1744370"/>
              <a:ext cx="7096785" cy="1051899"/>
            </a:xfrm>
            <a:custGeom>
              <a:avLst/>
              <a:gdLst>
                <a:gd name="connsiteX0" fmla="*/ 175320 w 1051899"/>
                <a:gd name="connsiteY0" fmla="*/ 0 h 7096785"/>
                <a:gd name="connsiteX1" fmla="*/ 876579 w 1051899"/>
                <a:gd name="connsiteY1" fmla="*/ 0 h 7096785"/>
                <a:gd name="connsiteX2" fmla="*/ 1051899 w 1051899"/>
                <a:gd name="connsiteY2" fmla="*/ 175320 h 7096785"/>
                <a:gd name="connsiteX3" fmla="*/ 1051899 w 1051899"/>
                <a:gd name="connsiteY3" fmla="*/ 7096785 h 7096785"/>
                <a:gd name="connsiteX4" fmla="*/ 1051899 w 1051899"/>
                <a:gd name="connsiteY4" fmla="*/ 7096785 h 7096785"/>
                <a:gd name="connsiteX5" fmla="*/ 0 w 1051899"/>
                <a:gd name="connsiteY5" fmla="*/ 7096785 h 7096785"/>
                <a:gd name="connsiteX6" fmla="*/ 0 w 1051899"/>
                <a:gd name="connsiteY6" fmla="*/ 7096785 h 7096785"/>
                <a:gd name="connsiteX7" fmla="*/ 0 w 1051899"/>
                <a:gd name="connsiteY7" fmla="*/ 175320 h 7096785"/>
                <a:gd name="connsiteX8" fmla="*/ 175320 w 1051899"/>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899" h="7096785">
                  <a:moveTo>
                    <a:pt x="1051899" y="1182823"/>
                  </a:moveTo>
                  <a:lnTo>
                    <a:pt x="1051899" y="5913962"/>
                  </a:lnTo>
                  <a:cubicBezTo>
                    <a:pt x="1051899" y="6567218"/>
                    <a:pt x="1040265" y="7096782"/>
                    <a:pt x="1025913" y="7096782"/>
                  </a:cubicBezTo>
                  <a:lnTo>
                    <a:pt x="0" y="7096782"/>
                  </a:lnTo>
                  <a:lnTo>
                    <a:pt x="0" y="7096782"/>
                  </a:lnTo>
                  <a:lnTo>
                    <a:pt x="0" y="3"/>
                  </a:lnTo>
                  <a:lnTo>
                    <a:pt x="0" y="3"/>
                  </a:lnTo>
                  <a:lnTo>
                    <a:pt x="1025913" y="3"/>
                  </a:lnTo>
                  <a:cubicBezTo>
                    <a:pt x="1040265" y="3"/>
                    <a:pt x="1051899" y="529567"/>
                    <a:pt x="1051899" y="1182823"/>
                  </a:cubicBezTo>
                  <a:close/>
                </a:path>
              </a:pathLst>
            </a:custGeom>
            <a:solidFill>
              <a:schemeClr val="accent2">
                <a:lumMod val="20000"/>
                <a:lumOff val="80000"/>
                <a:alpha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4048" rIns="64048" bIns="6405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It is 10:05 Wednesday morning and school is in session. </a:t>
              </a:r>
              <a:r>
                <a:rPr lang="en-US" sz="2000" b="1" kern="1200" dirty="0" smtClean="0">
                  <a:effectLst/>
                  <a:latin typeface="+mn-lt"/>
                  <a:ea typeface="+mn-ea"/>
                  <a:cs typeface="+mn-cs"/>
                </a:rPr>
                <a:t>The temperature is 40 degrees Fahrenheit outside, the sky is overcast, and there is a light breeze from the west.</a:t>
              </a:r>
              <a:endParaRPr lang="en-US" sz="2000" kern="1200" dirty="0"/>
            </a:p>
          </p:txBody>
        </p:sp>
      </p:grpSp>
      <p:grpSp>
        <p:nvGrpSpPr>
          <p:cNvPr id="12" name="Group 11"/>
          <p:cNvGrpSpPr/>
          <p:nvPr/>
        </p:nvGrpSpPr>
        <p:grpSpPr>
          <a:xfrm>
            <a:off x="316523" y="3171137"/>
            <a:ext cx="8370277" cy="1665442"/>
            <a:chOff x="316523" y="3171137"/>
            <a:chExt cx="8370277" cy="1665442"/>
          </a:xfrm>
        </p:grpSpPr>
        <p:sp>
          <p:nvSpPr>
            <p:cNvPr id="7" name="Freeform 6"/>
            <p:cNvSpPr/>
            <p:nvPr/>
          </p:nvSpPr>
          <p:spPr>
            <a:xfrm>
              <a:off x="316523" y="3218273"/>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1800" b="1" kern="1200" dirty="0" smtClean="0"/>
                <a:t>Incident</a:t>
              </a:r>
              <a:endParaRPr lang="en-US" sz="1800" b="1" kern="1200" dirty="0"/>
            </a:p>
          </p:txBody>
        </p:sp>
        <p:sp>
          <p:nvSpPr>
            <p:cNvPr id="8" name="Freeform 7"/>
            <p:cNvSpPr/>
            <p:nvPr/>
          </p:nvSpPr>
          <p:spPr>
            <a:xfrm>
              <a:off x="1590014" y="3171137"/>
              <a:ext cx="7096786" cy="1146171"/>
            </a:xfrm>
            <a:custGeom>
              <a:avLst/>
              <a:gdLst>
                <a:gd name="connsiteX0" fmla="*/ 191032 w 1146170"/>
                <a:gd name="connsiteY0" fmla="*/ 0 h 7096785"/>
                <a:gd name="connsiteX1" fmla="*/ 955138 w 1146170"/>
                <a:gd name="connsiteY1" fmla="*/ 0 h 7096785"/>
                <a:gd name="connsiteX2" fmla="*/ 1146170 w 1146170"/>
                <a:gd name="connsiteY2" fmla="*/ 191032 h 7096785"/>
                <a:gd name="connsiteX3" fmla="*/ 1146170 w 1146170"/>
                <a:gd name="connsiteY3" fmla="*/ 7096785 h 7096785"/>
                <a:gd name="connsiteX4" fmla="*/ 1146170 w 1146170"/>
                <a:gd name="connsiteY4" fmla="*/ 7096785 h 7096785"/>
                <a:gd name="connsiteX5" fmla="*/ 0 w 1146170"/>
                <a:gd name="connsiteY5" fmla="*/ 7096785 h 7096785"/>
                <a:gd name="connsiteX6" fmla="*/ 0 w 1146170"/>
                <a:gd name="connsiteY6" fmla="*/ 7096785 h 7096785"/>
                <a:gd name="connsiteX7" fmla="*/ 0 w 1146170"/>
                <a:gd name="connsiteY7" fmla="*/ 191032 h 7096785"/>
                <a:gd name="connsiteX8" fmla="*/ 191032 w 1146170"/>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170" h="7096785">
                  <a:moveTo>
                    <a:pt x="1146170" y="1182822"/>
                  </a:moveTo>
                  <a:lnTo>
                    <a:pt x="1146170" y="5913963"/>
                  </a:lnTo>
                  <a:cubicBezTo>
                    <a:pt x="1146170" y="6567215"/>
                    <a:pt x="1132357" y="7096782"/>
                    <a:pt x="1115317" y="7096782"/>
                  </a:cubicBezTo>
                  <a:lnTo>
                    <a:pt x="0" y="7096782"/>
                  </a:lnTo>
                  <a:lnTo>
                    <a:pt x="0" y="7096782"/>
                  </a:lnTo>
                  <a:lnTo>
                    <a:pt x="0" y="3"/>
                  </a:lnTo>
                  <a:lnTo>
                    <a:pt x="0" y="3"/>
                  </a:lnTo>
                  <a:lnTo>
                    <a:pt x="1115317" y="3"/>
                  </a:lnTo>
                  <a:cubicBezTo>
                    <a:pt x="1132357" y="3"/>
                    <a:pt x="1146170" y="529570"/>
                    <a:pt x="1146170" y="1182822"/>
                  </a:cubicBezTo>
                  <a:close/>
                </a:path>
              </a:pathLst>
            </a:custGeom>
            <a:solidFill>
              <a:schemeClr val="accent3">
                <a:lumMod val="20000"/>
                <a:lumOff val="80000"/>
                <a:alpha val="90000"/>
              </a:schemeClr>
            </a:solidFill>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651" rIns="68651" bIns="68652"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A tanker truck carrying hazardous materials crashes into another vehicle on a road a few blocks from the school. The truck is leaking a yellowish gas that is hovering close to the ground. </a:t>
              </a:r>
              <a:endParaRPr lang="en-US" sz="2000" kern="1200" dirty="0"/>
            </a:p>
          </p:txBody>
        </p:sp>
      </p:grpSp>
      <p:grpSp>
        <p:nvGrpSpPr>
          <p:cNvPr id="13" name="Group 12"/>
          <p:cNvGrpSpPr/>
          <p:nvPr/>
        </p:nvGrpSpPr>
        <p:grpSpPr>
          <a:xfrm>
            <a:off x="316523" y="4645041"/>
            <a:ext cx="8370276" cy="1618306"/>
            <a:chOff x="316523" y="4645041"/>
            <a:chExt cx="8370276" cy="1618306"/>
          </a:xfrm>
        </p:grpSpPr>
        <p:sp>
          <p:nvSpPr>
            <p:cNvPr id="9" name="Freeform 8"/>
            <p:cNvSpPr/>
            <p:nvPr/>
          </p:nvSpPr>
          <p:spPr>
            <a:xfrm>
              <a:off x="316523" y="4645041"/>
              <a:ext cx="1273492" cy="1618306"/>
            </a:xfrm>
            <a:custGeom>
              <a:avLst/>
              <a:gdLst>
                <a:gd name="connsiteX0" fmla="*/ 0 w 1618306"/>
                <a:gd name="connsiteY0" fmla="*/ 0 h 1132814"/>
                <a:gd name="connsiteX1" fmla="*/ 1051899 w 1618306"/>
                <a:gd name="connsiteY1" fmla="*/ 0 h 1132814"/>
                <a:gd name="connsiteX2" fmla="*/ 1618306 w 1618306"/>
                <a:gd name="connsiteY2" fmla="*/ 566407 h 1132814"/>
                <a:gd name="connsiteX3" fmla="*/ 1051899 w 1618306"/>
                <a:gd name="connsiteY3" fmla="*/ 1132814 h 1132814"/>
                <a:gd name="connsiteX4" fmla="*/ 0 w 1618306"/>
                <a:gd name="connsiteY4" fmla="*/ 1132814 h 1132814"/>
                <a:gd name="connsiteX5" fmla="*/ 566407 w 1618306"/>
                <a:gd name="connsiteY5" fmla="*/ 566407 h 1132814"/>
                <a:gd name="connsiteX6" fmla="*/ 0 w 1618306"/>
                <a:gd name="connsiteY6" fmla="*/ 0 h 113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306" h="1132814">
                  <a:moveTo>
                    <a:pt x="1618306" y="0"/>
                  </a:moveTo>
                  <a:lnTo>
                    <a:pt x="1618306" y="736329"/>
                  </a:lnTo>
                  <a:lnTo>
                    <a:pt x="809153" y="1132814"/>
                  </a:lnTo>
                  <a:lnTo>
                    <a:pt x="0" y="736329"/>
                  </a:lnTo>
                  <a:lnTo>
                    <a:pt x="0" y="0"/>
                  </a:lnTo>
                  <a:lnTo>
                    <a:pt x="809153" y="396485"/>
                  </a:lnTo>
                  <a:lnTo>
                    <a:pt x="1618306" y="0"/>
                  </a:lnTo>
                  <a:close/>
                </a:path>
              </a:pathLst>
            </a:custGeom>
            <a:solidFill>
              <a:schemeClr val="accent1"/>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0" tIns="577837" rIns="11430" bIns="577837" numCol="1" spcCol="1270" anchor="ctr" anchorCtr="0">
              <a:noAutofit/>
            </a:bodyPr>
            <a:lstStyle/>
            <a:p>
              <a:pPr lvl="0" algn="ctr" defTabSz="800100">
                <a:lnSpc>
                  <a:spcPct val="90000"/>
                </a:lnSpc>
                <a:spcBef>
                  <a:spcPct val="0"/>
                </a:spcBef>
                <a:spcAft>
                  <a:spcPct val="35000"/>
                </a:spcAft>
              </a:pPr>
              <a:r>
                <a:rPr lang="en-US" sz="1800" b="1" kern="1200" dirty="0" smtClean="0"/>
                <a:t>+ 2 minutes</a:t>
              </a:r>
              <a:endParaRPr lang="en-US" sz="1800" b="1" kern="1200" dirty="0"/>
            </a:p>
          </p:txBody>
        </p:sp>
        <p:sp>
          <p:nvSpPr>
            <p:cNvPr id="10" name="Freeform 9"/>
            <p:cNvSpPr/>
            <p:nvPr/>
          </p:nvSpPr>
          <p:spPr>
            <a:xfrm>
              <a:off x="1590014" y="4652605"/>
              <a:ext cx="7096785" cy="1051899"/>
            </a:xfrm>
            <a:custGeom>
              <a:avLst/>
              <a:gdLst>
                <a:gd name="connsiteX0" fmla="*/ 175320 w 1051899"/>
                <a:gd name="connsiteY0" fmla="*/ 0 h 7096785"/>
                <a:gd name="connsiteX1" fmla="*/ 876579 w 1051899"/>
                <a:gd name="connsiteY1" fmla="*/ 0 h 7096785"/>
                <a:gd name="connsiteX2" fmla="*/ 1051899 w 1051899"/>
                <a:gd name="connsiteY2" fmla="*/ 175320 h 7096785"/>
                <a:gd name="connsiteX3" fmla="*/ 1051899 w 1051899"/>
                <a:gd name="connsiteY3" fmla="*/ 7096785 h 7096785"/>
                <a:gd name="connsiteX4" fmla="*/ 1051899 w 1051899"/>
                <a:gd name="connsiteY4" fmla="*/ 7096785 h 7096785"/>
                <a:gd name="connsiteX5" fmla="*/ 0 w 1051899"/>
                <a:gd name="connsiteY5" fmla="*/ 7096785 h 7096785"/>
                <a:gd name="connsiteX6" fmla="*/ 0 w 1051899"/>
                <a:gd name="connsiteY6" fmla="*/ 7096785 h 7096785"/>
                <a:gd name="connsiteX7" fmla="*/ 0 w 1051899"/>
                <a:gd name="connsiteY7" fmla="*/ 175320 h 7096785"/>
                <a:gd name="connsiteX8" fmla="*/ 175320 w 1051899"/>
                <a:gd name="connsiteY8" fmla="*/ 0 h 7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899" h="7096785">
                  <a:moveTo>
                    <a:pt x="1051899" y="1182823"/>
                  </a:moveTo>
                  <a:lnTo>
                    <a:pt x="1051899" y="5913962"/>
                  </a:lnTo>
                  <a:cubicBezTo>
                    <a:pt x="1051899" y="6567218"/>
                    <a:pt x="1040265" y="7096782"/>
                    <a:pt x="1025913" y="7096782"/>
                  </a:cubicBezTo>
                  <a:lnTo>
                    <a:pt x="0" y="7096782"/>
                  </a:lnTo>
                  <a:lnTo>
                    <a:pt x="0" y="7096782"/>
                  </a:lnTo>
                  <a:lnTo>
                    <a:pt x="0" y="3"/>
                  </a:lnTo>
                  <a:lnTo>
                    <a:pt x="0" y="3"/>
                  </a:lnTo>
                  <a:lnTo>
                    <a:pt x="1025913" y="3"/>
                  </a:lnTo>
                  <a:cubicBezTo>
                    <a:pt x="1040265" y="3"/>
                    <a:pt x="1051899" y="529567"/>
                    <a:pt x="1051899" y="1182823"/>
                  </a:cubicBezTo>
                  <a:close/>
                </a:path>
              </a:pathLst>
            </a:custGeom>
            <a:solidFill>
              <a:schemeClr val="accent4">
                <a:lumMod val="20000"/>
                <a:lumOff val="80000"/>
                <a:alpha val="90000"/>
              </a:schemeClr>
            </a:solidFill>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4048" rIns="64048" bIns="6405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A motorist comes upon the crash and calls 9-1-1. First responders are immediately dispatched to respond to the incident.</a:t>
              </a:r>
              <a:endParaRPr lang="en-US" sz="2000" kern="1200" dirty="0"/>
            </a:p>
          </p:txBody>
        </p:sp>
      </p:grpSp>
    </p:spTree>
    <p:extLst>
      <p:ext uri="{BB962C8B-B14F-4D97-AF65-F5344CB8AC3E}">
        <p14:creationId xmlns:p14="http://schemas.microsoft.com/office/powerpoint/2010/main" val="227529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19022" y="0"/>
            <a:ext cx="6524978" cy="1027289"/>
          </a:xfrm>
        </p:spPr>
        <p:txBody>
          <a:bodyPr/>
          <a:lstStyle/>
          <a:p>
            <a:r>
              <a:rPr lang="en-US" altLang="en-US" b="1" dirty="0" smtClean="0"/>
              <a:t>Scenario (Cont.)</a:t>
            </a:r>
          </a:p>
        </p:txBody>
      </p:sp>
      <p:grpSp>
        <p:nvGrpSpPr>
          <p:cNvPr id="11" name="Group 10"/>
          <p:cNvGrpSpPr/>
          <p:nvPr/>
        </p:nvGrpSpPr>
        <p:grpSpPr>
          <a:xfrm>
            <a:off x="262994" y="1677502"/>
            <a:ext cx="8423806" cy="1585189"/>
            <a:chOff x="262994" y="1677502"/>
            <a:chExt cx="8423806" cy="1585189"/>
          </a:xfrm>
        </p:grpSpPr>
        <p:sp>
          <p:nvSpPr>
            <p:cNvPr id="3" name="Freeform 2"/>
            <p:cNvSpPr/>
            <p:nvPr/>
          </p:nvSpPr>
          <p:spPr>
            <a:xfrm>
              <a:off x="262994" y="1677502"/>
              <a:ext cx="1265835" cy="1585189"/>
            </a:xfrm>
            <a:custGeom>
              <a:avLst/>
              <a:gdLst>
                <a:gd name="connsiteX0" fmla="*/ 0 w 1585189"/>
                <a:gd name="connsiteY0" fmla="*/ 0 h 1265835"/>
                <a:gd name="connsiteX1" fmla="*/ 952272 w 1585189"/>
                <a:gd name="connsiteY1" fmla="*/ 0 h 1265835"/>
                <a:gd name="connsiteX2" fmla="*/ 1585189 w 1585189"/>
                <a:gd name="connsiteY2" fmla="*/ 632918 h 1265835"/>
                <a:gd name="connsiteX3" fmla="*/ 952272 w 1585189"/>
                <a:gd name="connsiteY3" fmla="*/ 1265835 h 1265835"/>
                <a:gd name="connsiteX4" fmla="*/ 0 w 1585189"/>
                <a:gd name="connsiteY4" fmla="*/ 1265835 h 1265835"/>
                <a:gd name="connsiteX5" fmla="*/ 632918 w 1585189"/>
                <a:gd name="connsiteY5" fmla="*/ 632918 h 1265835"/>
                <a:gd name="connsiteX6" fmla="*/ 0 w 1585189"/>
                <a:gd name="connsiteY6" fmla="*/ 0 h 1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265835">
                  <a:moveTo>
                    <a:pt x="1585189" y="0"/>
                  </a:moveTo>
                  <a:lnTo>
                    <a:pt x="1585189" y="760426"/>
                  </a:lnTo>
                  <a:lnTo>
                    <a:pt x="792594" y="1265835"/>
                  </a:lnTo>
                  <a:lnTo>
                    <a:pt x="0" y="760426"/>
                  </a:lnTo>
                  <a:lnTo>
                    <a:pt x="0" y="0"/>
                  </a:lnTo>
                  <a:lnTo>
                    <a:pt x="792594" y="505410"/>
                  </a:lnTo>
                  <a:lnTo>
                    <a:pt x="1585189" y="0"/>
                  </a:lnTo>
                  <a:close/>
                </a:path>
              </a:pathLst>
            </a:cu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161" tIns="643078" rIns="10159" bIns="643077" numCol="1" spcCol="1270" anchor="ctr" anchorCtr="0">
              <a:noAutofit/>
            </a:bodyPr>
            <a:lstStyle/>
            <a:p>
              <a:pPr lvl="0" algn="ctr" defTabSz="711200">
                <a:lnSpc>
                  <a:spcPct val="90000"/>
                </a:lnSpc>
                <a:spcBef>
                  <a:spcPct val="0"/>
                </a:spcBef>
                <a:spcAft>
                  <a:spcPct val="35000"/>
                </a:spcAft>
              </a:pPr>
              <a:r>
                <a:rPr lang="en-US" sz="1600" b="1" kern="1200" dirty="0" smtClean="0"/>
                <a:t>+ 8 minutes</a:t>
              </a:r>
              <a:endParaRPr lang="en-US" sz="1600" b="1" kern="1200" dirty="0"/>
            </a:p>
          </p:txBody>
        </p:sp>
        <p:sp>
          <p:nvSpPr>
            <p:cNvPr id="6" name="Freeform 5"/>
            <p:cNvSpPr/>
            <p:nvPr/>
          </p:nvSpPr>
          <p:spPr>
            <a:xfrm>
              <a:off x="1542048" y="1689376"/>
              <a:ext cx="7144752" cy="1151257"/>
            </a:xfrm>
            <a:custGeom>
              <a:avLst/>
              <a:gdLst>
                <a:gd name="connsiteX0" fmla="*/ 191880 w 1151256"/>
                <a:gd name="connsiteY0" fmla="*/ 0 h 7144751"/>
                <a:gd name="connsiteX1" fmla="*/ 959376 w 1151256"/>
                <a:gd name="connsiteY1" fmla="*/ 0 h 7144751"/>
                <a:gd name="connsiteX2" fmla="*/ 1151256 w 1151256"/>
                <a:gd name="connsiteY2" fmla="*/ 191880 h 7144751"/>
                <a:gd name="connsiteX3" fmla="*/ 1151256 w 1151256"/>
                <a:gd name="connsiteY3" fmla="*/ 7144751 h 7144751"/>
                <a:gd name="connsiteX4" fmla="*/ 1151256 w 1151256"/>
                <a:gd name="connsiteY4" fmla="*/ 7144751 h 7144751"/>
                <a:gd name="connsiteX5" fmla="*/ 0 w 1151256"/>
                <a:gd name="connsiteY5" fmla="*/ 7144751 h 7144751"/>
                <a:gd name="connsiteX6" fmla="*/ 0 w 1151256"/>
                <a:gd name="connsiteY6" fmla="*/ 7144751 h 7144751"/>
                <a:gd name="connsiteX7" fmla="*/ 0 w 1151256"/>
                <a:gd name="connsiteY7" fmla="*/ 191880 h 7144751"/>
                <a:gd name="connsiteX8" fmla="*/ 191880 w 1151256"/>
                <a:gd name="connsiteY8" fmla="*/ 0 h 714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256" h="7144751">
                  <a:moveTo>
                    <a:pt x="1151256" y="1190819"/>
                  </a:moveTo>
                  <a:lnTo>
                    <a:pt x="1151256" y="5953932"/>
                  </a:lnTo>
                  <a:cubicBezTo>
                    <a:pt x="1151256" y="6611599"/>
                    <a:pt x="1137413" y="7144748"/>
                    <a:pt x="1120338" y="7144748"/>
                  </a:cubicBezTo>
                  <a:lnTo>
                    <a:pt x="0" y="7144748"/>
                  </a:lnTo>
                  <a:lnTo>
                    <a:pt x="0" y="7144748"/>
                  </a:lnTo>
                  <a:lnTo>
                    <a:pt x="0" y="3"/>
                  </a:lnTo>
                  <a:lnTo>
                    <a:pt x="0" y="3"/>
                  </a:lnTo>
                  <a:lnTo>
                    <a:pt x="1120338" y="3"/>
                  </a:lnTo>
                  <a:cubicBezTo>
                    <a:pt x="1137413" y="3"/>
                    <a:pt x="1151256" y="533152"/>
                    <a:pt x="1151256" y="1190819"/>
                  </a:cubicBezTo>
                  <a:close/>
                </a:path>
              </a:pathLst>
            </a:custGeom>
            <a:solidFill>
              <a:schemeClr val="accent2">
                <a:lumMod val="20000"/>
                <a:lumOff val="80000"/>
                <a:alpha val="90000"/>
              </a:schemeClr>
            </a:solidFill>
            <a:ln>
              <a:solidFill>
                <a:schemeClr val="accent2"/>
              </a:solid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8900" rIns="68900" bIns="68901"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Media has begun reporting on the tanker truck crash. Family members begin to call the school office to check on the status of their children. This is the first the school has heard of the incident.  </a:t>
              </a:r>
              <a:endParaRPr lang="en-US" sz="2000" b="1" kern="1200" dirty="0"/>
            </a:p>
          </p:txBody>
        </p:sp>
      </p:grpSp>
      <p:grpSp>
        <p:nvGrpSpPr>
          <p:cNvPr id="12" name="Group 11"/>
          <p:cNvGrpSpPr/>
          <p:nvPr/>
        </p:nvGrpSpPr>
        <p:grpSpPr>
          <a:xfrm>
            <a:off x="252762" y="3150769"/>
            <a:ext cx="8445044" cy="1588011"/>
            <a:chOff x="252762" y="3150769"/>
            <a:chExt cx="8445044" cy="1588011"/>
          </a:xfrm>
        </p:grpSpPr>
        <p:sp>
          <p:nvSpPr>
            <p:cNvPr id="7" name="Freeform 6"/>
            <p:cNvSpPr/>
            <p:nvPr/>
          </p:nvSpPr>
          <p:spPr>
            <a:xfrm>
              <a:off x="252762" y="3153590"/>
              <a:ext cx="1261872" cy="1585190"/>
            </a:xfrm>
            <a:custGeom>
              <a:avLst/>
              <a:gdLst>
                <a:gd name="connsiteX0" fmla="*/ 0 w 1585189"/>
                <a:gd name="connsiteY0" fmla="*/ 0 h 1312506"/>
                <a:gd name="connsiteX1" fmla="*/ 928936 w 1585189"/>
                <a:gd name="connsiteY1" fmla="*/ 0 h 1312506"/>
                <a:gd name="connsiteX2" fmla="*/ 1585189 w 1585189"/>
                <a:gd name="connsiteY2" fmla="*/ 656253 h 1312506"/>
                <a:gd name="connsiteX3" fmla="*/ 928936 w 1585189"/>
                <a:gd name="connsiteY3" fmla="*/ 1312506 h 1312506"/>
                <a:gd name="connsiteX4" fmla="*/ 0 w 1585189"/>
                <a:gd name="connsiteY4" fmla="*/ 1312506 h 1312506"/>
                <a:gd name="connsiteX5" fmla="*/ 656253 w 1585189"/>
                <a:gd name="connsiteY5" fmla="*/ 656253 h 1312506"/>
                <a:gd name="connsiteX6" fmla="*/ 0 w 1585189"/>
                <a:gd name="connsiteY6" fmla="*/ 0 h 131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312506">
                  <a:moveTo>
                    <a:pt x="1585188" y="0"/>
                  </a:moveTo>
                  <a:lnTo>
                    <a:pt x="1585188" y="769141"/>
                  </a:lnTo>
                  <a:lnTo>
                    <a:pt x="792595" y="1312506"/>
                  </a:lnTo>
                  <a:lnTo>
                    <a:pt x="1" y="769141"/>
                  </a:lnTo>
                  <a:lnTo>
                    <a:pt x="1" y="0"/>
                  </a:lnTo>
                  <a:lnTo>
                    <a:pt x="792595" y="543365"/>
                  </a:lnTo>
                  <a:lnTo>
                    <a:pt x="1585188" y="0"/>
                  </a:lnTo>
                  <a:close/>
                </a:path>
              </a:pathLst>
            </a:custGeom>
            <a:solidFill>
              <a:schemeClr val="accent3"/>
            </a:solidFill>
            <a:ln>
              <a:solidFill>
                <a:schemeClr val="accent3"/>
              </a:solidFill>
            </a:ln>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0161" tIns="666413" rIns="10160" bIns="666414" numCol="1" spcCol="1270" anchor="ctr" anchorCtr="0">
              <a:noAutofit/>
            </a:bodyPr>
            <a:lstStyle/>
            <a:p>
              <a:pPr lvl="0" algn="ctr" defTabSz="711200">
                <a:lnSpc>
                  <a:spcPct val="90000"/>
                </a:lnSpc>
                <a:spcBef>
                  <a:spcPct val="0"/>
                </a:spcBef>
                <a:spcAft>
                  <a:spcPct val="35000"/>
                </a:spcAft>
              </a:pPr>
              <a:r>
                <a:rPr lang="en-US" sz="1600" b="1" kern="1200" dirty="0" smtClean="0"/>
                <a:t>+ 10 minutes </a:t>
              </a:r>
              <a:endParaRPr lang="en-US" sz="1600" b="1" kern="1200" dirty="0"/>
            </a:p>
          </p:txBody>
        </p:sp>
        <p:sp>
          <p:nvSpPr>
            <p:cNvPr id="8" name="Freeform 7"/>
            <p:cNvSpPr/>
            <p:nvPr/>
          </p:nvSpPr>
          <p:spPr>
            <a:xfrm>
              <a:off x="1543255" y="3150769"/>
              <a:ext cx="7154551" cy="1036019"/>
            </a:xfrm>
            <a:custGeom>
              <a:avLst/>
              <a:gdLst>
                <a:gd name="connsiteX0" fmla="*/ 172673 w 1036019"/>
                <a:gd name="connsiteY0" fmla="*/ 0 h 7154551"/>
                <a:gd name="connsiteX1" fmla="*/ 863346 w 1036019"/>
                <a:gd name="connsiteY1" fmla="*/ 0 h 7154551"/>
                <a:gd name="connsiteX2" fmla="*/ 1036019 w 1036019"/>
                <a:gd name="connsiteY2" fmla="*/ 172673 h 7154551"/>
                <a:gd name="connsiteX3" fmla="*/ 1036019 w 1036019"/>
                <a:gd name="connsiteY3" fmla="*/ 7154551 h 7154551"/>
                <a:gd name="connsiteX4" fmla="*/ 1036019 w 1036019"/>
                <a:gd name="connsiteY4" fmla="*/ 7154551 h 7154551"/>
                <a:gd name="connsiteX5" fmla="*/ 0 w 1036019"/>
                <a:gd name="connsiteY5" fmla="*/ 7154551 h 7154551"/>
                <a:gd name="connsiteX6" fmla="*/ 0 w 1036019"/>
                <a:gd name="connsiteY6" fmla="*/ 7154551 h 7154551"/>
                <a:gd name="connsiteX7" fmla="*/ 0 w 1036019"/>
                <a:gd name="connsiteY7" fmla="*/ 172673 h 7154551"/>
                <a:gd name="connsiteX8" fmla="*/ 172673 w 1036019"/>
                <a:gd name="connsiteY8" fmla="*/ 0 h 715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019" h="7154551">
                  <a:moveTo>
                    <a:pt x="1036019" y="1192449"/>
                  </a:moveTo>
                  <a:lnTo>
                    <a:pt x="1036019" y="5962102"/>
                  </a:lnTo>
                  <a:cubicBezTo>
                    <a:pt x="1036019" y="6620674"/>
                    <a:pt x="1024824" y="7154548"/>
                    <a:pt x="1011015" y="7154548"/>
                  </a:cubicBezTo>
                  <a:lnTo>
                    <a:pt x="0" y="7154548"/>
                  </a:lnTo>
                  <a:lnTo>
                    <a:pt x="0" y="7154548"/>
                  </a:lnTo>
                  <a:lnTo>
                    <a:pt x="0" y="3"/>
                  </a:lnTo>
                  <a:lnTo>
                    <a:pt x="0" y="3"/>
                  </a:lnTo>
                  <a:lnTo>
                    <a:pt x="1011015" y="3"/>
                  </a:lnTo>
                  <a:cubicBezTo>
                    <a:pt x="1024824" y="3"/>
                    <a:pt x="1036019" y="533877"/>
                    <a:pt x="1036019" y="1192449"/>
                  </a:cubicBezTo>
                  <a:close/>
                </a:path>
              </a:pathLst>
            </a:custGeom>
            <a:solidFill>
              <a:schemeClr val="accent3">
                <a:lumMod val="20000"/>
                <a:lumOff val="80000"/>
                <a:alpha val="90000"/>
              </a:schemeClr>
            </a:solidFill>
            <a:ln>
              <a:solidFill>
                <a:schemeClr val="accent3"/>
              </a:solidFill>
            </a:ln>
          </p:spPr>
          <p:style>
            <a:lnRef idx="2">
              <a:schemeClr val="accent4">
                <a:hueOff val="-2232385"/>
                <a:satOff val="13449"/>
                <a:lumOff val="107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63274" rIns="63274" bIns="63274"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effectLst/>
                  <a:latin typeface="+mn-lt"/>
                  <a:ea typeface="+mn-ea"/>
                  <a:cs typeface="+mn-cs"/>
                </a:rPr>
                <a:t>The principal calls police dispatch to get first-hand information. Dispatch verifies the crash and that they’re still gathering information, but they don’t tell the school how to respond.</a:t>
              </a:r>
              <a:endParaRPr lang="en-US" sz="2000" b="1" kern="1200" dirty="0"/>
            </a:p>
          </p:txBody>
        </p:sp>
      </p:grpSp>
      <p:grpSp>
        <p:nvGrpSpPr>
          <p:cNvPr id="13" name="Group 12"/>
          <p:cNvGrpSpPr/>
          <p:nvPr/>
        </p:nvGrpSpPr>
        <p:grpSpPr>
          <a:xfrm>
            <a:off x="252763" y="4624264"/>
            <a:ext cx="8434043" cy="1585189"/>
            <a:chOff x="252763" y="4624264"/>
            <a:chExt cx="8434043" cy="1585189"/>
          </a:xfrm>
        </p:grpSpPr>
        <p:sp>
          <p:nvSpPr>
            <p:cNvPr id="9" name="Freeform 8"/>
            <p:cNvSpPr/>
            <p:nvPr/>
          </p:nvSpPr>
          <p:spPr>
            <a:xfrm>
              <a:off x="252763" y="4624264"/>
              <a:ext cx="1261872" cy="1585189"/>
            </a:xfrm>
            <a:custGeom>
              <a:avLst/>
              <a:gdLst>
                <a:gd name="connsiteX0" fmla="*/ 0 w 1585189"/>
                <a:gd name="connsiteY0" fmla="*/ 0 h 1305937"/>
                <a:gd name="connsiteX1" fmla="*/ 932221 w 1585189"/>
                <a:gd name="connsiteY1" fmla="*/ 0 h 1305937"/>
                <a:gd name="connsiteX2" fmla="*/ 1585189 w 1585189"/>
                <a:gd name="connsiteY2" fmla="*/ 652969 h 1305937"/>
                <a:gd name="connsiteX3" fmla="*/ 932221 w 1585189"/>
                <a:gd name="connsiteY3" fmla="*/ 1305937 h 1305937"/>
                <a:gd name="connsiteX4" fmla="*/ 0 w 1585189"/>
                <a:gd name="connsiteY4" fmla="*/ 1305937 h 1305937"/>
                <a:gd name="connsiteX5" fmla="*/ 652969 w 1585189"/>
                <a:gd name="connsiteY5" fmla="*/ 652969 h 1305937"/>
                <a:gd name="connsiteX6" fmla="*/ 0 w 1585189"/>
                <a:gd name="connsiteY6" fmla="*/ 0 h 13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189" h="1305937">
                  <a:moveTo>
                    <a:pt x="1585189" y="0"/>
                  </a:moveTo>
                  <a:lnTo>
                    <a:pt x="1585189" y="767998"/>
                  </a:lnTo>
                  <a:lnTo>
                    <a:pt x="792594" y="1305937"/>
                  </a:lnTo>
                  <a:lnTo>
                    <a:pt x="0" y="767998"/>
                  </a:lnTo>
                  <a:lnTo>
                    <a:pt x="0" y="0"/>
                  </a:lnTo>
                  <a:lnTo>
                    <a:pt x="792594" y="537940"/>
                  </a:lnTo>
                  <a:lnTo>
                    <a:pt x="1585189" y="0"/>
                  </a:lnTo>
                  <a:close/>
                </a:path>
              </a:pathLst>
            </a:custGeom>
            <a:solidFill>
              <a:schemeClr val="accent1"/>
            </a:solidFill>
            <a:ln>
              <a:solidFill>
                <a:schemeClr val="accent1"/>
              </a:solidFill>
            </a:ln>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2701" tIns="665669" rIns="12699" bIns="665668" numCol="1" spcCol="1270" anchor="ctr" anchorCtr="0">
              <a:noAutofit/>
            </a:bodyPr>
            <a:lstStyle/>
            <a:p>
              <a:pPr lvl="0" algn="ctr" defTabSz="889000">
                <a:lnSpc>
                  <a:spcPct val="90000"/>
                </a:lnSpc>
                <a:spcBef>
                  <a:spcPct val="0"/>
                </a:spcBef>
                <a:spcAft>
                  <a:spcPct val="35000"/>
                </a:spcAft>
              </a:pPr>
              <a:r>
                <a:rPr lang="en-US" sz="1600" b="1" kern="1200" dirty="0" smtClean="0"/>
                <a:t>+ 12 minutes</a:t>
              </a:r>
              <a:endParaRPr lang="en-US" sz="2000" b="1" kern="1200" dirty="0"/>
            </a:p>
          </p:txBody>
        </p:sp>
        <p:sp>
          <p:nvSpPr>
            <p:cNvPr id="10" name="Freeform 9"/>
            <p:cNvSpPr/>
            <p:nvPr/>
          </p:nvSpPr>
          <p:spPr>
            <a:xfrm>
              <a:off x="1537009" y="4631079"/>
              <a:ext cx="7149797" cy="1177119"/>
            </a:xfrm>
            <a:custGeom>
              <a:avLst/>
              <a:gdLst>
                <a:gd name="connsiteX0" fmla="*/ 196190 w 1177119"/>
                <a:gd name="connsiteY0" fmla="*/ 0 h 7149797"/>
                <a:gd name="connsiteX1" fmla="*/ 980929 w 1177119"/>
                <a:gd name="connsiteY1" fmla="*/ 0 h 7149797"/>
                <a:gd name="connsiteX2" fmla="*/ 1177119 w 1177119"/>
                <a:gd name="connsiteY2" fmla="*/ 196190 h 7149797"/>
                <a:gd name="connsiteX3" fmla="*/ 1177119 w 1177119"/>
                <a:gd name="connsiteY3" fmla="*/ 7149797 h 7149797"/>
                <a:gd name="connsiteX4" fmla="*/ 1177119 w 1177119"/>
                <a:gd name="connsiteY4" fmla="*/ 7149797 h 7149797"/>
                <a:gd name="connsiteX5" fmla="*/ 0 w 1177119"/>
                <a:gd name="connsiteY5" fmla="*/ 7149797 h 7149797"/>
                <a:gd name="connsiteX6" fmla="*/ 0 w 1177119"/>
                <a:gd name="connsiteY6" fmla="*/ 7149797 h 7149797"/>
                <a:gd name="connsiteX7" fmla="*/ 0 w 1177119"/>
                <a:gd name="connsiteY7" fmla="*/ 196190 h 7149797"/>
                <a:gd name="connsiteX8" fmla="*/ 196190 w 1177119"/>
                <a:gd name="connsiteY8" fmla="*/ 0 h 7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119" h="7149797">
                  <a:moveTo>
                    <a:pt x="1177119" y="1191656"/>
                  </a:moveTo>
                  <a:lnTo>
                    <a:pt x="1177119" y="5958141"/>
                  </a:lnTo>
                  <a:cubicBezTo>
                    <a:pt x="1177119" y="6616274"/>
                    <a:pt x="1162658" y="7149794"/>
                    <a:pt x="1144819" y="7149794"/>
                  </a:cubicBezTo>
                  <a:lnTo>
                    <a:pt x="0" y="7149794"/>
                  </a:lnTo>
                  <a:lnTo>
                    <a:pt x="0" y="7149794"/>
                  </a:lnTo>
                  <a:lnTo>
                    <a:pt x="0" y="3"/>
                  </a:lnTo>
                  <a:lnTo>
                    <a:pt x="0" y="3"/>
                  </a:lnTo>
                  <a:lnTo>
                    <a:pt x="1144819" y="3"/>
                  </a:lnTo>
                  <a:cubicBezTo>
                    <a:pt x="1162658" y="3"/>
                    <a:pt x="1177119" y="533523"/>
                    <a:pt x="1177119" y="1191656"/>
                  </a:cubicBezTo>
                  <a:close/>
                </a:path>
              </a:pathLst>
            </a:custGeom>
            <a:solidFill>
              <a:schemeClr val="accent1">
                <a:lumMod val="20000"/>
                <a:lumOff val="80000"/>
                <a:alpha val="90000"/>
              </a:schemeClr>
            </a:solidFill>
            <a:ln>
              <a:solidFill>
                <a:schemeClr val="accent1"/>
              </a:solidFill>
            </a:ln>
          </p:spPr>
          <p:style>
            <a:lnRef idx="2">
              <a:schemeClr val="accent4">
                <a:hueOff val="-4464770"/>
                <a:satOff val="26899"/>
                <a:lumOff val="215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70162" rIns="70162" bIns="70162"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principal assembles the school incident response team to assess the situation and determine an initial course of action: evacuate, shelter-in-place, or continue school as normal and wait for further instructions from 9-1-1. DECISION POINT!</a:t>
              </a:r>
              <a:endParaRPr lang="en-US" sz="2000" b="1" kern="1200" dirty="0"/>
            </a:p>
          </p:txBody>
        </p:sp>
      </p:grpSp>
    </p:spTree>
    <p:extLst>
      <p:ext uri="{BB962C8B-B14F-4D97-AF65-F5344CB8AC3E}">
        <p14:creationId xmlns:p14="http://schemas.microsoft.com/office/powerpoint/2010/main" val="332589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13636"/>
            <a:ext cx="6400800" cy="857421"/>
          </a:xfrm>
        </p:spPr>
        <p:txBody>
          <a:bodyPr/>
          <a:lstStyle/>
          <a:p>
            <a:r>
              <a:rPr lang="en-US" altLang="en-US" b="1" dirty="0"/>
              <a:t>Scenario (Cont.)</a:t>
            </a:r>
            <a:endParaRPr lang="en-US" altLang="en-US" b="1" dirty="0" smtClean="0"/>
          </a:p>
        </p:txBody>
      </p:sp>
      <p:grpSp>
        <p:nvGrpSpPr>
          <p:cNvPr id="11" name="Group 10"/>
          <p:cNvGrpSpPr/>
          <p:nvPr/>
        </p:nvGrpSpPr>
        <p:grpSpPr>
          <a:xfrm>
            <a:off x="211016" y="1693547"/>
            <a:ext cx="8475784" cy="1527788"/>
            <a:chOff x="457200" y="1693547"/>
            <a:chExt cx="8229599" cy="1527788"/>
          </a:xfrm>
        </p:grpSpPr>
        <p:sp>
          <p:nvSpPr>
            <p:cNvPr id="3" name="Freeform 2"/>
            <p:cNvSpPr/>
            <p:nvPr/>
          </p:nvSpPr>
          <p:spPr>
            <a:xfrm>
              <a:off x="457200" y="1693547"/>
              <a:ext cx="1232440"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1600" b="1" kern="1200" dirty="0" smtClean="0"/>
                <a:t>+ 13 minutes</a:t>
              </a:r>
              <a:endParaRPr lang="en-US" sz="1600" b="1" kern="1200" dirty="0"/>
            </a:p>
          </p:txBody>
        </p:sp>
        <p:sp>
          <p:nvSpPr>
            <p:cNvPr id="6" name="Freeform 5"/>
            <p:cNvSpPr/>
            <p:nvPr/>
          </p:nvSpPr>
          <p:spPr>
            <a:xfrm>
              <a:off x="1689640" y="1693549"/>
              <a:ext cx="6997159" cy="993061"/>
            </a:xfrm>
            <a:custGeom>
              <a:avLst/>
              <a:gdLst>
                <a:gd name="connsiteX0" fmla="*/ 165513 w 993061"/>
                <a:gd name="connsiteY0" fmla="*/ 0 h 7160149"/>
                <a:gd name="connsiteX1" fmla="*/ 827548 w 993061"/>
                <a:gd name="connsiteY1" fmla="*/ 0 h 7160149"/>
                <a:gd name="connsiteX2" fmla="*/ 993061 w 993061"/>
                <a:gd name="connsiteY2" fmla="*/ 165513 h 7160149"/>
                <a:gd name="connsiteX3" fmla="*/ 993061 w 993061"/>
                <a:gd name="connsiteY3" fmla="*/ 7160149 h 7160149"/>
                <a:gd name="connsiteX4" fmla="*/ 993061 w 993061"/>
                <a:gd name="connsiteY4" fmla="*/ 7160149 h 7160149"/>
                <a:gd name="connsiteX5" fmla="*/ 0 w 993061"/>
                <a:gd name="connsiteY5" fmla="*/ 7160149 h 7160149"/>
                <a:gd name="connsiteX6" fmla="*/ 0 w 993061"/>
                <a:gd name="connsiteY6" fmla="*/ 7160149 h 7160149"/>
                <a:gd name="connsiteX7" fmla="*/ 0 w 993061"/>
                <a:gd name="connsiteY7" fmla="*/ 165513 h 7160149"/>
                <a:gd name="connsiteX8" fmla="*/ 165513 w 993061"/>
                <a:gd name="connsiteY8" fmla="*/ 0 h 7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061" h="7160149">
                  <a:moveTo>
                    <a:pt x="993061" y="1193381"/>
                  </a:moveTo>
                  <a:lnTo>
                    <a:pt x="993061" y="5966768"/>
                  </a:lnTo>
                  <a:cubicBezTo>
                    <a:pt x="993061" y="6625850"/>
                    <a:pt x="982783" y="7160145"/>
                    <a:pt x="970106" y="7160145"/>
                  </a:cubicBezTo>
                  <a:lnTo>
                    <a:pt x="0" y="7160145"/>
                  </a:lnTo>
                  <a:lnTo>
                    <a:pt x="0" y="7160145"/>
                  </a:lnTo>
                  <a:lnTo>
                    <a:pt x="0" y="4"/>
                  </a:lnTo>
                  <a:lnTo>
                    <a:pt x="0" y="4"/>
                  </a:lnTo>
                  <a:lnTo>
                    <a:pt x="970106" y="4"/>
                  </a:lnTo>
                  <a:cubicBezTo>
                    <a:pt x="982783" y="4"/>
                    <a:pt x="993061" y="534299"/>
                    <a:pt x="993061" y="1193381"/>
                  </a:cubicBezTo>
                  <a:close/>
                </a:path>
              </a:pathLst>
            </a:custGeom>
            <a:solidFill>
              <a:schemeClr val="accent2">
                <a:lumMod val="20000"/>
                <a:lumOff val="80000"/>
                <a:alpha val="90000"/>
              </a:schemeClr>
            </a:solidFill>
            <a:ln>
              <a:solidFill>
                <a:schemeClr val="accent2"/>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61176" rIns="61176" bIns="61178"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school principal uses the intercom system to instruct staff to immediately implement a “Shelter-in-Place” procedure and seal their rooms.  </a:t>
              </a:r>
              <a:endParaRPr lang="en-US" sz="2000" b="1" kern="1200" dirty="0"/>
            </a:p>
          </p:txBody>
        </p:sp>
      </p:grpSp>
      <p:grpSp>
        <p:nvGrpSpPr>
          <p:cNvPr id="12" name="Group 11"/>
          <p:cNvGrpSpPr/>
          <p:nvPr/>
        </p:nvGrpSpPr>
        <p:grpSpPr>
          <a:xfrm>
            <a:off x="211016" y="3040512"/>
            <a:ext cx="8352700" cy="1649351"/>
            <a:chOff x="211016" y="3040512"/>
            <a:chExt cx="8352700" cy="1649351"/>
          </a:xfrm>
        </p:grpSpPr>
        <p:sp>
          <p:nvSpPr>
            <p:cNvPr id="7" name="Freeform 6"/>
            <p:cNvSpPr/>
            <p:nvPr/>
          </p:nvSpPr>
          <p:spPr>
            <a:xfrm>
              <a:off x="211016" y="3162075"/>
              <a:ext cx="1315635"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3"/>
            </a:solidFill>
            <a:ln>
              <a:solidFill>
                <a:schemeClr val="accent3"/>
              </a:solidFill>
            </a:ln>
          </p:spPr>
          <p:style>
            <a:lnRef idx="2">
              <a:schemeClr val="accent5">
                <a:hueOff val="-4966938"/>
                <a:satOff val="19906"/>
                <a:lumOff val="4314"/>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1600" b="1" kern="1200" dirty="0" smtClean="0"/>
                <a:t>+ 15 minutes</a:t>
              </a:r>
              <a:endParaRPr lang="en-US" sz="1600" b="1" kern="1200" dirty="0"/>
            </a:p>
          </p:txBody>
        </p:sp>
        <p:sp>
          <p:nvSpPr>
            <p:cNvPr id="8" name="Freeform 7"/>
            <p:cNvSpPr/>
            <p:nvPr/>
          </p:nvSpPr>
          <p:spPr>
            <a:xfrm>
              <a:off x="1480324" y="3040512"/>
              <a:ext cx="7083392" cy="1236192"/>
            </a:xfrm>
            <a:custGeom>
              <a:avLst/>
              <a:gdLst>
                <a:gd name="connsiteX0" fmla="*/ 206036 w 1236192"/>
                <a:gd name="connsiteY0" fmla="*/ 0 h 7083392"/>
                <a:gd name="connsiteX1" fmla="*/ 1030156 w 1236192"/>
                <a:gd name="connsiteY1" fmla="*/ 0 h 7083392"/>
                <a:gd name="connsiteX2" fmla="*/ 1236192 w 1236192"/>
                <a:gd name="connsiteY2" fmla="*/ 206036 h 7083392"/>
                <a:gd name="connsiteX3" fmla="*/ 1236192 w 1236192"/>
                <a:gd name="connsiteY3" fmla="*/ 7083392 h 7083392"/>
                <a:gd name="connsiteX4" fmla="*/ 1236192 w 1236192"/>
                <a:gd name="connsiteY4" fmla="*/ 7083392 h 7083392"/>
                <a:gd name="connsiteX5" fmla="*/ 0 w 1236192"/>
                <a:gd name="connsiteY5" fmla="*/ 7083392 h 7083392"/>
                <a:gd name="connsiteX6" fmla="*/ 0 w 1236192"/>
                <a:gd name="connsiteY6" fmla="*/ 7083392 h 7083392"/>
                <a:gd name="connsiteX7" fmla="*/ 0 w 1236192"/>
                <a:gd name="connsiteY7" fmla="*/ 206036 h 7083392"/>
                <a:gd name="connsiteX8" fmla="*/ 206036 w 1236192"/>
                <a:gd name="connsiteY8" fmla="*/ 0 h 708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192" h="7083392">
                  <a:moveTo>
                    <a:pt x="1236192" y="1180590"/>
                  </a:moveTo>
                  <a:lnTo>
                    <a:pt x="1236192" y="5902802"/>
                  </a:lnTo>
                  <a:cubicBezTo>
                    <a:pt x="1236192" y="6554825"/>
                    <a:pt x="1220093" y="7083389"/>
                    <a:pt x="1200235" y="7083389"/>
                  </a:cubicBezTo>
                  <a:lnTo>
                    <a:pt x="0" y="7083389"/>
                  </a:lnTo>
                  <a:lnTo>
                    <a:pt x="0" y="7083389"/>
                  </a:lnTo>
                  <a:lnTo>
                    <a:pt x="0" y="3"/>
                  </a:lnTo>
                  <a:lnTo>
                    <a:pt x="0" y="3"/>
                  </a:lnTo>
                  <a:lnTo>
                    <a:pt x="1200235" y="3"/>
                  </a:lnTo>
                  <a:cubicBezTo>
                    <a:pt x="1220093" y="3"/>
                    <a:pt x="1236192" y="528567"/>
                    <a:pt x="1236192" y="1180590"/>
                  </a:cubicBezTo>
                  <a:close/>
                </a:path>
              </a:pathLst>
            </a:custGeom>
            <a:solidFill>
              <a:schemeClr val="accent3">
                <a:lumMod val="20000"/>
                <a:lumOff val="80000"/>
                <a:alpha val="90000"/>
              </a:schemeClr>
            </a:solidFill>
            <a:ln>
              <a:solidFill>
                <a:schemeClr val="accent3"/>
              </a:solidFill>
            </a:ln>
          </p:spPr>
          <p:style>
            <a:lnRef idx="2">
              <a:schemeClr val="accent5">
                <a:hueOff val="-4966938"/>
                <a:satOff val="19906"/>
                <a:lumOff val="431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73046" rIns="73046" bIns="7304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custodian who knows how to turn off the HVAC system is out sick for the day. Thankfully, two other staff members were cross-trained to turn off the HVAC system and immediately begin that process.</a:t>
              </a:r>
              <a:endParaRPr lang="en-US" sz="2000" b="1" kern="1200" dirty="0"/>
            </a:p>
          </p:txBody>
        </p:sp>
      </p:grpSp>
      <p:grpSp>
        <p:nvGrpSpPr>
          <p:cNvPr id="13" name="Group 12"/>
          <p:cNvGrpSpPr/>
          <p:nvPr/>
        </p:nvGrpSpPr>
        <p:grpSpPr>
          <a:xfrm>
            <a:off x="211016" y="4596965"/>
            <a:ext cx="8475784" cy="1611695"/>
            <a:chOff x="211016" y="4596965"/>
            <a:chExt cx="8475784" cy="1611695"/>
          </a:xfrm>
        </p:grpSpPr>
        <p:sp>
          <p:nvSpPr>
            <p:cNvPr id="9" name="Freeform 8"/>
            <p:cNvSpPr/>
            <p:nvPr/>
          </p:nvSpPr>
          <p:spPr>
            <a:xfrm>
              <a:off x="211016" y="4680872"/>
              <a:ext cx="1315635" cy="1527788"/>
            </a:xfrm>
            <a:custGeom>
              <a:avLst/>
              <a:gdLst>
                <a:gd name="connsiteX0" fmla="*/ 0 w 1527787"/>
                <a:gd name="connsiteY0" fmla="*/ 0 h 1069450"/>
                <a:gd name="connsiteX1" fmla="*/ 993062 w 1527787"/>
                <a:gd name="connsiteY1" fmla="*/ 0 h 1069450"/>
                <a:gd name="connsiteX2" fmla="*/ 1527787 w 1527787"/>
                <a:gd name="connsiteY2" fmla="*/ 534725 h 1069450"/>
                <a:gd name="connsiteX3" fmla="*/ 993062 w 1527787"/>
                <a:gd name="connsiteY3" fmla="*/ 1069450 h 1069450"/>
                <a:gd name="connsiteX4" fmla="*/ 0 w 1527787"/>
                <a:gd name="connsiteY4" fmla="*/ 1069450 h 1069450"/>
                <a:gd name="connsiteX5" fmla="*/ 534725 w 1527787"/>
                <a:gd name="connsiteY5" fmla="*/ 534725 h 1069450"/>
                <a:gd name="connsiteX6" fmla="*/ 0 w 1527787"/>
                <a:gd name="connsiteY6" fmla="*/ 0 h 10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87" h="1069450">
                  <a:moveTo>
                    <a:pt x="1527786" y="0"/>
                  </a:moveTo>
                  <a:lnTo>
                    <a:pt x="1527786" y="695143"/>
                  </a:lnTo>
                  <a:lnTo>
                    <a:pt x="763894" y="1069450"/>
                  </a:lnTo>
                  <a:lnTo>
                    <a:pt x="1" y="695143"/>
                  </a:lnTo>
                  <a:lnTo>
                    <a:pt x="1" y="0"/>
                  </a:lnTo>
                  <a:lnTo>
                    <a:pt x="763894" y="374307"/>
                  </a:lnTo>
                  <a:lnTo>
                    <a:pt x="1527786" y="0"/>
                  </a:lnTo>
                  <a:close/>
                </a:path>
              </a:pathLst>
            </a:custGeom>
            <a:solidFill>
              <a:schemeClr val="accent1"/>
            </a:solidFill>
            <a:ln>
              <a:solidFill>
                <a:schemeClr val="accent1"/>
              </a:solidFill>
            </a:ln>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9526" tIns="544250" rIns="9525" bIns="544251" numCol="1" spcCol="1270" anchor="ctr" anchorCtr="0">
              <a:noAutofit/>
            </a:bodyPr>
            <a:lstStyle/>
            <a:p>
              <a:pPr lvl="0" algn="ctr" defTabSz="666750">
                <a:lnSpc>
                  <a:spcPct val="90000"/>
                </a:lnSpc>
                <a:spcBef>
                  <a:spcPct val="0"/>
                </a:spcBef>
                <a:spcAft>
                  <a:spcPct val="35000"/>
                </a:spcAft>
              </a:pPr>
              <a:r>
                <a:rPr lang="en-US" sz="1600" b="1" kern="1200" dirty="0" smtClean="0"/>
                <a:t>+ 18 minutes</a:t>
              </a:r>
              <a:endParaRPr lang="en-US" sz="1600" b="1" kern="1200" dirty="0"/>
            </a:p>
          </p:txBody>
        </p:sp>
        <p:sp>
          <p:nvSpPr>
            <p:cNvPr id="10" name="Freeform 9"/>
            <p:cNvSpPr/>
            <p:nvPr/>
          </p:nvSpPr>
          <p:spPr>
            <a:xfrm>
              <a:off x="1526650" y="4596965"/>
              <a:ext cx="7160150" cy="1336731"/>
            </a:xfrm>
            <a:custGeom>
              <a:avLst/>
              <a:gdLst>
                <a:gd name="connsiteX0" fmla="*/ 222793 w 1336730"/>
                <a:gd name="connsiteY0" fmla="*/ 0 h 7160149"/>
                <a:gd name="connsiteX1" fmla="*/ 1113937 w 1336730"/>
                <a:gd name="connsiteY1" fmla="*/ 0 h 7160149"/>
                <a:gd name="connsiteX2" fmla="*/ 1336730 w 1336730"/>
                <a:gd name="connsiteY2" fmla="*/ 222793 h 7160149"/>
                <a:gd name="connsiteX3" fmla="*/ 1336730 w 1336730"/>
                <a:gd name="connsiteY3" fmla="*/ 7160149 h 7160149"/>
                <a:gd name="connsiteX4" fmla="*/ 1336730 w 1336730"/>
                <a:gd name="connsiteY4" fmla="*/ 7160149 h 7160149"/>
                <a:gd name="connsiteX5" fmla="*/ 0 w 1336730"/>
                <a:gd name="connsiteY5" fmla="*/ 7160149 h 7160149"/>
                <a:gd name="connsiteX6" fmla="*/ 0 w 1336730"/>
                <a:gd name="connsiteY6" fmla="*/ 7160149 h 7160149"/>
                <a:gd name="connsiteX7" fmla="*/ 0 w 1336730"/>
                <a:gd name="connsiteY7" fmla="*/ 222793 h 7160149"/>
                <a:gd name="connsiteX8" fmla="*/ 222793 w 1336730"/>
                <a:gd name="connsiteY8" fmla="*/ 0 h 7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6730" h="7160149">
                  <a:moveTo>
                    <a:pt x="1336730" y="1193385"/>
                  </a:moveTo>
                  <a:lnTo>
                    <a:pt x="1336730" y="5966764"/>
                  </a:lnTo>
                  <a:cubicBezTo>
                    <a:pt x="1336730" y="6625850"/>
                    <a:pt x="1318108" y="7160146"/>
                    <a:pt x="1295137" y="7160146"/>
                  </a:cubicBezTo>
                  <a:lnTo>
                    <a:pt x="0" y="7160146"/>
                  </a:lnTo>
                  <a:lnTo>
                    <a:pt x="0" y="7160146"/>
                  </a:lnTo>
                  <a:lnTo>
                    <a:pt x="0" y="3"/>
                  </a:lnTo>
                  <a:lnTo>
                    <a:pt x="0" y="3"/>
                  </a:lnTo>
                  <a:lnTo>
                    <a:pt x="1295137" y="3"/>
                  </a:lnTo>
                  <a:cubicBezTo>
                    <a:pt x="1318108" y="3"/>
                    <a:pt x="1336730" y="534299"/>
                    <a:pt x="1336730" y="1193385"/>
                  </a:cubicBezTo>
                  <a:close/>
                </a:path>
              </a:pathLst>
            </a:custGeom>
            <a:solidFill>
              <a:schemeClr val="accent1">
                <a:lumMod val="20000"/>
                <a:lumOff val="80000"/>
                <a:alpha val="90000"/>
              </a:schemeClr>
            </a:solidFill>
            <a:ln>
              <a:solidFill>
                <a:schemeClr val="accent1"/>
              </a:solidFill>
            </a:ln>
          </p:spPr>
          <p:style>
            <a:lnRef idx="2">
              <a:schemeClr val="accent5">
                <a:hueOff val="-9933876"/>
                <a:satOff val="39811"/>
                <a:lumOff val="862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7954" rIns="77954" bIns="7795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As classroom windows are being sealed, a teacher notices students outside on a field with their teacher who are seemingly unaware of the incident. From a distance, it looks like some students might be coughing. The teacher immediately calls the office.</a:t>
              </a:r>
              <a:endParaRPr lang="en-US" sz="2000" b="1" kern="1200" dirty="0"/>
            </a:p>
          </p:txBody>
        </p:sp>
      </p:grpSp>
    </p:spTree>
    <p:extLst>
      <p:ext uri="{BB962C8B-B14F-4D97-AF65-F5344CB8AC3E}">
        <p14:creationId xmlns:p14="http://schemas.microsoft.com/office/powerpoint/2010/main" val="82565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13636"/>
            <a:ext cx="6400800" cy="857421"/>
          </a:xfrm>
        </p:spPr>
        <p:txBody>
          <a:bodyPr/>
          <a:lstStyle/>
          <a:p>
            <a:r>
              <a:rPr lang="en-US" altLang="en-US" b="1" dirty="0"/>
              <a:t>Scenario (Cont.)</a:t>
            </a:r>
            <a:endParaRPr lang="en-US" altLang="en-US" b="1" dirty="0" smtClean="0"/>
          </a:p>
        </p:txBody>
      </p:sp>
      <p:grpSp>
        <p:nvGrpSpPr>
          <p:cNvPr id="12" name="Group 11"/>
          <p:cNvGrpSpPr/>
          <p:nvPr/>
        </p:nvGrpSpPr>
        <p:grpSpPr>
          <a:xfrm>
            <a:off x="274779" y="1655197"/>
            <a:ext cx="8693374" cy="1417398"/>
            <a:chOff x="140727" y="1655197"/>
            <a:chExt cx="8693374" cy="1417398"/>
          </a:xfrm>
        </p:grpSpPr>
        <p:sp>
          <p:nvSpPr>
            <p:cNvPr id="3" name="Freeform 2"/>
            <p:cNvSpPr/>
            <p:nvPr/>
          </p:nvSpPr>
          <p:spPr>
            <a:xfrm>
              <a:off x="140727" y="1655197"/>
              <a:ext cx="1232230" cy="1417398"/>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2"/>
            </a:solidFill>
            <a:ln>
              <a:solidFill>
                <a:schemeClr val="accent2"/>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1600" b="1" kern="1200" dirty="0" smtClean="0"/>
                <a:t>+ 20 minutes</a:t>
              </a:r>
              <a:endParaRPr lang="en-US" sz="1600" b="1" kern="1200" dirty="0"/>
            </a:p>
          </p:txBody>
        </p:sp>
        <p:sp>
          <p:nvSpPr>
            <p:cNvPr id="7" name="Freeform 6"/>
            <p:cNvSpPr/>
            <p:nvPr/>
          </p:nvSpPr>
          <p:spPr>
            <a:xfrm>
              <a:off x="1390491" y="1655198"/>
              <a:ext cx="7443610" cy="921309"/>
            </a:xfrm>
            <a:custGeom>
              <a:avLst/>
              <a:gdLst>
                <a:gd name="connsiteX0" fmla="*/ 153554 w 921308"/>
                <a:gd name="connsiteY0" fmla="*/ 0 h 7443609"/>
                <a:gd name="connsiteX1" fmla="*/ 767754 w 921308"/>
                <a:gd name="connsiteY1" fmla="*/ 0 h 7443609"/>
                <a:gd name="connsiteX2" fmla="*/ 921308 w 921308"/>
                <a:gd name="connsiteY2" fmla="*/ 153554 h 7443609"/>
                <a:gd name="connsiteX3" fmla="*/ 921308 w 921308"/>
                <a:gd name="connsiteY3" fmla="*/ 7443609 h 7443609"/>
                <a:gd name="connsiteX4" fmla="*/ 921308 w 921308"/>
                <a:gd name="connsiteY4" fmla="*/ 7443609 h 7443609"/>
                <a:gd name="connsiteX5" fmla="*/ 0 w 921308"/>
                <a:gd name="connsiteY5" fmla="*/ 7443609 h 7443609"/>
                <a:gd name="connsiteX6" fmla="*/ 0 w 921308"/>
                <a:gd name="connsiteY6" fmla="*/ 7443609 h 7443609"/>
                <a:gd name="connsiteX7" fmla="*/ 0 w 921308"/>
                <a:gd name="connsiteY7" fmla="*/ 153554 h 7443609"/>
                <a:gd name="connsiteX8" fmla="*/ 153554 w 921308"/>
                <a:gd name="connsiteY8" fmla="*/ 0 h 74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308" h="7443609">
                  <a:moveTo>
                    <a:pt x="921308" y="1240626"/>
                  </a:moveTo>
                  <a:lnTo>
                    <a:pt x="921308" y="6202983"/>
                  </a:lnTo>
                  <a:cubicBezTo>
                    <a:pt x="921308" y="6888163"/>
                    <a:pt x="912799" y="7443605"/>
                    <a:pt x="902302" y="7443605"/>
                  </a:cubicBezTo>
                  <a:lnTo>
                    <a:pt x="0" y="7443605"/>
                  </a:lnTo>
                  <a:lnTo>
                    <a:pt x="0" y="7443605"/>
                  </a:lnTo>
                  <a:lnTo>
                    <a:pt x="0" y="4"/>
                  </a:lnTo>
                  <a:lnTo>
                    <a:pt x="0" y="4"/>
                  </a:lnTo>
                  <a:lnTo>
                    <a:pt x="902302" y="4"/>
                  </a:lnTo>
                  <a:cubicBezTo>
                    <a:pt x="912799" y="4"/>
                    <a:pt x="921308" y="555446"/>
                    <a:pt x="921308" y="1240626"/>
                  </a:cubicBezTo>
                  <a:close/>
                </a:path>
              </a:pathLst>
            </a:custGeom>
            <a:solidFill>
              <a:schemeClr val="accent2">
                <a:lumMod val="20000"/>
                <a:lumOff val="80000"/>
                <a:alpha val="90000"/>
              </a:schemeClr>
            </a:solid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7675" rIns="57675" bIns="5767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In the office, phones are ringing non-stop, office staff are sealing their windows and doors, and plans are being made to deliver inhalers and other needed medications to students.</a:t>
              </a:r>
              <a:endParaRPr lang="en-US" sz="2000" b="1" kern="1200" dirty="0"/>
            </a:p>
          </p:txBody>
        </p:sp>
      </p:grpSp>
      <p:grpSp>
        <p:nvGrpSpPr>
          <p:cNvPr id="13" name="Group 12"/>
          <p:cNvGrpSpPr/>
          <p:nvPr/>
        </p:nvGrpSpPr>
        <p:grpSpPr>
          <a:xfrm>
            <a:off x="274779" y="2852086"/>
            <a:ext cx="8674582" cy="1417398"/>
            <a:chOff x="1257" y="2904835"/>
            <a:chExt cx="8674582" cy="1417398"/>
          </a:xfrm>
        </p:grpSpPr>
        <p:sp>
          <p:nvSpPr>
            <p:cNvPr id="8" name="Freeform 7"/>
            <p:cNvSpPr/>
            <p:nvPr/>
          </p:nvSpPr>
          <p:spPr>
            <a:xfrm>
              <a:off x="1257" y="2904835"/>
              <a:ext cx="1230973" cy="1417398"/>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3"/>
            </a:solidFill>
            <a:ln>
              <a:solidFill>
                <a:schemeClr val="accent3"/>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1600" b="1" kern="1200" dirty="0" smtClean="0"/>
                <a:t>+ 20 minutes</a:t>
              </a:r>
              <a:endParaRPr lang="en-US" sz="1600" b="1" kern="1200" dirty="0"/>
            </a:p>
          </p:txBody>
        </p:sp>
        <p:sp>
          <p:nvSpPr>
            <p:cNvPr id="9" name="Freeform 8"/>
            <p:cNvSpPr/>
            <p:nvPr/>
          </p:nvSpPr>
          <p:spPr>
            <a:xfrm>
              <a:off x="1232229" y="2950284"/>
              <a:ext cx="7443610" cy="830413"/>
            </a:xfrm>
            <a:custGeom>
              <a:avLst/>
              <a:gdLst>
                <a:gd name="connsiteX0" fmla="*/ 138405 w 830412"/>
                <a:gd name="connsiteY0" fmla="*/ 0 h 7443609"/>
                <a:gd name="connsiteX1" fmla="*/ 692007 w 830412"/>
                <a:gd name="connsiteY1" fmla="*/ 0 h 7443609"/>
                <a:gd name="connsiteX2" fmla="*/ 830412 w 830412"/>
                <a:gd name="connsiteY2" fmla="*/ 138405 h 7443609"/>
                <a:gd name="connsiteX3" fmla="*/ 830412 w 830412"/>
                <a:gd name="connsiteY3" fmla="*/ 7443609 h 7443609"/>
                <a:gd name="connsiteX4" fmla="*/ 830412 w 830412"/>
                <a:gd name="connsiteY4" fmla="*/ 7443609 h 7443609"/>
                <a:gd name="connsiteX5" fmla="*/ 0 w 830412"/>
                <a:gd name="connsiteY5" fmla="*/ 7443609 h 7443609"/>
                <a:gd name="connsiteX6" fmla="*/ 0 w 830412"/>
                <a:gd name="connsiteY6" fmla="*/ 7443609 h 7443609"/>
                <a:gd name="connsiteX7" fmla="*/ 0 w 830412"/>
                <a:gd name="connsiteY7" fmla="*/ 138405 h 7443609"/>
                <a:gd name="connsiteX8" fmla="*/ 138405 w 830412"/>
                <a:gd name="connsiteY8" fmla="*/ 0 h 744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412" h="7443609">
                  <a:moveTo>
                    <a:pt x="830412" y="1240631"/>
                  </a:moveTo>
                  <a:lnTo>
                    <a:pt x="830412" y="6202978"/>
                  </a:lnTo>
                  <a:cubicBezTo>
                    <a:pt x="830412" y="6888157"/>
                    <a:pt x="823499" y="7443605"/>
                    <a:pt x="814971" y="7443605"/>
                  </a:cubicBezTo>
                  <a:lnTo>
                    <a:pt x="0" y="7443605"/>
                  </a:lnTo>
                  <a:lnTo>
                    <a:pt x="0" y="7443605"/>
                  </a:lnTo>
                  <a:lnTo>
                    <a:pt x="0" y="4"/>
                  </a:lnTo>
                  <a:lnTo>
                    <a:pt x="0" y="4"/>
                  </a:lnTo>
                  <a:lnTo>
                    <a:pt x="814971" y="4"/>
                  </a:lnTo>
                  <a:cubicBezTo>
                    <a:pt x="823499" y="4"/>
                    <a:pt x="830412" y="555452"/>
                    <a:pt x="830412" y="1240631"/>
                  </a:cubicBezTo>
                  <a:close/>
                </a:path>
              </a:pathLst>
            </a:custGeom>
            <a:solidFill>
              <a:schemeClr val="accent3">
                <a:lumMod val="20000"/>
                <a:lumOff val="80000"/>
                <a:alpha val="90000"/>
              </a:schemeClr>
            </a:solidFill>
            <a:ln>
              <a:solidFill>
                <a:schemeClr val="accent3"/>
              </a:solidFill>
            </a:ln>
          </p:spPr>
          <p:style>
            <a:lnRef idx="2">
              <a:schemeClr val="accent2">
                <a:hueOff val="2340759"/>
                <a:satOff val="-2919"/>
                <a:lumOff val="686"/>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53237" rIns="53237" bIns="53238"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The principal needs to decide what to do about the classes meeting outside.</a:t>
              </a:r>
              <a:endParaRPr lang="en-US" sz="2000" b="1" kern="1200" dirty="0"/>
            </a:p>
          </p:txBody>
        </p:sp>
      </p:grpSp>
      <p:grpSp>
        <p:nvGrpSpPr>
          <p:cNvPr id="14" name="Group 13"/>
          <p:cNvGrpSpPr/>
          <p:nvPr/>
        </p:nvGrpSpPr>
        <p:grpSpPr>
          <a:xfrm>
            <a:off x="318622" y="4128267"/>
            <a:ext cx="8576777" cy="2022198"/>
            <a:chOff x="238531" y="4156719"/>
            <a:chExt cx="8576777" cy="2022198"/>
          </a:xfrm>
        </p:grpSpPr>
        <p:sp>
          <p:nvSpPr>
            <p:cNvPr id="10" name="Freeform 9"/>
            <p:cNvSpPr/>
            <p:nvPr/>
          </p:nvSpPr>
          <p:spPr>
            <a:xfrm>
              <a:off x="238531" y="4156719"/>
              <a:ext cx="1187129" cy="1965599"/>
            </a:xfrm>
            <a:custGeom>
              <a:avLst/>
              <a:gdLst>
                <a:gd name="connsiteX0" fmla="*/ 0 w 1417397"/>
                <a:gd name="connsiteY0" fmla="*/ 0 h 992178"/>
                <a:gd name="connsiteX1" fmla="*/ 921308 w 1417397"/>
                <a:gd name="connsiteY1" fmla="*/ 0 h 992178"/>
                <a:gd name="connsiteX2" fmla="*/ 1417397 w 1417397"/>
                <a:gd name="connsiteY2" fmla="*/ 496089 h 992178"/>
                <a:gd name="connsiteX3" fmla="*/ 921308 w 1417397"/>
                <a:gd name="connsiteY3" fmla="*/ 992178 h 992178"/>
                <a:gd name="connsiteX4" fmla="*/ 0 w 1417397"/>
                <a:gd name="connsiteY4" fmla="*/ 992178 h 992178"/>
                <a:gd name="connsiteX5" fmla="*/ 496089 w 1417397"/>
                <a:gd name="connsiteY5" fmla="*/ 496089 h 992178"/>
                <a:gd name="connsiteX6" fmla="*/ 0 w 1417397"/>
                <a:gd name="connsiteY6" fmla="*/ 0 h 9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397" h="992178">
                  <a:moveTo>
                    <a:pt x="1417396" y="0"/>
                  </a:moveTo>
                  <a:lnTo>
                    <a:pt x="1417396" y="644916"/>
                  </a:lnTo>
                  <a:lnTo>
                    <a:pt x="708699" y="992178"/>
                  </a:lnTo>
                  <a:lnTo>
                    <a:pt x="1" y="644916"/>
                  </a:lnTo>
                  <a:lnTo>
                    <a:pt x="1" y="0"/>
                  </a:lnTo>
                  <a:lnTo>
                    <a:pt x="708699" y="347262"/>
                  </a:lnTo>
                  <a:lnTo>
                    <a:pt x="1417396" y="0"/>
                  </a:lnTo>
                  <a:close/>
                </a:path>
              </a:pathLst>
            </a:custGeom>
            <a:solidFill>
              <a:schemeClr val="accent1"/>
            </a:solidFill>
            <a:ln>
              <a:solidFill>
                <a:schemeClr val="accent1"/>
              </a:solidFill>
            </a:ln>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8891" tIns="504979" rIns="8890" bIns="504980" numCol="1" spcCol="1270" anchor="ctr" anchorCtr="0">
              <a:noAutofit/>
            </a:bodyPr>
            <a:lstStyle/>
            <a:p>
              <a:pPr lvl="0" algn="ctr" defTabSz="622300">
                <a:lnSpc>
                  <a:spcPct val="90000"/>
                </a:lnSpc>
                <a:spcBef>
                  <a:spcPct val="0"/>
                </a:spcBef>
                <a:spcAft>
                  <a:spcPct val="35000"/>
                </a:spcAft>
              </a:pPr>
              <a:r>
                <a:rPr lang="en-US" sz="1600" b="1" kern="1200" dirty="0" smtClean="0"/>
                <a:t>+ 20 minutes</a:t>
              </a:r>
              <a:endParaRPr lang="en-US" sz="1600" b="1" kern="1200" dirty="0"/>
            </a:p>
          </p:txBody>
        </p:sp>
        <p:sp>
          <p:nvSpPr>
            <p:cNvPr id="11" name="Freeform 10"/>
            <p:cNvSpPr/>
            <p:nvPr/>
          </p:nvSpPr>
          <p:spPr>
            <a:xfrm>
              <a:off x="1425660" y="4156719"/>
              <a:ext cx="7389648" cy="2022198"/>
            </a:xfrm>
            <a:custGeom>
              <a:avLst/>
              <a:gdLst>
                <a:gd name="connsiteX0" fmla="*/ 337040 w 2022198"/>
                <a:gd name="connsiteY0" fmla="*/ 0 h 7487452"/>
                <a:gd name="connsiteX1" fmla="*/ 1685158 w 2022198"/>
                <a:gd name="connsiteY1" fmla="*/ 0 h 7487452"/>
                <a:gd name="connsiteX2" fmla="*/ 2022198 w 2022198"/>
                <a:gd name="connsiteY2" fmla="*/ 337040 h 7487452"/>
                <a:gd name="connsiteX3" fmla="*/ 2022198 w 2022198"/>
                <a:gd name="connsiteY3" fmla="*/ 7487452 h 7487452"/>
                <a:gd name="connsiteX4" fmla="*/ 2022198 w 2022198"/>
                <a:gd name="connsiteY4" fmla="*/ 7487452 h 7487452"/>
                <a:gd name="connsiteX5" fmla="*/ 0 w 2022198"/>
                <a:gd name="connsiteY5" fmla="*/ 7487452 h 7487452"/>
                <a:gd name="connsiteX6" fmla="*/ 0 w 2022198"/>
                <a:gd name="connsiteY6" fmla="*/ 7487452 h 7487452"/>
                <a:gd name="connsiteX7" fmla="*/ 0 w 2022198"/>
                <a:gd name="connsiteY7" fmla="*/ 337040 h 7487452"/>
                <a:gd name="connsiteX8" fmla="*/ 337040 w 2022198"/>
                <a:gd name="connsiteY8" fmla="*/ 0 h 748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98" h="7487452">
                  <a:moveTo>
                    <a:pt x="2022198" y="1247935"/>
                  </a:moveTo>
                  <a:lnTo>
                    <a:pt x="2022198" y="6239517"/>
                  </a:lnTo>
                  <a:cubicBezTo>
                    <a:pt x="2022198" y="6928732"/>
                    <a:pt x="1981444" y="7487452"/>
                    <a:pt x="1931171" y="7487452"/>
                  </a:cubicBezTo>
                  <a:lnTo>
                    <a:pt x="0" y="7487452"/>
                  </a:lnTo>
                  <a:lnTo>
                    <a:pt x="0" y="7487452"/>
                  </a:lnTo>
                  <a:lnTo>
                    <a:pt x="0" y="0"/>
                  </a:lnTo>
                  <a:lnTo>
                    <a:pt x="0" y="0"/>
                  </a:lnTo>
                  <a:lnTo>
                    <a:pt x="1931171" y="0"/>
                  </a:lnTo>
                  <a:cubicBezTo>
                    <a:pt x="1981444" y="0"/>
                    <a:pt x="2022198" y="558720"/>
                    <a:pt x="2022198" y="1247935"/>
                  </a:cubicBezTo>
                  <a:close/>
                </a:path>
              </a:pathLst>
            </a:custGeom>
            <a:solidFill>
              <a:schemeClr val="accent1">
                <a:lumMod val="20000"/>
                <a:lumOff val="80000"/>
                <a:alpha val="90000"/>
              </a:schemeClr>
            </a:solidFill>
            <a:ln>
              <a:solidFill>
                <a:schemeClr val="accent1"/>
              </a:solidFill>
            </a:ln>
          </p:spPr>
          <p:style>
            <a:lnRef idx="2">
              <a:schemeClr val="accent2">
                <a:hueOff val="4681519"/>
                <a:satOff val="-5839"/>
                <a:lumOff val="137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0" tIns="111416" rIns="111416" bIns="11141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Have they been contaminated? Do they need medical attention?</a:t>
              </a:r>
              <a:endParaRPr lang="en-US" sz="2000" kern="1200" dirty="0"/>
            </a:p>
            <a:p>
              <a:pPr marL="228600" lvl="1" indent="-228600" algn="l" defTabSz="889000">
                <a:lnSpc>
                  <a:spcPct val="90000"/>
                </a:lnSpc>
                <a:spcBef>
                  <a:spcPct val="0"/>
                </a:spcBef>
                <a:spcAft>
                  <a:spcPct val="15000"/>
                </a:spcAft>
                <a:buChar char="••"/>
              </a:pPr>
              <a:r>
                <a:rPr lang="en-US" sz="2000" b="1" kern="1200" dirty="0" smtClean="0"/>
                <a:t>Are other classes meeting outside?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How will outside classes be given instructions?</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Should they be returned to the building?</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Do a walking “off-campus” evacuation?</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Call 9-1-1 for assistance/advise?</a:t>
              </a:r>
              <a:endParaRPr lang="en-US" sz="2000" b="1" kern="1200" dirty="0"/>
            </a:p>
          </p:txBody>
        </p:sp>
      </p:grpSp>
      <p:sp>
        <p:nvSpPr>
          <p:cNvPr id="6" name="TextBox 5"/>
          <p:cNvSpPr txBox="1"/>
          <p:nvPr/>
        </p:nvSpPr>
        <p:spPr>
          <a:xfrm>
            <a:off x="6339592" y="5139366"/>
            <a:ext cx="2609769" cy="1661993"/>
          </a:xfrm>
          <a:prstGeom prst="rect">
            <a:avLst/>
          </a:prstGeom>
          <a:solidFill>
            <a:schemeClr val="tx2"/>
          </a:solidFill>
        </p:spPr>
        <p:txBody>
          <a:bodyPr wrap="square">
            <a:spAutoFit/>
          </a:bodyPr>
          <a:lstStyle/>
          <a:p>
            <a:pPr>
              <a:defRPr/>
            </a:pPr>
            <a:r>
              <a:rPr lang="en-US" sz="1700" i="1" dirty="0">
                <a:solidFill>
                  <a:schemeClr val="bg1"/>
                </a:solidFill>
                <a:cs typeface="Arial" charset="0"/>
              </a:rPr>
              <a:t>Based on a scenario developed by the Missouri Center for Safe Schools. </a:t>
            </a:r>
            <a:r>
              <a:rPr lang="en-US" sz="1700" i="1" dirty="0" smtClean="0">
                <a:solidFill>
                  <a:schemeClr val="bg1"/>
                </a:solidFill>
                <a:cs typeface="Arial" charset="0"/>
              </a:rPr>
              <a:t>Available </a:t>
            </a:r>
            <a:r>
              <a:rPr lang="en-US" sz="1700" i="1" dirty="0">
                <a:solidFill>
                  <a:schemeClr val="bg1"/>
                </a:solidFill>
                <a:cs typeface="Arial" charset="0"/>
              </a:rPr>
              <a:t>in the REMS TA Center Resource Repository. </a:t>
            </a:r>
          </a:p>
        </p:txBody>
      </p:sp>
    </p:spTree>
    <p:extLst>
      <p:ext uri="{BB962C8B-B14F-4D97-AF65-F5344CB8AC3E}">
        <p14:creationId xmlns:p14="http://schemas.microsoft.com/office/powerpoint/2010/main" val="144744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57201" y="2402172"/>
            <a:ext cx="3838574" cy="2312703"/>
          </a:xfrm>
        </p:spPr>
        <p:txBody>
          <a:bodyPr>
            <a:noAutofit/>
          </a:bodyPr>
          <a:lstStyle/>
          <a:p>
            <a:pPr marL="1087438" indent="-1087438">
              <a:spcBef>
                <a:spcPts val="1200"/>
              </a:spcBef>
              <a:buNone/>
            </a:pPr>
            <a:r>
              <a:rPr lang="en-US" altLang="en-US" sz="2400" b="1" dirty="0" smtClean="0"/>
              <a:t>Things to consider: </a:t>
            </a:r>
          </a:p>
          <a:p>
            <a:pPr>
              <a:spcBef>
                <a:spcPts val="1200"/>
              </a:spcBef>
            </a:pPr>
            <a:r>
              <a:rPr lang="en-US" altLang="en-US" sz="2400" dirty="0" smtClean="0"/>
              <a:t>Does this example event demonstrate an effective implementation to a plan?</a:t>
            </a:r>
          </a:p>
          <a:p>
            <a:pPr>
              <a:spcBef>
                <a:spcPts val="1200"/>
              </a:spcBef>
            </a:pPr>
            <a:r>
              <a:rPr lang="en-US" altLang="en-US" sz="2400" dirty="0" smtClean="0"/>
              <a:t>What events or challenges may not have been planned for?</a:t>
            </a:r>
          </a:p>
          <a:p>
            <a:pPr>
              <a:spcBef>
                <a:spcPts val="1200"/>
              </a:spcBef>
            </a:pPr>
            <a:r>
              <a:rPr lang="en-US" altLang="en-US" sz="2400" dirty="0" smtClean="0"/>
              <a:t>What resources or actions may be needed?</a:t>
            </a:r>
          </a:p>
        </p:txBody>
      </p:sp>
      <p:sp>
        <p:nvSpPr>
          <p:cNvPr id="4" name="Title 1"/>
          <p:cNvSpPr>
            <a:spLocks noGrp="1"/>
          </p:cNvSpPr>
          <p:nvPr>
            <p:ph type="title"/>
          </p:nvPr>
        </p:nvSpPr>
        <p:spPr>
          <a:xfrm>
            <a:off x="2664178" y="0"/>
            <a:ext cx="6479822" cy="1061156"/>
          </a:xfrm>
        </p:spPr>
        <p:txBody>
          <a:bodyPr>
            <a:noAutofit/>
          </a:bodyPr>
          <a:lstStyle/>
          <a:p>
            <a:r>
              <a:rPr lang="en-US" altLang="en-US" b="1" dirty="0" smtClean="0"/>
              <a:t>Scenario Reflection</a:t>
            </a:r>
          </a:p>
        </p:txBody>
      </p:sp>
      <p:pic>
        <p:nvPicPr>
          <p:cNvPr id="3074" name="Picture 2" descr="The text reads: &quot;I like a teacher who gives you something to take home to think about besides homework.&quot; -Author Unknown" title="Student looking at a boo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5775" y="2402172"/>
            <a:ext cx="4565650" cy="34242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0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57200" y="2059272"/>
            <a:ext cx="8465517" cy="3783080"/>
          </a:xfrm>
        </p:spPr>
        <p:txBody>
          <a:bodyPr>
            <a:noAutofit/>
          </a:bodyPr>
          <a:lstStyle/>
          <a:p>
            <a:pPr marL="0" indent="0">
              <a:spcBef>
                <a:spcPts val="1200"/>
              </a:spcBef>
              <a:buNone/>
            </a:pPr>
            <a:r>
              <a:rPr lang="en-US" altLang="en-US" sz="2400" dirty="0" smtClean="0"/>
              <a:t>Considering the scenario just presented…</a:t>
            </a:r>
          </a:p>
          <a:p>
            <a:pPr marL="0" indent="0">
              <a:spcBef>
                <a:spcPts val="1200"/>
              </a:spcBef>
              <a:buNone/>
            </a:pPr>
            <a:endParaRPr lang="en-US" altLang="en-US" sz="2400" dirty="0"/>
          </a:p>
          <a:p>
            <a:pPr marL="0" indent="0">
              <a:spcBef>
                <a:spcPts val="1200"/>
              </a:spcBef>
              <a:buNone/>
              <a:tabLst>
                <a:tab pos="514350" algn="l"/>
              </a:tabLst>
            </a:pPr>
            <a:r>
              <a:rPr lang="en-US" altLang="en-US" sz="2400" dirty="0" smtClean="0"/>
              <a:t>Go through your own worksheet and complete the courses of action sections.</a:t>
            </a:r>
          </a:p>
        </p:txBody>
      </p:sp>
      <p:sp>
        <p:nvSpPr>
          <p:cNvPr id="4" name="Title 1"/>
          <p:cNvSpPr>
            <a:spLocks noGrp="1"/>
          </p:cNvSpPr>
          <p:nvPr>
            <p:ph type="title"/>
          </p:nvPr>
        </p:nvSpPr>
        <p:spPr>
          <a:xfrm>
            <a:off x="2664178" y="0"/>
            <a:ext cx="6479822" cy="1061156"/>
          </a:xfrm>
        </p:spPr>
        <p:txBody>
          <a:bodyPr>
            <a:noAutofit/>
          </a:bodyPr>
          <a:lstStyle/>
          <a:p>
            <a:r>
              <a:rPr lang="en-US" altLang="en-US" b="1" dirty="0" smtClean="0"/>
              <a:t>Exercise Time</a:t>
            </a:r>
          </a:p>
        </p:txBody>
      </p:sp>
      <p:grpSp>
        <p:nvGrpSpPr>
          <p:cNvPr id="6" name="Group 5" descr="This is a reference to the shelter-in-place worksheet (worksheet 20)." title="Screenshot of a worksheet"/>
          <p:cNvGrpSpPr/>
          <p:nvPr/>
        </p:nvGrpSpPr>
        <p:grpSpPr>
          <a:xfrm>
            <a:off x="692024" y="3882687"/>
            <a:ext cx="7519987" cy="2505075"/>
            <a:chOff x="692024" y="3882687"/>
            <a:chExt cx="7519987" cy="250507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36" y="3882687"/>
              <a:ext cx="7153275" cy="2505075"/>
            </a:xfrm>
            <a:prstGeom prst="rect">
              <a:avLst/>
            </a:prstGeom>
          </p:spPr>
        </p:pic>
        <p:sp>
          <p:nvSpPr>
            <p:cNvPr id="8" name="Right Arrow 7"/>
            <p:cNvSpPr/>
            <p:nvPr/>
          </p:nvSpPr>
          <p:spPr>
            <a:xfrm>
              <a:off x="692024" y="5055437"/>
              <a:ext cx="812926" cy="295275"/>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155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3778956"/>
            <a:ext cx="8229600" cy="2475089"/>
          </a:xfrm>
        </p:spPr>
        <p:txBody>
          <a:bodyPr/>
          <a:lstStyle/>
          <a:p>
            <a:pPr marL="0" indent="0" algn="ctr" eaLnBrk="1" hangingPunct="1">
              <a:buFont typeface="Arial" pitchFamily="34" charset="0"/>
              <a:buNone/>
            </a:pPr>
            <a:r>
              <a:rPr lang="en-US" altLang="en-US" sz="4000" dirty="0" smtClean="0"/>
              <a:t>The planning team </a:t>
            </a:r>
          </a:p>
          <a:p>
            <a:pPr marL="0" indent="0" algn="ctr" eaLnBrk="1" hangingPunct="1">
              <a:buFont typeface="Arial" pitchFamily="34" charset="0"/>
              <a:buNone/>
            </a:pPr>
            <a:r>
              <a:rPr lang="en-US" altLang="en-US" sz="6000" b="1" dirty="0" smtClean="0"/>
              <a:t>PREPARES A DRAFT</a:t>
            </a:r>
          </a:p>
          <a:p>
            <a:pPr marL="0" indent="0" algn="ctr" eaLnBrk="1" hangingPunct="1">
              <a:buFont typeface="Arial" pitchFamily="34" charset="0"/>
              <a:buNone/>
            </a:pPr>
            <a:r>
              <a:rPr lang="en-US" altLang="en-US" sz="4000" dirty="0" smtClean="0"/>
              <a:t>…of the school EOP.</a:t>
            </a:r>
            <a:endParaRPr lang="en-US" altLang="en-US" dirty="0" smtClean="0"/>
          </a:p>
        </p:txBody>
      </p:sp>
      <p:pic>
        <p:nvPicPr>
          <p:cNvPr id="6" name="Picture 2" descr="Step-5 is circled: Plan preparation, review and approval. " title="6-step planning process for EOP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1015" y="2274563"/>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a:xfrm flipH="1">
            <a:off x="5961185" y="2065867"/>
            <a:ext cx="1658815"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1"/>
          <p:cNvSpPr>
            <a:spLocks noGrp="1"/>
          </p:cNvSpPr>
          <p:nvPr>
            <p:ph type="title"/>
          </p:nvPr>
        </p:nvSpPr>
        <p:spPr>
          <a:xfrm>
            <a:off x="2743200" y="13636"/>
            <a:ext cx="6400800" cy="857421"/>
          </a:xfrm>
        </p:spPr>
        <p:txBody>
          <a:bodyPr/>
          <a:lstStyle/>
          <a:p>
            <a:r>
              <a:rPr lang="en-US" altLang="en-US" b="1" dirty="0" smtClean="0"/>
              <a:t>Step 5: Plan Prep &amp; Review</a:t>
            </a:r>
          </a:p>
        </p:txBody>
      </p:sp>
    </p:spTree>
    <p:extLst>
      <p:ext uri="{BB962C8B-B14F-4D97-AF65-F5344CB8AC3E}">
        <p14:creationId xmlns:p14="http://schemas.microsoft.com/office/powerpoint/2010/main" val="41383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62209501"/>
              </p:ext>
            </p:extLst>
          </p:nvPr>
        </p:nvGraphicFramePr>
        <p:xfrm>
          <a:off x="326188" y="178082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743200" y="13636"/>
            <a:ext cx="6400800" cy="857421"/>
          </a:xfrm>
        </p:spPr>
        <p:txBody>
          <a:bodyPr/>
          <a:lstStyle/>
          <a:p>
            <a:r>
              <a:rPr lang="en-US" altLang="en-US" dirty="0" smtClean="0"/>
              <a:t>The Plan</a:t>
            </a:r>
            <a:endParaRPr lang="en-US" altLang="en-US" b="1" dirty="0" smtClean="0"/>
          </a:p>
        </p:txBody>
      </p:sp>
    </p:spTree>
    <p:extLst>
      <p:ext uri="{BB962C8B-B14F-4D97-AF65-F5344CB8AC3E}">
        <p14:creationId xmlns:p14="http://schemas.microsoft.com/office/powerpoint/2010/main" val="3510260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54318" y="2837793"/>
            <a:ext cx="2192081" cy="1686910"/>
          </a:xfrm>
        </p:spPr>
        <p:txBody>
          <a:bodyPr>
            <a:noAutofit/>
          </a:bodyPr>
          <a:lstStyle/>
          <a:p>
            <a:pPr marL="0" indent="0" algn="ctr">
              <a:buNone/>
            </a:pPr>
            <a:r>
              <a:rPr lang="en-US" altLang="en-US" sz="4100" b="1" dirty="0" smtClean="0"/>
              <a:t>Elements of the Plan</a:t>
            </a:r>
          </a:p>
        </p:txBody>
      </p:sp>
      <p:graphicFrame>
        <p:nvGraphicFramePr>
          <p:cNvPr id="6" name="Content Placeholder 5"/>
          <p:cNvGraphicFramePr>
            <a:graphicFrameLocks/>
          </p:cNvGraphicFramePr>
          <p:nvPr>
            <p:extLst>
              <p:ext uri="{D42A27DB-BD31-4B8C-83A1-F6EECF244321}">
                <p14:modId xmlns:p14="http://schemas.microsoft.com/office/powerpoint/2010/main" val="4029973135"/>
              </p:ext>
            </p:extLst>
          </p:nvPr>
        </p:nvGraphicFramePr>
        <p:xfrm>
          <a:off x="3389586" y="1637603"/>
          <a:ext cx="5297213" cy="4530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2743200" y="13636"/>
            <a:ext cx="6400800" cy="857421"/>
          </a:xfrm>
        </p:spPr>
        <p:txBody>
          <a:bodyPr/>
          <a:lstStyle/>
          <a:p>
            <a:r>
              <a:rPr lang="en-US" altLang="en-US" b="1" dirty="0" smtClean="0"/>
              <a:t>Elements of the Plan</a:t>
            </a:r>
          </a:p>
        </p:txBody>
      </p:sp>
    </p:spTree>
    <p:extLst>
      <p:ext uri="{BB962C8B-B14F-4D97-AF65-F5344CB8AC3E}">
        <p14:creationId xmlns:p14="http://schemas.microsoft.com/office/powerpoint/2010/main" val="274535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640344459"/>
              </p:ext>
            </p:extLst>
          </p:nvPr>
        </p:nvGraphicFramePr>
        <p:xfrm>
          <a:off x="457200" y="2070500"/>
          <a:ext cx="8229600" cy="3981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2761866" y="8992"/>
            <a:ext cx="6372806" cy="1282580"/>
          </a:xfrm>
        </p:spPr>
        <p:txBody>
          <a:bodyPr>
            <a:normAutofit/>
          </a:bodyPr>
          <a:lstStyle/>
          <a:p>
            <a:r>
              <a:rPr lang="en-US" altLang="en-US" b="1" dirty="0" smtClean="0"/>
              <a:t>Presidential Policy Directive (PPD-8)</a:t>
            </a:r>
            <a:endParaRPr lang="en-US" altLang="en-US" dirty="0" smtClean="0"/>
          </a:p>
        </p:txBody>
      </p:sp>
      <p:sp>
        <p:nvSpPr>
          <p:cNvPr id="2" name="TextBox 1"/>
          <p:cNvSpPr txBox="1"/>
          <p:nvPr/>
        </p:nvSpPr>
        <p:spPr>
          <a:xfrm>
            <a:off x="625929" y="5943601"/>
            <a:ext cx="7892142" cy="369332"/>
          </a:xfrm>
          <a:prstGeom prst="rect">
            <a:avLst/>
          </a:prstGeom>
          <a:noFill/>
        </p:spPr>
        <p:txBody>
          <a:bodyPr wrap="square" rtlCol="0">
            <a:spAutoFit/>
          </a:bodyPr>
          <a:lstStyle/>
          <a:p>
            <a:r>
              <a:rPr lang="en-US" dirty="0" smtClean="0"/>
              <a:t>Link to PPD-8: </a:t>
            </a:r>
            <a:r>
              <a:rPr lang="en-US" dirty="0">
                <a:hlinkClick r:id="rId8"/>
              </a:rPr>
              <a:t>https://www.fema.gov/learn-about-presidential-policy-directive-8</a:t>
            </a:r>
            <a:endParaRPr lang="en-US" dirty="0"/>
          </a:p>
        </p:txBody>
      </p:sp>
    </p:spTree>
    <p:extLst>
      <p:ext uri="{BB962C8B-B14F-4D97-AF65-F5344CB8AC3E}">
        <p14:creationId xmlns:p14="http://schemas.microsoft.com/office/powerpoint/2010/main" val="126977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637827602"/>
              </p:ext>
            </p:extLst>
          </p:nvPr>
        </p:nvGraphicFramePr>
        <p:xfrm>
          <a:off x="3204644" y="1508639"/>
          <a:ext cx="5658003" cy="4871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140678" y="2201484"/>
            <a:ext cx="2953607" cy="1730684"/>
          </a:xfrm>
        </p:spPr>
        <p:txBody>
          <a:bodyPr>
            <a:noAutofit/>
          </a:bodyPr>
          <a:lstStyle/>
          <a:p>
            <a:pPr marL="0" indent="0">
              <a:buNone/>
            </a:pPr>
            <a:r>
              <a:rPr lang="en-US" altLang="en-US" b="1" dirty="0" smtClean="0">
                <a:solidFill>
                  <a:schemeClr val="tx1"/>
                </a:solidFill>
              </a:rPr>
              <a:t>Functional Annexes</a:t>
            </a:r>
          </a:p>
        </p:txBody>
      </p:sp>
      <p:grpSp>
        <p:nvGrpSpPr>
          <p:cNvPr id="3" name="Group 2"/>
          <p:cNvGrpSpPr/>
          <p:nvPr/>
        </p:nvGrpSpPr>
        <p:grpSpPr>
          <a:xfrm rot="20051097">
            <a:off x="63319" y="3790033"/>
            <a:ext cx="2953607" cy="2254143"/>
            <a:chOff x="140677" y="3827453"/>
            <a:chExt cx="2953607" cy="2254143"/>
          </a:xfrm>
        </p:grpSpPr>
        <p:sp>
          <p:nvSpPr>
            <p:cNvPr id="2" name="5-Point Star 1"/>
            <p:cNvSpPr/>
            <p:nvPr/>
          </p:nvSpPr>
          <p:spPr>
            <a:xfrm>
              <a:off x="226609" y="3827453"/>
              <a:ext cx="2781741" cy="2254143"/>
            </a:xfrm>
            <a:prstGeom prst="star5">
              <a:avLst/>
            </a:prstGeom>
            <a:noFill/>
            <a:ln w="762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p:cNvSpPr txBox="1">
              <a:spLocks/>
            </p:cNvSpPr>
            <p:nvPr/>
          </p:nvSpPr>
          <p:spPr>
            <a:xfrm>
              <a:off x="140677" y="4350912"/>
              <a:ext cx="2953607" cy="1730684"/>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US" altLang="en-US" dirty="0" smtClean="0">
                  <a:solidFill>
                    <a:srgbClr val="FF0000"/>
                  </a:solidFill>
                </a:rPr>
                <a:t>These are your </a:t>
              </a:r>
              <a:r>
                <a:rPr lang="en-US" altLang="en-US" dirty="0" smtClean="0">
                  <a:solidFill>
                    <a:srgbClr val="FF0000"/>
                  </a:solidFill>
                </a:rPr>
                <a:t>action </a:t>
              </a:r>
              <a:r>
                <a:rPr lang="en-US" altLang="en-US" dirty="0" smtClean="0">
                  <a:solidFill>
                    <a:srgbClr val="FF0000"/>
                  </a:solidFill>
                </a:rPr>
                <a:t>procedures</a:t>
              </a:r>
            </a:p>
          </p:txBody>
        </p:sp>
      </p:grpSp>
      <p:sp>
        <p:nvSpPr>
          <p:cNvPr id="8" name="Title 1"/>
          <p:cNvSpPr txBox="1">
            <a:spLocks/>
          </p:cNvSpPr>
          <p:nvPr/>
        </p:nvSpPr>
        <p:spPr>
          <a:xfrm>
            <a:off x="2743200" y="13636"/>
            <a:ext cx="6400800" cy="857421"/>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r>
              <a:rPr lang="en-US" altLang="en-US" dirty="0" smtClean="0"/>
              <a:t>Functional Response Annexes</a:t>
            </a:r>
          </a:p>
        </p:txBody>
      </p:sp>
    </p:spTree>
    <p:extLst>
      <p:ext uri="{BB962C8B-B14F-4D97-AF65-F5344CB8AC3E}">
        <p14:creationId xmlns:p14="http://schemas.microsoft.com/office/powerpoint/2010/main" val="36235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500"/>
                            </p:stCondLst>
                            <p:childTnLst>
                              <p:par>
                                <p:cTn id="14" presetID="32" presetClass="emph" presetSubtype="0" repeatCount="2000" fill="hold" nodeType="afterEffect">
                                  <p:stCondLst>
                                    <p:cond delay="500"/>
                                  </p:stCondLst>
                                  <p:childTnLst>
                                    <p:animRot by="120000">
                                      <p:cBhvr>
                                        <p:cTn id="15" dur="100" fill="hold">
                                          <p:stCondLst>
                                            <p:cond delay="0"/>
                                          </p:stCondLst>
                                        </p:cTn>
                                        <p:tgtEl>
                                          <p:spTgt spid="3"/>
                                        </p:tgtEl>
                                        <p:attrNameLst>
                                          <p:attrName>r</p:attrName>
                                        </p:attrNameLst>
                                      </p:cBhvr>
                                    </p:animRot>
                                    <p:animRot by="-240000">
                                      <p:cBhvr>
                                        <p:cTn id="16" dur="200" fill="hold">
                                          <p:stCondLst>
                                            <p:cond delay="200"/>
                                          </p:stCondLst>
                                        </p:cTn>
                                        <p:tgtEl>
                                          <p:spTgt spid="3"/>
                                        </p:tgtEl>
                                        <p:attrNameLst>
                                          <p:attrName>r</p:attrName>
                                        </p:attrNameLst>
                                      </p:cBhvr>
                                    </p:animRot>
                                    <p:animRot by="240000">
                                      <p:cBhvr>
                                        <p:cTn id="17" dur="200" fill="hold">
                                          <p:stCondLst>
                                            <p:cond delay="400"/>
                                          </p:stCondLst>
                                        </p:cTn>
                                        <p:tgtEl>
                                          <p:spTgt spid="3"/>
                                        </p:tgtEl>
                                        <p:attrNameLst>
                                          <p:attrName>r</p:attrName>
                                        </p:attrNameLst>
                                      </p:cBhvr>
                                    </p:animRot>
                                    <p:animRot by="-240000">
                                      <p:cBhvr>
                                        <p:cTn id="18" dur="200" fill="hold">
                                          <p:stCondLst>
                                            <p:cond delay="600"/>
                                          </p:stCondLst>
                                        </p:cTn>
                                        <p:tgtEl>
                                          <p:spTgt spid="3"/>
                                        </p:tgtEl>
                                        <p:attrNameLst>
                                          <p:attrName>r</p:attrName>
                                        </p:attrNameLst>
                                      </p:cBhvr>
                                    </p:animRot>
                                    <p:animRot by="120000">
                                      <p:cBhvr>
                                        <p:cTn id="19"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1025150380"/>
              </p:ext>
            </p:extLst>
          </p:nvPr>
        </p:nvGraphicFramePr>
        <p:xfrm>
          <a:off x="3310759" y="1844567"/>
          <a:ext cx="5549460" cy="4303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87976" y="2073540"/>
            <a:ext cx="2869324" cy="1900583"/>
          </a:xfrm>
        </p:spPr>
        <p:txBody>
          <a:bodyPr>
            <a:normAutofit/>
          </a:bodyPr>
          <a:lstStyle/>
          <a:p>
            <a:r>
              <a:rPr lang="en-US" altLang="en-US" b="1" dirty="0" smtClean="0">
                <a:solidFill>
                  <a:schemeClr val="tx1"/>
                </a:solidFill>
              </a:rPr>
              <a:t>Threat- and Hazard-Specific Annexes</a:t>
            </a:r>
          </a:p>
        </p:txBody>
      </p:sp>
      <p:grpSp>
        <p:nvGrpSpPr>
          <p:cNvPr id="6" name="Group 5"/>
          <p:cNvGrpSpPr/>
          <p:nvPr/>
        </p:nvGrpSpPr>
        <p:grpSpPr>
          <a:xfrm rot="20051097">
            <a:off x="63319" y="3790033"/>
            <a:ext cx="2953607" cy="2254143"/>
            <a:chOff x="140677" y="3827453"/>
            <a:chExt cx="2953607" cy="2254143"/>
          </a:xfrm>
        </p:grpSpPr>
        <p:sp>
          <p:nvSpPr>
            <p:cNvPr id="8" name="5-Point Star 7"/>
            <p:cNvSpPr/>
            <p:nvPr/>
          </p:nvSpPr>
          <p:spPr>
            <a:xfrm>
              <a:off x="226609" y="3827453"/>
              <a:ext cx="2781741" cy="2254143"/>
            </a:xfrm>
            <a:prstGeom prst="star5">
              <a:avLst/>
            </a:prstGeom>
            <a:noFill/>
            <a:ln w="76200">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p:cNvSpPr txBox="1">
              <a:spLocks/>
            </p:cNvSpPr>
            <p:nvPr/>
          </p:nvSpPr>
          <p:spPr>
            <a:xfrm>
              <a:off x="140677" y="4350912"/>
              <a:ext cx="2953607" cy="1730684"/>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pPr algn="ctr"/>
              <a:r>
                <a:rPr lang="en-US" altLang="en-US" dirty="0" smtClean="0">
                  <a:solidFill>
                    <a:srgbClr val="FF0000"/>
                  </a:solidFill>
                </a:rPr>
                <a:t>These plans use your </a:t>
              </a:r>
              <a:r>
                <a:rPr lang="en-US" altLang="en-US" dirty="0" smtClean="0">
                  <a:solidFill>
                    <a:srgbClr val="FF0000"/>
                  </a:solidFill>
                </a:rPr>
                <a:t>action </a:t>
              </a:r>
              <a:r>
                <a:rPr lang="en-US" altLang="en-US" dirty="0" smtClean="0">
                  <a:solidFill>
                    <a:srgbClr val="FF0000"/>
                  </a:solidFill>
                </a:rPr>
                <a:t>procedures</a:t>
              </a:r>
            </a:p>
          </p:txBody>
        </p:sp>
      </p:grpSp>
      <p:sp>
        <p:nvSpPr>
          <p:cNvPr id="10" name="Title 1"/>
          <p:cNvSpPr txBox="1">
            <a:spLocks/>
          </p:cNvSpPr>
          <p:nvPr/>
        </p:nvSpPr>
        <p:spPr>
          <a:xfrm>
            <a:off x="2743200" y="13636"/>
            <a:ext cx="6400800" cy="857421"/>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r>
              <a:rPr lang="en-US" altLang="en-US" dirty="0" smtClean="0"/>
              <a:t>Threat Annexes Requiring Response</a:t>
            </a:r>
          </a:p>
        </p:txBody>
      </p:sp>
    </p:spTree>
    <p:extLst>
      <p:ext uri="{BB962C8B-B14F-4D97-AF65-F5344CB8AC3E}">
        <p14:creationId xmlns:p14="http://schemas.microsoft.com/office/powerpoint/2010/main" val="6063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32" presetClass="emph" presetSubtype="0" repeatCount="2000" fill="hold" nodeType="afterEffect">
                                  <p:stCondLst>
                                    <p:cond delay="50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031631"/>
          </a:xfrm>
        </p:spPr>
        <p:txBody>
          <a:bodyPr/>
          <a:lstStyle/>
          <a:p>
            <a:r>
              <a:rPr lang="en-US" b="1" dirty="0" smtClean="0"/>
              <a:t>This Is Annex!</a:t>
            </a:r>
            <a:endParaRPr lang="en-US" b="1" dirty="0"/>
          </a:p>
        </p:txBody>
      </p:sp>
      <p:pic>
        <p:nvPicPr>
          <p:cNvPr id="2050" name="Picture 2" descr="This is one of those &quot;Caution, floor is wet signs. Except on this one someone added a second stick figure that appears to be kicking the original stick figure down a hole. Presumably the one in Sparta. Because that same someone (I'm assuming it was the same person) also added a caption below the slipping, and now assault victim stick guy which reads: &quot;This is Sparta&quot;. It's fun to look at. Otherwise it's a bit silly. " title="A funny &quot;Caution&quot; floor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73996">
            <a:off x="884601" y="2250831"/>
            <a:ext cx="2866293" cy="38217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7877" y="2054726"/>
            <a:ext cx="4513385" cy="4031873"/>
          </a:xfrm>
          <a:prstGeom prst="rect">
            <a:avLst/>
          </a:prstGeom>
          <a:noFill/>
        </p:spPr>
        <p:txBody>
          <a:bodyPr wrap="square" rtlCol="0">
            <a:spAutoFit/>
          </a:bodyPr>
          <a:lstStyle/>
          <a:p>
            <a:r>
              <a:rPr lang="en-US" sz="2800" b="1" dirty="0" smtClean="0"/>
              <a:t>Remember! Functional annexes are:</a:t>
            </a:r>
          </a:p>
          <a:p>
            <a:pPr marL="742950" lvl="1" indent="-285750">
              <a:buFont typeface="Arial" panose="020B0604020202020204" pitchFamily="34" charset="0"/>
              <a:buChar char="•"/>
            </a:pPr>
            <a:r>
              <a:rPr lang="en-US" sz="2400" dirty="0" smtClean="0"/>
              <a:t>The real activities you conduct in response to an emergency.</a:t>
            </a:r>
          </a:p>
          <a:p>
            <a:pPr marL="285750" indent="-285750">
              <a:buFont typeface="Arial" panose="020B0604020202020204" pitchFamily="34" charset="0"/>
              <a:buChar char="•"/>
            </a:pPr>
            <a:endParaRPr lang="en-US" sz="2400" dirty="0"/>
          </a:p>
          <a:p>
            <a:r>
              <a:rPr lang="en-US" sz="2800" b="1" dirty="0" smtClean="0"/>
              <a:t>Threat and hazard specific annexes:</a:t>
            </a:r>
          </a:p>
          <a:p>
            <a:pPr marL="742950" lvl="1" indent="-285750">
              <a:buFont typeface="Arial" panose="020B0604020202020204" pitchFamily="34" charset="0"/>
              <a:buChar char="•"/>
            </a:pPr>
            <a:r>
              <a:rPr lang="en-US" sz="2400" dirty="0" smtClean="0"/>
              <a:t>Use functional annexes to support their execution.</a:t>
            </a:r>
          </a:p>
        </p:txBody>
      </p:sp>
    </p:spTree>
    <p:extLst>
      <p:ext uri="{BB962C8B-B14F-4D97-AF65-F5344CB8AC3E}">
        <p14:creationId xmlns:p14="http://schemas.microsoft.com/office/powerpoint/2010/main" val="105981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3518147"/>
            <a:ext cx="8229600" cy="3112476"/>
          </a:xfrm>
        </p:spPr>
        <p:txBody>
          <a:bodyPr>
            <a:normAutofit/>
          </a:bodyPr>
          <a:lstStyle/>
          <a:p>
            <a:pPr marL="0" indent="0" algn="ctr" eaLnBrk="1" hangingPunct="1">
              <a:buFont typeface="Arial" pitchFamily="34" charset="0"/>
              <a:buNone/>
            </a:pPr>
            <a:r>
              <a:rPr lang="en-US" altLang="en-US" sz="3600" dirty="0" smtClean="0"/>
              <a:t>The planning team implements a</a:t>
            </a:r>
          </a:p>
          <a:p>
            <a:pPr marL="0" indent="0" algn="ctr" eaLnBrk="1" hangingPunct="1">
              <a:buFont typeface="Arial" pitchFamily="34" charset="0"/>
              <a:buNone/>
            </a:pPr>
            <a:r>
              <a:rPr lang="en-US" altLang="en-US" sz="5400" b="1" dirty="0" smtClean="0"/>
              <a:t>TRAINING, EXERCISE, AND MAINTENANCE</a:t>
            </a:r>
          </a:p>
          <a:p>
            <a:pPr marL="0" indent="0" algn="ctr" eaLnBrk="1" hangingPunct="1">
              <a:buFont typeface="Arial" pitchFamily="34" charset="0"/>
              <a:buNone/>
            </a:pPr>
            <a:r>
              <a:rPr lang="en-US" altLang="en-US" sz="3600" dirty="0" smtClean="0"/>
              <a:t>plan.</a:t>
            </a:r>
          </a:p>
          <a:p>
            <a:pPr marL="0" indent="0" algn="ctr" eaLnBrk="1" hangingPunct="1">
              <a:buFont typeface="Arial" pitchFamily="34" charset="0"/>
              <a:buNone/>
            </a:pPr>
            <a:endParaRPr lang="en-US" altLang="en-US" sz="3600" b="1" dirty="0" smtClean="0"/>
          </a:p>
          <a:p>
            <a:pPr marL="0" indent="0" algn="ctr" eaLnBrk="1" hangingPunct="1">
              <a:buFont typeface="Arial" pitchFamily="34" charset="0"/>
              <a:buNone/>
            </a:pPr>
            <a:endParaRPr lang="en-US" altLang="en-US" sz="3600" b="1" dirty="0" smtClean="0"/>
          </a:p>
        </p:txBody>
      </p:sp>
      <p:pic>
        <p:nvPicPr>
          <p:cNvPr id="7" name="Picture 2" descr="Step-6 is circled: Plan implementation and maintenance. " title="6-step planning process"/>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19807" y="2014050"/>
            <a:ext cx="8704385" cy="11957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flipH="1">
            <a:off x="7508631" y="1769637"/>
            <a:ext cx="16002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txBox="1">
            <a:spLocks/>
          </p:cNvSpPr>
          <p:nvPr/>
        </p:nvSpPr>
        <p:spPr>
          <a:xfrm>
            <a:off x="2743200" y="13636"/>
            <a:ext cx="6400800" cy="857421"/>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r>
              <a:rPr lang="en-US" altLang="en-US" dirty="0" smtClean="0"/>
              <a:t>Step 6: Plan Maintenance</a:t>
            </a:r>
          </a:p>
        </p:txBody>
      </p:sp>
    </p:spTree>
    <p:extLst>
      <p:ext uri="{BB962C8B-B14F-4D97-AF65-F5344CB8AC3E}">
        <p14:creationId xmlns:p14="http://schemas.microsoft.com/office/powerpoint/2010/main" val="33744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330564" y="3676538"/>
            <a:ext cx="2500456" cy="2432079"/>
          </a:xfrm>
          <a:custGeom>
            <a:avLst/>
            <a:gdLst>
              <a:gd name="connsiteX0" fmla="*/ 0 w 2500456"/>
              <a:gd name="connsiteY0" fmla="*/ 1216040 h 2432079"/>
              <a:gd name="connsiteX1" fmla="*/ 1250228 w 2500456"/>
              <a:gd name="connsiteY1" fmla="*/ 0 h 2432079"/>
              <a:gd name="connsiteX2" fmla="*/ 2500456 w 2500456"/>
              <a:gd name="connsiteY2" fmla="*/ 1216040 h 2432079"/>
              <a:gd name="connsiteX3" fmla="*/ 1250228 w 2500456"/>
              <a:gd name="connsiteY3" fmla="*/ 2432080 h 2432079"/>
              <a:gd name="connsiteX4" fmla="*/ 0 w 2500456"/>
              <a:gd name="connsiteY4" fmla="*/ 1216040 h 243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456" h="2432079">
                <a:moveTo>
                  <a:pt x="0" y="1216040"/>
                </a:moveTo>
                <a:cubicBezTo>
                  <a:pt x="0" y="544440"/>
                  <a:pt x="559746" y="0"/>
                  <a:pt x="1250228" y="0"/>
                </a:cubicBezTo>
                <a:cubicBezTo>
                  <a:pt x="1940710" y="0"/>
                  <a:pt x="2500456" y="544440"/>
                  <a:pt x="2500456" y="1216040"/>
                </a:cubicBezTo>
                <a:cubicBezTo>
                  <a:pt x="2500456" y="1887640"/>
                  <a:pt x="1940710" y="2432080"/>
                  <a:pt x="1250228" y="2432080"/>
                </a:cubicBezTo>
                <a:cubicBezTo>
                  <a:pt x="559746" y="2432080"/>
                  <a:pt x="0" y="1887640"/>
                  <a:pt x="0" y="12160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58" tIns="372045" rIns="382058" bIns="372045" numCol="1" spcCol="1270" anchor="ctr" anchorCtr="0">
            <a:noAutofit/>
          </a:bodyPr>
          <a:lstStyle/>
          <a:p>
            <a:pPr lvl="0" algn="ctr" defTabSz="1111250">
              <a:lnSpc>
                <a:spcPct val="90000"/>
              </a:lnSpc>
              <a:spcBef>
                <a:spcPct val="0"/>
              </a:spcBef>
              <a:spcAft>
                <a:spcPts val="0"/>
              </a:spcAft>
            </a:pPr>
            <a:r>
              <a:rPr lang="en-US" sz="2500" b="1" kern="1200" dirty="0" smtClean="0"/>
              <a:t>Train Stakeholders on Plan and Roles</a:t>
            </a:r>
            <a:endParaRPr lang="en-US" sz="2500" b="1" kern="1200" dirty="0"/>
          </a:p>
        </p:txBody>
      </p:sp>
      <p:grpSp>
        <p:nvGrpSpPr>
          <p:cNvPr id="2" name="Group 1"/>
          <p:cNvGrpSpPr/>
          <p:nvPr/>
        </p:nvGrpSpPr>
        <p:grpSpPr>
          <a:xfrm>
            <a:off x="1161664" y="4247670"/>
            <a:ext cx="1983356" cy="1289813"/>
            <a:chOff x="1278692" y="4247671"/>
            <a:chExt cx="1983356" cy="1289813"/>
          </a:xfrm>
        </p:grpSpPr>
        <p:sp>
          <p:nvSpPr>
            <p:cNvPr id="6" name="Left Arrow 5"/>
            <p:cNvSpPr/>
            <p:nvPr/>
          </p:nvSpPr>
          <p:spPr>
            <a:xfrm rot="10800000">
              <a:off x="208482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7" name="Freeform 6"/>
            <p:cNvSpPr/>
            <p:nvPr/>
          </p:nvSpPr>
          <p:spPr>
            <a:xfrm>
              <a:off x="1278692"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Hold a Meeting</a:t>
              </a:r>
              <a:endParaRPr lang="en-US" sz="2200" b="1" kern="1200" dirty="0"/>
            </a:p>
          </p:txBody>
        </p:sp>
      </p:grpSp>
      <p:grpSp>
        <p:nvGrpSpPr>
          <p:cNvPr id="5" name="Group 4"/>
          <p:cNvGrpSpPr/>
          <p:nvPr/>
        </p:nvGrpSpPr>
        <p:grpSpPr>
          <a:xfrm>
            <a:off x="1296735" y="2382089"/>
            <a:ext cx="2050794" cy="1760663"/>
            <a:chOff x="1428964" y="2385897"/>
            <a:chExt cx="2050794" cy="1760663"/>
          </a:xfrm>
        </p:grpSpPr>
        <p:sp>
          <p:nvSpPr>
            <p:cNvPr id="8" name="Left Arrow 7"/>
            <p:cNvSpPr/>
            <p:nvPr/>
          </p:nvSpPr>
          <p:spPr>
            <a:xfrm rot="13500000">
              <a:off x="2641062"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sp>
          <p:nvSpPr>
            <p:cNvPr id="9" name="Freeform 8"/>
            <p:cNvSpPr/>
            <p:nvPr/>
          </p:nvSpPr>
          <p:spPr>
            <a:xfrm>
              <a:off x="1428964" y="2385897"/>
              <a:ext cx="2011680" cy="1371600"/>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Distribute Materials</a:t>
              </a:r>
              <a:endParaRPr lang="en-US" sz="2200" b="1" kern="1200" dirty="0"/>
            </a:p>
          </p:txBody>
        </p:sp>
      </p:grpSp>
      <p:grpSp>
        <p:nvGrpSpPr>
          <p:cNvPr id="17" name="Group 16"/>
          <p:cNvGrpSpPr/>
          <p:nvPr/>
        </p:nvGrpSpPr>
        <p:grpSpPr>
          <a:xfrm>
            <a:off x="3774659" y="1751705"/>
            <a:ext cx="1612267" cy="1854437"/>
            <a:chOff x="3774659" y="1751705"/>
            <a:chExt cx="1612267" cy="1854437"/>
          </a:xfrm>
        </p:grpSpPr>
        <p:sp>
          <p:nvSpPr>
            <p:cNvPr id="10" name="Left Arrow 9"/>
            <p:cNvSpPr/>
            <p:nvPr/>
          </p:nvSpPr>
          <p:spPr>
            <a:xfrm rot="16200000">
              <a:off x="3976027" y="2759537"/>
              <a:ext cx="1209530" cy="483680"/>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774659" y="1751705"/>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Visit Key Locations</a:t>
              </a:r>
              <a:endParaRPr lang="en-US" sz="2200" b="1" kern="1200" dirty="0"/>
            </a:p>
          </p:txBody>
        </p:sp>
      </p:grpSp>
      <p:grpSp>
        <p:nvGrpSpPr>
          <p:cNvPr id="18" name="Group 17"/>
          <p:cNvGrpSpPr/>
          <p:nvPr/>
        </p:nvGrpSpPr>
        <p:grpSpPr>
          <a:xfrm>
            <a:off x="5326810" y="2353539"/>
            <a:ext cx="2427472" cy="1438005"/>
            <a:chOff x="5326810" y="2353539"/>
            <a:chExt cx="2427472" cy="1438005"/>
          </a:xfrm>
        </p:grpSpPr>
        <p:sp>
          <p:nvSpPr>
            <p:cNvPr id="12" name="Left Arrow 11"/>
            <p:cNvSpPr/>
            <p:nvPr/>
          </p:nvSpPr>
          <p:spPr>
            <a:xfrm rot="18900000">
              <a:off x="5326810" y="3307864"/>
              <a:ext cx="1193712" cy="483680"/>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697302" y="2353539"/>
              <a:ext cx="2056980" cy="1375957"/>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Teach Roles and Responsibilities</a:t>
              </a:r>
              <a:endParaRPr lang="en-US" sz="2200" b="1" kern="1200" dirty="0"/>
            </a:p>
          </p:txBody>
        </p:sp>
      </p:grpSp>
      <p:grpSp>
        <p:nvGrpSpPr>
          <p:cNvPr id="21" name="Group 20"/>
          <p:cNvGrpSpPr/>
          <p:nvPr/>
        </p:nvGrpSpPr>
        <p:grpSpPr>
          <a:xfrm>
            <a:off x="6016564" y="4247669"/>
            <a:ext cx="1983356" cy="1289813"/>
            <a:chOff x="5899536" y="4247671"/>
            <a:chExt cx="1983356" cy="1289813"/>
          </a:xfrm>
        </p:grpSpPr>
        <p:sp>
          <p:nvSpPr>
            <p:cNvPr id="14" name="Left Arrow 13"/>
            <p:cNvSpPr/>
            <p:nvPr/>
          </p:nvSpPr>
          <p:spPr>
            <a:xfrm>
              <a:off x="5899536" y="4650738"/>
              <a:ext cx="1177222" cy="483680"/>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sp>
          <p:nvSpPr>
            <p:cNvPr id="15" name="Freeform 14"/>
            <p:cNvSpPr/>
            <p:nvPr/>
          </p:nvSpPr>
          <p:spPr>
            <a:xfrm>
              <a:off x="6270625" y="4247671"/>
              <a:ext cx="1612267" cy="1289813"/>
            </a:xfrm>
            <a:custGeom>
              <a:avLst/>
              <a:gdLst>
                <a:gd name="connsiteX0" fmla="*/ 0 w 1612267"/>
                <a:gd name="connsiteY0" fmla="*/ 128981 h 1289813"/>
                <a:gd name="connsiteX1" fmla="*/ 128981 w 1612267"/>
                <a:gd name="connsiteY1" fmla="*/ 0 h 1289813"/>
                <a:gd name="connsiteX2" fmla="*/ 1483286 w 1612267"/>
                <a:gd name="connsiteY2" fmla="*/ 0 h 1289813"/>
                <a:gd name="connsiteX3" fmla="*/ 1612267 w 1612267"/>
                <a:gd name="connsiteY3" fmla="*/ 128981 h 1289813"/>
                <a:gd name="connsiteX4" fmla="*/ 1612267 w 1612267"/>
                <a:gd name="connsiteY4" fmla="*/ 1160832 h 1289813"/>
                <a:gd name="connsiteX5" fmla="*/ 1483286 w 1612267"/>
                <a:gd name="connsiteY5" fmla="*/ 1289813 h 1289813"/>
                <a:gd name="connsiteX6" fmla="*/ 128981 w 1612267"/>
                <a:gd name="connsiteY6" fmla="*/ 1289813 h 1289813"/>
                <a:gd name="connsiteX7" fmla="*/ 0 w 1612267"/>
                <a:gd name="connsiteY7" fmla="*/ 1160832 h 1289813"/>
                <a:gd name="connsiteX8" fmla="*/ 0 w 1612267"/>
                <a:gd name="connsiteY8" fmla="*/ 128981 h 128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267" h="1289813">
                  <a:moveTo>
                    <a:pt x="0" y="128981"/>
                  </a:moveTo>
                  <a:cubicBezTo>
                    <a:pt x="0" y="57747"/>
                    <a:pt x="57747" y="0"/>
                    <a:pt x="128981" y="0"/>
                  </a:cubicBezTo>
                  <a:lnTo>
                    <a:pt x="1483286" y="0"/>
                  </a:lnTo>
                  <a:cubicBezTo>
                    <a:pt x="1554520" y="0"/>
                    <a:pt x="1612267" y="57747"/>
                    <a:pt x="1612267" y="128981"/>
                  </a:cubicBezTo>
                  <a:lnTo>
                    <a:pt x="1612267" y="1160832"/>
                  </a:lnTo>
                  <a:cubicBezTo>
                    <a:pt x="1612267" y="1232066"/>
                    <a:pt x="1554520" y="1289813"/>
                    <a:pt x="1483286" y="1289813"/>
                  </a:cubicBezTo>
                  <a:lnTo>
                    <a:pt x="128981" y="1289813"/>
                  </a:lnTo>
                  <a:cubicBezTo>
                    <a:pt x="57747" y="1289813"/>
                    <a:pt x="0" y="1232066"/>
                    <a:pt x="0" y="1160832"/>
                  </a:cubicBezTo>
                  <a:lnTo>
                    <a:pt x="0" y="128981"/>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70162" tIns="70162" rIns="70162" bIns="70162" numCol="1" spcCol="1270" anchor="ctr" anchorCtr="0">
              <a:noAutofit/>
            </a:bodyPr>
            <a:lstStyle/>
            <a:p>
              <a:pPr lvl="0" algn="ctr" defTabSz="755650">
                <a:lnSpc>
                  <a:spcPct val="90000"/>
                </a:lnSpc>
                <a:spcBef>
                  <a:spcPct val="0"/>
                </a:spcBef>
                <a:spcAft>
                  <a:spcPct val="35000"/>
                </a:spcAft>
              </a:pPr>
              <a:r>
                <a:rPr lang="en-US" sz="2200" b="1" kern="1200" dirty="0" smtClean="0"/>
                <a:t>Include Community Partners</a:t>
              </a:r>
              <a:endParaRPr lang="en-US" sz="2200" b="1" kern="1200" dirty="0"/>
            </a:p>
          </p:txBody>
        </p:sp>
      </p:grpSp>
      <p:sp>
        <p:nvSpPr>
          <p:cNvPr id="16" name="Title 1"/>
          <p:cNvSpPr txBox="1">
            <a:spLocks/>
          </p:cNvSpPr>
          <p:nvPr/>
        </p:nvSpPr>
        <p:spPr>
          <a:xfrm>
            <a:off x="2743200" y="13636"/>
            <a:ext cx="6400800" cy="857421"/>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r>
              <a:rPr lang="en-US" altLang="en-US" dirty="0" smtClean="0"/>
              <a:t>Cool Graphics That Address Training</a:t>
            </a:r>
          </a:p>
        </p:txBody>
      </p:sp>
    </p:spTree>
    <p:extLst>
      <p:ext uri="{BB962C8B-B14F-4D97-AF65-F5344CB8AC3E}">
        <p14:creationId xmlns:p14="http://schemas.microsoft.com/office/powerpoint/2010/main" val="11994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9"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4000"/>
                            </p:stCondLst>
                            <p:childTnLst>
                              <p:par>
                                <p:cTn id="26" presetID="2" presetClass="entr" presetSubtype="3"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0-#ppt_h/2"/>
                                          </p:val>
                                        </p:tav>
                                        <p:tav tm="100000">
                                          <p:val>
                                            <p:strVal val="#ppt_y"/>
                                          </p:val>
                                        </p:tav>
                                      </p:tavLst>
                                    </p:anim>
                                  </p:childTnLst>
                                </p:cTn>
                              </p:par>
                            </p:childTnLst>
                          </p:cTn>
                        </p:par>
                        <p:par>
                          <p:cTn id="30" fill="hold">
                            <p:stCondLst>
                              <p:cond delay="5000"/>
                            </p:stCondLst>
                            <p:childTnLst>
                              <p:par>
                                <p:cTn id="31" presetID="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1+#ppt_w/2"/>
                                          </p:val>
                                        </p:tav>
                                        <p:tav tm="100000">
                                          <p:val>
                                            <p:strVal val="#ppt_x"/>
                                          </p:val>
                                        </p:tav>
                                      </p:tavLst>
                                    </p:anim>
                                    <p:anim calcmode="lin" valueType="num">
                                      <p:cBhvr additive="base">
                                        <p:cTn id="3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150000"/>
              </a:lnSpc>
            </a:pPr>
            <a:r>
              <a:rPr lang="en-US" altLang="en-US" sz="3600" dirty="0" smtClean="0"/>
              <a:t>Tabletop Exercises</a:t>
            </a:r>
          </a:p>
          <a:p>
            <a:pPr>
              <a:lnSpc>
                <a:spcPct val="150000"/>
              </a:lnSpc>
            </a:pPr>
            <a:r>
              <a:rPr lang="en-US" altLang="en-US" sz="3600" dirty="0" smtClean="0"/>
              <a:t>Drills</a:t>
            </a:r>
          </a:p>
          <a:p>
            <a:pPr>
              <a:lnSpc>
                <a:spcPct val="150000"/>
              </a:lnSpc>
            </a:pPr>
            <a:r>
              <a:rPr lang="en-US" altLang="en-US" sz="3600" dirty="0" smtClean="0"/>
              <a:t>Functional Exercises</a:t>
            </a:r>
          </a:p>
          <a:p>
            <a:pPr>
              <a:lnSpc>
                <a:spcPct val="150000"/>
              </a:lnSpc>
            </a:pPr>
            <a:r>
              <a:rPr lang="en-US" altLang="en-US" sz="3600" dirty="0" smtClean="0"/>
              <a:t>Full-Scale Exercises</a:t>
            </a:r>
          </a:p>
        </p:txBody>
      </p:sp>
      <p:pic>
        <p:nvPicPr>
          <p:cNvPr id="6" name="Picture 11" descr="It looks like this lady is in a school building and is holding a sign that reads: &quot;Fire, area is blocked&quot;. Except her sign is printed in all caps and is half again as tall as she is. She looks really excited about holding this sign. Like, way too excited. " title="Woman holding sig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99999">
            <a:off x="5585681" y="1851976"/>
            <a:ext cx="2925637" cy="4154600"/>
          </a:xfrm>
          <a:prstGeom prst="rect">
            <a:avLst/>
          </a:prstGeom>
          <a:noFill/>
          <a:ln w="12700">
            <a:noFill/>
            <a:miter lim="800000"/>
            <a:headEnd/>
            <a:tailEnd/>
          </a:ln>
          <a:effectLst>
            <a:outerShdw dist="76200" dir="1800003" algn="ctr" rotWithShape="0">
              <a:schemeClr val="bg2">
                <a:alpha val="79999"/>
              </a:schemeClr>
            </a:outerShdw>
          </a:effectLst>
        </p:spPr>
      </p:pic>
      <p:sp>
        <p:nvSpPr>
          <p:cNvPr id="7" name="Title 1"/>
          <p:cNvSpPr txBox="1">
            <a:spLocks/>
          </p:cNvSpPr>
          <p:nvPr/>
        </p:nvSpPr>
        <p:spPr>
          <a:xfrm>
            <a:off x="2743200" y="13636"/>
            <a:ext cx="6400800" cy="857421"/>
          </a:xfrm>
          <a:prstGeom prst="rect">
            <a:avLst/>
          </a:prstGeom>
        </p:spPr>
        <p:txBody>
          <a:bodyPr vert="horz" lIns="91440" tIns="45720" rIns="91440" bIns="45720" rtlCol="0" anchor="ctr">
            <a:noAutofit/>
          </a:bodyPr>
          <a:lstStyle>
            <a:lvl1pPr algn="r" defTabSz="914377" rtl="0" eaLnBrk="1" latinLnBrk="0" hangingPunct="1">
              <a:lnSpc>
                <a:spcPct val="90000"/>
              </a:lnSpc>
              <a:spcBef>
                <a:spcPct val="0"/>
              </a:spcBef>
              <a:buNone/>
              <a:defRPr sz="3200" b="1" kern="1200">
                <a:solidFill>
                  <a:schemeClr val="bg1"/>
                </a:solidFill>
                <a:latin typeface="+mj-lt"/>
                <a:ea typeface="+mj-ea"/>
                <a:cs typeface="+mj-cs"/>
              </a:defRPr>
            </a:lvl1pPr>
          </a:lstStyle>
          <a:p>
            <a:r>
              <a:rPr lang="en-US" altLang="en-US" dirty="0" smtClean="0"/>
              <a:t>Fun Activities for Plan Maintenance</a:t>
            </a:r>
          </a:p>
        </p:txBody>
      </p:sp>
    </p:spTree>
    <p:extLst>
      <p:ext uri="{BB962C8B-B14F-4D97-AF65-F5344CB8AC3E}">
        <p14:creationId xmlns:p14="http://schemas.microsoft.com/office/powerpoint/2010/main" val="200185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1729047"/>
            <a:ext cx="8229600" cy="761905"/>
          </a:xfrm>
        </p:spPr>
        <p:txBody>
          <a:bodyPr>
            <a:normAutofit/>
          </a:bodyPr>
          <a:lstStyle/>
          <a:p>
            <a:pPr marL="0" indent="0" algn="ctr">
              <a:buNone/>
              <a:defRPr/>
            </a:pPr>
            <a:r>
              <a:rPr lang="en-US" sz="3600" dirty="0" smtClean="0"/>
              <a:t>Consecutively </a:t>
            </a:r>
            <a:endParaRPr lang="en-US" dirty="0"/>
          </a:p>
        </p:txBody>
      </p:sp>
      <p:sp>
        <p:nvSpPr>
          <p:cNvPr id="4" name="Title 3"/>
          <p:cNvSpPr>
            <a:spLocks noGrp="1"/>
          </p:cNvSpPr>
          <p:nvPr>
            <p:ph type="title"/>
          </p:nvPr>
        </p:nvSpPr>
        <p:spPr>
          <a:xfrm>
            <a:off x="914400" y="0"/>
            <a:ext cx="8229600" cy="1043354"/>
          </a:xfrm>
        </p:spPr>
        <p:txBody>
          <a:bodyPr/>
          <a:lstStyle/>
          <a:p>
            <a:r>
              <a:rPr lang="en-US" altLang="en-US" b="1" dirty="0" smtClean="0"/>
              <a:t>Functions Can Occur…</a:t>
            </a:r>
          </a:p>
        </p:txBody>
      </p:sp>
      <p:sp>
        <p:nvSpPr>
          <p:cNvPr id="3" name="Freeform 2"/>
          <p:cNvSpPr/>
          <p:nvPr/>
        </p:nvSpPr>
        <p:spPr>
          <a:xfrm>
            <a:off x="2264607" y="2483001"/>
            <a:ext cx="2537792" cy="1015116"/>
          </a:xfrm>
          <a:custGeom>
            <a:avLst/>
            <a:gdLst>
              <a:gd name="connsiteX0" fmla="*/ 0 w 2537792"/>
              <a:gd name="connsiteY0" fmla="*/ 0 h 1015116"/>
              <a:gd name="connsiteX1" fmla="*/ 2030234 w 2537792"/>
              <a:gd name="connsiteY1" fmla="*/ 0 h 1015116"/>
              <a:gd name="connsiteX2" fmla="*/ 2537792 w 2537792"/>
              <a:gd name="connsiteY2" fmla="*/ 507558 h 1015116"/>
              <a:gd name="connsiteX3" fmla="*/ 2030234 w 2537792"/>
              <a:gd name="connsiteY3" fmla="*/ 1015116 h 1015116"/>
              <a:gd name="connsiteX4" fmla="*/ 0 w 2537792"/>
              <a:gd name="connsiteY4" fmla="*/ 1015116 h 1015116"/>
              <a:gd name="connsiteX5" fmla="*/ 0 w 2537792"/>
              <a:gd name="connsiteY5" fmla="*/ 0 h 10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7792" h="1015116">
                <a:moveTo>
                  <a:pt x="0" y="0"/>
                </a:moveTo>
                <a:lnTo>
                  <a:pt x="2030234" y="0"/>
                </a:lnTo>
                <a:lnTo>
                  <a:pt x="2537792" y="507558"/>
                </a:lnTo>
                <a:lnTo>
                  <a:pt x="2030234" y="1015116"/>
                </a:lnTo>
                <a:lnTo>
                  <a:pt x="0" y="1015116"/>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16" tIns="64008" rIns="285783" bIns="64008" numCol="1" spcCol="1270" anchor="ctr" anchorCtr="0">
            <a:noAutofit/>
          </a:bodyPr>
          <a:lstStyle/>
          <a:p>
            <a:pPr lvl="0" algn="ctr" defTabSz="1066800">
              <a:lnSpc>
                <a:spcPct val="90000"/>
              </a:lnSpc>
              <a:spcBef>
                <a:spcPct val="0"/>
              </a:spcBef>
              <a:spcAft>
                <a:spcPct val="35000"/>
              </a:spcAft>
            </a:pPr>
            <a:r>
              <a:rPr lang="en-US" sz="2400" kern="1200" dirty="0" smtClean="0"/>
              <a:t>Shelter-in-Place</a:t>
            </a:r>
            <a:endParaRPr lang="en-US" sz="2400" kern="1200" dirty="0"/>
          </a:p>
        </p:txBody>
      </p:sp>
      <p:sp>
        <p:nvSpPr>
          <p:cNvPr id="9" name="Freeform 8"/>
          <p:cNvSpPr/>
          <p:nvPr/>
        </p:nvSpPr>
        <p:spPr>
          <a:xfrm>
            <a:off x="4294841" y="2483001"/>
            <a:ext cx="2537792" cy="1015116"/>
          </a:xfrm>
          <a:custGeom>
            <a:avLst/>
            <a:gdLst>
              <a:gd name="connsiteX0" fmla="*/ 0 w 2537792"/>
              <a:gd name="connsiteY0" fmla="*/ 0 h 1015116"/>
              <a:gd name="connsiteX1" fmla="*/ 2030234 w 2537792"/>
              <a:gd name="connsiteY1" fmla="*/ 0 h 1015116"/>
              <a:gd name="connsiteX2" fmla="*/ 2537792 w 2537792"/>
              <a:gd name="connsiteY2" fmla="*/ 507558 h 1015116"/>
              <a:gd name="connsiteX3" fmla="*/ 2030234 w 2537792"/>
              <a:gd name="connsiteY3" fmla="*/ 1015116 h 1015116"/>
              <a:gd name="connsiteX4" fmla="*/ 0 w 2537792"/>
              <a:gd name="connsiteY4" fmla="*/ 1015116 h 1015116"/>
              <a:gd name="connsiteX5" fmla="*/ 507558 w 2537792"/>
              <a:gd name="connsiteY5" fmla="*/ 507558 h 1015116"/>
              <a:gd name="connsiteX6" fmla="*/ 0 w 2537792"/>
              <a:gd name="connsiteY6" fmla="*/ 0 h 10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792" h="1015116">
                <a:moveTo>
                  <a:pt x="0" y="0"/>
                </a:moveTo>
                <a:lnTo>
                  <a:pt x="2030234" y="0"/>
                </a:lnTo>
                <a:lnTo>
                  <a:pt x="2537792" y="507558"/>
                </a:lnTo>
                <a:lnTo>
                  <a:pt x="2030234" y="1015116"/>
                </a:lnTo>
                <a:lnTo>
                  <a:pt x="0" y="1015116"/>
                </a:lnTo>
                <a:lnTo>
                  <a:pt x="507558" y="507558"/>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03570" tIns="64008" rIns="539562" bIns="64008" numCol="1" spcCol="1270" anchor="ctr" anchorCtr="0">
            <a:noAutofit/>
          </a:bodyPr>
          <a:lstStyle/>
          <a:p>
            <a:pPr lvl="0" algn="ctr" defTabSz="1066800">
              <a:lnSpc>
                <a:spcPct val="90000"/>
              </a:lnSpc>
              <a:spcBef>
                <a:spcPct val="0"/>
              </a:spcBef>
              <a:spcAft>
                <a:spcPct val="35000"/>
              </a:spcAft>
            </a:pPr>
            <a:r>
              <a:rPr lang="en-US" sz="2400" kern="1200" dirty="0" smtClean="0"/>
              <a:t>Evacuation</a:t>
            </a:r>
            <a:endParaRPr lang="en-US" sz="2400" kern="1200" dirty="0"/>
          </a:p>
        </p:txBody>
      </p:sp>
      <p:graphicFrame>
        <p:nvGraphicFramePr>
          <p:cNvPr id="7" name="Content Placeholder 9"/>
          <p:cNvGraphicFramePr>
            <a:graphicFrameLocks/>
          </p:cNvGraphicFramePr>
          <p:nvPr>
            <p:extLst>
              <p:ext uri="{D42A27DB-BD31-4B8C-83A1-F6EECF244321}">
                <p14:modId xmlns:p14="http://schemas.microsoft.com/office/powerpoint/2010/main" val="2347568671"/>
              </p:ext>
            </p:extLst>
          </p:nvPr>
        </p:nvGraphicFramePr>
        <p:xfrm>
          <a:off x="1203324" y="4141789"/>
          <a:ext cx="7940676" cy="1984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5"/>
          <p:cNvSpPr txBox="1">
            <a:spLocks/>
          </p:cNvSpPr>
          <p:nvPr/>
        </p:nvSpPr>
        <p:spPr>
          <a:xfrm>
            <a:off x="2527734" y="3803336"/>
            <a:ext cx="4041775" cy="63976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3900" dirty="0" smtClean="0"/>
              <a:t>Concurrently</a:t>
            </a:r>
            <a:endParaRPr lang="en-US" dirty="0"/>
          </a:p>
        </p:txBody>
      </p:sp>
    </p:spTree>
    <p:extLst>
      <p:ext uri="{BB962C8B-B14F-4D97-AF65-F5344CB8AC3E}">
        <p14:creationId xmlns:p14="http://schemas.microsoft.com/office/powerpoint/2010/main" val="10596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Grp="1" noChangeArrowheads="1"/>
          </p:cNvSpPr>
          <p:nvPr>
            <p:ph idx="1"/>
          </p:nvPr>
        </p:nvSpPr>
        <p:spPr bwMode="auto">
          <a:xfrm>
            <a:off x="2881064" y="1828705"/>
            <a:ext cx="572414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000000"/>
                </a:solidFill>
              </a:rPr>
              <a:t>Includes communication and coordination </a:t>
            </a:r>
            <a:endParaRPr lang="en-US" altLang="en-US" sz="2400" b="1" dirty="0" smtClean="0">
              <a:solidFill>
                <a:srgbClr val="000000"/>
              </a:solidFill>
            </a:endParaRPr>
          </a:p>
          <a:p>
            <a:pPr algn="ctr" eaLnBrk="1" hangingPunct="1">
              <a:spcBef>
                <a:spcPct val="0"/>
              </a:spcBef>
              <a:buFontTx/>
              <a:buNone/>
            </a:pPr>
            <a:r>
              <a:rPr lang="en-US" altLang="en-US" sz="2400" b="1" dirty="0" smtClean="0">
                <a:solidFill>
                  <a:srgbClr val="000000"/>
                </a:solidFill>
              </a:rPr>
              <a:t>before</a:t>
            </a:r>
            <a:r>
              <a:rPr lang="en-US" altLang="en-US" sz="2400" b="1" dirty="0">
                <a:solidFill>
                  <a:srgbClr val="000000"/>
                </a:solidFill>
              </a:rPr>
              <a:t>, during, and after emergencies. </a:t>
            </a:r>
            <a:endParaRPr lang="en-US" altLang="en-US" sz="2400" dirty="0">
              <a:solidFill>
                <a:srgbClr val="000000"/>
              </a:solidFill>
            </a:endParaRPr>
          </a:p>
        </p:txBody>
      </p:sp>
      <p:sp>
        <p:nvSpPr>
          <p:cNvPr id="6" name="TextBox 1"/>
          <p:cNvSpPr txBox="1">
            <a:spLocks noChangeArrowheads="1"/>
          </p:cNvSpPr>
          <p:nvPr/>
        </p:nvSpPr>
        <p:spPr bwMode="auto">
          <a:xfrm>
            <a:off x="137864" y="4321820"/>
            <a:ext cx="2743200"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
        <p:nvSpPr>
          <p:cNvPr id="2" name="Title 1"/>
          <p:cNvSpPr>
            <a:spLocks noGrp="1"/>
          </p:cNvSpPr>
          <p:nvPr>
            <p:ph type="title"/>
          </p:nvPr>
        </p:nvSpPr>
        <p:spPr>
          <a:xfrm>
            <a:off x="2743200" y="0"/>
            <a:ext cx="6400800" cy="1083245"/>
          </a:xfrm>
        </p:spPr>
        <p:txBody>
          <a:bodyPr/>
          <a:lstStyle/>
          <a:p>
            <a:r>
              <a:rPr lang="en-US" dirty="0" smtClean="0"/>
              <a:t>Communications and Warning Annex</a:t>
            </a:r>
            <a:endParaRPr lang="en-US" dirty="0"/>
          </a:p>
        </p:txBody>
      </p:sp>
      <p:sp>
        <p:nvSpPr>
          <p:cNvPr id="3" name="Right Arrow 2"/>
          <p:cNvSpPr/>
          <p:nvPr/>
        </p:nvSpPr>
        <p:spPr>
          <a:xfrm>
            <a:off x="3106616" y="2508610"/>
            <a:ext cx="2292096" cy="1712700"/>
          </a:xfrm>
          <a:prstGeom prst="rightArrow">
            <a:avLst>
              <a:gd name="adj1" fmla="val 50000"/>
              <a:gd name="adj2" fmla="val 24803"/>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Internal</a:t>
            </a:r>
            <a:endParaRPr lang="en-US" sz="2800" b="1" dirty="0"/>
          </a:p>
        </p:txBody>
      </p:sp>
      <p:sp>
        <p:nvSpPr>
          <p:cNvPr id="9" name="Right Arrow 8"/>
          <p:cNvSpPr/>
          <p:nvPr/>
        </p:nvSpPr>
        <p:spPr>
          <a:xfrm>
            <a:off x="3106616" y="3737454"/>
            <a:ext cx="2292096" cy="1712700"/>
          </a:xfrm>
          <a:prstGeom prst="rightArrow">
            <a:avLst>
              <a:gd name="adj1" fmla="val 50000"/>
              <a:gd name="adj2" fmla="val 24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External</a:t>
            </a:r>
            <a:endParaRPr lang="en-US" sz="2800" b="1" dirty="0"/>
          </a:p>
        </p:txBody>
      </p:sp>
      <p:sp>
        <p:nvSpPr>
          <p:cNvPr id="10" name="Right Arrow 9"/>
          <p:cNvSpPr/>
          <p:nvPr/>
        </p:nvSpPr>
        <p:spPr>
          <a:xfrm>
            <a:off x="3106616" y="5018849"/>
            <a:ext cx="2292096" cy="1712700"/>
          </a:xfrm>
          <a:prstGeom prst="rightArrow">
            <a:avLst>
              <a:gd name="adj1" fmla="val 50000"/>
              <a:gd name="adj2" fmla="val 24803"/>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Technology</a:t>
            </a:r>
            <a:endParaRPr lang="en-US" sz="2800" b="1" dirty="0"/>
          </a:p>
        </p:txBody>
      </p:sp>
      <p:sp>
        <p:nvSpPr>
          <p:cNvPr id="11" name="TextBox 10"/>
          <p:cNvSpPr txBox="1"/>
          <p:nvPr/>
        </p:nvSpPr>
        <p:spPr>
          <a:xfrm>
            <a:off x="5398712" y="2806627"/>
            <a:ext cx="3206496"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Staff and students.</a:t>
            </a:r>
          </a:p>
          <a:p>
            <a:pPr marL="342900" indent="-342900">
              <a:buFont typeface="Arial" panose="020B0604020202020204" pitchFamily="34" charset="0"/>
              <a:buChar char="•"/>
            </a:pPr>
            <a:r>
              <a:rPr lang="en-US" sz="2200" dirty="0" smtClean="0"/>
              <a:t>Language Barriers</a:t>
            </a:r>
          </a:p>
          <a:p>
            <a:pPr marL="342900" indent="-342900">
              <a:buFont typeface="Arial" panose="020B0604020202020204" pitchFamily="34" charset="0"/>
              <a:buChar char="•"/>
            </a:pPr>
            <a:r>
              <a:rPr lang="en-US" sz="2200" dirty="0" smtClean="0"/>
              <a:t>Accommodations</a:t>
            </a:r>
            <a:endParaRPr lang="en-US" sz="2200" dirty="0"/>
          </a:p>
        </p:txBody>
      </p:sp>
      <p:sp>
        <p:nvSpPr>
          <p:cNvPr id="13" name="TextBox 12"/>
          <p:cNvSpPr txBox="1"/>
          <p:nvPr/>
        </p:nvSpPr>
        <p:spPr>
          <a:xfrm>
            <a:off x="5398712" y="4064242"/>
            <a:ext cx="3206496"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First Responders</a:t>
            </a:r>
          </a:p>
          <a:p>
            <a:pPr marL="342900" indent="-342900">
              <a:buFont typeface="Arial" panose="020B0604020202020204" pitchFamily="34" charset="0"/>
              <a:buChar char="•"/>
            </a:pPr>
            <a:r>
              <a:rPr lang="en-US" sz="2200" dirty="0" smtClean="0"/>
              <a:t>Family</a:t>
            </a:r>
          </a:p>
          <a:p>
            <a:pPr marL="342900" indent="-342900">
              <a:buFont typeface="Arial" panose="020B0604020202020204" pitchFamily="34" charset="0"/>
              <a:buChar char="•"/>
            </a:pPr>
            <a:r>
              <a:rPr lang="en-US" sz="2200" dirty="0" smtClean="0"/>
              <a:t>Media</a:t>
            </a:r>
            <a:endParaRPr lang="en-US" sz="2200" dirty="0"/>
          </a:p>
        </p:txBody>
      </p:sp>
      <p:sp>
        <p:nvSpPr>
          <p:cNvPr id="14" name="TextBox 13"/>
          <p:cNvSpPr txBox="1"/>
          <p:nvPr/>
        </p:nvSpPr>
        <p:spPr>
          <a:xfrm>
            <a:off x="5392615" y="5321201"/>
            <a:ext cx="3212593"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Equipment</a:t>
            </a:r>
          </a:p>
          <a:p>
            <a:pPr marL="342900" indent="-342900">
              <a:buFont typeface="Arial" panose="020B0604020202020204" pitchFamily="34" charset="0"/>
              <a:buChar char="•"/>
            </a:pPr>
            <a:r>
              <a:rPr lang="en-US" sz="2200" dirty="0" smtClean="0"/>
              <a:t>Training</a:t>
            </a:r>
          </a:p>
          <a:p>
            <a:pPr marL="342900" indent="-342900">
              <a:buFont typeface="Arial" panose="020B0604020202020204" pitchFamily="34" charset="0"/>
              <a:buChar char="•"/>
            </a:pPr>
            <a:r>
              <a:rPr lang="en-US" sz="2200" dirty="0" smtClean="0"/>
              <a:t>Challenges</a:t>
            </a:r>
            <a:endParaRPr lang="en-US" sz="2200" dirty="0"/>
          </a:p>
        </p:txBody>
      </p:sp>
    </p:spTree>
    <p:extLst>
      <p:ext uri="{BB962C8B-B14F-4D97-AF65-F5344CB8AC3E}">
        <p14:creationId xmlns:p14="http://schemas.microsoft.com/office/powerpoint/2010/main" val="3283177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84584" y="0"/>
            <a:ext cx="6459415" cy="1003420"/>
          </a:xfrm>
        </p:spPr>
        <p:txBody>
          <a:bodyPr/>
          <a:lstStyle/>
          <a:p>
            <a:r>
              <a:rPr lang="en-US" altLang="en-US" b="1" dirty="0" smtClean="0"/>
              <a:t>Three General Response Annexes</a:t>
            </a:r>
          </a:p>
        </p:txBody>
      </p:sp>
      <p:sp>
        <p:nvSpPr>
          <p:cNvPr id="3" name="Freeform 2"/>
          <p:cNvSpPr/>
          <p:nvPr/>
        </p:nvSpPr>
        <p:spPr>
          <a:xfrm>
            <a:off x="457200" y="2010822"/>
            <a:ext cx="7983415" cy="129519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2">
              <a:lumMod val="75000"/>
            </a:schemeClr>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Evacuation</a:t>
            </a:r>
            <a:endParaRPr lang="en-US" sz="5400" b="1" kern="1200" dirty="0"/>
          </a:p>
        </p:txBody>
      </p:sp>
      <p:sp>
        <p:nvSpPr>
          <p:cNvPr id="7" name="Freeform 6"/>
          <p:cNvSpPr/>
          <p:nvPr/>
        </p:nvSpPr>
        <p:spPr>
          <a:xfrm>
            <a:off x="457200" y="3461532"/>
            <a:ext cx="7983415" cy="129519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Lockdown</a:t>
            </a:r>
            <a:endParaRPr lang="en-US" sz="5400" b="1" kern="1200" dirty="0"/>
          </a:p>
        </p:txBody>
      </p:sp>
      <p:sp>
        <p:nvSpPr>
          <p:cNvPr id="8" name="Freeform 7"/>
          <p:cNvSpPr/>
          <p:nvPr/>
        </p:nvSpPr>
        <p:spPr>
          <a:xfrm>
            <a:off x="457200" y="4912243"/>
            <a:ext cx="7983415" cy="1295190"/>
          </a:xfrm>
          <a:custGeom>
            <a:avLst/>
            <a:gdLst>
              <a:gd name="connsiteX0" fmla="*/ 0 w 7983415"/>
              <a:gd name="connsiteY0" fmla="*/ 215869 h 1295190"/>
              <a:gd name="connsiteX1" fmla="*/ 215869 w 7983415"/>
              <a:gd name="connsiteY1" fmla="*/ 0 h 1295190"/>
              <a:gd name="connsiteX2" fmla="*/ 7767546 w 7983415"/>
              <a:gd name="connsiteY2" fmla="*/ 0 h 1295190"/>
              <a:gd name="connsiteX3" fmla="*/ 7983415 w 7983415"/>
              <a:gd name="connsiteY3" fmla="*/ 215869 h 1295190"/>
              <a:gd name="connsiteX4" fmla="*/ 7983415 w 7983415"/>
              <a:gd name="connsiteY4" fmla="*/ 1079321 h 1295190"/>
              <a:gd name="connsiteX5" fmla="*/ 7767546 w 7983415"/>
              <a:gd name="connsiteY5" fmla="*/ 1295190 h 1295190"/>
              <a:gd name="connsiteX6" fmla="*/ 215869 w 7983415"/>
              <a:gd name="connsiteY6" fmla="*/ 1295190 h 1295190"/>
              <a:gd name="connsiteX7" fmla="*/ 0 w 7983415"/>
              <a:gd name="connsiteY7" fmla="*/ 1079321 h 1295190"/>
              <a:gd name="connsiteX8" fmla="*/ 0 w 7983415"/>
              <a:gd name="connsiteY8" fmla="*/ 215869 h 12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415" h="1295190">
                <a:moveTo>
                  <a:pt x="0" y="215869"/>
                </a:moveTo>
                <a:cubicBezTo>
                  <a:pt x="0" y="96648"/>
                  <a:pt x="96648" y="0"/>
                  <a:pt x="215869" y="0"/>
                </a:cubicBezTo>
                <a:lnTo>
                  <a:pt x="7767546" y="0"/>
                </a:lnTo>
                <a:cubicBezTo>
                  <a:pt x="7886767" y="0"/>
                  <a:pt x="7983415" y="96648"/>
                  <a:pt x="7983415" y="215869"/>
                </a:cubicBezTo>
                <a:lnTo>
                  <a:pt x="7983415" y="1079321"/>
                </a:lnTo>
                <a:cubicBezTo>
                  <a:pt x="7983415" y="1198542"/>
                  <a:pt x="7886767" y="1295190"/>
                  <a:pt x="7767546" y="1295190"/>
                </a:cubicBezTo>
                <a:lnTo>
                  <a:pt x="215869" y="1295190"/>
                </a:lnTo>
                <a:cubicBezTo>
                  <a:pt x="96648" y="1295190"/>
                  <a:pt x="0" y="1198542"/>
                  <a:pt x="0" y="1079321"/>
                </a:cubicBezTo>
                <a:lnTo>
                  <a:pt x="0" y="215869"/>
                </a:lnTo>
                <a:close/>
              </a:path>
            </a:pathLst>
          </a:custGeom>
          <a:solidFill>
            <a:schemeClr val="accent4">
              <a:lumMod val="75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68966" tIns="268966" rIns="268966" bIns="268966" numCol="1" spcCol="1270" anchor="ctr" anchorCtr="0">
            <a:noAutofit/>
          </a:bodyPr>
          <a:lstStyle/>
          <a:p>
            <a:pPr lvl="0" algn="l" defTabSz="2400300">
              <a:lnSpc>
                <a:spcPct val="90000"/>
              </a:lnSpc>
              <a:spcBef>
                <a:spcPct val="0"/>
              </a:spcBef>
              <a:spcAft>
                <a:spcPct val="35000"/>
              </a:spcAft>
            </a:pPr>
            <a:r>
              <a:rPr lang="en-US" sz="5400" b="1" kern="1200" dirty="0" smtClean="0"/>
              <a:t>Shelter-in-Place</a:t>
            </a:r>
            <a:endParaRPr lang="en-US" sz="5400" b="1" kern="1200" dirty="0"/>
          </a:p>
        </p:txBody>
      </p:sp>
      <p:sp>
        <p:nvSpPr>
          <p:cNvPr id="6" name="Explosion 2 5"/>
          <p:cNvSpPr/>
          <p:nvPr/>
        </p:nvSpPr>
        <p:spPr>
          <a:xfrm rot="671776">
            <a:off x="5556738" y="2283259"/>
            <a:ext cx="3253154" cy="3212122"/>
          </a:xfrm>
          <a:prstGeom prst="irregularSeal2">
            <a:avLst/>
          </a:prstGeom>
          <a:gradFill flip="none" rotWithShape="1">
            <a:gsLst>
              <a:gs pos="0">
                <a:srgbClr val="FFC000"/>
              </a:gs>
              <a:gs pos="50000">
                <a:schemeClr val="accent3">
                  <a:lumMod val="75000"/>
                </a:schemeClr>
              </a:gs>
              <a:gs pos="100000">
                <a:schemeClr val="accent3">
                  <a:lumMod val="40000"/>
                  <a:lumOff val="60000"/>
                </a:schemeClr>
              </a:gs>
            </a:gsLst>
            <a:lin ang="5400000" scaled="0"/>
            <a:tileRect/>
          </a:gra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rPr>
              <a:t>All   </a:t>
            </a:r>
          </a:p>
          <a:p>
            <a:pPr algn="ctr"/>
            <a:r>
              <a:rPr lang="en-US" altLang="en-US" sz="2400" b="1" dirty="0">
                <a:solidFill>
                  <a:schemeClr val="bg1"/>
                </a:solidFill>
              </a:rPr>
              <a:t> Settings           All </a:t>
            </a:r>
          </a:p>
          <a:p>
            <a:pPr algn="ctr"/>
            <a:r>
              <a:rPr lang="en-US" altLang="en-US" sz="2400" b="1" dirty="0">
                <a:solidFill>
                  <a:schemeClr val="bg1"/>
                </a:solidFill>
              </a:rPr>
              <a:t>Times </a:t>
            </a:r>
          </a:p>
        </p:txBody>
      </p:sp>
    </p:spTree>
    <p:extLst>
      <p:ext uri="{BB962C8B-B14F-4D97-AF65-F5344CB8AC3E}">
        <p14:creationId xmlns:p14="http://schemas.microsoft.com/office/powerpoint/2010/main" val="10439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68923" y="2178954"/>
            <a:ext cx="4726531" cy="3836435"/>
          </a:xfrm>
          <a:prstGeom prst="rect">
            <a:avLst/>
          </a:prstGeom>
          <a:noFill/>
        </p:spPr>
        <p:txBody>
          <a:bodyPr wrap="square" rtlCol="0">
            <a:spAutoFit/>
          </a:bodyPr>
          <a:lstStyle/>
          <a:p>
            <a:pPr marL="0" indent="0" algn="ctr" defTabSz="912813">
              <a:spcBef>
                <a:spcPts val="600"/>
              </a:spcBef>
              <a:buNone/>
            </a:pPr>
            <a:r>
              <a:rPr lang="en-US" altLang="en-US" sz="2300" b="1" i="1" dirty="0"/>
              <a:t>Courses of </a:t>
            </a:r>
            <a:r>
              <a:rPr lang="en-US" altLang="en-US" sz="2300" b="1" i="1" dirty="0" smtClean="0"/>
              <a:t>Action </a:t>
            </a:r>
            <a:r>
              <a:rPr lang="en-US" altLang="en-US" sz="2300" b="1" dirty="0"/>
              <a:t>to safely evacuate </a:t>
            </a:r>
            <a:r>
              <a:rPr lang="en-US" altLang="en-US" sz="2300" b="1" dirty="0" smtClean="0"/>
              <a:t>school buildings and grounds. </a:t>
            </a:r>
          </a:p>
          <a:p>
            <a:pPr marL="0" indent="0" algn="ctr" defTabSz="912813">
              <a:spcBef>
                <a:spcPts val="600"/>
              </a:spcBef>
              <a:buNone/>
            </a:pPr>
            <a:r>
              <a:rPr lang="en-US" altLang="en-US" sz="2300" b="1" dirty="0" smtClean="0"/>
              <a:t>Examples </a:t>
            </a:r>
            <a:r>
              <a:rPr lang="en-US" altLang="en-US" sz="2300" b="1" dirty="0"/>
              <a:t>of Evacuations</a:t>
            </a:r>
            <a:r>
              <a:rPr lang="en-US" altLang="en-US" sz="2300" b="1" dirty="0" smtClean="0"/>
              <a:t>:</a:t>
            </a:r>
            <a:endParaRPr lang="en-US" altLang="en-US" sz="1400" b="1" dirty="0"/>
          </a:p>
          <a:p>
            <a:pPr marL="342900" indent="-342900" defTabSz="912813">
              <a:buFont typeface="+mj-lt"/>
              <a:buAutoNum type="arabicPeriod"/>
            </a:pPr>
            <a:r>
              <a:rPr lang="en-US" altLang="en-US" sz="2400" dirty="0" smtClean="0"/>
              <a:t>Evacuate a </a:t>
            </a:r>
            <a:r>
              <a:rPr lang="en-US" altLang="en-US" sz="2400" dirty="0"/>
              <a:t>room or section of the building </a:t>
            </a:r>
            <a:r>
              <a:rPr lang="en-US" altLang="en-US" sz="2400" dirty="0" smtClean="0"/>
              <a:t>to </a:t>
            </a:r>
            <a:r>
              <a:rPr lang="en-US" altLang="en-US" sz="2400" dirty="0"/>
              <a:t>another place within the </a:t>
            </a:r>
            <a:r>
              <a:rPr lang="en-US" altLang="en-US" sz="2400" dirty="0" smtClean="0"/>
              <a:t>building</a:t>
            </a:r>
            <a:endParaRPr lang="en-US" altLang="en-US" sz="2400" dirty="0"/>
          </a:p>
          <a:p>
            <a:pPr marL="342900" indent="-342900" defTabSz="912813">
              <a:buFont typeface="+mj-lt"/>
              <a:buAutoNum type="arabicPeriod"/>
            </a:pPr>
            <a:r>
              <a:rPr lang="en-US" altLang="en-US" sz="2400" dirty="0" smtClean="0"/>
              <a:t>Evacuate the </a:t>
            </a:r>
            <a:r>
              <a:rPr lang="en-US" altLang="en-US" sz="2400" dirty="0"/>
              <a:t>building and assemble on the school </a:t>
            </a:r>
            <a:r>
              <a:rPr lang="en-US" altLang="en-US" sz="2400" dirty="0" smtClean="0"/>
              <a:t>grounds</a:t>
            </a:r>
            <a:endParaRPr lang="en-US" altLang="en-US" sz="2400" dirty="0"/>
          </a:p>
          <a:p>
            <a:pPr marL="342900" indent="-342900" defTabSz="912813">
              <a:buFont typeface="+mj-lt"/>
              <a:buAutoNum type="arabicPeriod"/>
            </a:pPr>
            <a:r>
              <a:rPr lang="en-US" altLang="en-US" sz="2400" dirty="0" smtClean="0"/>
              <a:t>Egress from off-site </a:t>
            </a:r>
            <a:r>
              <a:rPr lang="en-US" altLang="en-US" sz="2400" dirty="0"/>
              <a:t>to an alternative </a:t>
            </a:r>
            <a:r>
              <a:rPr lang="en-US" altLang="en-US" sz="2400" dirty="0" smtClean="0"/>
              <a:t>location</a:t>
            </a:r>
            <a:endParaRPr lang="en-US" altLang="en-US" sz="2400" dirty="0"/>
          </a:p>
        </p:txBody>
      </p:sp>
      <p:sp>
        <p:nvSpPr>
          <p:cNvPr id="4" name="Title 1"/>
          <p:cNvSpPr>
            <a:spLocks noGrp="1"/>
          </p:cNvSpPr>
          <p:nvPr>
            <p:ph type="title"/>
          </p:nvPr>
        </p:nvSpPr>
        <p:spPr>
          <a:xfrm>
            <a:off x="2743200" y="1533"/>
            <a:ext cx="6400800" cy="971506"/>
          </a:xfrm>
        </p:spPr>
        <p:txBody>
          <a:bodyPr/>
          <a:lstStyle/>
          <a:p>
            <a:pPr eaLnBrk="1" hangingPunct="1"/>
            <a:r>
              <a:rPr lang="en-US" altLang="en-US" b="1" dirty="0" smtClean="0"/>
              <a:t>Evacuation Annex</a:t>
            </a:r>
          </a:p>
        </p:txBody>
      </p:sp>
      <p:sp>
        <p:nvSpPr>
          <p:cNvPr id="6" name="Rectangle 2"/>
          <p:cNvSpPr>
            <a:spLocks noChangeArrowheads="1"/>
          </p:cNvSpPr>
          <p:nvPr/>
        </p:nvSpPr>
        <p:spPr bwMode="auto">
          <a:xfrm>
            <a:off x="5486401" y="1886004"/>
            <a:ext cx="30597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Blip>
                <a:blip r:embed="rId3"/>
              </a:buBlip>
            </a:pPr>
            <a:r>
              <a:rPr lang="en-US" altLang="en-US" sz="2400" dirty="0" smtClean="0">
                <a:solidFill>
                  <a:srgbClr val="000000"/>
                </a:solidFill>
              </a:rPr>
              <a:t>Various </a:t>
            </a:r>
            <a:r>
              <a:rPr lang="en-US" altLang="en-US" sz="2400" dirty="0">
                <a:solidFill>
                  <a:srgbClr val="000000"/>
                </a:solidFill>
              </a:rPr>
              <a:t>Locations</a:t>
            </a:r>
          </a:p>
          <a:p>
            <a:pPr eaLnBrk="1" hangingPunct="1">
              <a:spcBef>
                <a:spcPct val="0"/>
              </a:spcBef>
              <a:buFontTx/>
              <a:buBlip>
                <a:blip r:embed="rId3"/>
              </a:buBlip>
            </a:pPr>
            <a:r>
              <a:rPr lang="en-US" altLang="en-US" sz="2400" dirty="0">
                <a:solidFill>
                  <a:srgbClr val="000000"/>
                </a:solidFill>
              </a:rPr>
              <a:t>Secondary Routes</a:t>
            </a:r>
          </a:p>
          <a:p>
            <a:pPr eaLnBrk="1" hangingPunct="1">
              <a:spcBef>
                <a:spcPct val="0"/>
              </a:spcBef>
              <a:buFontTx/>
              <a:buBlip>
                <a:blip r:embed="rId3"/>
              </a:buBlip>
            </a:pPr>
            <a:r>
              <a:rPr lang="en-US" altLang="en-US" sz="2400" dirty="0">
                <a:solidFill>
                  <a:srgbClr val="000000"/>
                </a:solidFill>
              </a:rPr>
              <a:t>Self-Evacuation</a:t>
            </a:r>
          </a:p>
          <a:p>
            <a:pPr eaLnBrk="1" hangingPunct="1">
              <a:spcBef>
                <a:spcPct val="0"/>
              </a:spcBef>
              <a:buFontTx/>
              <a:buBlip>
                <a:blip r:embed="rId3"/>
              </a:buBlip>
            </a:pPr>
            <a:r>
              <a:rPr lang="en-US" altLang="en-US" sz="2400" dirty="0">
                <a:solidFill>
                  <a:srgbClr val="000000"/>
                </a:solidFill>
              </a:rPr>
              <a:t>Disabilities</a:t>
            </a:r>
          </a:p>
        </p:txBody>
      </p:sp>
      <p:sp>
        <p:nvSpPr>
          <p:cNvPr id="7" name="TextBox 1"/>
          <p:cNvSpPr txBox="1">
            <a:spLocks noChangeArrowheads="1"/>
          </p:cNvSpPr>
          <p:nvPr/>
        </p:nvSpPr>
        <p:spPr bwMode="auto">
          <a:xfrm>
            <a:off x="5506108" y="1359824"/>
            <a:ext cx="2684736"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9" name="Picture 5" descr="Looks like these kids are in school. Maybe they're holding hands to go from one classroom to another." title="Children holding han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7746" y="3833443"/>
            <a:ext cx="1666998" cy="2500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7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61866" y="8992"/>
            <a:ext cx="6372806" cy="1038412"/>
          </a:xfrm>
        </p:spPr>
        <p:txBody>
          <a:bodyPr>
            <a:normAutofit/>
          </a:bodyPr>
          <a:lstStyle/>
          <a:p>
            <a:r>
              <a:rPr lang="en-US" altLang="en-US" b="1" dirty="0" smtClean="0"/>
              <a:t>Oregon Legal Requirements</a:t>
            </a:r>
            <a:endParaRPr lang="en-US" altLang="en-US" dirty="0" smtClean="0"/>
          </a:p>
        </p:txBody>
      </p:sp>
      <p:sp>
        <p:nvSpPr>
          <p:cNvPr id="2" name="Content Placeholder 1"/>
          <p:cNvSpPr>
            <a:spLocks noGrp="1"/>
          </p:cNvSpPr>
          <p:nvPr>
            <p:ph idx="1"/>
          </p:nvPr>
        </p:nvSpPr>
        <p:spPr>
          <a:xfrm>
            <a:off x="692024" y="2245336"/>
            <a:ext cx="7886700" cy="3586052"/>
          </a:xfrm>
        </p:spPr>
        <p:txBody>
          <a:bodyPr>
            <a:noAutofit/>
          </a:bodyPr>
          <a:lstStyle/>
          <a:p>
            <a:r>
              <a:rPr lang="en-US" dirty="0" smtClean="0"/>
              <a:t>Under </a:t>
            </a:r>
            <a:r>
              <a:rPr lang="en-US" dirty="0" smtClean="0">
                <a:hlinkClick r:id="rId3"/>
              </a:rPr>
              <a:t>OAR 581-022-2225</a:t>
            </a:r>
            <a:r>
              <a:rPr lang="en-US" dirty="0" smtClean="0"/>
              <a:t> school districts must ensure that students are instructed and have drills on emergency procedures (responses) to the following:</a:t>
            </a:r>
          </a:p>
          <a:p>
            <a:pPr lvl="1"/>
            <a:r>
              <a:rPr lang="en-US" dirty="0" smtClean="0"/>
              <a:t>Fires.</a:t>
            </a:r>
          </a:p>
          <a:p>
            <a:pPr lvl="1"/>
            <a:r>
              <a:rPr lang="en-US" dirty="0" smtClean="0"/>
              <a:t>Earthquakes (and tsunamis in applicable zones).</a:t>
            </a:r>
          </a:p>
          <a:p>
            <a:pPr lvl="1"/>
            <a:r>
              <a:rPr lang="en-US" dirty="0" smtClean="0"/>
              <a:t>Safety threats including procedures related to lockdown, lockout, shelter in place, evacuation and other appropriate actions. </a:t>
            </a:r>
          </a:p>
          <a:p>
            <a:r>
              <a:rPr lang="en-US" dirty="0" smtClean="0"/>
              <a:t>This supports </a:t>
            </a:r>
            <a:r>
              <a:rPr lang="en-US" dirty="0" smtClean="0">
                <a:hlinkClick r:id="rId4"/>
              </a:rPr>
              <a:t>ORS 336.071</a:t>
            </a:r>
            <a:r>
              <a:rPr lang="en-US" dirty="0" smtClean="0"/>
              <a:t>.</a:t>
            </a:r>
            <a:endParaRPr lang="en-US" dirty="0"/>
          </a:p>
        </p:txBody>
      </p:sp>
    </p:spTree>
    <p:extLst>
      <p:ext uri="{BB962C8B-B14F-4D97-AF65-F5344CB8AC3E}">
        <p14:creationId xmlns:p14="http://schemas.microsoft.com/office/powerpoint/2010/main" val="141782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304800" y="2252779"/>
            <a:ext cx="8381999" cy="800219"/>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to secure </a:t>
            </a:r>
            <a:r>
              <a:rPr lang="en-US" altLang="en-US" sz="2300" b="1" dirty="0" smtClean="0">
                <a:solidFill>
                  <a:srgbClr val="000000"/>
                </a:solidFill>
                <a:ea typeface="ＭＳ Ｐゴシック" pitchFamily="34" charset="-128"/>
              </a:rPr>
              <a:t>school buildings</a:t>
            </a:r>
            <a:r>
              <a:rPr lang="en-US" altLang="en-US" sz="2300" b="1" dirty="0">
                <a:solidFill>
                  <a:srgbClr val="000000"/>
                </a:solidFill>
                <a:ea typeface="ＭＳ Ｐゴシック" pitchFamily="34" charset="-128"/>
              </a:rPr>
              <a:t>, facilities, </a:t>
            </a:r>
            <a:r>
              <a:rPr lang="en-US" altLang="en-US" sz="2300" b="1" dirty="0" smtClean="0">
                <a:solidFill>
                  <a:srgbClr val="000000"/>
                </a:solidFill>
                <a:ea typeface="ＭＳ Ｐゴシック" pitchFamily="34" charset="-128"/>
              </a:rPr>
              <a:t>and </a:t>
            </a:r>
            <a:r>
              <a:rPr lang="en-US" altLang="en-US" sz="2300" b="1" dirty="0">
                <a:solidFill>
                  <a:srgbClr val="000000"/>
                </a:solidFill>
                <a:ea typeface="ＭＳ Ｐゴシック" pitchFamily="34" charset="-128"/>
              </a:rPr>
              <a:t>grounds during incidents that pose an immediate threat of violence.</a:t>
            </a:r>
          </a:p>
        </p:txBody>
      </p:sp>
      <p:sp>
        <p:nvSpPr>
          <p:cNvPr id="7" name="Rectangle 4"/>
          <p:cNvSpPr>
            <a:spLocks noChangeArrowheads="1"/>
          </p:cNvSpPr>
          <p:nvPr/>
        </p:nvSpPr>
        <p:spPr bwMode="auto">
          <a:xfrm>
            <a:off x="304801" y="3982548"/>
            <a:ext cx="5486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a:solidFill>
                  <a:srgbClr val="000000"/>
                </a:solidFill>
              </a:rPr>
              <a:t>Exterior Doors</a:t>
            </a:r>
          </a:p>
          <a:p>
            <a:pPr eaLnBrk="1" hangingPunct="1">
              <a:spcBef>
                <a:spcPts val="600"/>
              </a:spcBef>
              <a:buFontTx/>
              <a:buBlip>
                <a:blip r:embed="rId3"/>
              </a:buBlip>
            </a:pPr>
            <a:r>
              <a:rPr lang="en-US" altLang="en-US" sz="2400" dirty="0">
                <a:solidFill>
                  <a:srgbClr val="000000"/>
                </a:solidFill>
              </a:rPr>
              <a:t>Building Characteristics</a:t>
            </a:r>
          </a:p>
          <a:p>
            <a:pPr eaLnBrk="1" hangingPunct="1">
              <a:spcBef>
                <a:spcPts val="600"/>
              </a:spcBef>
              <a:buFontTx/>
              <a:buBlip>
                <a:blip r:embed="rId3"/>
              </a:buBlip>
            </a:pPr>
            <a:r>
              <a:rPr lang="en-US" altLang="en-US" sz="2400" dirty="0">
                <a:solidFill>
                  <a:srgbClr val="000000"/>
                </a:solidFill>
              </a:rPr>
              <a:t>Threats Inside the Building</a:t>
            </a:r>
          </a:p>
          <a:p>
            <a:pPr eaLnBrk="1" hangingPunct="1">
              <a:spcBef>
                <a:spcPts val="600"/>
              </a:spcBef>
              <a:buFontTx/>
              <a:buBlip>
                <a:blip r:embed="rId3"/>
              </a:buBlip>
            </a:pPr>
            <a:r>
              <a:rPr lang="en-US" altLang="en-US" sz="2400" dirty="0">
                <a:solidFill>
                  <a:srgbClr val="000000"/>
                </a:solidFill>
              </a:rPr>
              <a:t>Threats Outside the Building</a:t>
            </a:r>
          </a:p>
          <a:p>
            <a:pPr eaLnBrk="1" hangingPunct="1">
              <a:spcBef>
                <a:spcPts val="600"/>
              </a:spcBef>
              <a:buFontTx/>
              <a:buBlip>
                <a:blip r:embed="rId3"/>
              </a:buBlip>
            </a:pPr>
            <a:r>
              <a:rPr lang="en-US" altLang="en-US" sz="2400" dirty="0">
                <a:solidFill>
                  <a:srgbClr val="000000"/>
                </a:solidFill>
              </a:rPr>
              <a:t>Students/Staff Meeting Outside</a:t>
            </a:r>
          </a:p>
        </p:txBody>
      </p:sp>
      <p:sp>
        <p:nvSpPr>
          <p:cNvPr id="8" name="TextBox 5"/>
          <p:cNvSpPr txBox="1">
            <a:spLocks noChangeArrowheads="1"/>
          </p:cNvSpPr>
          <p:nvPr/>
        </p:nvSpPr>
        <p:spPr bwMode="auto">
          <a:xfrm>
            <a:off x="304802" y="3362848"/>
            <a:ext cx="2743199"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sp>
        <p:nvSpPr>
          <p:cNvPr id="9" name="Oval 8" descr="That's literally it. The lock and key are brass, but it doesn't really matter." title="Super close up of a key going into a lock"/>
          <p:cNvSpPr/>
          <p:nvPr/>
        </p:nvSpPr>
        <p:spPr>
          <a:xfrm>
            <a:off x="5650524" y="3362848"/>
            <a:ext cx="2438400" cy="2667000"/>
          </a:xfrm>
          <a:prstGeom prst="ellipse">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a:xfrm>
            <a:off x="2743200" y="-8917"/>
            <a:ext cx="6400800" cy="1040548"/>
          </a:xfrm>
        </p:spPr>
        <p:txBody>
          <a:bodyPr/>
          <a:lstStyle/>
          <a:p>
            <a:r>
              <a:rPr lang="en-US" dirty="0" smtClean="0"/>
              <a:t>Lockdown Annex</a:t>
            </a:r>
            <a:endParaRPr lang="en-US" dirty="0"/>
          </a:p>
        </p:txBody>
      </p:sp>
    </p:spTree>
    <p:extLst>
      <p:ext uri="{BB962C8B-B14F-4D97-AF65-F5344CB8AC3E}">
        <p14:creationId xmlns:p14="http://schemas.microsoft.com/office/powerpoint/2010/main" val="410746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457200" y="2078118"/>
            <a:ext cx="8229600" cy="1154162"/>
          </a:xfrm>
          <a:prstGeom prst="rect">
            <a:avLst/>
          </a:prstGeom>
          <a:noFill/>
        </p:spPr>
        <p:txBody>
          <a:bodyPr wrap="square" rtlCol="0">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a:solidFill>
                  <a:srgbClr val="000000"/>
                </a:solidFill>
                <a:ea typeface="ＭＳ Ｐゴシック" pitchFamily="34" charset="-128"/>
              </a:rPr>
              <a:t>when </a:t>
            </a:r>
            <a:r>
              <a:rPr lang="en-US" altLang="en-US" sz="2300" b="1" dirty="0" smtClean="0">
                <a:solidFill>
                  <a:srgbClr val="000000"/>
                </a:solidFill>
                <a:ea typeface="ＭＳ Ｐゴシック" pitchFamily="34" charset="-128"/>
              </a:rPr>
              <a:t>students and staff </a:t>
            </a:r>
            <a:r>
              <a:rPr lang="en-US" altLang="en-US" sz="2300" b="1" dirty="0">
                <a:solidFill>
                  <a:srgbClr val="000000"/>
                </a:solidFill>
                <a:ea typeface="ＭＳ Ｐゴシック" pitchFamily="34" charset="-128"/>
              </a:rPr>
              <a:t>must </a:t>
            </a:r>
            <a:r>
              <a:rPr lang="en-US" altLang="en-US" sz="2300" b="1" dirty="0" smtClean="0">
                <a:solidFill>
                  <a:srgbClr val="000000"/>
                </a:solidFill>
                <a:ea typeface="ＭＳ Ｐゴシック" pitchFamily="34" charset="-128"/>
              </a:rPr>
              <a:t>remain </a:t>
            </a:r>
            <a:r>
              <a:rPr lang="en-US" altLang="en-US" sz="2300" b="1" dirty="0">
                <a:solidFill>
                  <a:srgbClr val="000000"/>
                </a:solidFill>
                <a:ea typeface="ＭＳ Ｐゴシック" pitchFamily="34" charset="-128"/>
              </a:rPr>
              <a:t>indoors because it is safer than </a:t>
            </a:r>
            <a:r>
              <a:rPr lang="en-US" altLang="en-US" sz="2300" b="1" dirty="0" smtClean="0">
                <a:solidFill>
                  <a:srgbClr val="000000"/>
                </a:solidFill>
                <a:ea typeface="ＭＳ Ｐゴシック" pitchFamily="34" charset="-128"/>
              </a:rPr>
              <a:t>outside (e.g., Hazardous </a:t>
            </a:r>
            <a:r>
              <a:rPr lang="en-US" altLang="en-US" sz="2300" b="1" dirty="0">
                <a:solidFill>
                  <a:srgbClr val="000000"/>
                </a:solidFill>
                <a:ea typeface="ＭＳ Ｐゴシック" pitchFamily="34" charset="-128"/>
              </a:rPr>
              <a:t>Materials Shelter; Weather-Related Shelter). </a:t>
            </a:r>
          </a:p>
        </p:txBody>
      </p:sp>
      <p:sp>
        <p:nvSpPr>
          <p:cNvPr id="6" name="Rectangle 4"/>
          <p:cNvSpPr>
            <a:spLocks noChangeArrowheads="1"/>
          </p:cNvSpPr>
          <p:nvPr/>
        </p:nvSpPr>
        <p:spPr bwMode="auto">
          <a:xfrm>
            <a:off x="773723" y="4184121"/>
            <a:ext cx="3938954"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smtClean="0">
                <a:solidFill>
                  <a:srgbClr val="000000"/>
                </a:solidFill>
              </a:rPr>
              <a:t>Supplies</a:t>
            </a:r>
            <a:endParaRPr lang="en-US" altLang="en-US" sz="2400" dirty="0">
              <a:solidFill>
                <a:srgbClr val="000000"/>
              </a:solidFill>
            </a:endParaRPr>
          </a:p>
          <a:p>
            <a:pPr eaLnBrk="1" hangingPunct="1">
              <a:spcBef>
                <a:spcPts val="600"/>
              </a:spcBef>
              <a:buFontTx/>
              <a:buBlip>
                <a:blip r:embed="rId3"/>
              </a:buBlip>
            </a:pPr>
            <a:r>
              <a:rPr lang="en-US" altLang="en-US" sz="2400" dirty="0">
                <a:solidFill>
                  <a:srgbClr val="000000"/>
                </a:solidFill>
              </a:rPr>
              <a:t>Accommodations</a:t>
            </a:r>
          </a:p>
          <a:p>
            <a:pPr eaLnBrk="1" hangingPunct="1">
              <a:spcBef>
                <a:spcPts val="600"/>
              </a:spcBef>
              <a:buFontTx/>
              <a:buBlip>
                <a:blip r:embed="rId3"/>
              </a:buBlip>
            </a:pPr>
            <a:r>
              <a:rPr lang="en-US" altLang="en-US" sz="2400" dirty="0">
                <a:solidFill>
                  <a:srgbClr val="000000"/>
                </a:solidFill>
              </a:rPr>
              <a:t>Designated Safe Rooms</a:t>
            </a:r>
          </a:p>
          <a:p>
            <a:pPr eaLnBrk="1" hangingPunct="1">
              <a:spcBef>
                <a:spcPts val="600"/>
              </a:spcBef>
              <a:buFontTx/>
              <a:buBlip>
                <a:blip r:embed="rId3"/>
              </a:buBlip>
            </a:pPr>
            <a:r>
              <a:rPr lang="en-US" altLang="en-US" sz="2400" dirty="0">
                <a:solidFill>
                  <a:srgbClr val="000000"/>
                </a:solidFill>
              </a:rPr>
              <a:t>Plan for Moving Students</a:t>
            </a:r>
          </a:p>
        </p:txBody>
      </p:sp>
      <p:sp>
        <p:nvSpPr>
          <p:cNvPr id="7" name="TextBox 5"/>
          <p:cNvSpPr txBox="1">
            <a:spLocks noChangeArrowheads="1"/>
          </p:cNvSpPr>
          <p:nvPr/>
        </p:nvSpPr>
        <p:spPr bwMode="auto">
          <a:xfrm>
            <a:off x="773723" y="3616269"/>
            <a:ext cx="2706414"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10" descr="A yellow bucket with emergency supplies laid out in front of it. Oh, and the yellow bucket has a toilet lid on it. Probably not water tight anymore. " title="An emergency preparedness kit"/>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7727" y="3241414"/>
            <a:ext cx="2226042" cy="3094892"/>
          </a:xfrm>
          <a:prstGeom prst="rect">
            <a:avLst/>
          </a:prstGeom>
          <a:noFill/>
          <a:ln>
            <a:noFill/>
          </a:ln>
          <a:effectLst>
            <a:outerShdw dist="76200" dir="1800003"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2743200" y="0"/>
            <a:ext cx="6400800" cy="1019908"/>
          </a:xfrm>
        </p:spPr>
        <p:txBody>
          <a:bodyPr/>
          <a:lstStyle/>
          <a:p>
            <a:r>
              <a:rPr lang="en-US" sz="3600" dirty="0" smtClean="0"/>
              <a:t>Shelter In Place</a:t>
            </a:r>
            <a:endParaRPr lang="en-US" sz="3600" dirty="0"/>
          </a:p>
        </p:txBody>
      </p:sp>
    </p:spTree>
    <p:extLst>
      <p:ext uri="{BB962C8B-B14F-4D97-AF65-F5344CB8AC3E}">
        <p14:creationId xmlns:p14="http://schemas.microsoft.com/office/powerpoint/2010/main" val="26606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Grp="1" noChangeArrowheads="1"/>
          </p:cNvSpPr>
          <p:nvPr>
            <p:ph idx="1"/>
          </p:nvPr>
        </p:nvSpPr>
        <p:spPr bwMode="auto">
          <a:xfrm>
            <a:off x="457200" y="2138827"/>
            <a:ext cx="8229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Tx/>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a:solidFill>
                  <a:srgbClr val="000000"/>
                </a:solidFill>
              </a:rPr>
              <a:t>for accounting for whereabouts and well-being of </a:t>
            </a:r>
            <a:r>
              <a:rPr lang="en-US" altLang="en-US" sz="2300" b="1" dirty="0" smtClean="0">
                <a:solidFill>
                  <a:srgbClr val="000000"/>
                </a:solidFill>
              </a:rPr>
              <a:t>students, staff, and visitors</a:t>
            </a:r>
            <a:r>
              <a:rPr lang="en-US" altLang="en-US" sz="2300" b="1" dirty="0">
                <a:solidFill>
                  <a:srgbClr val="000000"/>
                </a:solidFill>
              </a:rPr>
              <a:t>.</a:t>
            </a:r>
          </a:p>
        </p:txBody>
      </p:sp>
      <p:sp>
        <p:nvSpPr>
          <p:cNvPr id="6" name="Rectangle 4"/>
          <p:cNvSpPr>
            <a:spLocks noChangeArrowheads="1"/>
          </p:cNvSpPr>
          <p:nvPr/>
        </p:nvSpPr>
        <p:spPr bwMode="auto">
          <a:xfrm>
            <a:off x="278422" y="3638662"/>
            <a:ext cx="29337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Blip>
                <a:blip r:embed="rId3"/>
              </a:buBlip>
            </a:pPr>
            <a:r>
              <a:rPr lang="en-US" altLang="en-US" sz="2400" dirty="0">
                <a:solidFill>
                  <a:srgbClr val="000000"/>
                </a:solidFill>
              </a:rPr>
              <a:t>Verification of Attendance</a:t>
            </a:r>
          </a:p>
          <a:p>
            <a:pPr eaLnBrk="1" hangingPunct="1">
              <a:spcBef>
                <a:spcPts val="600"/>
              </a:spcBef>
              <a:buFontTx/>
              <a:buBlip>
                <a:blip r:embed="rId3"/>
              </a:buBlip>
            </a:pPr>
            <a:r>
              <a:rPr lang="en-US" altLang="en-US" sz="2400" dirty="0">
                <a:solidFill>
                  <a:srgbClr val="000000"/>
                </a:solidFill>
              </a:rPr>
              <a:t>Missing People</a:t>
            </a:r>
          </a:p>
          <a:p>
            <a:pPr eaLnBrk="1" hangingPunct="1">
              <a:spcBef>
                <a:spcPts val="600"/>
              </a:spcBef>
              <a:buFontTx/>
              <a:buBlip>
                <a:blip r:embed="rId3"/>
              </a:buBlip>
            </a:pPr>
            <a:r>
              <a:rPr lang="en-US" altLang="en-US" sz="2400" dirty="0">
                <a:solidFill>
                  <a:srgbClr val="000000"/>
                </a:solidFill>
              </a:rPr>
              <a:t>Reporting</a:t>
            </a:r>
          </a:p>
          <a:p>
            <a:pPr eaLnBrk="1" hangingPunct="1">
              <a:spcBef>
                <a:spcPts val="600"/>
              </a:spcBef>
              <a:buFontTx/>
              <a:buBlip>
                <a:blip r:embed="rId3"/>
              </a:buBlip>
            </a:pPr>
            <a:r>
              <a:rPr lang="en-US" altLang="en-US" sz="2400" dirty="0">
                <a:solidFill>
                  <a:srgbClr val="000000"/>
                </a:solidFill>
              </a:rPr>
              <a:t>Release</a:t>
            </a:r>
          </a:p>
        </p:txBody>
      </p:sp>
      <p:sp>
        <p:nvSpPr>
          <p:cNvPr id="7" name="TextBox 5"/>
          <p:cNvSpPr txBox="1">
            <a:spLocks noChangeArrowheads="1"/>
          </p:cNvSpPr>
          <p:nvPr/>
        </p:nvSpPr>
        <p:spPr bwMode="auto">
          <a:xfrm>
            <a:off x="278423" y="3123694"/>
            <a:ext cx="2764321"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10" descr="The people are standing in groups holding signs. They are standing on grass next to a chainlink fence. They may be grouping up for a pie-eating contest. But it's more likely that they are just grouping up for accountability after a building evacuation. " title="Whole bunch of people standing outsid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6246" y="3638662"/>
            <a:ext cx="5310554" cy="1705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743200" y="-12315"/>
            <a:ext cx="6400800" cy="1069214"/>
          </a:xfrm>
        </p:spPr>
        <p:txBody>
          <a:bodyPr/>
          <a:lstStyle/>
          <a:p>
            <a:r>
              <a:rPr lang="en-US" dirty="0" smtClean="0"/>
              <a:t>Accounting for All Persons</a:t>
            </a:r>
            <a:endParaRPr lang="en-US" dirty="0"/>
          </a:p>
        </p:txBody>
      </p:sp>
    </p:spTree>
    <p:extLst>
      <p:ext uri="{BB962C8B-B14F-4D97-AF65-F5344CB8AC3E}">
        <p14:creationId xmlns:p14="http://schemas.microsoft.com/office/powerpoint/2010/main" val="2186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16940"/>
            <a:ext cx="8229600" cy="871008"/>
          </a:xfrm>
          <a:prstGeom prst="rect">
            <a:avLst/>
          </a:prstGeom>
        </p:spPr>
        <p:txBody>
          <a:bodyPr wrap="square">
            <a:spAutoFit/>
          </a:bodyPr>
          <a:lstStyle/>
          <a:p>
            <a:pPr marL="0" lvl="0" indent="0" algn="ctr">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a:solidFill>
                  <a:srgbClr val="000000"/>
                </a:solidFill>
              </a:rPr>
              <a:t>for </a:t>
            </a:r>
            <a:r>
              <a:rPr lang="en-US" altLang="en-US" sz="2300" b="1" dirty="0" smtClean="0">
                <a:solidFill>
                  <a:srgbClr val="000000"/>
                </a:solidFill>
              </a:rPr>
              <a:t>reuniting students with their </a:t>
            </a:r>
          </a:p>
          <a:p>
            <a:pPr marL="0" lvl="0" indent="0" algn="ctr">
              <a:buNone/>
            </a:pPr>
            <a:r>
              <a:rPr lang="en-US" altLang="en-US" sz="2300" b="1" dirty="0" smtClean="0">
                <a:solidFill>
                  <a:srgbClr val="000000"/>
                </a:solidFill>
              </a:rPr>
              <a:t>families or guardians.</a:t>
            </a:r>
            <a:endParaRPr lang="en-US" altLang="en-US" sz="2300" b="1" dirty="0">
              <a:solidFill>
                <a:srgbClr val="000000"/>
              </a:solidFill>
            </a:endParaRPr>
          </a:p>
        </p:txBody>
      </p:sp>
      <p:sp>
        <p:nvSpPr>
          <p:cNvPr id="6" name="Content Placeholder 5"/>
          <p:cNvSpPr txBox="1">
            <a:spLocks/>
          </p:cNvSpPr>
          <p:nvPr/>
        </p:nvSpPr>
        <p:spPr>
          <a:xfrm>
            <a:off x="323851" y="3877978"/>
            <a:ext cx="4295042" cy="1916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Blip>
                <a:blip r:embed="rId3"/>
              </a:buBlip>
            </a:pPr>
            <a:r>
              <a:rPr lang="en-US" altLang="en-US" sz="2400" dirty="0" smtClean="0">
                <a:solidFill>
                  <a:srgbClr val="000000"/>
                </a:solidFill>
              </a:rPr>
              <a:t>Communications </a:t>
            </a:r>
          </a:p>
          <a:p>
            <a:pPr>
              <a:spcBef>
                <a:spcPts val="600"/>
              </a:spcBef>
              <a:buBlip>
                <a:blip r:embed="rId3"/>
              </a:buBlip>
            </a:pPr>
            <a:r>
              <a:rPr lang="en-US" altLang="en-US" sz="2400" dirty="0" smtClean="0">
                <a:solidFill>
                  <a:srgbClr val="000000"/>
                </a:solidFill>
              </a:rPr>
              <a:t>Logistics</a:t>
            </a:r>
            <a:endParaRPr lang="en-US" altLang="en-US" sz="2400" dirty="0">
              <a:solidFill>
                <a:srgbClr val="000000"/>
              </a:solidFill>
            </a:endParaRPr>
          </a:p>
          <a:p>
            <a:pPr>
              <a:spcBef>
                <a:spcPts val="600"/>
              </a:spcBef>
              <a:buBlip>
                <a:blip r:embed="rId3"/>
              </a:buBlip>
            </a:pPr>
            <a:r>
              <a:rPr lang="en-US" altLang="en-US" sz="2400" dirty="0" smtClean="0">
                <a:solidFill>
                  <a:srgbClr val="000000"/>
                </a:solidFill>
              </a:rPr>
              <a:t>Student Security and Release</a:t>
            </a:r>
            <a:endParaRPr lang="en-US" altLang="en-US" sz="2400" dirty="0">
              <a:solidFill>
                <a:srgbClr val="000000"/>
              </a:solidFill>
            </a:endParaRPr>
          </a:p>
          <a:p>
            <a:pPr>
              <a:spcBef>
                <a:spcPts val="600"/>
              </a:spcBef>
              <a:buBlip>
                <a:blip r:embed="rId3"/>
              </a:buBlip>
            </a:pPr>
            <a:r>
              <a:rPr lang="en-US" altLang="en-US" sz="2400" dirty="0" smtClean="0">
                <a:solidFill>
                  <a:srgbClr val="000000"/>
                </a:solidFill>
              </a:rPr>
              <a:t>Missing, Injured, or…</a:t>
            </a:r>
            <a:endParaRPr lang="en-US" altLang="en-US" sz="2400" dirty="0">
              <a:solidFill>
                <a:srgbClr val="000000"/>
              </a:solidFill>
            </a:endParaRPr>
          </a:p>
          <a:p>
            <a:endParaRPr lang="en-US" altLang="en-US" sz="2800" dirty="0" smtClean="0"/>
          </a:p>
        </p:txBody>
      </p:sp>
      <p:sp>
        <p:nvSpPr>
          <p:cNvPr id="7" name="TextBox 6"/>
          <p:cNvSpPr txBox="1">
            <a:spLocks noChangeArrowheads="1"/>
          </p:cNvSpPr>
          <p:nvPr/>
        </p:nvSpPr>
        <p:spPr bwMode="auto">
          <a:xfrm>
            <a:off x="323850" y="3268378"/>
            <a:ext cx="2718895" cy="523220"/>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r>
              <a:rPr lang="en-US" altLang="en-US" sz="2800" b="1" dirty="0">
                <a:solidFill>
                  <a:srgbClr val="FFFFFF"/>
                </a:solidFill>
              </a:rPr>
              <a:t>:</a:t>
            </a:r>
          </a:p>
        </p:txBody>
      </p:sp>
      <p:pic>
        <p:nvPicPr>
          <p:cNvPr id="8" name="Picture 10" descr="A picture of reunificaiton." title="Man consoling a child"/>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000">
            <a:off x="5737079" y="2927554"/>
            <a:ext cx="2329059" cy="3396793"/>
          </a:xfrm>
          <a:prstGeom prst="rect">
            <a:avLst/>
          </a:prstGeom>
          <a:noFill/>
          <a:ln>
            <a:noFill/>
          </a:ln>
          <a:effectLst>
            <a:outerShdw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2743200" y="-14312"/>
            <a:ext cx="6400800" cy="1034220"/>
          </a:xfrm>
        </p:spPr>
        <p:txBody>
          <a:bodyPr/>
          <a:lstStyle/>
          <a:p>
            <a:r>
              <a:rPr lang="en-US" dirty="0" smtClean="0"/>
              <a:t>Family Reunification Annex</a:t>
            </a:r>
            <a:endParaRPr lang="en-US" dirty="0"/>
          </a:p>
        </p:txBody>
      </p:sp>
    </p:spTree>
    <p:extLst>
      <p:ext uri="{BB962C8B-B14F-4D97-AF65-F5344CB8AC3E}">
        <p14:creationId xmlns:p14="http://schemas.microsoft.com/office/powerpoint/2010/main" val="9547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8020"/>
            <a:ext cx="8229600" cy="800219"/>
          </a:xfrm>
          <a:prstGeom prst="rect">
            <a:avLst/>
          </a:prstGeom>
        </p:spPr>
        <p:txBody>
          <a:bodyPr wrap="square">
            <a:spAutoFit/>
          </a:bodyPr>
          <a:lstStyle/>
          <a:p>
            <a:pPr marL="0" lvl="0" indent="0" algn="ctr">
              <a:buNone/>
            </a:pPr>
            <a:r>
              <a:rPr lang="en-US" altLang="en-US" sz="2300" b="1" dirty="0">
                <a:solidFill>
                  <a:srgbClr val="000000"/>
                </a:solidFill>
                <a:ea typeface="ＭＳ Ｐゴシック" pitchFamily="34" charset="-128"/>
              </a:rPr>
              <a:t>Describes how </a:t>
            </a:r>
            <a:r>
              <a:rPr lang="en-US" altLang="en-US" sz="2300" b="1" dirty="0" smtClean="0">
                <a:solidFill>
                  <a:srgbClr val="000000"/>
                </a:solidFill>
                <a:ea typeface="ＭＳ Ｐゴシック" pitchFamily="34" charset="-128"/>
              </a:rPr>
              <a:t>a school will </a:t>
            </a:r>
            <a:r>
              <a:rPr lang="en-US" altLang="en-US" sz="2300" b="1" dirty="0">
                <a:solidFill>
                  <a:srgbClr val="000000"/>
                </a:solidFill>
                <a:ea typeface="ＭＳ Ｐゴシック" pitchFamily="34" charset="-128"/>
              </a:rPr>
              <a:t>help ensure essential functions continue during an emergency and its aftermath. </a:t>
            </a:r>
            <a:endParaRPr lang="en-US" altLang="en-US" sz="2300" dirty="0">
              <a:solidFill>
                <a:srgbClr val="000000"/>
              </a:solidFill>
              <a:ea typeface="ＭＳ Ｐゴシック" pitchFamily="34" charset="-128"/>
            </a:endParaRPr>
          </a:p>
        </p:txBody>
      </p:sp>
      <p:sp>
        <p:nvSpPr>
          <p:cNvPr id="6" name="Rectangle 5"/>
          <p:cNvSpPr/>
          <p:nvPr/>
        </p:nvSpPr>
        <p:spPr>
          <a:xfrm>
            <a:off x="1348154" y="3050006"/>
            <a:ext cx="5978769" cy="2772507"/>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Content Placeholder 6"/>
          <p:cNvSpPr txBox="1">
            <a:spLocks/>
          </p:cNvSpPr>
          <p:nvPr/>
        </p:nvSpPr>
        <p:spPr>
          <a:xfrm>
            <a:off x="3581400" y="3050005"/>
            <a:ext cx="3475892" cy="2631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2800" dirty="0" smtClean="0"/>
          </a:p>
          <a:p>
            <a:pPr>
              <a:spcBef>
                <a:spcPts val="600"/>
              </a:spcBef>
              <a:buBlip>
                <a:blip r:embed="rId3"/>
              </a:buBlip>
            </a:pPr>
            <a:r>
              <a:rPr lang="en-US" altLang="en-US" sz="2800" dirty="0" smtClean="0"/>
              <a:t>Essential </a:t>
            </a:r>
            <a:r>
              <a:rPr lang="en-US" altLang="en-US" sz="2800" dirty="0"/>
              <a:t>Functions</a:t>
            </a:r>
          </a:p>
          <a:p>
            <a:pPr>
              <a:spcBef>
                <a:spcPts val="600"/>
              </a:spcBef>
              <a:buBlip>
                <a:blip r:embed="rId3"/>
              </a:buBlip>
            </a:pPr>
            <a:r>
              <a:rPr lang="en-US" altLang="en-US" sz="2800" dirty="0"/>
              <a:t>Essential Personnel</a:t>
            </a:r>
          </a:p>
          <a:p>
            <a:pPr>
              <a:spcBef>
                <a:spcPts val="600"/>
              </a:spcBef>
              <a:buBlip>
                <a:blip r:embed="rId3"/>
              </a:buBlip>
            </a:pPr>
            <a:r>
              <a:rPr lang="en-US" altLang="en-US" sz="2800" dirty="0"/>
              <a:t>Activation</a:t>
            </a:r>
          </a:p>
          <a:p>
            <a:pPr>
              <a:spcBef>
                <a:spcPts val="600"/>
              </a:spcBef>
              <a:buBlip>
                <a:blip r:embed="rId3"/>
              </a:buBlip>
            </a:pPr>
            <a:r>
              <a:rPr lang="en-US" altLang="en-US" sz="2800" dirty="0"/>
              <a:t>Prolonged Closure</a:t>
            </a:r>
          </a:p>
          <a:p>
            <a:pPr marL="0" indent="0">
              <a:buNone/>
            </a:pPr>
            <a:endParaRPr lang="en-US" altLang="en-US" sz="2800" dirty="0" smtClean="0"/>
          </a:p>
        </p:txBody>
      </p:sp>
      <p:sp>
        <p:nvSpPr>
          <p:cNvPr id="8" name="TextBox 8"/>
          <p:cNvSpPr txBox="1">
            <a:spLocks noChangeArrowheads="1"/>
          </p:cNvSpPr>
          <p:nvPr/>
        </p:nvSpPr>
        <p:spPr bwMode="auto">
          <a:xfrm>
            <a:off x="3641833" y="3050006"/>
            <a:ext cx="2764221"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9" name="Content Placeholder 7" descr="Just a picture of a dollar sign. Nothing special. " title="Dollar sig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616595" y="3266882"/>
            <a:ext cx="1812298" cy="2086707"/>
          </a:xfrm>
          <a:prstGeom prst="rect">
            <a:avLst/>
          </a:prstGeom>
        </p:spPr>
      </p:pic>
      <p:sp>
        <p:nvSpPr>
          <p:cNvPr id="2" name="Title 1"/>
          <p:cNvSpPr>
            <a:spLocks noGrp="1"/>
          </p:cNvSpPr>
          <p:nvPr>
            <p:ph type="title"/>
          </p:nvPr>
        </p:nvSpPr>
        <p:spPr>
          <a:xfrm>
            <a:off x="2743200" y="12768"/>
            <a:ext cx="6400800" cy="1018863"/>
          </a:xfrm>
        </p:spPr>
        <p:txBody>
          <a:bodyPr/>
          <a:lstStyle/>
          <a:p>
            <a:r>
              <a:rPr lang="en-US" dirty="0" smtClean="0"/>
              <a:t>Continuity of Operations (COOP) Annex</a:t>
            </a:r>
            <a:endParaRPr lang="en-US" dirty="0"/>
          </a:p>
        </p:txBody>
      </p:sp>
    </p:spTree>
    <p:extLst>
      <p:ext uri="{BB962C8B-B14F-4D97-AF65-F5344CB8AC3E}">
        <p14:creationId xmlns:p14="http://schemas.microsoft.com/office/powerpoint/2010/main" val="25295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098371" y="1676596"/>
            <a:ext cx="4525963" cy="4525963"/>
          </a:xfrm>
          <a:prstGeom prst="triangl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7" name="Freeform 6"/>
          <p:cNvSpPr/>
          <p:nvPr/>
        </p:nvSpPr>
        <p:spPr>
          <a:xfrm>
            <a:off x="4983145" y="2129634"/>
            <a:ext cx="3698291" cy="804419"/>
          </a:xfrm>
          <a:custGeom>
            <a:avLst/>
            <a:gdLst>
              <a:gd name="connsiteX0" fmla="*/ 0 w 3698291"/>
              <a:gd name="connsiteY0" fmla="*/ 134073 h 804419"/>
              <a:gd name="connsiteX1" fmla="*/ 134073 w 3698291"/>
              <a:gd name="connsiteY1" fmla="*/ 0 h 804419"/>
              <a:gd name="connsiteX2" fmla="*/ 3564218 w 3698291"/>
              <a:gd name="connsiteY2" fmla="*/ 0 h 804419"/>
              <a:gd name="connsiteX3" fmla="*/ 3698291 w 3698291"/>
              <a:gd name="connsiteY3" fmla="*/ 134073 h 804419"/>
              <a:gd name="connsiteX4" fmla="*/ 3698291 w 3698291"/>
              <a:gd name="connsiteY4" fmla="*/ 670346 h 804419"/>
              <a:gd name="connsiteX5" fmla="*/ 3564218 w 3698291"/>
              <a:gd name="connsiteY5" fmla="*/ 804419 h 804419"/>
              <a:gd name="connsiteX6" fmla="*/ 134073 w 3698291"/>
              <a:gd name="connsiteY6" fmla="*/ 804419 h 804419"/>
              <a:gd name="connsiteX7" fmla="*/ 0 w 3698291"/>
              <a:gd name="connsiteY7" fmla="*/ 670346 h 804419"/>
              <a:gd name="connsiteX8" fmla="*/ 0 w 3698291"/>
              <a:gd name="connsiteY8" fmla="*/ 134073 h 8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8291" h="804419">
                <a:moveTo>
                  <a:pt x="0" y="134073"/>
                </a:moveTo>
                <a:cubicBezTo>
                  <a:pt x="0" y="60027"/>
                  <a:pt x="60027" y="0"/>
                  <a:pt x="134073" y="0"/>
                </a:cubicBezTo>
                <a:lnTo>
                  <a:pt x="3564218" y="0"/>
                </a:lnTo>
                <a:cubicBezTo>
                  <a:pt x="3638264" y="0"/>
                  <a:pt x="3698291" y="60027"/>
                  <a:pt x="3698291" y="134073"/>
                </a:cubicBezTo>
                <a:lnTo>
                  <a:pt x="3698291" y="670346"/>
                </a:lnTo>
                <a:cubicBezTo>
                  <a:pt x="3698291" y="744392"/>
                  <a:pt x="3638264" y="804419"/>
                  <a:pt x="3564218" y="804419"/>
                </a:cubicBezTo>
                <a:lnTo>
                  <a:pt x="134073" y="804419"/>
                </a:lnTo>
                <a:cubicBezTo>
                  <a:pt x="60027" y="804419"/>
                  <a:pt x="0" y="744392"/>
                  <a:pt x="0" y="670346"/>
                </a:cubicBezTo>
                <a:lnTo>
                  <a:pt x="0" y="134073"/>
                </a:lnTo>
                <a:close/>
              </a:path>
            </a:pathLst>
          </a:custGeom>
          <a:solidFill>
            <a:schemeClr val="accent6">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188" tIns="161188" rIns="161188" bIns="161188" numCol="1" spcCol="1270" anchor="ctr" anchorCtr="0">
            <a:noAutofit/>
          </a:bodyPr>
          <a:lstStyle/>
          <a:p>
            <a:pPr lvl="0" algn="ctr" defTabSz="1422400">
              <a:lnSpc>
                <a:spcPct val="90000"/>
              </a:lnSpc>
              <a:spcBef>
                <a:spcPct val="0"/>
              </a:spcBef>
              <a:spcAft>
                <a:spcPct val="35000"/>
              </a:spcAft>
            </a:pPr>
            <a:r>
              <a:rPr lang="en-US" sz="2800" b="1" kern="1200" dirty="0" smtClean="0"/>
              <a:t>ACADEMIC</a:t>
            </a:r>
            <a:endParaRPr lang="en-US" sz="2800" b="1" kern="1200" dirty="0"/>
          </a:p>
        </p:txBody>
      </p:sp>
      <p:sp>
        <p:nvSpPr>
          <p:cNvPr id="8" name="Freeform 7"/>
          <p:cNvSpPr/>
          <p:nvPr/>
        </p:nvSpPr>
        <p:spPr>
          <a:xfrm>
            <a:off x="4943547" y="3034605"/>
            <a:ext cx="3777486" cy="804419"/>
          </a:xfrm>
          <a:custGeom>
            <a:avLst/>
            <a:gdLst>
              <a:gd name="connsiteX0" fmla="*/ 0 w 3777486"/>
              <a:gd name="connsiteY0" fmla="*/ 134073 h 804419"/>
              <a:gd name="connsiteX1" fmla="*/ 134073 w 3777486"/>
              <a:gd name="connsiteY1" fmla="*/ 0 h 804419"/>
              <a:gd name="connsiteX2" fmla="*/ 3643413 w 3777486"/>
              <a:gd name="connsiteY2" fmla="*/ 0 h 804419"/>
              <a:gd name="connsiteX3" fmla="*/ 3777486 w 3777486"/>
              <a:gd name="connsiteY3" fmla="*/ 134073 h 804419"/>
              <a:gd name="connsiteX4" fmla="*/ 3777486 w 3777486"/>
              <a:gd name="connsiteY4" fmla="*/ 670346 h 804419"/>
              <a:gd name="connsiteX5" fmla="*/ 3643413 w 3777486"/>
              <a:gd name="connsiteY5" fmla="*/ 804419 h 804419"/>
              <a:gd name="connsiteX6" fmla="*/ 134073 w 3777486"/>
              <a:gd name="connsiteY6" fmla="*/ 804419 h 804419"/>
              <a:gd name="connsiteX7" fmla="*/ 0 w 3777486"/>
              <a:gd name="connsiteY7" fmla="*/ 670346 h 804419"/>
              <a:gd name="connsiteX8" fmla="*/ 0 w 3777486"/>
              <a:gd name="connsiteY8" fmla="*/ 134073 h 8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7486" h="804419">
                <a:moveTo>
                  <a:pt x="0" y="134073"/>
                </a:moveTo>
                <a:cubicBezTo>
                  <a:pt x="0" y="60027"/>
                  <a:pt x="60027" y="0"/>
                  <a:pt x="134073" y="0"/>
                </a:cubicBezTo>
                <a:lnTo>
                  <a:pt x="3643413" y="0"/>
                </a:lnTo>
                <a:cubicBezTo>
                  <a:pt x="3717459" y="0"/>
                  <a:pt x="3777486" y="60027"/>
                  <a:pt x="3777486" y="134073"/>
                </a:cubicBezTo>
                <a:lnTo>
                  <a:pt x="3777486" y="670346"/>
                </a:lnTo>
                <a:cubicBezTo>
                  <a:pt x="3777486" y="744392"/>
                  <a:pt x="3717459" y="804419"/>
                  <a:pt x="3643413" y="804419"/>
                </a:cubicBezTo>
                <a:lnTo>
                  <a:pt x="134073" y="804419"/>
                </a:lnTo>
                <a:cubicBezTo>
                  <a:pt x="60027" y="804419"/>
                  <a:pt x="0" y="744392"/>
                  <a:pt x="0" y="670346"/>
                </a:cubicBezTo>
                <a:lnTo>
                  <a:pt x="0" y="134073"/>
                </a:lnTo>
                <a:close/>
              </a:path>
            </a:pathLst>
          </a:custGeom>
          <a:solidFill>
            <a:schemeClr val="accent6">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180719"/>
              <a:satOff val="-3780"/>
              <a:lumOff val="2103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188" tIns="161188" rIns="161188" bIns="161188" numCol="1" spcCol="1270" anchor="ctr" anchorCtr="0">
            <a:noAutofit/>
          </a:bodyPr>
          <a:lstStyle/>
          <a:p>
            <a:pPr lvl="0" algn="ctr" defTabSz="1422400">
              <a:lnSpc>
                <a:spcPct val="90000"/>
              </a:lnSpc>
              <a:spcBef>
                <a:spcPct val="0"/>
              </a:spcBef>
              <a:spcAft>
                <a:spcPct val="35000"/>
              </a:spcAft>
            </a:pPr>
            <a:r>
              <a:rPr lang="en-US" sz="2800" b="1" kern="1200" dirty="0" smtClean="0"/>
              <a:t>PHYSICAL</a:t>
            </a:r>
            <a:endParaRPr lang="en-US" sz="2800" b="1" kern="1200" dirty="0"/>
          </a:p>
        </p:txBody>
      </p:sp>
      <p:sp>
        <p:nvSpPr>
          <p:cNvPr id="9" name="Freeform 8"/>
          <p:cNvSpPr/>
          <p:nvPr/>
        </p:nvSpPr>
        <p:spPr>
          <a:xfrm>
            <a:off x="4941341" y="3939577"/>
            <a:ext cx="3781899" cy="804419"/>
          </a:xfrm>
          <a:custGeom>
            <a:avLst/>
            <a:gdLst>
              <a:gd name="connsiteX0" fmla="*/ 0 w 3781899"/>
              <a:gd name="connsiteY0" fmla="*/ 134073 h 804419"/>
              <a:gd name="connsiteX1" fmla="*/ 134073 w 3781899"/>
              <a:gd name="connsiteY1" fmla="*/ 0 h 804419"/>
              <a:gd name="connsiteX2" fmla="*/ 3647826 w 3781899"/>
              <a:gd name="connsiteY2" fmla="*/ 0 h 804419"/>
              <a:gd name="connsiteX3" fmla="*/ 3781899 w 3781899"/>
              <a:gd name="connsiteY3" fmla="*/ 134073 h 804419"/>
              <a:gd name="connsiteX4" fmla="*/ 3781899 w 3781899"/>
              <a:gd name="connsiteY4" fmla="*/ 670346 h 804419"/>
              <a:gd name="connsiteX5" fmla="*/ 3647826 w 3781899"/>
              <a:gd name="connsiteY5" fmla="*/ 804419 h 804419"/>
              <a:gd name="connsiteX6" fmla="*/ 134073 w 3781899"/>
              <a:gd name="connsiteY6" fmla="*/ 804419 h 804419"/>
              <a:gd name="connsiteX7" fmla="*/ 0 w 3781899"/>
              <a:gd name="connsiteY7" fmla="*/ 670346 h 804419"/>
              <a:gd name="connsiteX8" fmla="*/ 0 w 3781899"/>
              <a:gd name="connsiteY8" fmla="*/ 134073 h 8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899" h="804419">
                <a:moveTo>
                  <a:pt x="0" y="134073"/>
                </a:moveTo>
                <a:cubicBezTo>
                  <a:pt x="0" y="60027"/>
                  <a:pt x="60027" y="0"/>
                  <a:pt x="134073" y="0"/>
                </a:cubicBezTo>
                <a:lnTo>
                  <a:pt x="3647826" y="0"/>
                </a:lnTo>
                <a:cubicBezTo>
                  <a:pt x="3721872" y="0"/>
                  <a:pt x="3781899" y="60027"/>
                  <a:pt x="3781899" y="134073"/>
                </a:cubicBezTo>
                <a:lnTo>
                  <a:pt x="3781899" y="670346"/>
                </a:lnTo>
                <a:cubicBezTo>
                  <a:pt x="3781899" y="744392"/>
                  <a:pt x="3721872" y="804419"/>
                  <a:pt x="3647826" y="804419"/>
                </a:cubicBezTo>
                <a:lnTo>
                  <a:pt x="134073" y="804419"/>
                </a:lnTo>
                <a:cubicBezTo>
                  <a:pt x="60027" y="804419"/>
                  <a:pt x="0" y="744392"/>
                  <a:pt x="0" y="670346"/>
                </a:cubicBezTo>
                <a:lnTo>
                  <a:pt x="0" y="134073"/>
                </a:lnTo>
                <a:close/>
              </a:path>
            </a:pathLst>
          </a:custGeom>
          <a:solidFill>
            <a:schemeClr val="accent6">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361437"/>
              <a:satOff val="-7560"/>
              <a:lumOff val="42063"/>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188" tIns="161188" rIns="161188" bIns="161188" numCol="1" spcCol="1270" anchor="ctr" anchorCtr="0">
            <a:noAutofit/>
          </a:bodyPr>
          <a:lstStyle/>
          <a:p>
            <a:pPr lvl="0" algn="ctr" defTabSz="1422400">
              <a:lnSpc>
                <a:spcPct val="90000"/>
              </a:lnSpc>
              <a:spcBef>
                <a:spcPct val="0"/>
              </a:spcBef>
              <a:spcAft>
                <a:spcPct val="35000"/>
              </a:spcAft>
            </a:pPr>
            <a:r>
              <a:rPr lang="en-US" sz="2800" b="1" kern="1200" dirty="0" smtClean="0"/>
              <a:t>FISCAL</a:t>
            </a:r>
            <a:endParaRPr lang="en-US" sz="2800" b="1" kern="1200" dirty="0"/>
          </a:p>
        </p:txBody>
      </p:sp>
      <p:sp>
        <p:nvSpPr>
          <p:cNvPr id="10" name="Freeform 9"/>
          <p:cNvSpPr/>
          <p:nvPr/>
        </p:nvSpPr>
        <p:spPr>
          <a:xfrm>
            <a:off x="4922645" y="4844549"/>
            <a:ext cx="3819290" cy="804419"/>
          </a:xfrm>
          <a:custGeom>
            <a:avLst/>
            <a:gdLst>
              <a:gd name="connsiteX0" fmla="*/ 0 w 3819290"/>
              <a:gd name="connsiteY0" fmla="*/ 134073 h 804419"/>
              <a:gd name="connsiteX1" fmla="*/ 134073 w 3819290"/>
              <a:gd name="connsiteY1" fmla="*/ 0 h 804419"/>
              <a:gd name="connsiteX2" fmla="*/ 3685217 w 3819290"/>
              <a:gd name="connsiteY2" fmla="*/ 0 h 804419"/>
              <a:gd name="connsiteX3" fmla="*/ 3819290 w 3819290"/>
              <a:gd name="connsiteY3" fmla="*/ 134073 h 804419"/>
              <a:gd name="connsiteX4" fmla="*/ 3819290 w 3819290"/>
              <a:gd name="connsiteY4" fmla="*/ 670346 h 804419"/>
              <a:gd name="connsiteX5" fmla="*/ 3685217 w 3819290"/>
              <a:gd name="connsiteY5" fmla="*/ 804419 h 804419"/>
              <a:gd name="connsiteX6" fmla="*/ 134073 w 3819290"/>
              <a:gd name="connsiteY6" fmla="*/ 804419 h 804419"/>
              <a:gd name="connsiteX7" fmla="*/ 0 w 3819290"/>
              <a:gd name="connsiteY7" fmla="*/ 670346 h 804419"/>
              <a:gd name="connsiteX8" fmla="*/ 0 w 3819290"/>
              <a:gd name="connsiteY8" fmla="*/ 134073 h 8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9290" h="804419">
                <a:moveTo>
                  <a:pt x="0" y="134073"/>
                </a:moveTo>
                <a:cubicBezTo>
                  <a:pt x="0" y="60027"/>
                  <a:pt x="60027" y="0"/>
                  <a:pt x="134073" y="0"/>
                </a:cubicBezTo>
                <a:lnTo>
                  <a:pt x="3685217" y="0"/>
                </a:lnTo>
                <a:cubicBezTo>
                  <a:pt x="3759263" y="0"/>
                  <a:pt x="3819290" y="60027"/>
                  <a:pt x="3819290" y="134073"/>
                </a:cubicBezTo>
                <a:lnTo>
                  <a:pt x="3819290" y="670346"/>
                </a:lnTo>
                <a:cubicBezTo>
                  <a:pt x="3819290" y="744392"/>
                  <a:pt x="3759263" y="804419"/>
                  <a:pt x="3685217" y="804419"/>
                </a:cubicBezTo>
                <a:lnTo>
                  <a:pt x="134073" y="804419"/>
                </a:lnTo>
                <a:cubicBezTo>
                  <a:pt x="60027" y="804419"/>
                  <a:pt x="0" y="744392"/>
                  <a:pt x="0" y="670346"/>
                </a:cubicBezTo>
                <a:lnTo>
                  <a:pt x="0" y="134073"/>
                </a:lnTo>
                <a:close/>
              </a:path>
            </a:pathLst>
          </a:custGeom>
          <a:solidFill>
            <a:schemeClr val="accent6">
              <a:lumMod val="60000"/>
              <a:lumOff val="4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shade val="50000"/>
              <a:hueOff val="180719"/>
              <a:satOff val="-3780"/>
              <a:lumOff val="2103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188" tIns="161188" rIns="161188" bIns="161188" numCol="1" spcCol="1270" anchor="ctr" anchorCtr="0">
            <a:noAutofit/>
          </a:bodyPr>
          <a:lstStyle/>
          <a:p>
            <a:pPr lvl="0" algn="ctr" defTabSz="1422400">
              <a:lnSpc>
                <a:spcPct val="90000"/>
              </a:lnSpc>
              <a:spcBef>
                <a:spcPct val="0"/>
              </a:spcBef>
              <a:spcAft>
                <a:spcPct val="35000"/>
              </a:spcAft>
            </a:pPr>
            <a:r>
              <a:rPr lang="en-US" sz="2800" b="1" kern="1200" dirty="0" smtClean="0"/>
              <a:t>PSYCHOLOGICAL - EMOTIONAL</a:t>
            </a:r>
            <a:endParaRPr lang="en-US" sz="2800" b="1" kern="1200" dirty="0"/>
          </a:p>
        </p:txBody>
      </p:sp>
      <p:sp>
        <p:nvSpPr>
          <p:cNvPr id="6" name="Rectangle 5"/>
          <p:cNvSpPr/>
          <p:nvPr/>
        </p:nvSpPr>
        <p:spPr>
          <a:xfrm>
            <a:off x="246183" y="2792583"/>
            <a:ext cx="3358663" cy="2092881"/>
          </a:xfrm>
          <a:prstGeom prst="rect">
            <a:avLst/>
          </a:prstGeom>
        </p:spPr>
        <p:txBody>
          <a:bodyPr wrap="square">
            <a:spAutoFit/>
          </a:bodyPr>
          <a:lstStyle/>
          <a:p>
            <a:pPr lvl="0" algn="ctr"/>
            <a:r>
              <a:rPr lang="en-US" altLang="en-US" sz="2600" b="1" dirty="0">
                <a:solidFill>
                  <a:srgbClr val="000000"/>
                </a:solidFill>
                <a:ea typeface="ＭＳ Ｐゴシック" pitchFamily="34" charset="-128"/>
              </a:rPr>
              <a:t>Provides guidance on steps </a:t>
            </a:r>
            <a:r>
              <a:rPr lang="en-US" altLang="en-US" sz="2600" b="1" dirty="0" smtClean="0">
                <a:solidFill>
                  <a:srgbClr val="000000"/>
                </a:solidFill>
                <a:ea typeface="ＭＳ Ｐゴシック" pitchFamily="34" charset="-128"/>
              </a:rPr>
              <a:t>a school should </a:t>
            </a:r>
            <a:r>
              <a:rPr lang="en-US" altLang="en-US" sz="2600" b="1" dirty="0">
                <a:solidFill>
                  <a:srgbClr val="000000"/>
                </a:solidFill>
                <a:ea typeface="ＭＳ Ｐゴシック" pitchFamily="34" charset="-128"/>
              </a:rPr>
              <a:t>take to ensure effective recovery from an incident. </a:t>
            </a:r>
          </a:p>
        </p:txBody>
      </p:sp>
      <p:sp>
        <p:nvSpPr>
          <p:cNvPr id="2" name="Title 1"/>
          <p:cNvSpPr>
            <a:spLocks noGrp="1"/>
          </p:cNvSpPr>
          <p:nvPr>
            <p:ph type="title"/>
          </p:nvPr>
        </p:nvSpPr>
        <p:spPr>
          <a:xfrm>
            <a:off x="2743200" y="24491"/>
            <a:ext cx="6400800" cy="995417"/>
          </a:xfrm>
        </p:spPr>
        <p:txBody>
          <a:bodyPr/>
          <a:lstStyle/>
          <a:p>
            <a:r>
              <a:rPr lang="en-US" dirty="0" smtClean="0"/>
              <a:t>Recovery Annex</a:t>
            </a:r>
            <a:endParaRPr lang="en-US" dirty="0"/>
          </a:p>
        </p:txBody>
      </p:sp>
    </p:spTree>
    <p:extLst>
      <p:ext uri="{BB962C8B-B14F-4D97-AF65-F5344CB8AC3E}">
        <p14:creationId xmlns:p14="http://schemas.microsoft.com/office/powerpoint/2010/main" val="21349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347807" y="3828413"/>
            <a:ext cx="2533529" cy="2439801"/>
          </a:xfrm>
          <a:custGeom>
            <a:avLst/>
            <a:gdLst>
              <a:gd name="connsiteX0" fmla="*/ 0 w 2533529"/>
              <a:gd name="connsiteY0" fmla="*/ 1219901 h 2439801"/>
              <a:gd name="connsiteX1" fmla="*/ 1266765 w 2533529"/>
              <a:gd name="connsiteY1" fmla="*/ 0 h 2439801"/>
              <a:gd name="connsiteX2" fmla="*/ 2533530 w 2533529"/>
              <a:gd name="connsiteY2" fmla="*/ 1219901 h 2439801"/>
              <a:gd name="connsiteX3" fmla="*/ 1266765 w 2533529"/>
              <a:gd name="connsiteY3" fmla="*/ 2439802 h 2439801"/>
              <a:gd name="connsiteX4" fmla="*/ 0 w 2533529"/>
              <a:gd name="connsiteY4" fmla="*/ 1219901 h 2439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529" h="2439801">
                <a:moveTo>
                  <a:pt x="0" y="1219901"/>
                </a:moveTo>
                <a:cubicBezTo>
                  <a:pt x="0" y="546168"/>
                  <a:pt x="567150" y="0"/>
                  <a:pt x="1266765" y="0"/>
                </a:cubicBezTo>
                <a:cubicBezTo>
                  <a:pt x="1966380" y="0"/>
                  <a:pt x="2533530" y="546168"/>
                  <a:pt x="2533530" y="1219901"/>
                </a:cubicBezTo>
                <a:cubicBezTo>
                  <a:pt x="2533530" y="1893634"/>
                  <a:pt x="1966380" y="2439802"/>
                  <a:pt x="1266765" y="2439802"/>
                </a:cubicBezTo>
                <a:cubicBezTo>
                  <a:pt x="567150" y="2439802"/>
                  <a:pt x="0" y="1893634"/>
                  <a:pt x="0" y="1219901"/>
                </a:cubicBezTo>
                <a:close/>
              </a:path>
            </a:pathLst>
          </a:custGeom>
          <a:solidFill>
            <a:schemeClr val="tx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388807" tIns="375081" rIns="388807" bIns="375081" numCol="1" spcCol="1270" anchor="ctr" anchorCtr="0">
            <a:noAutofit/>
          </a:bodyPr>
          <a:lstStyle/>
          <a:p>
            <a:pPr lvl="0" algn="ctr" defTabSz="1244600">
              <a:lnSpc>
                <a:spcPct val="90000"/>
              </a:lnSpc>
              <a:spcBef>
                <a:spcPct val="0"/>
              </a:spcBef>
              <a:spcAft>
                <a:spcPct val="35000"/>
              </a:spcAft>
            </a:pPr>
            <a:r>
              <a:rPr lang="en-US" sz="2800" b="1" kern="1200" dirty="0" smtClean="0">
                <a:effectLst/>
              </a:rPr>
              <a:t>Promote Coping and Support Resiliency</a:t>
            </a:r>
            <a:endParaRPr lang="en-US" sz="2800" b="1" kern="1200" dirty="0">
              <a:effectLst/>
            </a:endParaRPr>
          </a:p>
        </p:txBody>
      </p:sp>
      <p:grpSp>
        <p:nvGrpSpPr>
          <p:cNvPr id="2" name="Group 1"/>
          <p:cNvGrpSpPr/>
          <p:nvPr/>
        </p:nvGrpSpPr>
        <p:grpSpPr>
          <a:xfrm>
            <a:off x="1372152" y="3011912"/>
            <a:ext cx="2276742" cy="1235502"/>
            <a:chOff x="1319347" y="2780646"/>
            <a:chExt cx="2276742" cy="1235502"/>
          </a:xfrm>
        </p:grpSpPr>
        <p:sp>
          <p:nvSpPr>
            <p:cNvPr id="6" name="Left Arrow 5"/>
            <p:cNvSpPr/>
            <p:nvPr/>
          </p:nvSpPr>
          <p:spPr>
            <a:xfrm rot="12900000">
              <a:off x="2218656" y="3428026"/>
              <a:ext cx="1377433" cy="588122"/>
            </a:xfrm>
            <a:prstGeom prst="leftArrow">
              <a:avLst>
                <a:gd name="adj1" fmla="val 60000"/>
                <a:gd name="adj2" fmla="val 50000"/>
              </a:avLst>
            </a:prstGeom>
            <a:solidFill>
              <a:schemeClr val="accent2">
                <a:lumMod val="75000"/>
              </a:schemeClr>
            </a:solidFill>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hueOff val="0"/>
                <a:satOff val="0"/>
                <a:lumOff val="0"/>
                <a:alphaOff val="0"/>
              </a:schemeClr>
            </a:fontRef>
          </p:style>
        </p:sp>
        <p:sp>
          <p:nvSpPr>
            <p:cNvPr id="7" name="Freeform 6"/>
            <p:cNvSpPr/>
            <p:nvPr/>
          </p:nvSpPr>
          <p:spPr>
            <a:xfrm>
              <a:off x="1319347" y="2780646"/>
              <a:ext cx="2047725" cy="965901"/>
            </a:xfrm>
            <a:custGeom>
              <a:avLst/>
              <a:gdLst>
                <a:gd name="connsiteX0" fmla="*/ 0 w 2047725"/>
                <a:gd name="connsiteY0" fmla="*/ 96590 h 965901"/>
                <a:gd name="connsiteX1" fmla="*/ 96590 w 2047725"/>
                <a:gd name="connsiteY1" fmla="*/ 0 h 965901"/>
                <a:gd name="connsiteX2" fmla="*/ 1951135 w 2047725"/>
                <a:gd name="connsiteY2" fmla="*/ 0 h 965901"/>
                <a:gd name="connsiteX3" fmla="*/ 2047725 w 2047725"/>
                <a:gd name="connsiteY3" fmla="*/ 96590 h 965901"/>
                <a:gd name="connsiteX4" fmla="*/ 2047725 w 2047725"/>
                <a:gd name="connsiteY4" fmla="*/ 869311 h 965901"/>
                <a:gd name="connsiteX5" fmla="*/ 1951135 w 2047725"/>
                <a:gd name="connsiteY5" fmla="*/ 965901 h 965901"/>
                <a:gd name="connsiteX6" fmla="*/ 96590 w 2047725"/>
                <a:gd name="connsiteY6" fmla="*/ 965901 h 965901"/>
                <a:gd name="connsiteX7" fmla="*/ 0 w 2047725"/>
                <a:gd name="connsiteY7" fmla="*/ 869311 h 965901"/>
                <a:gd name="connsiteX8" fmla="*/ 0 w 2047725"/>
                <a:gd name="connsiteY8" fmla="*/ 96590 h 96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725" h="965901">
                  <a:moveTo>
                    <a:pt x="0" y="96590"/>
                  </a:moveTo>
                  <a:cubicBezTo>
                    <a:pt x="0" y="43245"/>
                    <a:pt x="43245" y="0"/>
                    <a:pt x="96590" y="0"/>
                  </a:cubicBezTo>
                  <a:lnTo>
                    <a:pt x="1951135" y="0"/>
                  </a:lnTo>
                  <a:cubicBezTo>
                    <a:pt x="2004480" y="0"/>
                    <a:pt x="2047725" y="43245"/>
                    <a:pt x="2047725" y="96590"/>
                  </a:cubicBezTo>
                  <a:lnTo>
                    <a:pt x="2047725" y="869311"/>
                  </a:lnTo>
                  <a:cubicBezTo>
                    <a:pt x="2047725" y="922656"/>
                    <a:pt x="2004480" y="965901"/>
                    <a:pt x="1951135" y="965901"/>
                  </a:cubicBezTo>
                  <a:lnTo>
                    <a:pt x="96590" y="965901"/>
                  </a:lnTo>
                  <a:cubicBezTo>
                    <a:pt x="43245" y="965901"/>
                    <a:pt x="0" y="922656"/>
                    <a:pt x="0" y="869311"/>
                  </a:cubicBezTo>
                  <a:lnTo>
                    <a:pt x="0" y="96590"/>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81630" tIns="81630" rIns="81630" bIns="81630" numCol="1" spcCol="1270" anchor="ctr" anchorCtr="0">
              <a:noAutofit/>
            </a:bodyPr>
            <a:lstStyle/>
            <a:p>
              <a:pPr lvl="0" algn="ctr" defTabSz="1244600">
                <a:lnSpc>
                  <a:spcPct val="90000"/>
                </a:lnSpc>
                <a:spcBef>
                  <a:spcPct val="0"/>
                </a:spcBef>
                <a:spcAft>
                  <a:spcPct val="35000"/>
                </a:spcAft>
              </a:pPr>
              <a:r>
                <a:rPr lang="en-US" sz="2800" b="1" kern="1200" dirty="0" smtClean="0"/>
                <a:t>Leadership</a:t>
              </a:r>
              <a:endParaRPr lang="en-US" sz="2800" b="1" kern="1200" dirty="0"/>
            </a:p>
          </p:txBody>
        </p:sp>
      </p:grpSp>
      <p:grpSp>
        <p:nvGrpSpPr>
          <p:cNvPr id="4" name="Group 3"/>
          <p:cNvGrpSpPr/>
          <p:nvPr/>
        </p:nvGrpSpPr>
        <p:grpSpPr>
          <a:xfrm>
            <a:off x="3493149" y="1920680"/>
            <a:ext cx="2242844" cy="1825867"/>
            <a:chOff x="3440344" y="1689414"/>
            <a:chExt cx="2242844" cy="1825867"/>
          </a:xfrm>
        </p:grpSpPr>
        <p:sp>
          <p:nvSpPr>
            <p:cNvPr id="8" name="Left Arrow 7"/>
            <p:cNvSpPr/>
            <p:nvPr/>
          </p:nvSpPr>
          <p:spPr>
            <a:xfrm rot="16200000">
              <a:off x="3858470" y="2517925"/>
              <a:ext cx="1406591" cy="588122"/>
            </a:xfrm>
            <a:prstGeom prst="leftArrow">
              <a:avLst>
                <a:gd name="adj1" fmla="val 60000"/>
                <a:gd name="adj2" fmla="val 50000"/>
              </a:avLst>
            </a:prstGeom>
            <a:solidFill>
              <a:schemeClr val="accent3">
                <a:lumMod val="75000"/>
              </a:schemeClr>
            </a:solidFill>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hueOff val="0"/>
                <a:satOff val="0"/>
                <a:lumOff val="0"/>
                <a:alphaOff val="0"/>
              </a:schemeClr>
            </a:fontRef>
          </p:style>
        </p:sp>
        <p:sp>
          <p:nvSpPr>
            <p:cNvPr id="9" name="Freeform 8"/>
            <p:cNvSpPr/>
            <p:nvPr/>
          </p:nvSpPr>
          <p:spPr>
            <a:xfrm>
              <a:off x="3440344" y="1689414"/>
              <a:ext cx="2242844" cy="838553"/>
            </a:xfrm>
            <a:custGeom>
              <a:avLst/>
              <a:gdLst>
                <a:gd name="connsiteX0" fmla="*/ 0 w 2242844"/>
                <a:gd name="connsiteY0" fmla="*/ 83855 h 838553"/>
                <a:gd name="connsiteX1" fmla="*/ 83855 w 2242844"/>
                <a:gd name="connsiteY1" fmla="*/ 0 h 838553"/>
                <a:gd name="connsiteX2" fmla="*/ 2158989 w 2242844"/>
                <a:gd name="connsiteY2" fmla="*/ 0 h 838553"/>
                <a:gd name="connsiteX3" fmla="*/ 2242844 w 2242844"/>
                <a:gd name="connsiteY3" fmla="*/ 83855 h 838553"/>
                <a:gd name="connsiteX4" fmla="*/ 2242844 w 2242844"/>
                <a:gd name="connsiteY4" fmla="*/ 754698 h 838553"/>
                <a:gd name="connsiteX5" fmla="*/ 2158989 w 2242844"/>
                <a:gd name="connsiteY5" fmla="*/ 838553 h 838553"/>
                <a:gd name="connsiteX6" fmla="*/ 83855 w 2242844"/>
                <a:gd name="connsiteY6" fmla="*/ 838553 h 838553"/>
                <a:gd name="connsiteX7" fmla="*/ 0 w 2242844"/>
                <a:gd name="connsiteY7" fmla="*/ 754698 h 838553"/>
                <a:gd name="connsiteX8" fmla="*/ 0 w 2242844"/>
                <a:gd name="connsiteY8" fmla="*/ 83855 h 83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844" h="838553">
                  <a:moveTo>
                    <a:pt x="0" y="83855"/>
                  </a:moveTo>
                  <a:cubicBezTo>
                    <a:pt x="0" y="37543"/>
                    <a:pt x="37543" y="0"/>
                    <a:pt x="83855" y="0"/>
                  </a:cubicBezTo>
                  <a:lnTo>
                    <a:pt x="2158989" y="0"/>
                  </a:lnTo>
                  <a:cubicBezTo>
                    <a:pt x="2205301" y="0"/>
                    <a:pt x="2242844" y="37543"/>
                    <a:pt x="2242844" y="83855"/>
                  </a:cubicBezTo>
                  <a:lnTo>
                    <a:pt x="2242844" y="754698"/>
                  </a:lnTo>
                  <a:cubicBezTo>
                    <a:pt x="2242844" y="801010"/>
                    <a:pt x="2205301" y="838553"/>
                    <a:pt x="2158989" y="838553"/>
                  </a:cubicBezTo>
                  <a:lnTo>
                    <a:pt x="83855" y="838553"/>
                  </a:lnTo>
                  <a:cubicBezTo>
                    <a:pt x="37543" y="838553"/>
                    <a:pt x="0" y="801010"/>
                    <a:pt x="0" y="754698"/>
                  </a:cubicBezTo>
                  <a:lnTo>
                    <a:pt x="0" y="83855"/>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77900" tIns="77900" rIns="77900" bIns="77900" numCol="1" spcCol="1270" anchor="ctr" anchorCtr="0">
              <a:noAutofit/>
            </a:bodyPr>
            <a:lstStyle/>
            <a:p>
              <a:pPr lvl="0" algn="ctr" defTabSz="1244600">
                <a:lnSpc>
                  <a:spcPct val="90000"/>
                </a:lnSpc>
                <a:spcBef>
                  <a:spcPct val="0"/>
                </a:spcBef>
                <a:spcAft>
                  <a:spcPct val="35000"/>
                </a:spcAft>
              </a:pPr>
              <a:r>
                <a:rPr lang="en-US" sz="2800" b="1" kern="1200" dirty="0" smtClean="0"/>
                <a:t>Counseling</a:t>
              </a:r>
              <a:endParaRPr lang="en-US" sz="2800" b="1" kern="1200" dirty="0"/>
            </a:p>
          </p:txBody>
        </p:sp>
      </p:grpSp>
      <p:grpSp>
        <p:nvGrpSpPr>
          <p:cNvPr id="12" name="Group 11"/>
          <p:cNvGrpSpPr/>
          <p:nvPr/>
        </p:nvGrpSpPr>
        <p:grpSpPr>
          <a:xfrm>
            <a:off x="5580247" y="3089067"/>
            <a:ext cx="2297209" cy="1094889"/>
            <a:chOff x="5527442" y="2857801"/>
            <a:chExt cx="2297209" cy="1094889"/>
          </a:xfrm>
        </p:grpSpPr>
        <p:sp>
          <p:nvSpPr>
            <p:cNvPr id="10" name="Left Arrow 9"/>
            <p:cNvSpPr/>
            <p:nvPr/>
          </p:nvSpPr>
          <p:spPr>
            <a:xfrm rot="19500000">
              <a:off x="5527442" y="3364568"/>
              <a:ext cx="1377433" cy="588122"/>
            </a:xfrm>
            <a:prstGeom prst="leftArrow">
              <a:avLst>
                <a:gd name="adj1" fmla="val 60000"/>
                <a:gd name="adj2" fmla="val 50000"/>
              </a:avLst>
            </a:prstGeom>
            <a:solidFill>
              <a:schemeClr val="accent4">
                <a:lumMod val="75000"/>
              </a:schemeClr>
            </a:solidFill>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hueOff val="0"/>
                <a:satOff val="0"/>
                <a:lumOff val="0"/>
                <a:alphaOff val="0"/>
              </a:schemeClr>
            </a:fontRef>
          </p:style>
        </p:sp>
        <p:sp>
          <p:nvSpPr>
            <p:cNvPr id="11" name="Freeform 10"/>
            <p:cNvSpPr/>
            <p:nvPr/>
          </p:nvSpPr>
          <p:spPr>
            <a:xfrm>
              <a:off x="5735993" y="2857801"/>
              <a:ext cx="2088658" cy="811593"/>
            </a:xfrm>
            <a:custGeom>
              <a:avLst/>
              <a:gdLst>
                <a:gd name="connsiteX0" fmla="*/ 0 w 2088658"/>
                <a:gd name="connsiteY0" fmla="*/ 81159 h 811593"/>
                <a:gd name="connsiteX1" fmla="*/ 81159 w 2088658"/>
                <a:gd name="connsiteY1" fmla="*/ 0 h 811593"/>
                <a:gd name="connsiteX2" fmla="*/ 2007499 w 2088658"/>
                <a:gd name="connsiteY2" fmla="*/ 0 h 811593"/>
                <a:gd name="connsiteX3" fmla="*/ 2088658 w 2088658"/>
                <a:gd name="connsiteY3" fmla="*/ 81159 h 811593"/>
                <a:gd name="connsiteX4" fmla="*/ 2088658 w 2088658"/>
                <a:gd name="connsiteY4" fmla="*/ 730434 h 811593"/>
                <a:gd name="connsiteX5" fmla="*/ 2007499 w 2088658"/>
                <a:gd name="connsiteY5" fmla="*/ 811593 h 811593"/>
                <a:gd name="connsiteX6" fmla="*/ 81159 w 2088658"/>
                <a:gd name="connsiteY6" fmla="*/ 811593 h 811593"/>
                <a:gd name="connsiteX7" fmla="*/ 0 w 2088658"/>
                <a:gd name="connsiteY7" fmla="*/ 730434 h 811593"/>
                <a:gd name="connsiteX8" fmla="*/ 0 w 2088658"/>
                <a:gd name="connsiteY8" fmla="*/ 81159 h 81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658" h="811593">
                  <a:moveTo>
                    <a:pt x="0" y="81159"/>
                  </a:moveTo>
                  <a:cubicBezTo>
                    <a:pt x="0" y="36336"/>
                    <a:pt x="36336" y="0"/>
                    <a:pt x="81159" y="0"/>
                  </a:cubicBezTo>
                  <a:lnTo>
                    <a:pt x="2007499" y="0"/>
                  </a:lnTo>
                  <a:cubicBezTo>
                    <a:pt x="2052322" y="0"/>
                    <a:pt x="2088658" y="36336"/>
                    <a:pt x="2088658" y="81159"/>
                  </a:cubicBezTo>
                  <a:lnTo>
                    <a:pt x="2088658" y="730434"/>
                  </a:lnTo>
                  <a:cubicBezTo>
                    <a:pt x="2088658" y="775257"/>
                    <a:pt x="2052322" y="811593"/>
                    <a:pt x="2007499" y="811593"/>
                  </a:cubicBezTo>
                  <a:lnTo>
                    <a:pt x="81159" y="811593"/>
                  </a:lnTo>
                  <a:cubicBezTo>
                    <a:pt x="36336" y="811593"/>
                    <a:pt x="0" y="775257"/>
                    <a:pt x="0" y="730434"/>
                  </a:cubicBezTo>
                  <a:lnTo>
                    <a:pt x="0" y="8115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77111" tIns="77111" rIns="77111" bIns="77111" numCol="1" spcCol="1270" anchor="ctr" anchorCtr="0">
              <a:noAutofit/>
            </a:bodyPr>
            <a:lstStyle/>
            <a:p>
              <a:pPr lvl="0" algn="ctr" defTabSz="1244600">
                <a:lnSpc>
                  <a:spcPct val="90000"/>
                </a:lnSpc>
                <a:spcBef>
                  <a:spcPct val="0"/>
                </a:spcBef>
                <a:spcAft>
                  <a:spcPct val="35000"/>
                </a:spcAft>
              </a:pPr>
              <a:r>
                <a:rPr lang="en-US" sz="2800" b="1" kern="1200" dirty="0" smtClean="0"/>
                <a:t>Memorials</a:t>
              </a:r>
              <a:endParaRPr lang="en-US" sz="2800" b="1" kern="1200" dirty="0"/>
            </a:p>
          </p:txBody>
        </p:sp>
      </p:grpSp>
      <p:sp>
        <p:nvSpPr>
          <p:cNvPr id="5" name="TextBox 2"/>
          <p:cNvSpPr txBox="1">
            <a:spLocks noGrp="1" noChangeArrowheads="1"/>
          </p:cNvSpPr>
          <p:nvPr>
            <p:ph type="title"/>
          </p:nvPr>
        </p:nvSpPr>
        <p:spPr bwMode="auto">
          <a:xfrm>
            <a:off x="2743200" y="10466"/>
            <a:ext cx="6400800" cy="102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a:solidFill>
                  <a:schemeClr val="bg1"/>
                </a:solidFill>
              </a:rPr>
              <a:t>Recovery Annex </a:t>
            </a:r>
          </a:p>
          <a:p>
            <a:pPr algn="ctr" eaLnBrk="1" hangingPunct="1">
              <a:spcBef>
                <a:spcPct val="0"/>
              </a:spcBef>
              <a:buFontTx/>
              <a:buNone/>
            </a:pPr>
            <a:r>
              <a:rPr lang="en-US" altLang="en-US" sz="2800" b="1" dirty="0">
                <a:solidFill>
                  <a:schemeClr val="bg1"/>
                </a:solidFill>
              </a:rPr>
              <a:t>Psychological and Emotional Recovery</a:t>
            </a:r>
          </a:p>
        </p:txBody>
      </p:sp>
    </p:spTree>
    <p:extLst>
      <p:ext uri="{BB962C8B-B14F-4D97-AF65-F5344CB8AC3E}">
        <p14:creationId xmlns:p14="http://schemas.microsoft.com/office/powerpoint/2010/main" val="8002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3"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1+#ppt_w/2"/>
                                          </p:val>
                                        </p:tav>
                                        <p:tav tm="100000">
                                          <p:val>
                                            <p:strVal val="#ppt_x"/>
                                          </p:val>
                                        </p:tav>
                                      </p:tavLst>
                                    </p:anim>
                                    <p:anim calcmode="lin" valueType="num">
                                      <p:cBhvr additive="base">
                                        <p:cTn id="22"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88483" y="1870079"/>
            <a:ext cx="5355517" cy="1366528"/>
          </a:xfrm>
          <a:prstGeom prst="rect">
            <a:avLst/>
          </a:prstGeom>
        </p:spPr>
        <p:txBody>
          <a:bodyPr wrap="square">
            <a:spAutoFit/>
          </a:bodyPr>
          <a:lstStyle/>
          <a:p>
            <a:pPr marL="0" lvl="0" indent="0" algn="ctr">
              <a:buNone/>
            </a:pPr>
            <a:r>
              <a:rPr lang="en-US" altLang="en-US" sz="2300" b="1" i="1" dirty="0">
                <a:solidFill>
                  <a:srgbClr val="000000"/>
                </a:solidFill>
                <a:ea typeface="ＭＳ Ｐゴシック" pitchFamily="34" charset="-128"/>
              </a:rPr>
              <a:t>Courses of </a:t>
            </a:r>
            <a:r>
              <a:rPr lang="en-US" altLang="en-US" sz="2300" b="1" i="1" dirty="0" smtClean="0">
                <a:solidFill>
                  <a:srgbClr val="000000"/>
                </a:solidFill>
                <a:ea typeface="ＭＳ Ｐゴシック" pitchFamily="34" charset="-128"/>
              </a:rPr>
              <a:t>Action </a:t>
            </a:r>
            <a:r>
              <a:rPr lang="en-US" altLang="en-US" sz="2300" b="1" dirty="0" smtClean="0">
                <a:solidFill>
                  <a:srgbClr val="000000"/>
                </a:solidFill>
                <a:ea typeface="ＭＳ Ｐゴシック" pitchFamily="34" charset="-128"/>
              </a:rPr>
              <a:t>schools </a:t>
            </a:r>
            <a:r>
              <a:rPr lang="en-US" altLang="en-US" sz="2300" b="1" dirty="0">
                <a:solidFill>
                  <a:srgbClr val="000000"/>
                </a:solidFill>
                <a:ea typeface="ＭＳ Ｐゴシック" pitchFamily="34" charset="-128"/>
              </a:rPr>
              <a:t>should implement routinely to secure </a:t>
            </a:r>
            <a:r>
              <a:rPr lang="en-US" altLang="en-US" sz="2300" b="1" dirty="0" smtClean="0">
                <a:solidFill>
                  <a:srgbClr val="000000"/>
                </a:solidFill>
                <a:ea typeface="ＭＳ Ｐゴシック" pitchFamily="34" charset="-128"/>
              </a:rPr>
              <a:t>school </a:t>
            </a:r>
            <a:r>
              <a:rPr lang="en-US" altLang="en-US" sz="2300" b="1" dirty="0">
                <a:solidFill>
                  <a:srgbClr val="000000"/>
                </a:solidFill>
                <a:ea typeface="ＭＳ Ｐゴシック" pitchFamily="34" charset="-128"/>
              </a:rPr>
              <a:t>from criminal threats both </a:t>
            </a:r>
            <a:r>
              <a:rPr lang="en-US" altLang="en-US" sz="2300" b="1" dirty="0" smtClean="0">
                <a:solidFill>
                  <a:srgbClr val="000000"/>
                </a:solidFill>
                <a:ea typeface="ＭＳ Ｐゴシック" pitchFamily="34" charset="-128"/>
              </a:rPr>
              <a:t>inside </a:t>
            </a:r>
            <a:r>
              <a:rPr lang="en-US" altLang="en-US" sz="2300" b="1" dirty="0">
                <a:solidFill>
                  <a:srgbClr val="000000"/>
                </a:solidFill>
                <a:ea typeface="ＭＳ Ｐゴシック" pitchFamily="34" charset="-128"/>
              </a:rPr>
              <a:t>and outside the </a:t>
            </a:r>
            <a:r>
              <a:rPr lang="en-US" altLang="en-US" sz="2300" b="1" dirty="0" smtClean="0">
                <a:solidFill>
                  <a:srgbClr val="000000"/>
                </a:solidFill>
                <a:ea typeface="ＭＳ Ｐゴシック" pitchFamily="34" charset="-128"/>
              </a:rPr>
              <a:t>school. </a:t>
            </a:r>
            <a:endParaRPr lang="en-US" altLang="en-US" sz="2300" b="1" dirty="0">
              <a:solidFill>
                <a:srgbClr val="000000"/>
              </a:solidFill>
              <a:ea typeface="ＭＳ Ｐゴシック" pitchFamily="34" charset="-128"/>
            </a:endParaRPr>
          </a:p>
        </p:txBody>
      </p:sp>
      <p:sp>
        <p:nvSpPr>
          <p:cNvPr id="4" name="TextBox 1"/>
          <p:cNvSpPr txBox="1">
            <a:spLocks noGrp="1" noChangeArrowheads="1"/>
          </p:cNvSpPr>
          <p:nvPr>
            <p:ph type="title"/>
          </p:nvPr>
        </p:nvSpPr>
        <p:spPr bwMode="auto">
          <a:xfrm>
            <a:off x="2813538" y="-20999"/>
            <a:ext cx="6330462" cy="104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a:solidFill>
                  <a:schemeClr val="bg1"/>
                </a:solidFill>
              </a:rPr>
              <a:t>Security Annex</a:t>
            </a:r>
          </a:p>
        </p:txBody>
      </p:sp>
      <p:sp>
        <p:nvSpPr>
          <p:cNvPr id="6" name="Content Placeholder 5"/>
          <p:cNvSpPr txBox="1">
            <a:spLocks/>
          </p:cNvSpPr>
          <p:nvPr/>
        </p:nvSpPr>
        <p:spPr>
          <a:xfrm>
            <a:off x="304799" y="3236607"/>
            <a:ext cx="4267201" cy="29883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buBlip>
                <a:blip r:embed="rId3"/>
              </a:buBlip>
            </a:pPr>
            <a:r>
              <a:rPr lang="en-US" altLang="en-US" sz="2800" dirty="0" smtClean="0"/>
              <a:t>Collaboration </a:t>
            </a:r>
            <a:r>
              <a:rPr lang="en-US" altLang="en-US" sz="2800" dirty="0"/>
              <a:t>with Law Enforcement</a:t>
            </a:r>
          </a:p>
          <a:p>
            <a:pPr>
              <a:spcBef>
                <a:spcPts val="600"/>
              </a:spcBef>
              <a:buBlip>
                <a:blip r:embed="rId3"/>
              </a:buBlip>
            </a:pPr>
            <a:r>
              <a:rPr lang="en-US" altLang="en-US" sz="2800" dirty="0"/>
              <a:t>Access Control</a:t>
            </a:r>
          </a:p>
          <a:p>
            <a:pPr>
              <a:spcBef>
                <a:spcPts val="600"/>
              </a:spcBef>
              <a:buBlip>
                <a:blip r:embed="rId3"/>
              </a:buBlip>
            </a:pPr>
            <a:r>
              <a:rPr lang="en-US" altLang="en-US" sz="2800" dirty="0"/>
              <a:t>Visitor Management</a:t>
            </a:r>
          </a:p>
          <a:p>
            <a:pPr>
              <a:spcBef>
                <a:spcPts val="600"/>
              </a:spcBef>
              <a:buBlip>
                <a:blip r:embed="rId3"/>
              </a:buBlip>
            </a:pPr>
            <a:r>
              <a:rPr lang="en-US" altLang="en-US" sz="2800" dirty="0"/>
              <a:t>Arrival and Dismissal</a:t>
            </a:r>
          </a:p>
          <a:p>
            <a:pPr>
              <a:spcBef>
                <a:spcPts val="600"/>
              </a:spcBef>
              <a:buBlip>
                <a:blip r:embed="rId3"/>
              </a:buBlip>
            </a:pPr>
            <a:r>
              <a:rPr lang="en-US" altLang="en-US" sz="2800" dirty="0"/>
              <a:t>Prohibited Items</a:t>
            </a:r>
          </a:p>
          <a:p>
            <a:pPr>
              <a:spcBef>
                <a:spcPts val="600"/>
              </a:spcBef>
              <a:buBlip>
                <a:blip r:embed="rId3"/>
              </a:buBlip>
            </a:pPr>
            <a:endParaRPr lang="en-US" altLang="en-US" sz="2800" b="1" dirty="0" smtClean="0"/>
          </a:p>
        </p:txBody>
      </p:sp>
      <p:sp>
        <p:nvSpPr>
          <p:cNvPr id="7" name="TextBox 6"/>
          <p:cNvSpPr txBox="1">
            <a:spLocks noChangeArrowheads="1"/>
          </p:cNvSpPr>
          <p:nvPr/>
        </p:nvSpPr>
        <p:spPr bwMode="auto">
          <a:xfrm>
            <a:off x="304800" y="2774942"/>
            <a:ext cx="2785240" cy="461665"/>
          </a:xfrm>
          <a:prstGeom prst="rect">
            <a:avLst/>
          </a:prstGeom>
          <a:solidFill>
            <a:schemeClr val="tx2">
              <a:lumMod val="50000"/>
            </a:schemeClr>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FFFFFF"/>
                </a:solidFill>
              </a:rPr>
              <a:t>Key Considerations:</a:t>
            </a:r>
          </a:p>
        </p:txBody>
      </p:sp>
      <p:pic>
        <p:nvPicPr>
          <p:cNvPr id="8" name="Picture 2" descr="C:\Documents and Settings\gravess\My Documents\Safety\Signs\SCHOOL ZONE Master Sign Feb 2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04751" y="3869653"/>
            <a:ext cx="3122980" cy="2085670"/>
          </a:xfrm>
          <a:prstGeom prst="rect">
            <a:avLst/>
          </a:prstGeom>
        </p:spPr>
      </p:pic>
    </p:spTree>
    <p:extLst>
      <p:ext uri="{BB962C8B-B14F-4D97-AF65-F5344CB8AC3E}">
        <p14:creationId xmlns:p14="http://schemas.microsoft.com/office/powerpoint/2010/main" val="37776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a:xfrm>
            <a:off x="4771291" y="2227170"/>
            <a:ext cx="3810001" cy="3552307"/>
          </a:xfrm>
        </p:spPr>
        <p:txBody>
          <a:bodyPr>
            <a:normAutofit/>
          </a:bodyPr>
          <a:lstStyle/>
          <a:p>
            <a:pPr>
              <a:spcBef>
                <a:spcPts val="600"/>
              </a:spcBef>
            </a:pPr>
            <a:r>
              <a:rPr lang="en-US" altLang="en-US" sz="3200" dirty="0" smtClean="0"/>
              <a:t>Natural </a:t>
            </a:r>
            <a:r>
              <a:rPr lang="en-US" altLang="en-US" sz="3200" dirty="0" smtClean="0">
                <a:solidFill>
                  <a:srgbClr val="000000"/>
                </a:solidFill>
              </a:rPr>
              <a:t>Surveillance</a:t>
            </a:r>
          </a:p>
          <a:p>
            <a:pPr>
              <a:spcBef>
                <a:spcPts val="600"/>
              </a:spcBef>
            </a:pPr>
            <a:r>
              <a:rPr lang="en-US" altLang="en-US" sz="3200" dirty="0" smtClean="0">
                <a:solidFill>
                  <a:srgbClr val="000000"/>
                </a:solidFill>
              </a:rPr>
              <a:t>Natural Access</a:t>
            </a:r>
            <a:br>
              <a:rPr lang="en-US" altLang="en-US" sz="3200" dirty="0" smtClean="0">
                <a:solidFill>
                  <a:srgbClr val="000000"/>
                </a:solidFill>
              </a:rPr>
            </a:br>
            <a:r>
              <a:rPr lang="en-US" altLang="en-US" sz="3200" dirty="0" smtClean="0">
                <a:solidFill>
                  <a:srgbClr val="000000"/>
                </a:solidFill>
              </a:rPr>
              <a:t>Control</a:t>
            </a:r>
          </a:p>
          <a:p>
            <a:pPr>
              <a:spcBef>
                <a:spcPts val="600"/>
              </a:spcBef>
            </a:pPr>
            <a:r>
              <a:rPr lang="en-US" altLang="en-US" sz="3200" dirty="0" smtClean="0">
                <a:solidFill>
                  <a:srgbClr val="000000"/>
                </a:solidFill>
              </a:rPr>
              <a:t>Territoriality Reinforcement</a:t>
            </a:r>
          </a:p>
          <a:p>
            <a:pPr>
              <a:spcBef>
                <a:spcPts val="600"/>
              </a:spcBef>
            </a:pPr>
            <a:r>
              <a:rPr lang="en-US" altLang="en-US" sz="3200" dirty="0" smtClean="0">
                <a:solidFill>
                  <a:srgbClr val="000000"/>
                </a:solidFill>
              </a:rPr>
              <a:t>Management and Maintenance</a:t>
            </a:r>
          </a:p>
          <a:p>
            <a:endParaRPr lang="en-US" altLang="en-US" sz="2400" dirty="0" smtClean="0"/>
          </a:p>
        </p:txBody>
      </p:sp>
      <p:sp>
        <p:nvSpPr>
          <p:cNvPr id="4" name="TextBox 2"/>
          <p:cNvSpPr txBox="1">
            <a:spLocks noGrp="1" noChangeArrowheads="1"/>
          </p:cNvSpPr>
          <p:nvPr>
            <p:ph type="title"/>
          </p:nvPr>
        </p:nvSpPr>
        <p:spPr bwMode="auto">
          <a:xfrm>
            <a:off x="2344614" y="-113877"/>
            <a:ext cx="6799385"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400" b="1" dirty="0">
                <a:solidFill>
                  <a:schemeClr val="bg1"/>
                </a:solidFill>
              </a:rPr>
              <a:t>Security Annex </a:t>
            </a:r>
          </a:p>
          <a:p>
            <a:pPr algn="ctr" eaLnBrk="1" hangingPunct="1">
              <a:spcBef>
                <a:spcPct val="0"/>
              </a:spcBef>
              <a:buFontTx/>
              <a:buNone/>
            </a:pPr>
            <a:r>
              <a:rPr lang="en-US" altLang="en-US" sz="2400" b="1" dirty="0">
                <a:solidFill>
                  <a:schemeClr val="bg1"/>
                </a:solidFill>
              </a:rPr>
              <a:t>Crime Prevention Through Environmental Design (CPTED)</a:t>
            </a:r>
          </a:p>
        </p:txBody>
      </p:sp>
      <p:pic>
        <p:nvPicPr>
          <p:cNvPr id="6" name="Picture 2" descr="The lights are on" title="Street ligh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19173" y="2167268"/>
            <a:ext cx="2112304" cy="2609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The sign is outside an administrative building. The sign reads &quot;Speed Limit 5&quot; and below that another sign reads: &quot;Surveillance cameras in use&quot;." title="Speed limit sig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5121" y="3780086"/>
            <a:ext cx="3353609" cy="2515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32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3892062" y="1413073"/>
            <a:ext cx="5251938"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300" b="1" i="1" dirty="0">
                <a:solidFill>
                  <a:srgbClr val="000000"/>
                </a:solidFill>
              </a:rPr>
              <a:t>Courses of </a:t>
            </a:r>
            <a:r>
              <a:rPr lang="en-US" altLang="en-US" sz="2300" b="1" i="1" dirty="0" smtClean="0">
                <a:solidFill>
                  <a:srgbClr val="000000"/>
                </a:solidFill>
              </a:rPr>
              <a:t>Action </a:t>
            </a:r>
            <a:r>
              <a:rPr lang="en-US" altLang="en-US" sz="2300" b="1" dirty="0" smtClean="0">
                <a:solidFill>
                  <a:srgbClr val="000000"/>
                </a:solidFill>
              </a:rPr>
              <a:t>schools should </a:t>
            </a:r>
            <a:r>
              <a:rPr lang="en-US" altLang="en-US" sz="2300" b="1" dirty="0">
                <a:solidFill>
                  <a:srgbClr val="000000"/>
                </a:solidFill>
              </a:rPr>
              <a:t>implement to address emergency medical, public health, and mental health counseling issues. </a:t>
            </a:r>
          </a:p>
        </p:txBody>
      </p:sp>
      <p:sp>
        <p:nvSpPr>
          <p:cNvPr id="4" name="TextBox 4"/>
          <p:cNvSpPr txBox="1">
            <a:spLocks noGrp="1" noChangeArrowheads="1"/>
          </p:cNvSpPr>
          <p:nvPr>
            <p:ph type="title"/>
          </p:nvPr>
        </p:nvSpPr>
        <p:spPr bwMode="auto">
          <a:xfrm>
            <a:off x="2790092" y="25670"/>
            <a:ext cx="6353908" cy="9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chemeClr val="bg1"/>
                </a:solidFill>
              </a:rPr>
              <a:t>Public Health, Medical, </a:t>
            </a:r>
            <a:endParaRPr lang="en-US" altLang="en-US" b="1" dirty="0" smtClean="0">
              <a:solidFill>
                <a:schemeClr val="bg1"/>
              </a:solidFill>
            </a:endParaRPr>
          </a:p>
          <a:p>
            <a:pPr eaLnBrk="1" hangingPunct="1">
              <a:spcBef>
                <a:spcPct val="0"/>
              </a:spcBef>
              <a:buFontTx/>
              <a:buNone/>
            </a:pPr>
            <a:r>
              <a:rPr lang="en-US" altLang="en-US" b="1" dirty="0" smtClean="0">
                <a:solidFill>
                  <a:schemeClr val="bg1"/>
                </a:solidFill>
              </a:rPr>
              <a:t>and </a:t>
            </a:r>
            <a:r>
              <a:rPr lang="en-US" altLang="en-US" b="1" dirty="0">
                <a:solidFill>
                  <a:schemeClr val="bg1"/>
                </a:solidFill>
              </a:rPr>
              <a:t>Mental Health Annex</a:t>
            </a:r>
          </a:p>
        </p:txBody>
      </p:sp>
      <p:sp>
        <p:nvSpPr>
          <p:cNvPr id="3" name="Freeform 2"/>
          <p:cNvSpPr/>
          <p:nvPr/>
        </p:nvSpPr>
        <p:spPr>
          <a:xfrm>
            <a:off x="3675797" y="3996058"/>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228600" lvl="1" indent="0" algn="l" defTabSz="1244600">
              <a:lnSpc>
                <a:spcPct val="90000"/>
              </a:lnSpc>
              <a:spcBef>
                <a:spcPct val="0"/>
              </a:spcBef>
              <a:spcAft>
                <a:spcPct val="15000"/>
              </a:spcAft>
              <a:buChar char="••"/>
            </a:pPr>
            <a:r>
              <a:rPr lang="en-US" sz="2800" b="1" kern="1200" dirty="0" smtClean="0"/>
              <a:t> Staff Roles and Training</a:t>
            </a:r>
            <a:endParaRPr lang="en-US" sz="2800" b="1" kern="1200" dirty="0"/>
          </a:p>
          <a:p>
            <a:pPr marL="228600" lvl="1" indent="0" algn="l" defTabSz="1244600">
              <a:lnSpc>
                <a:spcPct val="90000"/>
              </a:lnSpc>
              <a:spcBef>
                <a:spcPct val="0"/>
              </a:spcBef>
              <a:spcAft>
                <a:spcPct val="15000"/>
              </a:spcAft>
              <a:buChar char="••"/>
            </a:pPr>
            <a:r>
              <a:rPr lang="en-US" sz="2800" b="1" kern="1200" dirty="0" smtClean="0"/>
              <a:t> Resource Management</a:t>
            </a:r>
            <a:endParaRPr lang="en-US" sz="2800" b="1" kern="1200" dirty="0"/>
          </a:p>
        </p:txBody>
      </p:sp>
      <p:sp>
        <p:nvSpPr>
          <p:cNvPr id="7" name="Freeform 6"/>
          <p:cNvSpPr/>
          <p:nvPr/>
        </p:nvSpPr>
        <p:spPr>
          <a:xfrm>
            <a:off x="551584" y="3987517"/>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Medical</a:t>
            </a:r>
            <a:endParaRPr lang="en-US" sz="2800" b="1" kern="1200" dirty="0"/>
          </a:p>
        </p:txBody>
      </p:sp>
      <p:sp>
        <p:nvSpPr>
          <p:cNvPr id="8" name="Freeform 7"/>
          <p:cNvSpPr/>
          <p:nvPr/>
        </p:nvSpPr>
        <p:spPr>
          <a:xfrm>
            <a:off x="3675797" y="2779709"/>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342900" lvl="1" indent="-171450" algn="l" defTabSz="1244600">
              <a:lnSpc>
                <a:spcPct val="90000"/>
              </a:lnSpc>
              <a:spcBef>
                <a:spcPct val="0"/>
              </a:spcBef>
              <a:spcAft>
                <a:spcPct val="15000"/>
              </a:spcAft>
              <a:buChar char="••"/>
            </a:pPr>
            <a:r>
              <a:rPr lang="en-US" sz="2800" b="1" kern="1200" dirty="0" smtClean="0"/>
              <a:t> Outbreaks</a:t>
            </a:r>
            <a:endParaRPr lang="en-US" sz="2800" b="1" kern="1200" dirty="0"/>
          </a:p>
          <a:p>
            <a:pPr marL="342900" lvl="1" indent="-171450" algn="l" defTabSz="1244600">
              <a:lnSpc>
                <a:spcPct val="90000"/>
              </a:lnSpc>
              <a:spcBef>
                <a:spcPct val="0"/>
              </a:spcBef>
              <a:spcAft>
                <a:spcPct val="15000"/>
              </a:spcAft>
              <a:buChar char="••"/>
            </a:pPr>
            <a:r>
              <a:rPr lang="en-US" sz="2800" b="1" kern="1200" dirty="0" smtClean="0"/>
              <a:t> Information Sharing</a:t>
            </a:r>
            <a:endParaRPr lang="en-US" sz="2800" b="1" kern="1200" dirty="0"/>
          </a:p>
        </p:txBody>
      </p:sp>
      <p:sp>
        <p:nvSpPr>
          <p:cNvPr id="9" name="Freeform 8"/>
          <p:cNvSpPr/>
          <p:nvPr/>
        </p:nvSpPr>
        <p:spPr>
          <a:xfrm>
            <a:off x="551584" y="2754362"/>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Public Health</a:t>
            </a:r>
            <a:endParaRPr lang="en-US" sz="2800" b="1" kern="1200" dirty="0"/>
          </a:p>
        </p:txBody>
      </p:sp>
      <p:sp>
        <p:nvSpPr>
          <p:cNvPr id="10" name="Freeform 9"/>
          <p:cNvSpPr/>
          <p:nvPr/>
        </p:nvSpPr>
        <p:spPr>
          <a:xfrm>
            <a:off x="3691024" y="5183602"/>
            <a:ext cx="4709160" cy="1093543"/>
          </a:xfrm>
          <a:custGeom>
            <a:avLst/>
            <a:gdLst>
              <a:gd name="connsiteX0" fmla="*/ 0 w 4709160"/>
              <a:gd name="connsiteY0" fmla="*/ 136693 h 1093543"/>
              <a:gd name="connsiteX1" fmla="*/ 4162389 w 4709160"/>
              <a:gd name="connsiteY1" fmla="*/ 136693 h 1093543"/>
              <a:gd name="connsiteX2" fmla="*/ 4162389 w 4709160"/>
              <a:gd name="connsiteY2" fmla="*/ 0 h 1093543"/>
              <a:gd name="connsiteX3" fmla="*/ 4709160 w 4709160"/>
              <a:gd name="connsiteY3" fmla="*/ 546772 h 1093543"/>
              <a:gd name="connsiteX4" fmla="*/ 4162389 w 4709160"/>
              <a:gd name="connsiteY4" fmla="*/ 1093543 h 1093543"/>
              <a:gd name="connsiteX5" fmla="*/ 4162389 w 4709160"/>
              <a:gd name="connsiteY5" fmla="*/ 956850 h 1093543"/>
              <a:gd name="connsiteX6" fmla="*/ 0 w 4709160"/>
              <a:gd name="connsiteY6" fmla="*/ 956850 h 1093543"/>
              <a:gd name="connsiteX7" fmla="*/ 0 w 4709160"/>
              <a:gd name="connsiteY7" fmla="*/ 136693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9160" h="1093543">
                <a:moveTo>
                  <a:pt x="0" y="136693"/>
                </a:moveTo>
                <a:lnTo>
                  <a:pt x="4162389" y="136693"/>
                </a:lnTo>
                <a:lnTo>
                  <a:pt x="4162389" y="0"/>
                </a:lnTo>
                <a:lnTo>
                  <a:pt x="4709160" y="546772"/>
                </a:lnTo>
                <a:lnTo>
                  <a:pt x="4162389" y="1093543"/>
                </a:lnTo>
                <a:lnTo>
                  <a:pt x="4162389" y="956850"/>
                </a:lnTo>
                <a:lnTo>
                  <a:pt x="0" y="956850"/>
                </a:lnTo>
                <a:lnTo>
                  <a:pt x="0" y="136693"/>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7780" tIns="154473" rIns="427859" bIns="154473" numCol="1" spcCol="1270" anchor="t" anchorCtr="0">
            <a:noAutofit/>
          </a:bodyPr>
          <a:lstStyle/>
          <a:p>
            <a:pPr marL="171450" lvl="1" indent="0" algn="l" defTabSz="1244600">
              <a:lnSpc>
                <a:spcPct val="90000"/>
              </a:lnSpc>
              <a:spcBef>
                <a:spcPct val="0"/>
              </a:spcBef>
              <a:spcAft>
                <a:spcPct val="15000"/>
              </a:spcAft>
              <a:buChar char="••"/>
            </a:pPr>
            <a:r>
              <a:rPr lang="en-US" sz="2800" b="1" kern="1200" dirty="0" smtClean="0"/>
              <a:t> Counselors</a:t>
            </a:r>
            <a:endParaRPr lang="en-US" sz="2800" b="1" kern="1200" dirty="0"/>
          </a:p>
          <a:p>
            <a:pPr marL="171450" lvl="1" indent="0" algn="l" defTabSz="1244600">
              <a:lnSpc>
                <a:spcPct val="90000"/>
              </a:lnSpc>
              <a:spcBef>
                <a:spcPct val="0"/>
              </a:spcBef>
              <a:spcAft>
                <a:spcPct val="15000"/>
              </a:spcAft>
              <a:buChar char="••"/>
            </a:pPr>
            <a:r>
              <a:rPr lang="en-US" sz="2800" b="1" kern="1200" dirty="0" smtClean="0"/>
              <a:t> Threat Assessment Team</a:t>
            </a:r>
            <a:endParaRPr lang="en-US" sz="2800" b="1" kern="1200" dirty="0"/>
          </a:p>
        </p:txBody>
      </p:sp>
      <p:sp>
        <p:nvSpPr>
          <p:cNvPr id="11" name="Freeform 10"/>
          <p:cNvSpPr/>
          <p:nvPr/>
        </p:nvSpPr>
        <p:spPr>
          <a:xfrm>
            <a:off x="551584" y="5183602"/>
            <a:ext cx="3139440" cy="1093543"/>
          </a:xfrm>
          <a:custGeom>
            <a:avLst/>
            <a:gdLst>
              <a:gd name="connsiteX0" fmla="*/ 0 w 3139440"/>
              <a:gd name="connsiteY0" fmla="*/ 182261 h 1093543"/>
              <a:gd name="connsiteX1" fmla="*/ 182261 w 3139440"/>
              <a:gd name="connsiteY1" fmla="*/ 0 h 1093543"/>
              <a:gd name="connsiteX2" fmla="*/ 2957179 w 3139440"/>
              <a:gd name="connsiteY2" fmla="*/ 0 h 1093543"/>
              <a:gd name="connsiteX3" fmla="*/ 3139440 w 3139440"/>
              <a:gd name="connsiteY3" fmla="*/ 182261 h 1093543"/>
              <a:gd name="connsiteX4" fmla="*/ 3139440 w 3139440"/>
              <a:gd name="connsiteY4" fmla="*/ 911282 h 1093543"/>
              <a:gd name="connsiteX5" fmla="*/ 2957179 w 3139440"/>
              <a:gd name="connsiteY5" fmla="*/ 1093543 h 1093543"/>
              <a:gd name="connsiteX6" fmla="*/ 182261 w 3139440"/>
              <a:gd name="connsiteY6" fmla="*/ 1093543 h 1093543"/>
              <a:gd name="connsiteX7" fmla="*/ 0 w 3139440"/>
              <a:gd name="connsiteY7" fmla="*/ 911282 h 1093543"/>
              <a:gd name="connsiteX8" fmla="*/ 0 w 3139440"/>
              <a:gd name="connsiteY8" fmla="*/ 182261 h 109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40" h="1093543">
                <a:moveTo>
                  <a:pt x="0" y="182261"/>
                </a:moveTo>
                <a:cubicBezTo>
                  <a:pt x="0" y="81601"/>
                  <a:pt x="81601" y="0"/>
                  <a:pt x="182261" y="0"/>
                </a:cubicBezTo>
                <a:lnTo>
                  <a:pt x="2957179" y="0"/>
                </a:lnTo>
                <a:cubicBezTo>
                  <a:pt x="3057839" y="0"/>
                  <a:pt x="3139440" y="81601"/>
                  <a:pt x="3139440" y="182261"/>
                </a:cubicBezTo>
                <a:lnTo>
                  <a:pt x="3139440" y="911282"/>
                </a:lnTo>
                <a:cubicBezTo>
                  <a:pt x="3139440" y="1011942"/>
                  <a:pt x="3057839" y="1093543"/>
                  <a:pt x="2957179" y="1093543"/>
                </a:cubicBezTo>
                <a:lnTo>
                  <a:pt x="182261" y="1093543"/>
                </a:lnTo>
                <a:cubicBezTo>
                  <a:pt x="81601" y="1093543"/>
                  <a:pt x="0" y="1011942"/>
                  <a:pt x="0" y="911282"/>
                </a:cubicBezTo>
                <a:lnTo>
                  <a:pt x="0" y="182261"/>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60062" tIns="106722" rIns="160062" bIns="106722" numCol="1" spcCol="1270" anchor="ctr" anchorCtr="0">
            <a:noAutofit/>
          </a:bodyPr>
          <a:lstStyle/>
          <a:p>
            <a:pPr lvl="0" algn="ctr" defTabSz="1244600">
              <a:lnSpc>
                <a:spcPct val="90000"/>
              </a:lnSpc>
              <a:spcBef>
                <a:spcPct val="0"/>
              </a:spcBef>
              <a:spcAft>
                <a:spcPct val="35000"/>
              </a:spcAft>
            </a:pPr>
            <a:r>
              <a:rPr lang="en-US" sz="2800" b="1" kern="1200" dirty="0" smtClean="0"/>
              <a:t>Mental Health</a:t>
            </a:r>
            <a:endParaRPr lang="en-US" sz="2800" b="1" kern="1200" dirty="0"/>
          </a:p>
        </p:txBody>
      </p:sp>
    </p:spTree>
    <p:extLst>
      <p:ext uri="{BB962C8B-B14F-4D97-AF65-F5344CB8AC3E}">
        <p14:creationId xmlns:p14="http://schemas.microsoft.com/office/powerpoint/2010/main" val="40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96547" y="8992"/>
            <a:ext cx="6446786" cy="999468"/>
          </a:xfrm>
        </p:spPr>
        <p:txBody>
          <a:bodyPr/>
          <a:lstStyle/>
          <a:p>
            <a:r>
              <a:rPr lang="en-US" altLang="en-US" b="1" dirty="0" smtClean="0"/>
              <a:t>Five Preparedness Missions</a:t>
            </a:r>
          </a:p>
        </p:txBody>
      </p:sp>
      <p:grpSp>
        <p:nvGrpSpPr>
          <p:cNvPr id="2" name="Group 1"/>
          <p:cNvGrpSpPr/>
          <p:nvPr/>
        </p:nvGrpSpPr>
        <p:grpSpPr>
          <a:xfrm>
            <a:off x="1954977" y="1815344"/>
            <a:ext cx="5430460" cy="4180207"/>
            <a:chOff x="1954977" y="1815344"/>
            <a:chExt cx="5430460" cy="4180207"/>
          </a:xfrm>
        </p:grpSpPr>
        <p:sp>
          <p:nvSpPr>
            <p:cNvPr id="11" name="Circular Arrow 10"/>
            <p:cNvSpPr/>
            <p:nvPr/>
          </p:nvSpPr>
          <p:spPr>
            <a:xfrm>
              <a:off x="3280924" y="1815344"/>
              <a:ext cx="2593685" cy="2593685"/>
            </a:xfrm>
            <a:prstGeom prst="circularArrow">
              <a:avLst>
                <a:gd name="adj1" fmla="val 5544"/>
                <a:gd name="adj2" fmla="val 330680"/>
                <a:gd name="adj3" fmla="val 13799230"/>
                <a:gd name="adj4" fmla="val 17371797"/>
                <a:gd name="adj5" fmla="val 5757"/>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3976618" y="1830902"/>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Prevention</a:t>
              </a:r>
              <a:endParaRPr lang="en-US" sz="1700" b="1" kern="1200" dirty="0"/>
            </a:p>
          </p:txBody>
        </p:sp>
        <p:sp>
          <p:nvSpPr>
            <p:cNvPr id="13" name="Freeform 12"/>
            <p:cNvSpPr/>
            <p:nvPr/>
          </p:nvSpPr>
          <p:spPr>
            <a:xfrm>
              <a:off x="5028533" y="2595163"/>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Mitigation</a:t>
              </a:r>
              <a:endParaRPr lang="en-US" sz="1700" b="1" kern="1200" dirty="0"/>
            </a:p>
          </p:txBody>
        </p:sp>
        <p:sp>
          <p:nvSpPr>
            <p:cNvPr id="14" name="Freeform 13"/>
            <p:cNvSpPr/>
            <p:nvPr/>
          </p:nvSpPr>
          <p:spPr>
            <a:xfrm>
              <a:off x="4626737" y="3831764"/>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2">
                    <a:lumMod val="75000"/>
                  </a:schemeClr>
                </a:gs>
                <a:gs pos="60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Protection</a:t>
              </a:r>
              <a:endParaRPr lang="en-US" sz="1700" b="1" kern="1200" dirty="0"/>
            </a:p>
          </p:txBody>
        </p:sp>
        <p:sp>
          <p:nvSpPr>
            <p:cNvPr id="15" name="Freeform 14"/>
            <p:cNvSpPr/>
            <p:nvPr/>
          </p:nvSpPr>
          <p:spPr>
            <a:xfrm>
              <a:off x="3326498" y="3831764"/>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Response</a:t>
              </a:r>
              <a:endParaRPr lang="en-US" sz="1700" b="1" kern="1200" dirty="0"/>
            </a:p>
          </p:txBody>
        </p:sp>
        <p:sp>
          <p:nvSpPr>
            <p:cNvPr id="16" name="Freeform 15"/>
            <p:cNvSpPr/>
            <p:nvPr/>
          </p:nvSpPr>
          <p:spPr>
            <a:xfrm>
              <a:off x="2924702" y="2595163"/>
              <a:ext cx="1202297" cy="601148"/>
            </a:xfrm>
            <a:custGeom>
              <a:avLst/>
              <a:gdLst>
                <a:gd name="connsiteX0" fmla="*/ 0 w 1202297"/>
                <a:gd name="connsiteY0" fmla="*/ 100193 h 601148"/>
                <a:gd name="connsiteX1" fmla="*/ 100193 w 1202297"/>
                <a:gd name="connsiteY1" fmla="*/ 0 h 601148"/>
                <a:gd name="connsiteX2" fmla="*/ 1102104 w 1202297"/>
                <a:gd name="connsiteY2" fmla="*/ 0 h 601148"/>
                <a:gd name="connsiteX3" fmla="*/ 1202297 w 1202297"/>
                <a:gd name="connsiteY3" fmla="*/ 100193 h 601148"/>
                <a:gd name="connsiteX4" fmla="*/ 1202297 w 1202297"/>
                <a:gd name="connsiteY4" fmla="*/ 500955 h 601148"/>
                <a:gd name="connsiteX5" fmla="*/ 1102104 w 1202297"/>
                <a:gd name="connsiteY5" fmla="*/ 601148 h 601148"/>
                <a:gd name="connsiteX6" fmla="*/ 100193 w 1202297"/>
                <a:gd name="connsiteY6" fmla="*/ 601148 h 601148"/>
                <a:gd name="connsiteX7" fmla="*/ 0 w 1202297"/>
                <a:gd name="connsiteY7" fmla="*/ 500955 h 601148"/>
                <a:gd name="connsiteX8" fmla="*/ 0 w 1202297"/>
                <a:gd name="connsiteY8" fmla="*/ 100193 h 6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297" h="601148">
                  <a:moveTo>
                    <a:pt x="0" y="100193"/>
                  </a:moveTo>
                  <a:cubicBezTo>
                    <a:pt x="0" y="44858"/>
                    <a:pt x="44858" y="0"/>
                    <a:pt x="100193" y="0"/>
                  </a:cubicBezTo>
                  <a:lnTo>
                    <a:pt x="1102104" y="0"/>
                  </a:lnTo>
                  <a:cubicBezTo>
                    <a:pt x="1157439" y="0"/>
                    <a:pt x="1202297" y="44858"/>
                    <a:pt x="1202297" y="100193"/>
                  </a:cubicBezTo>
                  <a:lnTo>
                    <a:pt x="1202297" y="500955"/>
                  </a:lnTo>
                  <a:cubicBezTo>
                    <a:pt x="1202297" y="556290"/>
                    <a:pt x="1157439" y="601148"/>
                    <a:pt x="1102104" y="601148"/>
                  </a:cubicBezTo>
                  <a:lnTo>
                    <a:pt x="100193" y="601148"/>
                  </a:lnTo>
                  <a:cubicBezTo>
                    <a:pt x="44858" y="601148"/>
                    <a:pt x="0" y="556290"/>
                    <a:pt x="0" y="500955"/>
                  </a:cubicBezTo>
                  <a:lnTo>
                    <a:pt x="0" y="100193"/>
                  </a:lnTo>
                  <a:close/>
                </a:path>
              </a:pathLst>
            </a:custGeom>
            <a:gradFill rotWithShape="0">
              <a:gsLst>
                <a:gs pos="0">
                  <a:schemeClr val="accent4">
                    <a:lumMod val="75000"/>
                  </a:schemeClr>
                </a:gs>
                <a:gs pos="72000">
                  <a:schemeClr val="accent3">
                    <a:lumMod val="75000"/>
                  </a:schemeClr>
                </a:gs>
                <a:gs pos="100000">
                  <a:schemeClr val="accent1">
                    <a:tint val="23500"/>
                    <a:satMod val="160000"/>
                  </a:schemeClr>
                </a:gs>
              </a:gsLst>
              <a:lin ang="5400000" scaled="0"/>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94116" tIns="94116" rIns="94116" bIns="94116" numCol="1" spcCol="1270" anchor="ctr" anchorCtr="0">
              <a:noAutofit/>
            </a:bodyPr>
            <a:lstStyle/>
            <a:p>
              <a:pPr lvl="0" algn="ctr" defTabSz="755650">
                <a:lnSpc>
                  <a:spcPct val="90000"/>
                </a:lnSpc>
                <a:spcBef>
                  <a:spcPct val="0"/>
                </a:spcBef>
                <a:spcAft>
                  <a:spcPct val="35000"/>
                </a:spcAft>
              </a:pPr>
              <a:r>
                <a:rPr lang="en-US" sz="1700" b="1" kern="1200" dirty="0" smtClean="0"/>
                <a:t>Recovery</a:t>
              </a:r>
              <a:endParaRPr lang="en-US" sz="1700" b="1" kern="1200" dirty="0"/>
            </a:p>
          </p:txBody>
        </p:sp>
        <p:sp>
          <p:nvSpPr>
            <p:cNvPr id="7" name="TextBox 6"/>
            <p:cNvSpPr txBox="1"/>
            <p:nvPr/>
          </p:nvSpPr>
          <p:spPr>
            <a:xfrm>
              <a:off x="2954116" y="5533886"/>
              <a:ext cx="3429000" cy="461665"/>
            </a:xfrm>
            <a:prstGeom prst="rect">
              <a:avLst/>
            </a:prstGeom>
            <a:noFill/>
          </p:spPr>
          <p:txBody>
            <a:bodyPr wrap="square" rtlCol="0">
              <a:spAutoFit/>
            </a:bodyPr>
            <a:lstStyle/>
            <a:p>
              <a:r>
                <a:rPr lang="en-US" sz="2400" b="1" dirty="0" smtClean="0"/>
                <a:t>an incident or emergency</a:t>
              </a:r>
              <a:endParaRPr lang="en-US" sz="2400" b="1" dirty="0"/>
            </a:p>
          </p:txBody>
        </p:sp>
        <p:sp>
          <p:nvSpPr>
            <p:cNvPr id="5" name="Freeform 4"/>
            <p:cNvSpPr/>
            <p:nvPr/>
          </p:nvSpPr>
          <p:spPr>
            <a:xfrm>
              <a:off x="195497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Before</a:t>
              </a:r>
              <a:endParaRPr lang="en-US" sz="2900" b="1" kern="1200" dirty="0"/>
            </a:p>
          </p:txBody>
        </p:sp>
        <p:sp>
          <p:nvSpPr>
            <p:cNvPr id="6" name="Freeform 5"/>
            <p:cNvSpPr/>
            <p:nvPr/>
          </p:nvSpPr>
          <p:spPr>
            <a:xfrm>
              <a:off x="3700482"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During</a:t>
              </a:r>
              <a:endParaRPr lang="en-US" sz="2900" b="1" kern="1200" dirty="0"/>
            </a:p>
          </p:txBody>
        </p:sp>
        <p:sp>
          <p:nvSpPr>
            <p:cNvPr id="9" name="Freeform 8"/>
            <p:cNvSpPr/>
            <p:nvPr/>
          </p:nvSpPr>
          <p:spPr>
            <a:xfrm>
              <a:off x="5445987" y="4783015"/>
              <a:ext cx="1939450" cy="750871"/>
            </a:xfrm>
            <a:custGeom>
              <a:avLst/>
              <a:gdLst>
                <a:gd name="connsiteX0" fmla="*/ 0 w 1939450"/>
                <a:gd name="connsiteY0" fmla="*/ 0 h 750871"/>
                <a:gd name="connsiteX1" fmla="*/ 1564015 w 1939450"/>
                <a:gd name="connsiteY1" fmla="*/ 0 h 750871"/>
                <a:gd name="connsiteX2" fmla="*/ 1939450 w 1939450"/>
                <a:gd name="connsiteY2" fmla="*/ 375436 h 750871"/>
                <a:gd name="connsiteX3" fmla="*/ 1564015 w 1939450"/>
                <a:gd name="connsiteY3" fmla="*/ 750871 h 750871"/>
                <a:gd name="connsiteX4" fmla="*/ 0 w 1939450"/>
                <a:gd name="connsiteY4" fmla="*/ 750871 h 750871"/>
                <a:gd name="connsiteX5" fmla="*/ 375436 w 1939450"/>
                <a:gd name="connsiteY5" fmla="*/ 375436 h 750871"/>
                <a:gd name="connsiteX6" fmla="*/ 0 w 1939450"/>
                <a:gd name="connsiteY6" fmla="*/ 0 h 7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50" h="750871">
                  <a:moveTo>
                    <a:pt x="0" y="0"/>
                  </a:moveTo>
                  <a:lnTo>
                    <a:pt x="1564015" y="0"/>
                  </a:lnTo>
                  <a:lnTo>
                    <a:pt x="1939450" y="375436"/>
                  </a:lnTo>
                  <a:lnTo>
                    <a:pt x="1564015" y="750871"/>
                  </a:lnTo>
                  <a:lnTo>
                    <a:pt x="0" y="750871"/>
                  </a:lnTo>
                  <a:lnTo>
                    <a:pt x="375436" y="375436"/>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1451" tIns="38672" rIns="414107" bIns="38672" numCol="1" spcCol="1270" anchor="ctr" anchorCtr="0">
              <a:noAutofit/>
            </a:bodyPr>
            <a:lstStyle/>
            <a:p>
              <a:pPr lvl="0" algn="ctr" defTabSz="1289050">
                <a:lnSpc>
                  <a:spcPct val="90000"/>
                </a:lnSpc>
                <a:spcBef>
                  <a:spcPct val="0"/>
                </a:spcBef>
                <a:spcAft>
                  <a:spcPct val="35000"/>
                </a:spcAft>
              </a:pPr>
              <a:r>
                <a:rPr lang="en-US" sz="2900" b="1" kern="1200" dirty="0" smtClean="0"/>
                <a:t>After</a:t>
              </a:r>
              <a:endParaRPr lang="en-US" sz="2900" b="1" kern="1200" dirty="0"/>
            </a:p>
          </p:txBody>
        </p:sp>
      </p:grpSp>
    </p:spTree>
    <p:extLst>
      <p:ext uri="{BB962C8B-B14F-4D97-AF65-F5344CB8AC3E}">
        <p14:creationId xmlns:p14="http://schemas.microsoft.com/office/powerpoint/2010/main" val="3432583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244971"/>
            <a:ext cx="5343525" cy="2567353"/>
          </a:xfrm>
        </p:spPr>
        <p:txBody>
          <a:bodyPr>
            <a:noAutofit/>
          </a:bodyPr>
          <a:lstStyle/>
          <a:p>
            <a:pPr>
              <a:spcBef>
                <a:spcPct val="0"/>
              </a:spcBef>
            </a:pPr>
            <a:r>
              <a:rPr lang="en-US" altLang="en-US" dirty="0" smtClean="0"/>
              <a:t>Identify which of the 10 preceding Functional Annexes you already have in place.</a:t>
            </a:r>
          </a:p>
          <a:p>
            <a:pPr marL="0" indent="0">
              <a:spcBef>
                <a:spcPct val="0"/>
              </a:spcBef>
              <a:buNone/>
            </a:pPr>
            <a:endParaRPr lang="en-US" altLang="en-US" b="1" dirty="0" smtClean="0"/>
          </a:p>
          <a:p>
            <a:pPr>
              <a:spcBef>
                <a:spcPct val="0"/>
              </a:spcBef>
            </a:pPr>
            <a:r>
              <a:rPr lang="en-US" altLang="en-US" dirty="0" smtClean="0"/>
              <a:t>Identify the Functional Annexes that are not currently in place and consider which ones might hold the highest priority.  </a:t>
            </a:r>
          </a:p>
          <a:p>
            <a:pPr>
              <a:spcBef>
                <a:spcPct val="0"/>
              </a:spcBef>
            </a:pPr>
            <a:endParaRPr lang="en-US" altLang="en-US" dirty="0" smtClean="0"/>
          </a:p>
        </p:txBody>
      </p:sp>
      <p:sp>
        <p:nvSpPr>
          <p:cNvPr id="4" name="Title 1"/>
          <p:cNvSpPr>
            <a:spLocks noGrp="1"/>
          </p:cNvSpPr>
          <p:nvPr>
            <p:ph type="title"/>
          </p:nvPr>
        </p:nvSpPr>
        <p:spPr>
          <a:xfrm>
            <a:off x="2743200" y="0"/>
            <a:ext cx="6400800" cy="1008185"/>
          </a:xfrm>
        </p:spPr>
        <p:txBody>
          <a:bodyPr/>
          <a:lstStyle/>
          <a:p>
            <a:r>
              <a:rPr lang="en-US" altLang="en-US" b="1" dirty="0" smtClean="0"/>
              <a:t>Participant Activity</a:t>
            </a:r>
          </a:p>
        </p:txBody>
      </p:sp>
      <p:pic>
        <p:nvPicPr>
          <p:cNvPr id="6" name="Content Placeholder 4" descr="multi agency school vulnerability assessment - Photo Matt Taylor.jpg" title="Seven people standing in a circle indoo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454707">
            <a:off x="6153884" y="2387269"/>
            <a:ext cx="22860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5625927" y="4780289"/>
            <a:ext cx="3341914" cy="1446550"/>
          </a:xfrm>
          <a:prstGeom prst="rect">
            <a:avLst/>
          </a:prstGeom>
          <a:noFill/>
        </p:spPr>
        <p:txBody>
          <a:bodyPr wrap="square" rtlCol="0">
            <a:spAutoFit/>
          </a:bodyPr>
          <a:lstStyle/>
          <a:p>
            <a:r>
              <a:rPr lang="en-US" sz="2200" dirty="0" smtClean="0">
                <a:solidFill>
                  <a:srgbClr val="FF0000"/>
                </a:solidFill>
              </a:rPr>
              <a:t>*Go through page 4 in the workbook and conduct a needs assessment for your school.</a:t>
            </a:r>
            <a:endParaRPr lang="en-US" sz="2200" dirty="0">
              <a:solidFill>
                <a:srgbClr val="FF0000"/>
              </a:solidFill>
            </a:endParaRPr>
          </a:p>
        </p:txBody>
      </p:sp>
    </p:spTree>
    <p:extLst>
      <p:ext uri="{BB962C8B-B14F-4D97-AF65-F5344CB8AC3E}">
        <p14:creationId xmlns:p14="http://schemas.microsoft.com/office/powerpoint/2010/main" val="41815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7501590" y="3767628"/>
            <a:ext cx="0" cy="60053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14400" y="-12952"/>
            <a:ext cx="8229600" cy="1143000"/>
          </a:xfrm>
        </p:spPr>
        <p:txBody>
          <a:bodyPr>
            <a:noAutofit/>
          </a:bodyPr>
          <a:lstStyle/>
          <a:p>
            <a:pPr marL="0" indent="0">
              <a:defRPr/>
            </a:pPr>
            <a:r>
              <a:rPr lang="en-US" sz="2400" i="1" dirty="0"/>
              <a:t>Describe Courses of Action Unique to </a:t>
            </a:r>
            <a:br>
              <a:rPr lang="en-US" sz="2400" i="1" dirty="0"/>
            </a:br>
            <a:r>
              <a:rPr lang="en-US" sz="3200" b="1" i="1" cap="all" dirty="0"/>
              <a:t>Particular threats </a:t>
            </a:r>
            <a:r>
              <a:rPr lang="en-US" sz="3200" b="1" i="1" cap="all" dirty="0" smtClean="0"/>
              <a:t>and </a:t>
            </a:r>
            <a:r>
              <a:rPr lang="en-US" sz="3200" b="1" i="1" cap="all" dirty="0"/>
              <a:t>hazards</a:t>
            </a:r>
            <a:br>
              <a:rPr lang="en-US" sz="3200" b="1" i="1" cap="all" dirty="0"/>
            </a:br>
            <a:r>
              <a:rPr lang="en-US" sz="2400" i="1" dirty="0"/>
              <a:t> Before, During, and After an </a:t>
            </a:r>
            <a:r>
              <a:rPr lang="en-US" sz="2400" i="1" dirty="0" smtClean="0"/>
              <a:t>Emergency</a:t>
            </a:r>
            <a:endParaRPr lang="en-US" sz="2400" dirty="0"/>
          </a:p>
        </p:txBody>
      </p:sp>
      <p:cxnSp>
        <p:nvCxnSpPr>
          <p:cNvPr id="4" name="Straight Connector 3"/>
          <p:cNvCxnSpPr/>
          <p:nvPr/>
        </p:nvCxnSpPr>
        <p:spPr>
          <a:xfrm flipH="1">
            <a:off x="4389112" y="3373570"/>
            <a:ext cx="641" cy="994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645913" y="3780692"/>
            <a:ext cx="0" cy="594639"/>
          </a:xfrm>
          <a:prstGeom prst="line">
            <a:avLst/>
          </a:prstGeom>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3186992" y="1946744"/>
            <a:ext cx="2057399" cy="130644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3361053" y="2067122"/>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95" tIns="125895" rIns="125895" bIns="125895" numCol="1" spcCol="1270" anchor="ctr" anchorCtr="0">
            <a:noAutofit/>
          </a:bodyPr>
          <a:lstStyle/>
          <a:p>
            <a:pPr lvl="0" algn="ctr" defTabSz="1022350">
              <a:lnSpc>
                <a:spcPct val="90000"/>
              </a:lnSpc>
              <a:spcBef>
                <a:spcPct val="0"/>
              </a:spcBef>
              <a:spcAft>
                <a:spcPct val="35000"/>
              </a:spcAft>
            </a:pPr>
            <a:r>
              <a:rPr lang="en-US" sz="2200" b="1" kern="1200" dirty="0" smtClean="0"/>
              <a:t>SCHOOL EMERGENCY OPERATIONS PLAN</a:t>
            </a:r>
            <a:endParaRPr lang="en-US" sz="2200" b="1" kern="1200" dirty="0"/>
          </a:p>
        </p:txBody>
      </p:sp>
      <p:cxnSp>
        <p:nvCxnSpPr>
          <p:cNvPr id="10" name="Straight Connector 9"/>
          <p:cNvCxnSpPr/>
          <p:nvPr/>
        </p:nvCxnSpPr>
        <p:spPr>
          <a:xfrm>
            <a:off x="1645913" y="3767628"/>
            <a:ext cx="5855677"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17214" y="4368158"/>
            <a:ext cx="2057399" cy="1306448"/>
          </a:xfrm>
          <a:prstGeom prst="roundRect">
            <a:avLst>
              <a:gd name="adj" fmla="val 10000"/>
            </a:avLst>
          </a:pr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Freeform 12"/>
          <p:cNvSpPr/>
          <p:nvPr/>
        </p:nvSpPr>
        <p:spPr>
          <a:xfrm>
            <a:off x="845814"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705" tIns="129705" rIns="129705" bIns="129705" numCol="1" spcCol="1270" anchor="ctr" anchorCtr="0">
            <a:noAutofit/>
          </a:bodyPr>
          <a:lstStyle/>
          <a:p>
            <a:pPr lvl="0" algn="ctr" defTabSz="1066800">
              <a:lnSpc>
                <a:spcPct val="90000"/>
              </a:lnSpc>
              <a:spcBef>
                <a:spcPct val="0"/>
              </a:spcBef>
              <a:spcAft>
                <a:spcPct val="35000"/>
              </a:spcAft>
            </a:pPr>
            <a:r>
              <a:rPr lang="en-US" sz="2200" b="1" kern="1200" dirty="0" smtClean="0"/>
              <a:t>BASIC PLAN</a:t>
            </a:r>
            <a:endParaRPr lang="en-US" sz="2200" b="1" kern="1200" dirty="0"/>
          </a:p>
        </p:txBody>
      </p:sp>
      <p:sp>
        <p:nvSpPr>
          <p:cNvPr id="14" name="Rounded Rectangle 13"/>
          <p:cNvSpPr/>
          <p:nvPr/>
        </p:nvSpPr>
        <p:spPr>
          <a:xfrm>
            <a:off x="3360412" y="4375331"/>
            <a:ext cx="2057399" cy="1306448"/>
          </a:xfrm>
          <a:prstGeom prst="roundRect">
            <a:avLst>
              <a:gd name="adj" fmla="val 100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5" name="Freeform 14"/>
          <p:cNvSpPr/>
          <p:nvPr/>
        </p:nvSpPr>
        <p:spPr>
          <a:xfrm>
            <a:off x="3545051"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705" tIns="129705" rIns="129705" bIns="129705" numCol="1" spcCol="1270" anchor="ctr" anchorCtr="0">
            <a:noAutofit/>
          </a:bodyPr>
          <a:lstStyle/>
          <a:p>
            <a:pPr lvl="0" algn="ctr" defTabSz="1066800">
              <a:lnSpc>
                <a:spcPct val="90000"/>
              </a:lnSpc>
              <a:spcBef>
                <a:spcPct val="0"/>
              </a:spcBef>
              <a:spcAft>
                <a:spcPct val="35000"/>
              </a:spcAft>
            </a:pPr>
            <a:r>
              <a:rPr lang="en-US" sz="2200" b="1" kern="1200" dirty="0" smtClean="0"/>
              <a:t>FUNCTIONAL ANNEXES</a:t>
            </a:r>
          </a:p>
        </p:txBody>
      </p:sp>
      <p:sp>
        <p:nvSpPr>
          <p:cNvPr id="8" name="Rounded Rectangle 7"/>
          <p:cNvSpPr/>
          <p:nvPr/>
        </p:nvSpPr>
        <p:spPr>
          <a:xfrm>
            <a:off x="6236408" y="4396987"/>
            <a:ext cx="2057399" cy="1306448"/>
          </a:xfrm>
          <a:prstGeom prst="roundRect">
            <a:avLst>
              <a:gd name="adj" fmla="val 1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9" name="Freeform 8"/>
          <p:cNvSpPr/>
          <p:nvPr/>
        </p:nvSpPr>
        <p:spPr>
          <a:xfrm>
            <a:off x="6472890" y="4560995"/>
            <a:ext cx="2057399" cy="1306448"/>
          </a:xfrm>
          <a:custGeom>
            <a:avLst/>
            <a:gdLst>
              <a:gd name="connsiteX0" fmla="*/ 0 w 2057399"/>
              <a:gd name="connsiteY0" fmla="*/ 130645 h 1306448"/>
              <a:gd name="connsiteX1" fmla="*/ 130645 w 2057399"/>
              <a:gd name="connsiteY1" fmla="*/ 0 h 1306448"/>
              <a:gd name="connsiteX2" fmla="*/ 1926754 w 2057399"/>
              <a:gd name="connsiteY2" fmla="*/ 0 h 1306448"/>
              <a:gd name="connsiteX3" fmla="*/ 2057399 w 2057399"/>
              <a:gd name="connsiteY3" fmla="*/ 130645 h 1306448"/>
              <a:gd name="connsiteX4" fmla="*/ 2057399 w 2057399"/>
              <a:gd name="connsiteY4" fmla="*/ 1175803 h 1306448"/>
              <a:gd name="connsiteX5" fmla="*/ 1926754 w 2057399"/>
              <a:gd name="connsiteY5" fmla="*/ 1306448 h 1306448"/>
              <a:gd name="connsiteX6" fmla="*/ 130645 w 2057399"/>
              <a:gd name="connsiteY6" fmla="*/ 1306448 h 1306448"/>
              <a:gd name="connsiteX7" fmla="*/ 0 w 2057399"/>
              <a:gd name="connsiteY7" fmla="*/ 1175803 h 1306448"/>
              <a:gd name="connsiteX8" fmla="*/ 0 w 2057399"/>
              <a:gd name="connsiteY8" fmla="*/ 130645 h 1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399" h="1306448">
                <a:moveTo>
                  <a:pt x="0" y="130645"/>
                </a:moveTo>
                <a:cubicBezTo>
                  <a:pt x="0" y="58492"/>
                  <a:pt x="58492" y="0"/>
                  <a:pt x="130645" y="0"/>
                </a:cubicBezTo>
                <a:lnTo>
                  <a:pt x="1926754" y="0"/>
                </a:lnTo>
                <a:cubicBezTo>
                  <a:pt x="1998907" y="0"/>
                  <a:pt x="2057399" y="58492"/>
                  <a:pt x="2057399" y="130645"/>
                </a:cubicBezTo>
                <a:lnTo>
                  <a:pt x="2057399" y="1175803"/>
                </a:lnTo>
                <a:cubicBezTo>
                  <a:pt x="2057399" y="1247956"/>
                  <a:pt x="1998907" y="1306448"/>
                  <a:pt x="1926754" y="1306448"/>
                </a:cubicBezTo>
                <a:lnTo>
                  <a:pt x="130645" y="1306448"/>
                </a:lnTo>
                <a:cubicBezTo>
                  <a:pt x="58492" y="1306448"/>
                  <a:pt x="0" y="1247956"/>
                  <a:pt x="0" y="1175803"/>
                </a:cubicBezTo>
                <a:lnTo>
                  <a:pt x="0" y="130645"/>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895" tIns="125895" rIns="125895" bIns="125895" numCol="1" spcCol="1270" anchor="ctr" anchorCtr="0">
            <a:noAutofit/>
          </a:bodyPr>
          <a:lstStyle/>
          <a:p>
            <a:pPr lvl="0" algn="ctr" defTabSz="1022350">
              <a:lnSpc>
                <a:spcPct val="90000"/>
              </a:lnSpc>
              <a:spcBef>
                <a:spcPct val="0"/>
              </a:spcBef>
              <a:spcAft>
                <a:spcPct val="35000"/>
              </a:spcAft>
            </a:pPr>
            <a:r>
              <a:rPr lang="en-US" sz="2200" b="1" kern="1200" dirty="0" smtClean="0"/>
              <a:t>THREAT AND HAZARD-SPECIFIC ANNEXES</a:t>
            </a:r>
          </a:p>
        </p:txBody>
      </p:sp>
    </p:spTree>
    <p:extLst>
      <p:ext uri="{BB962C8B-B14F-4D97-AF65-F5344CB8AC3E}">
        <p14:creationId xmlns:p14="http://schemas.microsoft.com/office/powerpoint/2010/main" val="191860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175348465"/>
              </p:ext>
            </p:extLst>
          </p:nvPr>
        </p:nvGraphicFramePr>
        <p:xfrm>
          <a:off x="551473" y="2257269"/>
          <a:ext cx="7886700" cy="274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614246" y="0"/>
            <a:ext cx="6529754" cy="1019908"/>
          </a:xfrm>
        </p:spPr>
        <p:txBody>
          <a:bodyPr/>
          <a:lstStyle/>
          <a:p>
            <a:r>
              <a:rPr lang="en-US" altLang="en-US" b="1" dirty="0" smtClean="0"/>
              <a:t>Threat- and Hazard-Specific Annexes</a:t>
            </a:r>
          </a:p>
        </p:txBody>
      </p:sp>
    </p:spTree>
    <p:extLst>
      <p:ext uri="{BB962C8B-B14F-4D97-AF65-F5344CB8AC3E}">
        <p14:creationId xmlns:p14="http://schemas.microsoft.com/office/powerpoint/2010/main" val="120983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and Hazard Specific</a:t>
            </a:r>
            <a:endParaRPr lang="en-US" dirty="0"/>
          </a:p>
        </p:txBody>
      </p:sp>
      <p:sp>
        <p:nvSpPr>
          <p:cNvPr id="3" name="TextBox 2"/>
          <p:cNvSpPr txBox="1"/>
          <p:nvPr/>
        </p:nvSpPr>
        <p:spPr>
          <a:xfrm>
            <a:off x="361951" y="2253340"/>
            <a:ext cx="5744935" cy="3390900"/>
          </a:xfrm>
          <a:prstGeom prst="rect">
            <a:avLst/>
          </a:prstGeom>
          <a:noFill/>
        </p:spPr>
        <p:txBody>
          <a:bodyPr wrap="square" rtlCol="0">
            <a:noAutofit/>
          </a:bodyPr>
          <a:lstStyle/>
          <a:p>
            <a:r>
              <a:rPr lang="en-US" sz="2400" dirty="0" smtClean="0"/>
              <a:t>What threats or hazards have you identified already?</a:t>
            </a:r>
          </a:p>
          <a:p>
            <a:endParaRPr lang="en-US" sz="2400" dirty="0"/>
          </a:p>
          <a:p>
            <a:r>
              <a:rPr lang="en-US" sz="2400" dirty="0" smtClean="0"/>
              <a:t>Remember, we should plan for responses to: </a:t>
            </a:r>
          </a:p>
          <a:p>
            <a:pPr marL="342900" indent="-342900">
              <a:buFont typeface="Arial" panose="020B0604020202020204" pitchFamily="34" charset="0"/>
              <a:buChar char="•"/>
            </a:pPr>
            <a:r>
              <a:rPr lang="en-US" sz="2400" dirty="0" smtClean="0"/>
              <a:t>Fires.</a:t>
            </a:r>
          </a:p>
          <a:p>
            <a:pPr marL="342900" indent="-342900">
              <a:buFont typeface="Arial" panose="020B0604020202020204" pitchFamily="34" charset="0"/>
              <a:buChar char="•"/>
            </a:pPr>
            <a:r>
              <a:rPr lang="en-US" sz="2400" dirty="0" smtClean="0"/>
              <a:t>Earthquakes </a:t>
            </a:r>
            <a:r>
              <a:rPr lang="en-US" sz="2400" dirty="0"/>
              <a:t>(and tsunamis in applicable </a:t>
            </a:r>
            <a:r>
              <a:rPr lang="en-US" sz="2400" dirty="0" smtClean="0"/>
              <a:t>zones).</a:t>
            </a:r>
          </a:p>
          <a:p>
            <a:pPr marL="342900" indent="-342900">
              <a:buFont typeface="Arial" panose="020B0604020202020204" pitchFamily="34" charset="0"/>
              <a:buChar char="•"/>
            </a:pPr>
            <a:r>
              <a:rPr lang="en-US" sz="2400" dirty="0" smtClean="0"/>
              <a:t>Safety </a:t>
            </a:r>
            <a:r>
              <a:rPr lang="en-US" sz="2400" dirty="0"/>
              <a:t>threats including procedures related to lockdown, lockout, shelter in place, evacuation and other appropriate actions.</a:t>
            </a:r>
          </a:p>
        </p:txBody>
      </p:sp>
      <p:pic>
        <p:nvPicPr>
          <p:cNvPr id="5122" name="Picture 2" descr="They also have a thumb tack pushed through the top. As if the sticky part of the post-it didn't work any more. Or maybe someone just really needed that particular post-it to stay put. " title="Post-its that say &quot;Remember!&quot;"/>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02199">
            <a:off x="6283418" y="2746619"/>
            <a:ext cx="2504522" cy="240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4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26692941"/>
              </p:ext>
            </p:extLst>
          </p:nvPr>
        </p:nvGraphicFramePr>
        <p:xfrm>
          <a:off x="1351422" y="2098431"/>
          <a:ext cx="6901233" cy="4065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a:xfrm>
            <a:off x="2743200" y="-10678"/>
            <a:ext cx="6400800" cy="995416"/>
          </a:xfrm>
        </p:spPr>
        <p:txBody>
          <a:bodyPr/>
          <a:lstStyle/>
          <a:p>
            <a:r>
              <a:rPr lang="en-US" altLang="en-US" b="1" dirty="0" smtClean="0"/>
              <a:t>Questions?</a:t>
            </a:r>
          </a:p>
        </p:txBody>
      </p:sp>
      <p:sp>
        <p:nvSpPr>
          <p:cNvPr id="4" name="Rounded Rectangle 3"/>
          <p:cNvSpPr/>
          <p:nvPr/>
        </p:nvSpPr>
        <p:spPr>
          <a:xfrm>
            <a:off x="4652908" y="2098431"/>
            <a:ext cx="3599747" cy="1195754"/>
          </a:xfrm>
          <a:prstGeom prst="roundRect">
            <a:avLst/>
          </a:prstGeom>
          <a:solidFill>
            <a:srgbClr val="0070C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buFont typeface="Wingdings" pitchFamily="2" charset="2"/>
              <a:buNone/>
              <a:defRPr/>
            </a:pPr>
            <a:r>
              <a:rPr lang="en-US" sz="2000" b="1" dirty="0">
                <a:solidFill>
                  <a:prstClr val="white"/>
                </a:solidFill>
              </a:rPr>
              <a:t>Phone:  </a:t>
            </a:r>
            <a:r>
              <a:rPr lang="en-US" sz="2000" dirty="0">
                <a:solidFill>
                  <a:prstClr val="white"/>
                </a:solidFill>
              </a:rPr>
              <a:t>(855) 781-7367 (REMS)</a:t>
            </a:r>
          </a:p>
          <a:p>
            <a:pPr defTabSz="457200">
              <a:buFont typeface="Wingdings" pitchFamily="2" charset="2"/>
              <a:buNone/>
              <a:defRPr/>
            </a:pPr>
            <a:r>
              <a:rPr lang="en-US" sz="2000" b="1" dirty="0">
                <a:solidFill>
                  <a:prstClr val="white"/>
                </a:solidFill>
              </a:rPr>
              <a:t>Email:  </a:t>
            </a:r>
            <a:r>
              <a:rPr lang="en-US" sz="2000" dirty="0">
                <a:solidFill>
                  <a:prstClr val="white"/>
                </a:solidFill>
              </a:rPr>
              <a:t>info@remstacenter.org</a:t>
            </a:r>
          </a:p>
        </p:txBody>
      </p:sp>
    </p:spTree>
    <p:extLst>
      <p:ext uri="{BB962C8B-B14F-4D97-AF65-F5344CB8AC3E}">
        <p14:creationId xmlns:p14="http://schemas.microsoft.com/office/powerpoint/2010/main" val="3040530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08457" y="1778166"/>
            <a:ext cx="5546137" cy="4473876"/>
            <a:chOff x="1608457" y="1647534"/>
            <a:chExt cx="5546137" cy="4473876"/>
          </a:xfrm>
        </p:grpSpPr>
        <p:sp>
          <p:nvSpPr>
            <p:cNvPr id="3" name="Circular Arrow 2"/>
            <p:cNvSpPr/>
            <p:nvPr/>
          </p:nvSpPr>
          <p:spPr>
            <a:xfrm>
              <a:off x="2186817" y="1647534"/>
              <a:ext cx="4473876" cy="4473876"/>
            </a:xfrm>
            <a:prstGeom prst="circularArrow">
              <a:avLst>
                <a:gd name="adj1" fmla="val 5274"/>
                <a:gd name="adj2" fmla="val 312630"/>
                <a:gd name="adj3" fmla="val 14225770"/>
                <a:gd name="adj4" fmla="val 17128400"/>
                <a:gd name="adj5" fmla="val 5477"/>
              </a:avLst>
            </a:prstGeom>
            <a:ln>
              <a:noFill/>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z="-190500" contourW="44450" prstMaterial="matte">
              <a:bevelT w="63500" h="63500" prst="artDeco"/>
              <a:contourClr>
                <a:srgbClr val="FFFFFF"/>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3546698" y="1707949"/>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Supported by Leadership</a:t>
              </a:r>
              <a:endParaRPr lang="en-US" sz="1900" b="1" kern="1200" dirty="0">
                <a:solidFill>
                  <a:schemeClr val="bg1"/>
                </a:solidFill>
              </a:endParaRPr>
            </a:p>
          </p:txBody>
        </p:sp>
        <p:sp>
          <p:nvSpPr>
            <p:cNvPr id="7" name="Freeform 6"/>
            <p:cNvSpPr/>
            <p:nvPr/>
          </p:nvSpPr>
          <p:spPr>
            <a:xfrm>
              <a:off x="1608457" y="2561711"/>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Collaborative Process</a:t>
              </a:r>
              <a:endParaRPr lang="en-US" sz="1900" b="1" kern="1200" dirty="0">
                <a:solidFill>
                  <a:schemeClr val="bg1"/>
                </a:solidFill>
              </a:endParaRPr>
            </a:p>
          </p:txBody>
        </p:sp>
        <p:sp>
          <p:nvSpPr>
            <p:cNvPr id="8" name="Freeform 7"/>
            <p:cNvSpPr/>
            <p:nvPr/>
          </p:nvSpPr>
          <p:spPr>
            <a:xfrm>
              <a:off x="5451385" y="2561711"/>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Uses Assessments to Customize</a:t>
              </a:r>
              <a:endParaRPr lang="en-US" sz="1900" b="1" kern="1200" dirty="0">
                <a:solidFill>
                  <a:schemeClr val="bg1"/>
                </a:solidFill>
              </a:endParaRPr>
            </a:p>
          </p:txBody>
        </p:sp>
        <p:sp>
          <p:nvSpPr>
            <p:cNvPr id="9" name="Freeform 8"/>
            <p:cNvSpPr/>
            <p:nvPr/>
          </p:nvSpPr>
          <p:spPr>
            <a:xfrm>
              <a:off x="5249907" y="4236020"/>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5">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Takes an All-Hazards Approach</a:t>
              </a:r>
              <a:endParaRPr lang="en-US" sz="1900" b="1" kern="1200" dirty="0">
                <a:solidFill>
                  <a:schemeClr val="bg1"/>
                </a:solidFill>
              </a:endParaRPr>
            </a:p>
          </p:txBody>
        </p:sp>
        <p:sp>
          <p:nvSpPr>
            <p:cNvPr id="10" name="Freeform 9"/>
            <p:cNvSpPr/>
            <p:nvPr/>
          </p:nvSpPr>
          <p:spPr>
            <a:xfrm>
              <a:off x="3546698" y="5269806"/>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Provides for Whole School Community</a:t>
              </a:r>
              <a:endParaRPr lang="en-US" sz="1900" b="1" kern="1200" dirty="0">
                <a:solidFill>
                  <a:schemeClr val="bg1"/>
                </a:solidFill>
              </a:endParaRPr>
            </a:p>
          </p:txBody>
        </p:sp>
        <p:sp>
          <p:nvSpPr>
            <p:cNvPr id="11" name="Freeform 10"/>
            <p:cNvSpPr/>
            <p:nvPr/>
          </p:nvSpPr>
          <p:spPr>
            <a:xfrm>
              <a:off x="1843489" y="4236020"/>
              <a:ext cx="1703209" cy="851604"/>
            </a:xfrm>
            <a:custGeom>
              <a:avLst/>
              <a:gdLst>
                <a:gd name="connsiteX0" fmla="*/ 0 w 1703209"/>
                <a:gd name="connsiteY0" fmla="*/ 141937 h 851604"/>
                <a:gd name="connsiteX1" fmla="*/ 141937 w 1703209"/>
                <a:gd name="connsiteY1" fmla="*/ 0 h 851604"/>
                <a:gd name="connsiteX2" fmla="*/ 1561272 w 1703209"/>
                <a:gd name="connsiteY2" fmla="*/ 0 h 851604"/>
                <a:gd name="connsiteX3" fmla="*/ 1703209 w 1703209"/>
                <a:gd name="connsiteY3" fmla="*/ 141937 h 851604"/>
                <a:gd name="connsiteX4" fmla="*/ 1703209 w 1703209"/>
                <a:gd name="connsiteY4" fmla="*/ 709667 h 851604"/>
                <a:gd name="connsiteX5" fmla="*/ 1561272 w 1703209"/>
                <a:gd name="connsiteY5" fmla="*/ 851604 h 851604"/>
                <a:gd name="connsiteX6" fmla="*/ 141937 w 1703209"/>
                <a:gd name="connsiteY6" fmla="*/ 851604 h 851604"/>
                <a:gd name="connsiteX7" fmla="*/ 0 w 1703209"/>
                <a:gd name="connsiteY7" fmla="*/ 709667 h 851604"/>
                <a:gd name="connsiteX8" fmla="*/ 0 w 1703209"/>
                <a:gd name="connsiteY8" fmla="*/ 141937 h 8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209" h="851604">
                  <a:moveTo>
                    <a:pt x="0" y="141937"/>
                  </a:moveTo>
                  <a:cubicBezTo>
                    <a:pt x="0" y="63547"/>
                    <a:pt x="63547" y="0"/>
                    <a:pt x="141937" y="0"/>
                  </a:cubicBezTo>
                  <a:lnTo>
                    <a:pt x="1561272" y="0"/>
                  </a:lnTo>
                  <a:cubicBezTo>
                    <a:pt x="1639662" y="0"/>
                    <a:pt x="1703209" y="63547"/>
                    <a:pt x="1703209" y="141937"/>
                  </a:cubicBezTo>
                  <a:lnTo>
                    <a:pt x="1703209" y="709667"/>
                  </a:lnTo>
                  <a:cubicBezTo>
                    <a:pt x="1703209" y="788057"/>
                    <a:pt x="1639662" y="851604"/>
                    <a:pt x="1561272" y="851604"/>
                  </a:cubicBezTo>
                  <a:lnTo>
                    <a:pt x="141937" y="851604"/>
                  </a:lnTo>
                  <a:cubicBezTo>
                    <a:pt x="63547" y="851604"/>
                    <a:pt x="0" y="788057"/>
                    <a:pt x="0" y="709667"/>
                  </a:cubicBezTo>
                  <a:lnTo>
                    <a:pt x="0" y="141937"/>
                  </a:lnTo>
                  <a:close/>
                </a:path>
              </a:pathLst>
            </a:cu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3962" tIns="113962" rIns="113962" bIns="113962"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Considers All Settings and All Times</a:t>
              </a:r>
              <a:endParaRPr lang="en-US" sz="1900" b="1" kern="1200" dirty="0">
                <a:solidFill>
                  <a:schemeClr val="bg1"/>
                </a:solidFill>
              </a:endParaRPr>
            </a:p>
          </p:txBody>
        </p:sp>
      </p:grpSp>
      <p:sp>
        <p:nvSpPr>
          <p:cNvPr id="5" name="Title 1"/>
          <p:cNvSpPr>
            <a:spLocks noGrp="1"/>
          </p:cNvSpPr>
          <p:nvPr>
            <p:ph type="title"/>
          </p:nvPr>
        </p:nvSpPr>
        <p:spPr>
          <a:xfrm>
            <a:off x="2640562" y="0"/>
            <a:ext cx="6503437" cy="1017037"/>
          </a:xfrm>
        </p:spPr>
        <p:txBody>
          <a:bodyPr>
            <a:noAutofit/>
          </a:bodyPr>
          <a:lstStyle/>
          <a:p>
            <a:r>
              <a:rPr lang="en-US" altLang="en-US" b="1" dirty="0" smtClean="0">
                <a:ea typeface="ＭＳ Ｐゴシック" pitchFamily="34" charset="-128"/>
              </a:rPr>
              <a:t>Planning </a:t>
            </a:r>
            <a:r>
              <a:rPr lang="en-US" altLang="en-US" b="1" dirty="0">
                <a:ea typeface="ＭＳ Ｐゴシック" pitchFamily="34" charset="-128"/>
              </a:rPr>
              <a:t>Principles</a:t>
            </a:r>
            <a:endParaRPr lang="en-US" altLang="en-US" b="1" dirty="0" smtClean="0"/>
          </a:p>
        </p:txBody>
      </p:sp>
    </p:spTree>
    <p:extLst>
      <p:ext uri="{BB962C8B-B14F-4D97-AF65-F5344CB8AC3E}">
        <p14:creationId xmlns:p14="http://schemas.microsoft.com/office/powerpoint/2010/main" val="36629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59224" y="0"/>
            <a:ext cx="6484776" cy="1026367"/>
          </a:xfrm>
        </p:spPr>
        <p:txBody>
          <a:bodyPr>
            <a:normAutofit/>
          </a:bodyPr>
          <a:lstStyle/>
          <a:p>
            <a:r>
              <a:rPr lang="en-US" altLang="en-US" b="1" dirty="0" smtClean="0"/>
              <a:t>Traditional </a:t>
            </a:r>
            <a:r>
              <a:rPr lang="en-US" altLang="en-US" b="1" dirty="0" err="1" smtClean="0"/>
              <a:t>EOP</a:t>
            </a:r>
            <a:r>
              <a:rPr lang="en-US" altLang="en-US" b="1" dirty="0" smtClean="0"/>
              <a:t> Format</a:t>
            </a:r>
          </a:p>
        </p:txBody>
      </p:sp>
      <p:grpSp>
        <p:nvGrpSpPr>
          <p:cNvPr id="32" name="Group 31"/>
          <p:cNvGrpSpPr/>
          <p:nvPr/>
        </p:nvGrpSpPr>
        <p:grpSpPr>
          <a:xfrm>
            <a:off x="1080280" y="2501655"/>
            <a:ext cx="6993141" cy="3273993"/>
            <a:chOff x="1080280" y="2501655"/>
            <a:chExt cx="6993141" cy="3273993"/>
          </a:xfrm>
        </p:grpSpPr>
        <p:grpSp>
          <p:nvGrpSpPr>
            <p:cNvPr id="2" name="Group 1"/>
            <p:cNvGrpSpPr/>
            <p:nvPr/>
          </p:nvGrpSpPr>
          <p:grpSpPr>
            <a:xfrm>
              <a:off x="1080280" y="2501655"/>
              <a:ext cx="6993141" cy="3273993"/>
              <a:chOff x="1080280" y="2501655"/>
              <a:chExt cx="6993141" cy="3273993"/>
            </a:xfrm>
          </p:grpSpPr>
          <p:sp>
            <p:nvSpPr>
              <p:cNvPr id="8" name="Rounded Rectangle 7"/>
              <p:cNvSpPr/>
              <p:nvPr/>
            </p:nvSpPr>
            <p:spPr>
              <a:xfrm>
                <a:off x="3480837" y="2501655"/>
                <a:ext cx="1964092" cy="1247198"/>
              </a:xfrm>
              <a:prstGeom prst="roundRect">
                <a:avLst>
                  <a:gd name="adj" fmla="val 10000"/>
                </a:avLst>
              </a:prstGeom>
              <a:solidFill>
                <a:schemeClr val="tx2">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Freeform 8"/>
              <p:cNvSpPr/>
              <p:nvPr/>
            </p:nvSpPr>
            <p:spPr>
              <a:xfrm>
                <a:off x="3699070" y="2708976"/>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1">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SCHOOL EMERGENCY OPERATIONS PLAN</a:t>
                </a:r>
                <a:endParaRPr lang="en-US" sz="2200" b="1" kern="1200" dirty="0"/>
              </a:p>
            </p:txBody>
          </p:sp>
          <p:sp>
            <p:nvSpPr>
              <p:cNvPr id="10" name="Rounded Rectangle 9"/>
              <p:cNvSpPr/>
              <p:nvPr/>
            </p:nvSpPr>
            <p:spPr>
              <a:xfrm>
                <a:off x="1080280" y="4321129"/>
                <a:ext cx="1964092" cy="1247198"/>
              </a:xfrm>
              <a:prstGeom prst="roundRect">
                <a:avLst>
                  <a:gd name="adj" fmla="val 10000"/>
                </a:avLst>
              </a:pr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1" name="Freeform 10"/>
              <p:cNvSpPr/>
              <p:nvPr/>
            </p:nvSpPr>
            <p:spPr>
              <a:xfrm>
                <a:off x="1298513"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2">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BASIC PLAN</a:t>
                </a:r>
                <a:endParaRPr lang="en-US" sz="2200" b="1" kern="1200" dirty="0"/>
              </a:p>
            </p:txBody>
          </p:sp>
          <p:sp>
            <p:nvSpPr>
              <p:cNvPr id="12" name="Rounded Rectangle 11"/>
              <p:cNvSpPr/>
              <p:nvPr/>
            </p:nvSpPr>
            <p:spPr>
              <a:xfrm>
                <a:off x="3485689" y="4321129"/>
                <a:ext cx="1964092" cy="1247198"/>
              </a:xfrm>
              <a:prstGeom prst="roundRect">
                <a:avLst>
                  <a:gd name="adj" fmla="val 10000"/>
                </a:avLst>
              </a:prstGeom>
              <a:solidFill>
                <a:schemeClr val="accent3">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3" name="Freeform 12"/>
              <p:cNvSpPr/>
              <p:nvPr/>
            </p:nvSpPr>
            <p:spPr>
              <a:xfrm>
                <a:off x="3703921"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3">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FUNCTIONAL ANNEXES</a:t>
                </a:r>
              </a:p>
            </p:txBody>
          </p:sp>
          <p:sp>
            <p:nvSpPr>
              <p:cNvPr id="14" name="Rounded Rectangle 13"/>
              <p:cNvSpPr/>
              <p:nvPr/>
            </p:nvSpPr>
            <p:spPr>
              <a:xfrm>
                <a:off x="5891097" y="4321129"/>
                <a:ext cx="1964092" cy="1247198"/>
              </a:xfrm>
              <a:prstGeom prst="roundRect">
                <a:avLst>
                  <a:gd name="adj" fmla="val 10000"/>
                </a:avLst>
              </a:pr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5" name="Freeform 14"/>
              <p:cNvSpPr/>
              <p:nvPr/>
            </p:nvSpPr>
            <p:spPr>
              <a:xfrm>
                <a:off x="6109329" y="4528450"/>
                <a:ext cx="1964092" cy="1247198"/>
              </a:xfrm>
              <a:custGeom>
                <a:avLst/>
                <a:gdLst>
                  <a:gd name="connsiteX0" fmla="*/ 0 w 1964092"/>
                  <a:gd name="connsiteY0" fmla="*/ 124720 h 1247198"/>
                  <a:gd name="connsiteX1" fmla="*/ 124720 w 1964092"/>
                  <a:gd name="connsiteY1" fmla="*/ 0 h 1247198"/>
                  <a:gd name="connsiteX2" fmla="*/ 1839372 w 1964092"/>
                  <a:gd name="connsiteY2" fmla="*/ 0 h 1247198"/>
                  <a:gd name="connsiteX3" fmla="*/ 1964092 w 1964092"/>
                  <a:gd name="connsiteY3" fmla="*/ 124720 h 1247198"/>
                  <a:gd name="connsiteX4" fmla="*/ 1964092 w 1964092"/>
                  <a:gd name="connsiteY4" fmla="*/ 1122478 h 1247198"/>
                  <a:gd name="connsiteX5" fmla="*/ 1839372 w 1964092"/>
                  <a:gd name="connsiteY5" fmla="*/ 1247198 h 1247198"/>
                  <a:gd name="connsiteX6" fmla="*/ 124720 w 1964092"/>
                  <a:gd name="connsiteY6" fmla="*/ 1247198 h 1247198"/>
                  <a:gd name="connsiteX7" fmla="*/ 0 w 1964092"/>
                  <a:gd name="connsiteY7" fmla="*/ 1122478 h 1247198"/>
                  <a:gd name="connsiteX8" fmla="*/ 0 w 1964092"/>
                  <a:gd name="connsiteY8" fmla="*/ 124720 h 12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092" h="1247198">
                    <a:moveTo>
                      <a:pt x="0" y="124720"/>
                    </a:moveTo>
                    <a:cubicBezTo>
                      <a:pt x="0" y="55839"/>
                      <a:pt x="55839" y="0"/>
                      <a:pt x="124720" y="0"/>
                    </a:cubicBezTo>
                    <a:lnTo>
                      <a:pt x="1839372" y="0"/>
                    </a:lnTo>
                    <a:cubicBezTo>
                      <a:pt x="1908253" y="0"/>
                      <a:pt x="1964092" y="55839"/>
                      <a:pt x="1964092" y="124720"/>
                    </a:cubicBezTo>
                    <a:lnTo>
                      <a:pt x="1964092" y="1122478"/>
                    </a:lnTo>
                    <a:cubicBezTo>
                      <a:pt x="1964092" y="1191359"/>
                      <a:pt x="1908253" y="1247198"/>
                      <a:pt x="1839372" y="1247198"/>
                    </a:cubicBezTo>
                    <a:lnTo>
                      <a:pt x="124720" y="1247198"/>
                    </a:lnTo>
                    <a:cubicBezTo>
                      <a:pt x="55839" y="1247198"/>
                      <a:pt x="0" y="1191359"/>
                      <a:pt x="0" y="1122478"/>
                    </a:cubicBezTo>
                    <a:lnTo>
                      <a:pt x="0" y="124720"/>
                    </a:lnTo>
                    <a:close/>
                  </a:path>
                </a:pathLst>
              </a:custGeom>
              <a:solidFill>
                <a:schemeClr val="accent4">
                  <a:lumMod val="20000"/>
                  <a:lumOff val="8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349" tIns="120349" rIns="120349" bIns="120349" numCol="1" spcCol="1270" anchor="ctr" anchorCtr="0">
                <a:noAutofit/>
              </a:bodyPr>
              <a:lstStyle/>
              <a:p>
                <a:pPr lvl="0" algn="ctr" defTabSz="977900">
                  <a:lnSpc>
                    <a:spcPct val="90000"/>
                  </a:lnSpc>
                  <a:spcBef>
                    <a:spcPct val="0"/>
                  </a:spcBef>
                  <a:spcAft>
                    <a:spcPct val="35000"/>
                  </a:spcAft>
                </a:pPr>
                <a:r>
                  <a:rPr lang="en-US" sz="2200" b="1" kern="1200" dirty="0" smtClean="0"/>
                  <a:t>THREAT AND HAZARD-SPECIFIC ANNEXES</a:t>
                </a:r>
              </a:p>
            </p:txBody>
          </p:sp>
        </p:grpSp>
        <p:cxnSp>
          <p:nvCxnSpPr>
            <p:cNvPr id="17" name="Straight Connector 16"/>
            <p:cNvCxnSpPr/>
            <p:nvPr/>
          </p:nvCxnSpPr>
          <p:spPr>
            <a:xfrm>
              <a:off x="2052799" y="4114800"/>
              <a:ext cx="482803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p:cNvCxnSpPr>
            <p:nvPr/>
          </p:nvCxnSpPr>
          <p:spPr>
            <a:xfrm flipV="1">
              <a:off x="2062326" y="4114800"/>
              <a:ext cx="0" cy="2063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4" idx="0"/>
            </p:cNvCxnSpPr>
            <p:nvPr/>
          </p:nvCxnSpPr>
          <p:spPr>
            <a:xfrm>
              <a:off x="6873143" y="4114800"/>
              <a:ext cx="0" cy="20632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2" idx="0"/>
            </p:cNvCxnSpPr>
            <p:nvPr/>
          </p:nvCxnSpPr>
          <p:spPr>
            <a:xfrm>
              <a:off x="4467735" y="3956174"/>
              <a:ext cx="0" cy="36495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38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ep-1: Form a collaborative planning team.&#10;Step-2:Understand the situation.&#10;Step-3:Determine goals and objectives.&#10;Step-4: Plan development.&#10;Step-5: Plan preparation, review and approval.&#10;Step-6: Plan implementation and maintenance. " title="Six-step process for writing an EO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421" y="2176149"/>
            <a:ext cx="8741979" cy="41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2675466" y="3736"/>
            <a:ext cx="6468533" cy="1023553"/>
          </a:xfrm>
        </p:spPr>
        <p:txBody>
          <a:bodyPr/>
          <a:lstStyle/>
          <a:p>
            <a:pPr eaLnBrk="1" hangingPunct="1"/>
            <a:r>
              <a:rPr lang="en-US" altLang="en-US" b="1" dirty="0" smtClean="0"/>
              <a:t>Steps in the Planning Process </a:t>
            </a:r>
          </a:p>
        </p:txBody>
      </p:sp>
    </p:spTree>
    <p:extLst>
      <p:ext uri="{BB962C8B-B14F-4D97-AF65-F5344CB8AC3E}">
        <p14:creationId xmlns:p14="http://schemas.microsoft.com/office/powerpoint/2010/main" val="152090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 Theme">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Theme" id="{4A1D5C1B-2D10-4B5D-8D48-DC15333B1924}" vid="{4C336901-0E4E-4C3F-BB6C-BC7655D3881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555C3B08FB43429299C8714C303C62" ma:contentTypeVersion="7" ma:contentTypeDescription="Create a new document." ma:contentTypeScope="" ma:versionID="e2142aa05cfb9434c61783e0f3d1e94d">
  <xsd:schema xmlns:xsd="http://www.w3.org/2001/XMLSchema" xmlns:xs="http://www.w3.org/2001/XMLSchema" xmlns:p="http://schemas.microsoft.com/office/2006/metadata/properties" xmlns:ns1="http://schemas.microsoft.com/sharepoint/v3" xmlns:ns2="54031767-dd6d-417c-ab73-583408f47564" targetNamespace="http://schemas.microsoft.com/office/2006/metadata/properties" ma:root="true" ma:fieldsID="06b4587163858096f379e525d7ec4c7f" ns1:_="" ns2:_="">
    <xsd:import namespace="http://schemas.microsoft.com/sharepoint/v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1EC2AA-A8E1-4CBA-8BBC-27DBF8F43618}"/>
</file>

<file path=customXml/itemProps2.xml><?xml version="1.0" encoding="utf-8"?>
<ds:datastoreItem xmlns:ds="http://schemas.openxmlformats.org/officeDocument/2006/customXml" ds:itemID="{9C757428-8340-4DB6-AA34-A0F2AA0F1F33}"/>
</file>

<file path=customXml/itemProps3.xml><?xml version="1.0" encoding="utf-8"?>
<ds:datastoreItem xmlns:ds="http://schemas.openxmlformats.org/officeDocument/2006/customXml" ds:itemID="{68BCA324-14A3-45B5-8895-6051CB06D683}"/>
</file>

<file path=docProps/app.xml><?xml version="1.0" encoding="utf-8"?>
<Properties xmlns="http://schemas.openxmlformats.org/officeDocument/2006/extended-properties" xmlns:vt="http://schemas.openxmlformats.org/officeDocument/2006/docPropsVTypes">
  <Template>ODE Theme</Template>
  <TotalTime>14529</TotalTime>
  <Words>16257</Words>
  <Application>Microsoft Office PowerPoint</Application>
  <PresentationFormat>On-screen Show (4:3)</PresentationFormat>
  <Paragraphs>1222</Paragraphs>
  <Slides>64</Slides>
  <Notes>64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ＭＳ Ｐゴシック</vt:lpstr>
      <vt:lpstr>ＭＳ Ｐゴシック</vt:lpstr>
      <vt:lpstr>Arial</vt:lpstr>
      <vt:lpstr>Calibri</vt:lpstr>
      <vt:lpstr>Times New Roman</vt:lpstr>
      <vt:lpstr>Wingdings</vt:lpstr>
      <vt:lpstr>ODE Theme</vt:lpstr>
      <vt:lpstr>ODE_Powerpoint</vt:lpstr>
      <vt:lpstr>PowerPoint Presentation</vt:lpstr>
      <vt:lpstr>Agenda</vt:lpstr>
      <vt:lpstr>Expectations</vt:lpstr>
      <vt:lpstr>Presidential Policy Directive (PPD-8)</vt:lpstr>
      <vt:lpstr>Oregon Legal Requirements</vt:lpstr>
      <vt:lpstr>Five Preparedness Missions</vt:lpstr>
      <vt:lpstr>Planning Principles</vt:lpstr>
      <vt:lpstr>Traditional EOP Format</vt:lpstr>
      <vt:lpstr>Steps in the Planning Process </vt:lpstr>
      <vt:lpstr>PowerPoint Presentation</vt:lpstr>
      <vt:lpstr>Form a Collaborative Planning Team</vt:lpstr>
      <vt:lpstr>Collaborative Planning Team</vt:lpstr>
      <vt:lpstr>Incorporating NIMS and ICS</vt:lpstr>
      <vt:lpstr>Thought Exercise</vt:lpstr>
      <vt:lpstr>Understanding the Situation</vt:lpstr>
      <vt:lpstr>Identify Threats and Hazards</vt:lpstr>
      <vt:lpstr>Threats and Hazards: Identification</vt:lpstr>
      <vt:lpstr>Threats and Hazards: What to Do?</vt:lpstr>
      <vt:lpstr>Assessment Types</vt:lpstr>
      <vt:lpstr>Threats and Hazards: Planning</vt:lpstr>
      <vt:lpstr>Risk Assessment</vt:lpstr>
      <vt:lpstr>Risk Assessment</vt:lpstr>
      <vt:lpstr>Thought Exercise</vt:lpstr>
      <vt:lpstr>Step 3 in the Planning Process</vt:lpstr>
      <vt:lpstr>Determine the Goals and Objectives</vt:lpstr>
      <vt:lpstr>Goals and Objectives (another look)</vt:lpstr>
      <vt:lpstr>Participant Activity</vt:lpstr>
      <vt:lpstr>Participant Activity</vt:lpstr>
      <vt:lpstr>Step 4: Plan Development</vt:lpstr>
      <vt:lpstr>Develop Courses of Action</vt:lpstr>
      <vt:lpstr>One Possible Scenario</vt:lpstr>
      <vt:lpstr>Scenario (Cont.)</vt:lpstr>
      <vt:lpstr>Scenario (Cont.)</vt:lpstr>
      <vt:lpstr>Scenario (Cont.)</vt:lpstr>
      <vt:lpstr>Scenario Reflection</vt:lpstr>
      <vt:lpstr>Exercise Time</vt:lpstr>
      <vt:lpstr>Step 5: Plan Prep &amp; Review</vt:lpstr>
      <vt:lpstr>The Plan</vt:lpstr>
      <vt:lpstr>Elements of the Plan</vt:lpstr>
      <vt:lpstr>Functional Annexes</vt:lpstr>
      <vt:lpstr>Threat- and Hazard-Specific Annexes</vt:lpstr>
      <vt:lpstr>This Is Annex!</vt:lpstr>
      <vt:lpstr>PowerPoint Presentation</vt:lpstr>
      <vt:lpstr>PowerPoint Presentation</vt:lpstr>
      <vt:lpstr>PowerPoint Presentation</vt:lpstr>
      <vt:lpstr>Functions Can Occur…</vt:lpstr>
      <vt:lpstr>Communications and Warning Annex</vt:lpstr>
      <vt:lpstr>Three General Response Annexes</vt:lpstr>
      <vt:lpstr>Evacuation Annex</vt:lpstr>
      <vt:lpstr>Lockdown Annex</vt:lpstr>
      <vt:lpstr>Shelter In Place</vt:lpstr>
      <vt:lpstr>Accounting for All Persons</vt:lpstr>
      <vt:lpstr>Family Reunification Annex</vt:lpstr>
      <vt:lpstr>Continuity of Operations (COOP) Annex</vt:lpstr>
      <vt:lpstr>Recovery Annex</vt:lpstr>
      <vt:lpstr>Recovery Annex  Psychological and Emotional Recovery</vt:lpstr>
      <vt:lpstr>Security Annex</vt:lpstr>
      <vt:lpstr>Security Annex  Crime Prevention Through Environmental Design (CPTED)</vt:lpstr>
      <vt:lpstr>Public Health, Medical,  and Mental Health Annex</vt:lpstr>
      <vt:lpstr>Participant Activity</vt:lpstr>
      <vt:lpstr>Describe Courses of Action Unique to  Particular threats and hazards  Before, During, and After an Emergency</vt:lpstr>
      <vt:lpstr>Threat- and Hazard-Specific Annexes</vt:lpstr>
      <vt:lpstr>Threat- and Hazard Specific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dc:title>
  <dc:creator>Maggie Bray</dc:creator>
  <cp:lastModifiedBy>HAISLIP Alex - ODE</cp:lastModifiedBy>
  <cp:revision>316</cp:revision>
  <cp:lastPrinted>2014-03-26T20:29:56Z</cp:lastPrinted>
  <dcterms:created xsi:type="dcterms:W3CDTF">2013-06-19T17:39:02Z</dcterms:created>
  <dcterms:modified xsi:type="dcterms:W3CDTF">2020-03-17T17:27:14Z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0x0101001D555C3B08FB43429299C8714C303C62</vt:lpwstr>
  </property>
</Properties>
</file>