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57" r:id="rId2"/>
    <p:sldId id="258" r:id="rId3"/>
    <p:sldId id="259" r:id="rId4"/>
    <p:sldId id="260" r:id="rId5"/>
    <p:sldId id="261" r:id="rId6"/>
    <p:sldId id="262" r:id="rId7"/>
    <p:sldId id="263" r:id="rId8"/>
    <p:sldId id="264" r:id="rId9"/>
    <p:sldId id="266" r:id="rId10"/>
    <p:sldId id="267" r:id="rId11"/>
    <p:sldId id="306" r:id="rId12"/>
    <p:sldId id="270" r:id="rId13"/>
    <p:sldId id="271" r:id="rId14"/>
    <p:sldId id="272" r:id="rId15"/>
    <p:sldId id="309" r:id="rId16"/>
    <p:sldId id="274" r:id="rId17"/>
    <p:sldId id="275" r:id="rId18"/>
    <p:sldId id="276" r:id="rId19"/>
    <p:sldId id="277" r:id="rId20"/>
    <p:sldId id="278" r:id="rId21"/>
    <p:sldId id="279" r:id="rId22"/>
    <p:sldId id="281" r:id="rId23"/>
    <p:sldId id="282" r:id="rId24"/>
    <p:sldId id="283" r:id="rId25"/>
    <p:sldId id="284" r:id="rId26"/>
    <p:sldId id="285" r:id="rId27"/>
    <p:sldId id="287" r:id="rId28"/>
    <p:sldId id="288" r:id="rId29"/>
    <p:sldId id="307" r:id="rId30"/>
    <p:sldId id="290" r:id="rId31"/>
    <p:sldId id="291" r:id="rId32"/>
    <p:sldId id="292" r:id="rId33"/>
    <p:sldId id="293" r:id="rId34"/>
    <p:sldId id="294" r:id="rId35"/>
    <p:sldId id="295" r:id="rId36"/>
    <p:sldId id="296" r:id="rId37"/>
    <p:sldId id="297" r:id="rId38"/>
    <p:sldId id="298" r:id="rId39"/>
    <p:sldId id="299" r:id="rId40"/>
    <p:sldId id="300" r:id="rId41"/>
    <p:sldId id="305" r:id="rId42"/>
    <p:sldId id="301" r:id="rId43"/>
    <p:sldId id="304"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14" autoAdjust="0"/>
  </p:normalViewPr>
  <p:slideViewPr>
    <p:cSldViewPr>
      <p:cViewPr>
        <p:scale>
          <a:sx n="107" d="100"/>
          <a:sy n="107"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10416"/>
    </p:cViewPr>
  </p:sorterViewPr>
  <p:notesViewPr>
    <p:cSldViewPr>
      <p:cViewPr varScale="1">
        <p:scale>
          <a:sx n="60" d="100"/>
          <a:sy n="60" d="100"/>
        </p:scale>
        <p:origin x="-235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479425"/>
          </a:xfrm>
          <a:prstGeom prst="rect">
            <a:avLst/>
          </a:prstGeom>
        </p:spPr>
        <p:txBody>
          <a:bodyPr vert="horz" lIns="91440" tIns="45720" rIns="91440" bIns="45720" rtlCol="0"/>
          <a:lstStyle>
            <a:lvl1pPr algn="l">
              <a:defRPr sz="1200"/>
            </a:lvl1pPr>
          </a:lstStyle>
          <a:p>
            <a:pPr algn="ctr"/>
            <a:r>
              <a:rPr lang="en-US" sz="1700" b="1" dirty="0" smtClean="0">
                <a:latin typeface="Arial Narrow" panose="020B0606020202030204" pitchFamily="34" charset="0"/>
              </a:rPr>
              <a:t>Discipline Incidents/Physical Restraint &amp; Seclusion 14-15</a:t>
            </a:r>
          </a:p>
          <a:p>
            <a:pPr algn="ctr"/>
            <a:r>
              <a:rPr lang="en-US" sz="1700" i="1" dirty="0" smtClean="0">
                <a:latin typeface="Arial Narrow" panose="020B0606020202030204" pitchFamily="34" charset="0"/>
              </a:rPr>
              <a:t>May 19, 2015</a:t>
            </a:r>
            <a:endParaRPr lang="en-US" sz="1700" i="1" dirty="0">
              <a:latin typeface="Arial Narrow" panose="020B0606020202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DB28AB6-C669-4809-A6A4-6C8CAD31B952}" type="slidenum">
              <a:rPr lang="en-US" smtClean="0"/>
              <a:t>‹#›</a:t>
            </a:fld>
            <a:endParaRPr lang="en-US" dirty="0"/>
          </a:p>
        </p:txBody>
      </p:sp>
    </p:spTree>
    <p:extLst>
      <p:ext uri="{BB962C8B-B14F-4D97-AF65-F5344CB8AC3E}">
        <p14:creationId xmlns:p14="http://schemas.microsoft.com/office/powerpoint/2010/main" val="3447860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480060"/>
          </a:xfrm>
          <a:prstGeom prst="rect">
            <a:avLst/>
          </a:prstGeom>
        </p:spPr>
        <p:txBody>
          <a:bodyPr vert="horz" lIns="96661" tIns="48331" rIns="96661" bIns="48331" rtlCol="0"/>
          <a:lstStyle>
            <a:lvl1pPr algn="ctr">
              <a:defRPr sz="1700" b="1">
                <a:latin typeface="Arial Narrow" panose="020B0606020202030204" pitchFamily="34" charset="0"/>
              </a:defRPr>
            </a:lvl1pPr>
          </a:lstStyle>
          <a:p>
            <a:r>
              <a:rPr lang="en-US" dirty="0" smtClean="0"/>
              <a:t>School Discipline Incidents and Restraint/Seclusion 15-16 Training Handouts</a:t>
            </a:r>
          </a:p>
          <a:p>
            <a:r>
              <a:rPr lang="en-US" b="0" i="1" dirty="0" smtClean="0"/>
              <a:t>May 19, 2016</a:t>
            </a:r>
            <a:endParaRPr lang="en-US" b="0" i="1"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D962658-9069-4A19-A2A4-FC750CB7AADF}" type="slidenum">
              <a:rPr lang="en-US" smtClean="0"/>
              <a:t>‹#›</a:t>
            </a:fld>
            <a:endParaRPr lang="en-US" dirty="0"/>
          </a:p>
        </p:txBody>
      </p:sp>
    </p:spTree>
    <p:extLst>
      <p:ext uri="{BB962C8B-B14F-4D97-AF65-F5344CB8AC3E}">
        <p14:creationId xmlns:p14="http://schemas.microsoft.com/office/powerpoint/2010/main" val="252583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8888" y="720725"/>
            <a:ext cx="4799012" cy="3598863"/>
          </a:xfrm>
          <a:ln/>
        </p:spPr>
      </p:sp>
      <p:sp>
        <p:nvSpPr>
          <p:cNvPr id="53251" name="Rectangle 3"/>
          <p:cNvSpPr>
            <a:spLocks noGrp="1" noChangeArrowheads="1"/>
          </p:cNvSpPr>
          <p:nvPr>
            <p:ph type="body" idx="1"/>
          </p:nvPr>
        </p:nvSpPr>
        <p:spPr>
          <a:xfrm>
            <a:off x="975361" y="4561227"/>
            <a:ext cx="5364480" cy="4318573"/>
          </a:xfrm>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20725"/>
            <a:ext cx="4802188" cy="3600450"/>
          </a:xfrm>
          <a:ln/>
        </p:spPr>
      </p:sp>
      <p:sp>
        <p:nvSpPr>
          <p:cNvPr id="58371" name="Rectangle 3"/>
          <p:cNvSpPr>
            <a:spLocks noGrp="1" noChangeArrowheads="1"/>
          </p:cNvSpPr>
          <p:nvPr>
            <p:ph type="body" idx="1"/>
          </p:nvPr>
        </p:nvSpPr>
        <p:spPr>
          <a:noFill/>
          <a:ln/>
        </p:spPr>
        <p:txBody>
          <a:bodyPr/>
          <a:lstStyle/>
          <a:p>
            <a:pPr eaLnBrk="1" hangingPunct="1">
              <a:lnSpc>
                <a:spcPct val="9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20725"/>
            <a:ext cx="4802188" cy="3600450"/>
          </a:xfrm>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20725"/>
            <a:ext cx="4802188" cy="3600450"/>
          </a:xfrm>
          <a:ln/>
        </p:spPr>
      </p:sp>
      <p:sp>
        <p:nvSpPr>
          <p:cNvPr id="60419" name="Rectangle 3"/>
          <p:cNvSpPr>
            <a:spLocks noGrp="1" noChangeArrowheads="1"/>
          </p:cNvSpPr>
          <p:nvPr>
            <p:ph type="body" idx="1"/>
          </p:nvPr>
        </p:nvSpPr>
        <p:spPr>
          <a:noFill/>
          <a:ln/>
        </p:spPr>
        <p:txBody>
          <a:bodyPr/>
          <a:lstStyle/>
          <a:p>
            <a:pPr marL="239003" indent="-239003">
              <a:lnSpc>
                <a:spcPct val="80000"/>
              </a:lnSpc>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20725"/>
            <a:ext cx="4802188" cy="3600450"/>
          </a:xfrm>
          <a:ln/>
        </p:spPr>
      </p:sp>
      <p:sp>
        <p:nvSpPr>
          <p:cNvPr id="62467"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15</a:t>
            </a:fld>
            <a:endParaRPr lang="en-US" dirty="0"/>
          </a:p>
        </p:txBody>
      </p:sp>
    </p:spTree>
    <p:extLst>
      <p:ext uri="{BB962C8B-B14F-4D97-AF65-F5344CB8AC3E}">
        <p14:creationId xmlns:p14="http://schemas.microsoft.com/office/powerpoint/2010/main" val="234503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258888" y="720725"/>
            <a:ext cx="4802187" cy="3600450"/>
          </a:xfrm>
          <a:ln/>
        </p:spPr>
      </p:sp>
      <p:sp>
        <p:nvSpPr>
          <p:cNvPr id="67587"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2188" cy="3600450"/>
          </a:xfrm>
          <a:ln/>
        </p:spPr>
      </p:sp>
      <p:sp>
        <p:nvSpPr>
          <p:cNvPr id="64515"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2188" cy="3600450"/>
          </a:xfrm>
          <a:ln/>
        </p:spPr>
      </p:sp>
      <p:sp>
        <p:nvSpPr>
          <p:cNvPr id="64515"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22</a:t>
            </a:fld>
            <a:endParaRPr lang="en-US" dirty="0"/>
          </a:p>
        </p:txBody>
      </p:sp>
    </p:spTree>
    <p:extLst>
      <p:ext uri="{BB962C8B-B14F-4D97-AF65-F5344CB8AC3E}">
        <p14:creationId xmlns:p14="http://schemas.microsoft.com/office/powerpoint/2010/main" val="299123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20725"/>
            <a:ext cx="4802188" cy="3600450"/>
          </a:xfrm>
          <a:ln/>
        </p:spPr>
      </p:sp>
      <p:sp>
        <p:nvSpPr>
          <p:cNvPr id="66563"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24</a:t>
            </a:fld>
            <a:endParaRPr lang="en-US" dirty="0"/>
          </a:p>
        </p:txBody>
      </p:sp>
    </p:spTree>
    <p:extLst>
      <p:ext uri="{BB962C8B-B14F-4D97-AF65-F5344CB8AC3E}">
        <p14:creationId xmlns:p14="http://schemas.microsoft.com/office/powerpoint/2010/main" val="3584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25</a:t>
            </a:fld>
            <a:endParaRPr lang="en-US" dirty="0"/>
          </a:p>
        </p:txBody>
      </p:sp>
    </p:spTree>
    <p:extLst>
      <p:ext uri="{BB962C8B-B14F-4D97-AF65-F5344CB8AC3E}">
        <p14:creationId xmlns:p14="http://schemas.microsoft.com/office/powerpoint/2010/main" val="1997675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26</a:t>
            </a:fld>
            <a:endParaRPr lang="en-US" dirty="0"/>
          </a:p>
        </p:txBody>
      </p:sp>
    </p:spTree>
    <p:extLst>
      <p:ext uri="{BB962C8B-B14F-4D97-AF65-F5344CB8AC3E}">
        <p14:creationId xmlns:p14="http://schemas.microsoft.com/office/powerpoint/2010/main" val="3132052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796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28</a:t>
            </a:fld>
            <a:endParaRPr lang="en-US" dirty="0"/>
          </a:p>
        </p:txBody>
      </p:sp>
    </p:spTree>
    <p:extLst>
      <p:ext uri="{BB962C8B-B14F-4D97-AF65-F5344CB8AC3E}">
        <p14:creationId xmlns:p14="http://schemas.microsoft.com/office/powerpoint/2010/main" val="1536595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29</a:t>
            </a:fld>
            <a:endParaRPr lang="en-US" dirty="0"/>
          </a:p>
        </p:txBody>
      </p:sp>
    </p:spTree>
    <p:extLst>
      <p:ext uri="{BB962C8B-B14F-4D97-AF65-F5344CB8AC3E}">
        <p14:creationId xmlns:p14="http://schemas.microsoft.com/office/powerpoint/2010/main" val="396717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30</a:t>
            </a:fld>
            <a:endParaRPr lang="en-US" dirty="0"/>
          </a:p>
        </p:txBody>
      </p:sp>
    </p:spTree>
    <p:extLst>
      <p:ext uri="{BB962C8B-B14F-4D97-AF65-F5344CB8AC3E}">
        <p14:creationId xmlns:p14="http://schemas.microsoft.com/office/powerpoint/2010/main" val="301887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31</a:t>
            </a:fld>
            <a:endParaRPr lang="en-US" dirty="0"/>
          </a:p>
        </p:txBody>
      </p:sp>
    </p:spTree>
    <p:extLst>
      <p:ext uri="{BB962C8B-B14F-4D97-AF65-F5344CB8AC3E}">
        <p14:creationId xmlns:p14="http://schemas.microsoft.com/office/powerpoint/2010/main" val="203516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32</a:t>
            </a:fld>
            <a:endParaRPr lang="en-US" dirty="0"/>
          </a:p>
        </p:txBody>
      </p:sp>
    </p:spTree>
    <p:extLst>
      <p:ext uri="{BB962C8B-B14F-4D97-AF65-F5344CB8AC3E}">
        <p14:creationId xmlns:p14="http://schemas.microsoft.com/office/powerpoint/2010/main" val="3626788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33</a:t>
            </a:fld>
            <a:endParaRPr lang="en-US" dirty="0"/>
          </a:p>
        </p:txBody>
      </p:sp>
    </p:spTree>
    <p:extLst>
      <p:ext uri="{BB962C8B-B14F-4D97-AF65-F5344CB8AC3E}">
        <p14:creationId xmlns:p14="http://schemas.microsoft.com/office/powerpoint/2010/main" val="2160055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34</a:t>
            </a:fld>
            <a:endParaRPr lang="en-US" dirty="0"/>
          </a:p>
        </p:txBody>
      </p:sp>
    </p:spTree>
    <p:extLst>
      <p:ext uri="{BB962C8B-B14F-4D97-AF65-F5344CB8AC3E}">
        <p14:creationId xmlns:p14="http://schemas.microsoft.com/office/powerpoint/2010/main" val="617684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35</a:t>
            </a:fld>
            <a:endParaRPr lang="en-US" dirty="0"/>
          </a:p>
        </p:txBody>
      </p:sp>
    </p:spTree>
    <p:extLst>
      <p:ext uri="{BB962C8B-B14F-4D97-AF65-F5344CB8AC3E}">
        <p14:creationId xmlns:p14="http://schemas.microsoft.com/office/powerpoint/2010/main" val="889105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36</a:t>
            </a:fld>
            <a:endParaRPr lang="en-US" dirty="0"/>
          </a:p>
        </p:txBody>
      </p:sp>
    </p:spTree>
    <p:extLst>
      <p:ext uri="{BB962C8B-B14F-4D97-AF65-F5344CB8AC3E}">
        <p14:creationId xmlns:p14="http://schemas.microsoft.com/office/powerpoint/2010/main" val="812828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37</a:t>
            </a:fld>
            <a:endParaRPr lang="en-US" dirty="0"/>
          </a:p>
        </p:txBody>
      </p:sp>
    </p:spTree>
    <p:extLst>
      <p:ext uri="{BB962C8B-B14F-4D97-AF65-F5344CB8AC3E}">
        <p14:creationId xmlns:p14="http://schemas.microsoft.com/office/powerpoint/2010/main" val="3876652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38</a:t>
            </a:fld>
            <a:endParaRPr lang="en-US" dirty="0"/>
          </a:p>
        </p:txBody>
      </p:sp>
    </p:spTree>
    <p:extLst>
      <p:ext uri="{BB962C8B-B14F-4D97-AF65-F5344CB8AC3E}">
        <p14:creationId xmlns:p14="http://schemas.microsoft.com/office/powerpoint/2010/main" val="891836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39</a:t>
            </a:fld>
            <a:endParaRPr lang="en-US" dirty="0"/>
          </a:p>
        </p:txBody>
      </p:sp>
    </p:spTree>
    <p:extLst>
      <p:ext uri="{BB962C8B-B14F-4D97-AF65-F5344CB8AC3E}">
        <p14:creationId xmlns:p14="http://schemas.microsoft.com/office/powerpoint/2010/main" val="31160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40</a:t>
            </a:fld>
            <a:endParaRPr lang="en-US" dirty="0"/>
          </a:p>
        </p:txBody>
      </p:sp>
    </p:spTree>
    <p:extLst>
      <p:ext uri="{BB962C8B-B14F-4D97-AF65-F5344CB8AC3E}">
        <p14:creationId xmlns:p14="http://schemas.microsoft.com/office/powerpoint/2010/main" val="680459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41</a:t>
            </a:fld>
            <a:endParaRPr lang="en-US" dirty="0"/>
          </a:p>
        </p:txBody>
      </p:sp>
    </p:spTree>
    <p:extLst>
      <p:ext uri="{BB962C8B-B14F-4D97-AF65-F5344CB8AC3E}">
        <p14:creationId xmlns:p14="http://schemas.microsoft.com/office/powerpoint/2010/main" val="3840572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42</a:t>
            </a:fld>
            <a:endParaRPr lang="en-US" dirty="0"/>
          </a:p>
        </p:txBody>
      </p:sp>
    </p:spTree>
    <p:extLst>
      <p:ext uri="{BB962C8B-B14F-4D97-AF65-F5344CB8AC3E}">
        <p14:creationId xmlns:p14="http://schemas.microsoft.com/office/powerpoint/2010/main" val="1548202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258888" y="720725"/>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975">
              <a:defRPr>
                <a:solidFill>
                  <a:schemeClr val="tx1"/>
                </a:solidFill>
                <a:latin typeface="Arial" charset="0"/>
              </a:defRPr>
            </a:lvl1pPr>
            <a:lvl2pPr marL="742457" indent="-285563" defTabSz="962975">
              <a:defRPr>
                <a:solidFill>
                  <a:schemeClr val="tx1"/>
                </a:solidFill>
                <a:latin typeface="Arial" charset="0"/>
              </a:defRPr>
            </a:lvl2pPr>
            <a:lvl3pPr marL="1142242" indent="-228450" defTabSz="962975">
              <a:defRPr>
                <a:solidFill>
                  <a:schemeClr val="tx1"/>
                </a:solidFill>
                <a:latin typeface="Arial" charset="0"/>
              </a:defRPr>
            </a:lvl3pPr>
            <a:lvl4pPr marL="1599140" indent="-228450" defTabSz="962975">
              <a:defRPr>
                <a:solidFill>
                  <a:schemeClr val="tx1"/>
                </a:solidFill>
                <a:latin typeface="Arial" charset="0"/>
              </a:defRPr>
            </a:lvl4pPr>
            <a:lvl5pPr marL="2056038" indent="-228450" defTabSz="962975">
              <a:defRPr>
                <a:solidFill>
                  <a:schemeClr val="tx1"/>
                </a:solidFill>
                <a:latin typeface="Arial" charset="0"/>
              </a:defRPr>
            </a:lvl5pPr>
            <a:lvl6pPr marL="2512935" indent="-228450" defTabSz="962975" eaLnBrk="0" fontAlgn="base" hangingPunct="0">
              <a:spcBef>
                <a:spcPct val="0"/>
              </a:spcBef>
              <a:spcAft>
                <a:spcPct val="0"/>
              </a:spcAft>
              <a:defRPr>
                <a:solidFill>
                  <a:schemeClr val="tx1"/>
                </a:solidFill>
                <a:latin typeface="Arial" charset="0"/>
              </a:defRPr>
            </a:lvl6pPr>
            <a:lvl7pPr marL="2969834" indent="-228450" defTabSz="962975" eaLnBrk="0" fontAlgn="base" hangingPunct="0">
              <a:spcBef>
                <a:spcPct val="0"/>
              </a:spcBef>
              <a:spcAft>
                <a:spcPct val="0"/>
              </a:spcAft>
              <a:defRPr>
                <a:solidFill>
                  <a:schemeClr val="tx1"/>
                </a:solidFill>
                <a:latin typeface="Arial" charset="0"/>
              </a:defRPr>
            </a:lvl7pPr>
            <a:lvl8pPr marL="3426730" indent="-228450" defTabSz="962975" eaLnBrk="0" fontAlgn="base" hangingPunct="0">
              <a:spcBef>
                <a:spcPct val="0"/>
              </a:spcBef>
              <a:spcAft>
                <a:spcPct val="0"/>
              </a:spcAft>
              <a:defRPr>
                <a:solidFill>
                  <a:schemeClr val="tx1"/>
                </a:solidFill>
                <a:latin typeface="Arial" charset="0"/>
              </a:defRPr>
            </a:lvl8pPr>
            <a:lvl9pPr marL="3883627" indent="-228450" defTabSz="962975" eaLnBrk="0" fontAlgn="base" hangingPunct="0">
              <a:spcBef>
                <a:spcPct val="0"/>
              </a:spcBef>
              <a:spcAft>
                <a:spcPct val="0"/>
              </a:spcAft>
              <a:defRPr>
                <a:solidFill>
                  <a:schemeClr val="tx1"/>
                </a:solidFill>
                <a:latin typeface="Arial" charset="0"/>
              </a:defRPr>
            </a:lvl9pPr>
          </a:lstStyle>
          <a:p>
            <a:pPr>
              <a:defRPr/>
            </a:pPr>
            <a:fld id="{49F7AF8F-57D9-451A-B379-2821476218F9}" type="slidenum">
              <a:rPr lang="en-US" smtClean="0"/>
              <a:pPr>
                <a:defRPr/>
              </a:pPr>
              <a:t>43</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62658-9069-4A19-A2A4-FC750CB7AADF}" type="slidenum">
              <a:rPr lang="en-US" smtClean="0"/>
              <a:t>5</a:t>
            </a:fld>
            <a:endParaRPr lang="en-US" dirty="0"/>
          </a:p>
        </p:txBody>
      </p:sp>
    </p:spTree>
    <p:extLst>
      <p:ext uri="{BB962C8B-B14F-4D97-AF65-F5344CB8AC3E}">
        <p14:creationId xmlns:p14="http://schemas.microsoft.com/office/powerpoint/2010/main" val="41531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2187" cy="36004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20725"/>
            <a:ext cx="4802188" cy="3600450"/>
          </a:xfrm>
          <a:ln/>
        </p:spPr>
      </p:sp>
      <p:sp>
        <p:nvSpPr>
          <p:cNvPr id="55299"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8888" y="720725"/>
            <a:ext cx="4799012" cy="3600450"/>
          </a:xfrm>
          <a:ln/>
        </p:spPr>
      </p:sp>
      <p:sp>
        <p:nvSpPr>
          <p:cNvPr id="56323"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20725"/>
            <a:ext cx="4802188" cy="3600450"/>
          </a:xfrm>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361970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323572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100049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reeform 1"/>
          <p:cNvSpPr>
            <a:spLocks/>
          </p:cNvSpPr>
          <p:nvPr userDrawn="1"/>
        </p:nvSpPr>
        <p:spPr bwMode="auto">
          <a:xfrm>
            <a:off x="0" y="4752695"/>
            <a:ext cx="9144000" cy="211230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376" tIns="45688" rIns="91376" bIns="45688"/>
          <a:lstStyle/>
          <a:p>
            <a:pPr>
              <a:defRPr/>
            </a:pPr>
            <a:endParaRPr lang="en-US" dirty="0"/>
          </a:p>
        </p:txBody>
      </p:sp>
    </p:spTree>
    <p:extLst>
      <p:ext uri="{BB962C8B-B14F-4D97-AF65-F5344CB8AC3E}">
        <p14:creationId xmlns:p14="http://schemas.microsoft.com/office/powerpoint/2010/main" val="418994179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Freeform 1"/>
          <p:cNvSpPr>
            <a:spLocks/>
          </p:cNvSpPr>
          <p:nvPr userDrawn="1"/>
        </p:nvSpPr>
        <p:spPr bwMode="auto">
          <a:xfrm>
            <a:off x="0" y="4752695"/>
            <a:ext cx="9144000" cy="2112309"/>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376" tIns="45688" rIns="91376" bIns="45688"/>
          <a:lstStyle/>
          <a:p>
            <a:pPr>
              <a:defRPr/>
            </a:pPr>
            <a:endParaRPr lang="en-US" dirty="0"/>
          </a:p>
        </p:txBody>
      </p:sp>
    </p:spTree>
    <p:extLst>
      <p:ext uri="{BB962C8B-B14F-4D97-AF65-F5344CB8AC3E}">
        <p14:creationId xmlns:p14="http://schemas.microsoft.com/office/powerpoint/2010/main" val="1917190671"/>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6"/>
          <p:cNvSpPr>
            <a:spLocks noGrp="1"/>
          </p:cNvSpPr>
          <p:nvPr>
            <p:ph type="dt" sz="half" idx="10"/>
          </p:nvPr>
        </p:nvSpPr>
        <p:spPr>
          <a:xfrm>
            <a:off x="457494" y="6422375"/>
            <a:ext cx="2133023" cy="364191"/>
          </a:xfrm>
          <a:prstGeom prst="rect">
            <a:avLst/>
          </a:prstGeom>
        </p:spPr>
        <p:txBody>
          <a:bodyPr/>
          <a:lstStyle>
            <a:lvl1pPr>
              <a:defRPr smtClean="0"/>
            </a:lvl1pPr>
          </a:lstStyle>
          <a:p>
            <a:pPr>
              <a:defRPr/>
            </a:pPr>
            <a:fld id="{4719DA42-F6A4-495D-966F-FF3B16DECA69}" type="datetime1">
              <a:rPr lang="en-US" smtClean="0"/>
              <a:pPr>
                <a:defRPr/>
              </a:pPr>
              <a:t>5/26/2017</a:t>
            </a:fld>
            <a:endParaRPr lang="en-US" dirty="0"/>
          </a:p>
        </p:txBody>
      </p:sp>
      <p:sp>
        <p:nvSpPr>
          <p:cNvPr id="3" name="Slide Number Placeholder 7"/>
          <p:cNvSpPr>
            <a:spLocks noGrp="1"/>
          </p:cNvSpPr>
          <p:nvPr>
            <p:ph type="sldNum" sz="quarter" idx="11"/>
          </p:nvPr>
        </p:nvSpPr>
        <p:spPr>
          <a:xfrm>
            <a:off x="8153977" y="6422375"/>
            <a:ext cx="762000" cy="364191"/>
          </a:xfrm>
          <a:prstGeom prst="rect">
            <a:avLst/>
          </a:prstGeom>
        </p:spPr>
        <p:txBody>
          <a:bodyPr/>
          <a:lstStyle>
            <a:lvl1pPr>
              <a:defRPr/>
            </a:lvl1pPr>
          </a:lstStyle>
          <a:p>
            <a:pPr>
              <a:defRPr/>
            </a:pPr>
            <a:fld id="{18573437-867E-4D8D-847E-519CF67CB0A9}" type="slidenum">
              <a:rPr lang="en-US"/>
              <a:pPr>
                <a:defRPr/>
              </a:pPr>
              <a:t>‹#›</a:t>
            </a:fld>
            <a:endParaRPr lang="en-US" dirty="0"/>
          </a:p>
        </p:txBody>
      </p:sp>
      <p:sp>
        <p:nvSpPr>
          <p:cNvPr id="4" name="Footer Placeholder 8"/>
          <p:cNvSpPr>
            <a:spLocks noGrp="1"/>
          </p:cNvSpPr>
          <p:nvPr>
            <p:ph type="ftr" sz="quarter" idx="12"/>
          </p:nvPr>
        </p:nvSpPr>
        <p:spPr>
          <a:xfrm>
            <a:off x="3124494" y="6422375"/>
            <a:ext cx="2895023" cy="364191"/>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289984778"/>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525979"/>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402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97833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307814"/>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28524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2720109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80210"/>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322804"/>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01260"/>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403672"/>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751136"/>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9088"/>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9738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25113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186952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212211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408147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291265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291977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A85C3-A1DB-45D7-A1AF-04011F6B4737}" type="datetimeFigureOut">
              <a:rPr lang="en-US" smtClean="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BF53A-0290-4DE4-B9FB-92CB87C017C2}" type="slidenum">
              <a:rPr lang="en-US" smtClean="0"/>
              <a:t>‹#›</a:t>
            </a:fld>
            <a:endParaRPr lang="en-US" dirty="0"/>
          </a:p>
        </p:txBody>
      </p:sp>
    </p:spTree>
    <p:extLst>
      <p:ext uri="{BB962C8B-B14F-4D97-AF65-F5344CB8AC3E}">
        <p14:creationId xmlns:p14="http://schemas.microsoft.com/office/powerpoint/2010/main" val="3083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A85C3-A1DB-45D7-A1AF-04011F6B4737}" type="datetimeFigureOut">
              <a:rPr lang="en-US" smtClean="0"/>
              <a:t>5/26/2017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BF53A-0290-4DE4-B9FB-92CB87C017C2}" type="slidenum">
              <a:rPr lang="en-US" smtClean="0"/>
              <a:t>‹#›</a:t>
            </a:fld>
            <a:endParaRPr lang="en-US" dirty="0"/>
          </a:p>
        </p:txBody>
      </p:sp>
    </p:spTree>
    <p:extLst>
      <p:ext uri="{BB962C8B-B14F-4D97-AF65-F5344CB8AC3E}">
        <p14:creationId xmlns:p14="http://schemas.microsoft.com/office/powerpoint/2010/main" val="400703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1" r:id="rId21"/>
    <p:sldLayoutId id="2147483672" r:id="rId22"/>
    <p:sldLayoutId id="2147483673" r:id="rId23"/>
    <p:sldLayoutId id="2147483675" r:id="rId24"/>
    <p:sldLayoutId id="2147483676" r:id="rId25"/>
    <p:sldLayoutId id="2147483677"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istrict.ode.state.or.us/apps/usid/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strict.ode.state.or.us/search/page/?id=257"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strict.ode.state.or.us/apps/usid/CllctnDetails.aspx?DataCllctnID=228&amp;CllctnTyp=Discipline&amp;CllctnNm=Discipline15-16&amp;DBNm=SecureStudent"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regon.gov/ode/students-and-family/healthsafety/Pages/School-Discipline,-Bullying,-Restraint-and-Seclusion.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lliot.field@state.or.u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district.ode.state.or.us/apps/usid/default.aspx" TargetMode="External"/><Relationship Id="rId4" Type="http://schemas.openxmlformats.org/officeDocument/2006/relationships/hyperlink" Target="mailto:jennifer.bevers@state.or.u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healthsafety/Pages/School-Discipline,-Bullying,-Restraint-and-Seclusion.aspx"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district.ode.state.or.us/apps/info/DataCllctnDetail.aspx?id=228&amp;Collection_ID=1736"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269875" y="1114991"/>
            <a:ext cx="8623011" cy="769377"/>
          </a:xfrm>
          <a:prstGeom prst="rect">
            <a:avLst/>
          </a:prstGeom>
          <a:noFill/>
          <a:ln w="9525">
            <a:noFill/>
            <a:miter lim="800000"/>
            <a:headEnd/>
            <a:tailEnd/>
          </a:ln>
        </p:spPr>
        <p:txBody>
          <a:bodyPr lIns="91376" tIns="45688" rIns="91376" bIns="45688" anchor="ctr">
            <a:spAutoFit/>
          </a:bodyPr>
          <a:lstStyle/>
          <a:p>
            <a:pPr algn="ctr">
              <a:spcBef>
                <a:spcPct val="20000"/>
              </a:spcBef>
              <a:buClr>
                <a:srgbClr val="F8F800"/>
              </a:buClr>
              <a:buSzPct val="120000"/>
              <a:buFont typeface="Arial" charset="0"/>
              <a:buNone/>
            </a:pPr>
            <a:r>
              <a:rPr lang="en-US" sz="4400" b="1" dirty="0">
                <a:solidFill>
                  <a:srgbClr val="7030A0"/>
                </a:solidFill>
                <a:latin typeface="Times New Roman" pitchFamily="18" charset="0"/>
              </a:rPr>
              <a:t>   </a:t>
            </a:r>
            <a:r>
              <a:rPr lang="en-US" sz="4400" b="1" dirty="0">
                <a:solidFill>
                  <a:schemeClr val="tx2"/>
                </a:solidFill>
              </a:rPr>
              <a:t>Oregon Department of Education</a:t>
            </a:r>
          </a:p>
        </p:txBody>
      </p:sp>
      <p:sp>
        <p:nvSpPr>
          <p:cNvPr id="12292" name="Rectangle 5"/>
          <p:cNvSpPr>
            <a:spLocks noChangeArrowheads="1"/>
          </p:cNvSpPr>
          <p:nvPr/>
        </p:nvSpPr>
        <p:spPr bwMode="auto">
          <a:xfrm>
            <a:off x="696334" y="4683441"/>
            <a:ext cx="7449705" cy="769377"/>
          </a:xfrm>
          <a:prstGeom prst="rect">
            <a:avLst/>
          </a:prstGeom>
          <a:noFill/>
          <a:ln w="38100" algn="ctr">
            <a:noFill/>
            <a:miter lim="800000"/>
            <a:headEnd/>
            <a:tailEnd/>
          </a:ln>
        </p:spPr>
        <p:txBody>
          <a:bodyPr lIns="91376" tIns="45688" rIns="91376" bIns="45688" anchor="ctr">
            <a:spAutoFit/>
          </a:bodyPr>
          <a:lstStyle/>
          <a:p>
            <a:pPr algn="ctr">
              <a:buClr>
                <a:srgbClr val="0070C0"/>
              </a:buClr>
            </a:pPr>
            <a:r>
              <a:rPr lang="en-US" sz="4400" b="1" dirty="0" smtClean="0">
                <a:solidFill>
                  <a:schemeClr val="tx2"/>
                </a:solidFill>
                <a:latin typeface="+mj-lt"/>
              </a:rPr>
              <a:t>Webinar</a:t>
            </a:r>
            <a:endParaRPr lang="en-US" sz="4400" b="1" dirty="0">
              <a:solidFill>
                <a:srgbClr val="FFC000"/>
              </a:solidFill>
              <a:latin typeface="+mj-lt"/>
            </a:endParaRPr>
          </a:p>
        </p:txBody>
      </p:sp>
      <p:sp>
        <p:nvSpPr>
          <p:cNvPr id="12293" name="Slide Number Placeholder 4"/>
          <p:cNvSpPr>
            <a:spLocks noGrp="1"/>
          </p:cNvSpPr>
          <p:nvPr>
            <p:ph type="sldNum" sz="quarter" idx="12"/>
          </p:nvPr>
        </p:nvSpPr>
        <p:spPr bwMode="auto">
          <a:noFill/>
          <a:ln>
            <a:miter lim="800000"/>
            <a:headEnd/>
            <a:tailEnd/>
          </a:ln>
        </p:spPr>
        <p:txBody>
          <a:bodyPr vert="horz" wrap="square" lIns="82012" tIns="41005" rIns="82012" bIns="41005" numCol="1" anchor="t" anchorCtr="0" compatLnSpc="1">
            <a:prstTxWarp prst="textNoShape">
              <a:avLst/>
            </a:prstTxWarp>
          </a:bodyPr>
          <a:lstStyle/>
          <a:p>
            <a:fld id="{C7807271-5500-4601-94FD-E37781801973}" type="slidenum">
              <a:rPr lang="en-US" smtClean="0"/>
              <a:pPr/>
              <a:t>1</a:t>
            </a:fld>
            <a:endParaRPr lang="en-US" dirty="0" smtClean="0"/>
          </a:p>
        </p:txBody>
      </p:sp>
      <p:pic>
        <p:nvPicPr>
          <p:cNvPr id="6" name="Picture 6" descr="Oregon_state_seal"/>
          <p:cNvPicPr>
            <a:picLocks noChangeAspect="1" noChangeArrowheads="1"/>
          </p:cNvPicPr>
          <p:nvPr/>
        </p:nvPicPr>
        <p:blipFill>
          <a:blip r:embed="rId3" cstate="print"/>
          <a:srcRect/>
          <a:stretch>
            <a:fillRect/>
          </a:stretch>
        </p:blipFill>
        <p:spPr bwMode="auto">
          <a:xfrm>
            <a:off x="3429000" y="1981200"/>
            <a:ext cx="1984375" cy="1984842"/>
          </a:xfrm>
          <a:prstGeom prst="rect">
            <a:avLst/>
          </a:prstGeom>
          <a:noFill/>
          <a:ln w="9525">
            <a:noFill/>
            <a:miter lim="800000"/>
            <a:headEnd/>
            <a:tailEnd/>
          </a:ln>
        </p:spPr>
      </p:pic>
    </p:spTree>
    <p:extLst>
      <p:ext uri="{BB962C8B-B14F-4D97-AF65-F5344CB8AC3E}">
        <p14:creationId xmlns:p14="http://schemas.microsoft.com/office/powerpoint/2010/main" val="135643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4294967295"/>
          </p:nvPr>
        </p:nvSpPr>
        <p:spPr>
          <a:xfrm>
            <a:off x="990600" y="1888192"/>
            <a:ext cx="7238423" cy="4329673"/>
          </a:xfrm>
        </p:spPr>
        <p:txBody>
          <a:bodyPr>
            <a:normAutofit fontScale="92500" lnSpcReduction="20000"/>
          </a:bodyPr>
          <a:lstStyle/>
          <a:p>
            <a:pPr marL="464156" indent="-236351"/>
            <a:endParaRPr lang="en-US" sz="1800" dirty="0">
              <a:solidFill>
                <a:srgbClr val="FFFF00"/>
              </a:solidFill>
            </a:endParaRPr>
          </a:p>
          <a:p>
            <a:pPr marL="227804" indent="0">
              <a:buClr>
                <a:srgbClr val="5729A3"/>
              </a:buClr>
              <a:buNone/>
            </a:pPr>
            <a:r>
              <a:rPr lang="en-US" sz="2200" b="1" u="sng" dirty="0">
                <a:solidFill>
                  <a:schemeClr val="tx2"/>
                </a:solidFill>
                <a:latin typeface="Arial" charset="0"/>
                <a:cs typeface="Arial" charset="0"/>
              </a:rPr>
              <a:t>Prior to </a:t>
            </a:r>
            <a:r>
              <a:rPr lang="en-US" sz="2200" b="1" u="sng" dirty="0" smtClean="0">
                <a:solidFill>
                  <a:schemeClr val="tx2"/>
                </a:solidFill>
                <a:latin typeface="Arial" charset="0"/>
                <a:cs typeface="Arial" charset="0"/>
              </a:rPr>
              <a:t>July 1</a:t>
            </a:r>
            <a:r>
              <a:rPr lang="en-US" sz="2200" b="1" dirty="0" smtClean="0">
                <a:solidFill>
                  <a:schemeClr val="tx2"/>
                </a:solidFill>
                <a:latin typeface="Arial" charset="0"/>
                <a:cs typeface="Arial" charset="0"/>
              </a:rPr>
              <a:t>, </a:t>
            </a:r>
            <a:r>
              <a:rPr lang="en-US" sz="2200" b="1" dirty="0">
                <a:solidFill>
                  <a:schemeClr val="tx2"/>
                </a:solidFill>
                <a:latin typeface="Arial" charset="0"/>
                <a:cs typeface="Arial" charset="0"/>
              </a:rPr>
              <a:t>review and fix any errors that are displayed in the Error Management / Review Errors – or Housekeeping; delete submitted files associated with errors in ‘Review Errors.’</a:t>
            </a:r>
          </a:p>
          <a:p>
            <a:pPr marL="227804" indent="0">
              <a:buClr>
                <a:srgbClr val="5729A3"/>
              </a:buClr>
              <a:buNone/>
            </a:pPr>
            <a:r>
              <a:rPr lang="en-US" sz="2200" b="1" dirty="0">
                <a:solidFill>
                  <a:schemeClr val="tx2"/>
                </a:solidFill>
                <a:latin typeface="Arial" charset="0"/>
                <a:cs typeface="Arial" charset="0"/>
              </a:rPr>
              <a:t>The discipline incidents collection will re-open </a:t>
            </a:r>
            <a:r>
              <a:rPr lang="en-US" sz="2200" b="1" dirty="0" smtClean="0">
                <a:solidFill>
                  <a:schemeClr val="tx2"/>
                </a:solidFill>
                <a:latin typeface="Arial" charset="0"/>
                <a:cs typeface="Arial" charset="0"/>
              </a:rPr>
              <a:t>from </a:t>
            </a:r>
            <a:r>
              <a:rPr lang="en-US" sz="2200" b="1" dirty="0">
                <a:solidFill>
                  <a:schemeClr val="tx2"/>
                </a:solidFill>
                <a:latin typeface="Arial" charset="0"/>
                <a:cs typeface="Arial" charset="0"/>
              </a:rPr>
              <a:t>August </a:t>
            </a:r>
            <a:r>
              <a:rPr lang="en-US" sz="2200" b="1" dirty="0" smtClean="0">
                <a:solidFill>
                  <a:schemeClr val="tx2"/>
                </a:solidFill>
                <a:latin typeface="Arial" charset="0"/>
                <a:cs typeface="Arial" charset="0"/>
              </a:rPr>
              <a:t>17 </a:t>
            </a:r>
            <a:r>
              <a:rPr lang="en-US" sz="2200" b="1" dirty="0">
                <a:solidFill>
                  <a:schemeClr val="tx2"/>
                </a:solidFill>
                <a:latin typeface="Arial" charset="0"/>
                <a:cs typeface="Arial" charset="0"/>
              </a:rPr>
              <a:t>to </a:t>
            </a:r>
            <a:r>
              <a:rPr lang="en-US" sz="2200" b="1" dirty="0" smtClean="0">
                <a:solidFill>
                  <a:schemeClr val="tx2"/>
                </a:solidFill>
                <a:latin typeface="Arial" charset="0"/>
                <a:cs typeface="Arial" charset="0"/>
              </a:rPr>
              <a:t>September 18, 2017 </a:t>
            </a:r>
            <a:r>
              <a:rPr lang="en-US" sz="2200" b="1" dirty="0">
                <a:solidFill>
                  <a:schemeClr val="tx2"/>
                </a:solidFill>
                <a:latin typeface="Arial" charset="0"/>
                <a:cs typeface="Arial" charset="0"/>
              </a:rPr>
              <a:t>for validation and error correction.</a:t>
            </a:r>
          </a:p>
          <a:p>
            <a:pPr marL="464156" indent="-236351">
              <a:buClr>
                <a:schemeClr val="bg1"/>
              </a:buClr>
              <a:buNone/>
            </a:pPr>
            <a:endParaRPr lang="en-US" sz="2200" b="1" dirty="0">
              <a:solidFill>
                <a:schemeClr val="tx2"/>
              </a:solidFill>
              <a:latin typeface="Arial" charset="0"/>
              <a:cs typeface="Arial" charset="0"/>
            </a:endParaRPr>
          </a:p>
          <a:p>
            <a:pPr marL="464156" indent="-236351">
              <a:buClr>
                <a:schemeClr val="bg1"/>
              </a:buClr>
              <a:buNone/>
            </a:pPr>
            <a:r>
              <a:rPr lang="en-US" sz="2200" b="1" dirty="0">
                <a:solidFill>
                  <a:schemeClr val="tx2"/>
                </a:solidFill>
                <a:latin typeface="Arial" charset="0"/>
                <a:cs typeface="Arial" charset="0"/>
              </a:rPr>
              <a:t>   </a:t>
            </a:r>
            <a:r>
              <a:rPr lang="en-US" sz="2200" b="1" u="sng" dirty="0">
                <a:solidFill>
                  <a:schemeClr val="tx2"/>
                </a:solidFill>
                <a:latin typeface="Arial" charset="0"/>
                <a:cs typeface="Arial" charset="0"/>
              </a:rPr>
              <a:t>NOTE</a:t>
            </a:r>
            <a:r>
              <a:rPr lang="en-US" sz="2200" b="1" dirty="0">
                <a:solidFill>
                  <a:schemeClr val="tx2"/>
                </a:solidFill>
                <a:latin typeface="Arial" charset="0"/>
                <a:cs typeface="Arial" charset="0"/>
              </a:rPr>
              <a:t>: Only records that are error free can be posted and accepted.  Be sure to verify your data when submitting by clicking the ‘Verify’ Check Mark</a:t>
            </a:r>
            <a:r>
              <a:rPr lang="en-US" sz="2200" b="1" dirty="0" smtClean="0">
                <a:solidFill>
                  <a:schemeClr val="tx2"/>
                </a:solidFill>
                <a:latin typeface="Arial" charset="0"/>
                <a:cs typeface="Arial" charset="0"/>
              </a:rPr>
              <a:t>.*</a:t>
            </a:r>
          </a:p>
          <a:p>
            <a:pPr marL="464156" indent="-236351">
              <a:buClr>
                <a:schemeClr val="bg1"/>
              </a:buClr>
              <a:buNone/>
            </a:pPr>
            <a:endParaRPr lang="en-US" sz="2200" b="1" dirty="0">
              <a:solidFill>
                <a:schemeClr val="tx2"/>
              </a:solidFill>
              <a:latin typeface="Arial" charset="0"/>
              <a:cs typeface="Arial" charset="0"/>
            </a:endParaRPr>
          </a:p>
          <a:p>
            <a:pPr marL="464156" indent="-236351">
              <a:buClr>
                <a:schemeClr val="bg1"/>
              </a:buClr>
              <a:buNone/>
            </a:pPr>
            <a:r>
              <a:rPr lang="en-US" sz="2200" b="1" dirty="0">
                <a:solidFill>
                  <a:schemeClr val="tx2"/>
                </a:solidFill>
              </a:rPr>
              <a:t>*Go to Status Tracking in Consolidated Collections to </a:t>
            </a:r>
            <a:r>
              <a:rPr lang="en-US" sz="2200" b="1" u="sng" dirty="0">
                <a:solidFill>
                  <a:schemeClr val="tx2"/>
                </a:solidFill>
              </a:rPr>
              <a:t>verify your Discipline Incidents collection when completed</a:t>
            </a:r>
            <a:r>
              <a:rPr lang="en-US" sz="2200" b="1" dirty="0">
                <a:solidFill>
                  <a:schemeClr val="tx2"/>
                </a:solidFill>
              </a:rPr>
              <a:t>.</a:t>
            </a:r>
          </a:p>
          <a:p>
            <a:pPr marL="464156" indent="-236351">
              <a:buClr>
                <a:schemeClr val="bg1"/>
              </a:buClr>
              <a:buNone/>
            </a:pPr>
            <a:endParaRPr lang="en-US" sz="2400" i="1" dirty="0">
              <a:latin typeface="Arial" charset="0"/>
              <a:cs typeface="Arial" charset="0"/>
            </a:endParaRPr>
          </a:p>
        </p:txBody>
      </p:sp>
      <p:sp>
        <p:nvSpPr>
          <p:cNvPr id="3" name="TextBox 2"/>
          <p:cNvSpPr txBox="1"/>
          <p:nvPr/>
        </p:nvSpPr>
        <p:spPr>
          <a:xfrm>
            <a:off x="1608921" y="1288316"/>
            <a:ext cx="5430088" cy="467532"/>
          </a:xfrm>
          <a:prstGeom prst="rect">
            <a:avLst/>
          </a:prstGeom>
          <a:noFill/>
        </p:spPr>
        <p:txBody>
          <a:bodyPr wrap="square" lIns="82012" tIns="41005" rIns="82012" bIns="41005" rtlCol="0">
            <a:spAutoFit/>
          </a:bodyPr>
          <a:lstStyle/>
          <a:p>
            <a:pPr algn="ctr">
              <a:buNone/>
            </a:pPr>
            <a:r>
              <a:rPr lang="en-US" sz="2500" b="1" dirty="0">
                <a:solidFill>
                  <a:schemeClr val="tx2"/>
                </a:solidFill>
              </a:rPr>
              <a:t>Collection closes </a:t>
            </a:r>
            <a:r>
              <a:rPr lang="en-US" sz="2500" b="1" dirty="0" smtClean="0">
                <a:solidFill>
                  <a:schemeClr val="tx2"/>
                </a:solidFill>
              </a:rPr>
              <a:t>July 3, 2017</a:t>
            </a:r>
            <a:endParaRPr lang="en-US" sz="2500" b="1" dirty="0">
              <a:solidFill>
                <a:schemeClr val="tx2"/>
              </a:solidFill>
            </a:endParaRPr>
          </a:p>
        </p:txBody>
      </p:sp>
    </p:spTree>
    <p:extLst>
      <p:ext uri="{BB962C8B-B14F-4D97-AF65-F5344CB8AC3E}">
        <p14:creationId xmlns:p14="http://schemas.microsoft.com/office/powerpoint/2010/main" val="20710620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idx="4294967295"/>
          </p:nvPr>
        </p:nvSpPr>
        <p:spPr>
          <a:xfrm>
            <a:off x="1101305" y="533401"/>
            <a:ext cx="7325591" cy="2438400"/>
          </a:xfrm>
        </p:spPr>
        <p:txBody>
          <a:bodyPr>
            <a:normAutofit/>
          </a:bodyPr>
          <a:lstStyle/>
          <a:p>
            <a:pPr indent="-223536">
              <a:lnSpc>
                <a:spcPct val="80000"/>
              </a:lnSpc>
              <a:buNone/>
            </a:pPr>
            <a:r>
              <a:rPr lang="en-US" sz="1800" b="1" dirty="0" smtClean="0">
                <a:solidFill>
                  <a:schemeClr val="tx2"/>
                </a:solidFill>
              </a:rPr>
              <a:t>Collection </a:t>
            </a:r>
            <a:r>
              <a:rPr lang="en-US" sz="1800" b="1" dirty="0">
                <a:solidFill>
                  <a:schemeClr val="tx2"/>
                </a:solidFill>
              </a:rPr>
              <a:t>closes </a:t>
            </a:r>
            <a:r>
              <a:rPr lang="en-US" sz="1800" b="1" dirty="0" smtClean="0">
                <a:solidFill>
                  <a:schemeClr val="tx2"/>
                </a:solidFill>
              </a:rPr>
              <a:t>July 3, 2017</a:t>
            </a:r>
            <a:endParaRPr lang="en-US" sz="1800" b="1" dirty="0">
              <a:solidFill>
                <a:schemeClr val="tx2"/>
              </a:solidFill>
            </a:endParaRPr>
          </a:p>
          <a:p>
            <a:pPr marL="119364" indent="0">
              <a:lnSpc>
                <a:spcPct val="80000"/>
              </a:lnSpc>
              <a:buClr>
                <a:srgbClr val="C00000"/>
              </a:buClr>
              <a:buNone/>
            </a:pPr>
            <a:r>
              <a:rPr lang="en-US" sz="1800" b="1" dirty="0">
                <a:solidFill>
                  <a:schemeClr val="tx2"/>
                </a:solidFill>
              </a:rPr>
              <a:t>The Reports section has a number of tools for district use to verify that submitted records have been received and posted by ODE. </a:t>
            </a:r>
          </a:p>
          <a:p>
            <a:pPr marL="119364" indent="0">
              <a:lnSpc>
                <a:spcPct val="80000"/>
              </a:lnSpc>
              <a:buClr>
                <a:srgbClr val="C00000"/>
              </a:buClr>
              <a:buNone/>
            </a:pPr>
            <a:r>
              <a:rPr lang="en-US" sz="1800" b="1" dirty="0">
                <a:solidFill>
                  <a:schemeClr val="tx2"/>
                </a:solidFill>
              </a:rPr>
              <a:t>Review reports </a:t>
            </a:r>
            <a:r>
              <a:rPr lang="en-US" sz="1800" b="1" u="sng" dirty="0">
                <a:solidFill>
                  <a:schemeClr val="tx2"/>
                </a:solidFill>
              </a:rPr>
              <a:t>BEFORE</a:t>
            </a:r>
            <a:r>
              <a:rPr lang="en-US" sz="1800" b="1" dirty="0">
                <a:solidFill>
                  <a:schemeClr val="tx2"/>
                </a:solidFill>
              </a:rPr>
              <a:t> </a:t>
            </a:r>
            <a:r>
              <a:rPr lang="en-US" sz="1800" b="1" dirty="0" smtClean="0">
                <a:solidFill>
                  <a:schemeClr val="tx2"/>
                </a:solidFill>
              </a:rPr>
              <a:t>July 1 </a:t>
            </a:r>
            <a:r>
              <a:rPr lang="en-US" sz="1800" b="1" dirty="0">
                <a:solidFill>
                  <a:schemeClr val="tx2"/>
                </a:solidFill>
              </a:rPr>
              <a:t>to verify that all files have been submitted and are correct.</a:t>
            </a:r>
          </a:p>
          <a:p>
            <a:pPr marL="119364" indent="0">
              <a:lnSpc>
                <a:spcPct val="80000"/>
              </a:lnSpc>
              <a:buClr>
                <a:srgbClr val="C00000"/>
              </a:buClr>
              <a:buNone/>
            </a:pPr>
            <a:r>
              <a:rPr lang="en-US" sz="1800" b="1" dirty="0">
                <a:solidFill>
                  <a:schemeClr val="tx2"/>
                </a:solidFill>
              </a:rPr>
              <a:t>Please verify data in collection summary report.</a:t>
            </a:r>
          </a:p>
          <a:p>
            <a:pPr marL="119364" indent="0">
              <a:lnSpc>
                <a:spcPct val="80000"/>
              </a:lnSpc>
              <a:buClr>
                <a:srgbClr val="C00000"/>
              </a:buClr>
              <a:buNone/>
            </a:pPr>
            <a:r>
              <a:rPr lang="en-US" sz="1800" b="1" dirty="0">
                <a:solidFill>
                  <a:schemeClr val="tx2"/>
                </a:solidFill>
              </a:rPr>
              <a:t>Final Verification:  Consolidated Collections Status Tracking screen.  District level staff is required to verify that all data submitted (by district / schools) is complete and accurate.  </a:t>
            </a:r>
          </a:p>
        </p:txBody>
      </p:sp>
      <p:sp>
        <p:nvSpPr>
          <p:cNvPr id="2" name="TextBox 1"/>
          <p:cNvSpPr txBox="1"/>
          <p:nvPr/>
        </p:nvSpPr>
        <p:spPr>
          <a:xfrm>
            <a:off x="990600" y="4724400"/>
            <a:ext cx="7772400" cy="1477328"/>
          </a:xfrm>
          <a:prstGeom prst="rect">
            <a:avLst/>
          </a:prstGeom>
          <a:noFill/>
        </p:spPr>
        <p:txBody>
          <a:bodyPr wrap="square" rtlCol="0">
            <a:spAutoFit/>
          </a:bodyPr>
          <a:lstStyle/>
          <a:p>
            <a:r>
              <a:rPr lang="en-US" b="1" dirty="0" smtClean="0">
                <a:solidFill>
                  <a:schemeClr val="tx2"/>
                </a:solidFill>
              </a:rPr>
              <a:t>To Finalize Submission </a:t>
            </a:r>
            <a:r>
              <a:rPr lang="en-US" b="1" dirty="0" smtClean="0">
                <a:solidFill>
                  <a:srgbClr val="0070C0"/>
                </a:solidFill>
              </a:rPr>
              <a:t>after all errors are corrected</a:t>
            </a:r>
            <a:r>
              <a:rPr lang="en-US" b="1" dirty="0" smtClean="0">
                <a:solidFill>
                  <a:schemeClr val="tx2"/>
                </a:solidFill>
              </a:rPr>
              <a:t>:</a:t>
            </a:r>
          </a:p>
          <a:p>
            <a:pPr marL="285750" indent="-285750">
              <a:buFont typeface="Arial" panose="020B0604020202020204" pitchFamily="34" charset="0"/>
              <a:buChar char="•"/>
            </a:pPr>
            <a:r>
              <a:rPr lang="en-US" b="1" dirty="0" smtClean="0">
                <a:solidFill>
                  <a:schemeClr val="tx2"/>
                </a:solidFill>
              </a:rPr>
              <a:t>Ensure the School Year shows 2016-2017.</a:t>
            </a:r>
          </a:p>
          <a:p>
            <a:pPr marL="285750" indent="-285750">
              <a:buFont typeface="Arial" panose="020B0604020202020204" pitchFamily="34" charset="0"/>
              <a:buChar char="•"/>
            </a:pPr>
            <a:r>
              <a:rPr lang="en-US" b="1" dirty="0" smtClean="0">
                <a:solidFill>
                  <a:schemeClr val="tx2"/>
                </a:solidFill>
              </a:rPr>
              <a:t>Click on arrow to left of collection name to reveal Verify Submission button.</a:t>
            </a:r>
          </a:p>
          <a:p>
            <a:pPr marL="285750" indent="-285750">
              <a:buFont typeface="Arial" panose="020B0604020202020204" pitchFamily="34" charset="0"/>
              <a:buChar char="•"/>
            </a:pPr>
            <a:r>
              <a:rPr lang="en-US" b="1" dirty="0" smtClean="0">
                <a:solidFill>
                  <a:schemeClr val="tx2"/>
                </a:solidFill>
              </a:rPr>
              <a:t>Click on Verify Submission button and </a:t>
            </a:r>
            <a:r>
              <a:rPr lang="en-US" b="1" dirty="0">
                <a:solidFill>
                  <a:schemeClr val="tx2"/>
                </a:solidFill>
              </a:rPr>
              <a:t>your name, date, time, and statistics will be entered.  Then your submission is Final</a:t>
            </a:r>
            <a:r>
              <a:rPr lang="en-US" b="1" dirty="0" smtClean="0">
                <a:solidFill>
                  <a:schemeClr val="tx2"/>
                </a:solidFill>
              </a:rPr>
              <a:t>.</a:t>
            </a:r>
            <a:endParaRPr lang="en-US" b="1" dirty="0">
              <a:solidFill>
                <a:schemeClr val="tx2"/>
              </a:solidFill>
            </a:endParaRPr>
          </a:p>
        </p:txBody>
      </p:sp>
      <p:pic>
        <p:nvPicPr>
          <p:cNvPr id="12" name="Picture 11"/>
          <p:cNvPicPr/>
          <p:nvPr/>
        </p:nvPicPr>
        <p:blipFill>
          <a:blip r:embed="rId3"/>
          <a:stretch>
            <a:fillRect/>
          </a:stretch>
        </p:blipFill>
        <p:spPr>
          <a:xfrm>
            <a:off x="1219201" y="2971800"/>
            <a:ext cx="6629400" cy="1638300"/>
          </a:xfrm>
          <a:prstGeom prst="rect">
            <a:avLst/>
          </a:prstGeom>
        </p:spPr>
      </p:pic>
    </p:spTree>
    <p:extLst>
      <p:ext uri="{BB962C8B-B14F-4D97-AF65-F5344CB8AC3E}">
        <p14:creationId xmlns:p14="http://schemas.microsoft.com/office/powerpoint/2010/main" val="217368434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4294967295"/>
          </p:nvPr>
        </p:nvSpPr>
        <p:spPr>
          <a:xfrm>
            <a:off x="1371600" y="762000"/>
            <a:ext cx="6934489" cy="4618225"/>
          </a:xfrm>
        </p:spPr>
        <p:txBody>
          <a:bodyPr>
            <a:normAutofit/>
          </a:bodyPr>
          <a:lstStyle/>
          <a:p>
            <a:pPr marL="420329" indent="-223681">
              <a:buNone/>
              <a:defRPr/>
            </a:pPr>
            <a:r>
              <a:rPr lang="en-US" sz="2800" b="1" u="sng" dirty="0">
                <a:solidFill>
                  <a:schemeClr val="tx2"/>
                </a:solidFill>
              </a:rPr>
              <a:t>Collection closes </a:t>
            </a:r>
            <a:r>
              <a:rPr lang="en-US" sz="2800" b="1" u="sng" dirty="0" smtClean="0">
                <a:solidFill>
                  <a:schemeClr val="tx2"/>
                </a:solidFill>
              </a:rPr>
              <a:t>July 3, 2017</a:t>
            </a:r>
            <a:endParaRPr lang="en-US" sz="2800" b="1" u="sng" dirty="0">
              <a:solidFill>
                <a:schemeClr val="tx2"/>
              </a:solidFill>
            </a:endParaRPr>
          </a:p>
          <a:p>
            <a:pPr marL="196648" indent="0">
              <a:spcBef>
                <a:spcPct val="50000"/>
              </a:spcBef>
              <a:buClr>
                <a:srgbClr val="C00000"/>
              </a:buClr>
              <a:buNone/>
              <a:defRPr/>
            </a:pPr>
            <a:r>
              <a:rPr lang="en-US" sz="2500" dirty="0" smtClean="0">
                <a:solidFill>
                  <a:schemeClr val="tx2"/>
                </a:solidFill>
              </a:rPr>
              <a:t>August 17—September 18</a:t>
            </a:r>
            <a:r>
              <a:rPr lang="en-US" sz="2400" dirty="0" smtClean="0">
                <a:solidFill>
                  <a:schemeClr val="tx2"/>
                </a:solidFill>
              </a:rPr>
              <a:t> </a:t>
            </a:r>
            <a:r>
              <a:rPr lang="en-US" sz="2400" dirty="0">
                <a:solidFill>
                  <a:schemeClr val="tx2"/>
                </a:solidFill>
              </a:rPr>
              <a:t>– Report Validation window for </a:t>
            </a:r>
            <a:r>
              <a:rPr lang="en-US" sz="2400" u="sng" dirty="0">
                <a:solidFill>
                  <a:schemeClr val="tx2"/>
                </a:solidFill>
              </a:rPr>
              <a:t>Report Card</a:t>
            </a:r>
            <a:r>
              <a:rPr lang="en-US" sz="2400" dirty="0">
                <a:solidFill>
                  <a:schemeClr val="tx2"/>
                </a:solidFill>
              </a:rPr>
              <a:t> opens to display safe/unsafe status based on Discipline Incidents data submitted – </a:t>
            </a:r>
            <a:r>
              <a:rPr lang="en-US" sz="2400" i="1" dirty="0">
                <a:solidFill>
                  <a:schemeClr val="tx2"/>
                </a:solidFill>
              </a:rPr>
              <a:t>Verification is optional during this window of time.  </a:t>
            </a:r>
            <a:endParaRPr lang="en-US" sz="2400" i="1" dirty="0">
              <a:solidFill>
                <a:schemeClr val="tx2"/>
              </a:solidFill>
              <a:latin typeface="Times New Roman" pitchFamily="18" charset="0"/>
            </a:endParaRPr>
          </a:p>
          <a:p>
            <a:pPr marL="420329" indent="-223681">
              <a:spcBef>
                <a:spcPct val="50000"/>
              </a:spcBef>
              <a:buClr>
                <a:srgbClr val="C00000"/>
              </a:buClr>
              <a:buNone/>
              <a:defRPr/>
            </a:pPr>
            <a:endParaRPr lang="en-US" sz="1100" i="1" dirty="0">
              <a:solidFill>
                <a:schemeClr val="tx2"/>
              </a:solidFill>
              <a:latin typeface="Times New Roman" pitchFamily="18" charset="0"/>
            </a:endParaRPr>
          </a:p>
          <a:p>
            <a:pPr marL="196648" indent="0">
              <a:spcBef>
                <a:spcPct val="50000"/>
              </a:spcBef>
              <a:buClr>
                <a:srgbClr val="C00000"/>
              </a:buClr>
              <a:buNone/>
              <a:defRPr/>
            </a:pPr>
            <a:r>
              <a:rPr lang="en-US" sz="2400" dirty="0" smtClean="0">
                <a:solidFill>
                  <a:schemeClr val="tx2"/>
                </a:solidFill>
              </a:rPr>
              <a:t>August 2017 </a:t>
            </a:r>
            <a:r>
              <a:rPr lang="en-US" sz="2400" dirty="0">
                <a:solidFill>
                  <a:schemeClr val="tx2"/>
                </a:solidFill>
              </a:rPr>
              <a:t>– Unsafe School Choice/ Persistently Dangerous Schools Notification:  Districts are notified by ODE based on Discipline Incidents data submitted. </a:t>
            </a:r>
            <a:r>
              <a:rPr lang="en-US" sz="2400" i="1" dirty="0">
                <a:solidFill>
                  <a:schemeClr val="tx2"/>
                </a:solidFill>
                <a:latin typeface="Times New Roman" pitchFamily="18" charset="0"/>
              </a:rPr>
              <a:t>(</a:t>
            </a:r>
            <a:r>
              <a:rPr lang="en-US" sz="2400" b="1" i="1" dirty="0">
                <a:solidFill>
                  <a:schemeClr val="tx2"/>
                </a:solidFill>
                <a:latin typeface="Times New Roman" pitchFamily="18" charset="0"/>
              </a:rPr>
              <a:t>Dates will be determined from close of Report Validation window</a:t>
            </a:r>
            <a:r>
              <a:rPr lang="en-US" sz="2400" i="1" dirty="0">
                <a:solidFill>
                  <a:schemeClr val="tx2"/>
                </a:solidFill>
                <a:latin typeface="Times New Roman" pitchFamily="18" charset="0"/>
              </a:rPr>
              <a:t>.)</a:t>
            </a:r>
          </a:p>
        </p:txBody>
      </p:sp>
    </p:spTree>
    <p:extLst>
      <p:ext uri="{BB962C8B-B14F-4D97-AF65-F5344CB8AC3E}">
        <p14:creationId xmlns:p14="http://schemas.microsoft.com/office/powerpoint/2010/main" val="12825153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4294967295"/>
          </p:nvPr>
        </p:nvSpPr>
        <p:spPr>
          <a:xfrm>
            <a:off x="1752600" y="990600"/>
            <a:ext cx="6114185" cy="4134691"/>
          </a:xfrm>
        </p:spPr>
        <p:txBody>
          <a:bodyPr>
            <a:normAutofit/>
          </a:bodyPr>
          <a:lstStyle/>
          <a:p>
            <a:pPr marL="36551" indent="0" algn="ctr">
              <a:buClr>
                <a:srgbClr val="C00000"/>
              </a:buClr>
              <a:buNone/>
              <a:defRPr/>
            </a:pPr>
            <a:r>
              <a:rPr lang="en-US" sz="2800" b="1" dirty="0">
                <a:solidFill>
                  <a:schemeClr val="tx2"/>
                </a:solidFill>
              </a:rPr>
              <a:t>August</a:t>
            </a:r>
            <a:r>
              <a:rPr lang="en-US" sz="2400" dirty="0">
                <a:solidFill>
                  <a:schemeClr val="tx2"/>
                </a:solidFill>
              </a:rPr>
              <a:t> - Persistently Dangerous Schools &amp; Parent Notification -  </a:t>
            </a:r>
            <a:r>
              <a:rPr lang="en-US" sz="2400" b="1" dirty="0">
                <a:solidFill>
                  <a:schemeClr val="tx2"/>
                </a:solidFill>
              </a:rPr>
              <a:t>Districts must notify parents of Persistently Dangerous status </a:t>
            </a:r>
            <a:r>
              <a:rPr lang="en-US" sz="2400" b="1" u="sng" dirty="0">
                <a:solidFill>
                  <a:schemeClr val="tx2"/>
                </a:solidFill>
              </a:rPr>
              <a:t>14 days prior to the start of school</a:t>
            </a:r>
            <a:r>
              <a:rPr lang="en-US" sz="2400" b="1" dirty="0">
                <a:solidFill>
                  <a:schemeClr val="tx2"/>
                </a:solidFill>
              </a:rPr>
              <a:t> </a:t>
            </a:r>
            <a:r>
              <a:rPr lang="en-US" sz="2400" dirty="0">
                <a:solidFill>
                  <a:schemeClr val="tx2"/>
                </a:solidFill>
              </a:rPr>
              <a:t>and offer parents a chance to relocate to another school. </a:t>
            </a:r>
          </a:p>
          <a:p>
            <a:pPr marL="36551" indent="0" algn="ctr">
              <a:spcBef>
                <a:spcPct val="50000"/>
              </a:spcBef>
              <a:buClr>
                <a:srgbClr val="C00000"/>
              </a:buClr>
              <a:buNone/>
              <a:defRPr/>
            </a:pPr>
            <a:r>
              <a:rPr lang="en-US" sz="2400" dirty="0">
                <a:solidFill>
                  <a:schemeClr val="tx2"/>
                </a:solidFill>
              </a:rPr>
              <a:t>The following link provides detailed information regarding Persistently Dangerous School </a:t>
            </a:r>
            <a:r>
              <a:rPr lang="en-US" sz="2400" dirty="0" smtClean="0">
                <a:solidFill>
                  <a:schemeClr val="tx2"/>
                </a:solidFill>
              </a:rPr>
              <a:t>status:</a:t>
            </a:r>
            <a:endParaRPr lang="en-US" sz="2400" dirty="0">
              <a:solidFill>
                <a:schemeClr val="tx2"/>
              </a:solidFill>
            </a:endParaRPr>
          </a:p>
        </p:txBody>
      </p:sp>
      <p:sp>
        <p:nvSpPr>
          <p:cNvPr id="15364" name="Text Box 7"/>
          <p:cNvSpPr txBox="1">
            <a:spLocks noChangeArrowheads="1"/>
          </p:cNvSpPr>
          <p:nvPr/>
        </p:nvSpPr>
        <p:spPr bwMode="auto">
          <a:xfrm>
            <a:off x="362005" y="5412441"/>
            <a:ext cx="8487026" cy="1323427"/>
          </a:xfrm>
          <a:prstGeom prst="rect">
            <a:avLst/>
          </a:prstGeom>
          <a:noFill/>
          <a:ln w="25400">
            <a:noFill/>
            <a:miter lim="800000"/>
            <a:headEnd/>
            <a:tailEnd/>
          </a:ln>
        </p:spPr>
        <p:txBody>
          <a:bodyPr wrap="square" lIns="91376" tIns="45688" rIns="91376" bIns="45688">
            <a:spAutoFit/>
          </a:bodyPr>
          <a:lstStyle/>
          <a:p>
            <a:pPr algn="ctr">
              <a:lnSpc>
                <a:spcPct val="100000"/>
              </a:lnSpc>
              <a:spcBef>
                <a:spcPct val="20000"/>
              </a:spcBef>
              <a:buClr>
                <a:schemeClr val="folHlink"/>
              </a:buClr>
              <a:buFont typeface="Wingdings" pitchFamily="2" charset="2"/>
              <a:buNone/>
              <a:defRPr/>
            </a:pPr>
            <a:r>
              <a:rPr lang="en-US" sz="2500" dirty="0">
                <a:solidFill>
                  <a:schemeClr val="tx2"/>
                </a:solidFill>
              </a:rPr>
              <a:t>http://www.ode.state.or.us/opportunities/grants/nclb/title_iv/a_drugfree/unsafeschchoiceoption.doc</a:t>
            </a:r>
            <a:r>
              <a:rPr lang="en-US" sz="2500" dirty="0">
                <a:solidFill>
                  <a:schemeClr val="tx2"/>
                </a:solidFill>
                <a:effectLst>
                  <a:outerShdw blurRad="38100" dist="38100" dir="2700000" algn="tl">
                    <a:srgbClr val="000000">
                      <a:alpha val="43137"/>
                    </a:srgbClr>
                  </a:outerShdw>
                </a:effectLst>
              </a:rPr>
              <a:t> </a:t>
            </a:r>
          </a:p>
          <a:p>
            <a:pPr>
              <a:lnSpc>
                <a:spcPct val="100000"/>
              </a:lnSpc>
              <a:spcBef>
                <a:spcPct val="20000"/>
              </a:spcBef>
              <a:buClr>
                <a:schemeClr val="folHlink"/>
              </a:buClr>
              <a:buFont typeface="Wingdings" pitchFamily="2" charset="2"/>
              <a:buNone/>
              <a:defRPr/>
            </a:pPr>
            <a:endParaRPr lang="en-US" sz="25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770581"/>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idx="4294967295"/>
          </p:nvPr>
        </p:nvSpPr>
        <p:spPr>
          <a:xfrm>
            <a:off x="0" y="298357"/>
            <a:ext cx="8446944" cy="1143000"/>
          </a:xfrm>
          <a:prstGeom prst="rect">
            <a:avLst/>
          </a:prstGeom>
        </p:spPr>
        <p:txBody>
          <a:bodyPr>
            <a:normAutofit fontScale="90000"/>
          </a:bodyPr>
          <a:lstStyle/>
          <a:p>
            <a:pPr>
              <a:defRPr/>
            </a:pPr>
            <a:r>
              <a:rPr lang="en-US" sz="3600" dirty="0">
                <a:solidFill>
                  <a:srgbClr val="FF9933"/>
                </a:solidFill>
              </a:rPr>
              <a:t/>
            </a:r>
            <a:br>
              <a:rPr lang="en-US" sz="3600" dirty="0">
                <a:solidFill>
                  <a:srgbClr val="FF9933"/>
                </a:solidFill>
              </a:rPr>
            </a:br>
            <a:r>
              <a:rPr lang="en-US" sz="3600" dirty="0">
                <a:solidFill>
                  <a:srgbClr val="FF9933"/>
                </a:solidFill>
              </a:rPr>
              <a:t/>
            </a:r>
            <a:br>
              <a:rPr lang="en-US" sz="3600" dirty="0">
                <a:solidFill>
                  <a:srgbClr val="FF9933"/>
                </a:solidFill>
              </a:rPr>
            </a:br>
            <a:endParaRPr lang="en-US" sz="3600" dirty="0">
              <a:solidFill>
                <a:srgbClr val="FF6600"/>
              </a:solidFill>
            </a:endParaRPr>
          </a:p>
        </p:txBody>
      </p:sp>
      <p:grpSp>
        <p:nvGrpSpPr>
          <p:cNvPr id="45061" name="Group 27"/>
          <p:cNvGrpSpPr>
            <a:grpSpLocks/>
          </p:cNvGrpSpPr>
          <p:nvPr/>
        </p:nvGrpSpPr>
        <p:grpSpPr bwMode="auto">
          <a:xfrm>
            <a:off x="294476" y="1044300"/>
            <a:ext cx="8559512" cy="5267416"/>
            <a:chOff x="114" y="1064"/>
            <a:chExt cx="5240" cy="2981"/>
          </a:xfrm>
        </p:grpSpPr>
        <p:sp>
          <p:nvSpPr>
            <p:cNvPr id="20486" name="Rectangle 28"/>
            <p:cNvSpPr>
              <a:spLocks noChangeArrowheads="1"/>
            </p:cNvSpPr>
            <p:nvPr/>
          </p:nvSpPr>
          <p:spPr bwMode="auto">
            <a:xfrm>
              <a:off x="288" y="1899"/>
              <a:ext cx="715" cy="385"/>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rgbClr val="00003E"/>
                  </a:solidFill>
                </a:rPr>
                <a:t>50 = </a:t>
              </a:r>
            </a:p>
          </p:txBody>
        </p:sp>
        <p:sp>
          <p:nvSpPr>
            <p:cNvPr id="20487" name="Rectangle 29"/>
            <p:cNvSpPr>
              <a:spLocks noChangeArrowheads="1"/>
            </p:cNvSpPr>
            <p:nvPr/>
          </p:nvSpPr>
          <p:spPr bwMode="auto">
            <a:xfrm>
              <a:off x="864" y="1907"/>
              <a:ext cx="4328" cy="385"/>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chemeClr val="bg1"/>
                  </a:solidFill>
                </a:rPr>
                <a:t>Discipline Action Date: </a:t>
              </a:r>
              <a:r>
                <a:rPr lang="en-US" b="1" dirty="0"/>
                <a:t>mmddyyyy</a:t>
              </a:r>
            </a:p>
          </p:txBody>
        </p:sp>
        <p:sp>
          <p:nvSpPr>
            <p:cNvPr id="20488" name="Rectangle 30"/>
            <p:cNvSpPr>
              <a:spLocks noChangeArrowheads="1"/>
            </p:cNvSpPr>
            <p:nvPr/>
          </p:nvSpPr>
          <p:spPr bwMode="auto">
            <a:xfrm>
              <a:off x="288" y="2195"/>
              <a:ext cx="715" cy="384"/>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rgbClr val="00003E"/>
                  </a:solidFill>
                </a:rPr>
                <a:t>51 = </a:t>
              </a:r>
            </a:p>
          </p:txBody>
        </p:sp>
        <p:sp>
          <p:nvSpPr>
            <p:cNvPr id="20489" name="Rectangle 31"/>
            <p:cNvSpPr>
              <a:spLocks noChangeArrowheads="1"/>
            </p:cNvSpPr>
            <p:nvPr/>
          </p:nvSpPr>
          <p:spPr bwMode="auto">
            <a:xfrm>
              <a:off x="864" y="2203"/>
              <a:ext cx="4328" cy="384"/>
            </a:xfrm>
            <a:prstGeom prst="rect">
              <a:avLst/>
            </a:prstGeom>
            <a:noFill/>
            <a:ln w="9525">
              <a:solidFill>
                <a:schemeClr val="accent5">
                  <a:lumMod val="75000"/>
                </a:schemeClr>
              </a:solidFill>
              <a:miter lim="800000"/>
              <a:headEnd/>
              <a:tailEnd/>
            </a:ln>
          </p:spPr>
          <p:txBody>
            <a:bodyPr/>
            <a:lstStyle/>
            <a:p>
              <a:pPr marL="341709" indent="-341709">
                <a:spcBef>
                  <a:spcPct val="20000"/>
                </a:spcBef>
                <a:buClr>
                  <a:schemeClr val="hlink"/>
                </a:buClr>
                <a:defRPr/>
              </a:pPr>
              <a:r>
                <a:rPr lang="en-US" b="1" dirty="0">
                  <a:solidFill>
                    <a:schemeClr val="bg1"/>
                  </a:solidFill>
                </a:rPr>
                <a:t>Discipline Action Type Code:</a:t>
              </a:r>
            </a:p>
            <a:p>
              <a:pPr marL="341709" indent="-341709">
                <a:spcBef>
                  <a:spcPct val="20000"/>
                </a:spcBef>
                <a:buClr>
                  <a:schemeClr val="hlink"/>
                </a:buClr>
                <a:defRPr/>
              </a:pPr>
              <a:r>
                <a:rPr lang="en-US" sz="2000" b="1" dirty="0"/>
                <a:t>	1 – Expulsion</a:t>
              </a:r>
            </a:p>
            <a:p>
              <a:pPr marL="341709" indent="-341709">
                <a:spcBef>
                  <a:spcPct val="20000"/>
                </a:spcBef>
                <a:buClr>
                  <a:schemeClr val="hlink"/>
                </a:buClr>
                <a:defRPr/>
              </a:pPr>
              <a:r>
                <a:rPr lang="en-US" sz="2000" b="1" dirty="0"/>
                <a:t>	2 – In-School Suspension</a:t>
              </a:r>
            </a:p>
            <a:p>
              <a:pPr marL="341709" indent="-341709">
                <a:spcBef>
                  <a:spcPct val="20000"/>
                </a:spcBef>
                <a:buClr>
                  <a:schemeClr val="hlink"/>
                </a:buClr>
                <a:defRPr/>
              </a:pPr>
              <a:r>
                <a:rPr lang="en-US" sz="2000" b="1" dirty="0"/>
                <a:t>	3 – Out-of-School Suspension</a:t>
              </a:r>
            </a:p>
            <a:p>
              <a:pPr marL="341709" indent="-341709">
                <a:spcBef>
                  <a:spcPct val="20000"/>
                </a:spcBef>
                <a:buClr>
                  <a:schemeClr val="hlink"/>
                </a:buClr>
                <a:defRPr/>
              </a:pPr>
              <a:r>
                <a:rPr lang="en-US" sz="2000" b="1" dirty="0"/>
                <a:t>	4 – Truancy</a:t>
              </a:r>
            </a:p>
            <a:p>
              <a:pPr marL="341709" indent="-341709">
                <a:spcBef>
                  <a:spcPct val="20000"/>
                </a:spcBef>
                <a:buClr>
                  <a:schemeClr val="hlink"/>
                </a:buClr>
                <a:defRPr/>
              </a:pPr>
              <a:r>
                <a:rPr lang="en-US" sz="2000" b="1" dirty="0"/>
                <a:t>	5 – Removal to an Alternative Setting</a:t>
              </a:r>
            </a:p>
          </p:txBody>
        </p:sp>
        <p:sp>
          <p:nvSpPr>
            <p:cNvPr id="20490" name="Rectangle 32"/>
            <p:cNvSpPr>
              <a:spLocks noChangeArrowheads="1"/>
            </p:cNvSpPr>
            <p:nvPr/>
          </p:nvSpPr>
          <p:spPr bwMode="auto">
            <a:xfrm>
              <a:off x="114" y="1064"/>
              <a:ext cx="5240" cy="2981"/>
            </a:xfrm>
            <a:prstGeom prst="rect">
              <a:avLst/>
            </a:prstGeom>
            <a:solidFill>
              <a:schemeClr val="bg1">
                <a:lumMod val="85000"/>
              </a:schemeClr>
            </a:solidFill>
            <a:ln w="25400" algn="ctr">
              <a:solidFill>
                <a:schemeClr val="accent5">
                  <a:lumMod val="75000"/>
                </a:schemeClr>
              </a:solidFill>
              <a:miter lim="800000"/>
              <a:headEnd/>
              <a:tailEnd/>
            </a:ln>
          </p:spPr>
          <p:txBody>
            <a:bodyPr wrap="none" anchor="ctr"/>
            <a:lstStyle/>
            <a:p>
              <a:pPr>
                <a:defRPr/>
              </a:pPr>
              <a:endParaRPr lang="en-US" dirty="0"/>
            </a:p>
          </p:txBody>
        </p:sp>
        <p:sp>
          <p:nvSpPr>
            <p:cNvPr id="45068" name="Rectangle 33"/>
            <p:cNvSpPr>
              <a:spLocks noChangeArrowheads="1"/>
            </p:cNvSpPr>
            <p:nvPr/>
          </p:nvSpPr>
          <p:spPr bwMode="auto">
            <a:xfrm>
              <a:off x="184" y="2531"/>
              <a:ext cx="712" cy="384"/>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2" name="Rectangle 34"/>
            <p:cNvSpPr>
              <a:spLocks noChangeArrowheads="1"/>
            </p:cNvSpPr>
            <p:nvPr/>
          </p:nvSpPr>
          <p:spPr bwMode="auto">
            <a:xfrm>
              <a:off x="656" y="2539"/>
              <a:ext cx="4326" cy="384"/>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2"/>
                  </a:solidFill>
                </a:rPr>
                <a:t>Discipline Action Date: mmddyyyy</a:t>
              </a:r>
            </a:p>
          </p:txBody>
        </p:sp>
        <p:sp>
          <p:nvSpPr>
            <p:cNvPr id="45070" name="Rectangle 35"/>
            <p:cNvSpPr>
              <a:spLocks noChangeArrowheads="1"/>
            </p:cNvSpPr>
            <p:nvPr/>
          </p:nvSpPr>
          <p:spPr bwMode="auto">
            <a:xfrm>
              <a:off x="176" y="2891"/>
              <a:ext cx="712" cy="346"/>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4" name="Rectangle 36"/>
            <p:cNvSpPr>
              <a:spLocks noChangeArrowheads="1"/>
            </p:cNvSpPr>
            <p:nvPr/>
          </p:nvSpPr>
          <p:spPr bwMode="auto">
            <a:xfrm>
              <a:off x="656" y="2897"/>
              <a:ext cx="4326" cy="1075"/>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2"/>
                  </a:solidFill>
                </a:rPr>
                <a:t>Discipline Action Type Code:</a:t>
              </a:r>
            </a:p>
            <a:p>
              <a:pPr marL="341709" indent="-341709">
                <a:spcBef>
                  <a:spcPct val="20000"/>
                </a:spcBef>
                <a:buClr>
                  <a:schemeClr val="hlink"/>
                </a:buClr>
                <a:defRPr/>
              </a:pPr>
              <a:r>
                <a:rPr lang="en-US" sz="2000" b="1" dirty="0">
                  <a:solidFill>
                    <a:schemeClr val="tx2"/>
                  </a:solidFill>
                </a:rPr>
                <a:t>	1 – Expulsion	2 – In-School Suspension</a:t>
              </a:r>
            </a:p>
            <a:p>
              <a:pPr marL="341709" indent="-341709">
                <a:spcBef>
                  <a:spcPct val="20000"/>
                </a:spcBef>
                <a:buClr>
                  <a:schemeClr val="hlink"/>
                </a:buClr>
                <a:defRPr/>
              </a:pPr>
              <a:r>
                <a:rPr lang="en-US" sz="2000" b="1" dirty="0">
                  <a:solidFill>
                    <a:schemeClr val="tx2"/>
                  </a:solidFill>
                </a:rPr>
                <a:t>	3 – Out-of-School Suspension</a:t>
              </a:r>
            </a:p>
            <a:p>
              <a:pPr marL="341709" indent="-341709">
                <a:spcBef>
                  <a:spcPct val="20000"/>
                </a:spcBef>
                <a:buClr>
                  <a:schemeClr val="hlink"/>
                </a:buClr>
                <a:defRPr/>
              </a:pPr>
              <a:r>
                <a:rPr lang="en-US" sz="2000" b="1" dirty="0">
                  <a:solidFill>
                    <a:schemeClr val="tx2"/>
                  </a:solidFill>
                </a:rPr>
                <a:t>	4 – Truancy      5 – Removal to an Alternative Setting</a:t>
              </a:r>
            </a:p>
          </p:txBody>
        </p:sp>
        <p:sp>
          <p:nvSpPr>
            <p:cNvPr id="45072" name="Rectangle 37"/>
            <p:cNvSpPr>
              <a:spLocks noChangeArrowheads="1"/>
            </p:cNvSpPr>
            <p:nvPr/>
          </p:nvSpPr>
          <p:spPr bwMode="auto">
            <a:xfrm>
              <a:off x="184" y="1147"/>
              <a:ext cx="712" cy="385"/>
            </a:xfrm>
            <a:prstGeom prst="rect">
              <a:avLst/>
            </a:prstGeom>
            <a:noFill/>
            <a:ln w="9525">
              <a:noFill/>
              <a:miter lim="800000"/>
              <a:headEnd/>
              <a:tailEnd/>
            </a:ln>
          </p:spPr>
          <p:txBody>
            <a:bodyPr/>
            <a:lstStyle/>
            <a:p>
              <a:pPr marL="341709" indent="-341709">
                <a:spcBef>
                  <a:spcPct val="20000"/>
                </a:spcBef>
                <a:buClr>
                  <a:schemeClr val="hlink"/>
                </a:buClr>
              </a:pPr>
              <a:endParaRPr lang="en-US" b="1" dirty="0">
                <a:solidFill>
                  <a:srgbClr val="00003E"/>
                </a:solidFill>
              </a:endParaRPr>
            </a:p>
          </p:txBody>
        </p:sp>
        <p:sp>
          <p:nvSpPr>
            <p:cNvPr id="20496" name="Rectangle 38"/>
            <p:cNvSpPr>
              <a:spLocks noChangeArrowheads="1"/>
            </p:cNvSpPr>
            <p:nvPr/>
          </p:nvSpPr>
          <p:spPr bwMode="auto">
            <a:xfrm>
              <a:off x="672" y="1147"/>
              <a:ext cx="2135" cy="385"/>
            </a:xfrm>
            <a:prstGeom prst="rect">
              <a:avLst/>
            </a:prstGeom>
            <a:noFill/>
            <a:ln w="9525">
              <a:noFill/>
              <a:miter lim="800000"/>
              <a:headEnd/>
              <a:tailEnd/>
            </a:ln>
          </p:spPr>
          <p:txBody>
            <a:bodyPr/>
            <a:lstStyle/>
            <a:p>
              <a:pPr marL="341709" indent="-341709">
                <a:spcBef>
                  <a:spcPct val="20000"/>
                </a:spcBef>
                <a:buClr>
                  <a:schemeClr val="hlink"/>
                </a:buClr>
                <a:defRPr/>
              </a:pPr>
              <a:r>
                <a:rPr lang="en-US" b="1" dirty="0">
                  <a:solidFill>
                    <a:schemeClr val="tx2"/>
                  </a:solidFill>
                </a:rPr>
                <a:t>Student’s Primary </a:t>
              </a:r>
              <a:br>
                <a:rPr lang="en-US" b="1" dirty="0">
                  <a:solidFill>
                    <a:schemeClr val="tx2"/>
                  </a:solidFill>
                </a:rPr>
              </a:br>
              <a:r>
                <a:rPr lang="en-US" b="1" dirty="0">
                  <a:solidFill>
                    <a:schemeClr val="tx2"/>
                  </a:solidFill>
                </a:rPr>
                <a:t>Disability:</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815" y="1150181"/>
            <a:ext cx="4577171" cy="246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06522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District Incident Code</a:t>
            </a:r>
            <a:endParaRPr lang="en-US" dirty="0">
              <a:solidFill>
                <a:schemeClr val="tx2"/>
              </a:solidFill>
            </a:endParaRP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pPr marL="0" indent="0">
              <a:buNone/>
            </a:pPr>
            <a:r>
              <a:rPr lang="en-US" sz="1800" dirty="0" smtClean="0"/>
              <a:t>The </a:t>
            </a:r>
            <a:r>
              <a:rPr lang="en-US" sz="1800" dirty="0"/>
              <a:t>district incident ID code can be up to ten characters and must be unique to each incident.  If there are multiple students involved in one discipline incident use the same incident ID code for each student.  ODE highly recommends the following template when creating incident ID </a:t>
            </a:r>
            <a:r>
              <a:rPr lang="en-US" sz="1800" dirty="0" smtClean="0"/>
              <a:t>codes;</a:t>
            </a:r>
            <a:endParaRPr lang="en-US" sz="1800" dirty="0"/>
          </a:p>
          <a:p>
            <a:pPr marL="0" indent="0">
              <a:buNone/>
            </a:pPr>
            <a:r>
              <a:rPr lang="en-US" sz="1800" dirty="0"/>
              <a:t>Ex: A student from school 1294 is disciplined for fighting/mutual altercation (offense type 1700).  It is the first mutual altercation at that school during the school year.</a:t>
            </a:r>
          </a:p>
          <a:p>
            <a:pPr marL="0" indent="0">
              <a:buNone/>
            </a:pPr>
            <a:r>
              <a:rPr lang="en-US" sz="1800" dirty="0"/>
              <a:t>Incident ID Code = 1294 1700 1A</a:t>
            </a:r>
          </a:p>
          <a:p>
            <a:pPr marL="0" indent="0">
              <a:buNone/>
            </a:pPr>
            <a:r>
              <a:rPr lang="en-US" sz="1800" dirty="0"/>
              <a:t>The second mutual alteration offense at school 1294 should use the incident ID code of 1294 1700 1B, and so forth.</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752600"/>
            <a:ext cx="71151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11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
          <p:cNvSpPr>
            <a:spLocks noGrp="1" noChangeArrowheads="1"/>
          </p:cNvSpPr>
          <p:nvPr>
            <p:ph type="title" idx="4294967295"/>
          </p:nvPr>
        </p:nvSpPr>
        <p:spPr>
          <a:xfrm>
            <a:off x="1" y="277346"/>
            <a:ext cx="8230466" cy="1143000"/>
          </a:xfrm>
          <a:prstGeom prst="rect">
            <a:avLst/>
          </a:prstGeom>
        </p:spPr>
        <p:txBody>
          <a:bodyPr>
            <a:normAutofit fontScale="90000"/>
          </a:bodyPr>
          <a:lstStyle/>
          <a:p>
            <a:pPr>
              <a:defRPr/>
            </a:pPr>
            <a:r>
              <a:rPr lang="en-US" sz="4000" dirty="0"/>
              <a:t/>
            </a:r>
            <a:br>
              <a:rPr lang="en-US" sz="4000" dirty="0"/>
            </a:br>
            <a:endParaRPr lang="en-US" sz="3600" dirty="0">
              <a:solidFill>
                <a:srgbClr val="FF6600"/>
              </a:solidFill>
            </a:endParaRPr>
          </a:p>
        </p:txBody>
      </p:sp>
      <p:grpSp>
        <p:nvGrpSpPr>
          <p:cNvPr id="2" name="Group 20"/>
          <p:cNvGrpSpPr>
            <a:grpSpLocks/>
          </p:cNvGrpSpPr>
          <p:nvPr/>
        </p:nvGrpSpPr>
        <p:grpSpPr bwMode="auto">
          <a:xfrm>
            <a:off x="227929" y="1738827"/>
            <a:ext cx="8723745" cy="4854208"/>
            <a:chOff x="192" y="1104"/>
            <a:chExt cx="5400" cy="2835"/>
          </a:xfrm>
          <a:solidFill>
            <a:schemeClr val="bg1">
              <a:lumMod val="85000"/>
            </a:schemeClr>
          </a:solidFill>
        </p:grpSpPr>
        <p:sp>
          <p:nvSpPr>
            <p:cNvPr id="20485" name="Rectangle 21"/>
            <p:cNvSpPr>
              <a:spLocks noChangeArrowheads="1"/>
            </p:cNvSpPr>
            <p:nvPr/>
          </p:nvSpPr>
          <p:spPr bwMode="auto">
            <a:xfrm>
              <a:off x="192" y="1104"/>
              <a:ext cx="5400" cy="2835"/>
            </a:xfrm>
            <a:prstGeom prst="rect">
              <a:avLst/>
            </a:prstGeom>
            <a:grpFill/>
            <a:ln w="25400" algn="ctr">
              <a:solidFill>
                <a:schemeClr val="accent5">
                  <a:lumMod val="75000"/>
                </a:schemeClr>
              </a:solidFill>
              <a:miter lim="800000"/>
              <a:headEnd/>
              <a:tailEnd/>
            </a:ln>
          </p:spPr>
          <p:txBody>
            <a:bodyPr wrap="none" anchor="ctr"/>
            <a:lstStyle/>
            <a:p>
              <a:pPr>
                <a:defRPr/>
              </a:pPr>
              <a:endParaRPr lang="en-US" dirty="0"/>
            </a:p>
          </p:txBody>
        </p:sp>
        <p:pic>
          <p:nvPicPr>
            <p:cNvPr id="20486" name="Picture 22" descr="09DIC mainscreen"/>
            <p:cNvPicPr>
              <a:picLocks noChangeAspect="1" noChangeArrowheads="1"/>
            </p:cNvPicPr>
            <p:nvPr/>
          </p:nvPicPr>
          <p:blipFill>
            <a:blip r:embed="rId3" cstate="print"/>
            <a:srcRect l="12781" t="25798" r="28204" b="65497"/>
            <a:stretch>
              <a:fillRect/>
            </a:stretch>
          </p:blipFill>
          <p:spPr bwMode="auto">
            <a:xfrm>
              <a:off x="400" y="1160"/>
              <a:ext cx="4560" cy="504"/>
            </a:xfrm>
            <a:prstGeom prst="rect">
              <a:avLst/>
            </a:prstGeom>
            <a:grpFill/>
            <a:ln w="9525">
              <a:solidFill>
                <a:schemeClr val="accent5">
                  <a:lumMod val="75000"/>
                </a:schemeClr>
              </a:solidFill>
              <a:miter lim="800000"/>
              <a:headEnd/>
              <a:tailEnd/>
            </a:ln>
          </p:spPr>
        </p:pic>
        <p:sp>
          <p:nvSpPr>
            <p:cNvPr id="20487" name="Rectangle 23"/>
            <p:cNvSpPr>
              <a:spLocks noChangeArrowheads="1"/>
            </p:cNvSpPr>
            <p:nvPr/>
          </p:nvSpPr>
          <p:spPr bwMode="auto">
            <a:xfrm>
              <a:off x="416" y="1699"/>
              <a:ext cx="4560" cy="944"/>
            </a:xfrm>
            <a:prstGeom prst="rect">
              <a:avLst/>
            </a:prstGeom>
            <a:grpFill/>
            <a:ln w="9525">
              <a:noFill/>
              <a:miter lim="800000"/>
              <a:headEnd/>
              <a:tailEnd/>
            </a:ln>
          </p:spPr>
          <p:txBody>
            <a:bodyPr/>
            <a:lstStyle/>
            <a:p>
              <a:pPr marL="342659" indent="-342659">
                <a:spcBef>
                  <a:spcPct val="20000"/>
                </a:spcBef>
                <a:buClr>
                  <a:schemeClr val="hlink"/>
                </a:buClr>
                <a:defRPr/>
              </a:pPr>
              <a:r>
                <a:rPr lang="en-US" b="1" dirty="0" smtClean="0">
                  <a:solidFill>
                    <a:schemeClr val="tx2"/>
                  </a:solidFill>
                </a:rPr>
                <a:t>Primary </a:t>
              </a:r>
              <a:r>
                <a:rPr lang="en-US" b="1" dirty="0">
                  <a:solidFill>
                    <a:schemeClr val="tx2"/>
                  </a:solidFill>
                </a:rPr>
                <a:t>Offense Type Code</a:t>
              </a:r>
            </a:p>
            <a:p>
              <a:pPr marL="342659" indent="-342659">
                <a:spcBef>
                  <a:spcPct val="20000"/>
                </a:spcBef>
                <a:buClr>
                  <a:schemeClr val="hlink"/>
                </a:buClr>
                <a:defRPr/>
              </a:pPr>
              <a:r>
                <a:rPr lang="en-US" b="1" dirty="0" smtClean="0">
                  <a:solidFill>
                    <a:schemeClr val="tx2"/>
                  </a:solidFill>
                </a:rPr>
                <a:t>Secondary </a:t>
              </a:r>
              <a:r>
                <a:rPr lang="en-US" b="1" dirty="0">
                  <a:solidFill>
                    <a:schemeClr val="tx2"/>
                  </a:solidFill>
                </a:rPr>
                <a:t>Offense Type Code</a:t>
              </a:r>
            </a:p>
            <a:p>
              <a:pPr marL="342659" indent="-342659">
                <a:spcBef>
                  <a:spcPct val="20000"/>
                </a:spcBef>
                <a:buClr>
                  <a:schemeClr val="hlink"/>
                </a:buClr>
                <a:defRPr/>
              </a:pPr>
              <a:r>
                <a:rPr lang="en-US" b="1" dirty="0" smtClean="0">
                  <a:solidFill>
                    <a:schemeClr val="tx2"/>
                  </a:solidFill>
                </a:rPr>
                <a:t>Tertiary </a:t>
              </a:r>
              <a:r>
                <a:rPr lang="en-US" b="1" dirty="0">
                  <a:solidFill>
                    <a:schemeClr val="tx2"/>
                  </a:solidFill>
                </a:rPr>
                <a:t>Offense Type Code</a:t>
              </a:r>
            </a:p>
          </p:txBody>
        </p:sp>
        <p:pic>
          <p:nvPicPr>
            <p:cNvPr id="20488" name="Picture 24"/>
            <p:cNvPicPr>
              <a:picLocks noChangeAspect="1" noChangeArrowheads="1"/>
            </p:cNvPicPr>
            <p:nvPr/>
          </p:nvPicPr>
          <p:blipFill>
            <a:blip r:embed="rId4" cstate="print"/>
            <a:srcRect l="6244" t="20998" r="57018" b="55148"/>
            <a:stretch>
              <a:fillRect/>
            </a:stretch>
          </p:blipFill>
          <p:spPr bwMode="auto">
            <a:xfrm>
              <a:off x="480" y="2652"/>
              <a:ext cx="4508" cy="1168"/>
            </a:xfrm>
            <a:prstGeom prst="rect">
              <a:avLst/>
            </a:prstGeom>
            <a:grpFill/>
            <a:ln w="9525">
              <a:solidFill>
                <a:schemeClr val="accent5">
                  <a:lumMod val="75000"/>
                </a:schemeClr>
              </a:solidFill>
              <a:miter lim="800000"/>
              <a:headEnd/>
              <a:tailEnd/>
            </a:ln>
          </p:spPr>
        </p:pic>
      </p:grpSp>
      <p:sp>
        <p:nvSpPr>
          <p:cNvPr id="10" name="Rectangle 9"/>
          <p:cNvSpPr/>
          <p:nvPr/>
        </p:nvSpPr>
        <p:spPr>
          <a:xfrm>
            <a:off x="454216" y="1037430"/>
            <a:ext cx="8088209" cy="636809"/>
          </a:xfrm>
          <a:prstGeom prst="rect">
            <a:avLst/>
          </a:prstGeom>
          <a:noFill/>
        </p:spPr>
        <p:txBody>
          <a:bodyPr wrap="square" lIns="82012" tIns="41005" rIns="82012" bIns="41005">
            <a:spAutoFit/>
          </a:bodyPr>
          <a:lstStyle/>
          <a:p>
            <a:pPr algn="ctr">
              <a:buFontTx/>
              <a:buNone/>
              <a:defRPr/>
            </a:pPr>
            <a:r>
              <a:rPr lang="en-US" sz="3600" b="1" dirty="0" smtClean="0">
                <a:ln w="1905"/>
                <a:solidFill>
                  <a:schemeClr val="tx2"/>
                </a:solidFill>
                <a:effectLst>
                  <a:innerShdw blurRad="69850" dist="43180" dir="5400000">
                    <a:srgbClr val="000000">
                      <a:alpha val="65000"/>
                    </a:srgbClr>
                  </a:innerShdw>
                </a:effectLst>
              </a:rPr>
              <a:t>Offense Type Codes</a:t>
            </a:r>
            <a:endParaRPr lang="en-US" sz="36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0930415"/>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216483" y="316566"/>
            <a:ext cx="8229023" cy="1143000"/>
          </a:xfrm>
          <a:prstGeom prst="rect">
            <a:avLst/>
          </a:prstGeom>
          <a:noFill/>
          <a:ln w="9525">
            <a:noFill/>
            <a:miter lim="800000"/>
            <a:headEnd/>
            <a:tailEnd/>
          </a:ln>
        </p:spPr>
        <p:txBody>
          <a:bodyPr lIns="91376" tIns="45688" rIns="91376" bIns="45688" anchor="ctr"/>
          <a:lstStyle/>
          <a:p>
            <a:pPr>
              <a:lnSpc>
                <a:spcPct val="100000"/>
              </a:lnSpc>
              <a:spcBef>
                <a:spcPct val="0"/>
              </a:spcBef>
              <a:buClrTx/>
              <a:buSzTx/>
              <a:buFontTx/>
              <a:buNone/>
            </a:pPr>
            <a:r>
              <a:rPr lang="en-US" sz="3600" dirty="0">
                <a:solidFill>
                  <a:schemeClr val="tx2"/>
                </a:solidFill>
              </a:rPr>
              <a:t/>
            </a:r>
            <a:br>
              <a:rPr lang="en-US" sz="3600" dirty="0">
                <a:solidFill>
                  <a:schemeClr val="tx2"/>
                </a:solidFill>
              </a:rPr>
            </a:br>
            <a:endParaRPr lang="en-US" sz="3600" dirty="0">
              <a:solidFill>
                <a:srgbClr val="FF6600"/>
              </a:solidFill>
            </a:endParaRPr>
          </a:p>
        </p:txBody>
      </p:sp>
      <p:grpSp>
        <p:nvGrpSpPr>
          <p:cNvPr id="2" name="Group 9"/>
          <p:cNvGrpSpPr>
            <a:grpSpLocks/>
          </p:cNvGrpSpPr>
          <p:nvPr/>
        </p:nvGrpSpPr>
        <p:grpSpPr bwMode="auto">
          <a:xfrm>
            <a:off x="324427" y="1707032"/>
            <a:ext cx="8648700" cy="4814794"/>
            <a:chOff x="184" y="1168"/>
            <a:chExt cx="5240" cy="2920"/>
          </a:xfrm>
          <a:solidFill>
            <a:schemeClr val="bg1">
              <a:lumMod val="85000"/>
            </a:schemeClr>
          </a:solidFill>
        </p:grpSpPr>
        <p:sp>
          <p:nvSpPr>
            <p:cNvPr id="21509" name="Rectangle 10"/>
            <p:cNvSpPr>
              <a:spLocks noChangeArrowheads="1"/>
            </p:cNvSpPr>
            <p:nvPr/>
          </p:nvSpPr>
          <p:spPr bwMode="auto">
            <a:xfrm>
              <a:off x="184" y="1168"/>
              <a:ext cx="5240" cy="2920"/>
            </a:xfrm>
            <a:prstGeom prst="rect">
              <a:avLst/>
            </a:prstGeom>
            <a:grpFill/>
            <a:ln w="25400" algn="ctr">
              <a:solidFill>
                <a:schemeClr val="accent6">
                  <a:lumMod val="75000"/>
                </a:schemeClr>
              </a:solidFill>
              <a:miter lim="800000"/>
              <a:headEnd/>
              <a:tailEnd/>
            </a:ln>
          </p:spPr>
          <p:txBody>
            <a:bodyPr wrap="none" anchor="ctr"/>
            <a:lstStyle/>
            <a:p>
              <a:pPr marL="406116" indent="-287135" algn="ctr">
                <a:spcBef>
                  <a:spcPct val="20000"/>
                </a:spcBef>
                <a:buClr>
                  <a:schemeClr val="hlink"/>
                </a:buClr>
                <a:tabLst>
                  <a:tab pos="402942" algn="l"/>
                </a:tabLst>
                <a:defRPr/>
              </a:pPr>
              <a:endParaRPr lang="en-US" b="1" dirty="0">
                <a:solidFill>
                  <a:srgbClr val="5729A3"/>
                </a:solidFill>
              </a:endParaRPr>
            </a:p>
            <a:p>
              <a:pPr marL="406116" indent="-287135" algn="ctr">
                <a:tabLst>
                  <a:tab pos="402942" algn="l"/>
                </a:tabLst>
                <a:defRPr/>
              </a:pPr>
              <a:endParaRPr lang="en-US" dirty="0"/>
            </a:p>
          </p:txBody>
        </p:sp>
        <p:pic>
          <p:nvPicPr>
            <p:cNvPr id="21510" name="Picture 11" descr="09DIC mainscreen"/>
            <p:cNvPicPr>
              <a:picLocks noChangeAspect="1" noChangeArrowheads="1"/>
            </p:cNvPicPr>
            <p:nvPr/>
          </p:nvPicPr>
          <p:blipFill>
            <a:blip r:embed="rId3" cstate="print"/>
            <a:srcRect l="12781" t="34296" r="28204" b="58450"/>
            <a:stretch>
              <a:fillRect/>
            </a:stretch>
          </p:blipFill>
          <p:spPr bwMode="auto">
            <a:xfrm>
              <a:off x="488" y="1224"/>
              <a:ext cx="4560" cy="535"/>
            </a:xfrm>
            <a:prstGeom prst="rect">
              <a:avLst/>
            </a:prstGeom>
            <a:grpFill/>
            <a:ln w="9525">
              <a:solidFill>
                <a:schemeClr val="accent6">
                  <a:lumMod val="75000"/>
                </a:schemeClr>
              </a:solidFill>
              <a:miter lim="800000"/>
              <a:headEnd/>
              <a:tailEnd/>
            </a:ln>
          </p:spPr>
        </p:pic>
        <p:sp>
          <p:nvSpPr>
            <p:cNvPr id="21511" name="Rectangle 12"/>
            <p:cNvSpPr>
              <a:spLocks noChangeArrowheads="1"/>
            </p:cNvSpPr>
            <p:nvPr/>
          </p:nvSpPr>
          <p:spPr bwMode="auto">
            <a:xfrm>
              <a:off x="535" y="1828"/>
              <a:ext cx="4560" cy="944"/>
            </a:xfrm>
            <a:prstGeom prst="rect">
              <a:avLst/>
            </a:prstGeom>
            <a:grpFill/>
            <a:ln w="9525">
              <a:noFill/>
              <a:miter lim="800000"/>
              <a:headEnd/>
              <a:tailEnd/>
            </a:ln>
          </p:spPr>
          <p:txBody>
            <a:bodyPr/>
            <a:lstStyle/>
            <a:p>
              <a:pPr marL="342659" indent="-342659">
                <a:spcBef>
                  <a:spcPct val="20000"/>
                </a:spcBef>
                <a:buClr>
                  <a:schemeClr val="hlink"/>
                </a:buClr>
                <a:defRPr/>
              </a:pPr>
              <a:r>
                <a:rPr lang="en-US" b="1" dirty="0" smtClean="0">
                  <a:solidFill>
                    <a:schemeClr val="tx2"/>
                  </a:solidFill>
                </a:rPr>
                <a:t>Primary </a:t>
              </a:r>
              <a:r>
                <a:rPr lang="en-US" b="1" dirty="0">
                  <a:solidFill>
                    <a:schemeClr val="tx2"/>
                  </a:solidFill>
                </a:rPr>
                <a:t>Weapon Type Code</a:t>
              </a:r>
            </a:p>
            <a:p>
              <a:pPr marL="342659" indent="-342659">
                <a:spcBef>
                  <a:spcPct val="20000"/>
                </a:spcBef>
                <a:buClr>
                  <a:schemeClr val="hlink"/>
                </a:buClr>
                <a:defRPr/>
              </a:pPr>
              <a:r>
                <a:rPr lang="en-US" b="1" dirty="0" smtClean="0">
                  <a:solidFill>
                    <a:schemeClr val="tx2"/>
                  </a:solidFill>
                </a:rPr>
                <a:t>Secondary </a:t>
              </a:r>
              <a:r>
                <a:rPr lang="en-US" b="1" dirty="0">
                  <a:solidFill>
                    <a:schemeClr val="tx2"/>
                  </a:solidFill>
                </a:rPr>
                <a:t>Weapon Type Code</a:t>
              </a:r>
            </a:p>
            <a:p>
              <a:pPr marL="342659" indent="-342659">
                <a:spcBef>
                  <a:spcPct val="20000"/>
                </a:spcBef>
                <a:buClr>
                  <a:schemeClr val="hlink"/>
                </a:buClr>
                <a:defRPr/>
              </a:pPr>
              <a:r>
                <a:rPr lang="en-US" b="1" dirty="0" smtClean="0">
                  <a:solidFill>
                    <a:schemeClr val="tx2"/>
                  </a:solidFill>
                </a:rPr>
                <a:t>Tertiary </a:t>
              </a:r>
              <a:r>
                <a:rPr lang="en-US" b="1" dirty="0">
                  <a:solidFill>
                    <a:schemeClr val="tx2"/>
                  </a:solidFill>
                </a:rPr>
                <a:t>Weapon Type Code</a:t>
              </a:r>
            </a:p>
          </p:txBody>
        </p:sp>
        <p:grpSp>
          <p:nvGrpSpPr>
            <p:cNvPr id="3" name="Group 13"/>
            <p:cNvGrpSpPr>
              <a:grpSpLocks/>
            </p:cNvGrpSpPr>
            <p:nvPr/>
          </p:nvGrpSpPr>
          <p:grpSpPr bwMode="auto">
            <a:xfrm>
              <a:off x="732" y="2799"/>
              <a:ext cx="3994" cy="1163"/>
              <a:chOff x="732" y="2799"/>
              <a:chExt cx="3994" cy="1163"/>
            </a:xfrm>
            <a:grpFill/>
          </p:grpSpPr>
          <p:pic>
            <p:nvPicPr>
              <p:cNvPr id="21513" name="Picture 14"/>
              <p:cNvPicPr>
                <a:picLocks noChangeAspect="1" noChangeArrowheads="1"/>
              </p:cNvPicPr>
              <p:nvPr/>
            </p:nvPicPr>
            <p:blipFill>
              <a:blip r:embed="rId4" cstate="print"/>
              <a:srcRect l="6068" t="29324" r="64096" b="48946"/>
              <a:stretch>
                <a:fillRect/>
              </a:stretch>
            </p:blipFill>
            <p:spPr bwMode="auto">
              <a:xfrm>
                <a:off x="732" y="2799"/>
                <a:ext cx="3994" cy="1163"/>
              </a:xfrm>
              <a:prstGeom prst="rect">
                <a:avLst/>
              </a:prstGeom>
              <a:grpFill/>
              <a:ln w="9525">
                <a:solidFill>
                  <a:schemeClr val="accent6">
                    <a:lumMod val="75000"/>
                  </a:schemeClr>
                </a:solidFill>
                <a:miter lim="800000"/>
                <a:headEnd/>
                <a:tailEnd/>
              </a:ln>
            </p:spPr>
          </p:pic>
          <p:sp>
            <p:nvSpPr>
              <p:cNvPr id="21514" name="Rectangle 15"/>
              <p:cNvSpPr>
                <a:spLocks noChangeArrowheads="1"/>
              </p:cNvSpPr>
              <p:nvPr/>
            </p:nvSpPr>
            <p:spPr bwMode="auto">
              <a:xfrm>
                <a:off x="1031" y="3839"/>
                <a:ext cx="440" cy="88"/>
              </a:xfrm>
              <a:prstGeom prst="rect">
                <a:avLst/>
              </a:prstGeom>
              <a:grpFill/>
              <a:ln w="25400" algn="ctr">
                <a:solidFill>
                  <a:schemeClr val="accent6">
                    <a:lumMod val="75000"/>
                  </a:schemeClr>
                </a:solidFill>
                <a:miter lim="800000"/>
                <a:headEnd/>
                <a:tailEnd/>
              </a:ln>
            </p:spPr>
            <p:txBody>
              <a:bodyPr wrap="none" anchor="ctr"/>
              <a:lstStyle/>
              <a:p>
                <a:pPr>
                  <a:defRPr/>
                </a:pPr>
                <a:endParaRPr lang="en-US" dirty="0"/>
              </a:p>
            </p:txBody>
          </p:sp>
        </p:grpSp>
      </p:grpSp>
      <p:sp>
        <p:nvSpPr>
          <p:cNvPr id="12" name="Rectangle 11"/>
          <p:cNvSpPr/>
          <p:nvPr/>
        </p:nvSpPr>
        <p:spPr>
          <a:xfrm>
            <a:off x="451232" y="1044300"/>
            <a:ext cx="8080252" cy="636809"/>
          </a:xfrm>
          <a:prstGeom prst="rect">
            <a:avLst/>
          </a:prstGeom>
          <a:noFill/>
        </p:spPr>
        <p:txBody>
          <a:bodyPr wrap="square" lIns="82012" tIns="41005" rIns="82012" bIns="41005">
            <a:spAutoFit/>
          </a:bodyPr>
          <a:lstStyle/>
          <a:p>
            <a:pPr algn="ctr">
              <a:buFontTx/>
              <a:buNone/>
              <a:defRPr/>
            </a:pPr>
            <a:r>
              <a:rPr lang="en-US" sz="3600" b="1" dirty="0" smtClean="0">
                <a:ln w="1905"/>
                <a:solidFill>
                  <a:schemeClr val="tx2"/>
                </a:solidFill>
                <a:effectLst>
                  <a:innerShdw blurRad="69850" dist="43180" dir="5400000">
                    <a:srgbClr val="000000">
                      <a:alpha val="65000"/>
                    </a:srgbClr>
                  </a:innerShdw>
                </a:effectLst>
              </a:rPr>
              <a:t>Weapon Type Codes</a:t>
            </a:r>
            <a:endParaRPr lang="en-US" sz="36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3665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216483" y="316566"/>
            <a:ext cx="8229023" cy="1143000"/>
          </a:xfrm>
          <a:prstGeom prst="rect">
            <a:avLst/>
          </a:prstGeom>
          <a:noFill/>
          <a:ln w="9525">
            <a:noFill/>
            <a:miter lim="800000"/>
            <a:headEnd/>
            <a:tailEnd/>
          </a:ln>
        </p:spPr>
        <p:txBody>
          <a:bodyPr lIns="91376" tIns="45688" rIns="91376" bIns="45688" anchor="ctr"/>
          <a:lstStyle/>
          <a:p>
            <a:pPr>
              <a:lnSpc>
                <a:spcPct val="100000"/>
              </a:lnSpc>
              <a:spcBef>
                <a:spcPct val="0"/>
              </a:spcBef>
              <a:buClrTx/>
              <a:buSzTx/>
              <a:buFontTx/>
              <a:buNone/>
              <a:defRPr/>
            </a:pPr>
            <a:r>
              <a:rPr lang="en-US" sz="3600" dirty="0">
                <a:solidFill>
                  <a:srgbClr val="D66B00"/>
                </a:solidFill>
                <a:latin typeface="+mj-lt"/>
              </a:rPr>
              <a:t/>
            </a:r>
            <a:br>
              <a:rPr lang="en-US" sz="3600" dirty="0">
                <a:solidFill>
                  <a:srgbClr val="D66B00"/>
                </a:solidFill>
                <a:latin typeface="+mj-lt"/>
              </a:rPr>
            </a:br>
            <a:endParaRPr lang="en-US" sz="3600" dirty="0">
              <a:solidFill>
                <a:srgbClr val="FF6600"/>
              </a:solidFill>
            </a:endParaRPr>
          </a:p>
        </p:txBody>
      </p:sp>
      <p:pic>
        <p:nvPicPr>
          <p:cNvPr id="49155" name="Picture 6" descr="09DIC mainscreen"/>
          <p:cNvPicPr>
            <a:picLocks noChangeAspect="1" noChangeArrowheads="1"/>
          </p:cNvPicPr>
          <p:nvPr/>
        </p:nvPicPr>
        <p:blipFill>
          <a:blip r:embed="rId3" cstate="print"/>
          <a:srcRect l="12781" t="41550" r="28204" b="51196"/>
          <a:stretch>
            <a:fillRect/>
          </a:stretch>
        </p:blipFill>
        <p:spPr bwMode="auto">
          <a:xfrm>
            <a:off x="783654" y="1718703"/>
            <a:ext cx="7575261" cy="900672"/>
          </a:xfrm>
          <a:prstGeom prst="rect">
            <a:avLst/>
          </a:prstGeom>
          <a:noFill/>
          <a:ln w="9525">
            <a:noFill/>
            <a:miter lim="800000"/>
            <a:headEnd/>
            <a:tailEnd/>
          </a:ln>
        </p:spPr>
      </p:pic>
      <p:sp>
        <p:nvSpPr>
          <p:cNvPr id="22533" name="Rectangle 18"/>
          <p:cNvSpPr>
            <a:spLocks noChangeArrowheads="1"/>
          </p:cNvSpPr>
          <p:nvPr/>
        </p:nvSpPr>
        <p:spPr bwMode="auto">
          <a:xfrm>
            <a:off x="207818" y="2622182"/>
            <a:ext cx="8620404" cy="4022233"/>
          </a:xfrm>
          <a:prstGeom prst="rect">
            <a:avLst/>
          </a:prstGeom>
          <a:solidFill>
            <a:schemeClr val="bg1">
              <a:lumMod val="85000"/>
            </a:schemeClr>
          </a:solidFill>
          <a:ln w="19050">
            <a:solidFill>
              <a:schemeClr val="accent4">
                <a:lumMod val="50000"/>
              </a:schemeClr>
            </a:solidFill>
            <a:miter lim="800000"/>
            <a:headEnd/>
            <a:tailEnd/>
          </a:ln>
        </p:spPr>
        <p:txBody>
          <a:bodyPr lIns="91376" tIns="45688" rIns="91376" bIns="45688"/>
          <a:lstStyle/>
          <a:p>
            <a:pPr marL="342659" indent="-342659">
              <a:spcBef>
                <a:spcPct val="20000"/>
              </a:spcBef>
              <a:buClr>
                <a:schemeClr val="hlink"/>
              </a:buClr>
              <a:defRPr/>
            </a:pPr>
            <a:r>
              <a:rPr lang="en-US" b="1" dirty="0" smtClean="0">
                <a:solidFill>
                  <a:schemeClr val="tx2"/>
                </a:solidFill>
              </a:rPr>
              <a:t>Discipline </a:t>
            </a:r>
            <a:r>
              <a:rPr lang="en-US" b="1" dirty="0">
                <a:solidFill>
                  <a:schemeClr val="tx2"/>
                </a:solidFill>
              </a:rPr>
              <a:t>Modifier Code</a:t>
            </a:r>
          </a:p>
          <a:p>
            <a:pPr marL="342659" indent="-342659">
              <a:spcBef>
                <a:spcPct val="20000"/>
              </a:spcBef>
              <a:buClr>
                <a:schemeClr val="hlink"/>
              </a:buClr>
              <a:defRPr/>
            </a:pPr>
            <a:r>
              <a:rPr lang="en-US" sz="2000" b="1" dirty="0">
                <a:solidFill>
                  <a:schemeClr val="tx2"/>
                </a:solidFill>
              </a:rPr>
              <a:t>		</a:t>
            </a:r>
            <a:r>
              <a:rPr lang="en-US" sz="1600" b="1" dirty="0">
                <a:solidFill>
                  <a:schemeClr val="tx2"/>
                </a:solidFill>
              </a:rPr>
              <a:t>0 - Not Applicable, 1 – Less than 1 year and 	</a:t>
            </a:r>
            <a:br>
              <a:rPr lang="en-US" sz="1600" b="1" dirty="0">
                <a:solidFill>
                  <a:schemeClr val="tx2"/>
                </a:solidFill>
              </a:rPr>
            </a:br>
            <a:r>
              <a:rPr lang="en-US" sz="1600" b="1" dirty="0">
                <a:solidFill>
                  <a:schemeClr val="tx2"/>
                </a:solidFill>
              </a:rPr>
              <a:t>	2 – Removal by ALJ</a:t>
            </a:r>
          </a:p>
          <a:p>
            <a:pPr marL="342659" indent="-342659">
              <a:spcBef>
                <a:spcPct val="20000"/>
              </a:spcBef>
              <a:buClr>
                <a:schemeClr val="hlink"/>
              </a:buClr>
              <a:defRPr/>
            </a:pPr>
            <a:r>
              <a:rPr lang="en-US" b="1" dirty="0" smtClean="0">
                <a:solidFill>
                  <a:schemeClr val="tx2"/>
                </a:solidFill>
              </a:rPr>
              <a:t>Discipline </a:t>
            </a:r>
            <a:r>
              <a:rPr lang="en-US" b="1" dirty="0">
                <a:solidFill>
                  <a:schemeClr val="tx2"/>
                </a:solidFill>
              </a:rPr>
              <a:t>Days:  Records school days</a:t>
            </a:r>
          </a:p>
          <a:p>
            <a:pPr marL="342659" indent="-342659">
              <a:spcBef>
                <a:spcPct val="20000"/>
              </a:spcBef>
              <a:buClr>
                <a:schemeClr val="hlink"/>
              </a:buClr>
              <a:defRPr/>
            </a:pPr>
            <a:r>
              <a:rPr lang="en-US" sz="2000" b="1" dirty="0">
                <a:solidFill>
                  <a:schemeClr val="tx2"/>
                </a:solidFill>
              </a:rPr>
              <a:t>	</a:t>
            </a:r>
            <a:r>
              <a:rPr lang="en-US" sz="2000" b="1">
                <a:solidFill>
                  <a:schemeClr val="tx2"/>
                </a:solidFill>
              </a:rPr>
              <a:t>	</a:t>
            </a:r>
            <a:endParaRPr lang="en-US" sz="2000" b="1" smtClean="0">
              <a:solidFill>
                <a:schemeClr val="tx2"/>
              </a:solidFill>
            </a:endParaRPr>
          </a:p>
          <a:p>
            <a:pPr marL="342659" indent="-342659">
              <a:spcBef>
                <a:spcPct val="20000"/>
              </a:spcBef>
              <a:buClr>
                <a:schemeClr val="hlink"/>
              </a:buClr>
              <a:defRPr/>
            </a:pPr>
            <a:r>
              <a:rPr lang="en-US" b="1" smtClean="0">
                <a:solidFill>
                  <a:schemeClr val="tx2"/>
                </a:solidFill>
              </a:rPr>
              <a:t>Interim </a:t>
            </a:r>
            <a:r>
              <a:rPr lang="en-US" b="1" dirty="0">
                <a:solidFill>
                  <a:schemeClr val="tx2"/>
                </a:solidFill>
              </a:rPr>
              <a:t>Services Flag:</a:t>
            </a:r>
          </a:p>
        </p:txBody>
      </p:sp>
      <p:graphicFrame>
        <p:nvGraphicFramePr>
          <p:cNvPr id="7" name="Table 6"/>
          <p:cNvGraphicFramePr>
            <a:graphicFrameLocks noGrp="1"/>
          </p:cNvGraphicFramePr>
          <p:nvPr>
            <p:extLst>
              <p:ext uri="{D42A27DB-BD31-4B8C-83A1-F6EECF244321}">
                <p14:modId xmlns:p14="http://schemas.microsoft.com/office/powerpoint/2010/main" val="2903322457"/>
              </p:ext>
            </p:extLst>
          </p:nvPr>
        </p:nvGraphicFramePr>
        <p:xfrm>
          <a:off x="1870364" y="4639236"/>
          <a:ext cx="6223000" cy="2027817"/>
        </p:xfrm>
        <a:graphic>
          <a:graphicData uri="http://schemas.openxmlformats.org/drawingml/2006/table">
            <a:tbl>
              <a:tblPr firstRow="1" bandRow="1">
                <a:tableStyleId>{C4B1156A-380E-4F78-BDF5-A606A8083BF9}</a:tableStyleId>
              </a:tblPr>
              <a:tblGrid>
                <a:gridCol w="3111500"/>
                <a:gridCol w="3111500"/>
              </a:tblGrid>
              <a:tr h="279699">
                <a:tc>
                  <a:txBody>
                    <a:bodyPr/>
                    <a:lstStyle/>
                    <a:p>
                      <a:r>
                        <a:rPr lang="en-US" sz="1200" dirty="0" smtClean="0"/>
                        <a:t>If the Discipline Action Code is:</a:t>
                      </a:r>
                      <a:endParaRPr lang="en-US" sz="12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200" dirty="0" smtClean="0"/>
                        <a:t>Then</a:t>
                      </a:r>
                      <a:r>
                        <a:rPr lang="en-US" sz="1200" baseline="0" dirty="0" smtClean="0"/>
                        <a:t> the Interim Services Flag options are:</a:t>
                      </a:r>
                      <a:endParaRPr lang="en-US" sz="1200"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306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 Expulsion</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smtClean="0"/>
                        <a:t>Y or N</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306593">
                <a:tc>
                  <a:txBody>
                    <a:bodyPr/>
                    <a:lstStyle/>
                    <a:p>
                      <a:r>
                        <a:rPr lang="en-US" sz="1400" b="1" dirty="0" smtClean="0"/>
                        <a:t>2- In-School Suspension</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smtClean="0">
                          <a:effectLst>
                            <a:outerShdw blurRad="38100" dist="38100" dir="2700000" algn="tl">
                              <a:srgbClr val="000000">
                                <a:alpha val="43137"/>
                              </a:srgbClr>
                            </a:outerShdw>
                          </a:effectLst>
                        </a:rPr>
                        <a:t>Y*</a:t>
                      </a: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306593">
                <a:tc>
                  <a:txBody>
                    <a:bodyPr/>
                    <a:lstStyle/>
                    <a:p>
                      <a:r>
                        <a:rPr lang="en-US" sz="1400" b="1" dirty="0" smtClean="0"/>
                        <a:t>3- Out</a:t>
                      </a:r>
                      <a:r>
                        <a:rPr lang="en-US" sz="1400" b="1" baseline="0" dirty="0" smtClean="0"/>
                        <a:t> of School Suspension</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smtClean="0"/>
                        <a:t>Y or N</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306593">
                <a:tc>
                  <a:txBody>
                    <a:bodyPr/>
                    <a:lstStyle/>
                    <a:p>
                      <a:r>
                        <a:rPr lang="en-US" sz="1400" b="1" dirty="0" smtClean="0"/>
                        <a:t>4- Truancy</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smtClean="0"/>
                        <a:t>Blank (Not Applicable)</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521746">
                <a:tc>
                  <a:txBody>
                    <a:bodyPr/>
                    <a:lstStyle/>
                    <a:p>
                      <a:r>
                        <a:rPr lang="en-US" sz="1400" b="1" dirty="0" smtClean="0"/>
                        <a:t>5- Removed to an Alternate educational Setting</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lang="en-US" sz="1400" b="1" dirty="0" smtClean="0"/>
                        <a:t>Y</a:t>
                      </a:r>
                      <a:endParaRPr lang="en-US" sz="1400" b="1"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bl>
          </a:graphicData>
        </a:graphic>
      </p:graphicFrame>
      <p:sp>
        <p:nvSpPr>
          <p:cNvPr id="9" name="Rectangle 8"/>
          <p:cNvSpPr/>
          <p:nvPr/>
        </p:nvSpPr>
        <p:spPr>
          <a:xfrm>
            <a:off x="433734" y="609600"/>
            <a:ext cx="8097755" cy="1190807"/>
          </a:xfrm>
          <a:prstGeom prst="rect">
            <a:avLst/>
          </a:prstGeom>
          <a:noFill/>
        </p:spPr>
        <p:txBody>
          <a:bodyPr wrap="square" lIns="82012" tIns="41005" rIns="82012" bIns="41005">
            <a:spAutoFit/>
          </a:bodyPr>
          <a:lstStyle/>
          <a:p>
            <a:pPr algn="ctr">
              <a:buFontTx/>
              <a:buNone/>
              <a:defRPr/>
            </a:pPr>
            <a:r>
              <a:rPr lang="en-US" sz="3600" b="1" dirty="0" smtClean="0">
                <a:ln w="1905"/>
                <a:solidFill>
                  <a:schemeClr val="tx2"/>
                </a:solidFill>
                <a:effectLst>
                  <a:innerShdw blurRad="69850" dist="43180" dir="5400000">
                    <a:srgbClr val="000000">
                      <a:alpha val="65000"/>
                    </a:srgbClr>
                  </a:innerShdw>
                </a:effectLst>
              </a:rPr>
              <a:t>Discipline Modifier, Days, and Interim Services</a:t>
            </a:r>
            <a:endParaRPr lang="en-US" sz="36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4007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6"/>
          <p:cNvSpPr txBox="1">
            <a:spLocks noChangeArrowheads="1"/>
          </p:cNvSpPr>
          <p:nvPr/>
        </p:nvSpPr>
        <p:spPr bwMode="auto">
          <a:xfrm>
            <a:off x="368259" y="1487087"/>
            <a:ext cx="8270463" cy="1938928"/>
          </a:xfrm>
          <a:prstGeom prst="rect">
            <a:avLst/>
          </a:prstGeom>
          <a:solidFill>
            <a:schemeClr val="bg1">
              <a:lumMod val="85000"/>
            </a:schemeClr>
          </a:solidFill>
          <a:ln w="19050">
            <a:solidFill>
              <a:srgbClr val="5729A3"/>
            </a:solidFill>
            <a:miter lim="800000"/>
            <a:headEnd/>
            <a:tailEnd/>
          </a:ln>
        </p:spPr>
        <p:txBody>
          <a:bodyPr wrap="square" lIns="91376" tIns="45688" rIns="91376" bIns="45688">
            <a:spAutoFit/>
          </a:bodyPr>
          <a:lstStyle/>
          <a:p>
            <a:pPr marL="341709" indent="-341709">
              <a:spcBef>
                <a:spcPct val="20000"/>
              </a:spcBef>
              <a:buClr>
                <a:schemeClr val="hlink"/>
              </a:buClr>
              <a:defRPr/>
            </a:pPr>
            <a:r>
              <a:rPr lang="en-US" sz="2400" b="1" dirty="0" smtClean="0">
                <a:solidFill>
                  <a:schemeClr val="tx2"/>
                </a:solidFill>
              </a:rPr>
              <a:t>Violent </a:t>
            </a:r>
            <a:r>
              <a:rPr lang="en-US" sz="2400" b="1" dirty="0">
                <a:solidFill>
                  <a:schemeClr val="tx2"/>
                </a:solidFill>
              </a:rPr>
              <a:t>Criminal Offense Arrest Flag:  Indicates that the incident resulted in the student’s arrest for a violent criminal offense.</a:t>
            </a:r>
          </a:p>
          <a:p>
            <a:pPr marL="341709" indent="-341709">
              <a:spcBef>
                <a:spcPct val="20000"/>
              </a:spcBef>
              <a:buClr>
                <a:schemeClr val="hlink"/>
              </a:buClr>
              <a:defRPr/>
            </a:pPr>
            <a:r>
              <a:rPr lang="en-US" sz="2400" b="1" dirty="0">
                <a:solidFill>
                  <a:schemeClr val="tx2"/>
                </a:solidFill>
              </a:rPr>
              <a:t>		</a:t>
            </a:r>
            <a:r>
              <a:rPr lang="en-US" b="1" dirty="0">
                <a:solidFill>
                  <a:schemeClr val="tx2"/>
                </a:solidFill>
              </a:rPr>
              <a:t>Can only be marked Yes (Y) for:</a:t>
            </a:r>
          </a:p>
          <a:p>
            <a:pPr marL="341709" indent="-341709">
              <a:spcBef>
                <a:spcPct val="20000"/>
              </a:spcBef>
              <a:buClr>
                <a:schemeClr val="hlink"/>
              </a:buClr>
              <a:defRPr/>
            </a:pPr>
            <a:r>
              <a:rPr lang="en-US" b="1" dirty="0">
                <a:solidFill>
                  <a:schemeClr val="tx2"/>
                </a:solidFill>
              </a:rPr>
              <a:t>		</a:t>
            </a:r>
            <a:r>
              <a:rPr lang="en-US" b="1" dirty="0" smtClean="0">
                <a:solidFill>
                  <a:schemeClr val="tx2"/>
                </a:solidFill>
              </a:rPr>
              <a:t>Action </a:t>
            </a:r>
            <a:r>
              <a:rPr lang="en-US" b="1" dirty="0">
                <a:solidFill>
                  <a:schemeClr val="tx2"/>
                </a:solidFill>
              </a:rPr>
              <a:t>Type Code 1 (expulsions)  and;</a:t>
            </a:r>
          </a:p>
          <a:p>
            <a:pPr marL="341709" indent="-341709">
              <a:spcBef>
                <a:spcPct val="20000"/>
              </a:spcBef>
              <a:buClr>
                <a:schemeClr val="hlink"/>
              </a:buClr>
              <a:defRPr/>
            </a:pPr>
            <a:r>
              <a:rPr lang="en-US" b="1" dirty="0">
                <a:solidFill>
                  <a:schemeClr val="tx2"/>
                </a:solidFill>
              </a:rPr>
              <a:t>		</a:t>
            </a:r>
            <a:r>
              <a:rPr lang="en-US" b="1" dirty="0" smtClean="0">
                <a:solidFill>
                  <a:schemeClr val="tx2"/>
                </a:solidFill>
              </a:rPr>
              <a:t>Designated Offense </a:t>
            </a:r>
            <a:r>
              <a:rPr lang="en-US" b="1" dirty="0">
                <a:solidFill>
                  <a:schemeClr val="tx2"/>
                </a:solidFill>
              </a:rPr>
              <a:t>Type Codes </a:t>
            </a:r>
            <a:r>
              <a:rPr lang="en-US" b="1" dirty="0"/>
              <a:t>		</a:t>
            </a:r>
          </a:p>
        </p:txBody>
      </p:sp>
    </p:spTree>
    <p:extLst>
      <p:ext uri="{BB962C8B-B14F-4D97-AF65-F5344CB8AC3E}">
        <p14:creationId xmlns:p14="http://schemas.microsoft.com/office/powerpoint/2010/main" val="294300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8323" y="2208960"/>
            <a:ext cx="7689273" cy="605118"/>
          </a:xfrm>
          <a:prstGeom prst="rect">
            <a:avLst/>
          </a:prstGeom>
          <a:noFill/>
          <a:ln w="9525">
            <a:noFill/>
            <a:miter lim="800000"/>
            <a:headEnd/>
            <a:tailEnd/>
          </a:ln>
          <a:effectLst/>
        </p:spPr>
        <p:txBody>
          <a:bodyPr lIns="82012" tIns="41005" rIns="82012" bIns="41005" anchor="ctr"/>
          <a:lstStyle/>
          <a:p>
            <a:pPr algn="ctr">
              <a:buClr>
                <a:schemeClr val="accent5">
                  <a:lumMod val="75000"/>
                </a:schemeClr>
              </a:buClr>
              <a:buFontTx/>
              <a:buNone/>
              <a:defRPr/>
            </a:pPr>
            <a:r>
              <a:rPr lang="en-US" sz="4800" b="1" dirty="0">
                <a:solidFill>
                  <a:schemeClr val="tx2"/>
                </a:solidFill>
              </a:rPr>
              <a:t>Today’s Agenda</a:t>
            </a:r>
          </a:p>
        </p:txBody>
      </p:sp>
      <p:sp>
        <p:nvSpPr>
          <p:cNvPr id="5" name="Text Box 4"/>
          <p:cNvSpPr txBox="1">
            <a:spLocks noChangeArrowheads="1"/>
          </p:cNvSpPr>
          <p:nvPr/>
        </p:nvSpPr>
        <p:spPr bwMode="auto">
          <a:xfrm>
            <a:off x="532539" y="3450012"/>
            <a:ext cx="5384815" cy="2397291"/>
          </a:xfrm>
          <a:prstGeom prst="rect">
            <a:avLst/>
          </a:prstGeom>
          <a:noFill/>
          <a:ln w="9525">
            <a:noFill/>
            <a:miter lim="800000"/>
            <a:headEnd/>
            <a:tailEnd/>
          </a:ln>
        </p:spPr>
        <p:txBody>
          <a:bodyPr wrap="square" lIns="82012" tIns="41005" rIns="82012" bIns="41005">
            <a:spAutoFit/>
          </a:bodyPr>
          <a:lstStyle/>
          <a:p>
            <a:pPr marL="307538" indent="-307538" algn="ctr">
              <a:spcBef>
                <a:spcPct val="20000"/>
              </a:spcBef>
              <a:spcAft>
                <a:spcPct val="50000"/>
              </a:spcAft>
              <a:buClr>
                <a:schemeClr val="accent5">
                  <a:lumMod val="75000"/>
                </a:schemeClr>
              </a:buClr>
              <a:buSzPct val="120000"/>
              <a:buFont typeface="Arial" pitchFamily="34" charset="0"/>
              <a:buChar char="•"/>
              <a:defRPr/>
            </a:pPr>
            <a:r>
              <a:rPr lang="en-US" sz="3200" b="1" dirty="0">
                <a:solidFill>
                  <a:schemeClr val="tx2"/>
                </a:solidFill>
              </a:rPr>
              <a:t>Discipline Incidents Annual Collection, </a:t>
            </a:r>
            <a:r>
              <a:rPr lang="en-US" sz="3200" b="1" dirty="0" smtClean="0">
                <a:solidFill>
                  <a:schemeClr val="tx2"/>
                </a:solidFill>
              </a:rPr>
              <a:t>2017</a:t>
            </a:r>
          </a:p>
          <a:p>
            <a:pPr marL="307538" indent="-307538" algn="ctr">
              <a:spcBef>
                <a:spcPct val="20000"/>
              </a:spcBef>
              <a:spcAft>
                <a:spcPct val="50000"/>
              </a:spcAft>
              <a:buClr>
                <a:schemeClr val="accent5">
                  <a:lumMod val="75000"/>
                </a:schemeClr>
              </a:buClr>
              <a:buSzPct val="120000"/>
              <a:buFont typeface="Arial" pitchFamily="34" charset="0"/>
              <a:buChar char="•"/>
              <a:defRPr/>
            </a:pPr>
            <a:r>
              <a:rPr lang="en-US" sz="3200" b="1" dirty="0" smtClean="0">
                <a:solidFill>
                  <a:schemeClr val="tx2"/>
                </a:solidFill>
              </a:rPr>
              <a:t>Restraint </a:t>
            </a:r>
            <a:r>
              <a:rPr lang="en-US" sz="3200" b="1" dirty="0">
                <a:solidFill>
                  <a:schemeClr val="tx2"/>
                </a:solidFill>
              </a:rPr>
              <a:t>&amp; Seclusion Annual Collection, </a:t>
            </a:r>
            <a:r>
              <a:rPr lang="en-US" sz="3200" b="1" dirty="0" smtClean="0">
                <a:solidFill>
                  <a:schemeClr val="tx2"/>
                </a:solidFill>
              </a:rPr>
              <a:t>2017</a:t>
            </a:r>
            <a:endParaRPr lang="en-US" sz="3200" b="1" dirty="0">
              <a:solidFill>
                <a:schemeClr val="tx2"/>
              </a:solidFill>
            </a:endParaRPr>
          </a:p>
        </p:txBody>
      </p:sp>
      <p:pic>
        <p:nvPicPr>
          <p:cNvPr id="13316" name="Picture 5" descr="MCBD06630_0000[1]"/>
          <p:cNvPicPr>
            <a:picLocks noChangeAspect="1" noChangeArrowheads="1"/>
          </p:cNvPicPr>
          <p:nvPr/>
        </p:nvPicPr>
        <p:blipFill>
          <a:blip r:embed="rId3" cstate="print"/>
          <a:srcRect/>
          <a:stretch>
            <a:fillRect/>
          </a:stretch>
        </p:blipFill>
        <p:spPr bwMode="auto">
          <a:xfrm>
            <a:off x="6046932" y="3860427"/>
            <a:ext cx="1626466" cy="1259261"/>
          </a:xfrm>
          <a:prstGeom prst="rect">
            <a:avLst/>
          </a:prstGeom>
          <a:noFill/>
          <a:ln w="9525">
            <a:noFill/>
            <a:miter lim="800000"/>
            <a:headEnd/>
            <a:tailEnd/>
          </a:ln>
        </p:spPr>
      </p:pic>
    </p:spTree>
    <p:extLst>
      <p:ext uri="{BB962C8B-B14F-4D97-AF65-F5344CB8AC3E}">
        <p14:creationId xmlns:p14="http://schemas.microsoft.com/office/powerpoint/2010/main" val="75593454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4294967295"/>
          </p:nvPr>
        </p:nvSpPr>
        <p:spPr>
          <a:xfrm>
            <a:off x="1905000" y="1980640"/>
            <a:ext cx="5943600" cy="3125041"/>
          </a:xfrm>
        </p:spPr>
        <p:txBody>
          <a:bodyPr>
            <a:normAutofit lnSpcReduction="10000"/>
          </a:bodyPr>
          <a:lstStyle/>
          <a:p>
            <a:pPr marL="0" indent="0">
              <a:buNone/>
              <a:defRPr/>
            </a:pPr>
            <a:r>
              <a:rPr lang="en-US" sz="2800" b="1" dirty="0">
                <a:solidFill>
                  <a:srgbClr val="FF0000"/>
                </a:solidFill>
              </a:rPr>
              <a:t>Will I need to enter suspension, expulsion, and removal incident days for a student who is not on an IEP?</a:t>
            </a:r>
          </a:p>
          <a:p>
            <a:pPr marL="0" indent="0">
              <a:buNone/>
              <a:defRPr/>
            </a:pPr>
            <a:endParaRPr lang="en-US" sz="2800" b="1" dirty="0">
              <a:solidFill>
                <a:schemeClr val="tx2"/>
              </a:solidFill>
            </a:endParaRPr>
          </a:p>
          <a:p>
            <a:pPr marL="0" indent="0">
              <a:buNone/>
              <a:defRPr/>
            </a:pPr>
            <a:endParaRPr lang="en-US" sz="2800" b="1" dirty="0">
              <a:solidFill>
                <a:schemeClr val="tx2"/>
              </a:solidFill>
            </a:endParaRPr>
          </a:p>
          <a:p>
            <a:pPr marL="0" indent="0">
              <a:buNone/>
              <a:defRPr/>
            </a:pPr>
            <a:r>
              <a:rPr lang="en-US" b="1" dirty="0" smtClean="0">
                <a:solidFill>
                  <a:schemeClr val="tx2"/>
                </a:solidFill>
              </a:rPr>
              <a:t>Yes.</a:t>
            </a:r>
            <a:r>
              <a:rPr lang="en-US" sz="2800" b="1" dirty="0">
                <a:solidFill>
                  <a:schemeClr val="tx2"/>
                </a:solidFill>
              </a:rPr>
              <a:t>  The collection and incident days are required for </a:t>
            </a:r>
            <a:r>
              <a:rPr lang="en-US" sz="2800" b="1" u="sng" dirty="0">
                <a:solidFill>
                  <a:schemeClr val="tx2"/>
                </a:solidFill>
              </a:rPr>
              <a:t>all</a:t>
            </a:r>
            <a:r>
              <a:rPr lang="en-US" sz="2800" b="1" dirty="0">
                <a:solidFill>
                  <a:schemeClr val="tx2"/>
                </a:solidFill>
              </a:rPr>
              <a:t> students.</a:t>
            </a:r>
          </a:p>
        </p:txBody>
      </p:sp>
      <p:sp>
        <p:nvSpPr>
          <p:cNvPr id="41987" name="Text Box 4"/>
          <p:cNvSpPr txBox="1">
            <a:spLocks noChangeArrowheads="1"/>
          </p:cNvSpPr>
          <p:nvPr/>
        </p:nvSpPr>
        <p:spPr bwMode="auto">
          <a:xfrm>
            <a:off x="489244" y="2106707"/>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bg1"/>
                </a:solidFill>
              </a:rPr>
              <a:t>Q.</a:t>
            </a:r>
          </a:p>
        </p:txBody>
      </p:sp>
      <p:sp>
        <p:nvSpPr>
          <p:cNvPr id="41988" name="Text Box 5"/>
          <p:cNvSpPr txBox="1">
            <a:spLocks noChangeArrowheads="1"/>
          </p:cNvSpPr>
          <p:nvPr/>
        </p:nvSpPr>
        <p:spPr bwMode="auto">
          <a:xfrm>
            <a:off x="484909" y="4531385"/>
            <a:ext cx="685512"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rgbClr val="FF0000"/>
                </a:solidFill>
              </a:rPr>
              <a:t>A.</a:t>
            </a:r>
          </a:p>
        </p:txBody>
      </p:sp>
      <p:sp>
        <p:nvSpPr>
          <p:cNvPr id="5" name="TextBox 4"/>
          <p:cNvSpPr txBox="1"/>
          <p:nvPr/>
        </p:nvSpPr>
        <p:spPr>
          <a:xfrm>
            <a:off x="750827" y="962984"/>
            <a:ext cx="7749607" cy="682975"/>
          </a:xfrm>
          <a:prstGeom prst="rect">
            <a:avLst/>
          </a:prstGeom>
          <a:noFill/>
        </p:spPr>
        <p:txBody>
          <a:bodyPr wrap="square" lIns="82012" tIns="41005" rIns="82012" bIns="41005" rtlCol="0">
            <a:spAutoFit/>
          </a:bodyPr>
          <a:lstStyle/>
          <a:p>
            <a:pPr algn="ctr">
              <a:buNone/>
            </a:pPr>
            <a:r>
              <a:rPr lang="en-US" sz="3900" dirty="0">
                <a:solidFill>
                  <a:schemeClr val="tx2"/>
                </a:solidFill>
              </a:rPr>
              <a:t>Questions &amp; Answers</a:t>
            </a:r>
          </a:p>
        </p:txBody>
      </p:sp>
    </p:spTree>
    <p:extLst>
      <p:ext uri="{BB962C8B-B14F-4D97-AF65-F5344CB8AC3E}">
        <p14:creationId xmlns:p14="http://schemas.microsoft.com/office/powerpoint/2010/main" val="416848017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4294967295"/>
          </p:nvPr>
        </p:nvSpPr>
        <p:spPr>
          <a:xfrm>
            <a:off x="1752600" y="1980640"/>
            <a:ext cx="6477000" cy="3667125"/>
          </a:xfrm>
        </p:spPr>
        <p:txBody>
          <a:bodyPr>
            <a:normAutofit fontScale="32500" lnSpcReduction="20000"/>
          </a:bodyPr>
          <a:lstStyle/>
          <a:p>
            <a:pPr marL="0" indent="0">
              <a:buNone/>
              <a:defRPr/>
            </a:pPr>
            <a:r>
              <a:rPr lang="en-US" sz="5100" b="1" dirty="0">
                <a:solidFill>
                  <a:srgbClr val="FF0000"/>
                </a:solidFill>
              </a:rPr>
              <a:t>When </a:t>
            </a:r>
            <a:r>
              <a:rPr lang="en-US" sz="5100" b="1" dirty="0" smtClean="0">
                <a:solidFill>
                  <a:srgbClr val="FF0000"/>
                </a:solidFill>
              </a:rPr>
              <a:t>is it appropriate </a:t>
            </a:r>
            <a:r>
              <a:rPr lang="en-US" sz="5100" b="1" dirty="0">
                <a:solidFill>
                  <a:srgbClr val="FF0000"/>
                </a:solidFill>
              </a:rPr>
              <a:t>to use the “</a:t>
            </a:r>
            <a:r>
              <a:rPr lang="en-US" sz="5100" b="1" dirty="0" smtClean="0">
                <a:solidFill>
                  <a:srgbClr val="FF0000"/>
                </a:solidFill>
              </a:rPr>
              <a:t>removal to an Interim Alternative Educational Setting (IAES) </a:t>
            </a:r>
            <a:r>
              <a:rPr lang="en-US" sz="5100" b="1" dirty="0">
                <a:solidFill>
                  <a:srgbClr val="FF0000"/>
                </a:solidFill>
              </a:rPr>
              <a:t>code?</a:t>
            </a:r>
          </a:p>
          <a:p>
            <a:pPr marL="0" indent="0">
              <a:buNone/>
              <a:defRPr/>
            </a:pPr>
            <a:endParaRPr lang="en-US" sz="3900" dirty="0">
              <a:solidFill>
                <a:schemeClr val="tx2"/>
              </a:solidFill>
            </a:endParaRPr>
          </a:p>
          <a:p>
            <a:pPr marL="0" indent="0" algn="ctr">
              <a:buNone/>
            </a:pPr>
            <a:endParaRPr lang="en-US" sz="3900" b="1" dirty="0">
              <a:solidFill>
                <a:schemeClr val="tx2"/>
              </a:solidFill>
            </a:endParaRPr>
          </a:p>
          <a:p>
            <a:pPr marL="0" indent="0" algn="ctr">
              <a:buNone/>
            </a:pPr>
            <a:endParaRPr lang="en-US" sz="3900" b="1" dirty="0">
              <a:solidFill>
                <a:schemeClr val="tx2"/>
              </a:solidFill>
            </a:endParaRPr>
          </a:p>
          <a:p>
            <a:pPr marL="0" indent="0">
              <a:buNone/>
            </a:pPr>
            <a:r>
              <a:rPr lang="en-US" sz="3900" b="1" dirty="0" smtClean="0">
                <a:solidFill>
                  <a:schemeClr val="tx2"/>
                </a:solidFill>
              </a:rPr>
              <a:t>An IAES is a situation where the student continues to receive instruction, albeit in a different location.  There is nothing that prohibits the use of IAES for a general education student as an alternative to out of school suspension.  For students who receive special education services, there are three scenarios where IAES may be employed:</a:t>
            </a:r>
          </a:p>
          <a:p>
            <a:pPr marL="742950" indent="-742950">
              <a:buFont typeface="+mj-lt"/>
              <a:buAutoNum type="arabicPeriod"/>
            </a:pPr>
            <a:r>
              <a:rPr lang="en-US" sz="3900" b="1" dirty="0" smtClean="0">
                <a:solidFill>
                  <a:schemeClr val="tx2"/>
                </a:solidFill>
              </a:rPr>
              <a:t>Placement by school personnel for violation of a code of conduct (not more than 10 days) 34 CFR 300.530(b);</a:t>
            </a:r>
          </a:p>
          <a:p>
            <a:pPr marL="742950" indent="-742950">
              <a:buFont typeface="+mj-lt"/>
              <a:buAutoNum type="arabicPeriod"/>
            </a:pPr>
            <a:r>
              <a:rPr lang="en-US" sz="3900" b="1" dirty="0" smtClean="0">
                <a:solidFill>
                  <a:schemeClr val="tx2"/>
                </a:solidFill>
              </a:rPr>
              <a:t>Placement by school personnel for “special circumstances” (up to 45 school days): </a:t>
            </a:r>
          </a:p>
          <a:p>
            <a:pPr marL="1143000" lvl="1" indent="-742950">
              <a:buFont typeface="+mj-lt"/>
              <a:buAutoNum type="alphaLcParenR"/>
            </a:pPr>
            <a:r>
              <a:rPr lang="en-US" sz="3500" b="1" dirty="0" smtClean="0">
                <a:solidFill>
                  <a:schemeClr val="tx2"/>
                </a:solidFill>
              </a:rPr>
              <a:t>Weapons</a:t>
            </a:r>
          </a:p>
          <a:p>
            <a:pPr marL="1143000" lvl="1" indent="-742950">
              <a:buFont typeface="+mj-lt"/>
              <a:buAutoNum type="alphaLcParenR"/>
            </a:pPr>
            <a:r>
              <a:rPr lang="en-US" sz="3500" b="1" dirty="0" smtClean="0">
                <a:solidFill>
                  <a:schemeClr val="tx2"/>
                </a:solidFill>
              </a:rPr>
              <a:t>Drugs</a:t>
            </a:r>
          </a:p>
          <a:p>
            <a:pPr marL="1143000" lvl="1" indent="-742950">
              <a:buFont typeface="+mj-lt"/>
              <a:buAutoNum type="alphaLcParenR"/>
            </a:pPr>
            <a:r>
              <a:rPr lang="en-US" sz="3500" b="1" dirty="0" smtClean="0">
                <a:solidFill>
                  <a:schemeClr val="tx2"/>
                </a:solidFill>
              </a:rPr>
              <a:t>Infliction of serious bodily injury upon another person (34 CFR 300.530(g);</a:t>
            </a:r>
          </a:p>
          <a:p>
            <a:pPr marL="742950" indent="-742950">
              <a:buFont typeface="+mj-lt"/>
              <a:buAutoNum type="arabicPeriod"/>
            </a:pPr>
            <a:r>
              <a:rPr lang="en-US" sz="3900" b="1" dirty="0" smtClean="0">
                <a:solidFill>
                  <a:schemeClr val="tx2"/>
                </a:solidFill>
              </a:rPr>
              <a:t>Placement by a hearing officer [administrative law judge] because of substantial likelihood of injury to child or others 34 CFR 300.532(b)(2)(ii). *</a:t>
            </a:r>
            <a:r>
              <a:rPr lang="en-US" sz="3900" i="1" dirty="0">
                <a:solidFill>
                  <a:schemeClr val="tx2"/>
                </a:solidFill>
              </a:rPr>
              <a:t> </a:t>
            </a:r>
            <a:r>
              <a:rPr lang="en-US" sz="3900" i="1" dirty="0" smtClean="0">
                <a:solidFill>
                  <a:schemeClr val="tx2"/>
                </a:solidFill>
              </a:rPr>
              <a:t>“Hearing officer” means administrative law judge, not the person authorized to hear expulsion cases for a district.</a:t>
            </a:r>
            <a:r>
              <a:rPr lang="en-US" sz="3900" b="1" dirty="0" smtClean="0">
                <a:solidFill>
                  <a:schemeClr val="tx2"/>
                </a:solidFill>
              </a:rPr>
              <a:t>  </a:t>
            </a:r>
            <a:endParaRPr lang="en-US" sz="3900" b="1" dirty="0">
              <a:solidFill>
                <a:schemeClr val="tx2"/>
              </a:solidFill>
            </a:endParaRPr>
          </a:p>
          <a:p>
            <a:pPr marL="0" indent="0">
              <a:buNone/>
              <a:defRPr/>
            </a:pPr>
            <a:endParaRPr lang="en-US" sz="2800" dirty="0"/>
          </a:p>
        </p:txBody>
      </p:sp>
      <p:sp>
        <p:nvSpPr>
          <p:cNvPr id="41987" name="Text Box 4"/>
          <p:cNvSpPr txBox="1">
            <a:spLocks noChangeArrowheads="1"/>
          </p:cNvSpPr>
          <p:nvPr/>
        </p:nvSpPr>
        <p:spPr bwMode="auto">
          <a:xfrm>
            <a:off x="489244" y="2106707"/>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chemeClr val="bg1"/>
                </a:solidFill>
              </a:rPr>
              <a:t>Q</a:t>
            </a:r>
            <a:r>
              <a:rPr lang="en-US" sz="3200" b="1" dirty="0" smtClean="0">
                <a:solidFill>
                  <a:schemeClr val="bg1"/>
                </a:solidFill>
              </a:rPr>
              <a:t>.</a:t>
            </a:r>
            <a:endParaRPr lang="en-US" sz="3200" b="1" dirty="0">
              <a:solidFill>
                <a:schemeClr val="bg1"/>
              </a:solidFill>
            </a:endParaRPr>
          </a:p>
        </p:txBody>
      </p:sp>
      <p:sp>
        <p:nvSpPr>
          <p:cNvPr id="41988" name="Text Box 5"/>
          <p:cNvSpPr txBox="1">
            <a:spLocks noChangeArrowheads="1"/>
          </p:cNvSpPr>
          <p:nvPr/>
        </p:nvSpPr>
        <p:spPr bwMode="auto">
          <a:xfrm>
            <a:off x="484909" y="4531385"/>
            <a:ext cx="685512"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rgbClr val="FF0000"/>
                </a:solidFill>
              </a:rPr>
              <a:t>A.</a:t>
            </a:r>
          </a:p>
        </p:txBody>
      </p:sp>
      <p:sp>
        <p:nvSpPr>
          <p:cNvPr id="5" name="TextBox 4"/>
          <p:cNvSpPr txBox="1"/>
          <p:nvPr/>
        </p:nvSpPr>
        <p:spPr>
          <a:xfrm>
            <a:off x="750827" y="962984"/>
            <a:ext cx="7749607" cy="682975"/>
          </a:xfrm>
          <a:prstGeom prst="rect">
            <a:avLst/>
          </a:prstGeom>
          <a:noFill/>
        </p:spPr>
        <p:txBody>
          <a:bodyPr wrap="square" lIns="82012" tIns="41005" rIns="82012" bIns="41005" rtlCol="0">
            <a:spAutoFit/>
          </a:bodyPr>
          <a:lstStyle/>
          <a:p>
            <a:pPr algn="ctr">
              <a:buNone/>
            </a:pPr>
            <a:r>
              <a:rPr lang="en-US" sz="3900" dirty="0">
                <a:solidFill>
                  <a:schemeClr val="tx2"/>
                </a:solidFill>
              </a:rPr>
              <a:t>Questions &amp; Answers</a:t>
            </a:r>
          </a:p>
        </p:txBody>
      </p:sp>
    </p:spTree>
    <p:extLst>
      <p:ext uri="{BB962C8B-B14F-4D97-AF65-F5344CB8AC3E}">
        <p14:creationId xmlns:p14="http://schemas.microsoft.com/office/powerpoint/2010/main" val="83075662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677" y="1889669"/>
            <a:ext cx="6923627" cy="2514246"/>
          </a:xfrm>
          <a:prstGeom prst="rect">
            <a:avLst/>
          </a:prstGeom>
          <a:noFill/>
        </p:spPr>
        <p:txBody>
          <a:bodyPr wrap="square" lIns="82012" tIns="41005" rIns="82012" bIns="41005" rtlCol="0">
            <a:spAutoFit/>
          </a:bodyPr>
          <a:lstStyle/>
          <a:p>
            <a:pPr>
              <a:buNone/>
            </a:pPr>
            <a:r>
              <a:rPr lang="en-US" b="1" dirty="0" smtClean="0">
                <a:solidFill>
                  <a:srgbClr val="FF0000"/>
                </a:solidFill>
              </a:rPr>
              <a:t>What if the student refuses to attend alternative interim services that are offered?</a:t>
            </a:r>
          </a:p>
          <a:p>
            <a:endParaRPr lang="en-US" sz="1400" b="1" dirty="0">
              <a:solidFill>
                <a:schemeClr val="tx2"/>
              </a:solidFill>
            </a:endParaRPr>
          </a:p>
          <a:p>
            <a:pPr>
              <a:buNone/>
            </a:pPr>
            <a:r>
              <a:rPr lang="en-US" b="1" dirty="0" smtClean="0">
                <a:solidFill>
                  <a:schemeClr val="tx2"/>
                </a:solidFill>
              </a:rPr>
              <a:t>The district is required to </a:t>
            </a:r>
            <a:r>
              <a:rPr lang="en-US" b="1" i="1" u="sng" dirty="0" smtClean="0">
                <a:solidFill>
                  <a:schemeClr val="tx2"/>
                </a:solidFill>
              </a:rPr>
              <a:t>Offer</a:t>
            </a:r>
            <a:r>
              <a:rPr lang="en-US" b="1" dirty="0" smtClean="0">
                <a:solidFill>
                  <a:schemeClr val="tx2"/>
                </a:solidFill>
              </a:rPr>
              <a:t> interim services starting day 11 of exclusion from school in a given year for a student with special needs, which should be documented from your meeting with the parent/student.  If services are </a:t>
            </a:r>
            <a:r>
              <a:rPr lang="en-US" b="1" i="1" u="sng" dirty="0" smtClean="0">
                <a:solidFill>
                  <a:schemeClr val="tx2"/>
                </a:solidFill>
              </a:rPr>
              <a:t>Offered</a:t>
            </a:r>
            <a:r>
              <a:rPr lang="en-US" b="1" dirty="0" smtClean="0">
                <a:solidFill>
                  <a:schemeClr val="tx2"/>
                </a:solidFill>
              </a:rPr>
              <a:t>, a ‘Y’ (Yes) is marked for Interim services whether or not the student actually attends the services to be provided.</a:t>
            </a:r>
            <a:endParaRPr lang="en-US" b="1" dirty="0">
              <a:solidFill>
                <a:schemeClr val="tx2"/>
              </a:solidFill>
            </a:endParaRPr>
          </a:p>
        </p:txBody>
      </p:sp>
      <p:sp>
        <p:nvSpPr>
          <p:cNvPr id="3" name="TextBox 2"/>
          <p:cNvSpPr txBox="1"/>
          <p:nvPr/>
        </p:nvSpPr>
        <p:spPr>
          <a:xfrm>
            <a:off x="339074" y="2017061"/>
            <a:ext cx="634393" cy="359810"/>
          </a:xfrm>
          <a:prstGeom prst="rect">
            <a:avLst/>
          </a:prstGeom>
          <a:solidFill>
            <a:schemeClr val="tx1"/>
          </a:solidFill>
        </p:spPr>
        <p:txBody>
          <a:bodyPr wrap="square" lIns="82012" tIns="41005" rIns="82012" bIns="41005" rtlCol="0">
            <a:spAutoFit/>
          </a:bodyPr>
          <a:lstStyle/>
          <a:p>
            <a:pPr>
              <a:buNone/>
            </a:pPr>
            <a:r>
              <a:rPr lang="en-US" b="1" dirty="0" smtClean="0">
                <a:solidFill>
                  <a:schemeClr val="bg1"/>
                </a:solidFill>
                <a:effectLst>
                  <a:outerShdw blurRad="38100" dist="38100" dir="2700000" algn="tl">
                    <a:srgbClr val="000000">
                      <a:alpha val="43137"/>
                    </a:srgbClr>
                  </a:outerShdw>
                </a:effectLst>
              </a:rPr>
              <a:t>Q.</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81000" y="3789948"/>
            <a:ext cx="656268" cy="359810"/>
          </a:xfrm>
          <a:prstGeom prst="rect">
            <a:avLst/>
          </a:prstGeom>
          <a:solidFill>
            <a:schemeClr val="tx1"/>
          </a:solidFill>
        </p:spPr>
        <p:txBody>
          <a:bodyPr wrap="square" lIns="82012" tIns="41005" rIns="82012" bIns="41005" rtlCol="0">
            <a:spAutoFit/>
          </a:bodyPr>
          <a:lstStyle/>
          <a:p>
            <a:pPr>
              <a:buNone/>
            </a:pPr>
            <a:r>
              <a:rPr lang="en-US" dirty="0" smtClean="0"/>
              <a:t> </a:t>
            </a:r>
            <a:r>
              <a:rPr lang="en-US" b="1" dirty="0" smtClean="0">
                <a:solidFill>
                  <a:srgbClr val="C00000"/>
                </a:solidFill>
                <a:effectLst>
                  <a:outerShdw blurRad="38100" dist="38100" dir="2700000" algn="tl">
                    <a:srgbClr val="000000">
                      <a:alpha val="43137"/>
                    </a:srgbClr>
                  </a:outerShdw>
                </a:effectLst>
              </a:rPr>
              <a:t>A.</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052383"/>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4294967295"/>
          </p:nvPr>
        </p:nvSpPr>
        <p:spPr>
          <a:xfrm>
            <a:off x="2209512" y="1893795"/>
            <a:ext cx="5562888" cy="3657320"/>
          </a:xfrm>
        </p:spPr>
        <p:txBody>
          <a:bodyPr>
            <a:normAutofit/>
          </a:bodyPr>
          <a:lstStyle/>
          <a:p>
            <a:pPr marL="0" indent="0">
              <a:lnSpc>
                <a:spcPct val="90000"/>
              </a:lnSpc>
              <a:buNone/>
              <a:defRPr/>
            </a:pPr>
            <a:r>
              <a:rPr lang="en-US" sz="2800" b="1" dirty="0">
                <a:solidFill>
                  <a:srgbClr val="FF0000"/>
                </a:solidFill>
              </a:rPr>
              <a:t>Do I need to enter data reflecting the type of disability or the eligibility of the student?</a:t>
            </a:r>
          </a:p>
          <a:p>
            <a:pPr marL="0" indent="0">
              <a:lnSpc>
                <a:spcPct val="90000"/>
              </a:lnSpc>
              <a:buNone/>
              <a:defRPr/>
            </a:pPr>
            <a:endParaRPr lang="en-US" sz="2800" b="1" dirty="0">
              <a:solidFill>
                <a:schemeClr val="tx2"/>
              </a:solidFill>
            </a:endParaRPr>
          </a:p>
          <a:p>
            <a:pPr marL="0" indent="0">
              <a:lnSpc>
                <a:spcPct val="90000"/>
              </a:lnSpc>
              <a:buNone/>
              <a:defRPr/>
            </a:pPr>
            <a:endParaRPr lang="en-US" sz="2800" b="1" dirty="0">
              <a:solidFill>
                <a:schemeClr val="tx2"/>
              </a:solidFill>
            </a:endParaRPr>
          </a:p>
          <a:p>
            <a:pPr marL="0" indent="0">
              <a:lnSpc>
                <a:spcPct val="90000"/>
              </a:lnSpc>
              <a:buNone/>
              <a:defRPr/>
            </a:pPr>
            <a:r>
              <a:rPr lang="en-US" b="1" dirty="0" smtClean="0">
                <a:solidFill>
                  <a:schemeClr val="tx2"/>
                </a:solidFill>
              </a:rPr>
              <a:t>Yes.</a:t>
            </a:r>
            <a:r>
              <a:rPr lang="en-US" sz="2800" b="1" dirty="0">
                <a:solidFill>
                  <a:schemeClr val="tx2"/>
                </a:solidFill>
              </a:rPr>
              <a:t>  If item # </a:t>
            </a:r>
            <a:r>
              <a:rPr lang="en-US" sz="2800" b="1" dirty="0" smtClean="0">
                <a:solidFill>
                  <a:schemeClr val="tx2"/>
                </a:solidFill>
              </a:rPr>
              <a:t>39, </a:t>
            </a:r>
            <a:r>
              <a:rPr lang="en-US" sz="2800" b="1" dirty="0">
                <a:solidFill>
                  <a:schemeClr val="tx2"/>
                </a:solidFill>
              </a:rPr>
              <a:t>“</a:t>
            </a:r>
            <a:r>
              <a:rPr lang="en-US" sz="2800" b="1" u="sng" dirty="0">
                <a:solidFill>
                  <a:schemeClr val="tx2"/>
                </a:solidFill>
              </a:rPr>
              <a:t>special education flag</a:t>
            </a:r>
            <a:r>
              <a:rPr lang="en-US" sz="2800" b="1" dirty="0">
                <a:solidFill>
                  <a:schemeClr val="tx2"/>
                </a:solidFill>
              </a:rPr>
              <a:t>”, is marked “Yes”, then item #</a:t>
            </a:r>
            <a:r>
              <a:rPr lang="en-US" sz="2800" b="1" dirty="0" smtClean="0">
                <a:solidFill>
                  <a:schemeClr val="tx2"/>
                </a:solidFill>
              </a:rPr>
              <a:t>57 </a:t>
            </a:r>
            <a:r>
              <a:rPr lang="en-US" sz="2800" b="1" dirty="0">
                <a:solidFill>
                  <a:schemeClr val="tx2"/>
                </a:solidFill>
              </a:rPr>
              <a:t>must contain a valid </a:t>
            </a:r>
            <a:r>
              <a:rPr lang="en-US" sz="2800" b="1" dirty="0" smtClean="0">
                <a:solidFill>
                  <a:schemeClr val="tx2"/>
                </a:solidFill>
              </a:rPr>
              <a:t>disability code.</a:t>
            </a:r>
            <a:endParaRPr lang="en-US" sz="2800" b="1" dirty="0">
              <a:solidFill>
                <a:schemeClr val="tx2"/>
              </a:solidFill>
            </a:endParaRPr>
          </a:p>
        </p:txBody>
      </p:sp>
      <p:sp>
        <p:nvSpPr>
          <p:cNvPr id="17412" name="Text Box 4"/>
          <p:cNvSpPr txBox="1">
            <a:spLocks noChangeArrowheads="1"/>
          </p:cNvSpPr>
          <p:nvPr/>
        </p:nvSpPr>
        <p:spPr bwMode="auto">
          <a:xfrm>
            <a:off x="477695" y="1984848"/>
            <a:ext cx="685511" cy="584763"/>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defRPr/>
            </a:pPr>
            <a:r>
              <a:rPr lang="en-US" sz="3200" b="1" dirty="0">
                <a:solidFill>
                  <a:schemeClr val="bg1">
                    <a:lumMod val="95000"/>
                  </a:schemeClr>
                </a:solidFill>
              </a:rPr>
              <a:t>Q.</a:t>
            </a:r>
          </a:p>
        </p:txBody>
      </p:sp>
      <p:sp>
        <p:nvSpPr>
          <p:cNvPr id="44036" name="Text Box 5"/>
          <p:cNvSpPr txBox="1">
            <a:spLocks noChangeArrowheads="1"/>
          </p:cNvSpPr>
          <p:nvPr/>
        </p:nvSpPr>
        <p:spPr bwMode="auto">
          <a:xfrm>
            <a:off x="489244" y="3787592"/>
            <a:ext cx="685511" cy="579904"/>
          </a:xfrm>
          <a:prstGeom prst="rect">
            <a:avLst/>
          </a:prstGeom>
          <a:solidFill>
            <a:schemeClr val="tx1"/>
          </a:solidFill>
          <a:ln w="25400" algn="ctr">
            <a:solidFill>
              <a:srgbClr val="969696"/>
            </a:solidFill>
            <a:miter lim="800000"/>
            <a:headEnd/>
            <a:tailEnd/>
          </a:ln>
        </p:spPr>
        <p:txBody>
          <a:bodyPr lIns="91376" tIns="45688" rIns="91376" bIns="45688">
            <a:spAutoFit/>
          </a:bodyPr>
          <a:lstStyle/>
          <a:p>
            <a:pPr algn="ctr">
              <a:lnSpc>
                <a:spcPct val="100000"/>
              </a:lnSpc>
              <a:spcBef>
                <a:spcPct val="50000"/>
              </a:spcBef>
              <a:buClr>
                <a:srgbClr val="F8F800"/>
              </a:buClr>
              <a:buSzPct val="120000"/>
              <a:buFont typeface="Arial" charset="0"/>
              <a:buNone/>
            </a:pPr>
            <a:r>
              <a:rPr lang="en-US" sz="3200" b="1" dirty="0">
                <a:solidFill>
                  <a:srgbClr val="FF0000"/>
                </a:solidFill>
              </a:rPr>
              <a:t>A.</a:t>
            </a:r>
          </a:p>
        </p:txBody>
      </p:sp>
    </p:spTree>
    <p:extLst>
      <p:ext uri="{BB962C8B-B14F-4D97-AF65-F5344CB8AC3E}">
        <p14:creationId xmlns:p14="http://schemas.microsoft.com/office/powerpoint/2010/main" val="3659613518"/>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678" y="1730427"/>
            <a:ext cx="7240823" cy="3160577"/>
          </a:xfrm>
          <a:prstGeom prst="rect">
            <a:avLst/>
          </a:prstGeom>
          <a:noFill/>
        </p:spPr>
        <p:txBody>
          <a:bodyPr wrap="square" lIns="82012" tIns="41005" rIns="82012" bIns="41005" rtlCol="0">
            <a:spAutoFit/>
          </a:bodyPr>
          <a:lstStyle/>
          <a:p>
            <a:pPr>
              <a:buNone/>
            </a:pPr>
            <a:r>
              <a:rPr lang="en-US" sz="2000" b="1" dirty="0" smtClean="0">
                <a:solidFill>
                  <a:srgbClr val="FF0000"/>
                </a:solidFill>
              </a:rPr>
              <a:t>Is my submission to the collection complete once I’ve entered the data?</a:t>
            </a:r>
          </a:p>
          <a:p>
            <a:endParaRPr lang="en-US" sz="2000" dirty="0">
              <a:solidFill>
                <a:schemeClr val="tx2"/>
              </a:solidFill>
            </a:endParaRPr>
          </a:p>
          <a:p>
            <a:pPr>
              <a:buNone/>
            </a:pPr>
            <a:endParaRPr lang="en-US" sz="2000" dirty="0" smtClean="0">
              <a:solidFill>
                <a:schemeClr val="tx2"/>
              </a:solidFill>
            </a:endParaRPr>
          </a:p>
          <a:p>
            <a:pPr>
              <a:buNone/>
            </a:pPr>
            <a:endParaRPr lang="en-US" sz="2000" dirty="0">
              <a:solidFill>
                <a:schemeClr val="tx2"/>
              </a:solidFill>
            </a:endParaRPr>
          </a:p>
          <a:p>
            <a:pPr>
              <a:buNone/>
            </a:pPr>
            <a:endParaRPr lang="en-US" sz="2000" dirty="0" smtClean="0">
              <a:solidFill>
                <a:schemeClr val="tx2"/>
              </a:solidFill>
            </a:endParaRPr>
          </a:p>
          <a:p>
            <a:pPr>
              <a:buNone/>
            </a:pPr>
            <a:r>
              <a:rPr lang="en-US" sz="2000" dirty="0" smtClean="0">
                <a:solidFill>
                  <a:schemeClr val="tx2"/>
                </a:solidFill>
              </a:rPr>
              <a:t>Your submission is complete after you enter and submit</a:t>
            </a:r>
            <a:r>
              <a:rPr lang="en-US" sz="2000" dirty="0">
                <a:solidFill>
                  <a:schemeClr val="tx2"/>
                </a:solidFill>
              </a:rPr>
              <a:t> </a:t>
            </a:r>
            <a:r>
              <a:rPr lang="en-US" sz="2000" dirty="0" smtClean="0">
                <a:solidFill>
                  <a:schemeClr val="tx2"/>
                </a:solidFill>
              </a:rPr>
              <a:t>the data, and than only after you click the </a:t>
            </a:r>
            <a:r>
              <a:rPr lang="en-US" sz="2000" b="1" dirty="0" smtClean="0">
                <a:solidFill>
                  <a:schemeClr val="tx2"/>
                </a:solidFill>
              </a:rPr>
              <a:t>“Verify Submission” button.</a:t>
            </a:r>
          </a:p>
          <a:p>
            <a:pPr>
              <a:buNone/>
            </a:pPr>
            <a:r>
              <a:rPr lang="en-US" sz="2000" b="1" dirty="0" smtClean="0">
                <a:solidFill>
                  <a:schemeClr val="tx2"/>
                </a:solidFill>
              </a:rPr>
              <a:t>Many districts forget this step after submitting their data.  The submission is incomplete until this step is taken. </a:t>
            </a:r>
            <a:endParaRPr lang="en-US" sz="2000" b="1" dirty="0">
              <a:solidFill>
                <a:schemeClr val="tx2"/>
              </a:solidFill>
            </a:endParaRPr>
          </a:p>
        </p:txBody>
      </p:sp>
      <p:sp>
        <p:nvSpPr>
          <p:cNvPr id="3" name="TextBox 2"/>
          <p:cNvSpPr txBox="1"/>
          <p:nvPr/>
        </p:nvSpPr>
        <p:spPr>
          <a:xfrm>
            <a:off x="355484" y="1933598"/>
            <a:ext cx="645329" cy="359810"/>
          </a:xfrm>
          <a:prstGeom prst="rect">
            <a:avLst/>
          </a:prstGeom>
          <a:solidFill>
            <a:schemeClr val="tx1"/>
          </a:solidFill>
        </p:spPr>
        <p:txBody>
          <a:bodyPr wrap="square" lIns="82012" tIns="41005" rIns="82012" bIns="41005" rtlCol="0">
            <a:spAutoFit/>
          </a:bodyPr>
          <a:lstStyle/>
          <a:p>
            <a:pPr>
              <a:buNone/>
            </a:pPr>
            <a:r>
              <a:rPr lang="en-US" b="1" dirty="0" smtClean="0">
                <a:solidFill>
                  <a:schemeClr val="bg1"/>
                </a:solidFill>
                <a:effectLst>
                  <a:outerShdw blurRad="38100" dist="38100" dir="2700000" algn="tl">
                    <a:srgbClr val="000000">
                      <a:alpha val="43137"/>
                    </a:srgbClr>
                  </a:outerShdw>
                </a:effectLst>
              </a:rPr>
              <a:t>Q.</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55483" y="3518934"/>
            <a:ext cx="579704" cy="359810"/>
          </a:xfrm>
          <a:prstGeom prst="rect">
            <a:avLst/>
          </a:prstGeom>
          <a:solidFill>
            <a:schemeClr val="tx1"/>
          </a:solidFill>
        </p:spPr>
        <p:txBody>
          <a:bodyPr wrap="square" lIns="82012" tIns="41005" rIns="82012" bIns="41005" rtlCol="0">
            <a:spAutoFit/>
          </a:bodyPr>
          <a:lstStyle/>
          <a:p>
            <a:pPr>
              <a:buNone/>
            </a:pPr>
            <a:r>
              <a:rPr lang="en-US" b="1" dirty="0" smtClean="0">
                <a:solidFill>
                  <a:srgbClr val="C00000"/>
                </a:solidFill>
                <a:effectLst>
                  <a:outerShdw blurRad="38100" dist="38100" dir="2700000" algn="tl">
                    <a:srgbClr val="000000">
                      <a:alpha val="43137"/>
                    </a:srgbClr>
                  </a:outerShdw>
                </a:effectLst>
              </a:rPr>
              <a:t>A.</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997799"/>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rPr>
              <a:t>Physical Restraint &amp; Seclusion Collection</a:t>
            </a:r>
            <a:endParaRPr lang="en-US" b="1" dirty="0">
              <a:solidFill>
                <a:schemeClr val="tx2"/>
              </a:solidFill>
            </a:endParaRPr>
          </a:p>
        </p:txBody>
      </p:sp>
      <p:sp>
        <p:nvSpPr>
          <p:cNvPr id="3" name="Subtitle 2"/>
          <p:cNvSpPr>
            <a:spLocks noGrp="1"/>
          </p:cNvSpPr>
          <p:nvPr>
            <p:ph type="subTitle" idx="1"/>
          </p:nvPr>
        </p:nvSpPr>
        <p:spPr>
          <a:xfrm>
            <a:off x="4114800" y="3886200"/>
            <a:ext cx="4273296" cy="1905000"/>
          </a:xfrm>
        </p:spPr>
        <p:txBody>
          <a:bodyPr>
            <a:normAutofit fontScale="85000" lnSpcReduction="20000"/>
          </a:bodyPr>
          <a:lstStyle/>
          <a:p>
            <a:r>
              <a:rPr lang="en-US" sz="1800" b="1" dirty="0" smtClean="0">
                <a:solidFill>
                  <a:schemeClr val="tx2"/>
                </a:solidFill>
              </a:rPr>
              <a:t>Elliot Field</a:t>
            </a:r>
            <a:endParaRPr lang="en-US" sz="1800" b="1" dirty="0">
              <a:solidFill>
                <a:schemeClr val="tx2"/>
              </a:solidFill>
            </a:endParaRPr>
          </a:p>
          <a:p>
            <a:r>
              <a:rPr lang="en-US" sz="1800" b="1" dirty="0" smtClean="0">
                <a:solidFill>
                  <a:schemeClr val="tx2"/>
                </a:solidFill>
              </a:rPr>
              <a:t>Education Specialist</a:t>
            </a:r>
            <a:endParaRPr lang="en-US" sz="1800" b="1" dirty="0">
              <a:solidFill>
                <a:schemeClr val="tx2"/>
              </a:solidFill>
            </a:endParaRPr>
          </a:p>
          <a:p>
            <a:r>
              <a:rPr lang="en-US" sz="1800" b="1" dirty="0">
                <a:solidFill>
                  <a:schemeClr val="tx2"/>
                </a:solidFill>
              </a:rPr>
              <a:t>Oregon Department of Education</a:t>
            </a:r>
          </a:p>
          <a:p>
            <a:r>
              <a:rPr lang="en-US" sz="1800" b="1" dirty="0" smtClean="0">
                <a:solidFill>
                  <a:schemeClr val="tx2"/>
                </a:solidFill>
              </a:rPr>
              <a:t> Office of Student </a:t>
            </a:r>
            <a:r>
              <a:rPr lang="en-US" sz="1800" b="1" dirty="0">
                <a:solidFill>
                  <a:schemeClr val="tx2"/>
                </a:solidFill>
              </a:rPr>
              <a:t>Services</a:t>
            </a:r>
          </a:p>
          <a:p>
            <a:r>
              <a:rPr lang="en-US" sz="1800" b="1" dirty="0">
                <a:solidFill>
                  <a:schemeClr val="tx2"/>
                </a:solidFill>
              </a:rPr>
              <a:t>255 Capitol Street, NE</a:t>
            </a:r>
          </a:p>
          <a:p>
            <a:r>
              <a:rPr lang="en-US" sz="1800" b="1" dirty="0">
                <a:solidFill>
                  <a:schemeClr val="tx2"/>
                </a:solidFill>
              </a:rPr>
              <a:t>Salem, Oregon 97310</a:t>
            </a:r>
          </a:p>
          <a:p>
            <a:r>
              <a:rPr lang="en-US" sz="1800" b="1" dirty="0">
                <a:solidFill>
                  <a:schemeClr val="tx2"/>
                </a:solidFill>
              </a:rPr>
              <a:t>503-947-5797</a:t>
            </a:r>
          </a:p>
          <a:p>
            <a:r>
              <a:rPr lang="en-US" sz="1800" b="1" dirty="0" smtClean="0">
                <a:solidFill>
                  <a:schemeClr val="tx2"/>
                </a:solidFill>
              </a:rPr>
              <a:t>Elliot.field@state.or.us</a:t>
            </a:r>
            <a:endParaRPr lang="en-US" sz="1800" b="1" dirty="0">
              <a:solidFill>
                <a:schemeClr val="tx2"/>
              </a:solidFill>
            </a:endParaRPr>
          </a:p>
          <a:p>
            <a:endParaRPr lang="en-US" sz="1800"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609600" y="3733802"/>
            <a:ext cx="3505200" cy="646266"/>
          </a:xfrm>
          <a:prstGeom prst="rect">
            <a:avLst/>
          </a:prstGeom>
          <a:noFill/>
        </p:spPr>
        <p:txBody>
          <a:bodyPr wrap="square" lIns="91376" tIns="45688" rIns="91376" bIns="45688" rtlCol="0">
            <a:spAutoFit/>
          </a:bodyPr>
          <a:lstStyle/>
          <a:p>
            <a:pPr algn="ctr">
              <a:buNone/>
            </a:pPr>
            <a:endParaRPr lang="en-US" b="1" dirty="0" smtClean="0"/>
          </a:p>
          <a:p>
            <a:pPr algn="ctr"/>
            <a:endParaRPr lang="en-US" dirty="0"/>
          </a:p>
        </p:txBody>
      </p:sp>
    </p:spTree>
    <p:extLst>
      <p:ext uri="{BB962C8B-B14F-4D97-AF65-F5344CB8AC3E}">
        <p14:creationId xmlns:p14="http://schemas.microsoft.com/office/powerpoint/2010/main" val="300707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Collection Time Frame</a:t>
            </a:r>
            <a:endParaRPr lang="en-US" b="1" dirty="0">
              <a:solidFill>
                <a:schemeClr val="tx2"/>
              </a:solidFill>
            </a:endParaRPr>
          </a:p>
        </p:txBody>
      </p:sp>
      <p:sp>
        <p:nvSpPr>
          <p:cNvPr id="3" name="Content Placeholder 2"/>
          <p:cNvSpPr>
            <a:spLocks noGrp="1"/>
          </p:cNvSpPr>
          <p:nvPr>
            <p:ph idx="1"/>
          </p:nvPr>
        </p:nvSpPr>
        <p:spPr/>
        <p:txBody>
          <a:bodyPr/>
          <a:lstStyle/>
          <a:p>
            <a:endParaRPr lang="en-US" dirty="0" smtClean="0">
              <a:solidFill>
                <a:schemeClr val="tx2"/>
              </a:solidFill>
            </a:endParaRPr>
          </a:p>
          <a:p>
            <a:endParaRPr lang="en-US" dirty="0">
              <a:solidFill>
                <a:schemeClr val="tx2"/>
              </a:solidFill>
            </a:endParaRPr>
          </a:p>
          <a:p>
            <a:pPr marL="0" indent="0" algn="ctr">
              <a:buNone/>
            </a:pPr>
            <a:r>
              <a:rPr lang="en-US" b="1" dirty="0" smtClean="0">
                <a:solidFill>
                  <a:schemeClr val="tx2"/>
                </a:solidFill>
              </a:rPr>
              <a:t>Collection is an Institution Consolidated Collection for the 2016-17 School Year.</a:t>
            </a:r>
          </a:p>
          <a:p>
            <a:pPr marL="0" indent="0" algn="ctr">
              <a:buNone/>
            </a:pPr>
            <a:endParaRPr lang="en-US" b="1" dirty="0">
              <a:solidFill>
                <a:schemeClr val="tx2"/>
              </a:solidFill>
            </a:endParaRPr>
          </a:p>
          <a:p>
            <a:pPr marL="0" indent="0" algn="ctr">
              <a:buNone/>
            </a:pPr>
            <a:r>
              <a:rPr lang="en-US" b="1" dirty="0" smtClean="0">
                <a:solidFill>
                  <a:schemeClr val="tx2"/>
                </a:solidFill>
              </a:rPr>
              <a:t>Opens May 25, 2017; Closes July 3, 2017</a:t>
            </a:r>
          </a:p>
          <a:p>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356480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Autofit/>
          </a:bodyPr>
          <a:lstStyle/>
          <a:p>
            <a:r>
              <a:rPr lang="en-US" sz="2400" b="1" dirty="0"/>
              <a:t/>
            </a:r>
            <a:br>
              <a:rPr lang="en-US" sz="2400" b="1" dirty="0"/>
            </a:br>
            <a:r>
              <a:rPr lang="en-US" sz="2400" b="1" dirty="0" smtClean="0">
                <a:solidFill>
                  <a:schemeClr val="tx2"/>
                </a:solidFill>
              </a:rPr>
              <a:t>Required</a:t>
            </a:r>
            <a:r>
              <a:rPr lang="en-US" sz="2400" b="1" dirty="0" smtClean="0"/>
              <a:t> </a:t>
            </a:r>
            <a:r>
              <a:rPr lang="en-US" sz="2400" b="1" dirty="0" smtClean="0">
                <a:solidFill>
                  <a:schemeClr val="tx2"/>
                </a:solidFill>
              </a:rPr>
              <a:t>Data</a:t>
            </a:r>
            <a:r>
              <a:rPr lang="en-US" sz="2400" b="1" dirty="0" smtClean="0"/>
              <a:t> </a:t>
            </a:r>
            <a:r>
              <a:rPr lang="en-US" sz="2400" b="1" dirty="0" smtClean="0">
                <a:solidFill>
                  <a:schemeClr val="tx2"/>
                </a:solidFill>
              </a:rPr>
              <a:t>Elements</a:t>
            </a:r>
            <a:r>
              <a:rPr lang="en-US" sz="2400" b="1" dirty="0">
                <a:solidFill>
                  <a:schemeClr val="tx2"/>
                </a:solidFill>
              </a:rPr>
              <a:t>: OAR 581-021-0559 </a:t>
            </a:r>
          </a:p>
        </p:txBody>
      </p:sp>
      <p:sp>
        <p:nvSpPr>
          <p:cNvPr id="3" name="Content Placeholder 2"/>
          <p:cNvSpPr>
            <a:spLocks noGrp="1"/>
          </p:cNvSpPr>
          <p:nvPr>
            <p:ph idx="1"/>
          </p:nvPr>
        </p:nvSpPr>
        <p:spPr>
          <a:xfrm>
            <a:off x="533400" y="1477289"/>
            <a:ext cx="8534400" cy="5715000"/>
          </a:xfrm>
        </p:spPr>
        <p:txBody>
          <a:bodyPr>
            <a:noAutofit/>
          </a:bodyPr>
          <a:lstStyle/>
          <a:p>
            <a:pPr marL="0" indent="0">
              <a:buNone/>
            </a:pPr>
            <a:r>
              <a:rPr lang="en-US" sz="1300" b="1" dirty="0">
                <a:solidFill>
                  <a:schemeClr val="tx2"/>
                </a:solidFill>
              </a:rPr>
              <a:t>(1) Each entity that has jurisdiction over a public education program must prepare and submit to</a:t>
            </a:r>
          </a:p>
          <a:p>
            <a:pPr marL="0" indent="0">
              <a:buNone/>
            </a:pPr>
            <a:r>
              <a:rPr lang="en-US" sz="1300" b="1" dirty="0">
                <a:solidFill>
                  <a:schemeClr val="tx2"/>
                </a:solidFill>
              </a:rPr>
              <a:t>the Superintendent of Public Instruction an annual report detailing the use of physical restraint</a:t>
            </a:r>
          </a:p>
          <a:p>
            <a:pPr marL="0" indent="0">
              <a:buNone/>
            </a:pPr>
            <a:r>
              <a:rPr lang="en-US" sz="1300" b="1" dirty="0">
                <a:solidFill>
                  <a:schemeClr val="tx2"/>
                </a:solidFill>
              </a:rPr>
              <a:t>and seclusion for the preceding school year, including, at a minimum:</a:t>
            </a:r>
          </a:p>
          <a:p>
            <a:pPr marL="0" indent="0">
              <a:buNone/>
            </a:pPr>
            <a:r>
              <a:rPr lang="en-US" sz="1300" b="1" dirty="0">
                <a:solidFill>
                  <a:schemeClr val="tx2"/>
                </a:solidFill>
              </a:rPr>
              <a:t>(a) The total number of incidents involving physical restraint;</a:t>
            </a:r>
          </a:p>
          <a:p>
            <a:pPr marL="0" indent="0">
              <a:buNone/>
            </a:pPr>
            <a:r>
              <a:rPr lang="en-US" sz="1300" b="1" dirty="0">
                <a:solidFill>
                  <a:schemeClr val="tx2"/>
                </a:solidFill>
              </a:rPr>
              <a:t>(b) The total number of incidents involving seclusion;</a:t>
            </a:r>
          </a:p>
          <a:p>
            <a:pPr marL="0" indent="0">
              <a:buNone/>
            </a:pPr>
            <a:r>
              <a:rPr lang="en-US" sz="1300" b="1" dirty="0">
                <a:solidFill>
                  <a:schemeClr val="tx2"/>
                </a:solidFill>
              </a:rPr>
              <a:t>(c) The total number of seclusions in a locked room;</a:t>
            </a:r>
          </a:p>
          <a:p>
            <a:pPr marL="0" indent="0">
              <a:buNone/>
            </a:pPr>
            <a:r>
              <a:rPr lang="en-US" sz="1300" b="1" dirty="0">
                <a:solidFill>
                  <a:schemeClr val="tx2"/>
                </a:solidFill>
              </a:rPr>
              <a:t>(d) The total number of students placed in physical restraint;</a:t>
            </a:r>
          </a:p>
          <a:p>
            <a:pPr marL="0" indent="0">
              <a:buNone/>
            </a:pPr>
            <a:r>
              <a:rPr lang="en-US" sz="1300" b="1" dirty="0">
                <a:solidFill>
                  <a:schemeClr val="tx2"/>
                </a:solidFill>
              </a:rPr>
              <a:t>(e) The total number of students placed in seclusion;</a:t>
            </a:r>
          </a:p>
          <a:p>
            <a:pPr marL="0" indent="0">
              <a:buNone/>
            </a:pPr>
            <a:r>
              <a:rPr lang="en-US" sz="1300" b="1" dirty="0">
                <a:solidFill>
                  <a:schemeClr val="tx2"/>
                </a:solidFill>
              </a:rPr>
              <a:t>(f) The total number of </a:t>
            </a:r>
            <a:r>
              <a:rPr lang="en-US" sz="1300" b="1" u="sng" dirty="0">
                <a:solidFill>
                  <a:schemeClr val="tx2"/>
                </a:solidFill>
              </a:rPr>
              <a:t>seclusion rooms </a:t>
            </a:r>
            <a:r>
              <a:rPr lang="en-US" sz="1300" b="1" dirty="0">
                <a:solidFill>
                  <a:schemeClr val="tx2"/>
                </a:solidFill>
              </a:rPr>
              <a:t>available; and a </a:t>
            </a:r>
            <a:r>
              <a:rPr lang="en-US" sz="1300" b="1" u="sng" dirty="0">
                <a:solidFill>
                  <a:schemeClr val="tx2"/>
                </a:solidFill>
              </a:rPr>
              <a:t>description</a:t>
            </a:r>
            <a:r>
              <a:rPr lang="en-US" sz="1300" b="1" dirty="0">
                <a:solidFill>
                  <a:schemeClr val="tx2"/>
                </a:solidFill>
              </a:rPr>
              <a:t>, including the </a:t>
            </a:r>
            <a:r>
              <a:rPr lang="en-US" sz="1300" b="1" u="sng" dirty="0">
                <a:solidFill>
                  <a:schemeClr val="tx2"/>
                </a:solidFill>
              </a:rPr>
              <a:t>location</a:t>
            </a:r>
            <a:r>
              <a:rPr lang="en-US" sz="1300" b="1" dirty="0">
                <a:solidFill>
                  <a:schemeClr val="tx2"/>
                </a:solidFill>
              </a:rPr>
              <a:t> of those rooms, designated </a:t>
            </a:r>
            <a:r>
              <a:rPr lang="en-US" sz="1300" b="1" u="sng" dirty="0">
                <a:solidFill>
                  <a:schemeClr val="tx2"/>
                </a:solidFill>
              </a:rPr>
              <a:t>solely for seclusion</a:t>
            </a:r>
            <a:r>
              <a:rPr lang="en-US" sz="1300" b="1" dirty="0">
                <a:solidFill>
                  <a:schemeClr val="tx2"/>
                </a:solidFill>
              </a:rPr>
              <a:t>;</a:t>
            </a:r>
          </a:p>
          <a:p>
            <a:pPr marL="0" indent="0">
              <a:buNone/>
            </a:pPr>
            <a:r>
              <a:rPr lang="en-US" sz="1300" b="1" dirty="0">
                <a:solidFill>
                  <a:schemeClr val="tx2"/>
                </a:solidFill>
              </a:rPr>
              <a:t>(g) The total number of incidents that resulted in injuries or death to students or personnel as a result of the use of physical restraint or seclusion;</a:t>
            </a:r>
          </a:p>
          <a:p>
            <a:pPr marL="0" indent="0">
              <a:buNone/>
            </a:pPr>
            <a:r>
              <a:rPr lang="en-US" sz="1300" b="1" dirty="0">
                <a:solidFill>
                  <a:schemeClr val="tx2"/>
                </a:solidFill>
              </a:rPr>
              <a:t>(h) The number of students who were placed in physical restraint or seclusion more than 10 times in the course of a school year and an explanation of what steps have been taken by the</a:t>
            </a:r>
          </a:p>
          <a:p>
            <a:pPr marL="0" indent="0">
              <a:buNone/>
            </a:pPr>
            <a:r>
              <a:rPr lang="en-US" sz="1300" b="1" dirty="0">
                <a:solidFill>
                  <a:schemeClr val="tx2"/>
                </a:solidFill>
              </a:rPr>
              <a:t>public education program to decrease the use of physical restraint and seclusion for each student; </a:t>
            </a:r>
          </a:p>
          <a:p>
            <a:pPr marL="0" indent="0">
              <a:buNone/>
            </a:pPr>
            <a:r>
              <a:rPr lang="en-US" sz="1300" b="1" dirty="0">
                <a:solidFill>
                  <a:schemeClr val="tx2"/>
                </a:solidFill>
              </a:rPr>
              <a:t>(i) The number of incidents in which the personnel of the public education program administering physical restraint or seclusion were not trained; and</a:t>
            </a:r>
          </a:p>
          <a:p>
            <a:pPr marL="0" indent="0">
              <a:buNone/>
            </a:pPr>
            <a:r>
              <a:rPr lang="en-US" sz="1300" b="1" dirty="0">
                <a:solidFill>
                  <a:schemeClr val="tx2"/>
                </a:solidFill>
              </a:rPr>
              <a:t>(j) The demographic characteristics of all students upon whom physical restraint or seclusion was imposed, including race, ethnicity, gender, disability status, migrant status, English proficiency, and status as economically disadvantaged, </a:t>
            </a:r>
            <a:r>
              <a:rPr lang="en-US" sz="1300" b="1" u="sng" dirty="0">
                <a:solidFill>
                  <a:schemeClr val="tx2"/>
                </a:solidFill>
              </a:rPr>
              <a:t>unless the demographic information would reveal personally identifiable information about an individual student</a:t>
            </a:r>
            <a:r>
              <a:rPr lang="en-US" sz="1300" b="1" dirty="0">
                <a:solidFill>
                  <a:schemeClr val="tx2"/>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0200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2"/>
                </a:solidFill>
              </a:rPr>
              <a:t>Reporting </a:t>
            </a:r>
            <a:r>
              <a:rPr lang="en-US" sz="3200" b="1" dirty="0">
                <a:solidFill>
                  <a:schemeClr val="tx2"/>
                </a:solidFill>
              </a:rPr>
              <a:t>requirements continue at the local level as well</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chemeClr val="tx2"/>
                </a:solidFill>
              </a:rPr>
              <a:t>(2) Each entity that has jurisdiction over a public education program shall make its annual report about physical restraint and seclusion available to:</a:t>
            </a:r>
          </a:p>
          <a:p>
            <a:pPr marL="0" indent="0">
              <a:buNone/>
            </a:pPr>
            <a:r>
              <a:rPr lang="en-US" b="1" dirty="0">
                <a:solidFill>
                  <a:schemeClr val="tx2"/>
                </a:solidFill>
              </a:rPr>
              <a:t>(a) The public at the entity's main office and the website of the entity;</a:t>
            </a:r>
          </a:p>
          <a:p>
            <a:pPr marL="0" indent="0">
              <a:buNone/>
            </a:pPr>
            <a:r>
              <a:rPr lang="en-US" b="1" dirty="0">
                <a:solidFill>
                  <a:schemeClr val="tx2"/>
                </a:solidFill>
              </a:rPr>
              <a:t>(b) The school board or governing body overseeing the entity;</a:t>
            </a:r>
          </a:p>
          <a:p>
            <a:pPr marL="0" indent="0">
              <a:buNone/>
            </a:pPr>
            <a:r>
              <a:rPr lang="en-US" b="1" dirty="0">
                <a:solidFill>
                  <a:schemeClr val="tx2"/>
                </a:solidFill>
              </a:rPr>
              <a:t>(c) If the entity is an education service district, the component school districts of the education service district;</a:t>
            </a:r>
          </a:p>
          <a:p>
            <a:pPr marL="0" indent="0">
              <a:buNone/>
            </a:pPr>
            <a:r>
              <a:rPr lang="en-US" b="1" dirty="0">
                <a:solidFill>
                  <a:schemeClr val="tx2"/>
                </a:solidFill>
              </a:rPr>
              <a:t>(d) If the entity is a public charter school, the sponsor of the public charter school;</a:t>
            </a:r>
          </a:p>
          <a:p>
            <a:pPr marL="0" indent="0">
              <a:buNone/>
            </a:pPr>
            <a:r>
              <a:rPr lang="en-US" b="1" dirty="0">
                <a:solidFill>
                  <a:schemeClr val="tx2"/>
                </a:solidFill>
              </a:rPr>
              <a:t>(e) Parents and guardians of students in a public education program, who shall be advised at least once each school year about how to access the report</a:t>
            </a:r>
            <a:r>
              <a:rPr lang="en-US" b="1" dirty="0" smtClean="0">
                <a:solidFill>
                  <a:schemeClr val="tx2"/>
                </a:solidFill>
              </a:rPr>
              <a:t>. </a:t>
            </a:r>
            <a:r>
              <a:rPr lang="en-US" b="1" dirty="0">
                <a:solidFill>
                  <a:schemeClr val="tx2"/>
                </a:solidFill>
              </a:rPr>
              <a:t> </a:t>
            </a:r>
            <a:r>
              <a:rPr lang="en-US" b="1" dirty="0" smtClean="0">
                <a:solidFill>
                  <a:schemeClr val="tx2"/>
                </a:solidFill>
              </a:rPr>
              <a:t>(OAR § 581-021-0563).</a:t>
            </a:r>
            <a:endParaRPr lang="en-US" b="1" dirty="0">
              <a:solidFill>
                <a:schemeClr val="tx2"/>
              </a:solidFill>
            </a:endParaRPr>
          </a:p>
          <a:p>
            <a:pPr marL="0" indent="0">
              <a:buNone/>
            </a:pPr>
            <a:endParaRPr lang="en-US" b="1" dirty="0" smtClean="0">
              <a:solidFill>
                <a:schemeClr val="tx2"/>
              </a:solidFill>
            </a:endParaRPr>
          </a:p>
        </p:txBody>
      </p:sp>
    </p:spTree>
    <p:extLst>
      <p:ext uri="{BB962C8B-B14F-4D97-AF65-F5344CB8AC3E}">
        <p14:creationId xmlns:p14="http://schemas.microsoft.com/office/powerpoint/2010/main" val="3678619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2"/>
                </a:solidFill>
              </a:rPr>
              <a:t/>
            </a:r>
            <a:br>
              <a:rPr lang="en-US" sz="3200" dirty="0">
                <a:solidFill>
                  <a:schemeClr val="tx2"/>
                </a:solidFill>
              </a:rPr>
            </a:br>
            <a:r>
              <a:rPr lang="en-US" sz="3200" b="1" dirty="0">
                <a:solidFill>
                  <a:schemeClr val="tx2"/>
                </a:solidFill>
              </a:rPr>
              <a:t>File Format – complete online</a:t>
            </a:r>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tx2"/>
                </a:solidFill>
              </a:rPr>
              <a:t>Link To </a:t>
            </a:r>
            <a:r>
              <a:rPr lang="en-US" b="1" dirty="0">
                <a:solidFill>
                  <a:schemeClr val="tx2"/>
                </a:solidFill>
              </a:rPr>
              <a:t>Consolidated </a:t>
            </a:r>
            <a:r>
              <a:rPr lang="en-US" b="1" dirty="0" smtClean="0">
                <a:solidFill>
                  <a:schemeClr val="tx2"/>
                </a:solidFill>
              </a:rPr>
              <a:t>Collection: (You need to log in via Central Login and select Consolidated Collections.)  </a:t>
            </a:r>
            <a:r>
              <a:rPr lang="en-US" b="1" dirty="0">
                <a:solidFill>
                  <a:schemeClr val="tx2"/>
                </a:solidFill>
                <a:hlinkClick r:id="rId3"/>
              </a:rPr>
              <a:t>https://</a:t>
            </a:r>
            <a:r>
              <a:rPr lang="en-US" b="1" dirty="0" smtClean="0">
                <a:solidFill>
                  <a:schemeClr val="tx2"/>
                </a:solidFill>
                <a:hlinkClick r:id="rId3"/>
              </a:rPr>
              <a:t>district.ode.state.or.us/apps/usid/default.aspx</a:t>
            </a:r>
            <a:endParaRPr lang="en-US" b="1" dirty="0" smtClean="0">
              <a:solidFill>
                <a:schemeClr val="tx2"/>
              </a:solidFill>
            </a:endParaRPr>
          </a:p>
          <a:p>
            <a:pPr lvl="1"/>
            <a:r>
              <a:rPr lang="en-US" sz="2600" b="1" dirty="0">
                <a:solidFill>
                  <a:schemeClr val="tx2"/>
                </a:solidFill>
              </a:rPr>
              <a:t>Hover over Institution Collections to find collection.</a:t>
            </a:r>
          </a:p>
          <a:p>
            <a:r>
              <a:rPr lang="en-US" b="1" dirty="0" smtClean="0">
                <a:solidFill>
                  <a:schemeClr val="tx2"/>
                </a:solidFill>
              </a:rPr>
              <a:t>Input </a:t>
            </a:r>
            <a:r>
              <a:rPr lang="en-US" b="1" i="1" dirty="0" smtClean="0">
                <a:solidFill>
                  <a:schemeClr val="tx2"/>
                </a:solidFill>
              </a:rPr>
              <a:t>Numerical</a:t>
            </a:r>
            <a:r>
              <a:rPr lang="en-US" b="1" dirty="0" smtClean="0">
                <a:solidFill>
                  <a:schemeClr val="tx2"/>
                </a:solidFill>
              </a:rPr>
              <a:t> and </a:t>
            </a:r>
            <a:r>
              <a:rPr lang="en-US" b="1" i="1" dirty="0" smtClean="0">
                <a:solidFill>
                  <a:schemeClr val="tx2"/>
                </a:solidFill>
              </a:rPr>
              <a:t>Narrative</a:t>
            </a:r>
            <a:r>
              <a:rPr lang="en-US" b="1" dirty="0" smtClean="0">
                <a:solidFill>
                  <a:schemeClr val="tx2"/>
                </a:solidFill>
              </a:rPr>
              <a:t> information</a:t>
            </a:r>
            <a:endParaRPr lang="en-US" b="1" dirty="0">
              <a:solidFill>
                <a:schemeClr val="tx2"/>
              </a:solidFill>
            </a:endParaRPr>
          </a:p>
          <a:p>
            <a:r>
              <a:rPr lang="en-US" b="1" dirty="0" smtClean="0">
                <a:solidFill>
                  <a:schemeClr val="tx2"/>
                </a:solidFill>
              </a:rPr>
              <a:t>After entering data, be sure to </a:t>
            </a:r>
            <a:r>
              <a:rPr lang="en-US" b="1" i="1" dirty="0" smtClean="0">
                <a:solidFill>
                  <a:schemeClr val="tx2"/>
                </a:solidFill>
              </a:rPr>
              <a:t>Verify</a:t>
            </a:r>
            <a:r>
              <a:rPr lang="en-US" b="1" dirty="0" smtClean="0">
                <a:solidFill>
                  <a:schemeClr val="tx2"/>
                </a:solidFill>
              </a:rPr>
              <a:t> your data by clicking the </a:t>
            </a:r>
            <a:r>
              <a:rPr lang="en-US" b="1" i="1" dirty="0">
                <a:solidFill>
                  <a:schemeClr val="tx2"/>
                </a:solidFill>
              </a:rPr>
              <a:t>V</a:t>
            </a:r>
            <a:r>
              <a:rPr lang="en-US" b="1" i="1" dirty="0" smtClean="0">
                <a:solidFill>
                  <a:schemeClr val="tx2"/>
                </a:solidFill>
              </a:rPr>
              <a:t>erify Submission button</a:t>
            </a:r>
            <a:endParaRPr lang="en-US" b="1" dirty="0">
              <a:solidFill>
                <a:schemeClr val="tx2"/>
              </a:solidFill>
            </a:endParaRPr>
          </a:p>
          <a:p>
            <a:pPr lvl="1"/>
            <a:r>
              <a:rPr lang="en-US" sz="2600" b="1" dirty="0" smtClean="0">
                <a:solidFill>
                  <a:schemeClr val="tx2"/>
                </a:solidFill>
              </a:rPr>
              <a:t>Click on </a:t>
            </a:r>
            <a:r>
              <a:rPr lang="en-US" sz="2600" b="1" dirty="0">
                <a:solidFill>
                  <a:schemeClr val="tx2"/>
                </a:solidFill>
              </a:rPr>
              <a:t>Status Tracking </a:t>
            </a:r>
            <a:r>
              <a:rPr lang="en-US" sz="2600" b="1" dirty="0" smtClean="0">
                <a:solidFill>
                  <a:schemeClr val="tx2"/>
                </a:solidFill>
              </a:rPr>
              <a:t>tab </a:t>
            </a:r>
            <a:r>
              <a:rPr lang="en-US" sz="2600" b="1" dirty="0">
                <a:solidFill>
                  <a:schemeClr val="tx2"/>
                </a:solidFill>
              </a:rPr>
              <a:t>and </a:t>
            </a:r>
            <a:r>
              <a:rPr lang="en-US" sz="2600" b="1" dirty="0" smtClean="0">
                <a:solidFill>
                  <a:schemeClr val="tx2"/>
                </a:solidFill>
              </a:rPr>
              <a:t>click </a:t>
            </a:r>
            <a:r>
              <a:rPr lang="en-US" sz="2600" b="1" dirty="0">
                <a:solidFill>
                  <a:schemeClr val="tx2"/>
                </a:solidFill>
              </a:rPr>
              <a:t>on arrow </a:t>
            </a:r>
            <a:r>
              <a:rPr lang="en-US" sz="2600" b="1" dirty="0" smtClean="0">
                <a:solidFill>
                  <a:schemeClr val="tx2"/>
                </a:solidFill>
              </a:rPr>
              <a:t>left of Physical Restraint &amp; Seclusion 16-17.</a:t>
            </a:r>
            <a:endParaRPr lang="en-US" sz="2600" b="1" dirty="0">
              <a:solidFill>
                <a:schemeClr val="tx2"/>
              </a:solidFill>
            </a:endParaRPr>
          </a:p>
          <a:p>
            <a:pPr lvl="1"/>
            <a:r>
              <a:rPr lang="en-US" sz="2600" b="1" dirty="0" smtClean="0">
                <a:solidFill>
                  <a:schemeClr val="tx2"/>
                </a:solidFill>
              </a:rPr>
              <a:t>Verify there are no errors or warnings.</a:t>
            </a:r>
          </a:p>
          <a:p>
            <a:pPr lvl="1"/>
            <a:r>
              <a:rPr lang="en-US" sz="2600" b="1" dirty="0" smtClean="0">
                <a:solidFill>
                  <a:schemeClr val="tx2"/>
                </a:solidFill>
              </a:rPr>
              <a:t>Verify  the counts of records, then click on Verify Submission button to submit.</a:t>
            </a:r>
            <a:endParaRPr lang="en-US" sz="2600" b="1" dirty="0">
              <a:solidFill>
                <a:schemeClr val="tx2"/>
              </a:solidFill>
            </a:endParaRPr>
          </a:p>
          <a:p>
            <a:endParaRPr lang="en-US" dirty="0"/>
          </a:p>
        </p:txBody>
      </p:sp>
    </p:spTree>
    <p:extLst>
      <p:ext uri="{BB962C8B-B14F-4D97-AF65-F5344CB8AC3E}">
        <p14:creationId xmlns:p14="http://schemas.microsoft.com/office/powerpoint/2010/main" val="272932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58929" y="1608044"/>
            <a:ext cx="6788727" cy="5249956"/>
          </a:xfrm>
          <a:prstGeom prst="rect">
            <a:avLst/>
          </a:prstGeom>
        </p:spPr>
        <p:txBody>
          <a:bodyPr lIns="82012" tIns="41005" rIns="82012" bIns="41005"/>
          <a:lstStyle/>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endParaRPr lang="en-US" sz="2500" b="1" dirty="0">
              <a:solidFill>
                <a:schemeClr val="accent6">
                  <a:lumMod val="75000"/>
                </a:schemeClr>
              </a:solidFill>
              <a:effectLst>
                <a:outerShdw blurRad="38100" dist="38100" dir="2700000" algn="tl">
                  <a:srgbClr val="000000">
                    <a:alpha val="43137"/>
                  </a:srgbClr>
                </a:outerShdw>
              </a:effectLst>
            </a:endParaRPr>
          </a:p>
          <a:p>
            <a:pPr marL="420019" indent="-383000">
              <a:spcBef>
                <a:spcPct val="20000"/>
              </a:spcBef>
              <a:buClr>
                <a:srgbClr val="C00000"/>
              </a:buClr>
              <a:buSzPct val="80000"/>
              <a:defRPr/>
            </a:pPr>
            <a:r>
              <a:rPr lang="en-US" sz="3200" b="1" dirty="0">
                <a:solidFill>
                  <a:schemeClr val="tx2"/>
                </a:solidFill>
              </a:rPr>
              <a:t>Web location:</a:t>
            </a:r>
          </a:p>
          <a:p>
            <a:pPr marL="721862" lvl="1" indent="-273368" eaLnBrk="0" hangingPunct="0">
              <a:spcBef>
                <a:spcPct val="20000"/>
              </a:spcBef>
              <a:buClr>
                <a:schemeClr val="bg1"/>
              </a:buClr>
              <a:defRPr/>
            </a:pPr>
            <a:r>
              <a:rPr lang="en-US" sz="3200" b="1" dirty="0" smtClean="0">
                <a:solidFill>
                  <a:schemeClr val="tx2"/>
                </a:solidFill>
                <a:hlinkClick r:id="rId3"/>
              </a:rPr>
              <a:t>https://district.ode.state.or.us/search/page/?id=257</a:t>
            </a:r>
            <a:endParaRPr lang="en-US" sz="3200" b="1" dirty="0">
              <a:solidFill>
                <a:schemeClr val="tx2"/>
              </a:solidFill>
            </a:endParaRPr>
          </a:p>
          <a:p>
            <a:pPr marL="721862" lvl="1" indent="-273368" eaLnBrk="0" hangingPunct="0">
              <a:spcBef>
                <a:spcPct val="20000"/>
              </a:spcBef>
              <a:buClr>
                <a:schemeClr val="bg1"/>
              </a:buClr>
              <a:defRPr/>
            </a:pPr>
            <a:endParaRPr lang="en-US" sz="2200" b="1" dirty="0">
              <a:solidFill>
                <a:schemeClr val="bg1">
                  <a:lumMod val="95000"/>
                </a:schemeClr>
              </a:solidFill>
            </a:endParaRPr>
          </a:p>
          <a:p>
            <a:pPr marL="448494" lvl="1" eaLnBrk="0" hangingPunct="0">
              <a:spcBef>
                <a:spcPct val="20000"/>
              </a:spcBef>
              <a:buClr>
                <a:srgbClr val="0070C0"/>
              </a:buClr>
              <a:defRPr/>
            </a:pPr>
            <a:endParaRPr lang="en-US" sz="2500" b="1" dirty="0">
              <a:solidFill>
                <a:srgbClr val="0070C0"/>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438727" y="980518"/>
            <a:ext cx="6788727" cy="1008529"/>
          </a:xfrm>
          <a:prstGeom prst="rect">
            <a:avLst/>
          </a:prstGeom>
        </p:spPr>
        <p:txBody>
          <a:bodyPr lIns="82012" tIns="41005" rIns="82012" bIns="41005"/>
          <a:lstStyle/>
          <a:p>
            <a:pPr>
              <a:lnSpc>
                <a:spcPct val="100000"/>
              </a:lnSpc>
              <a:spcBef>
                <a:spcPct val="0"/>
              </a:spcBef>
              <a:buClrTx/>
              <a:buSzTx/>
              <a:buFontTx/>
              <a:buNone/>
              <a:defRPr/>
            </a:pPr>
            <a:r>
              <a:rPr lang="en-US" sz="4600" b="1" dirty="0">
                <a:solidFill>
                  <a:schemeClr val="tx2"/>
                </a:solidFill>
                <a:latin typeface="+mj-lt"/>
                <a:ea typeface="+mj-ea"/>
                <a:cs typeface="+mj-cs"/>
              </a:rPr>
              <a:t>WebEx Training</a:t>
            </a:r>
          </a:p>
        </p:txBody>
      </p:sp>
      <p:pic>
        <p:nvPicPr>
          <p:cNvPr id="17411" name="Picture 4" descr="Untitled-1"/>
          <p:cNvPicPr>
            <a:picLocks noChangeAspect="1" noChangeArrowheads="1"/>
          </p:cNvPicPr>
          <p:nvPr/>
        </p:nvPicPr>
        <p:blipFill>
          <a:blip r:embed="rId4" cstate="print"/>
          <a:srcRect/>
          <a:stretch>
            <a:fillRect/>
          </a:stretch>
        </p:blipFill>
        <p:spPr bwMode="auto">
          <a:xfrm>
            <a:off x="3463915" y="2487486"/>
            <a:ext cx="4173682" cy="1319493"/>
          </a:xfrm>
          <a:prstGeom prst="rect">
            <a:avLst/>
          </a:prstGeom>
          <a:noFill/>
          <a:ln w="9525">
            <a:noFill/>
            <a:miter lim="800000"/>
            <a:headEnd/>
            <a:tailEnd/>
          </a:ln>
        </p:spPr>
      </p:pic>
      <p:sp>
        <p:nvSpPr>
          <p:cNvPr id="17413" name="AutoShape 7"/>
          <p:cNvSpPr>
            <a:spLocks noChangeArrowheads="1"/>
          </p:cNvSpPr>
          <p:nvPr/>
        </p:nvSpPr>
        <p:spPr bwMode="auto">
          <a:xfrm>
            <a:off x="7824373" y="2949182"/>
            <a:ext cx="526762" cy="902074"/>
          </a:xfrm>
          <a:prstGeom prst="curvedLeftArrow">
            <a:avLst>
              <a:gd name="adj1" fmla="val 35288"/>
              <a:gd name="adj2" fmla="val 88219"/>
              <a:gd name="adj3" fmla="val 33333"/>
            </a:avLst>
          </a:prstGeom>
          <a:solidFill>
            <a:srgbClr val="FF0000"/>
          </a:solidFill>
          <a:ln w="9525">
            <a:solidFill>
              <a:srgbClr val="FF0000"/>
            </a:solidFill>
            <a:miter lim="800000"/>
            <a:headEnd/>
            <a:tailEnd/>
          </a:ln>
        </p:spPr>
        <p:txBody>
          <a:bodyPr wrap="none" lIns="82012" tIns="41005" rIns="82012" bIns="41005" anchor="ctr"/>
          <a:lstStyle/>
          <a:p>
            <a:endParaRPr lang="en-US" dirty="0"/>
          </a:p>
        </p:txBody>
      </p:sp>
      <p:sp>
        <p:nvSpPr>
          <p:cNvPr id="17414" name="Rectangle 5"/>
          <p:cNvSpPr>
            <a:spLocks noChangeArrowheads="1"/>
          </p:cNvSpPr>
          <p:nvPr/>
        </p:nvSpPr>
        <p:spPr bwMode="auto">
          <a:xfrm>
            <a:off x="6375608" y="2782041"/>
            <a:ext cx="858694" cy="191901"/>
          </a:xfrm>
          <a:prstGeom prst="rect">
            <a:avLst/>
          </a:prstGeom>
          <a:noFill/>
          <a:ln w="50800" algn="ctr">
            <a:solidFill>
              <a:srgbClr val="FF0000"/>
            </a:solidFill>
            <a:miter lim="800000"/>
            <a:headEnd/>
            <a:tailEnd/>
          </a:ln>
        </p:spPr>
        <p:txBody>
          <a:bodyPr wrap="none" lIns="82012" tIns="41005" rIns="82012" bIns="41005" anchor="ctr"/>
          <a:lstStyle/>
          <a:p>
            <a:endParaRPr lang="en-US" dirty="0"/>
          </a:p>
        </p:txBody>
      </p:sp>
      <p:sp>
        <p:nvSpPr>
          <p:cNvPr id="17415" name="Rectangle 6"/>
          <p:cNvSpPr>
            <a:spLocks noChangeArrowheads="1"/>
          </p:cNvSpPr>
          <p:nvPr/>
        </p:nvSpPr>
        <p:spPr bwMode="auto">
          <a:xfrm>
            <a:off x="6373370" y="3566047"/>
            <a:ext cx="1264227" cy="240926"/>
          </a:xfrm>
          <a:prstGeom prst="rect">
            <a:avLst/>
          </a:prstGeom>
          <a:noFill/>
          <a:ln w="50800" algn="ctr">
            <a:solidFill>
              <a:srgbClr val="FF0000"/>
            </a:solidFill>
            <a:miter lim="800000"/>
            <a:headEnd/>
            <a:tailEnd/>
          </a:ln>
        </p:spPr>
        <p:txBody>
          <a:bodyPr wrap="none" lIns="82012" tIns="41005" rIns="82012" bIns="41005" anchor="ctr"/>
          <a:lstStyle/>
          <a:p>
            <a:endParaRPr lang="en-US" dirty="0"/>
          </a:p>
        </p:txBody>
      </p:sp>
    </p:spTree>
    <p:extLst>
      <p:ext uri="{BB962C8B-B14F-4D97-AF65-F5344CB8AC3E}">
        <p14:creationId xmlns:p14="http://schemas.microsoft.com/office/powerpoint/2010/main" val="2867713294"/>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762000"/>
          </a:xfrm>
        </p:spPr>
        <p:txBody>
          <a:bodyPr>
            <a:normAutofit fontScale="90000"/>
          </a:bodyPr>
          <a:lstStyle/>
          <a:p>
            <a:pPr algn="ctr"/>
            <a:r>
              <a:rPr lang="en-US" dirty="0" smtClean="0"/>
              <a:t/>
            </a:r>
            <a:br>
              <a:rPr lang="en-US" dirty="0" smtClean="0"/>
            </a:br>
            <a:r>
              <a:rPr lang="en-US" dirty="0" smtClean="0">
                <a:solidFill>
                  <a:schemeClr val="tx2"/>
                </a:solidFill>
              </a:rPr>
              <a:t>Format – Line by Line</a:t>
            </a:r>
            <a:endParaRPr lang="en-US" dirty="0">
              <a:solidFill>
                <a:schemeClr val="tx2"/>
              </a:solidFill>
            </a:endParaRPr>
          </a:p>
        </p:txBody>
      </p:sp>
      <p:sp>
        <p:nvSpPr>
          <p:cNvPr id="3" name="Content Placeholder 2"/>
          <p:cNvSpPr>
            <a:spLocks noGrp="1"/>
          </p:cNvSpPr>
          <p:nvPr>
            <p:ph idx="1"/>
          </p:nvPr>
        </p:nvSpPr>
        <p:spPr>
          <a:xfrm>
            <a:off x="152400" y="1371600"/>
            <a:ext cx="8839200" cy="5334000"/>
          </a:xfrm>
        </p:spPr>
        <p:txBody>
          <a:bodyPr/>
          <a:lstStyle/>
          <a:p>
            <a:endParaRPr lang="en-US" dirty="0"/>
          </a:p>
        </p:txBody>
      </p:sp>
      <p:pic>
        <p:nvPicPr>
          <p:cNvPr id="1027" name="Picture 3" descr="C:\Users\MahoneyM\AppData\Local\Microsoft\Windows\Temporary Internet Files\Content.Outlook\Y7Q09FJK\RS - 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7116"/>
            <a:ext cx="9144000" cy="500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72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pPr algn="ctr"/>
            <a:r>
              <a:rPr lang="en-US" dirty="0" smtClean="0">
                <a:solidFill>
                  <a:schemeClr val="tx2"/>
                </a:solidFill>
              </a:rPr>
              <a:t>Format – another view</a:t>
            </a:r>
            <a:endParaRPr lang="en-US" dirty="0">
              <a:solidFill>
                <a:schemeClr val="tx2"/>
              </a:solidFill>
            </a:endParaRPr>
          </a:p>
        </p:txBody>
      </p:sp>
      <p:sp>
        <p:nvSpPr>
          <p:cNvPr id="3" name="Content Placeholder 2"/>
          <p:cNvSpPr>
            <a:spLocks noGrp="1"/>
          </p:cNvSpPr>
          <p:nvPr>
            <p:ph idx="1"/>
          </p:nvPr>
        </p:nvSpPr>
        <p:spPr>
          <a:xfrm>
            <a:off x="152400" y="1295400"/>
            <a:ext cx="8763000" cy="5334000"/>
          </a:xfrm>
        </p:spPr>
        <p:txBody>
          <a:bodyPr/>
          <a:lstStyle/>
          <a:p>
            <a:pPr marL="0" indent="0">
              <a:buNone/>
            </a:pPr>
            <a:endParaRPr lang="en-US" dirty="0"/>
          </a:p>
        </p:txBody>
      </p:sp>
      <p:pic>
        <p:nvPicPr>
          <p:cNvPr id="2051" name="Picture 3" descr="C:\Users\MahoneyM\AppData\Local\Microsoft\Windows\Temporary Internet Files\Content.Outlook\Y7Q09FJK\RS -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77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smtClean="0">
                <a:solidFill>
                  <a:schemeClr val="tx2"/>
                </a:solidFill>
              </a:rPr>
              <a:t>Format </a:t>
            </a:r>
            <a:r>
              <a:rPr lang="en-US" sz="2700" dirty="0">
                <a:solidFill>
                  <a:schemeClr val="tx2"/>
                </a:solidFill>
              </a:rPr>
              <a:t>continued</a:t>
            </a:r>
          </a:p>
        </p:txBody>
      </p:sp>
      <p:sp>
        <p:nvSpPr>
          <p:cNvPr id="3" name="Content Placeholder 2"/>
          <p:cNvSpPr>
            <a:spLocks noGrp="1"/>
          </p:cNvSpPr>
          <p:nvPr>
            <p:ph idx="1"/>
          </p:nvPr>
        </p:nvSpPr>
        <p:spPr>
          <a:xfrm>
            <a:off x="304800" y="1447800"/>
            <a:ext cx="8534400" cy="5181600"/>
          </a:xfrm>
        </p:spPr>
        <p:txBody>
          <a:bodyPr/>
          <a:lstStyle/>
          <a:p>
            <a:endParaRPr lang="en-US" dirty="0"/>
          </a:p>
        </p:txBody>
      </p:sp>
      <p:pic>
        <p:nvPicPr>
          <p:cNvPr id="3074" name="Picture 2" descr="C:\Users\MahoneyM\AppData\Local\Microsoft\Windows\Temporary Internet Files\Content.Outlook\Y7Q09FJK\RS -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1"/>
            <a:ext cx="9144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82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smtClean="0">
                <a:solidFill>
                  <a:schemeClr val="tx2"/>
                </a:solidFill>
              </a:rPr>
              <a:t>Format - </a:t>
            </a:r>
            <a:r>
              <a:rPr lang="en-US" sz="2700" dirty="0">
                <a:solidFill>
                  <a:schemeClr val="tx2"/>
                </a:solidFill>
              </a:rPr>
              <a:t>continued</a:t>
            </a:r>
          </a:p>
        </p:txBody>
      </p:sp>
      <p:sp>
        <p:nvSpPr>
          <p:cNvPr id="3" name="Content Placeholder 2"/>
          <p:cNvSpPr>
            <a:spLocks noGrp="1"/>
          </p:cNvSpPr>
          <p:nvPr>
            <p:ph idx="1"/>
          </p:nvPr>
        </p:nvSpPr>
        <p:spPr>
          <a:xfrm>
            <a:off x="304800" y="1219200"/>
            <a:ext cx="8686800" cy="5181600"/>
          </a:xfrm>
        </p:spPr>
        <p:txBody>
          <a:bodyPr/>
          <a:lstStyle/>
          <a:p>
            <a:endParaRPr lang="en-US" dirty="0"/>
          </a:p>
        </p:txBody>
      </p:sp>
      <p:pic>
        <p:nvPicPr>
          <p:cNvPr id="4098" name="Picture 2" descr="C:\Users\MahoneyM\AppData\Local\Microsoft\Windows\Temporary Internet Files\Content.Outlook\Y7Q09FJK\RS -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5"/>
            <a:ext cx="8429614" cy="472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50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Questions &amp; Answers (Q &amp; As)</a:t>
            </a:r>
            <a:endParaRPr lang="en-US" dirty="0"/>
          </a:p>
        </p:txBody>
      </p:sp>
      <p:sp>
        <p:nvSpPr>
          <p:cNvPr id="3" name="Content Placeholder 2"/>
          <p:cNvSpPr>
            <a:spLocks noGrp="1"/>
          </p:cNvSpPr>
          <p:nvPr>
            <p:ph idx="1"/>
          </p:nvPr>
        </p:nvSpPr>
        <p:spPr/>
        <p:txBody>
          <a:bodyPr/>
          <a:lstStyle/>
          <a:p>
            <a:pPr marL="0" indent="0">
              <a:buNone/>
            </a:pPr>
            <a:r>
              <a:rPr lang="en-US" b="1" dirty="0" smtClean="0"/>
              <a:t>1) </a:t>
            </a:r>
            <a:r>
              <a:rPr lang="en-US" dirty="0" smtClean="0"/>
              <a:t>Q.  </a:t>
            </a:r>
            <a:r>
              <a:rPr lang="en-US" b="1" dirty="0" smtClean="0">
                <a:solidFill>
                  <a:srgbClr val="FF0000"/>
                </a:solidFill>
              </a:rPr>
              <a:t>Is a student who is physically restrained and put in seclusion during the same time period only counted as one incident?</a:t>
            </a:r>
          </a:p>
          <a:p>
            <a:pPr marL="0" indent="0">
              <a:buNone/>
            </a:pPr>
            <a:r>
              <a:rPr lang="en-US" dirty="0" smtClean="0"/>
              <a:t>     A</a:t>
            </a:r>
            <a:r>
              <a:rPr lang="en-US" dirty="0" smtClean="0">
                <a:solidFill>
                  <a:schemeClr val="tx2"/>
                </a:solidFill>
              </a:rPr>
              <a:t>.  </a:t>
            </a:r>
            <a:r>
              <a:rPr lang="en-US" b="1" dirty="0" smtClean="0">
                <a:solidFill>
                  <a:schemeClr val="tx2"/>
                </a:solidFill>
              </a:rPr>
              <a:t>No, the student would be counted and documented as two separate incidents – physical restraint and seclusion.</a:t>
            </a:r>
            <a:endParaRPr lang="en-US" b="1" dirty="0">
              <a:solidFill>
                <a:schemeClr val="tx2"/>
              </a:solidFill>
            </a:endParaRPr>
          </a:p>
        </p:txBody>
      </p:sp>
    </p:spTree>
    <p:extLst>
      <p:ext uri="{BB962C8B-B14F-4D97-AF65-F5344CB8AC3E}">
        <p14:creationId xmlns:p14="http://schemas.microsoft.com/office/powerpoint/2010/main" val="1549663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 &amp; As</a:t>
            </a:r>
            <a:endParaRPr lang="en-US" dirty="0"/>
          </a:p>
        </p:txBody>
      </p:sp>
      <p:sp>
        <p:nvSpPr>
          <p:cNvPr id="3" name="Content Placeholder 2"/>
          <p:cNvSpPr>
            <a:spLocks noGrp="1"/>
          </p:cNvSpPr>
          <p:nvPr>
            <p:ph idx="1"/>
          </p:nvPr>
        </p:nvSpPr>
        <p:spPr/>
        <p:txBody>
          <a:bodyPr/>
          <a:lstStyle/>
          <a:p>
            <a:pPr marL="0" indent="0">
              <a:buNone/>
            </a:pPr>
            <a:r>
              <a:rPr lang="en-US" b="1" dirty="0" smtClean="0"/>
              <a:t>2)  </a:t>
            </a:r>
            <a:r>
              <a:rPr lang="en-US" dirty="0" smtClean="0"/>
              <a:t>Q.  </a:t>
            </a:r>
            <a:r>
              <a:rPr lang="en-US" b="1" dirty="0" smtClean="0">
                <a:solidFill>
                  <a:srgbClr val="FF0000"/>
                </a:solidFill>
              </a:rPr>
              <a:t>If a student is physically restrained multiple times within a close time period, is this documented and counted as one incident?</a:t>
            </a:r>
          </a:p>
          <a:p>
            <a:pPr marL="0" indent="0">
              <a:buNone/>
            </a:pPr>
            <a:r>
              <a:rPr lang="en-US" dirty="0" smtClean="0"/>
              <a:t>     A. </a:t>
            </a:r>
            <a:r>
              <a:rPr lang="en-US" b="1" dirty="0" smtClean="0">
                <a:solidFill>
                  <a:schemeClr val="tx2"/>
                </a:solidFill>
              </a:rPr>
              <a:t>Incidents close in time separated by periods of de-escalation must be counted individually.</a:t>
            </a:r>
            <a:endParaRPr lang="en-US" b="1" dirty="0">
              <a:solidFill>
                <a:schemeClr val="tx2"/>
              </a:solidFill>
            </a:endParaRPr>
          </a:p>
        </p:txBody>
      </p:sp>
    </p:spTree>
    <p:extLst>
      <p:ext uri="{BB962C8B-B14F-4D97-AF65-F5344CB8AC3E}">
        <p14:creationId xmlns:p14="http://schemas.microsoft.com/office/powerpoint/2010/main" val="849538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 &amp; As</a:t>
            </a:r>
            <a:endParaRPr lang="en-US" dirty="0"/>
          </a:p>
        </p:txBody>
      </p:sp>
      <p:sp>
        <p:nvSpPr>
          <p:cNvPr id="3" name="Content Placeholder 2"/>
          <p:cNvSpPr>
            <a:spLocks noGrp="1"/>
          </p:cNvSpPr>
          <p:nvPr>
            <p:ph idx="1"/>
          </p:nvPr>
        </p:nvSpPr>
        <p:spPr/>
        <p:txBody>
          <a:bodyPr/>
          <a:lstStyle/>
          <a:p>
            <a:pPr marL="0" indent="0">
              <a:buNone/>
            </a:pPr>
            <a:r>
              <a:rPr lang="en-US" b="1" dirty="0" smtClean="0"/>
              <a:t>3)  </a:t>
            </a:r>
            <a:r>
              <a:rPr lang="en-US" dirty="0" smtClean="0"/>
              <a:t>Q.  </a:t>
            </a:r>
            <a:r>
              <a:rPr lang="en-US" b="1" dirty="0" smtClean="0">
                <a:solidFill>
                  <a:srgbClr val="FF0000"/>
                </a:solidFill>
              </a:rPr>
              <a:t>If a student is enrolled in several different race or ethnicity categories, are all reported?</a:t>
            </a:r>
          </a:p>
          <a:p>
            <a:pPr marL="0" indent="0">
              <a:buNone/>
            </a:pPr>
            <a:r>
              <a:rPr lang="en-US" dirty="0" smtClean="0"/>
              <a:t>     A. </a:t>
            </a:r>
            <a:r>
              <a:rPr lang="en-US" b="1" dirty="0" smtClean="0">
                <a:solidFill>
                  <a:schemeClr val="tx2"/>
                </a:solidFill>
              </a:rPr>
              <a:t>This would properly be recorded as multi-racial designation.</a:t>
            </a:r>
            <a:endParaRPr lang="en-US" b="1" dirty="0">
              <a:solidFill>
                <a:schemeClr val="tx2"/>
              </a:solidFill>
            </a:endParaRPr>
          </a:p>
        </p:txBody>
      </p:sp>
    </p:spTree>
    <p:extLst>
      <p:ext uri="{BB962C8B-B14F-4D97-AF65-F5344CB8AC3E}">
        <p14:creationId xmlns:p14="http://schemas.microsoft.com/office/powerpoint/2010/main" val="4015239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38200"/>
          </a:xfrm>
        </p:spPr>
        <p:txBody>
          <a:bodyPr>
            <a:normAutofit/>
          </a:bodyPr>
          <a:lstStyle/>
          <a:p>
            <a:pPr algn="ctr"/>
            <a:r>
              <a:rPr lang="en-US" dirty="0" smtClean="0"/>
              <a:t>Q &amp; A</a:t>
            </a:r>
            <a:endParaRPr lang="en-US"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pPr marL="0" indent="0">
              <a:buNone/>
            </a:pPr>
            <a:r>
              <a:rPr lang="en-US" b="1" dirty="0" smtClean="0"/>
              <a:t>4)  </a:t>
            </a:r>
            <a:r>
              <a:rPr lang="en-US" dirty="0" smtClean="0"/>
              <a:t>Q. </a:t>
            </a:r>
            <a:r>
              <a:rPr lang="en-US" b="1" dirty="0">
                <a:solidFill>
                  <a:srgbClr val="FF0000"/>
                </a:solidFill>
              </a:rPr>
              <a:t>When making the annual </a:t>
            </a:r>
            <a:r>
              <a:rPr lang="en-US" b="1" dirty="0" smtClean="0">
                <a:solidFill>
                  <a:srgbClr val="FF0000"/>
                </a:solidFill>
              </a:rPr>
              <a:t>restraint &amp; seclusion report </a:t>
            </a:r>
            <a:r>
              <a:rPr lang="en-US" b="1" dirty="0">
                <a:solidFill>
                  <a:srgbClr val="FF0000"/>
                </a:solidFill>
              </a:rPr>
              <a:t>available to the public, what are the responsibilities of the entities that have jurisdiction over a public education program?</a:t>
            </a:r>
          </a:p>
          <a:p>
            <a:pPr marL="0" indent="0">
              <a:buNone/>
            </a:pPr>
            <a:endParaRPr lang="en-US" dirty="0" smtClean="0"/>
          </a:p>
          <a:p>
            <a:pPr marL="0" indent="0">
              <a:buNone/>
            </a:pPr>
            <a:r>
              <a:rPr lang="en-US" dirty="0" smtClean="0"/>
              <a:t>     </a:t>
            </a:r>
            <a:r>
              <a:rPr lang="en-US" dirty="0" smtClean="0">
                <a:solidFill>
                  <a:schemeClr val="tx2"/>
                </a:solidFill>
              </a:rPr>
              <a:t>A. </a:t>
            </a:r>
            <a:r>
              <a:rPr lang="en-US" b="1" dirty="0">
                <a:solidFill>
                  <a:schemeClr val="tx2"/>
                </a:solidFill>
              </a:rPr>
              <a:t>The </a:t>
            </a:r>
            <a:r>
              <a:rPr lang="en-US" b="1" dirty="0" smtClean="0">
                <a:solidFill>
                  <a:schemeClr val="tx2"/>
                </a:solidFill>
              </a:rPr>
              <a:t>report </a:t>
            </a:r>
            <a:r>
              <a:rPr lang="en-US" b="1" dirty="0">
                <a:solidFill>
                  <a:schemeClr val="tx2"/>
                </a:solidFill>
              </a:rPr>
              <a:t>must </a:t>
            </a:r>
            <a:r>
              <a:rPr lang="en-US" b="1" dirty="0" smtClean="0">
                <a:solidFill>
                  <a:schemeClr val="tx2"/>
                </a:solidFill>
              </a:rPr>
              <a:t>be made available in the following ways: </a:t>
            </a:r>
          </a:p>
          <a:p>
            <a:pPr lvl="0"/>
            <a:r>
              <a:rPr lang="en-US" b="1" dirty="0" smtClean="0">
                <a:solidFill>
                  <a:schemeClr val="tx2"/>
                </a:solidFill>
              </a:rPr>
              <a:t>At the </a:t>
            </a:r>
            <a:r>
              <a:rPr lang="en-US" b="1" dirty="0">
                <a:solidFill>
                  <a:schemeClr val="tx2"/>
                </a:solidFill>
              </a:rPr>
              <a:t>entity's main office and </a:t>
            </a:r>
            <a:r>
              <a:rPr lang="en-US" b="1" dirty="0" smtClean="0">
                <a:solidFill>
                  <a:schemeClr val="tx2"/>
                </a:solidFill>
              </a:rPr>
              <a:t>on its website</a:t>
            </a:r>
            <a:r>
              <a:rPr lang="en-US" b="1" dirty="0">
                <a:solidFill>
                  <a:schemeClr val="tx2"/>
                </a:solidFill>
              </a:rPr>
              <a:t>; </a:t>
            </a:r>
          </a:p>
          <a:p>
            <a:pPr lvl="0"/>
            <a:r>
              <a:rPr lang="en-US" b="1" dirty="0" smtClean="0">
                <a:solidFill>
                  <a:schemeClr val="tx2"/>
                </a:solidFill>
              </a:rPr>
              <a:t>The school </a:t>
            </a:r>
            <a:r>
              <a:rPr lang="en-US" b="1" dirty="0">
                <a:solidFill>
                  <a:schemeClr val="tx2"/>
                </a:solidFill>
              </a:rPr>
              <a:t>board or governing body overseeing the entity;</a:t>
            </a:r>
          </a:p>
          <a:p>
            <a:pPr lvl="0"/>
            <a:r>
              <a:rPr lang="en-US" b="1" dirty="0">
                <a:solidFill>
                  <a:schemeClr val="tx2"/>
                </a:solidFill>
              </a:rPr>
              <a:t>If the entity is an education service district, </a:t>
            </a:r>
            <a:r>
              <a:rPr lang="en-US" b="1" dirty="0" smtClean="0">
                <a:solidFill>
                  <a:schemeClr val="tx2"/>
                </a:solidFill>
              </a:rPr>
              <a:t>the </a:t>
            </a:r>
            <a:r>
              <a:rPr lang="en-US" b="1" dirty="0">
                <a:solidFill>
                  <a:schemeClr val="tx2"/>
                </a:solidFill>
              </a:rPr>
              <a:t>component school districts of the education service district;</a:t>
            </a:r>
          </a:p>
          <a:p>
            <a:pPr lvl="0"/>
            <a:r>
              <a:rPr lang="en-US" b="1" dirty="0">
                <a:solidFill>
                  <a:schemeClr val="tx2"/>
                </a:solidFill>
              </a:rPr>
              <a:t>If the entity is a public charter school, </a:t>
            </a:r>
            <a:r>
              <a:rPr lang="en-US" b="1" dirty="0" smtClean="0">
                <a:solidFill>
                  <a:schemeClr val="tx2"/>
                </a:solidFill>
              </a:rPr>
              <a:t>the </a:t>
            </a:r>
            <a:r>
              <a:rPr lang="en-US" b="1" dirty="0">
                <a:solidFill>
                  <a:schemeClr val="tx2"/>
                </a:solidFill>
              </a:rPr>
              <a:t>sponsor of the public charter school;</a:t>
            </a:r>
          </a:p>
          <a:p>
            <a:r>
              <a:rPr lang="en-US" b="1" dirty="0">
                <a:solidFill>
                  <a:schemeClr val="tx2"/>
                </a:solidFill>
              </a:rPr>
              <a:t>The parents and guardians of students in a public education program shall be advised, at least once each school year, about </a:t>
            </a:r>
            <a:r>
              <a:rPr lang="en-US" b="1" dirty="0" smtClean="0">
                <a:solidFill>
                  <a:schemeClr val="tx2"/>
                </a:solidFill>
              </a:rPr>
              <a:t>how to access the </a:t>
            </a:r>
            <a:r>
              <a:rPr lang="en-US" b="1" dirty="0">
                <a:solidFill>
                  <a:schemeClr val="tx2"/>
                </a:solidFill>
              </a:rPr>
              <a:t>annual report. </a:t>
            </a:r>
          </a:p>
        </p:txBody>
      </p:sp>
    </p:spTree>
    <p:extLst>
      <p:ext uri="{BB962C8B-B14F-4D97-AF65-F5344CB8AC3E}">
        <p14:creationId xmlns:p14="http://schemas.microsoft.com/office/powerpoint/2010/main" val="2120492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pPr algn="ctr"/>
            <a:r>
              <a:rPr lang="en-US" dirty="0" smtClean="0"/>
              <a:t>Q &amp; As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5)  </a:t>
            </a:r>
            <a:r>
              <a:rPr lang="en-US" dirty="0" smtClean="0"/>
              <a:t>Q. </a:t>
            </a:r>
            <a:r>
              <a:rPr lang="en-US" b="1" dirty="0">
                <a:solidFill>
                  <a:srgbClr val="FF0000"/>
                </a:solidFill>
              </a:rPr>
              <a:t>What if you are a small district and you cannot ensure the confidentiality of a student on the report</a:t>
            </a:r>
            <a:r>
              <a:rPr lang="en-US" b="1" dirty="0" smtClean="0">
                <a:solidFill>
                  <a:srgbClr val="FF0000"/>
                </a:solidFill>
              </a:rPr>
              <a:t>?</a:t>
            </a:r>
          </a:p>
          <a:p>
            <a:pPr marL="0" indent="0">
              <a:buNone/>
            </a:pPr>
            <a:endParaRPr lang="en-US" dirty="0">
              <a:effectLst>
                <a:outerShdw blurRad="50800" dist="38100" dir="2700000" algn="tl">
                  <a:srgbClr val="000000">
                    <a:alpha val="40000"/>
                  </a:srgbClr>
                </a:outerShdw>
              </a:effectLst>
            </a:endParaRPr>
          </a:p>
          <a:p>
            <a:pPr marL="0" indent="0">
              <a:buNone/>
            </a:pPr>
            <a:r>
              <a:rPr lang="en-US" dirty="0" smtClean="0">
                <a:effectLst>
                  <a:outerShdw blurRad="50800" dist="38100" dir="2700000" algn="tl">
                    <a:srgbClr val="000000">
                      <a:alpha val="40000"/>
                    </a:srgbClr>
                  </a:outerShdw>
                </a:effectLst>
              </a:rPr>
              <a:t>     A. </a:t>
            </a:r>
            <a:r>
              <a:rPr lang="en-US" b="1" dirty="0" smtClean="0">
                <a:solidFill>
                  <a:schemeClr val="tx2"/>
                </a:solidFill>
              </a:rPr>
              <a:t>Family Educational Rights &amp; Privacy Act (FERPA) requires </a:t>
            </a:r>
            <a:r>
              <a:rPr lang="en-US" b="1" dirty="0">
                <a:solidFill>
                  <a:schemeClr val="tx2"/>
                </a:solidFill>
              </a:rPr>
              <a:t>a district to protect the confidentiality of students.  </a:t>
            </a:r>
            <a:r>
              <a:rPr lang="en-US" b="1" dirty="0" smtClean="0">
                <a:solidFill>
                  <a:schemeClr val="tx2"/>
                </a:solidFill>
              </a:rPr>
              <a:t>Districts must </a:t>
            </a:r>
            <a:r>
              <a:rPr lang="en-US" b="1" dirty="0">
                <a:solidFill>
                  <a:schemeClr val="tx2"/>
                </a:solidFill>
              </a:rPr>
              <a:t>report </a:t>
            </a:r>
            <a:r>
              <a:rPr lang="en-US" b="1" dirty="0" smtClean="0">
                <a:solidFill>
                  <a:schemeClr val="tx2"/>
                </a:solidFill>
              </a:rPr>
              <a:t>all data </a:t>
            </a:r>
            <a:r>
              <a:rPr lang="en-US" b="1" dirty="0">
                <a:solidFill>
                  <a:schemeClr val="tx2"/>
                </a:solidFill>
              </a:rPr>
              <a:t>to </a:t>
            </a:r>
            <a:r>
              <a:rPr lang="en-US" b="1" dirty="0" smtClean="0">
                <a:solidFill>
                  <a:schemeClr val="tx2"/>
                </a:solidFill>
              </a:rPr>
              <a:t>ODE where </a:t>
            </a:r>
            <a:r>
              <a:rPr lang="en-US" b="1" dirty="0">
                <a:solidFill>
                  <a:schemeClr val="tx2"/>
                </a:solidFill>
              </a:rPr>
              <a:t>it will be held </a:t>
            </a:r>
            <a:r>
              <a:rPr lang="en-US" b="1" dirty="0" smtClean="0">
                <a:solidFill>
                  <a:schemeClr val="tx2"/>
                </a:solidFill>
              </a:rPr>
              <a:t>confidential and subject to suppression rules, </a:t>
            </a:r>
            <a:r>
              <a:rPr lang="en-US" b="1" dirty="0">
                <a:solidFill>
                  <a:schemeClr val="tx2"/>
                </a:solidFill>
              </a:rPr>
              <a:t>and will not be reported at the local level.  </a:t>
            </a:r>
            <a:r>
              <a:rPr lang="en-US" b="1" dirty="0" smtClean="0">
                <a:solidFill>
                  <a:schemeClr val="tx2"/>
                </a:solidFill>
              </a:rPr>
              <a:t>Districts must amend the </a:t>
            </a:r>
            <a:r>
              <a:rPr lang="en-US" b="1" dirty="0">
                <a:solidFill>
                  <a:schemeClr val="tx2"/>
                </a:solidFill>
              </a:rPr>
              <a:t>collection for publication at the local level to safeguard </a:t>
            </a:r>
            <a:r>
              <a:rPr lang="en-US" b="1" dirty="0" smtClean="0">
                <a:solidFill>
                  <a:schemeClr val="tx2"/>
                </a:solidFill>
              </a:rPr>
              <a:t>student confidentiality.</a:t>
            </a:r>
            <a:endParaRPr lang="en-US" b="1" dirty="0">
              <a:solidFill>
                <a:schemeClr val="tx2"/>
              </a:solidFill>
            </a:endParaRPr>
          </a:p>
        </p:txBody>
      </p:sp>
    </p:spTree>
    <p:extLst>
      <p:ext uri="{BB962C8B-B14F-4D97-AF65-F5344CB8AC3E}">
        <p14:creationId xmlns:p14="http://schemas.microsoft.com/office/powerpoint/2010/main" val="2759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Q &amp; A</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b="1" dirty="0" smtClean="0">
                <a:effectLst>
                  <a:outerShdw blurRad="50800" dist="38100" dir="2700000" algn="tl">
                    <a:srgbClr val="000000">
                      <a:alpha val="40000"/>
                    </a:srgbClr>
                  </a:outerShdw>
                </a:effectLst>
              </a:rPr>
              <a:t>6)</a:t>
            </a:r>
            <a:r>
              <a:rPr lang="en-US" dirty="0" smtClean="0">
                <a:effectLst>
                  <a:outerShdw blurRad="50800" dist="38100" dir="2700000" algn="tl">
                    <a:srgbClr val="000000">
                      <a:alpha val="40000"/>
                    </a:srgbClr>
                  </a:outerShdw>
                </a:effectLst>
              </a:rPr>
              <a:t>  Q.  </a:t>
            </a:r>
            <a:r>
              <a:rPr lang="en-US" b="1" dirty="0" smtClean="0">
                <a:solidFill>
                  <a:srgbClr val="FF0000"/>
                </a:solidFill>
              </a:rPr>
              <a:t>When </a:t>
            </a:r>
            <a:r>
              <a:rPr lang="en-US" b="1" dirty="0">
                <a:solidFill>
                  <a:srgbClr val="FF0000"/>
                </a:solidFill>
              </a:rPr>
              <a:t>must a report to the state collection specify the corrective </a:t>
            </a:r>
            <a:r>
              <a:rPr lang="en-US" b="1" dirty="0" smtClean="0">
                <a:solidFill>
                  <a:srgbClr val="FF0000"/>
                </a:solidFill>
              </a:rPr>
              <a:t>action/s </a:t>
            </a:r>
            <a:r>
              <a:rPr lang="en-US" b="1" dirty="0">
                <a:solidFill>
                  <a:srgbClr val="FF0000"/>
                </a:solidFill>
              </a:rPr>
              <a:t>a district will take to address the physical restraint or seclusion of a student?</a:t>
            </a:r>
          </a:p>
          <a:p>
            <a:pPr marL="0" indent="0">
              <a:buNone/>
            </a:pPr>
            <a:r>
              <a:rPr lang="en-US" dirty="0" smtClean="0">
                <a:effectLst>
                  <a:outerShdw blurRad="50800" dist="38100" dir="2700000" algn="tl">
                    <a:srgbClr val="000000">
                      <a:alpha val="40000"/>
                    </a:srgbClr>
                  </a:outerShdw>
                </a:effectLst>
              </a:rPr>
              <a:t>     A</a:t>
            </a:r>
            <a:r>
              <a:rPr lang="en-US" dirty="0">
                <a:effectLst>
                  <a:outerShdw blurRad="50800" dist="38100" dir="2700000" algn="tl">
                    <a:srgbClr val="000000">
                      <a:alpha val="40000"/>
                    </a:srgbClr>
                  </a:outerShdw>
                </a:effectLst>
              </a:rPr>
              <a:t>.  </a:t>
            </a:r>
            <a:r>
              <a:rPr lang="en-US" b="1" dirty="0">
                <a:solidFill>
                  <a:schemeClr val="tx2"/>
                </a:solidFill>
              </a:rPr>
              <a:t>The number of students who were placed in physical restraint or seclusion more than ten (10) times in the course of a school year must include an explanation of what steps have been taken by the public education program to decrease the use of physical restraint and seclusion for each student.  </a:t>
            </a:r>
            <a:r>
              <a:rPr lang="en-US" b="1" i="1" dirty="0">
                <a:solidFill>
                  <a:schemeClr val="tx2"/>
                </a:solidFill>
              </a:rPr>
              <a:t>OAR 581-021-0559(1)(h)</a:t>
            </a:r>
          </a:p>
        </p:txBody>
      </p:sp>
    </p:spTree>
    <p:extLst>
      <p:ext uri="{BB962C8B-B14F-4D97-AF65-F5344CB8AC3E}">
        <p14:creationId xmlns:p14="http://schemas.microsoft.com/office/powerpoint/2010/main" val="345649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6"/>
          <p:cNvGrpSpPr>
            <a:grpSpLocks/>
          </p:cNvGrpSpPr>
          <p:nvPr/>
        </p:nvGrpSpPr>
        <p:grpSpPr bwMode="auto">
          <a:xfrm>
            <a:off x="457200" y="1153838"/>
            <a:ext cx="8024813" cy="5600782"/>
            <a:chOff x="277" y="1330"/>
            <a:chExt cx="5055" cy="2752"/>
          </a:xfrm>
        </p:grpSpPr>
        <p:sp>
          <p:nvSpPr>
            <p:cNvPr id="29699" name="Rectangle 7"/>
            <p:cNvSpPr>
              <a:spLocks noChangeArrowheads="1"/>
            </p:cNvSpPr>
            <p:nvPr/>
          </p:nvSpPr>
          <p:spPr bwMode="auto">
            <a:xfrm flipV="1">
              <a:off x="292" y="4060"/>
              <a:ext cx="5040" cy="22"/>
            </a:xfrm>
            <a:prstGeom prst="rect">
              <a:avLst/>
            </a:prstGeom>
            <a:noFill/>
            <a:ln w="9525">
              <a:noFill/>
              <a:miter lim="800000"/>
              <a:headEnd/>
              <a:tailEnd/>
            </a:ln>
          </p:spPr>
          <p:txBody>
            <a:bodyPr/>
            <a:lstStyle/>
            <a:p>
              <a:pPr marL="341709" indent="-341709">
                <a:lnSpc>
                  <a:spcPct val="90000"/>
                </a:lnSpc>
                <a:spcBef>
                  <a:spcPct val="20000"/>
                </a:spcBef>
                <a:buClr>
                  <a:schemeClr val="hlink"/>
                </a:buClr>
              </a:pPr>
              <a:endParaRPr lang="en-US" sz="2000" dirty="0">
                <a:solidFill>
                  <a:srgbClr val="00B0F0"/>
                </a:solidFill>
              </a:endParaRPr>
            </a:p>
          </p:txBody>
        </p:sp>
        <p:sp>
          <p:nvSpPr>
            <p:cNvPr id="5125" name="Text Box 8"/>
            <p:cNvSpPr txBox="1">
              <a:spLocks noChangeArrowheads="1"/>
            </p:cNvSpPr>
            <p:nvPr/>
          </p:nvSpPr>
          <p:spPr bwMode="auto">
            <a:xfrm>
              <a:off x="277" y="1330"/>
              <a:ext cx="4669" cy="2494"/>
            </a:xfrm>
            <a:prstGeom prst="rect">
              <a:avLst/>
            </a:prstGeom>
            <a:noFill/>
            <a:ln w="25400" algn="ctr">
              <a:noFill/>
              <a:miter lim="800000"/>
              <a:headEnd/>
              <a:tailEnd/>
            </a:ln>
          </p:spPr>
          <p:txBody>
            <a:bodyPr wrap="square">
              <a:spAutoFit/>
            </a:bodyPr>
            <a:lstStyle/>
            <a:p>
              <a:pPr algn="ctr">
                <a:lnSpc>
                  <a:spcPct val="100000"/>
                </a:lnSpc>
                <a:spcBef>
                  <a:spcPct val="50000"/>
                </a:spcBef>
                <a:buClr>
                  <a:srgbClr val="F8F800"/>
                </a:buClr>
                <a:buSzPct val="120000"/>
                <a:buFont typeface="Arial" charset="0"/>
                <a:buNone/>
                <a:defRPr/>
              </a:pPr>
              <a:r>
                <a:rPr lang="en-US" sz="2500" b="1" dirty="0" smtClean="0">
                  <a:solidFill>
                    <a:schemeClr val="tx2"/>
                  </a:solidFill>
                </a:rPr>
                <a:t>Data Collection </a:t>
              </a:r>
              <a:r>
                <a:rPr lang="en-US" sz="2500" b="1" dirty="0">
                  <a:solidFill>
                    <a:schemeClr val="tx2"/>
                  </a:solidFill>
                </a:rPr>
                <a:t>Owner: </a:t>
              </a:r>
            </a:p>
            <a:p>
              <a:pPr algn="ctr">
                <a:lnSpc>
                  <a:spcPct val="100000"/>
                </a:lnSpc>
                <a:spcBef>
                  <a:spcPct val="50000"/>
                </a:spcBef>
                <a:buClr>
                  <a:srgbClr val="F8F800"/>
                </a:buClr>
                <a:buSzPct val="120000"/>
                <a:buFont typeface="Arial" charset="0"/>
                <a:buNone/>
                <a:defRPr/>
              </a:pPr>
              <a:r>
                <a:rPr lang="en-US" sz="2500" b="1" dirty="0" smtClean="0">
                  <a:solidFill>
                    <a:schemeClr val="tx2"/>
                  </a:solidFill>
                </a:rPr>
                <a:t>Elliot Field</a:t>
              </a:r>
              <a:endParaRPr lang="en-US" sz="2500" b="1" dirty="0">
                <a:solidFill>
                  <a:schemeClr val="tx2"/>
                </a:solidFill>
              </a:endParaRPr>
            </a:p>
            <a:p>
              <a:pPr algn="ctr">
                <a:lnSpc>
                  <a:spcPct val="100000"/>
                </a:lnSpc>
                <a:spcBef>
                  <a:spcPct val="50000"/>
                </a:spcBef>
                <a:buClr>
                  <a:srgbClr val="F8F800"/>
                </a:buClr>
                <a:buSzPct val="120000"/>
                <a:buFont typeface="Arial" charset="0"/>
                <a:buNone/>
                <a:defRPr/>
              </a:pPr>
              <a:r>
                <a:rPr lang="en-US" sz="2500" b="1" dirty="0" smtClean="0">
                  <a:solidFill>
                    <a:schemeClr val="tx2"/>
                  </a:solidFill>
                </a:rPr>
                <a:t>elliot.field@state.or.us</a:t>
              </a:r>
              <a:endParaRPr lang="en-US" sz="2500" b="1" dirty="0">
                <a:solidFill>
                  <a:schemeClr val="tx2"/>
                </a:solidFill>
              </a:endParaRPr>
            </a:p>
            <a:p>
              <a:pPr algn="ctr">
                <a:lnSpc>
                  <a:spcPct val="100000"/>
                </a:lnSpc>
                <a:spcBef>
                  <a:spcPct val="15000"/>
                </a:spcBef>
                <a:buClr>
                  <a:srgbClr val="F8F800"/>
                </a:buClr>
                <a:buSzPct val="120000"/>
                <a:buFont typeface="Arial" charset="0"/>
                <a:buNone/>
                <a:defRPr/>
              </a:pPr>
              <a:r>
                <a:rPr lang="en-US" sz="2500" b="1" dirty="0">
                  <a:solidFill>
                    <a:schemeClr val="tx2"/>
                  </a:solidFill>
                </a:rPr>
                <a:t>(503) 947-5797</a:t>
              </a:r>
            </a:p>
            <a:p>
              <a:pPr algn="ctr">
                <a:lnSpc>
                  <a:spcPct val="100000"/>
                </a:lnSpc>
                <a:spcBef>
                  <a:spcPct val="15000"/>
                </a:spcBef>
                <a:buClr>
                  <a:srgbClr val="F8F800"/>
                </a:buClr>
                <a:buSzPct val="120000"/>
                <a:buFont typeface="Arial" charset="0"/>
                <a:buNone/>
                <a:defRPr/>
              </a:pPr>
              <a:endParaRPr lang="en-US" sz="2500" b="1" dirty="0">
                <a:solidFill>
                  <a:schemeClr val="tx2"/>
                </a:solidFill>
              </a:endParaRPr>
            </a:p>
            <a:p>
              <a:pPr algn="ctr">
                <a:lnSpc>
                  <a:spcPct val="100000"/>
                </a:lnSpc>
                <a:spcBef>
                  <a:spcPct val="15000"/>
                </a:spcBef>
                <a:buClr>
                  <a:srgbClr val="F8F800"/>
                </a:buClr>
                <a:buSzPct val="120000"/>
                <a:buFont typeface="Arial" charset="0"/>
                <a:buNone/>
                <a:defRPr/>
              </a:pPr>
              <a:r>
                <a:rPr lang="en-US" sz="2500" b="1" dirty="0">
                  <a:solidFill>
                    <a:schemeClr val="tx2"/>
                  </a:solidFill>
                </a:rPr>
                <a:t>Research Analyst:</a:t>
              </a:r>
            </a:p>
            <a:p>
              <a:pPr algn="ctr">
                <a:lnSpc>
                  <a:spcPct val="100000"/>
                </a:lnSpc>
                <a:spcBef>
                  <a:spcPct val="15000"/>
                </a:spcBef>
                <a:buClr>
                  <a:srgbClr val="F8F800"/>
                </a:buClr>
                <a:buSzPct val="120000"/>
                <a:buFont typeface="Arial" charset="0"/>
                <a:buNone/>
                <a:defRPr/>
              </a:pPr>
              <a:r>
                <a:rPr lang="en-US" sz="2500" b="1" dirty="0" smtClean="0">
                  <a:solidFill>
                    <a:schemeClr val="tx2"/>
                  </a:solidFill>
                </a:rPr>
                <a:t>Jennifer </a:t>
              </a:r>
              <a:r>
                <a:rPr lang="en-US" sz="2500" b="1" dirty="0" err="1" smtClean="0">
                  <a:solidFill>
                    <a:schemeClr val="tx2"/>
                  </a:solidFill>
                </a:rPr>
                <a:t>Bevers</a:t>
              </a:r>
              <a:endParaRPr lang="en-US" sz="2500" b="1" dirty="0">
                <a:solidFill>
                  <a:schemeClr val="tx2"/>
                </a:solidFill>
              </a:endParaRPr>
            </a:p>
            <a:p>
              <a:pPr algn="ctr">
                <a:lnSpc>
                  <a:spcPct val="100000"/>
                </a:lnSpc>
                <a:spcBef>
                  <a:spcPct val="15000"/>
                </a:spcBef>
                <a:buClr>
                  <a:srgbClr val="F8F800"/>
                </a:buClr>
                <a:buSzPct val="120000"/>
                <a:buFont typeface="Arial" charset="0"/>
                <a:buNone/>
                <a:defRPr/>
              </a:pPr>
              <a:r>
                <a:rPr lang="en-US" sz="2500" b="1" dirty="0" smtClean="0">
                  <a:solidFill>
                    <a:schemeClr val="tx2"/>
                  </a:solidFill>
                </a:rPr>
                <a:t>jennifer.bevers@state.or.us</a:t>
              </a:r>
              <a:endParaRPr lang="en-US" sz="2500" b="1" dirty="0">
                <a:solidFill>
                  <a:schemeClr val="tx2"/>
                </a:solidFill>
              </a:endParaRPr>
            </a:p>
            <a:p>
              <a:pPr algn="ctr">
                <a:lnSpc>
                  <a:spcPct val="100000"/>
                </a:lnSpc>
                <a:spcBef>
                  <a:spcPct val="15000"/>
                </a:spcBef>
                <a:buClr>
                  <a:srgbClr val="F8F800"/>
                </a:buClr>
                <a:buSzPct val="120000"/>
                <a:buFont typeface="Arial" charset="0"/>
                <a:buNone/>
                <a:defRPr/>
              </a:pPr>
              <a:r>
                <a:rPr lang="en-US" sz="2500" b="1" dirty="0">
                  <a:solidFill>
                    <a:schemeClr val="tx2"/>
                  </a:solidFill>
                </a:rPr>
                <a:t>(503) </a:t>
              </a:r>
              <a:r>
                <a:rPr lang="en-US" sz="2500" b="1" dirty="0" smtClean="0">
                  <a:solidFill>
                    <a:schemeClr val="tx2"/>
                  </a:solidFill>
                </a:rPr>
                <a:t>947-5817</a:t>
              </a:r>
            </a:p>
            <a:p>
              <a:pPr algn="ctr">
                <a:lnSpc>
                  <a:spcPct val="100000"/>
                </a:lnSpc>
                <a:spcBef>
                  <a:spcPct val="15000"/>
                </a:spcBef>
                <a:buClr>
                  <a:srgbClr val="F8F800"/>
                </a:buClr>
                <a:buSzPct val="120000"/>
                <a:buFont typeface="Arial" charset="0"/>
                <a:buNone/>
                <a:defRPr/>
              </a:pPr>
              <a:r>
                <a:rPr lang="en-US" sz="1050" dirty="0">
                  <a:solidFill>
                    <a:schemeClr val="tx2"/>
                  </a:solidFill>
                  <a:hlinkClick r:id="rId3"/>
                </a:rPr>
                <a:t>https://</a:t>
              </a:r>
              <a:r>
                <a:rPr lang="en-US" sz="1050" dirty="0" smtClean="0">
                  <a:solidFill>
                    <a:schemeClr val="tx2"/>
                  </a:solidFill>
                  <a:hlinkClick r:id="rId3"/>
                </a:rPr>
                <a:t>district.ode.state.or.us/apps/usid/CllctnDetails.aspx?DataCllctnID=228&amp;CllctnTyp=Discipline&amp;CllctnNm=Discipline15-16&amp;DBNm=SecureStudent</a:t>
              </a:r>
              <a:endParaRPr lang="en-US" sz="1050" dirty="0" smtClean="0">
                <a:solidFill>
                  <a:schemeClr val="tx2"/>
                </a:solidFill>
              </a:endParaRPr>
            </a:p>
            <a:p>
              <a:pPr algn="ctr">
                <a:lnSpc>
                  <a:spcPct val="100000"/>
                </a:lnSpc>
                <a:spcBef>
                  <a:spcPct val="15000"/>
                </a:spcBef>
                <a:buClr>
                  <a:srgbClr val="F8F800"/>
                </a:buClr>
                <a:buSzPct val="120000"/>
                <a:buFont typeface="Arial" charset="0"/>
                <a:buNone/>
                <a:defRPr/>
              </a:pPr>
              <a:endParaRPr lang="en-US" sz="2500" dirty="0" smtClean="0">
                <a:solidFill>
                  <a:schemeClr val="tx2"/>
                </a:solidFill>
              </a:endParaRPr>
            </a:p>
          </p:txBody>
        </p:sp>
      </p:grpSp>
    </p:spTree>
    <p:extLst>
      <p:ext uri="{BB962C8B-B14F-4D97-AF65-F5344CB8AC3E}">
        <p14:creationId xmlns:p14="http://schemas.microsoft.com/office/powerpoint/2010/main" val="1375734716"/>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a:bodyPr>
          <a:lstStyle/>
          <a:p>
            <a:pPr algn="ctr"/>
            <a:r>
              <a:rPr lang="en-US" dirty="0" smtClean="0"/>
              <a:t>Q &amp; A</a:t>
            </a:r>
            <a:endParaRPr lang="en-US" dirty="0"/>
          </a:p>
        </p:txBody>
      </p:sp>
      <p:sp>
        <p:nvSpPr>
          <p:cNvPr id="3" name="Content Placeholder 2"/>
          <p:cNvSpPr>
            <a:spLocks noGrp="1"/>
          </p:cNvSpPr>
          <p:nvPr>
            <p:ph idx="1"/>
          </p:nvPr>
        </p:nvSpPr>
        <p:spPr>
          <a:xfrm>
            <a:off x="457200" y="1524000"/>
            <a:ext cx="8229600" cy="4953000"/>
          </a:xfrm>
        </p:spPr>
        <p:txBody>
          <a:bodyPr>
            <a:normAutofit fontScale="92500"/>
          </a:bodyPr>
          <a:lstStyle/>
          <a:p>
            <a:pPr marL="513990" indent="-513990">
              <a:buAutoNum type="alphaUcPeriod" startAt="17"/>
            </a:pPr>
            <a:r>
              <a:rPr lang="en-US" b="1" dirty="0" smtClean="0">
                <a:solidFill>
                  <a:srgbClr val="FF0000"/>
                </a:solidFill>
              </a:rPr>
              <a:t>Does a description and the location of every room and place used for seclusion need to be reported?</a:t>
            </a:r>
          </a:p>
          <a:p>
            <a:pPr marL="0" indent="0">
              <a:buNone/>
            </a:pPr>
            <a:endParaRPr lang="en-US" dirty="0"/>
          </a:p>
          <a:p>
            <a:pPr marL="0" indent="0">
              <a:buNone/>
            </a:pPr>
            <a:r>
              <a:rPr lang="en-US" b="1" dirty="0" smtClean="0">
                <a:solidFill>
                  <a:schemeClr val="tx2"/>
                </a:solidFill>
              </a:rPr>
              <a:t>A.  Only rooms used solely for seclusion need to be reported, providing a description and the location of those rooms specifically designated and only used for seclusion, </a:t>
            </a:r>
            <a:r>
              <a:rPr lang="en-US" b="1" i="1" dirty="0" smtClean="0">
                <a:solidFill>
                  <a:schemeClr val="tx2"/>
                </a:solidFill>
              </a:rPr>
              <a:t>per OAR 581-021-0559(f</a:t>
            </a:r>
            <a:r>
              <a:rPr lang="en-US" b="1" dirty="0" smtClean="0">
                <a:solidFill>
                  <a:schemeClr val="tx2"/>
                </a:solidFill>
              </a:rPr>
              <a:t>).  This does not include counting classrooms, offices, etc. that have multiple uses.</a:t>
            </a:r>
            <a:endParaRPr lang="en-US" b="1" dirty="0">
              <a:solidFill>
                <a:schemeClr val="tx2"/>
              </a:solidFill>
            </a:endParaRPr>
          </a:p>
        </p:txBody>
      </p:sp>
    </p:spTree>
    <p:extLst>
      <p:ext uri="{BB962C8B-B14F-4D97-AF65-F5344CB8AC3E}">
        <p14:creationId xmlns:p14="http://schemas.microsoft.com/office/powerpoint/2010/main" val="2572743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ODE Restraint &amp; Seclusion Guidance Manual</a:t>
            </a:r>
            <a:endParaRPr lang="en-US" dirty="0"/>
          </a:p>
        </p:txBody>
      </p:sp>
      <p:sp>
        <p:nvSpPr>
          <p:cNvPr id="3" name="Content Placeholder 2"/>
          <p:cNvSpPr>
            <a:spLocks noGrp="1"/>
          </p:cNvSpPr>
          <p:nvPr>
            <p:ph idx="1"/>
          </p:nvPr>
        </p:nvSpPr>
        <p:spPr/>
        <p:txBody>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a:hlinkClick r:id="rId3"/>
              </a:rPr>
              <a:t>http://www.oregon.gov/ode/students-and-family/healthsafety/Pages/School-Discipline,-Bullying,-Restraint-and-Seclusion.aspx</a:t>
            </a:r>
            <a:endParaRPr lang="en-US" dirty="0"/>
          </a:p>
        </p:txBody>
      </p:sp>
    </p:spTree>
    <p:extLst>
      <p:ext uri="{BB962C8B-B14F-4D97-AF65-F5344CB8AC3E}">
        <p14:creationId xmlns:p14="http://schemas.microsoft.com/office/powerpoint/2010/main" val="2947388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b="1" dirty="0" smtClean="0">
                <a:solidFill>
                  <a:schemeClr val="tx2"/>
                </a:solidFill>
              </a:rPr>
              <a:t>Thank you for Attending</a:t>
            </a:r>
            <a:endParaRPr lang="en-US" b="1" dirty="0">
              <a:solidFill>
                <a:schemeClr val="tx2"/>
              </a:solidFill>
            </a:endParaRPr>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pPr marL="0" indent="0" algn="ctr">
              <a:buNone/>
            </a:pPr>
            <a:r>
              <a:rPr lang="en-US" sz="2600" b="1" dirty="0">
                <a:solidFill>
                  <a:schemeClr val="tx2"/>
                </a:solidFill>
              </a:rPr>
              <a:t>P</a:t>
            </a:r>
            <a:r>
              <a:rPr lang="en-US" sz="2600" b="1" dirty="0" smtClean="0">
                <a:solidFill>
                  <a:schemeClr val="tx2"/>
                </a:solidFill>
              </a:rPr>
              <a:t>rogram </a:t>
            </a:r>
            <a:r>
              <a:rPr lang="en-US" sz="2600" b="1" dirty="0">
                <a:solidFill>
                  <a:schemeClr val="tx2"/>
                </a:solidFill>
              </a:rPr>
              <a:t>a</a:t>
            </a:r>
            <a:r>
              <a:rPr lang="en-US" sz="2600" b="1" dirty="0" smtClean="0">
                <a:solidFill>
                  <a:schemeClr val="tx2"/>
                </a:solidFill>
              </a:rPr>
              <a:t>ssistance questions:</a:t>
            </a:r>
          </a:p>
          <a:p>
            <a:pPr marL="0" indent="0" algn="ctr">
              <a:buNone/>
            </a:pPr>
            <a:r>
              <a:rPr lang="en-US" sz="2600" b="1" dirty="0" smtClean="0">
                <a:solidFill>
                  <a:schemeClr val="tx2"/>
                </a:solidFill>
              </a:rPr>
              <a:t>Elliot Field, Education Specialist</a:t>
            </a:r>
            <a:endParaRPr lang="en-US" sz="2600" b="1" dirty="0">
              <a:solidFill>
                <a:schemeClr val="tx2"/>
              </a:solidFill>
            </a:endParaRPr>
          </a:p>
          <a:p>
            <a:pPr marL="0" indent="0" algn="ctr">
              <a:buNone/>
            </a:pPr>
            <a:r>
              <a:rPr lang="en-US" sz="2600" b="1" dirty="0">
                <a:solidFill>
                  <a:schemeClr val="tx2"/>
                </a:solidFill>
              </a:rPr>
              <a:t>ODE – </a:t>
            </a:r>
            <a:r>
              <a:rPr lang="en-US" sz="2600" b="1" dirty="0" smtClean="0">
                <a:solidFill>
                  <a:schemeClr val="tx2"/>
                </a:solidFill>
              </a:rPr>
              <a:t>Office of Student </a:t>
            </a:r>
            <a:r>
              <a:rPr lang="en-US" sz="2600" b="1" dirty="0">
                <a:solidFill>
                  <a:schemeClr val="tx2"/>
                </a:solidFill>
              </a:rPr>
              <a:t>Services</a:t>
            </a:r>
          </a:p>
          <a:p>
            <a:pPr marL="0" indent="0" algn="ctr">
              <a:buNone/>
            </a:pPr>
            <a:r>
              <a:rPr lang="en-US" sz="2600" b="1" dirty="0" smtClean="0">
                <a:solidFill>
                  <a:schemeClr val="tx2"/>
                </a:solidFill>
              </a:rPr>
              <a:t>503-947-5797</a:t>
            </a:r>
            <a:endParaRPr lang="en-US" sz="2600" b="1" dirty="0">
              <a:solidFill>
                <a:schemeClr val="tx2"/>
              </a:solidFill>
            </a:endParaRPr>
          </a:p>
          <a:p>
            <a:pPr marL="0" indent="0" algn="ctr">
              <a:buNone/>
            </a:pPr>
            <a:r>
              <a:rPr lang="en-US" sz="2600" b="1" dirty="0" smtClean="0">
                <a:solidFill>
                  <a:schemeClr val="tx2"/>
                </a:solidFill>
                <a:hlinkClick r:id="rId3"/>
              </a:rPr>
              <a:t>elliot.field@state.or.us</a:t>
            </a:r>
            <a:endParaRPr lang="en-US" sz="2600" b="1" dirty="0" smtClean="0">
              <a:solidFill>
                <a:schemeClr val="tx2"/>
              </a:solidFill>
            </a:endParaRPr>
          </a:p>
          <a:p>
            <a:pPr marL="0" indent="0" algn="ctr">
              <a:buNone/>
            </a:pPr>
            <a:endParaRPr lang="en-US" sz="2600" b="1" dirty="0" smtClean="0">
              <a:solidFill>
                <a:schemeClr val="tx2"/>
              </a:solidFill>
            </a:endParaRPr>
          </a:p>
          <a:p>
            <a:pPr marL="0" indent="0" algn="ctr">
              <a:buNone/>
            </a:pPr>
            <a:r>
              <a:rPr lang="en-US" sz="2600" b="1" dirty="0" smtClean="0">
                <a:solidFill>
                  <a:schemeClr val="tx2"/>
                </a:solidFill>
              </a:rPr>
              <a:t>Data questions:</a:t>
            </a:r>
          </a:p>
          <a:p>
            <a:pPr marL="0" indent="0" algn="ctr">
              <a:buNone/>
            </a:pPr>
            <a:r>
              <a:rPr lang="en-US" sz="2600" b="1" dirty="0" smtClean="0">
                <a:solidFill>
                  <a:schemeClr val="tx2"/>
                </a:solidFill>
              </a:rPr>
              <a:t>Jennifer Bevers, Research Analyst</a:t>
            </a:r>
          </a:p>
          <a:p>
            <a:pPr marL="0" indent="0" algn="ctr">
              <a:buNone/>
            </a:pPr>
            <a:r>
              <a:rPr lang="en-US" sz="2600" b="1" dirty="0" smtClean="0">
                <a:solidFill>
                  <a:schemeClr val="tx2"/>
                </a:solidFill>
              </a:rPr>
              <a:t>ODE - Office of Student Services</a:t>
            </a:r>
          </a:p>
          <a:p>
            <a:pPr marL="0" indent="0" algn="ctr">
              <a:buNone/>
            </a:pPr>
            <a:r>
              <a:rPr lang="en-US" sz="2600" b="1" dirty="0" smtClean="0">
                <a:solidFill>
                  <a:schemeClr val="tx2"/>
                </a:solidFill>
              </a:rPr>
              <a:t>503-947-5817</a:t>
            </a:r>
          </a:p>
          <a:p>
            <a:pPr marL="0" indent="0" algn="ctr">
              <a:buNone/>
            </a:pPr>
            <a:r>
              <a:rPr lang="en-US" sz="2600" b="1" dirty="0" smtClean="0">
                <a:solidFill>
                  <a:schemeClr val="tx2"/>
                </a:solidFill>
                <a:hlinkClick r:id="rId4"/>
              </a:rPr>
              <a:t>jennifer.bevers@state.or.us</a:t>
            </a:r>
            <a:r>
              <a:rPr lang="en-US" sz="2600" b="1" dirty="0" smtClean="0">
                <a:solidFill>
                  <a:schemeClr val="tx2"/>
                </a:solidFill>
              </a:rPr>
              <a:t> </a:t>
            </a:r>
            <a:endParaRPr lang="en-US" sz="2600" b="1" dirty="0">
              <a:solidFill>
                <a:schemeClr val="tx2"/>
              </a:solidFill>
            </a:endParaRPr>
          </a:p>
          <a:p>
            <a:pPr marL="0" lvl="1" indent="0" algn="ctr">
              <a:buNone/>
            </a:pPr>
            <a:endParaRPr lang="en-US" sz="2600" b="1" dirty="0" smtClean="0">
              <a:solidFill>
                <a:schemeClr val="tx2"/>
              </a:solidFill>
            </a:endParaRPr>
          </a:p>
          <a:p>
            <a:pPr marL="0" lvl="1" indent="0" algn="ctr">
              <a:buNone/>
            </a:pPr>
            <a:r>
              <a:rPr lang="en-US" sz="2600" b="1" dirty="0" smtClean="0">
                <a:solidFill>
                  <a:schemeClr val="tx2"/>
                </a:solidFill>
              </a:rPr>
              <a:t>Technical Questions:</a:t>
            </a:r>
          </a:p>
          <a:p>
            <a:pPr marL="0" lvl="1" indent="0" algn="ctr">
              <a:buNone/>
            </a:pPr>
            <a:r>
              <a:rPr lang="en-US" sz="2600" b="1" dirty="0" smtClean="0">
                <a:solidFill>
                  <a:schemeClr val="tx2"/>
                </a:solidFill>
              </a:rPr>
              <a:t>ODE External Help Desk 503-947-5715</a:t>
            </a:r>
            <a:r>
              <a:rPr lang="en-US" sz="2600" dirty="0" smtClean="0">
                <a:solidFill>
                  <a:schemeClr val="tx2"/>
                </a:solidFill>
              </a:rPr>
              <a:t> </a:t>
            </a:r>
          </a:p>
          <a:p>
            <a:pPr marL="0" indent="0" algn="ctr">
              <a:buNone/>
            </a:pPr>
            <a:endParaRPr lang="en-US" b="1" dirty="0">
              <a:solidFill>
                <a:schemeClr val="tx2"/>
              </a:solidFill>
            </a:endParaRPr>
          </a:p>
          <a:p>
            <a:pPr marL="0" indent="0">
              <a:buNone/>
            </a:pPr>
            <a:endParaRPr lang="en-US" b="1" dirty="0">
              <a:solidFill>
                <a:schemeClr val="tx2"/>
              </a:solidFill>
            </a:endParaRPr>
          </a:p>
          <a:p>
            <a:pPr marL="0" indent="0" algn="ctr">
              <a:buNone/>
            </a:pPr>
            <a:r>
              <a:rPr lang="en-US" b="1" dirty="0">
                <a:solidFill>
                  <a:schemeClr val="tx2"/>
                </a:solidFill>
              </a:rPr>
              <a:t>Link for completing the Collection:  </a:t>
            </a:r>
            <a:r>
              <a:rPr lang="en-US" b="1" dirty="0">
                <a:hlinkClick r:id="rId5"/>
              </a:rPr>
              <a:t>https://district.ode.state.or.us/apps/usid/default.aspx</a:t>
            </a:r>
            <a:endParaRPr lang="en-US" b="1" dirty="0"/>
          </a:p>
          <a:p>
            <a:pPr marL="0" indent="0">
              <a:buNone/>
            </a:pPr>
            <a:endParaRPr lang="en-US" dirty="0"/>
          </a:p>
        </p:txBody>
      </p:sp>
    </p:spTree>
    <p:extLst>
      <p:ext uri="{BB962C8B-B14F-4D97-AF65-F5344CB8AC3E}">
        <p14:creationId xmlns:p14="http://schemas.microsoft.com/office/powerpoint/2010/main" val="2945123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350838" y="791275"/>
            <a:ext cx="8256587" cy="1417638"/>
          </a:xfrm>
        </p:spPr>
        <p:txBody>
          <a:bodyPr/>
          <a:lstStyle/>
          <a:p>
            <a:pPr eaLnBrk="1" hangingPunct="1">
              <a:defRPr/>
            </a:pPr>
            <a:r>
              <a:rPr lang="en-US" sz="4300" b="1" dirty="0" smtClean="0">
                <a:solidFill>
                  <a:schemeClr val="tx2"/>
                </a:solidFill>
              </a:rPr>
              <a:t>THANK YOU </a:t>
            </a:r>
            <a:r>
              <a:rPr lang="en-US" sz="4300" b="1" dirty="0">
                <a:solidFill>
                  <a:schemeClr val="tx2"/>
                </a:solidFill>
              </a:rPr>
              <a:t>FOR ALL</a:t>
            </a:r>
            <a:br>
              <a:rPr lang="en-US" sz="4300" b="1" dirty="0">
                <a:solidFill>
                  <a:schemeClr val="tx2"/>
                </a:solidFill>
              </a:rPr>
            </a:br>
            <a:r>
              <a:rPr lang="en-US" sz="4300" b="1" dirty="0">
                <a:solidFill>
                  <a:schemeClr val="tx2"/>
                </a:solidFill>
              </a:rPr>
              <a:t>YOUR HARD WORK!</a:t>
            </a:r>
          </a:p>
        </p:txBody>
      </p:sp>
      <p:sp>
        <p:nvSpPr>
          <p:cNvPr id="475139" name="Rectangle 3"/>
          <p:cNvSpPr>
            <a:spLocks noGrp="1" noChangeArrowheads="1"/>
          </p:cNvSpPr>
          <p:nvPr>
            <p:ph idx="1"/>
          </p:nvPr>
        </p:nvSpPr>
        <p:spPr>
          <a:xfrm>
            <a:off x="663575" y="2246450"/>
            <a:ext cx="7748588" cy="4243251"/>
          </a:xfrm>
        </p:spPr>
        <p:txBody>
          <a:bodyPr/>
          <a:lstStyle/>
          <a:p>
            <a:pPr algn="ctr" eaLnBrk="1" hangingPunct="1">
              <a:buFont typeface="Wingdings" pitchFamily="2" charset="2"/>
              <a:buNone/>
              <a:defRPr/>
            </a:pPr>
            <a:r>
              <a:rPr lang="en-US" sz="3500" b="1" dirty="0">
                <a:solidFill>
                  <a:schemeClr val="tx2"/>
                </a:solidFill>
              </a:rPr>
              <a:t>We appreciate you!</a:t>
            </a:r>
          </a:p>
          <a:p>
            <a:pPr algn="ctr" eaLnBrk="1" hangingPunct="1">
              <a:buFont typeface="Wingdings" pitchFamily="2" charset="2"/>
              <a:buNone/>
              <a:defRPr/>
            </a:pPr>
            <a:endParaRPr lang="en-US" sz="3500" dirty="0">
              <a:solidFill>
                <a:srgbClr val="FFFF00"/>
              </a:solidFill>
            </a:endParaRPr>
          </a:p>
          <a:p>
            <a:pPr algn="ctr" eaLnBrk="1" hangingPunct="1">
              <a:buFont typeface="Wingdings" pitchFamily="2" charset="2"/>
              <a:buNone/>
              <a:defRPr/>
            </a:pPr>
            <a:endParaRPr lang="en-US" sz="3500" dirty="0"/>
          </a:p>
          <a:p>
            <a:pPr algn="ctr" eaLnBrk="1" hangingPunct="1">
              <a:buFont typeface="Wingdings" pitchFamily="2" charset="2"/>
              <a:buNone/>
              <a:defRPr/>
            </a:pPr>
            <a:endParaRPr lang="en-US" sz="3500" dirty="0"/>
          </a:p>
          <a:p>
            <a:pPr algn="ctr" eaLnBrk="1" hangingPunct="1">
              <a:buFont typeface="Wingdings" pitchFamily="2" charset="2"/>
              <a:buNone/>
              <a:defRPr/>
            </a:pPr>
            <a:r>
              <a:rPr lang="en-US" sz="3500" dirty="0">
                <a:solidFill>
                  <a:schemeClr val="tx2"/>
                </a:solidFill>
              </a:rPr>
              <a:t>We </a:t>
            </a:r>
            <a:r>
              <a:rPr lang="en-US" sz="3500" dirty="0" smtClean="0">
                <a:solidFill>
                  <a:schemeClr val="tx2"/>
                </a:solidFill>
              </a:rPr>
              <a:t>cannot produce </a:t>
            </a:r>
            <a:r>
              <a:rPr lang="en-US" sz="3500" dirty="0">
                <a:solidFill>
                  <a:schemeClr val="tx2"/>
                </a:solidFill>
              </a:rPr>
              <a:t>accurate reports without </a:t>
            </a:r>
            <a:r>
              <a:rPr lang="en-US" sz="3500" dirty="0" smtClean="0">
                <a:solidFill>
                  <a:schemeClr val="tx2"/>
                </a:solidFill>
              </a:rPr>
              <a:t>your excellent work.</a:t>
            </a:r>
            <a:endParaRPr lang="en-US" sz="35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526" y="2893529"/>
            <a:ext cx="21590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294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ctr">
              <a:buNone/>
            </a:pPr>
            <a:r>
              <a:rPr lang="en-US" sz="3600" b="1" dirty="0" smtClean="0">
                <a:solidFill>
                  <a:schemeClr val="tx2"/>
                </a:solidFill>
              </a:rPr>
              <a:t>Discipline Collection Opens: </a:t>
            </a:r>
          </a:p>
          <a:p>
            <a:pPr marL="0" indent="0" algn="ctr">
              <a:buNone/>
            </a:pPr>
            <a:r>
              <a:rPr lang="en-US" sz="3600" b="1" dirty="0" smtClean="0">
                <a:solidFill>
                  <a:schemeClr val="tx2"/>
                </a:solidFill>
              </a:rPr>
              <a:t>5/25/17—7/3/17</a:t>
            </a:r>
            <a:endParaRPr lang="en-US" sz="3600" b="1" dirty="0">
              <a:solidFill>
                <a:schemeClr val="tx2"/>
              </a:solidFill>
            </a:endParaRPr>
          </a:p>
          <a:p>
            <a:pPr marL="399534" lvl="1" indent="0" algn="ctr">
              <a:buNone/>
            </a:pPr>
            <a:r>
              <a:rPr lang="en-US" sz="3100" b="1" dirty="0">
                <a:solidFill>
                  <a:schemeClr val="tx2"/>
                </a:solidFill>
              </a:rPr>
              <a:t> </a:t>
            </a:r>
            <a:endParaRPr lang="en-US" sz="3100" b="1" dirty="0" smtClean="0">
              <a:solidFill>
                <a:schemeClr val="tx2"/>
              </a:solidFill>
            </a:endParaRPr>
          </a:p>
          <a:p>
            <a:pPr marL="399534" lvl="1" indent="0" algn="ctr">
              <a:buNone/>
            </a:pPr>
            <a:r>
              <a:rPr lang="en-US" sz="3100" b="1" dirty="0" smtClean="0">
                <a:solidFill>
                  <a:schemeClr val="tx2"/>
                </a:solidFill>
              </a:rPr>
              <a:t>Validation Period: 8/17/17-9/18/17</a:t>
            </a:r>
            <a:endParaRPr lang="en-US" sz="3100" b="1" dirty="0">
              <a:solidFill>
                <a:schemeClr val="tx2"/>
              </a:solidFill>
            </a:endParaRPr>
          </a:p>
        </p:txBody>
      </p:sp>
      <p:sp>
        <p:nvSpPr>
          <p:cNvPr id="2" name="Slide Number Placeholder 1"/>
          <p:cNvSpPr>
            <a:spLocks noGrp="1"/>
          </p:cNvSpPr>
          <p:nvPr>
            <p:ph type="sldNum" sz="quarter" idx="12"/>
          </p:nvPr>
        </p:nvSpPr>
        <p:spPr/>
        <p:txBody>
          <a:bodyPr/>
          <a:lstStyle/>
          <a:p>
            <a:pPr>
              <a:defRPr/>
            </a:pPr>
            <a:fld id="{18573437-867E-4D8D-847E-519CF67CB0A9}" type="slidenum">
              <a:rPr lang="en-US" smtClean="0"/>
              <a:pPr>
                <a:defRPr/>
              </a:pPr>
              <a:t>5</a:t>
            </a:fld>
            <a:endParaRPr lang="en-US" dirty="0"/>
          </a:p>
        </p:txBody>
      </p:sp>
    </p:spTree>
    <p:extLst>
      <p:ext uri="{BB962C8B-B14F-4D97-AF65-F5344CB8AC3E}">
        <p14:creationId xmlns:p14="http://schemas.microsoft.com/office/powerpoint/2010/main" val="1478449385"/>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919579" y="1044295"/>
            <a:ext cx="7707170" cy="4624278"/>
          </a:xfrm>
          <a:prstGeom prst="rect">
            <a:avLst/>
          </a:prstGeom>
          <a:noFill/>
          <a:ln w="25400" algn="ctr">
            <a:noFill/>
            <a:miter lim="800000"/>
            <a:headEnd/>
            <a:tailEnd/>
          </a:ln>
        </p:spPr>
        <p:txBody>
          <a:bodyPr wrap="square" lIns="91376" tIns="45688" rIns="91376" bIns="45688">
            <a:spAutoFit/>
          </a:bodyPr>
          <a:lstStyle/>
          <a:p>
            <a:pPr marL="347405" indent="-347405">
              <a:spcBef>
                <a:spcPct val="50000"/>
              </a:spcBef>
              <a:buClr>
                <a:srgbClr val="F8F800"/>
              </a:buClr>
              <a:buSzPct val="120000"/>
              <a:defRPr/>
            </a:pPr>
            <a:r>
              <a:rPr lang="en-US" sz="2500" b="1" u="sng" dirty="0">
                <a:solidFill>
                  <a:schemeClr val="tx2"/>
                </a:solidFill>
                <a:latin typeface="+mj-lt"/>
              </a:rPr>
              <a:t>Data Elements</a:t>
            </a:r>
            <a:endParaRPr lang="en-US" sz="2500" u="sng" dirty="0">
              <a:solidFill>
                <a:schemeClr val="tx2"/>
              </a:solidFill>
              <a:latin typeface="+mj-lt"/>
            </a:endParaRPr>
          </a:p>
          <a:p>
            <a:pPr marL="347405" indent="-347405">
              <a:spcBef>
                <a:spcPct val="50000"/>
              </a:spcBef>
              <a:buClr>
                <a:srgbClr val="0070C0"/>
              </a:buClr>
              <a:buSzPct val="120000"/>
              <a:defRPr/>
            </a:pPr>
            <a:r>
              <a:rPr lang="en-US" sz="2500" b="1" i="1" dirty="0" smtClean="0">
                <a:solidFill>
                  <a:schemeClr val="tx2"/>
                </a:solidFill>
                <a:latin typeface="+mj-lt"/>
              </a:rPr>
              <a:t>General </a:t>
            </a:r>
            <a:r>
              <a:rPr lang="en-US" sz="2500" b="1" i="1" dirty="0">
                <a:solidFill>
                  <a:schemeClr val="tx2"/>
                </a:solidFill>
                <a:latin typeface="+mj-lt"/>
              </a:rPr>
              <a:t>Consolidated Collection data </a:t>
            </a:r>
            <a:r>
              <a:rPr lang="en-US" sz="2500" b="1" i="1" dirty="0" smtClean="0">
                <a:solidFill>
                  <a:schemeClr val="tx2"/>
                </a:solidFill>
                <a:latin typeface="+mj-lt"/>
              </a:rPr>
              <a:t>fields -</a:t>
            </a:r>
            <a:r>
              <a:rPr lang="en-US" sz="2500" b="1" dirty="0" smtClean="0">
                <a:solidFill>
                  <a:schemeClr val="tx2"/>
                </a:solidFill>
                <a:latin typeface="+mj-lt"/>
              </a:rPr>
              <a:t> </a:t>
            </a:r>
            <a:r>
              <a:rPr lang="en-US" sz="2500" b="1" dirty="0">
                <a:solidFill>
                  <a:schemeClr val="tx2"/>
                </a:solidFill>
                <a:latin typeface="+mj-lt"/>
              </a:rPr>
              <a:t>data fields located in SSID record in SSID System</a:t>
            </a:r>
          </a:p>
          <a:p>
            <a:pPr marL="347405" indent="-347405">
              <a:spcBef>
                <a:spcPct val="50000"/>
              </a:spcBef>
              <a:buClr>
                <a:srgbClr val="0070C0"/>
              </a:buClr>
              <a:buSzPct val="120000"/>
              <a:defRPr/>
            </a:pPr>
            <a:r>
              <a:rPr lang="en-US" sz="2500" b="1" i="1" dirty="0" smtClean="0">
                <a:solidFill>
                  <a:schemeClr val="tx2"/>
                </a:solidFill>
                <a:latin typeface="+mj-lt"/>
              </a:rPr>
              <a:t>Data </a:t>
            </a:r>
            <a:r>
              <a:rPr lang="en-US" sz="2500" b="1" i="1" dirty="0">
                <a:solidFill>
                  <a:schemeClr val="tx2"/>
                </a:solidFill>
                <a:latin typeface="+mj-lt"/>
              </a:rPr>
              <a:t>fields pertaining to Discipline Incidents</a:t>
            </a:r>
          </a:p>
          <a:p>
            <a:pPr marL="914080" lvl="1" indent="-383778">
              <a:buClr>
                <a:srgbClr val="0070C0"/>
              </a:buClr>
              <a:buFont typeface="Wingdings" pitchFamily="2" charset="2"/>
              <a:buChar char="Ø"/>
              <a:defRPr/>
            </a:pPr>
            <a:r>
              <a:rPr lang="en-US" sz="2200" b="1" dirty="0" smtClean="0">
                <a:solidFill>
                  <a:schemeClr val="tx2"/>
                </a:solidFill>
                <a:cs typeface="Arial" pitchFamily="34" charset="0"/>
              </a:rPr>
              <a:t>Refer </a:t>
            </a:r>
            <a:r>
              <a:rPr lang="en-US" sz="2200" b="1" dirty="0">
                <a:solidFill>
                  <a:schemeClr val="tx2"/>
                </a:solidFill>
                <a:cs typeface="Arial" pitchFamily="34" charset="0"/>
              </a:rPr>
              <a:t>to the </a:t>
            </a:r>
            <a:r>
              <a:rPr lang="en-US" sz="2200" b="1" i="1" dirty="0">
                <a:solidFill>
                  <a:schemeClr val="tx2"/>
                </a:solidFill>
                <a:cs typeface="Arial" pitchFamily="34" charset="0"/>
              </a:rPr>
              <a:t>Discipline Incidents Manual</a:t>
            </a:r>
            <a:r>
              <a:rPr lang="en-US" sz="2200" b="1" dirty="0">
                <a:solidFill>
                  <a:schemeClr val="tx2"/>
                </a:solidFill>
                <a:cs typeface="Arial" pitchFamily="34" charset="0"/>
              </a:rPr>
              <a:t> for </a:t>
            </a:r>
            <a:r>
              <a:rPr lang="en-US" sz="2200" b="1" dirty="0" smtClean="0">
                <a:solidFill>
                  <a:schemeClr val="tx2"/>
                </a:solidFill>
                <a:cs typeface="Arial" pitchFamily="34" charset="0"/>
              </a:rPr>
              <a:t>field-by-field instruction</a:t>
            </a:r>
          </a:p>
          <a:p>
            <a:pPr marL="914080" lvl="1" indent="-383778">
              <a:buClr>
                <a:srgbClr val="0070C0"/>
              </a:buClr>
              <a:buFont typeface="Wingdings" pitchFamily="2" charset="2"/>
              <a:buChar char="Ø"/>
              <a:defRPr/>
            </a:pPr>
            <a:r>
              <a:rPr lang="en-US" sz="2200" b="1" u="sng" dirty="0">
                <a:solidFill>
                  <a:schemeClr val="tx2"/>
                </a:solidFill>
                <a:hlinkClick r:id="rId3"/>
              </a:rPr>
              <a:t>http://www.oregon.gov/ode/students-and-family/healthsafety/Pages/School-Discipline,-Bullying,-Restraint-and-Seclusion.aspx</a:t>
            </a:r>
            <a:endParaRPr lang="en-US" sz="2200" b="1" u="sng" dirty="0">
              <a:solidFill>
                <a:schemeClr val="tx2"/>
              </a:solidFill>
            </a:endParaRPr>
          </a:p>
          <a:p>
            <a:pPr marL="914080" lvl="1" indent="-383778">
              <a:buClr>
                <a:srgbClr val="0070C0"/>
              </a:buClr>
              <a:buFont typeface="Wingdings" pitchFamily="2" charset="2"/>
              <a:buChar char="Ø"/>
              <a:defRPr/>
            </a:pPr>
            <a:endParaRPr lang="en-US" sz="2200" b="1" dirty="0">
              <a:solidFill>
                <a:schemeClr val="tx2"/>
              </a:solidFill>
              <a:cs typeface="Arial" pitchFamily="34" charset="0"/>
            </a:endParaRPr>
          </a:p>
          <a:p>
            <a:pPr marL="803017" lvl="1" indent="-347405">
              <a:spcBef>
                <a:spcPct val="50000"/>
              </a:spcBef>
              <a:buClr>
                <a:srgbClr val="0070C0"/>
              </a:buClr>
              <a:buSzPct val="120000"/>
              <a:defRPr/>
            </a:pPr>
            <a:endParaRPr lang="en-US" sz="2500" b="1" dirty="0">
              <a:solidFill>
                <a:schemeClr val="accent5">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79781900"/>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idx="4294967295"/>
          </p:nvPr>
        </p:nvSpPr>
        <p:spPr>
          <a:xfrm>
            <a:off x="685800" y="533400"/>
            <a:ext cx="7010689" cy="5649445"/>
          </a:xfrm>
        </p:spPr>
        <p:txBody>
          <a:bodyPr>
            <a:normAutofit/>
          </a:bodyPr>
          <a:lstStyle/>
          <a:p>
            <a:pPr eaLnBrk="1" hangingPunct="1">
              <a:buFont typeface="Wingdings" pitchFamily="2" charset="2"/>
              <a:buNone/>
            </a:pPr>
            <a:r>
              <a:rPr lang="en-US" sz="2500" b="1" u="sng" dirty="0">
                <a:solidFill>
                  <a:schemeClr val="tx2"/>
                </a:solidFill>
              </a:rPr>
              <a:t>Student Level Collection </a:t>
            </a:r>
            <a:endParaRPr lang="en-US" sz="2500" b="1" u="sng" dirty="0" smtClean="0">
              <a:solidFill>
                <a:schemeClr val="tx2"/>
              </a:solidFill>
            </a:endParaRPr>
          </a:p>
          <a:p>
            <a:pPr eaLnBrk="1" hangingPunct="1">
              <a:buFont typeface="Wingdings" pitchFamily="2" charset="2"/>
              <a:buNone/>
            </a:pPr>
            <a:endParaRPr lang="en-US" sz="2400" b="1" dirty="0">
              <a:solidFill>
                <a:schemeClr val="tx2"/>
              </a:solidFill>
            </a:endParaRPr>
          </a:p>
          <a:p>
            <a:pPr marL="456611" lvl="1" indent="0">
              <a:buClr>
                <a:srgbClr val="5729A3"/>
              </a:buClr>
              <a:buNone/>
            </a:pPr>
            <a:r>
              <a:rPr lang="en-US" sz="2500" b="1" i="1" dirty="0">
                <a:solidFill>
                  <a:schemeClr val="tx2"/>
                </a:solidFill>
                <a:latin typeface="+mj-lt"/>
                <a:cs typeface="Arial" charset="0"/>
              </a:rPr>
              <a:t>Student collection</a:t>
            </a:r>
            <a:r>
              <a:rPr lang="en-US" sz="2500" dirty="0">
                <a:solidFill>
                  <a:schemeClr val="tx2"/>
                </a:solidFill>
                <a:latin typeface="+mj-lt"/>
                <a:cs typeface="Arial" charset="0"/>
              </a:rPr>
              <a:t>, </a:t>
            </a:r>
            <a:r>
              <a:rPr lang="en-US" sz="2500" u="sng" dirty="0">
                <a:solidFill>
                  <a:schemeClr val="tx2"/>
                </a:solidFill>
                <a:latin typeface="+mj-lt"/>
                <a:cs typeface="Arial" charset="0"/>
              </a:rPr>
              <a:t>not</a:t>
            </a:r>
            <a:r>
              <a:rPr lang="en-US" sz="2500" dirty="0">
                <a:solidFill>
                  <a:schemeClr val="tx2"/>
                </a:solidFill>
                <a:latin typeface="+mj-lt"/>
                <a:cs typeface="Arial" charset="0"/>
              </a:rPr>
              <a:t> an institution level collection.</a:t>
            </a:r>
          </a:p>
          <a:p>
            <a:pPr marL="456611" lvl="1" indent="0">
              <a:buClr>
                <a:srgbClr val="5729A3"/>
              </a:buClr>
              <a:buNone/>
            </a:pPr>
            <a:endParaRPr lang="en-US" sz="2500" dirty="0">
              <a:solidFill>
                <a:schemeClr val="tx2"/>
              </a:solidFill>
              <a:latin typeface="+mj-lt"/>
              <a:cs typeface="Arial" charset="0"/>
            </a:endParaRPr>
          </a:p>
          <a:p>
            <a:pPr marL="456611" lvl="1" indent="0">
              <a:buClr>
                <a:srgbClr val="5729A3"/>
              </a:buClr>
              <a:buNone/>
            </a:pPr>
            <a:r>
              <a:rPr lang="en-US" sz="2500" u="sng" dirty="0">
                <a:solidFill>
                  <a:schemeClr val="tx2"/>
                </a:solidFill>
                <a:latin typeface="+mj-lt"/>
                <a:cs typeface="Arial" charset="0"/>
              </a:rPr>
              <a:t>All</a:t>
            </a:r>
            <a:r>
              <a:rPr lang="en-US" sz="2500" dirty="0">
                <a:solidFill>
                  <a:schemeClr val="tx2"/>
                </a:solidFill>
                <a:latin typeface="+mj-lt"/>
                <a:cs typeface="Arial" charset="0"/>
              </a:rPr>
              <a:t> </a:t>
            </a:r>
            <a:r>
              <a:rPr lang="en-US" sz="2500" b="1" i="1" dirty="0">
                <a:solidFill>
                  <a:schemeClr val="tx2"/>
                </a:solidFill>
                <a:latin typeface="+mj-lt"/>
                <a:cs typeface="Arial" charset="0"/>
              </a:rPr>
              <a:t>Suspensions</a:t>
            </a:r>
            <a:r>
              <a:rPr lang="en-US" sz="2500" dirty="0">
                <a:solidFill>
                  <a:schemeClr val="tx2"/>
                </a:solidFill>
                <a:latin typeface="+mj-lt"/>
                <a:cs typeface="Arial" charset="0"/>
              </a:rPr>
              <a:t> (In-School and </a:t>
            </a:r>
            <a:r>
              <a:rPr lang="en-US" sz="2500" dirty="0" smtClean="0">
                <a:solidFill>
                  <a:schemeClr val="tx2"/>
                </a:solidFill>
                <a:latin typeface="+mj-lt"/>
                <a:cs typeface="Arial" charset="0"/>
              </a:rPr>
              <a:t>Out-of</a:t>
            </a:r>
            <a:r>
              <a:rPr lang="en-US" sz="2500" dirty="0">
                <a:solidFill>
                  <a:schemeClr val="tx2"/>
                </a:solidFill>
                <a:latin typeface="+mj-lt"/>
                <a:cs typeface="Arial" charset="0"/>
              </a:rPr>
              <a:t>-</a:t>
            </a:r>
            <a:r>
              <a:rPr lang="en-US" sz="2500" dirty="0" smtClean="0">
                <a:solidFill>
                  <a:schemeClr val="tx2"/>
                </a:solidFill>
                <a:latin typeface="+mj-lt"/>
                <a:cs typeface="Arial" charset="0"/>
              </a:rPr>
              <a:t>School</a:t>
            </a:r>
            <a:r>
              <a:rPr lang="en-US" sz="2500" dirty="0">
                <a:solidFill>
                  <a:schemeClr val="tx2"/>
                </a:solidFill>
                <a:latin typeface="+mj-lt"/>
                <a:cs typeface="Arial" charset="0"/>
              </a:rPr>
              <a:t>), </a:t>
            </a:r>
            <a:r>
              <a:rPr lang="en-US" sz="2500" b="1" i="1" dirty="0">
                <a:solidFill>
                  <a:schemeClr val="tx2"/>
                </a:solidFill>
                <a:latin typeface="+mj-lt"/>
                <a:cs typeface="Arial" charset="0"/>
              </a:rPr>
              <a:t>Expulsions, Truancy events </a:t>
            </a:r>
            <a:r>
              <a:rPr lang="en-US" sz="2500" dirty="0">
                <a:solidFill>
                  <a:schemeClr val="tx2"/>
                </a:solidFill>
                <a:latin typeface="+mj-lt"/>
                <a:cs typeface="Arial" charset="0"/>
              </a:rPr>
              <a:t>and </a:t>
            </a:r>
            <a:r>
              <a:rPr lang="en-US" sz="2500" b="1" i="1" dirty="0">
                <a:solidFill>
                  <a:schemeClr val="tx2"/>
                </a:solidFill>
                <a:latin typeface="+mj-lt"/>
                <a:cs typeface="Arial" charset="0"/>
              </a:rPr>
              <a:t>Removals</a:t>
            </a:r>
            <a:r>
              <a:rPr lang="en-US" sz="2500" b="1" dirty="0">
                <a:solidFill>
                  <a:schemeClr val="tx2"/>
                </a:solidFill>
                <a:latin typeface="+mj-lt"/>
                <a:cs typeface="Arial" charset="0"/>
              </a:rPr>
              <a:t> </a:t>
            </a:r>
            <a:r>
              <a:rPr lang="en-US" sz="2500" dirty="0">
                <a:solidFill>
                  <a:schemeClr val="tx2"/>
                </a:solidFill>
                <a:latin typeface="+mj-lt"/>
                <a:cs typeface="Arial" charset="0"/>
              </a:rPr>
              <a:t>(to alternative settings) </a:t>
            </a:r>
            <a:r>
              <a:rPr lang="en-US" sz="2500" u="sng" dirty="0">
                <a:solidFill>
                  <a:schemeClr val="tx2"/>
                </a:solidFill>
                <a:latin typeface="+mj-lt"/>
                <a:cs typeface="Arial" charset="0"/>
              </a:rPr>
              <a:t>must</a:t>
            </a:r>
            <a:r>
              <a:rPr lang="en-US" sz="2500" dirty="0">
                <a:solidFill>
                  <a:schemeClr val="tx2"/>
                </a:solidFill>
                <a:latin typeface="+mj-lt"/>
                <a:cs typeface="Arial" charset="0"/>
              </a:rPr>
              <a:t> be reported.</a:t>
            </a:r>
          </a:p>
          <a:p>
            <a:pPr marL="456611" lvl="1" indent="0">
              <a:buClr>
                <a:srgbClr val="5729A3"/>
              </a:buClr>
              <a:buNone/>
            </a:pPr>
            <a:endParaRPr lang="en-US" sz="2500" dirty="0">
              <a:solidFill>
                <a:schemeClr val="tx2"/>
              </a:solidFill>
              <a:latin typeface="+mj-lt"/>
              <a:cs typeface="Arial" charset="0"/>
            </a:endParaRPr>
          </a:p>
          <a:p>
            <a:pPr marL="456611" lvl="1" indent="0">
              <a:buClr>
                <a:srgbClr val="5729A3"/>
              </a:buClr>
              <a:buNone/>
            </a:pPr>
            <a:r>
              <a:rPr lang="en-US" sz="2500" dirty="0">
                <a:solidFill>
                  <a:schemeClr val="tx2"/>
                </a:solidFill>
                <a:latin typeface="+mj-lt"/>
                <a:cs typeface="Arial" charset="0"/>
              </a:rPr>
              <a:t>Suspensions, Expulsions, and Removals are entered for </a:t>
            </a:r>
            <a:r>
              <a:rPr lang="en-US" sz="2500" b="1" i="1" u="sng" dirty="0">
                <a:solidFill>
                  <a:schemeClr val="tx2"/>
                </a:solidFill>
                <a:latin typeface="+mj-lt"/>
                <a:cs typeface="Arial" charset="0"/>
              </a:rPr>
              <a:t>ALL</a:t>
            </a:r>
            <a:r>
              <a:rPr lang="en-US" sz="2500" b="1" i="1" dirty="0">
                <a:solidFill>
                  <a:schemeClr val="tx2"/>
                </a:solidFill>
                <a:latin typeface="+mj-lt"/>
                <a:cs typeface="Arial" charset="0"/>
              </a:rPr>
              <a:t> students </a:t>
            </a:r>
            <a:r>
              <a:rPr lang="en-US" sz="2500" dirty="0">
                <a:solidFill>
                  <a:schemeClr val="tx2"/>
                </a:solidFill>
                <a:latin typeface="+mj-lt"/>
                <a:cs typeface="Arial" charset="0"/>
              </a:rPr>
              <a:t>(general and special education) in the Discipline Incidents collection.</a:t>
            </a:r>
          </a:p>
        </p:txBody>
      </p:sp>
    </p:spTree>
    <p:extLst>
      <p:ext uri="{BB962C8B-B14F-4D97-AF65-F5344CB8AC3E}">
        <p14:creationId xmlns:p14="http://schemas.microsoft.com/office/powerpoint/2010/main" val="390818260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4294967295"/>
          </p:nvPr>
        </p:nvSpPr>
        <p:spPr>
          <a:xfrm>
            <a:off x="0" y="1707497"/>
            <a:ext cx="8197273" cy="4179794"/>
          </a:xfrm>
        </p:spPr>
        <p:txBody>
          <a:bodyPr>
            <a:normAutofit/>
          </a:bodyPr>
          <a:lstStyle/>
          <a:p>
            <a:pPr marL="173702" indent="0" algn="ctr">
              <a:buNone/>
            </a:pPr>
            <a:r>
              <a:rPr lang="en-US" sz="2800" b="1" dirty="0">
                <a:solidFill>
                  <a:schemeClr val="tx2"/>
                </a:solidFill>
              </a:rPr>
              <a:t>Collection reflects student records for the </a:t>
            </a:r>
            <a:r>
              <a:rPr lang="en-US" sz="2800" b="1" dirty="0" smtClean="0">
                <a:solidFill>
                  <a:schemeClr val="tx2"/>
                </a:solidFill>
              </a:rPr>
              <a:t>2016-2017 </a:t>
            </a:r>
            <a:r>
              <a:rPr lang="en-US" sz="2800" b="1" dirty="0">
                <a:solidFill>
                  <a:schemeClr val="tx2"/>
                </a:solidFill>
              </a:rPr>
              <a:t>school year</a:t>
            </a:r>
            <a:r>
              <a:rPr lang="en-US" sz="2800" b="1" dirty="0" smtClean="0">
                <a:solidFill>
                  <a:schemeClr val="tx2"/>
                </a:solidFill>
              </a:rPr>
              <a:t>. (July 1, 2016 through June 30, 2017).</a:t>
            </a:r>
            <a:endParaRPr lang="en-US" sz="2800" b="1" dirty="0">
              <a:solidFill>
                <a:schemeClr val="tx2"/>
              </a:solidFill>
            </a:endParaRPr>
          </a:p>
          <a:p>
            <a:pPr marL="173702" indent="0" algn="ctr">
              <a:buNone/>
            </a:pPr>
            <a:endParaRPr lang="en-US" sz="900" dirty="0">
              <a:solidFill>
                <a:schemeClr val="tx2"/>
              </a:solidFill>
            </a:endParaRPr>
          </a:p>
          <a:p>
            <a:pPr marL="173702" indent="0" algn="ctr">
              <a:buClr>
                <a:srgbClr val="5729A3"/>
              </a:buClr>
              <a:buNone/>
            </a:pPr>
            <a:r>
              <a:rPr lang="en-US" sz="2800" dirty="0" smtClean="0">
                <a:solidFill>
                  <a:schemeClr val="tx2"/>
                </a:solidFill>
              </a:rPr>
              <a:t>  </a:t>
            </a:r>
          </a:p>
          <a:p>
            <a:pPr marL="173702" indent="0" algn="ctr">
              <a:buClr>
                <a:srgbClr val="5729A3"/>
              </a:buClr>
              <a:buFontTx/>
              <a:buChar char="•"/>
            </a:pPr>
            <a:endParaRPr lang="en-US" sz="900" dirty="0">
              <a:solidFill>
                <a:schemeClr val="tx2"/>
              </a:solidFill>
            </a:endParaRPr>
          </a:p>
          <a:p>
            <a:pPr marL="344557" lvl="1" indent="-7124" algn="ctr">
              <a:buNone/>
            </a:pPr>
            <a:r>
              <a:rPr lang="en-US" sz="1800" b="1" u="sng" dirty="0">
                <a:solidFill>
                  <a:schemeClr val="tx2"/>
                </a:solidFill>
              </a:rPr>
              <a:t>NOTE</a:t>
            </a:r>
            <a:r>
              <a:rPr lang="en-US" sz="1800" b="1" dirty="0">
                <a:solidFill>
                  <a:schemeClr val="tx2"/>
                </a:solidFill>
              </a:rPr>
              <a:t>:</a:t>
            </a:r>
            <a:r>
              <a:rPr lang="en-US" sz="1800" b="1" dirty="0">
                <a:solidFill>
                  <a:schemeClr val="tx2"/>
                </a:solidFill>
                <a:latin typeface="Times New Roman" pitchFamily="18" charset="0"/>
              </a:rPr>
              <a:t> </a:t>
            </a:r>
            <a:r>
              <a:rPr lang="en-US" sz="1800" b="1" dirty="0">
                <a:solidFill>
                  <a:schemeClr val="tx2"/>
                </a:solidFill>
              </a:rPr>
              <a:t>If expulsion/suspension/removal </a:t>
            </a:r>
            <a:r>
              <a:rPr lang="en-US" sz="1800" b="1" i="1" u="sng" dirty="0">
                <a:solidFill>
                  <a:schemeClr val="tx2"/>
                </a:solidFill>
              </a:rPr>
              <a:t>extends past June 30, </a:t>
            </a:r>
            <a:r>
              <a:rPr lang="en-US" sz="1800" b="1" i="1" u="sng" dirty="0" smtClean="0">
                <a:solidFill>
                  <a:schemeClr val="tx2"/>
                </a:solidFill>
              </a:rPr>
              <a:t>2017 </a:t>
            </a:r>
            <a:r>
              <a:rPr lang="en-US" sz="1800" b="1" dirty="0">
                <a:solidFill>
                  <a:schemeClr val="tx2"/>
                </a:solidFill>
              </a:rPr>
              <a:t>(i.e., into the </a:t>
            </a:r>
            <a:r>
              <a:rPr lang="en-US" sz="1800" b="1" dirty="0" smtClean="0">
                <a:solidFill>
                  <a:schemeClr val="tx2"/>
                </a:solidFill>
              </a:rPr>
              <a:t>17-18 </a:t>
            </a:r>
            <a:r>
              <a:rPr lang="en-US" sz="1800" b="1" dirty="0">
                <a:solidFill>
                  <a:schemeClr val="tx2"/>
                </a:solidFill>
              </a:rPr>
              <a:t>school year</a:t>
            </a:r>
            <a:r>
              <a:rPr lang="en-US" sz="1800" b="1" dirty="0" smtClean="0">
                <a:solidFill>
                  <a:schemeClr val="tx2"/>
                </a:solidFill>
              </a:rPr>
              <a:t>), </a:t>
            </a:r>
            <a:r>
              <a:rPr lang="en-US" sz="1800" b="1" dirty="0">
                <a:solidFill>
                  <a:schemeClr val="tx2"/>
                </a:solidFill>
              </a:rPr>
              <a:t>enter the event in the </a:t>
            </a:r>
            <a:r>
              <a:rPr lang="en-US" sz="1800" b="1" dirty="0" smtClean="0">
                <a:solidFill>
                  <a:schemeClr val="tx2"/>
                </a:solidFill>
              </a:rPr>
              <a:t>16-17 </a:t>
            </a:r>
            <a:r>
              <a:rPr lang="en-US" sz="1800" b="1" dirty="0">
                <a:solidFill>
                  <a:schemeClr val="tx2"/>
                </a:solidFill>
              </a:rPr>
              <a:t>Discipline Incidents collection only, and enter the total number of days (including days extending into next school year).</a:t>
            </a:r>
          </a:p>
        </p:txBody>
      </p:sp>
    </p:spTree>
    <p:extLst>
      <p:ext uri="{BB962C8B-B14F-4D97-AF65-F5344CB8AC3E}">
        <p14:creationId xmlns:p14="http://schemas.microsoft.com/office/powerpoint/2010/main" val="339895207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Rectangle 7"/>
          <p:cNvSpPr>
            <a:spLocks noGrp="1" noChangeArrowheads="1"/>
          </p:cNvSpPr>
          <p:nvPr>
            <p:ph idx="4294967295"/>
          </p:nvPr>
        </p:nvSpPr>
        <p:spPr>
          <a:xfrm>
            <a:off x="914400" y="1143000"/>
            <a:ext cx="7231785" cy="4199404"/>
          </a:xfrm>
        </p:spPr>
        <p:txBody>
          <a:bodyPr>
            <a:normAutofit fontScale="92500"/>
          </a:bodyPr>
          <a:lstStyle/>
          <a:p>
            <a:pPr marL="196648" indent="0">
              <a:buClr>
                <a:srgbClr val="C00000"/>
              </a:buClr>
              <a:buNone/>
              <a:defRPr/>
            </a:pPr>
            <a:r>
              <a:rPr lang="en-US" sz="2800" b="1" dirty="0">
                <a:solidFill>
                  <a:schemeClr val="tx2"/>
                </a:solidFill>
              </a:rPr>
              <a:t>File layout format, code </a:t>
            </a:r>
            <a:r>
              <a:rPr lang="en-US" sz="2800" b="1" dirty="0" smtClean="0">
                <a:solidFill>
                  <a:schemeClr val="tx2"/>
                </a:solidFill>
              </a:rPr>
              <a:t>information </a:t>
            </a:r>
            <a:r>
              <a:rPr lang="en-US" sz="2800" b="1" dirty="0">
                <a:solidFill>
                  <a:schemeClr val="tx2"/>
                </a:solidFill>
              </a:rPr>
              <a:t>and instructions, and Discipline Incidents Collection Manual are located on the Schedule of Due Dates page at the ODE District web site. </a:t>
            </a:r>
            <a:br>
              <a:rPr lang="en-US" sz="2800" b="1" dirty="0">
                <a:solidFill>
                  <a:schemeClr val="tx2"/>
                </a:solidFill>
              </a:rPr>
            </a:br>
            <a:r>
              <a:rPr lang="en-US" sz="2800" b="1" dirty="0">
                <a:solidFill>
                  <a:schemeClr val="tx2"/>
                </a:solidFill>
              </a:rPr>
              <a:t> </a:t>
            </a:r>
          </a:p>
          <a:p>
            <a:pPr marL="196648" indent="0">
              <a:buClr>
                <a:srgbClr val="C00000"/>
              </a:buClr>
              <a:buNone/>
              <a:defRPr/>
            </a:pPr>
            <a:r>
              <a:rPr lang="en-US" sz="2800" b="1" dirty="0">
                <a:solidFill>
                  <a:schemeClr val="tx2"/>
                </a:solidFill>
              </a:rPr>
              <a:t>Click on the Discipline Incidents </a:t>
            </a:r>
            <a:r>
              <a:rPr lang="en-US" sz="2800" b="1" dirty="0" smtClean="0">
                <a:solidFill>
                  <a:schemeClr val="tx2"/>
                </a:solidFill>
              </a:rPr>
              <a:t>16-17 </a:t>
            </a:r>
            <a:r>
              <a:rPr lang="en-US" sz="2800" b="1" dirty="0">
                <a:solidFill>
                  <a:schemeClr val="tx2"/>
                </a:solidFill>
              </a:rPr>
              <a:t>link or go to:</a:t>
            </a:r>
          </a:p>
          <a:p>
            <a:pPr marL="420329" indent="-223681">
              <a:buNone/>
              <a:defRPr/>
            </a:pPr>
            <a:r>
              <a:rPr lang="en-US" sz="2800" dirty="0">
                <a:solidFill>
                  <a:schemeClr val="tx2"/>
                </a:solidFill>
              </a:rPr>
              <a:t> </a:t>
            </a:r>
          </a:p>
          <a:p>
            <a:pPr marL="0" indent="0">
              <a:buNone/>
            </a:pPr>
            <a:r>
              <a:rPr lang="en-US" sz="2200" dirty="0" smtClean="0">
                <a:solidFill>
                  <a:schemeClr val="tx2"/>
                </a:solidFill>
                <a:hlinkClick r:id="rId3"/>
              </a:rPr>
              <a:t>https://district.ode.state.or.us/apps/info/DataCllctnDetail.aspx?id=228&amp;Collection_ID=1736</a:t>
            </a:r>
            <a:endParaRPr lang="en-US" sz="2200" dirty="0">
              <a:solidFill>
                <a:schemeClr val="tx2"/>
              </a:solidFill>
            </a:endParaRPr>
          </a:p>
          <a:p>
            <a:pPr marL="0" indent="0">
              <a:buNone/>
            </a:pPr>
            <a:endParaRPr lang="en-US" sz="2200" dirty="0">
              <a:solidFill>
                <a:schemeClr val="tx2"/>
              </a:solidFill>
            </a:endParaRPr>
          </a:p>
          <a:p>
            <a:pPr marL="420329" indent="-223681">
              <a:buNone/>
              <a:defRPr/>
            </a:pPr>
            <a:endParaRPr lang="en-US" sz="36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82536"/>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ffice xmlns="http://schemas.microsoft.com/sharepoint/v3" xsi:nil="true"/>
    <Priority xmlns="c30eb2c4-08af-4681-9c46-ce44a6085b67">New</Priority>
    <Remediation_x0020_Date xmlns="c30eb2c4-08af-4681-9c46-ce44a6085b67">2018-06-29T02:28:04+00:00</Remediation_x0020_Date>
    <Estimated_x0020_Creation_x0020_Date xmlns="c30eb2c4-08af-4681-9c46-ce44a6085b67" xsi:nil="true"/>
  </documentManagement>
</p:properties>
</file>

<file path=customXml/itemProps1.xml><?xml version="1.0" encoding="utf-8"?>
<ds:datastoreItem xmlns:ds="http://schemas.openxmlformats.org/officeDocument/2006/customXml" ds:itemID="{FBD22F0E-9832-4924-9044-0E12C71955D2}"/>
</file>

<file path=customXml/itemProps2.xml><?xml version="1.0" encoding="utf-8"?>
<ds:datastoreItem xmlns:ds="http://schemas.openxmlformats.org/officeDocument/2006/customXml" ds:itemID="{0D5B7DC6-D166-4BE5-A3B5-42E14D442C06}"/>
</file>

<file path=customXml/itemProps3.xml><?xml version="1.0" encoding="utf-8"?>
<ds:datastoreItem xmlns:ds="http://schemas.openxmlformats.org/officeDocument/2006/customXml" ds:itemID="{55E1A7BA-DF27-4CEB-A777-02ADFFB4E688}"/>
</file>

<file path=docProps/app.xml><?xml version="1.0" encoding="utf-8"?>
<Properties xmlns="http://schemas.openxmlformats.org/officeDocument/2006/extended-properties" xmlns:vt="http://schemas.openxmlformats.org/officeDocument/2006/docPropsVTypes">
  <TotalTime>0</TotalTime>
  <Words>2554</Words>
  <Application>Microsoft Office PowerPoint</Application>
  <PresentationFormat>On-screen Show (4:3)</PresentationFormat>
  <Paragraphs>301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District Incident Code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Restraint &amp; Seclusion Collection</vt:lpstr>
      <vt:lpstr> Collection Time Frame</vt:lpstr>
      <vt:lpstr> Required Data Elements: OAR 581-021-0559 </vt:lpstr>
      <vt:lpstr>Reporting requirements continue at the local level as well</vt:lpstr>
      <vt:lpstr> File Format – complete online</vt:lpstr>
      <vt:lpstr> Format – Line by Line</vt:lpstr>
      <vt:lpstr>Format – another view</vt:lpstr>
      <vt:lpstr>Format continued</vt:lpstr>
      <vt:lpstr>Format - continued</vt:lpstr>
      <vt:lpstr>Questions &amp; Answers (Q &amp; As)</vt:lpstr>
      <vt:lpstr>Q &amp; As</vt:lpstr>
      <vt:lpstr>Q &amp; As</vt:lpstr>
      <vt:lpstr>Q &amp; A</vt:lpstr>
      <vt:lpstr>Q &amp; As</vt:lpstr>
      <vt:lpstr>Q &amp; A</vt:lpstr>
      <vt:lpstr>Q &amp; A</vt:lpstr>
      <vt:lpstr>ODE Restraint &amp; Seclusion Guidance Manual</vt:lpstr>
      <vt:lpstr>Thank you for Attending</vt:lpstr>
      <vt:lpstr>THANK YOU FOR ALL YOUR HARD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2017-05-10T15:50:00Z</dcterms:created>
  <dcterms:modified xsi:type="dcterms:W3CDTF">2017-05-26T15:47:16Z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