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2.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hPUFM6vLFwAuM/OGf7fZnniKVvq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A9B331A-0F29-409C-9C06-A3911097278B}">
  <a:tblStyle styleId="{AA9B331A-0F29-409C-9C06-A3911097278B}"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8" d="100"/>
          <a:sy n="98" d="100"/>
        </p:scale>
        <p:origin x="918"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50" tIns="48325" rIns="96650" bIns="48325"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50" tIns="48325" rIns="96650" bIns="48325"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1726"/>
          </a:xfrm>
          <a:prstGeom prst="rect">
            <a:avLst/>
          </a:prstGeom>
          <a:noFill/>
          <a:ln>
            <a:noFill/>
          </a:ln>
        </p:spPr>
        <p:txBody>
          <a:bodyPr spcFirstLastPara="1" wrap="square" lIns="96650" tIns="48325" rIns="96650" bIns="48325"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oregon.gov/highered/about/Documents/State-Goals/HECC-Equity-Lens-2017-reformat.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p1: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91" name="Google Shape;91;p1: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82b18550e2_0_8: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g82b18550e2_0_8: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159" name="Google Shape;159;g82b18550e2_0_8: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82b18550e2_0_14: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g82b18550e2_0_14: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166" name="Google Shape;166;g82b18550e2_0_14: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82b18550e2_1_206: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g82b18550e2_1_206: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57150" lvl="0" indent="0" algn="l" rtl="0">
              <a:lnSpc>
                <a:spcPct val="100000"/>
              </a:lnSpc>
              <a:spcBef>
                <a:spcPts val="0"/>
              </a:spcBef>
              <a:spcAft>
                <a:spcPts val="0"/>
              </a:spcAft>
              <a:buSzPts val="1400"/>
              <a:buNone/>
            </a:pPr>
            <a:endParaRPr/>
          </a:p>
        </p:txBody>
      </p:sp>
      <p:sp>
        <p:nvSpPr>
          <p:cNvPr id="174" name="Google Shape;174;g82b18550e2_1_206: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82b18550e2_0_22: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g82b18550e2_0_22: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457200" algn="l" rtl="0">
              <a:lnSpc>
                <a:spcPct val="100000"/>
              </a:lnSpc>
              <a:spcBef>
                <a:spcPts val="0"/>
              </a:spcBef>
              <a:spcAft>
                <a:spcPts val="0"/>
              </a:spcAft>
              <a:buClr>
                <a:schemeClr val="dk1"/>
              </a:buClr>
              <a:buSzPts val="1100"/>
              <a:buFont typeface="Arial"/>
              <a:buNone/>
            </a:pPr>
            <a:r>
              <a:rPr lang="en-US" sz="1100"/>
              <a:t>Attendance:</a:t>
            </a:r>
            <a:endParaRPr sz="1100"/>
          </a:p>
          <a:p>
            <a:pPr marL="914400" lvl="0" indent="-298450" algn="l" rtl="0">
              <a:lnSpc>
                <a:spcPct val="100000"/>
              </a:lnSpc>
              <a:spcBef>
                <a:spcPts val="0"/>
              </a:spcBef>
              <a:spcAft>
                <a:spcPts val="0"/>
              </a:spcAft>
              <a:buClr>
                <a:schemeClr val="dk1"/>
              </a:buClr>
              <a:buSzPts val="1100"/>
              <a:buFont typeface="Calibri"/>
              <a:buChar char="●"/>
            </a:pPr>
            <a:r>
              <a:rPr lang="en-US" sz="1100"/>
              <a:t>Every student has regular contact with school personnel for the purpose of care, connection, and continuity of learning.</a:t>
            </a:r>
            <a:endParaRPr sz="1100"/>
          </a:p>
          <a:p>
            <a:pPr marL="914400" lvl="0" indent="-298450" algn="l" rtl="0">
              <a:lnSpc>
                <a:spcPct val="100000"/>
              </a:lnSpc>
              <a:spcBef>
                <a:spcPts val="0"/>
              </a:spcBef>
              <a:spcAft>
                <a:spcPts val="0"/>
              </a:spcAft>
              <a:buClr>
                <a:schemeClr val="dk1"/>
              </a:buClr>
              <a:buSzPts val="1100"/>
              <a:buFont typeface="Calibri"/>
              <a:buChar char="●"/>
            </a:pPr>
            <a:r>
              <a:rPr lang="en-US" sz="1100"/>
              <a:t>Every student has access to a licensed or registered teacher through telephone, writing, electronic, or online means during instruction for progress monitoring.</a:t>
            </a:r>
            <a:endParaRPr sz="1100"/>
          </a:p>
          <a:p>
            <a:pPr marL="914400" lvl="0" indent="-298450" algn="l" rtl="0">
              <a:lnSpc>
                <a:spcPct val="100000"/>
              </a:lnSpc>
              <a:spcBef>
                <a:spcPts val="0"/>
              </a:spcBef>
              <a:spcAft>
                <a:spcPts val="0"/>
              </a:spcAft>
              <a:buClr>
                <a:schemeClr val="dk1"/>
              </a:buClr>
              <a:buSzPts val="1100"/>
              <a:buFont typeface="Calibri"/>
              <a:buChar char="●"/>
            </a:pPr>
            <a:r>
              <a:rPr lang="en-US" sz="1100"/>
              <a:t>More information, including reporting information, will be available as ODE develops guidance on attendance, ADMw, and the State School Fund. In the meantime, ensure that every student has a consistent connection to a teacher who tracks their attendance.</a:t>
            </a:r>
            <a:endParaRPr sz="1100"/>
          </a:p>
          <a:p>
            <a:pPr marL="0" lvl="0" indent="457200" algn="l" rtl="0">
              <a:lnSpc>
                <a:spcPct val="100000"/>
              </a:lnSpc>
              <a:spcBef>
                <a:spcPts val="0"/>
              </a:spcBef>
              <a:spcAft>
                <a:spcPts val="0"/>
              </a:spcAft>
              <a:buClr>
                <a:schemeClr val="dk1"/>
              </a:buClr>
              <a:buSzPts val="1100"/>
              <a:buFont typeface="Arial"/>
              <a:buNone/>
            </a:pPr>
            <a:r>
              <a:rPr lang="en-US" sz="1100"/>
              <a:t>Grade and/or Progress Marks:</a:t>
            </a:r>
            <a:endParaRPr sz="1100"/>
          </a:p>
          <a:p>
            <a:pPr marL="914400" lvl="0" indent="-298450" algn="l" rtl="0">
              <a:lnSpc>
                <a:spcPct val="100000"/>
              </a:lnSpc>
              <a:spcBef>
                <a:spcPts val="0"/>
              </a:spcBef>
              <a:spcAft>
                <a:spcPts val="0"/>
              </a:spcAft>
              <a:buClr>
                <a:schemeClr val="dk1"/>
              </a:buClr>
              <a:buSzPts val="1100"/>
              <a:buFont typeface="Calibri"/>
              <a:buChar char="●"/>
            </a:pPr>
            <a:r>
              <a:rPr lang="en-US" sz="1100"/>
              <a:t>Monitor, report, and record progress towards learning goals and standards.</a:t>
            </a:r>
            <a:endParaRPr sz="1100"/>
          </a:p>
          <a:p>
            <a:pPr marL="457200" lvl="0" indent="0" algn="l" rtl="0">
              <a:lnSpc>
                <a:spcPct val="100000"/>
              </a:lnSpc>
              <a:spcBef>
                <a:spcPts val="0"/>
              </a:spcBef>
              <a:spcAft>
                <a:spcPts val="0"/>
              </a:spcAft>
              <a:buClr>
                <a:schemeClr val="dk1"/>
              </a:buClr>
              <a:buSzPts val="1100"/>
              <a:buFont typeface="Arial"/>
              <a:buNone/>
            </a:pPr>
            <a:r>
              <a:rPr lang="en-US" sz="1100"/>
              <a:t>Credit-Earning Options for high school students remain the same brick and mortar options. Districts may want to consider the full variety of options to ensure students have clear pathways to earning credits and meeting graduation requirements: </a:t>
            </a:r>
            <a:endParaRPr sz="1100"/>
          </a:p>
          <a:p>
            <a:pPr marL="914400" lvl="0" indent="-298450" algn="l" rtl="0">
              <a:lnSpc>
                <a:spcPct val="100000"/>
              </a:lnSpc>
              <a:spcBef>
                <a:spcPts val="0"/>
              </a:spcBef>
              <a:spcAft>
                <a:spcPts val="0"/>
              </a:spcAft>
              <a:buClr>
                <a:schemeClr val="dk1"/>
              </a:buClr>
              <a:buSzPts val="1100"/>
              <a:buFont typeface="Calibri"/>
              <a:buChar char="●"/>
            </a:pPr>
            <a:r>
              <a:rPr lang="en-US" sz="1100"/>
              <a:t>Successful completion of online or distance coursework. </a:t>
            </a:r>
            <a:endParaRPr sz="1100"/>
          </a:p>
          <a:p>
            <a:pPr marL="914400" lvl="0" indent="-298450" algn="l" rtl="0">
              <a:lnSpc>
                <a:spcPct val="100000"/>
              </a:lnSpc>
              <a:spcBef>
                <a:spcPts val="0"/>
              </a:spcBef>
              <a:spcAft>
                <a:spcPts val="0"/>
              </a:spcAft>
              <a:buClr>
                <a:schemeClr val="dk1"/>
              </a:buClr>
              <a:buSzPts val="1100"/>
              <a:buFont typeface="Calibri"/>
              <a:buChar char="●"/>
            </a:pPr>
            <a:r>
              <a:rPr lang="en-US" sz="1100"/>
              <a:t>Successful completion of coursework through non-digital resources or equivalent academic assignments. </a:t>
            </a:r>
            <a:endParaRPr sz="1100"/>
          </a:p>
          <a:p>
            <a:pPr marL="914400" lvl="0" indent="-298450" algn="l" rtl="0">
              <a:lnSpc>
                <a:spcPct val="100000"/>
              </a:lnSpc>
              <a:spcBef>
                <a:spcPts val="0"/>
              </a:spcBef>
              <a:spcAft>
                <a:spcPts val="0"/>
              </a:spcAft>
              <a:buClr>
                <a:schemeClr val="dk1"/>
              </a:buClr>
              <a:buSzPts val="1100"/>
              <a:buFont typeface="Calibri"/>
              <a:buChar char="●"/>
            </a:pPr>
            <a:r>
              <a:rPr lang="en-US" sz="1100"/>
              <a:t>Passing an exam or work sample(s)  (Advanced Placement (AP), International </a:t>
            </a:r>
            <a:r>
              <a:rPr lang="en-US" sz="1100">
                <a:highlight>
                  <a:srgbClr val="FFFFFF"/>
                </a:highlight>
              </a:rPr>
              <a:t>Baccalaureate (IB)</a:t>
            </a:r>
            <a:r>
              <a:rPr lang="en-US" sz="1100"/>
              <a:t>, General Education Development (GED), locally designed assessment, etc.) or a dual credit course.</a:t>
            </a:r>
            <a:endParaRPr sz="1100"/>
          </a:p>
          <a:p>
            <a:pPr marL="914400" lvl="0" indent="-298450" algn="l" rtl="0">
              <a:lnSpc>
                <a:spcPct val="100000"/>
              </a:lnSpc>
              <a:spcBef>
                <a:spcPts val="0"/>
              </a:spcBef>
              <a:spcAft>
                <a:spcPts val="0"/>
              </a:spcAft>
              <a:buClr>
                <a:schemeClr val="dk1"/>
              </a:buClr>
              <a:buSzPts val="1100"/>
              <a:buFont typeface="Calibri"/>
              <a:buChar char="●"/>
            </a:pPr>
            <a:r>
              <a:rPr lang="en-US" sz="1100"/>
              <a:t>Demonstration of proficiency or mastery of required standards.</a:t>
            </a:r>
            <a:endParaRPr sz="1100"/>
          </a:p>
          <a:p>
            <a:pPr marL="914400" lvl="0" indent="-298450" algn="l" rtl="0">
              <a:lnSpc>
                <a:spcPct val="100000"/>
              </a:lnSpc>
              <a:spcBef>
                <a:spcPts val="0"/>
              </a:spcBef>
              <a:spcAft>
                <a:spcPts val="0"/>
              </a:spcAft>
              <a:buClr>
                <a:schemeClr val="dk1"/>
              </a:buClr>
              <a:buSzPts val="1100"/>
              <a:buFont typeface="Calibri"/>
              <a:buChar char="●"/>
            </a:pPr>
            <a:r>
              <a:rPr lang="en-US" sz="1100"/>
              <a:t>Successful completion of a portfolio or collection of learning.</a:t>
            </a:r>
            <a:endParaRPr sz="1100"/>
          </a:p>
          <a:p>
            <a:pPr marL="457200" lvl="0" indent="0" algn="l" rtl="0">
              <a:lnSpc>
                <a:spcPct val="100000"/>
              </a:lnSpc>
              <a:spcBef>
                <a:spcPts val="0"/>
              </a:spcBef>
              <a:spcAft>
                <a:spcPts val="0"/>
              </a:spcAft>
              <a:buClr>
                <a:schemeClr val="dk1"/>
              </a:buClr>
              <a:buSzPts val="1100"/>
              <a:buFont typeface="Arial"/>
              <a:buNone/>
            </a:pPr>
            <a:r>
              <a:rPr lang="en-US" sz="1100"/>
              <a:t>Additional guidance on </a:t>
            </a:r>
            <a:r>
              <a:rPr lang="en-US" sz="1100" i="1"/>
              <a:t>Graduation Pathways</a:t>
            </a:r>
            <a:r>
              <a:rPr lang="en-US" sz="1100"/>
              <a:t> for the classes of 2020 and 2021 is forthcoming. </a:t>
            </a:r>
            <a:endParaRPr sz="1100"/>
          </a:p>
          <a:p>
            <a:pPr marL="0" lvl="0" indent="0" algn="l" rtl="0">
              <a:lnSpc>
                <a:spcPct val="100000"/>
              </a:lnSpc>
              <a:spcBef>
                <a:spcPts val="0"/>
              </a:spcBef>
              <a:spcAft>
                <a:spcPts val="0"/>
              </a:spcAft>
              <a:buClr>
                <a:schemeClr val="dk1"/>
              </a:buClr>
              <a:buSzPts val="1100"/>
              <a:buFont typeface="Arial"/>
              <a:buNone/>
            </a:pPr>
            <a:endParaRPr sz="1100"/>
          </a:p>
          <a:p>
            <a:pPr marL="0" lvl="0" indent="0" algn="l" rtl="0">
              <a:lnSpc>
                <a:spcPct val="100000"/>
              </a:lnSpc>
              <a:spcBef>
                <a:spcPts val="0"/>
              </a:spcBef>
              <a:spcAft>
                <a:spcPts val="0"/>
              </a:spcAft>
              <a:buSzPts val="1400"/>
              <a:buNone/>
            </a:pPr>
            <a:endParaRPr/>
          </a:p>
        </p:txBody>
      </p:sp>
      <p:sp>
        <p:nvSpPr>
          <p:cNvPr id="181" name="Google Shape;181;g82b18550e2_0_22: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82d4c9ce08_4_4: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82d4c9ce08_4_4: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88" name="Google Shape;188;g82d4c9ce08_4_4: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82d4c9ce08_0_21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g82d4c9ce08_0_215: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195" name="Google Shape;195;g82d4c9ce08_0_215: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82d4c9ce08_0_106: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82d4c9ce08_0_106: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a:t>ODE has provided seven different tools to support districts in understanding the guidance and planning for implementation of Distance Learning for All. </a:t>
            </a:r>
            <a:endParaRPr/>
          </a:p>
          <a:p>
            <a:pPr marL="0" lvl="0" indent="0" algn="l" rtl="0">
              <a:lnSpc>
                <a:spcPct val="100000"/>
              </a:lnSpc>
              <a:spcBef>
                <a:spcPts val="0"/>
              </a:spcBef>
              <a:spcAft>
                <a:spcPts val="0"/>
              </a:spcAft>
              <a:buSzPts val="1400"/>
              <a:buNone/>
            </a:pPr>
            <a:r>
              <a:rPr lang="en-US"/>
              <a:t>For Tool #4, you may want to go live to the website. The title for Tool #4 is linked to the webpage. </a:t>
            </a:r>
            <a:endParaRPr/>
          </a:p>
        </p:txBody>
      </p:sp>
      <p:sp>
        <p:nvSpPr>
          <p:cNvPr id="201" name="Google Shape;201;g82d4c9ce08_0_106: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82d4c9ce08_0_12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g82d4c9ce08_0_125: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211" name="Google Shape;211;g82d4c9ce08_0_125: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82b18550e2_1_36: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g82b18550e2_1_36: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a:t>Highlight Mental Health and Social Support and Parents and Families sections. </a:t>
            </a:r>
            <a:endParaRPr/>
          </a:p>
          <a:p>
            <a:pPr marL="0" lvl="0" indent="0" algn="l" rtl="0">
              <a:lnSpc>
                <a:spcPct val="100000"/>
              </a:lnSpc>
              <a:spcBef>
                <a:spcPts val="0"/>
              </a:spcBef>
              <a:spcAft>
                <a:spcPts val="0"/>
              </a:spcAft>
              <a:buSzPts val="1400"/>
              <a:buNone/>
            </a:pPr>
            <a:r>
              <a:rPr lang="en-US"/>
              <a:t>The webpage is linked at the bottom so you can navigate to the live site.</a:t>
            </a:r>
            <a:endParaRPr/>
          </a:p>
        </p:txBody>
      </p:sp>
      <p:sp>
        <p:nvSpPr>
          <p:cNvPr id="223" name="Google Shape;223;g82b18550e2_1_36: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82b18550e2_1_24: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g82b18550e2_1_24: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a:t>This image is a wordle created from the Distance for Learning Guidance document. Larger words represent the frequency with which they appear in the document. You can see that learning  and partnering with our families are the things that we are centered on. We may be building the plane while we are flying it… nevertheless, we are committed to doing our best for our students and their families. </a:t>
            </a:r>
            <a:endParaRPr/>
          </a:p>
        </p:txBody>
      </p:sp>
      <p:sp>
        <p:nvSpPr>
          <p:cNvPr id="231" name="Google Shape;231;g82b18550e2_1_24: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82d4c9ce08_0_0: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90000"/>
              </a:lnSpc>
              <a:spcBef>
                <a:spcPts val="0"/>
              </a:spcBef>
              <a:spcAft>
                <a:spcPts val="0"/>
              </a:spcAft>
              <a:buNone/>
            </a:pPr>
            <a:r>
              <a:rPr lang="en-US"/>
              <a:t>COVID-19 has us all feeling like things have been turned upside-down and sideways. We know that you all have a lot </a:t>
            </a:r>
            <a:r>
              <a:rPr lang="en-US">
                <a:highlight>
                  <a:schemeClr val="lt1"/>
                </a:highlight>
              </a:rPr>
              <a:t>going on and it can feel like we are going in many different directions. We are here for you, ready to support you and partner with you. Our community is strong, and we are going to get through this together.</a:t>
            </a:r>
            <a:endParaRPr/>
          </a:p>
          <a:p>
            <a:pPr marL="0" lvl="0" indent="0" algn="l" rtl="0">
              <a:lnSpc>
                <a:spcPct val="90000"/>
              </a:lnSpc>
              <a:spcBef>
                <a:spcPts val="1000"/>
              </a:spcBef>
              <a:spcAft>
                <a:spcPts val="1000"/>
              </a:spcAft>
              <a:buNone/>
            </a:pPr>
            <a:endParaRPr/>
          </a:p>
        </p:txBody>
      </p:sp>
      <p:sp>
        <p:nvSpPr>
          <p:cNvPr id="96" name="Google Shape;96;g82d4c9ce08_0_0: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82d4c9ce08_0_8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82d4c9ce08_0_85: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04" name="Google Shape;104;g82d4c9ce08_0_85: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82b18550e2_1_212: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g82b18550e2_1_212: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a:t>How we got here...</a:t>
            </a:r>
            <a:endParaRPr/>
          </a:p>
        </p:txBody>
      </p:sp>
      <p:sp>
        <p:nvSpPr>
          <p:cNvPr id="111" name="Google Shape;111;g82b18550e2_1_212: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82b18550e2_1_120: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g82b18550e2_1_120: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100"/>
              <a:t>For the purposes of this guidance, </a:t>
            </a:r>
            <a:r>
              <a:rPr lang="en-US" sz="1100" b="1" i="1"/>
              <a:t>distance learning</a:t>
            </a:r>
            <a:r>
              <a:rPr lang="en-US" sz="1100"/>
              <a:t> is defined as instruction in which the student and instructor are in different locations. Students engaging in distance learning have access to appropriate educational materials and receive ongoing interaction with their licensed and/or registered teacher(s). It is important to note that distance learning includes multimedia communication and blended learning strategies, not just digital/online learning. Learning may or may not be separated in time (asynchronous vs. synchronous). School districts will enter into distance learning along a continuum. It is true that each district will approach distance learning differently. </a:t>
            </a:r>
            <a:endParaRPr sz="1100"/>
          </a:p>
          <a:p>
            <a:pPr marL="0" lvl="0" indent="0" algn="l" rtl="0">
              <a:lnSpc>
                <a:spcPct val="100000"/>
              </a:lnSpc>
              <a:spcBef>
                <a:spcPts val="0"/>
              </a:spcBef>
              <a:spcAft>
                <a:spcPts val="0"/>
              </a:spcAft>
              <a:buSzPts val="1400"/>
              <a:buNone/>
            </a:pPr>
            <a:endParaRPr/>
          </a:p>
        </p:txBody>
      </p:sp>
      <p:sp>
        <p:nvSpPr>
          <p:cNvPr id="121" name="Google Shape;121;g82b18550e2_1_120: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825c13b409_0_6: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g825c13b409_0_6: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457200" lvl="0" indent="-304800" algn="l" rtl="0">
              <a:lnSpc>
                <a:spcPct val="100000"/>
              </a:lnSpc>
              <a:spcBef>
                <a:spcPts val="0"/>
              </a:spcBef>
              <a:spcAft>
                <a:spcPts val="0"/>
              </a:spcAft>
              <a:buClr>
                <a:schemeClr val="dk1"/>
              </a:buClr>
              <a:buSzPts val="1200"/>
              <a:buChar char="●"/>
            </a:pPr>
            <a:r>
              <a:rPr lang="en-US" b="1"/>
              <a:t>Ensure safety and wellness. </a:t>
            </a:r>
            <a:r>
              <a:rPr lang="en-US"/>
              <a:t>Students need food, clothing, a safe place to learn and shelter, as well as a sense of care and connection, in order to engage in challenging intellectual work.</a:t>
            </a:r>
            <a:endParaRPr/>
          </a:p>
          <a:p>
            <a:pPr marL="457200" lvl="0" indent="-304800" algn="l" rtl="0">
              <a:lnSpc>
                <a:spcPct val="100000"/>
              </a:lnSpc>
              <a:spcBef>
                <a:spcPts val="0"/>
              </a:spcBef>
              <a:spcAft>
                <a:spcPts val="0"/>
              </a:spcAft>
              <a:buClr>
                <a:schemeClr val="dk1"/>
              </a:buClr>
              <a:buSzPts val="1200"/>
              <a:buChar char="●"/>
            </a:pPr>
            <a:r>
              <a:rPr lang="en-US" b="1">
                <a:highlight>
                  <a:schemeClr val="lt1"/>
                </a:highlight>
              </a:rPr>
              <a:t>Cultivate connection and relationship.</a:t>
            </a:r>
            <a:r>
              <a:rPr lang="en-US">
                <a:highlight>
                  <a:schemeClr val="lt1"/>
                </a:highlight>
              </a:rPr>
              <a:t> Student connections and relationships with trusted adults promote belonging, which is especially important as learning takes place outside of the school setting. </a:t>
            </a:r>
            <a:endParaRPr>
              <a:highlight>
                <a:schemeClr val="lt1"/>
              </a:highlight>
            </a:endParaRPr>
          </a:p>
          <a:p>
            <a:pPr marL="457200" lvl="0" indent="-304800" algn="l" rtl="0">
              <a:lnSpc>
                <a:spcPct val="100000"/>
              </a:lnSpc>
              <a:spcBef>
                <a:spcPts val="0"/>
              </a:spcBef>
              <a:spcAft>
                <a:spcPts val="0"/>
              </a:spcAft>
              <a:buClr>
                <a:schemeClr val="dk1"/>
              </a:buClr>
              <a:buSzPts val="1200"/>
              <a:buFont typeface="Calibri"/>
              <a:buChar char="●"/>
            </a:pPr>
            <a:r>
              <a:rPr lang="en-US" b="1"/>
              <a:t>Center in equity and efficacy. </a:t>
            </a:r>
            <a:r>
              <a:rPr lang="en-US"/>
              <a:t>Prioritize equity in every decision; build on cultural and linguistic assets to inspire learning and promote student efficacy. Consider how decisions and actions attend to racial equity and social justice (</a:t>
            </a:r>
            <a:r>
              <a:rPr lang="en-US" u="sng">
                <a:solidFill>
                  <a:srgbClr val="1155CC"/>
                </a:solidFill>
                <a:hlinkClick r:id="rId3"/>
              </a:rPr>
              <a:t>Oregon Educator Equity Lens)</a:t>
            </a:r>
            <a:r>
              <a:rPr lang="en-US"/>
              <a:t>. Consider the assets of students who experience disability.</a:t>
            </a:r>
            <a:endParaRPr/>
          </a:p>
          <a:p>
            <a:pPr marL="457200" lvl="0" indent="-304800" algn="l" rtl="0">
              <a:lnSpc>
                <a:spcPct val="100000"/>
              </a:lnSpc>
              <a:spcBef>
                <a:spcPts val="0"/>
              </a:spcBef>
              <a:spcAft>
                <a:spcPts val="0"/>
              </a:spcAft>
              <a:buClr>
                <a:schemeClr val="dk1"/>
              </a:buClr>
              <a:buSzPts val="1200"/>
              <a:buFont typeface="Calibri"/>
              <a:buChar char="●"/>
            </a:pPr>
            <a:r>
              <a:rPr lang="en-US" b="1"/>
              <a:t>Innovate. </a:t>
            </a:r>
            <a:r>
              <a:rPr lang="en-US"/>
              <a:t>Iterate through complex change with a spirit of possibility, centering in deep learning, student agency, and culturally sustaining practices.     </a:t>
            </a:r>
            <a:endParaRPr/>
          </a:p>
          <a:p>
            <a:pPr marL="0" lvl="0" indent="0" algn="l" rtl="0">
              <a:lnSpc>
                <a:spcPct val="100000"/>
              </a:lnSpc>
              <a:spcBef>
                <a:spcPts val="0"/>
              </a:spcBef>
              <a:spcAft>
                <a:spcPts val="0"/>
              </a:spcAft>
              <a:buSzPts val="1400"/>
              <a:buNone/>
            </a:pPr>
            <a:endParaRPr/>
          </a:p>
        </p:txBody>
      </p:sp>
      <p:sp>
        <p:nvSpPr>
          <p:cNvPr id="128" name="Google Shape;128;g825c13b409_0_6: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82b18550e2_0_2: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g82b18550e2_0_2: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sz="1100"/>
              <a:t>The Guiding Principles just mentioned and an overview of the Guidelines for Distance Learning seen here can be found in Tool #1 (share where these tools can be found on your district’s website). We will now provide more details for each of these 6 areas.</a:t>
            </a:r>
            <a:endParaRPr sz="1100"/>
          </a:p>
          <a:p>
            <a:pPr marL="57150" lvl="0" indent="0" algn="l" rtl="0">
              <a:lnSpc>
                <a:spcPct val="100000"/>
              </a:lnSpc>
              <a:spcBef>
                <a:spcPts val="0"/>
              </a:spcBef>
              <a:spcAft>
                <a:spcPts val="0"/>
              </a:spcAft>
              <a:buClr>
                <a:schemeClr val="dk1"/>
              </a:buClr>
              <a:buSzPts val="1100"/>
              <a:buFont typeface="Arial"/>
              <a:buNone/>
            </a:pPr>
            <a:endParaRPr/>
          </a:p>
        </p:txBody>
      </p:sp>
      <p:sp>
        <p:nvSpPr>
          <p:cNvPr id="136" name="Google Shape;136;g82b18550e2_0_2: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82b18550e2_1_196: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g82b18550e2_1_196: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57150" lvl="0" indent="0" algn="l" rtl="0">
              <a:lnSpc>
                <a:spcPct val="100000"/>
              </a:lnSpc>
              <a:spcBef>
                <a:spcPts val="0"/>
              </a:spcBef>
              <a:spcAft>
                <a:spcPts val="0"/>
              </a:spcAft>
              <a:buSzPts val="1400"/>
              <a:buNone/>
            </a:pPr>
            <a:endParaRPr/>
          </a:p>
        </p:txBody>
      </p:sp>
      <p:sp>
        <p:nvSpPr>
          <p:cNvPr id="145" name="Google Shape;145;g82b18550e2_1_196: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82b18550e2_0_28: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g82b18550e2_0_28: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152" name="Google Shape;152;g82b18550e2_0_28: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Logo only">
  <p:cSld name="Logo only">
    <p:bg>
      <p:bgPr>
        <a:solidFill>
          <a:schemeClr val="lt1"/>
        </a:solidFill>
        <a:effectLst/>
      </p:bgPr>
    </p:bg>
    <p:spTree>
      <p:nvGrpSpPr>
        <p:cNvPr id="1" name="Shape 19"/>
        <p:cNvGrpSpPr/>
        <p:nvPr/>
      </p:nvGrpSpPr>
      <p:grpSpPr>
        <a:xfrm>
          <a:off x="0" y="0"/>
          <a:ext cx="0" cy="0"/>
          <a:chOff x="0" y="0"/>
          <a:chExt cx="0" cy="0"/>
        </a:xfrm>
      </p:grpSpPr>
      <p:sp>
        <p:nvSpPr>
          <p:cNvPr id="20" name="Google Shape;20;p6"/>
          <p:cNvSpPr txBox="1">
            <a:spLocks noGrp="1"/>
          </p:cNvSpPr>
          <p:nvPr>
            <p:ph type="title"/>
          </p:nvPr>
        </p:nvSpPr>
        <p:spPr>
          <a:xfrm>
            <a:off x="619597" y="2935982"/>
            <a:ext cx="78867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Calibri"/>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1" name="Google Shape;21;p6" descr="Decorative geometric pattern"/>
          <p:cNvPicPr preferRelativeResize="0"/>
          <p:nvPr/>
        </p:nvPicPr>
        <p:blipFill rotWithShape="1">
          <a:blip r:embed="rId2">
            <a:alphaModFix/>
          </a:blip>
          <a:srcRect/>
          <a:stretch/>
        </p:blipFill>
        <p:spPr>
          <a:xfrm>
            <a:off x="0" y="0"/>
            <a:ext cx="9144000" cy="6494853"/>
          </a:xfrm>
          <a:prstGeom prst="rect">
            <a:avLst/>
          </a:prstGeom>
          <a:noFill/>
          <a:ln>
            <a:noFill/>
          </a:ln>
        </p:spPr>
      </p:pic>
      <p:pic>
        <p:nvPicPr>
          <p:cNvPr id="22" name="Google Shape;22;p6" descr="Decorative blue bar"/>
          <p:cNvPicPr preferRelativeResize="0"/>
          <p:nvPr/>
        </p:nvPicPr>
        <p:blipFill rotWithShape="1">
          <a:blip r:embed="rId3">
            <a:alphaModFix/>
          </a:blip>
          <a:srcRect/>
          <a:stretch/>
        </p:blipFill>
        <p:spPr>
          <a:xfrm>
            <a:off x="0" y="6494854"/>
            <a:ext cx="9144000" cy="368372"/>
          </a:xfrm>
          <a:prstGeom prst="rect">
            <a:avLst/>
          </a:prstGeom>
          <a:noFill/>
          <a:ln>
            <a:noFill/>
          </a:ln>
        </p:spPr>
      </p:pic>
      <p:pic>
        <p:nvPicPr>
          <p:cNvPr id="23" name="Google Shape;23;p6" descr="Oregon Department of Education logo"/>
          <p:cNvPicPr preferRelativeResize="0"/>
          <p:nvPr/>
        </p:nvPicPr>
        <p:blipFill rotWithShape="1">
          <a:blip r:embed="rId4">
            <a:alphaModFix/>
          </a:blip>
          <a:srcRect/>
          <a:stretch/>
        </p:blipFill>
        <p:spPr>
          <a:xfrm>
            <a:off x="3739081" y="615148"/>
            <a:ext cx="4296302" cy="2136580"/>
          </a:xfrm>
          <a:prstGeom prst="rect">
            <a:avLst/>
          </a:prstGeom>
          <a:noFill/>
          <a:ln>
            <a:noFill/>
          </a:ln>
        </p:spPr>
      </p:pic>
      <p:pic>
        <p:nvPicPr>
          <p:cNvPr id="24" name="Google Shape;24;p6" descr="Decorative blue swoosh"/>
          <p:cNvPicPr preferRelativeResize="0"/>
          <p:nvPr/>
        </p:nvPicPr>
        <p:blipFill rotWithShape="1">
          <a:blip r:embed="rId5">
            <a:alphaModFix/>
          </a:blip>
          <a:srcRect/>
          <a:stretch/>
        </p:blipFill>
        <p:spPr>
          <a:xfrm>
            <a:off x="0" y="-400138"/>
            <a:ext cx="9144000" cy="2103535"/>
          </a:xfrm>
          <a:prstGeom prst="rect">
            <a:avLst/>
          </a:prstGeom>
          <a:noFill/>
          <a:ln>
            <a:noFill/>
          </a:ln>
        </p:spPr>
      </p:pic>
      <p:sp>
        <p:nvSpPr>
          <p:cNvPr id="25" name="Google Shape;25;p6"/>
          <p:cNvSpPr txBox="1">
            <a:spLocks noGrp="1"/>
          </p:cNvSpPr>
          <p:nvPr>
            <p:ph type="sldNum" idx="12"/>
          </p:nvPr>
        </p:nvSpPr>
        <p:spPr>
          <a:xfrm>
            <a:off x="6457950" y="6492537"/>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2711848" y="111581"/>
            <a:ext cx="6322423" cy="101339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5"/>
          <p:cNvSpPr txBox="1">
            <a:spLocks noGrp="1"/>
          </p:cNvSpPr>
          <p:nvPr>
            <p:ph type="body" idx="1"/>
          </p:nvPr>
        </p:nvSpPr>
        <p:spPr>
          <a:xfrm>
            <a:off x="3887391" y="1992834"/>
            <a:ext cx="4629150" cy="3868216"/>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3" name="Google Shape;73;p15"/>
          <p:cNvSpPr txBox="1">
            <a:spLocks noGrp="1"/>
          </p:cNvSpPr>
          <p:nvPr>
            <p:ph type="body" idx="2"/>
          </p:nvPr>
        </p:nvSpPr>
        <p:spPr>
          <a:xfrm>
            <a:off x="629841" y="3593039"/>
            <a:ext cx="2949178" cy="22759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15"/>
          <p:cNvSpPr txBox="1">
            <a:spLocks noGrp="1"/>
          </p:cNvSpPr>
          <p:nvPr>
            <p:ph type="sldNum" idx="12"/>
          </p:nvPr>
        </p:nvSpPr>
        <p:spPr>
          <a:xfrm>
            <a:off x="6457950" y="6492537"/>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2711848" y="111581"/>
            <a:ext cx="6322423" cy="101339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6"/>
          <p:cNvSpPr>
            <a:spLocks noGrp="1"/>
          </p:cNvSpPr>
          <p:nvPr>
            <p:ph type="pic" idx="2"/>
          </p:nvPr>
        </p:nvSpPr>
        <p:spPr>
          <a:xfrm>
            <a:off x="3887391" y="1999818"/>
            <a:ext cx="4629150" cy="3861237"/>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8" name="Google Shape;78;p16"/>
          <p:cNvSpPr txBox="1">
            <a:spLocks noGrp="1"/>
          </p:cNvSpPr>
          <p:nvPr>
            <p:ph type="body" idx="1"/>
          </p:nvPr>
        </p:nvSpPr>
        <p:spPr>
          <a:xfrm>
            <a:off x="629841" y="3613978"/>
            <a:ext cx="2949178" cy="224707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9" name="Google Shape;79;p16"/>
          <p:cNvSpPr txBox="1">
            <a:spLocks noGrp="1"/>
          </p:cNvSpPr>
          <p:nvPr>
            <p:ph type="sldNum" idx="12"/>
          </p:nvPr>
        </p:nvSpPr>
        <p:spPr>
          <a:xfrm>
            <a:off x="6457950" y="6492537"/>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0"/>
        <p:cNvGrpSpPr/>
        <p:nvPr/>
      </p:nvGrpSpPr>
      <p:grpSpPr>
        <a:xfrm>
          <a:off x="0" y="0"/>
          <a:ext cx="0" cy="0"/>
          <a:chOff x="0" y="0"/>
          <a:chExt cx="0" cy="0"/>
        </a:xfrm>
      </p:grpSpPr>
      <p:sp>
        <p:nvSpPr>
          <p:cNvPr id="81" name="Google Shape;81;g825c13b409_1_70"/>
          <p:cNvSpPr txBox="1">
            <a:spLocks noGrp="1"/>
          </p:cNvSpPr>
          <p:nvPr>
            <p:ph type="ctrTitle"/>
          </p:nvPr>
        </p:nvSpPr>
        <p:spPr>
          <a:xfrm>
            <a:off x="311708" y="992767"/>
            <a:ext cx="8520600" cy="27369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5800"/>
              <a:buNone/>
              <a:defRPr sz="5800"/>
            </a:lvl1pPr>
            <a:lvl2pPr lvl="1" algn="ctr">
              <a:lnSpc>
                <a:spcPct val="100000"/>
              </a:lnSpc>
              <a:spcBef>
                <a:spcPts val="0"/>
              </a:spcBef>
              <a:spcAft>
                <a:spcPts val="0"/>
              </a:spcAft>
              <a:buSzPts val="5800"/>
              <a:buNone/>
              <a:defRPr sz="5800"/>
            </a:lvl2pPr>
            <a:lvl3pPr lvl="2" algn="ctr">
              <a:lnSpc>
                <a:spcPct val="100000"/>
              </a:lnSpc>
              <a:spcBef>
                <a:spcPts val="0"/>
              </a:spcBef>
              <a:spcAft>
                <a:spcPts val="0"/>
              </a:spcAft>
              <a:buSzPts val="5800"/>
              <a:buNone/>
              <a:defRPr sz="5800"/>
            </a:lvl3pPr>
            <a:lvl4pPr lvl="3" algn="ctr">
              <a:lnSpc>
                <a:spcPct val="100000"/>
              </a:lnSpc>
              <a:spcBef>
                <a:spcPts val="0"/>
              </a:spcBef>
              <a:spcAft>
                <a:spcPts val="0"/>
              </a:spcAft>
              <a:buSzPts val="5800"/>
              <a:buNone/>
              <a:defRPr sz="5800"/>
            </a:lvl4pPr>
            <a:lvl5pPr lvl="4" algn="ctr">
              <a:lnSpc>
                <a:spcPct val="100000"/>
              </a:lnSpc>
              <a:spcBef>
                <a:spcPts val="0"/>
              </a:spcBef>
              <a:spcAft>
                <a:spcPts val="0"/>
              </a:spcAft>
              <a:buSzPts val="5800"/>
              <a:buNone/>
              <a:defRPr sz="5800"/>
            </a:lvl5pPr>
            <a:lvl6pPr lvl="5" algn="ctr">
              <a:lnSpc>
                <a:spcPct val="100000"/>
              </a:lnSpc>
              <a:spcBef>
                <a:spcPts val="0"/>
              </a:spcBef>
              <a:spcAft>
                <a:spcPts val="0"/>
              </a:spcAft>
              <a:buSzPts val="5800"/>
              <a:buNone/>
              <a:defRPr sz="5800"/>
            </a:lvl6pPr>
            <a:lvl7pPr lvl="6" algn="ctr">
              <a:lnSpc>
                <a:spcPct val="100000"/>
              </a:lnSpc>
              <a:spcBef>
                <a:spcPts val="0"/>
              </a:spcBef>
              <a:spcAft>
                <a:spcPts val="0"/>
              </a:spcAft>
              <a:buSzPts val="5800"/>
              <a:buNone/>
              <a:defRPr sz="5800"/>
            </a:lvl7pPr>
            <a:lvl8pPr lvl="7" algn="ctr">
              <a:lnSpc>
                <a:spcPct val="100000"/>
              </a:lnSpc>
              <a:spcBef>
                <a:spcPts val="0"/>
              </a:spcBef>
              <a:spcAft>
                <a:spcPts val="0"/>
              </a:spcAft>
              <a:buSzPts val="5800"/>
              <a:buNone/>
              <a:defRPr sz="5800"/>
            </a:lvl8pPr>
            <a:lvl9pPr lvl="8" algn="ctr">
              <a:lnSpc>
                <a:spcPct val="100000"/>
              </a:lnSpc>
              <a:spcBef>
                <a:spcPts val="0"/>
              </a:spcBef>
              <a:spcAft>
                <a:spcPts val="0"/>
              </a:spcAft>
              <a:buSzPts val="5800"/>
              <a:buNone/>
              <a:defRPr sz="5800"/>
            </a:lvl9pPr>
          </a:lstStyle>
          <a:p>
            <a:endParaRPr/>
          </a:p>
        </p:txBody>
      </p:sp>
      <p:sp>
        <p:nvSpPr>
          <p:cNvPr id="82" name="Google Shape;82;g825c13b409_1_70"/>
          <p:cNvSpPr txBox="1">
            <a:spLocks noGrp="1"/>
          </p:cNvSpPr>
          <p:nvPr>
            <p:ph type="subTitle" idx="1"/>
          </p:nvPr>
        </p:nvSpPr>
        <p:spPr>
          <a:xfrm>
            <a:off x="311700" y="3778833"/>
            <a:ext cx="8520600" cy="10569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1000"/>
              </a:spcBef>
              <a:spcAft>
                <a:spcPts val="0"/>
              </a:spcAft>
              <a:buSzPts val="3100"/>
              <a:buNone/>
              <a:defRPr sz="3100"/>
            </a:lvl1pPr>
            <a:lvl2pPr lvl="1" algn="ctr">
              <a:lnSpc>
                <a:spcPct val="100000"/>
              </a:lnSpc>
              <a:spcBef>
                <a:spcPts val="500"/>
              </a:spcBef>
              <a:spcAft>
                <a:spcPts val="0"/>
              </a:spcAft>
              <a:buSzPts val="3100"/>
              <a:buNone/>
              <a:defRPr sz="3100"/>
            </a:lvl2pPr>
            <a:lvl3pPr lvl="2" algn="ctr">
              <a:lnSpc>
                <a:spcPct val="100000"/>
              </a:lnSpc>
              <a:spcBef>
                <a:spcPts val="500"/>
              </a:spcBef>
              <a:spcAft>
                <a:spcPts val="0"/>
              </a:spcAft>
              <a:buSzPts val="3100"/>
              <a:buNone/>
              <a:defRPr sz="3100"/>
            </a:lvl3pPr>
            <a:lvl4pPr lvl="3" algn="ctr">
              <a:lnSpc>
                <a:spcPct val="100000"/>
              </a:lnSpc>
              <a:spcBef>
                <a:spcPts val="500"/>
              </a:spcBef>
              <a:spcAft>
                <a:spcPts val="0"/>
              </a:spcAft>
              <a:buSzPts val="3100"/>
              <a:buNone/>
              <a:defRPr sz="3100"/>
            </a:lvl4pPr>
            <a:lvl5pPr lvl="4" algn="ctr">
              <a:lnSpc>
                <a:spcPct val="100000"/>
              </a:lnSpc>
              <a:spcBef>
                <a:spcPts val="500"/>
              </a:spcBef>
              <a:spcAft>
                <a:spcPts val="0"/>
              </a:spcAft>
              <a:buSzPts val="3100"/>
              <a:buNone/>
              <a:defRPr sz="3100"/>
            </a:lvl5pPr>
            <a:lvl6pPr lvl="5" algn="ctr">
              <a:lnSpc>
                <a:spcPct val="100000"/>
              </a:lnSpc>
              <a:spcBef>
                <a:spcPts val="500"/>
              </a:spcBef>
              <a:spcAft>
                <a:spcPts val="0"/>
              </a:spcAft>
              <a:buSzPts val="3100"/>
              <a:buNone/>
              <a:defRPr sz="3100"/>
            </a:lvl6pPr>
            <a:lvl7pPr lvl="6" algn="ctr">
              <a:lnSpc>
                <a:spcPct val="100000"/>
              </a:lnSpc>
              <a:spcBef>
                <a:spcPts val="500"/>
              </a:spcBef>
              <a:spcAft>
                <a:spcPts val="0"/>
              </a:spcAft>
              <a:buSzPts val="3100"/>
              <a:buNone/>
              <a:defRPr sz="3100"/>
            </a:lvl7pPr>
            <a:lvl8pPr lvl="7" algn="ctr">
              <a:lnSpc>
                <a:spcPct val="100000"/>
              </a:lnSpc>
              <a:spcBef>
                <a:spcPts val="500"/>
              </a:spcBef>
              <a:spcAft>
                <a:spcPts val="0"/>
              </a:spcAft>
              <a:buSzPts val="3100"/>
              <a:buNone/>
              <a:defRPr sz="3100"/>
            </a:lvl8pPr>
            <a:lvl9pPr lvl="8" algn="ctr">
              <a:lnSpc>
                <a:spcPct val="100000"/>
              </a:lnSpc>
              <a:spcBef>
                <a:spcPts val="500"/>
              </a:spcBef>
              <a:spcAft>
                <a:spcPts val="0"/>
              </a:spcAft>
              <a:buSzPts val="3100"/>
              <a:buNone/>
              <a:defRPr sz="3100"/>
            </a:lvl9pPr>
          </a:lstStyle>
          <a:p>
            <a:endParaRPr/>
          </a:p>
        </p:txBody>
      </p:sp>
      <p:sp>
        <p:nvSpPr>
          <p:cNvPr id="83" name="Google Shape;83;g825c13b409_1_70"/>
          <p:cNvSpPr txBox="1">
            <a:spLocks noGrp="1"/>
          </p:cNvSpPr>
          <p:nvPr>
            <p:ph type="sldNum" idx="12"/>
          </p:nvPr>
        </p:nvSpPr>
        <p:spPr>
          <a:xfrm>
            <a:off x="8472458" y="6217622"/>
            <a:ext cx="548700" cy="525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2_Blank 1" type="blank">
  <p:cSld name="BLANK">
    <p:bg>
      <p:bgPr>
        <a:blipFill>
          <a:blip r:embed="rId2">
            <a:alphaModFix/>
          </a:blip>
          <a:stretch>
            <a:fillRect/>
          </a:stretch>
        </a:blipFill>
        <a:effectLst/>
      </p:bgPr>
    </p:bg>
    <p:spTree>
      <p:nvGrpSpPr>
        <p:cNvPr id="1" name="Shape 84"/>
        <p:cNvGrpSpPr/>
        <p:nvPr/>
      </p:nvGrpSpPr>
      <p:grpSpPr>
        <a:xfrm>
          <a:off x="0" y="0"/>
          <a:ext cx="0" cy="0"/>
          <a:chOff x="0" y="0"/>
          <a:chExt cx="0" cy="0"/>
        </a:xfrm>
      </p:grpSpPr>
      <p:pic>
        <p:nvPicPr>
          <p:cNvPr id="85" name="Google Shape;85;g82b18550e2_1_114"/>
          <p:cNvPicPr preferRelativeResize="0"/>
          <p:nvPr/>
        </p:nvPicPr>
        <p:blipFill rotWithShape="1">
          <a:blip r:embed="rId3">
            <a:alphaModFix/>
          </a:blip>
          <a:srcRect/>
          <a:stretch/>
        </p:blipFill>
        <p:spPr>
          <a:xfrm>
            <a:off x="-1" y="111581"/>
            <a:ext cx="1714500" cy="669486"/>
          </a:xfrm>
          <a:prstGeom prst="rect">
            <a:avLst/>
          </a:prstGeom>
          <a:noFill/>
          <a:ln>
            <a:noFill/>
          </a:ln>
        </p:spPr>
      </p:pic>
      <p:pic>
        <p:nvPicPr>
          <p:cNvPr id="86" name="Google Shape;86;g82b18550e2_1_114"/>
          <p:cNvPicPr preferRelativeResize="0"/>
          <p:nvPr/>
        </p:nvPicPr>
        <p:blipFill rotWithShape="1">
          <a:blip r:embed="rId3">
            <a:alphaModFix/>
          </a:blip>
          <a:srcRect/>
          <a:stretch/>
        </p:blipFill>
        <p:spPr>
          <a:xfrm>
            <a:off x="-1" y="111581"/>
            <a:ext cx="1714500" cy="669486"/>
          </a:xfrm>
          <a:prstGeom prst="rect">
            <a:avLst/>
          </a:prstGeom>
          <a:noFill/>
          <a:ln>
            <a:noFill/>
          </a:ln>
        </p:spPr>
      </p:pic>
      <p:pic>
        <p:nvPicPr>
          <p:cNvPr id="87" name="Google Shape;87;g82b18550e2_1_114"/>
          <p:cNvPicPr preferRelativeResize="0"/>
          <p:nvPr/>
        </p:nvPicPr>
        <p:blipFill rotWithShape="1">
          <a:blip r:embed="rId3">
            <a:alphaModFix/>
          </a:blip>
          <a:srcRect/>
          <a:stretch/>
        </p:blipFill>
        <p:spPr>
          <a:xfrm>
            <a:off x="-1" y="111581"/>
            <a:ext cx="1714500" cy="66948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2_Blank">
  <p:cSld name="2_Blank">
    <p:bg>
      <p:bgPr>
        <a:solidFill>
          <a:schemeClr val="lt1"/>
        </a:solidFill>
        <a:effectLst/>
      </p:bgPr>
    </p:bg>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0" y="1028295"/>
            <a:ext cx="7152434" cy="101339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8" name="Google Shape;28;p7" descr="Decorative geometric pattern"/>
          <p:cNvPicPr preferRelativeResize="0"/>
          <p:nvPr/>
        </p:nvPicPr>
        <p:blipFill rotWithShape="1">
          <a:blip r:embed="rId2">
            <a:alphaModFix/>
          </a:blip>
          <a:srcRect/>
          <a:stretch/>
        </p:blipFill>
        <p:spPr>
          <a:xfrm>
            <a:off x="0" y="0"/>
            <a:ext cx="9144000" cy="6494853"/>
          </a:xfrm>
          <a:prstGeom prst="rect">
            <a:avLst/>
          </a:prstGeom>
          <a:noFill/>
          <a:ln>
            <a:noFill/>
          </a:ln>
        </p:spPr>
      </p:pic>
      <p:sp>
        <p:nvSpPr>
          <p:cNvPr id="29" name="Google Shape;29;p7"/>
          <p:cNvSpPr txBox="1"/>
          <p:nvPr/>
        </p:nvSpPr>
        <p:spPr>
          <a:xfrm>
            <a:off x="0" y="1034505"/>
            <a:ext cx="9144000" cy="949744"/>
          </a:xfrm>
          <a:prstGeom prst="rect">
            <a:avLst/>
          </a:prstGeom>
          <a:solidFill>
            <a:schemeClr val="accent1"/>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1600"/>
              <a:buFont typeface="Calibri"/>
              <a:buNone/>
            </a:pPr>
            <a:endParaRPr sz="1600" b="1" i="0" u="none" strike="noStrike" cap="none">
              <a:solidFill>
                <a:srgbClr val="FFFFFF"/>
              </a:solidFill>
              <a:latin typeface="Calibri"/>
              <a:ea typeface="Calibri"/>
              <a:cs typeface="Calibri"/>
              <a:sym typeface="Calibri"/>
            </a:endParaRPr>
          </a:p>
        </p:txBody>
      </p:sp>
      <p:pic>
        <p:nvPicPr>
          <p:cNvPr id="30" name="Google Shape;30;p7" descr="Decorative blue bar"/>
          <p:cNvPicPr preferRelativeResize="0"/>
          <p:nvPr/>
        </p:nvPicPr>
        <p:blipFill rotWithShape="1">
          <a:blip r:embed="rId3">
            <a:alphaModFix/>
          </a:blip>
          <a:srcRect/>
          <a:stretch/>
        </p:blipFill>
        <p:spPr>
          <a:xfrm>
            <a:off x="0" y="6494854"/>
            <a:ext cx="9144000" cy="368372"/>
          </a:xfrm>
          <a:prstGeom prst="rect">
            <a:avLst/>
          </a:prstGeom>
          <a:noFill/>
          <a:ln>
            <a:noFill/>
          </a:ln>
        </p:spPr>
      </p:pic>
      <p:pic>
        <p:nvPicPr>
          <p:cNvPr id="31" name="Google Shape;31;p7" descr="Oregon Department of Education Logo"/>
          <p:cNvPicPr preferRelativeResize="0"/>
          <p:nvPr/>
        </p:nvPicPr>
        <p:blipFill rotWithShape="1">
          <a:blip r:embed="rId4">
            <a:alphaModFix/>
          </a:blip>
          <a:srcRect/>
          <a:stretch/>
        </p:blipFill>
        <p:spPr>
          <a:xfrm>
            <a:off x="-90611" y="53562"/>
            <a:ext cx="1972448" cy="980912"/>
          </a:xfrm>
          <a:prstGeom prst="rect">
            <a:avLst/>
          </a:prstGeom>
          <a:noFill/>
          <a:ln>
            <a:noFill/>
          </a:ln>
        </p:spPr>
      </p:pic>
      <p:sp>
        <p:nvSpPr>
          <p:cNvPr id="32" name="Google Shape;32;p7"/>
          <p:cNvSpPr txBox="1">
            <a:spLocks noGrp="1"/>
          </p:cNvSpPr>
          <p:nvPr>
            <p:ph type="sldNum" idx="12"/>
          </p:nvPr>
        </p:nvSpPr>
        <p:spPr>
          <a:xfrm>
            <a:off x="6457950" y="6492537"/>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3" name="Google Shape;33;p7"/>
          <p:cNvSpPr txBox="1">
            <a:spLocks noGrp="1"/>
          </p:cNvSpPr>
          <p:nvPr>
            <p:ph type="subTitle" idx="1"/>
          </p:nvPr>
        </p:nvSpPr>
        <p:spPr>
          <a:xfrm>
            <a:off x="989091" y="2809827"/>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lt1"/>
        </a:solidFill>
        <a:effectLst/>
      </p:bgPr>
    </p:bg>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1881838" y="111581"/>
            <a:ext cx="7152434" cy="1013398"/>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dk1"/>
              </a:buClr>
              <a:buSzPts val="3600"/>
              <a:buFont typeface="Calibri"/>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6" name="Google Shape;36;p8" descr="Decorative geometric pattern"/>
          <p:cNvPicPr preferRelativeResize="0"/>
          <p:nvPr/>
        </p:nvPicPr>
        <p:blipFill rotWithShape="1">
          <a:blip r:embed="rId2">
            <a:alphaModFix/>
          </a:blip>
          <a:srcRect/>
          <a:stretch/>
        </p:blipFill>
        <p:spPr>
          <a:xfrm>
            <a:off x="0" y="0"/>
            <a:ext cx="9144000" cy="6494853"/>
          </a:xfrm>
          <a:prstGeom prst="rect">
            <a:avLst/>
          </a:prstGeom>
          <a:noFill/>
          <a:ln>
            <a:noFill/>
          </a:ln>
        </p:spPr>
      </p:pic>
      <p:pic>
        <p:nvPicPr>
          <p:cNvPr id="37" name="Google Shape;37;p8" descr="Decorative blue bar"/>
          <p:cNvPicPr preferRelativeResize="0"/>
          <p:nvPr/>
        </p:nvPicPr>
        <p:blipFill rotWithShape="1">
          <a:blip r:embed="rId3">
            <a:alphaModFix/>
          </a:blip>
          <a:srcRect/>
          <a:stretch/>
        </p:blipFill>
        <p:spPr>
          <a:xfrm>
            <a:off x="0" y="6494854"/>
            <a:ext cx="9144000" cy="368372"/>
          </a:xfrm>
          <a:prstGeom prst="rect">
            <a:avLst/>
          </a:prstGeom>
          <a:noFill/>
          <a:ln>
            <a:noFill/>
          </a:ln>
        </p:spPr>
      </p:pic>
      <p:pic>
        <p:nvPicPr>
          <p:cNvPr id="38" name="Google Shape;38;p8" descr="Oregon Department of Education Logo"/>
          <p:cNvPicPr preferRelativeResize="0"/>
          <p:nvPr/>
        </p:nvPicPr>
        <p:blipFill rotWithShape="1">
          <a:blip r:embed="rId4">
            <a:alphaModFix/>
          </a:blip>
          <a:srcRect/>
          <a:stretch/>
        </p:blipFill>
        <p:spPr>
          <a:xfrm>
            <a:off x="-90611" y="53562"/>
            <a:ext cx="1972448" cy="980912"/>
          </a:xfrm>
          <a:prstGeom prst="rect">
            <a:avLst/>
          </a:prstGeom>
          <a:noFill/>
          <a:ln>
            <a:noFill/>
          </a:ln>
        </p:spPr>
      </p:pic>
      <p:sp>
        <p:nvSpPr>
          <p:cNvPr id="39" name="Google Shape;39;p8"/>
          <p:cNvSpPr txBox="1">
            <a:spLocks noGrp="1"/>
          </p:cNvSpPr>
          <p:nvPr>
            <p:ph type="sldNum" idx="12"/>
          </p:nvPr>
        </p:nvSpPr>
        <p:spPr>
          <a:xfrm>
            <a:off x="6457950" y="6492537"/>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2679825" y="93193"/>
            <a:ext cx="6400800" cy="857421"/>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9"/>
          <p:cNvSpPr txBox="1">
            <a:spLocks noGrp="1"/>
          </p:cNvSpPr>
          <p:nvPr>
            <p:ph type="body" idx="1"/>
          </p:nvPr>
        </p:nvSpPr>
        <p:spPr>
          <a:xfrm>
            <a:off x="692024" y="2748246"/>
            <a:ext cx="7886700" cy="274970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9"/>
          <p:cNvSpPr txBox="1">
            <a:spLocks noGrp="1"/>
          </p:cNvSpPr>
          <p:nvPr>
            <p:ph type="sldNum" idx="12"/>
          </p:nvPr>
        </p:nvSpPr>
        <p:spPr>
          <a:xfrm>
            <a:off x="6457950" y="6492537"/>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4"/>
        <p:cNvGrpSpPr/>
        <p:nvPr/>
      </p:nvGrpSpPr>
      <p:grpSpPr>
        <a:xfrm>
          <a:off x="0" y="0"/>
          <a:ext cx="0" cy="0"/>
          <a:chOff x="0" y="0"/>
          <a:chExt cx="0" cy="0"/>
        </a:xfrm>
      </p:grpSpPr>
      <p:sp>
        <p:nvSpPr>
          <p:cNvPr id="45" name="Google Shape;45;p10"/>
          <p:cNvSpPr txBox="1">
            <a:spLocks noGrp="1"/>
          </p:cNvSpPr>
          <p:nvPr>
            <p:ph type="title"/>
          </p:nvPr>
        </p:nvSpPr>
        <p:spPr>
          <a:xfrm>
            <a:off x="2679825" y="93193"/>
            <a:ext cx="6400800" cy="857421"/>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0"/>
          <p:cNvSpPr txBox="1">
            <a:spLocks noGrp="1"/>
          </p:cNvSpPr>
          <p:nvPr>
            <p:ph type="subTitle" idx="1"/>
          </p:nvPr>
        </p:nvSpPr>
        <p:spPr>
          <a:xfrm>
            <a:off x="989091" y="2809827"/>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7" name="Google Shape;47;p10"/>
          <p:cNvSpPr txBox="1">
            <a:spLocks noGrp="1"/>
          </p:cNvSpPr>
          <p:nvPr>
            <p:ph type="sldNum" idx="12"/>
          </p:nvPr>
        </p:nvSpPr>
        <p:spPr>
          <a:xfrm>
            <a:off x="6457950" y="6492537"/>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8"/>
        <p:cNvGrpSpPr/>
        <p:nvPr/>
      </p:nvGrpSpPr>
      <p:grpSpPr>
        <a:xfrm>
          <a:off x="0" y="0"/>
          <a:ext cx="0" cy="0"/>
          <a:chOff x="0" y="0"/>
          <a:chExt cx="0" cy="0"/>
        </a:xfrm>
      </p:grpSpPr>
      <p:sp>
        <p:nvSpPr>
          <p:cNvPr id="49" name="Google Shape;49;p11"/>
          <p:cNvSpPr txBox="1">
            <a:spLocks noGrp="1"/>
          </p:cNvSpPr>
          <p:nvPr>
            <p:ph type="title"/>
          </p:nvPr>
        </p:nvSpPr>
        <p:spPr>
          <a:xfrm>
            <a:off x="2679825" y="93193"/>
            <a:ext cx="6400800" cy="857421"/>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1"/>
          <p:cNvSpPr txBox="1">
            <a:spLocks noGrp="1"/>
          </p:cNvSpPr>
          <p:nvPr>
            <p:ph type="body" idx="1"/>
          </p:nvPr>
        </p:nvSpPr>
        <p:spPr>
          <a:xfrm>
            <a:off x="655811" y="2558123"/>
            <a:ext cx="3886200" cy="274970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11"/>
          <p:cNvSpPr txBox="1">
            <a:spLocks noGrp="1"/>
          </p:cNvSpPr>
          <p:nvPr>
            <p:ph type="body" idx="2"/>
          </p:nvPr>
        </p:nvSpPr>
        <p:spPr>
          <a:xfrm>
            <a:off x="4656311" y="2558123"/>
            <a:ext cx="3886200" cy="274970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11"/>
          <p:cNvSpPr txBox="1">
            <a:spLocks noGrp="1"/>
          </p:cNvSpPr>
          <p:nvPr>
            <p:ph type="sldNum" idx="12"/>
          </p:nvPr>
        </p:nvSpPr>
        <p:spPr>
          <a:xfrm>
            <a:off x="6457950" y="6492537"/>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53"/>
        <p:cNvGrpSpPr/>
        <p:nvPr/>
      </p:nvGrpSpPr>
      <p:grpSpPr>
        <a:xfrm>
          <a:off x="0" y="0"/>
          <a:ext cx="0" cy="0"/>
          <a:chOff x="0" y="0"/>
          <a:chExt cx="0" cy="0"/>
        </a:xfrm>
      </p:grpSpPr>
      <p:sp>
        <p:nvSpPr>
          <p:cNvPr id="54" name="Google Shape;54;p12"/>
          <p:cNvSpPr txBox="1">
            <a:spLocks noGrp="1"/>
          </p:cNvSpPr>
          <p:nvPr>
            <p:ph type="title"/>
          </p:nvPr>
        </p:nvSpPr>
        <p:spPr>
          <a:xfrm>
            <a:off x="2679825" y="93193"/>
            <a:ext cx="6400800" cy="857421"/>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2"/>
          <p:cNvSpPr txBox="1">
            <a:spLocks noGrp="1"/>
          </p:cNvSpPr>
          <p:nvPr>
            <p:ph type="body" idx="1"/>
          </p:nvPr>
        </p:nvSpPr>
        <p:spPr>
          <a:xfrm>
            <a:off x="584574" y="2471440"/>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12"/>
          <p:cNvSpPr txBox="1">
            <a:spLocks noGrp="1"/>
          </p:cNvSpPr>
          <p:nvPr>
            <p:ph type="body" idx="2"/>
          </p:nvPr>
        </p:nvSpPr>
        <p:spPr>
          <a:xfrm>
            <a:off x="584574" y="3372933"/>
            <a:ext cx="3868340" cy="224021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12"/>
          <p:cNvSpPr txBox="1">
            <a:spLocks noGrp="1"/>
          </p:cNvSpPr>
          <p:nvPr>
            <p:ph type="body" idx="3"/>
          </p:nvPr>
        </p:nvSpPr>
        <p:spPr>
          <a:xfrm>
            <a:off x="4583884" y="2471440"/>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 name="Google Shape;58;p12"/>
          <p:cNvSpPr txBox="1">
            <a:spLocks noGrp="1"/>
          </p:cNvSpPr>
          <p:nvPr>
            <p:ph type="body" idx="4"/>
          </p:nvPr>
        </p:nvSpPr>
        <p:spPr>
          <a:xfrm>
            <a:off x="4583884" y="3372934"/>
            <a:ext cx="3887391" cy="224021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12"/>
          <p:cNvSpPr txBox="1">
            <a:spLocks noGrp="1"/>
          </p:cNvSpPr>
          <p:nvPr>
            <p:ph type="sldNum" idx="12"/>
          </p:nvPr>
        </p:nvSpPr>
        <p:spPr>
          <a:xfrm>
            <a:off x="6457950" y="6492537"/>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3_Blank">
  <p:cSld name="3_Blank">
    <p:bg>
      <p:bgPr>
        <a:solidFill>
          <a:schemeClr val="lt1"/>
        </a:solidFill>
        <a:effectLst/>
      </p:bgPr>
    </p:bg>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20178" y="138546"/>
            <a:ext cx="8924544" cy="7935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Calibri"/>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2" name="Google Shape;62;p13" descr="Decorative geometric pattern"/>
          <p:cNvPicPr preferRelativeResize="0"/>
          <p:nvPr/>
        </p:nvPicPr>
        <p:blipFill rotWithShape="1">
          <a:blip r:embed="rId2">
            <a:alphaModFix/>
          </a:blip>
          <a:srcRect/>
          <a:stretch/>
        </p:blipFill>
        <p:spPr>
          <a:xfrm>
            <a:off x="0" y="0"/>
            <a:ext cx="9144000" cy="6494853"/>
          </a:xfrm>
          <a:prstGeom prst="rect">
            <a:avLst/>
          </a:prstGeom>
          <a:noFill/>
          <a:ln>
            <a:noFill/>
          </a:ln>
        </p:spPr>
      </p:pic>
      <p:pic>
        <p:nvPicPr>
          <p:cNvPr id="63" name="Google Shape;63;p13" descr="Decorative blue bar"/>
          <p:cNvPicPr preferRelativeResize="0"/>
          <p:nvPr/>
        </p:nvPicPr>
        <p:blipFill rotWithShape="1">
          <a:blip r:embed="rId3">
            <a:alphaModFix/>
          </a:blip>
          <a:srcRect/>
          <a:stretch/>
        </p:blipFill>
        <p:spPr>
          <a:xfrm>
            <a:off x="0" y="6494854"/>
            <a:ext cx="9144000" cy="368372"/>
          </a:xfrm>
          <a:prstGeom prst="rect">
            <a:avLst/>
          </a:prstGeom>
          <a:noFill/>
          <a:ln>
            <a:noFill/>
          </a:ln>
        </p:spPr>
      </p:pic>
      <p:pic>
        <p:nvPicPr>
          <p:cNvPr id="64" name="Google Shape;64;p13" descr="Oregon Department of Education Logo"/>
          <p:cNvPicPr preferRelativeResize="0"/>
          <p:nvPr/>
        </p:nvPicPr>
        <p:blipFill rotWithShape="1">
          <a:blip r:embed="rId4">
            <a:alphaModFix/>
          </a:blip>
          <a:srcRect/>
          <a:stretch/>
        </p:blipFill>
        <p:spPr>
          <a:xfrm>
            <a:off x="7171552" y="5594283"/>
            <a:ext cx="1972448" cy="980912"/>
          </a:xfrm>
          <a:prstGeom prst="rect">
            <a:avLst/>
          </a:prstGeom>
          <a:noFill/>
          <a:ln>
            <a:noFill/>
          </a:ln>
        </p:spPr>
      </p:pic>
      <p:sp>
        <p:nvSpPr>
          <p:cNvPr id="65" name="Google Shape;65;p13"/>
          <p:cNvSpPr txBox="1">
            <a:spLocks noGrp="1"/>
          </p:cNvSpPr>
          <p:nvPr>
            <p:ph type="sldNum" idx="12"/>
          </p:nvPr>
        </p:nvSpPr>
        <p:spPr>
          <a:xfrm>
            <a:off x="6457950" y="6492537"/>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1_Blank">
  <p:cSld name="1_Blank">
    <p:bg>
      <p:bgPr>
        <a:solidFill>
          <a:schemeClr val="accent1"/>
        </a:solidFill>
        <a:effectLst/>
      </p:bgPr>
    </p:bg>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1881838" y="111581"/>
            <a:ext cx="7152434" cy="1013398"/>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8" name="Google Shape;68;p14"/>
          <p:cNvPicPr preferRelativeResize="0"/>
          <p:nvPr/>
        </p:nvPicPr>
        <p:blipFill rotWithShape="1">
          <a:blip r:embed="rId2">
            <a:alphaModFix/>
          </a:blip>
          <a:srcRect/>
          <a:stretch/>
        </p:blipFill>
        <p:spPr>
          <a:xfrm>
            <a:off x="-90611" y="53562"/>
            <a:ext cx="1972448" cy="980911"/>
          </a:xfrm>
          <a:prstGeom prst="rect">
            <a:avLst/>
          </a:prstGeom>
          <a:noFill/>
          <a:ln>
            <a:noFill/>
          </a:ln>
        </p:spPr>
      </p:pic>
      <p:sp>
        <p:nvSpPr>
          <p:cNvPr id="69" name="Google Shape;69;p14"/>
          <p:cNvSpPr txBox="1">
            <a:spLocks noGrp="1"/>
          </p:cNvSpPr>
          <p:nvPr>
            <p:ph type="sldNum" idx="12"/>
          </p:nvPr>
        </p:nvSpPr>
        <p:spPr>
          <a:xfrm>
            <a:off x="6457950" y="6492537"/>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628650" y="199848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1" name="Google Shape;11;p5" descr="Decorative geometric pattern"/>
          <p:cNvPicPr preferRelativeResize="0"/>
          <p:nvPr/>
        </p:nvPicPr>
        <p:blipFill rotWithShape="1">
          <a:blip r:embed="rId15">
            <a:alphaModFix/>
          </a:blip>
          <a:srcRect/>
          <a:stretch/>
        </p:blipFill>
        <p:spPr>
          <a:xfrm>
            <a:off x="0" y="1"/>
            <a:ext cx="9144000" cy="6494854"/>
          </a:xfrm>
          <a:prstGeom prst="rect">
            <a:avLst/>
          </a:prstGeom>
          <a:noFill/>
          <a:ln>
            <a:noFill/>
          </a:ln>
        </p:spPr>
      </p:pic>
      <p:pic>
        <p:nvPicPr>
          <p:cNvPr id="12" name="Google Shape;12;p5" descr="Decorative blue swoosh"/>
          <p:cNvPicPr preferRelativeResize="0"/>
          <p:nvPr/>
        </p:nvPicPr>
        <p:blipFill rotWithShape="1">
          <a:blip r:embed="rId16">
            <a:alphaModFix/>
          </a:blip>
          <a:srcRect/>
          <a:stretch/>
        </p:blipFill>
        <p:spPr>
          <a:xfrm>
            <a:off x="-1" y="-902"/>
            <a:ext cx="9144001" cy="2075283"/>
          </a:xfrm>
          <a:prstGeom prst="rect">
            <a:avLst/>
          </a:prstGeom>
          <a:noFill/>
          <a:ln>
            <a:noFill/>
          </a:ln>
        </p:spPr>
      </p:pic>
      <p:pic>
        <p:nvPicPr>
          <p:cNvPr id="13" name="Google Shape;13;p5" descr="Decorative blue bar"/>
          <p:cNvPicPr preferRelativeResize="0"/>
          <p:nvPr/>
        </p:nvPicPr>
        <p:blipFill rotWithShape="1">
          <a:blip r:embed="rId17">
            <a:alphaModFix/>
          </a:blip>
          <a:srcRect/>
          <a:stretch/>
        </p:blipFill>
        <p:spPr>
          <a:xfrm>
            <a:off x="0" y="6494854"/>
            <a:ext cx="9144000" cy="368372"/>
          </a:xfrm>
          <a:prstGeom prst="rect">
            <a:avLst/>
          </a:prstGeom>
          <a:noFill/>
          <a:ln>
            <a:noFill/>
          </a:ln>
        </p:spPr>
      </p:pic>
      <p:sp>
        <p:nvSpPr>
          <p:cNvPr id="14" name="Google Shape;14;p5"/>
          <p:cNvSpPr txBox="1">
            <a:spLocks noGrp="1"/>
          </p:cNvSpPr>
          <p:nvPr>
            <p:ph type="body" idx="1"/>
          </p:nvPr>
        </p:nvSpPr>
        <p:spPr>
          <a:xfrm>
            <a:off x="628650" y="3427255"/>
            <a:ext cx="7886700" cy="274970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5" name="Google Shape;15;p5"/>
          <p:cNvPicPr preferRelativeResize="0"/>
          <p:nvPr/>
        </p:nvPicPr>
        <p:blipFill rotWithShape="1">
          <a:blip r:embed="rId18">
            <a:alphaModFix/>
          </a:blip>
          <a:srcRect/>
          <a:stretch/>
        </p:blipFill>
        <p:spPr>
          <a:xfrm>
            <a:off x="115173" y="186164"/>
            <a:ext cx="2710888" cy="1348143"/>
          </a:xfrm>
          <a:prstGeom prst="rect">
            <a:avLst/>
          </a:prstGeom>
          <a:noFill/>
          <a:ln>
            <a:noFill/>
          </a:ln>
        </p:spPr>
      </p:pic>
      <p:pic>
        <p:nvPicPr>
          <p:cNvPr id="16" name="Google Shape;16;p5"/>
          <p:cNvPicPr preferRelativeResize="0"/>
          <p:nvPr/>
        </p:nvPicPr>
        <p:blipFill rotWithShape="1">
          <a:blip r:embed="rId18">
            <a:alphaModFix/>
          </a:blip>
          <a:srcRect/>
          <a:stretch/>
        </p:blipFill>
        <p:spPr>
          <a:xfrm>
            <a:off x="115173" y="186164"/>
            <a:ext cx="2710888" cy="1348143"/>
          </a:xfrm>
          <a:prstGeom prst="rect">
            <a:avLst/>
          </a:prstGeom>
          <a:noFill/>
          <a:ln>
            <a:noFill/>
          </a:ln>
        </p:spPr>
      </p:pic>
      <p:pic>
        <p:nvPicPr>
          <p:cNvPr id="17" name="Google Shape;17;p5" descr="Oregon Department of Education Logo"/>
          <p:cNvPicPr preferRelativeResize="0"/>
          <p:nvPr/>
        </p:nvPicPr>
        <p:blipFill rotWithShape="1">
          <a:blip r:embed="rId18">
            <a:alphaModFix/>
          </a:blip>
          <a:srcRect/>
          <a:stretch/>
        </p:blipFill>
        <p:spPr>
          <a:xfrm>
            <a:off x="115173" y="186164"/>
            <a:ext cx="2710888" cy="1348143"/>
          </a:xfrm>
          <a:prstGeom prst="rect">
            <a:avLst/>
          </a:prstGeom>
          <a:noFill/>
          <a:ln>
            <a:noFill/>
          </a:ln>
        </p:spPr>
      </p:pic>
      <p:sp>
        <p:nvSpPr>
          <p:cNvPr id="18" name="Google Shape;18;p5"/>
          <p:cNvSpPr txBox="1">
            <a:spLocks noGrp="1"/>
          </p:cNvSpPr>
          <p:nvPr>
            <p:ph type="sldNum" idx="12"/>
          </p:nvPr>
        </p:nvSpPr>
        <p:spPr>
          <a:xfrm>
            <a:off x="6457950" y="6492537"/>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oregon.gov/ode/educator-resources/standards/Pages/Distance-Learning-for-all.aspx"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oregon.gov/ode/students-and-family/healthsafety/Pages/COVID19.aspx"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shutterstock.com/search/feet+arrow"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
          <p:cNvSpPr txBox="1">
            <a:spLocks noGrp="1"/>
          </p:cNvSpPr>
          <p:nvPr>
            <p:ph type="title"/>
          </p:nvPr>
        </p:nvSpPr>
        <p:spPr>
          <a:xfrm>
            <a:off x="557725" y="1962375"/>
            <a:ext cx="8029800" cy="17829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ts val="4400"/>
              <a:buFont typeface="Calibri"/>
              <a:buNone/>
            </a:pPr>
            <a:endParaRPr sz="3600"/>
          </a:p>
          <a:p>
            <a:pPr marL="0" lvl="0" indent="0" algn="ctr" rtl="0">
              <a:lnSpc>
                <a:spcPct val="90000"/>
              </a:lnSpc>
              <a:spcBef>
                <a:spcPts val="0"/>
              </a:spcBef>
              <a:spcAft>
                <a:spcPts val="0"/>
              </a:spcAft>
              <a:buClr>
                <a:schemeClr val="dk1"/>
              </a:buClr>
              <a:buSzPts val="4400"/>
              <a:buFont typeface="Calibri"/>
              <a:buNone/>
            </a:pPr>
            <a:endParaRPr sz="3600"/>
          </a:p>
          <a:p>
            <a:pPr marL="0" lvl="0" indent="0" algn="ctr" rtl="0">
              <a:lnSpc>
                <a:spcPct val="90000"/>
              </a:lnSpc>
              <a:spcBef>
                <a:spcPts val="0"/>
              </a:spcBef>
              <a:spcAft>
                <a:spcPts val="0"/>
              </a:spcAft>
              <a:buClr>
                <a:schemeClr val="dk1"/>
              </a:buClr>
              <a:buSzPts val="4400"/>
              <a:buFont typeface="Calibri"/>
              <a:buNone/>
            </a:pPr>
            <a:endParaRPr sz="3600"/>
          </a:p>
          <a:p>
            <a:pPr marL="0" lvl="0" indent="0" algn="ctr" rtl="0">
              <a:lnSpc>
                <a:spcPct val="90000"/>
              </a:lnSpc>
              <a:spcBef>
                <a:spcPts val="0"/>
              </a:spcBef>
              <a:spcAft>
                <a:spcPts val="0"/>
              </a:spcAft>
              <a:buClr>
                <a:schemeClr val="dk1"/>
              </a:buClr>
              <a:buSzPts val="4400"/>
              <a:buFont typeface="Calibri"/>
              <a:buNone/>
            </a:pPr>
            <a:endParaRPr sz="3600"/>
          </a:p>
          <a:p>
            <a:pPr marL="0" lvl="0" indent="0" algn="ctr" rtl="0">
              <a:lnSpc>
                <a:spcPct val="90000"/>
              </a:lnSpc>
              <a:spcBef>
                <a:spcPts val="0"/>
              </a:spcBef>
              <a:spcAft>
                <a:spcPts val="0"/>
              </a:spcAft>
              <a:buClr>
                <a:schemeClr val="dk1"/>
              </a:buClr>
              <a:buSzPts val="4400"/>
              <a:buFont typeface="Calibri"/>
              <a:buNone/>
            </a:pPr>
            <a:endParaRPr sz="3600"/>
          </a:p>
          <a:p>
            <a:pPr marL="0" lvl="0" indent="0" algn="ctr" rtl="0">
              <a:lnSpc>
                <a:spcPct val="90000"/>
              </a:lnSpc>
              <a:spcBef>
                <a:spcPts val="0"/>
              </a:spcBef>
              <a:spcAft>
                <a:spcPts val="0"/>
              </a:spcAft>
              <a:buClr>
                <a:schemeClr val="dk1"/>
              </a:buClr>
              <a:buSzPts val="4400"/>
              <a:buFont typeface="Calibri"/>
              <a:buNone/>
            </a:pPr>
            <a:r>
              <a:rPr lang="en-US" sz="3600"/>
              <a:t>Guidance for Extended School Closure:</a:t>
            </a:r>
            <a:br>
              <a:rPr lang="en-US" sz="3600"/>
            </a:br>
            <a:endParaRPr sz="3600"/>
          </a:p>
          <a:p>
            <a:pPr marL="0" lvl="0" indent="0" algn="ctr" rtl="0">
              <a:lnSpc>
                <a:spcPct val="90000"/>
              </a:lnSpc>
              <a:spcBef>
                <a:spcPts val="0"/>
              </a:spcBef>
              <a:spcAft>
                <a:spcPts val="0"/>
              </a:spcAft>
              <a:buClr>
                <a:schemeClr val="dk1"/>
              </a:buClr>
              <a:buSzPts val="4400"/>
              <a:buFont typeface="Calibri"/>
              <a:buNone/>
            </a:pPr>
            <a:r>
              <a:rPr lang="en-US" sz="3600"/>
              <a:t> </a:t>
            </a:r>
            <a:r>
              <a:rPr lang="en-US" sz="4800" i="1"/>
              <a:t>Distance Learning for All</a:t>
            </a:r>
            <a:endParaRPr sz="4800" i="1"/>
          </a:p>
          <a:p>
            <a:pPr marL="0" lvl="0" indent="0" algn="ctr" rtl="0">
              <a:lnSpc>
                <a:spcPct val="90000"/>
              </a:lnSpc>
              <a:spcBef>
                <a:spcPts val="0"/>
              </a:spcBef>
              <a:spcAft>
                <a:spcPts val="0"/>
              </a:spcAft>
              <a:buClr>
                <a:schemeClr val="dk1"/>
              </a:buClr>
              <a:buSzPts val="4400"/>
              <a:buFont typeface="Calibri"/>
              <a:buNone/>
            </a:pPr>
            <a:endParaRPr sz="3600" i="1"/>
          </a:p>
          <a:p>
            <a:pPr marL="0" lvl="0" indent="0" algn="ctr" rtl="0">
              <a:lnSpc>
                <a:spcPct val="90000"/>
              </a:lnSpc>
              <a:spcBef>
                <a:spcPts val="0"/>
              </a:spcBef>
              <a:spcAft>
                <a:spcPts val="0"/>
              </a:spcAft>
              <a:buClr>
                <a:schemeClr val="dk1"/>
              </a:buClr>
              <a:buSzPts val="4400"/>
              <a:buFont typeface="Calibri"/>
              <a:buNone/>
            </a:pPr>
            <a:r>
              <a:rPr lang="en-US" sz="3000" i="1">
                <a:solidFill>
                  <a:srgbClr val="1F497D"/>
                </a:solidFill>
              </a:rPr>
              <a:t>Ensuring Care, Connection, and Continuity of Learning </a:t>
            </a:r>
            <a:endParaRPr sz="3000" i="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82b18550e2_0_8"/>
          <p:cNvSpPr txBox="1">
            <a:spLocks noGrp="1"/>
          </p:cNvSpPr>
          <p:nvPr>
            <p:ph type="title"/>
          </p:nvPr>
        </p:nvSpPr>
        <p:spPr>
          <a:xfrm>
            <a:off x="0" y="1028295"/>
            <a:ext cx="7152300" cy="1013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a:t>Instructional Time </a:t>
            </a:r>
            <a:endParaRPr/>
          </a:p>
        </p:txBody>
      </p:sp>
      <p:sp>
        <p:nvSpPr>
          <p:cNvPr id="162" name="Google Shape;162;g82b18550e2_0_8"/>
          <p:cNvSpPr txBox="1">
            <a:spLocks noGrp="1"/>
          </p:cNvSpPr>
          <p:nvPr>
            <p:ph type="subTitle" idx="1"/>
          </p:nvPr>
        </p:nvSpPr>
        <p:spPr>
          <a:xfrm>
            <a:off x="123900" y="2250150"/>
            <a:ext cx="9020100" cy="423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2800"/>
              <a:t>Recommended maximum daily guidelines for Teacher-Led Learning:</a:t>
            </a:r>
            <a:endParaRPr sz="2800"/>
          </a:p>
          <a:p>
            <a:pPr marL="914400" lvl="0" indent="-406400" algn="l" rtl="0">
              <a:lnSpc>
                <a:spcPct val="100000"/>
              </a:lnSpc>
              <a:spcBef>
                <a:spcPts val="0"/>
              </a:spcBef>
              <a:spcAft>
                <a:spcPts val="0"/>
              </a:spcAft>
              <a:buSzPts val="2800"/>
              <a:buFont typeface="Calibri"/>
              <a:buChar char="●"/>
            </a:pPr>
            <a:r>
              <a:rPr lang="en-US" sz="2800"/>
              <a:t>Grades K-1: 45 minutes</a:t>
            </a:r>
            <a:endParaRPr sz="2800"/>
          </a:p>
          <a:p>
            <a:pPr marL="914400" lvl="0" indent="-406400" algn="l" rtl="0">
              <a:lnSpc>
                <a:spcPct val="100000"/>
              </a:lnSpc>
              <a:spcBef>
                <a:spcPts val="0"/>
              </a:spcBef>
              <a:spcAft>
                <a:spcPts val="0"/>
              </a:spcAft>
              <a:buSzPts val="2800"/>
              <a:buFont typeface="Calibri"/>
              <a:buChar char="●"/>
            </a:pPr>
            <a:r>
              <a:rPr lang="en-US" sz="2800"/>
              <a:t>Grades 2-3: 60 minutes</a:t>
            </a:r>
            <a:endParaRPr sz="2800"/>
          </a:p>
          <a:p>
            <a:pPr marL="914400" lvl="0" indent="-406400" algn="l" rtl="0">
              <a:lnSpc>
                <a:spcPct val="100000"/>
              </a:lnSpc>
              <a:spcBef>
                <a:spcPts val="0"/>
              </a:spcBef>
              <a:spcAft>
                <a:spcPts val="0"/>
              </a:spcAft>
              <a:buSzPts val="2800"/>
              <a:buFont typeface="Calibri"/>
              <a:buChar char="●"/>
            </a:pPr>
            <a:r>
              <a:rPr lang="en-US" sz="2800"/>
              <a:t>Grades 4-5: 90 minutes</a:t>
            </a:r>
            <a:endParaRPr sz="2800"/>
          </a:p>
          <a:p>
            <a:pPr marL="914400" lvl="0" indent="-406400" algn="l" rtl="0">
              <a:lnSpc>
                <a:spcPct val="100000"/>
              </a:lnSpc>
              <a:spcBef>
                <a:spcPts val="0"/>
              </a:spcBef>
              <a:spcAft>
                <a:spcPts val="0"/>
              </a:spcAft>
              <a:buSzPts val="2800"/>
              <a:buFont typeface="Calibri"/>
              <a:buChar char="●"/>
            </a:pPr>
            <a:r>
              <a:rPr lang="en-US" sz="2800"/>
              <a:t>Grades 6-12: 30 minutes per teacher (3 hours in a day)</a:t>
            </a:r>
            <a:endParaRPr sz="2800"/>
          </a:p>
          <a:p>
            <a:pPr marL="0" lvl="0" indent="0" algn="l" rtl="0">
              <a:lnSpc>
                <a:spcPct val="100000"/>
              </a:lnSpc>
              <a:spcBef>
                <a:spcPts val="0"/>
              </a:spcBef>
              <a:spcAft>
                <a:spcPts val="0"/>
              </a:spcAft>
              <a:buSzPts val="2400"/>
              <a:buNone/>
            </a:pPr>
            <a:endParaRPr sz="2800"/>
          </a:p>
          <a:p>
            <a:pPr marL="0" lvl="0" indent="0" algn="l" rtl="0">
              <a:lnSpc>
                <a:spcPct val="100000"/>
              </a:lnSpc>
              <a:spcBef>
                <a:spcPts val="0"/>
              </a:spcBef>
              <a:spcAft>
                <a:spcPts val="0"/>
              </a:spcAft>
              <a:buClr>
                <a:schemeClr val="dk1"/>
              </a:buClr>
              <a:buSzPts val="1100"/>
              <a:buFont typeface="Arial"/>
              <a:buNone/>
            </a:pPr>
            <a:r>
              <a:rPr lang="en-US" sz="1600"/>
              <a:t>Note: Oregon has aligned this recommendation with Kansas and Washington</a:t>
            </a:r>
            <a:endParaRPr sz="16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82b18550e2_0_14"/>
          <p:cNvSpPr txBox="1">
            <a:spLocks noGrp="1"/>
          </p:cNvSpPr>
          <p:nvPr>
            <p:ph type="title"/>
          </p:nvPr>
        </p:nvSpPr>
        <p:spPr>
          <a:xfrm>
            <a:off x="0" y="1028295"/>
            <a:ext cx="7152300" cy="1013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a:t>Sample Instructional Day</a:t>
            </a:r>
            <a:endParaRPr/>
          </a:p>
        </p:txBody>
      </p:sp>
      <p:sp>
        <p:nvSpPr>
          <p:cNvPr id="169" name="Google Shape;169;g82b18550e2_0_14"/>
          <p:cNvSpPr txBox="1">
            <a:spLocks noGrp="1"/>
          </p:cNvSpPr>
          <p:nvPr>
            <p:ph type="subTitle" idx="1"/>
          </p:nvPr>
        </p:nvSpPr>
        <p:spPr>
          <a:xfrm>
            <a:off x="989091" y="2809827"/>
            <a:ext cx="6858000" cy="16557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SzPts val="2400"/>
              <a:buNone/>
            </a:pPr>
            <a:endParaRPr/>
          </a:p>
        </p:txBody>
      </p:sp>
      <p:pic>
        <p:nvPicPr>
          <p:cNvPr id="170" name="Google Shape;170;g82b18550e2_0_14"/>
          <p:cNvPicPr preferRelativeResize="0"/>
          <p:nvPr/>
        </p:nvPicPr>
        <p:blipFill rotWithShape="1">
          <a:blip r:embed="rId3">
            <a:alphaModFix/>
          </a:blip>
          <a:srcRect/>
          <a:stretch/>
        </p:blipFill>
        <p:spPr>
          <a:xfrm>
            <a:off x="427300" y="2413698"/>
            <a:ext cx="8335702" cy="282638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82b18550e2_1_206"/>
          <p:cNvSpPr txBox="1">
            <a:spLocks noGrp="1"/>
          </p:cNvSpPr>
          <p:nvPr>
            <p:ph type="title"/>
          </p:nvPr>
        </p:nvSpPr>
        <p:spPr>
          <a:xfrm>
            <a:off x="0" y="1028295"/>
            <a:ext cx="7152300" cy="1013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a:t>Teaching &amp; Learning</a:t>
            </a:r>
            <a:endParaRPr/>
          </a:p>
        </p:txBody>
      </p:sp>
      <p:sp>
        <p:nvSpPr>
          <p:cNvPr id="177" name="Google Shape;177;g82b18550e2_1_206"/>
          <p:cNvSpPr txBox="1">
            <a:spLocks noGrp="1"/>
          </p:cNvSpPr>
          <p:nvPr>
            <p:ph type="subTitle" idx="1"/>
          </p:nvPr>
        </p:nvSpPr>
        <p:spPr>
          <a:xfrm>
            <a:off x="76200" y="1965500"/>
            <a:ext cx="8882700" cy="4503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sz="2600"/>
          </a:p>
          <a:p>
            <a:pPr marL="0" lvl="0" indent="0" algn="l" rtl="0">
              <a:lnSpc>
                <a:spcPct val="100000"/>
              </a:lnSpc>
              <a:spcBef>
                <a:spcPts val="0"/>
              </a:spcBef>
              <a:spcAft>
                <a:spcPts val="0"/>
              </a:spcAft>
              <a:buNone/>
            </a:pPr>
            <a:r>
              <a:rPr lang="en-US" sz="2600"/>
              <a:t>Learning experiences will:</a:t>
            </a:r>
            <a:endParaRPr sz="2600"/>
          </a:p>
          <a:p>
            <a:pPr marL="0" lvl="0" indent="0" algn="l" rtl="0">
              <a:lnSpc>
                <a:spcPct val="100000"/>
              </a:lnSpc>
              <a:spcBef>
                <a:spcPts val="0"/>
              </a:spcBef>
              <a:spcAft>
                <a:spcPts val="0"/>
              </a:spcAft>
              <a:buNone/>
            </a:pPr>
            <a:endParaRPr sz="2600"/>
          </a:p>
          <a:p>
            <a:pPr marL="457200" lvl="0" indent="-393700" algn="l" rtl="0">
              <a:lnSpc>
                <a:spcPct val="100000"/>
              </a:lnSpc>
              <a:spcBef>
                <a:spcPts val="0"/>
              </a:spcBef>
              <a:spcAft>
                <a:spcPts val="0"/>
              </a:spcAft>
              <a:buSzPts val="2600"/>
              <a:buChar char="●"/>
            </a:pPr>
            <a:r>
              <a:rPr lang="en-US" sz="2600"/>
              <a:t>be guided by a licensed teacher.</a:t>
            </a:r>
            <a:endParaRPr sz="2600"/>
          </a:p>
          <a:p>
            <a:pPr marL="457200" lvl="0" indent="-393700" algn="l" rtl="0">
              <a:lnSpc>
                <a:spcPct val="100000"/>
              </a:lnSpc>
              <a:spcBef>
                <a:spcPts val="0"/>
              </a:spcBef>
              <a:spcAft>
                <a:spcPts val="0"/>
              </a:spcAft>
              <a:buSzPts val="2600"/>
              <a:buChar char="●"/>
            </a:pPr>
            <a:r>
              <a:rPr lang="en-US" sz="2600"/>
              <a:t>ensure access to grade-level content and materials.</a:t>
            </a:r>
            <a:endParaRPr sz="2600"/>
          </a:p>
          <a:p>
            <a:pPr marL="457200" lvl="0" indent="-393700" algn="l" rtl="0">
              <a:lnSpc>
                <a:spcPct val="100000"/>
              </a:lnSpc>
              <a:spcBef>
                <a:spcPts val="0"/>
              </a:spcBef>
              <a:spcAft>
                <a:spcPts val="0"/>
              </a:spcAft>
              <a:buSzPts val="2600"/>
              <a:buChar char="●"/>
            </a:pPr>
            <a:r>
              <a:rPr lang="en-US" sz="2600"/>
              <a:t>focus on the most essential learning. </a:t>
            </a:r>
            <a:endParaRPr sz="2600"/>
          </a:p>
          <a:p>
            <a:pPr marL="457200" lvl="0" indent="-393700" algn="l" rtl="0">
              <a:lnSpc>
                <a:spcPct val="100000"/>
              </a:lnSpc>
              <a:spcBef>
                <a:spcPts val="0"/>
              </a:spcBef>
              <a:spcAft>
                <a:spcPts val="0"/>
              </a:spcAft>
              <a:buSzPts val="2600"/>
              <a:buChar char="●"/>
            </a:pPr>
            <a:r>
              <a:rPr lang="en-US" sz="2600"/>
              <a:t>include teachers monitoring student learning and providing feedback. </a:t>
            </a:r>
            <a:endParaRPr sz="2600"/>
          </a:p>
          <a:p>
            <a:pPr marL="457200" lvl="0" indent="-393700" algn="l" rtl="0">
              <a:lnSpc>
                <a:spcPct val="100000"/>
              </a:lnSpc>
              <a:spcBef>
                <a:spcPts val="0"/>
              </a:spcBef>
              <a:spcAft>
                <a:spcPts val="0"/>
              </a:spcAft>
              <a:buSzPts val="2600"/>
              <a:buChar char="●"/>
            </a:pPr>
            <a:r>
              <a:rPr lang="en-US" sz="2600"/>
              <a:t>provide credit-earning options for seniors to earn a 2020 Diploma.</a:t>
            </a:r>
            <a:endParaRPr sz="2600"/>
          </a:p>
          <a:p>
            <a:pPr marL="0" lvl="0" indent="0" algn="l" rtl="0">
              <a:lnSpc>
                <a:spcPct val="100000"/>
              </a:lnSpc>
              <a:spcBef>
                <a:spcPts val="1000"/>
              </a:spcBef>
              <a:spcAft>
                <a:spcPts val="0"/>
              </a:spcAft>
              <a:buNone/>
            </a:pPr>
            <a:endParaRPr sz="2600"/>
          </a:p>
          <a:p>
            <a:pPr marL="457200" lvl="0" indent="0" algn="l" rtl="0">
              <a:lnSpc>
                <a:spcPct val="100000"/>
              </a:lnSpc>
              <a:spcBef>
                <a:spcPts val="1000"/>
              </a:spcBef>
              <a:spcAft>
                <a:spcPts val="0"/>
              </a:spcAft>
              <a:buSzPts val="2400"/>
              <a:buNone/>
            </a:pPr>
            <a:endParaRPr sz="2200"/>
          </a:p>
          <a:p>
            <a:pPr marL="0" lvl="0" indent="0" algn="l" rtl="0">
              <a:lnSpc>
                <a:spcPct val="100000"/>
              </a:lnSpc>
              <a:spcBef>
                <a:spcPts val="0"/>
              </a:spcBef>
              <a:spcAft>
                <a:spcPts val="0"/>
              </a:spcAft>
              <a:buSzPts val="2400"/>
              <a:buNone/>
            </a:pPr>
            <a:endParaRPr sz="25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82b18550e2_0_22"/>
          <p:cNvSpPr txBox="1">
            <a:spLocks noGrp="1"/>
          </p:cNvSpPr>
          <p:nvPr>
            <p:ph type="title"/>
          </p:nvPr>
        </p:nvSpPr>
        <p:spPr>
          <a:xfrm>
            <a:off x="0" y="1028300"/>
            <a:ext cx="8094300" cy="1013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a:t>Attendance, Reporting, and Credit</a:t>
            </a:r>
            <a:endParaRPr/>
          </a:p>
        </p:txBody>
      </p:sp>
      <p:sp>
        <p:nvSpPr>
          <p:cNvPr id="184" name="Google Shape;184;g82b18550e2_0_22"/>
          <p:cNvSpPr txBox="1">
            <a:spLocks noGrp="1"/>
          </p:cNvSpPr>
          <p:nvPr>
            <p:ph type="subTitle" idx="1"/>
          </p:nvPr>
        </p:nvSpPr>
        <p:spPr>
          <a:xfrm>
            <a:off x="234900" y="1996575"/>
            <a:ext cx="8647500" cy="417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sz="1100" b="1"/>
          </a:p>
          <a:p>
            <a:pPr marL="0" lvl="0" indent="0" algn="l" rtl="0">
              <a:lnSpc>
                <a:spcPct val="100000"/>
              </a:lnSpc>
              <a:spcBef>
                <a:spcPts val="0"/>
              </a:spcBef>
              <a:spcAft>
                <a:spcPts val="0"/>
              </a:spcAft>
              <a:buClr>
                <a:schemeClr val="dk1"/>
              </a:buClr>
              <a:buSzPts val="1100"/>
              <a:buFont typeface="Arial"/>
              <a:buNone/>
            </a:pPr>
            <a:r>
              <a:rPr lang="en-US" sz="2200">
                <a:solidFill>
                  <a:schemeClr val="accent6"/>
                </a:solidFill>
              </a:rPr>
              <a:t>Attendance:</a:t>
            </a:r>
            <a:r>
              <a:rPr lang="en-US" sz="2200"/>
              <a:t> We want to ensure that every student is connecting with a designated school contact on a regular basis.  (More information forthcoming.)</a:t>
            </a:r>
            <a:endParaRPr sz="2200"/>
          </a:p>
          <a:p>
            <a:pPr marL="0" lvl="0" indent="0" algn="l" rtl="0">
              <a:lnSpc>
                <a:spcPct val="100000"/>
              </a:lnSpc>
              <a:spcBef>
                <a:spcPts val="0"/>
              </a:spcBef>
              <a:spcAft>
                <a:spcPts val="0"/>
              </a:spcAft>
              <a:buClr>
                <a:schemeClr val="dk1"/>
              </a:buClr>
              <a:buSzPts val="1100"/>
              <a:buFont typeface="Arial"/>
              <a:buNone/>
            </a:pPr>
            <a:endParaRPr sz="2200"/>
          </a:p>
          <a:p>
            <a:pPr marL="0" lvl="0" indent="0" algn="l" rtl="0">
              <a:lnSpc>
                <a:spcPct val="100000"/>
              </a:lnSpc>
              <a:spcBef>
                <a:spcPts val="0"/>
              </a:spcBef>
              <a:spcAft>
                <a:spcPts val="0"/>
              </a:spcAft>
              <a:buClr>
                <a:schemeClr val="dk1"/>
              </a:buClr>
              <a:buSzPts val="1100"/>
              <a:buFont typeface="Arial"/>
              <a:buNone/>
            </a:pPr>
            <a:r>
              <a:rPr lang="en-US" sz="2200">
                <a:solidFill>
                  <a:schemeClr val="accent6"/>
                </a:solidFill>
              </a:rPr>
              <a:t>Reporting Student Progress:</a:t>
            </a:r>
            <a:r>
              <a:rPr lang="en-US" sz="2200"/>
              <a:t> Teachers will monitor and record individual student progress towards learning goals. They will be communicating this to students and their families.</a:t>
            </a:r>
            <a:endParaRPr sz="2200"/>
          </a:p>
          <a:p>
            <a:pPr marL="0" lvl="0" indent="0" algn="l" rtl="0">
              <a:lnSpc>
                <a:spcPct val="100000"/>
              </a:lnSpc>
              <a:spcBef>
                <a:spcPts val="0"/>
              </a:spcBef>
              <a:spcAft>
                <a:spcPts val="0"/>
              </a:spcAft>
              <a:buClr>
                <a:schemeClr val="dk1"/>
              </a:buClr>
              <a:buSzPts val="1100"/>
              <a:buFont typeface="Arial"/>
              <a:buNone/>
            </a:pPr>
            <a:endParaRPr sz="2200"/>
          </a:p>
          <a:p>
            <a:pPr marL="0" lvl="0" indent="0" algn="l" rtl="0">
              <a:lnSpc>
                <a:spcPct val="100000"/>
              </a:lnSpc>
              <a:spcBef>
                <a:spcPts val="0"/>
              </a:spcBef>
              <a:spcAft>
                <a:spcPts val="0"/>
              </a:spcAft>
              <a:buClr>
                <a:schemeClr val="dk1"/>
              </a:buClr>
              <a:buSzPts val="1100"/>
              <a:buFont typeface="Arial"/>
              <a:buNone/>
            </a:pPr>
            <a:r>
              <a:rPr lang="en-US" sz="2200">
                <a:solidFill>
                  <a:schemeClr val="accent6"/>
                </a:solidFill>
              </a:rPr>
              <a:t>Earning Credit:</a:t>
            </a:r>
            <a:r>
              <a:rPr lang="en-US" sz="2200"/>
              <a:t> A range of credit-earning options for high school courses to ensure that students are able to stay on track. More information is available in Section 4 of the DL4A Guidance.</a:t>
            </a:r>
            <a:endParaRPr sz="22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82d4c9ce08_4_4"/>
          <p:cNvSpPr txBox="1">
            <a:spLocks noGrp="1"/>
          </p:cNvSpPr>
          <p:nvPr>
            <p:ph type="title"/>
          </p:nvPr>
        </p:nvSpPr>
        <p:spPr>
          <a:xfrm>
            <a:off x="0" y="1028295"/>
            <a:ext cx="7152300" cy="1013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Our District’s Planning Process</a:t>
            </a:r>
            <a:endParaRPr/>
          </a:p>
        </p:txBody>
      </p:sp>
      <p:sp>
        <p:nvSpPr>
          <p:cNvPr id="191" name="Google Shape;191;g82d4c9ce08_4_4"/>
          <p:cNvSpPr txBox="1">
            <a:spLocks noGrp="1"/>
          </p:cNvSpPr>
          <p:nvPr>
            <p:ph type="subTitle" idx="1"/>
          </p:nvPr>
        </p:nvSpPr>
        <p:spPr>
          <a:xfrm>
            <a:off x="380850" y="2238725"/>
            <a:ext cx="8382300" cy="3954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sz="2600"/>
          </a:p>
          <a:p>
            <a:pPr marL="457200" lvl="0" indent="-393700" algn="l" rtl="0">
              <a:lnSpc>
                <a:spcPct val="100000"/>
              </a:lnSpc>
              <a:spcBef>
                <a:spcPts val="1000"/>
              </a:spcBef>
              <a:spcAft>
                <a:spcPts val="0"/>
              </a:spcAft>
              <a:buSzPts val="2600"/>
              <a:buChar char="●"/>
            </a:pPr>
            <a:endParaRPr sz="2600"/>
          </a:p>
          <a:p>
            <a:pPr marL="0" lvl="0" indent="0" algn="l" rtl="0">
              <a:lnSpc>
                <a:spcPct val="100000"/>
              </a:lnSpc>
              <a:spcBef>
                <a:spcPts val="1000"/>
              </a:spcBef>
              <a:spcAft>
                <a:spcPts val="0"/>
              </a:spcAft>
              <a:buNone/>
            </a:pPr>
            <a:endParaRPr sz="2600"/>
          </a:p>
          <a:p>
            <a:pPr marL="457200" lvl="0" indent="0" algn="l" rtl="0">
              <a:lnSpc>
                <a:spcPct val="100000"/>
              </a:lnSpc>
              <a:spcBef>
                <a:spcPts val="1000"/>
              </a:spcBef>
              <a:spcAft>
                <a:spcPts val="0"/>
              </a:spcAft>
              <a:buSzPts val="2400"/>
              <a:buNone/>
            </a:pPr>
            <a:endParaRPr sz="2200"/>
          </a:p>
          <a:p>
            <a:pPr marL="0" lvl="0" indent="0" algn="l" rtl="0">
              <a:lnSpc>
                <a:spcPct val="100000"/>
              </a:lnSpc>
              <a:spcBef>
                <a:spcPts val="0"/>
              </a:spcBef>
              <a:spcAft>
                <a:spcPts val="0"/>
              </a:spcAft>
              <a:buSzPts val="2400"/>
              <a:buNone/>
            </a:pPr>
            <a:endParaRPr sz="25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82d4c9ce08_0_215"/>
          <p:cNvSpPr txBox="1"/>
          <p:nvPr/>
        </p:nvSpPr>
        <p:spPr>
          <a:xfrm>
            <a:off x="219075" y="1171925"/>
            <a:ext cx="8532600" cy="6231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lt1"/>
              </a:buClr>
              <a:buSzPts val="3600"/>
              <a:buFont typeface="Calibri"/>
              <a:buNone/>
            </a:pPr>
            <a:r>
              <a:rPr lang="en-US" sz="3000" b="1" i="0" u="none" strike="noStrike" cap="none">
                <a:solidFill>
                  <a:schemeClr val="lt1"/>
                </a:solidFill>
                <a:latin typeface="Calibri"/>
                <a:ea typeface="Calibri"/>
                <a:cs typeface="Calibri"/>
                <a:sym typeface="Calibri"/>
              </a:rPr>
              <a:t>Resources for You: </a:t>
            </a:r>
            <a:r>
              <a:rPr lang="en-US" sz="3000" b="1">
                <a:solidFill>
                  <a:schemeClr val="lt1"/>
                </a:solidFill>
                <a:latin typeface="Calibri"/>
                <a:ea typeface="Calibri"/>
                <a:cs typeface="Calibri"/>
                <a:sym typeface="Calibri"/>
              </a:rPr>
              <a:t>Our District Website</a:t>
            </a: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82d4c9ce08_0_106"/>
          <p:cNvSpPr txBox="1"/>
          <p:nvPr/>
        </p:nvSpPr>
        <p:spPr>
          <a:xfrm>
            <a:off x="219075" y="1171925"/>
            <a:ext cx="8532600" cy="6231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lt1"/>
              </a:buClr>
              <a:buSzPts val="3600"/>
              <a:buFont typeface="Calibri"/>
              <a:buNone/>
            </a:pPr>
            <a:r>
              <a:rPr lang="en-US" sz="3000" b="1" i="0" u="none" strike="noStrike" cap="none">
                <a:solidFill>
                  <a:schemeClr val="lt1"/>
                </a:solidFill>
                <a:latin typeface="Calibri"/>
                <a:ea typeface="Calibri"/>
                <a:cs typeface="Calibri"/>
                <a:sym typeface="Calibri"/>
              </a:rPr>
              <a:t>Resources for You: Tools from ODE</a:t>
            </a:r>
            <a:endParaRPr sz="1400" b="0" i="0" u="none" strike="noStrike" cap="none">
              <a:solidFill>
                <a:srgbClr val="000000"/>
              </a:solidFill>
              <a:latin typeface="Calibri"/>
              <a:ea typeface="Calibri"/>
              <a:cs typeface="Calibri"/>
              <a:sym typeface="Calibri"/>
            </a:endParaRPr>
          </a:p>
        </p:txBody>
      </p:sp>
      <p:sp>
        <p:nvSpPr>
          <p:cNvPr id="204" name="Google Shape;204;g82d4c9ce08_0_106"/>
          <p:cNvSpPr txBox="1"/>
          <p:nvPr/>
        </p:nvSpPr>
        <p:spPr>
          <a:xfrm>
            <a:off x="4439400" y="2070050"/>
            <a:ext cx="4148400" cy="63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b="1">
                <a:latin typeface="Calibri"/>
                <a:ea typeface="Calibri"/>
                <a:cs typeface="Calibri"/>
                <a:sym typeface="Calibri"/>
              </a:rPr>
              <a:t>Tool </a:t>
            </a:r>
            <a:r>
              <a:rPr lang="en-US" sz="1400" b="1" i="0" u="none" strike="noStrike" cap="none">
                <a:solidFill>
                  <a:srgbClr val="000000"/>
                </a:solidFill>
                <a:latin typeface="Calibri"/>
                <a:ea typeface="Calibri"/>
                <a:cs typeface="Calibri"/>
                <a:sym typeface="Calibri"/>
              </a:rPr>
              <a:t>#4</a:t>
            </a:r>
            <a:r>
              <a:rPr lang="en-US" b="1">
                <a:latin typeface="Calibri"/>
                <a:ea typeface="Calibri"/>
                <a:cs typeface="Calibri"/>
                <a:sym typeface="Calibri"/>
              </a:rPr>
              <a:t>: </a:t>
            </a:r>
            <a:r>
              <a:rPr lang="en-US" sz="1400" b="1" i="0" u="sng" strike="noStrike" cap="none">
                <a:solidFill>
                  <a:schemeClr val="hlink"/>
                </a:solidFill>
                <a:latin typeface="Calibri"/>
                <a:ea typeface="Calibri"/>
                <a:cs typeface="Calibri"/>
                <a:sym typeface="Calibri"/>
                <a:hlinkClick r:id="rId3"/>
              </a:rPr>
              <a:t>Distance L</a:t>
            </a:r>
            <a:r>
              <a:rPr lang="en-US" sz="1400" b="1" i="0" u="sng" strike="noStrike" cap="none">
                <a:solidFill>
                  <a:schemeClr val="hlink"/>
                </a:solidFill>
                <a:latin typeface="Calibri"/>
                <a:ea typeface="Calibri"/>
                <a:cs typeface="Calibri"/>
                <a:sym typeface="Calibri"/>
                <a:hlinkClick r:id="rId3"/>
              </a:rPr>
              <a:t>e</a:t>
            </a:r>
            <a:r>
              <a:rPr lang="en-US" sz="1400" b="1" i="0" u="sng" strike="noStrike" cap="none">
                <a:solidFill>
                  <a:schemeClr val="hlink"/>
                </a:solidFill>
                <a:latin typeface="Calibri"/>
                <a:ea typeface="Calibri"/>
                <a:cs typeface="Calibri"/>
                <a:sym typeface="Calibri"/>
                <a:hlinkClick r:id="rId3"/>
              </a:rPr>
              <a:t>arning for All Family &amp; Educator Re</a:t>
            </a:r>
            <a:r>
              <a:rPr lang="en-US" sz="1400" b="1" i="0" u="sng" strike="noStrike" cap="none">
                <a:solidFill>
                  <a:schemeClr val="hlink"/>
                </a:solidFill>
                <a:latin typeface="Calibri"/>
                <a:ea typeface="Calibri"/>
                <a:cs typeface="Calibri"/>
                <a:sym typeface="Calibri"/>
                <a:hlinkClick r:id="rId3"/>
              </a:rPr>
              <a:t>s</a:t>
            </a:r>
            <a:r>
              <a:rPr lang="en-US" sz="1400" b="1" i="0" u="sng" strike="noStrike" cap="none">
                <a:solidFill>
                  <a:schemeClr val="hlink"/>
                </a:solidFill>
                <a:latin typeface="Calibri"/>
                <a:ea typeface="Calibri"/>
                <a:cs typeface="Calibri"/>
                <a:sym typeface="Calibri"/>
                <a:hlinkClick r:id="rId3"/>
              </a:rPr>
              <a:t>ources</a:t>
            </a:r>
            <a:endParaRPr sz="1400" b="1" i="1" u="none" strike="noStrike" cap="none">
              <a:solidFill>
                <a:srgbClr val="000000"/>
              </a:solidFill>
              <a:latin typeface="Calibri"/>
              <a:ea typeface="Calibri"/>
              <a:cs typeface="Calibri"/>
              <a:sym typeface="Calibri"/>
            </a:endParaRPr>
          </a:p>
        </p:txBody>
      </p:sp>
      <p:pic>
        <p:nvPicPr>
          <p:cNvPr id="205" name="Google Shape;205;g82d4c9ce08_0_106"/>
          <p:cNvPicPr preferRelativeResize="0"/>
          <p:nvPr/>
        </p:nvPicPr>
        <p:blipFill>
          <a:blip r:embed="rId4">
            <a:alphaModFix/>
          </a:blip>
          <a:stretch>
            <a:fillRect/>
          </a:stretch>
        </p:blipFill>
        <p:spPr>
          <a:xfrm>
            <a:off x="287100" y="2151475"/>
            <a:ext cx="3658951" cy="4173126"/>
          </a:xfrm>
          <a:prstGeom prst="rect">
            <a:avLst/>
          </a:prstGeom>
          <a:noFill/>
          <a:ln>
            <a:noFill/>
          </a:ln>
        </p:spPr>
      </p:pic>
      <p:pic>
        <p:nvPicPr>
          <p:cNvPr id="206" name="Google Shape;206;g82d4c9ce08_0_106"/>
          <p:cNvPicPr preferRelativeResize="0"/>
          <p:nvPr/>
        </p:nvPicPr>
        <p:blipFill>
          <a:blip r:embed="rId5">
            <a:alphaModFix/>
          </a:blip>
          <a:stretch>
            <a:fillRect/>
          </a:stretch>
        </p:blipFill>
        <p:spPr>
          <a:xfrm>
            <a:off x="5532751" y="2933775"/>
            <a:ext cx="2703925" cy="3503339"/>
          </a:xfrm>
          <a:prstGeom prst="rect">
            <a:avLst/>
          </a:prstGeom>
          <a:noFill/>
          <a:ln>
            <a:noFill/>
          </a:ln>
        </p:spPr>
      </p:pic>
      <p:pic>
        <p:nvPicPr>
          <p:cNvPr id="207" name="Google Shape;207;g82d4c9ce08_0_106"/>
          <p:cNvPicPr preferRelativeResize="0"/>
          <p:nvPr/>
        </p:nvPicPr>
        <p:blipFill>
          <a:blip r:embed="rId6">
            <a:alphaModFix/>
          </a:blip>
          <a:stretch>
            <a:fillRect/>
          </a:stretch>
        </p:blipFill>
        <p:spPr>
          <a:xfrm>
            <a:off x="5506219" y="2494050"/>
            <a:ext cx="2756982" cy="4397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82d4c9ce08_0_125"/>
          <p:cNvSpPr txBox="1"/>
          <p:nvPr/>
        </p:nvSpPr>
        <p:spPr>
          <a:xfrm>
            <a:off x="219075" y="1171925"/>
            <a:ext cx="8532600" cy="623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lt1"/>
              </a:buClr>
              <a:buSzPts val="3600"/>
              <a:buFont typeface="Calibri"/>
              <a:buNone/>
            </a:pPr>
            <a:r>
              <a:rPr lang="en-US" sz="3000" b="1">
                <a:solidFill>
                  <a:schemeClr val="lt1"/>
                </a:solidFill>
                <a:latin typeface="Calibri"/>
                <a:ea typeface="Calibri"/>
                <a:cs typeface="Calibri"/>
                <a:sym typeface="Calibri"/>
              </a:rPr>
              <a:t>Resources for You: Tools from ODE</a:t>
            </a:r>
            <a:endParaRPr>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lt1"/>
              </a:buClr>
              <a:buSzPts val="3600"/>
              <a:buFont typeface="Calibri"/>
              <a:buNone/>
            </a:pPr>
            <a:endParaRPr sz="3000" b="1">
              <a:solidFill>
                <a:schemeClr val="lt1"/>
              </a:solidFill>
              <a:latin typeface="Calibri"/>
              <a:ea typeface="Calibri"/>
              <a:cs typeface="Calibri"/>
              <a:sym typeface="Calibri"/>
            </a:endParaRPr>
          </a:p>
        </p:txBody>
      </p:sp>
      <p:sp>
        <p:nvSpPr>
          <p:cNvPr id="214" name="Google Shape;214;g82d4c9ce08_0_125"/>
          <p:cNvSpPr txBox="1"/>
          <p:nvPr/>
        </p:nvSpPr>
        <p:spPr>
          <a:xfrm>
            <a:off x="167225" y="1922375"/>
            <a:ext cx="2507400" cy="637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a:t>
            </a:r>
            <a:r>
              <a:rPr lang="en-US" b="1">
                <a:latin typeface="Calibri"/>
                <a:ea typeface="Calibri"/>
                <a:cs typeface="Calibri"/>
                <a:sym typeface="Calibri"/>
              </a:rPr>
              <a:t>6</a:t>
            </a:r>
            <a:r>
              <a:rPr lang="en-US" sz="1400" b="1" i="0" u="none" strike="noStrike" cap="none">
                <a:solidFill>
                  <a:srgbClr val="000000"/>
                </a:solidFill>
                <a:latin typeface="Calibri"/>
                <a:ea typeface="Calibri"/>
                <a:cs typeface="Calibri"/>
                <a:sym typeface="Calibri"/>
              </a:rPr>
              <a:t> Distance Learning </a:t>
            </a:r>
            <a:r>
              <a:rPr lang="en-US" b="1">
                <a:latin typeface="Calibri"/>
                <a:ea typeface="Calibri"/>
                <a:cs typeface="Calibri"/>
                <a:sym typeface="Calibri"/>
              </a:rPr>
              <a:t>Timeline</a:t>
            </a:r>
            <a:endParaRPr b="1">
              <a:latin typeface="Calibri"/>
              <a:ea typeface="Calibri"/>
              <a:cs typeface="Calibri"/>
              <a:sym typeface="Calibri"/>
            </a:endParaRPr>
          </a:p>
        </p:txBody>
      </p:sp>
      <p:sp>
        <p:nvSpPr>
          <p:cNvPr id="215" name="Google Shape;215;g82d4c9ce08_0_125"/>
          <p:cNvSpPr txBox="1"/>
          <p:nvPr/>
        </p:nvSpPr>
        <p:spPr>
          <a:xfrm>
            <a:off x="4603263" y="2017025"/>
            <a:ext cx="4148400" cy="637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a:t>
            </a:r>
            <a:r>
              <a:rPr lang="en-US" b="1">
                <a:latin typeface="Calibri"/>
                <a:ea typeface="Calibri"/>
                <a:cs typeface="Calibri"/>
                <a:sym typeface="Calibri"/>
              </a:rPr>
              <a:t>7</a:t>
            </a:r>
            <a:r>
              <a:rPr lang="en-US" sz="1400" b="1" i="0" u="none" strike="noStrike" cap="none">
                <a:solidFill>
                  <a:srgbClr val="000000"/>
                </a:solidFill>
                <a:latin typeface="Calibri"/>
                <a:ea typeface="Calibri"/>
                <a:cs typeface="Calibri"/>
                <a:sym typeface="Calibri"/>
              </a:rPr>
              <a:t> </a:t>
            </a:r>
            <a:r>
              <a:rPr lang="en-US" b="1">
                <a:latin typeface="Calibri"/>
                <a:ea typeface="Calibri"/>
                <a:cs typeface="Calibri"/>
                <a:sym typeface="Calibri"/>
              </a:rPr>
              <a:t>Summary Document</a:t>
            </a:r>
            <a:endParaRPr b="1">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b="1" i="1">
              <a:latin typeface="Calibri"/>
              <a:ea typeface="Calibri"/>
              <a:cs typeface="Calibri"/>
              <a:sym typeface="Calibri"/>
            </a:endParaRPr>
          </a:p>
        </p:txBody>
      </p:sp>
      <p:pic>
        <p:nvPicPr>
          <p:cNvPr id="216" name="Google Shape;216;g82d4c9ce08_0_125"/>
          <p:cNvPicPr preferRelativeResize="0"/>
          <p:nvPr/>
        </p:nvPicPr>
        <p:blipFill>
          <a:blip r:embed="rId3">
            <a:alphaModFix/>
          </a:blip>
          <a:stretch>
            <a:fillRect/>
          </a:stretch>
        </p:blipFill>
        <p:spPr>
          <a:xfrm>
            <a:off x="690342" y="2478525"/>
            <a:ext cx="1461183" cy="3529826"/>
          </a:xfrm>
          <a:prstGeom prst="rect">
            <a:avLst/>
          </a:prstGeom>
          <a:noFill/>
          <a:ln>
            <a:noFill/>
          </a:ln>
        </p:spPr>
      </p:pic>
      <p:pic>
        <p:nvPicPr>
          <p:cNvPr id="217" name="Google Shape;217;g82d4c9ce08_0_125"/>
          <p:cNvPicPr preferRelativeResize="0"/>
          <p:nvPr/>
        </p:nvPicPr>
        <p:blipFill>
          <a:blip r:embed="rId4">
            <a:alphaModFix/>
          </a:blip>
          <a:stretch>
            <a:fillRect/>
          </a:stretch>
        </p:blipFill>
        <p:spPr>
          <a:xfrm>
            <a:off x="4511687" y="2560175"/>
            <a:ext cx="4331575" cy="3610526"/>
          </a:xfrm>
          <a:prstGeom prst="rect">
            <a:avLst/>
          </a:prstGeom>
          <a:noFill/>
          <a:ln>
            <a:noFill/>
          </a:ln>
        </p:spPr>
      </p:pic>
      <p:pic>
        <p:nvPicPr>
          <p:cNvPr id="218" name="Google Shape;218;g82d4c9ce08_0_125"/>
          <p:cNvPicPr preferRelativeResize="0"/>
          <p:nvPr/>
        </p:nvPicPr>
        <p:blipFill>
          <a:blip r:embed="rId5">
            <a:alphaModFix/>
          </a:blip>
          <a:stretch>
            <a:fillRect/>
          </a:stretch>
        </p:blipFill>
        <p:spPr>
          <a:xfrm>
            <a:off x="951188" y="4845713"/>
            <a:ext cx="2981325" cy="1514475"/>
          </a:xfrm>
          <a:prstGeom prst="rect">
            <a:avLst/>
          </a:prstGeom>
          <a:noFill/>
          <a:ln>
            <a:noFill/>
          </a:ln>
        </p:spPr>
      </p:pic>
      <p:sp>
        <p:nvSpPr>
          <p:cNvPr id="219" name="Google Shape;219;g82d4c9ce08_0_125"/>
          <p:cNvSpPr/>
          <p:nvPr/>
        </p:nvSpPr>
        <p:spPr>
          <a:xfrm rot="5400908">
            <a:off x="2316212" y="4113424"/>
            <a:ext cx="1135500" cy="627900"/>
          </a:xfrm>
          <a:prstGeom prst="rightArrow">
            <a:avLst>
              <a:gd name="adj1" fmla="val 49832"/>
              <a:gd name="adj2" fmla="val 5000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8"/>
                                        </p:tgtEl>
                                        <p:attrNameLst>
                                          <p:attrName>style.visibility</p:attrName>
                                        </p:attrNameLst>
                                      </p:cBhvr>
                                      <p:to>
                                        <p:strVal val="visible"/>
                                      </p:to>
                                    </p:set>
                                  </p:childTnLst>
                                </p:cTn>
                              </p:par>
                              <p:par>
                                <p:cTn id="7" presetID="2" presetClass="entr" presetSubtype="1" fill="hold" nodeType="withEffect">
                                  <p:stCondLst>
                                    <p:cond delay="0"/>
                                  </p:stCondLst>
                                  <p:childTnLst>
                                    <p:set>
                                      <p:cBhvr>
                                        <p:cTn id="8" dur="1" fill="hold">
                                          <p:stCondLst>
                                            <p:cond delay="0"/>
                                          </p:stCondLst>
                                        </p:cTn>
                                        <p:tgtEl>
                                          <p:spTgt spid="219"/>
                                        </p:tgtEl>
                                        <p:attrNameLst>
                                          <p:attrName>style.visibility</p:attrName>
                                        </p:attrNameLst>
                                      </p:cBhvr>
                                      <p:to>
                                        <p:strVal val="visible"/>
                                      </p:to>
                                    </p:set>
                                    <p:anim calcmode="lin" valueType="num">
                                      <p:cBhvr additive="base">
                                        <p:cTn id="9" dur="1000"/>
                                        <p:tgtEl>
                                          <p:spTgt spid="2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15"/>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82b18550e2_1_36"/>
          <p:cNvSpPr txBox="1">
            <a:spLocks noGrp="1"/>
          </p:cNvSpPr>
          <p:nvPr>
            <p:ph type="title"/>
          </p:nvPr>
        </p:nvSpPr>
        <p:spPr>
          <a:xfrm>
            <a:off x="0" y="1028300"/>
            <a:ext cx="7919400" cy="1013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a:t>Other COVID-19 Resources from ODE</a:t>
            </a:r>
            <a:endParaRPr/>
          </a:p>
        </p:txBody>
      </p:sp>
      <p:pic>
        <p:nvPicPr>
          <p:cNvPr id="226" name="Google Shape;226;g82b18550e2_1_36"/>
          <p:cNvPicPr preferRelativeResize="0"/>
          <p:nvPr/>
        </p:nvPicPr>
        <p:blipFill rotWithShape="1">
          <a:blip r:embed="rId3">
            <a:alphaModFix/>
          </a:blip>
          <a:srcRect l="48380" t="30160" r="8951" b="44683"/>
          <a:stretch/>
        </p:blipFill>
        <p:spPr>
          <a:xfrm>
            <a:off x="347950" y="2583000"/>
            <a:ext cx="8478349" cy="2811575"/>
          </a:xfrm>
          <a:prstGeom prst="rect">
            <a:avLst/>
          </a:prstGeom>
          <a:noFill/>
          <a:ln>
            <a:noFill/>
          </a:ln>
        </p:spPr>
      </p:pic>
      <p:sp>
        <p:nvSpPr>
          <p:cNvPr id="227" name="Google Shape;227;g82b18550e2_1_36"/>
          <p:cNvSpPr txBox="1"/>
          <p:nvPr/>
        </p:nvSpPr>
        <p:spPr>
          <a:xfrm>
            <a:off x="533400" y="5486400"/>
            <a:ext cx="6136500" cy="58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sng" strike="noStrike" cap="none">
                <a:solidFill>
                  <a:schemeClr val="hlink"/>
                </a:solidFill>
                <a:latin typeface="Arial"/>
                <a:ea typeface="Arial"/>
                <a:cs typeface="Arial"/>
                <a:sym typeface="Arial"/>
                <a:hlinkClick r:id="rId4"/>
              </a:rPr>
              <a:t>Oregon Department of Education : COVID-19 Resources : Health, Safety &amp; Wellness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82b18550e2_1_24"/>
          <p:cNvSpPr txBox="1">
            <a:spLocks noGrp="1"/>
          </p:cNvSpPr>
          <p:nvPr>
            <p:ph type="title"/>
          </p:nvPr>
        </p:nvSpPr>
        <p:spPr>
          <a:xfrm>
            <a:off x="0" y="1028295"/>
            <a:ext cx="7152300" cy="1013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a:t>Our Commitment</a:t>
            </a:r>
            <a:endParaRPr/>
          </a:p>
        </p:txBody>
      </p:sp>
      <p:sp>
        <p:nvSpPr>
          <p:cNvPr id="234" name="Google Shape;234;g82b18550e2_1_24"/>
          <p:cNvSpPr txBox="1"/>
          <p:nvPr/>
        </p:nvSpPr>
        <p:spPr>
          <a:xfrm>
            <a:off x="3934500" y="2139975"/>
            <a:ext cx="4969800" cy="43074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Clr>
                <a:schemeClr val="dk1"/>
              </a:buClr>
              <a:buSzPts val="2400"/>
              <a:buFont typeface="Calibri"/>
              <a:buChar char="●"/>
            </a:pPr>
            <a:r>
              <a:rPr lang="en-US" sz="2400" b="0" i="0" u="none" strike="noStrike" cap="none">
                <a:solidFill>
                  <a:schemeClr val="dk1"/>
                </a:solidFill>
                <a:latin typeface="Calibri"/>
                <a:ea typeface="Calibri"/>
                <a:cs typeface="Calibri"/>
                <a:sym typeface="Calibri"/>
              </a:rPr>
              <a:t>Focus on care, connection, and continuity of learning</a:t>
            </a:r>
            <a:endParaRPr sz="2400" b="0" i="0" u="none" strike="noStrike" cap="none">
              <a:solidFill>
                <a:schemeClr val="dk1"/>
              </a:solidFill>
              <a:latin typeface="Calibri"/>
              <a:ea typeface="Calibri"/>
              <a:cs typeface="Calibri"/>
              <a:sym typeface="Calibri"/>
            </a:endParaRPr>
          </a:p>
          <a:p>
            <a:pPr marL="457200" marR="0" lvl="0" indent="-381000" algn="l" rtl="0">
              <a:lnSpc>
                <a:spcPct val="100000"/>
              </a:lnSpc>
              <a:spcBef>
                <a:spcPts val="0"/>
              </a:spcBef>
              <a:spcAft>
                <a:spcPts val="0"/>
              </a:spcAft>
              <a:buClr>
                <a:schemeClr val="dk1"/>
              </a:buClr>
              <a:buSzPts val="2400"/>
              <a:buFont typeface="Calibri"/>
              <a:buChar char="●"/>
            </a:pPr>
            <a:r>
              <a:rPr lang="en-US" sz="2400" b="0" i="0" u="none" strike="noStrike" cap="none">
                <a:solidFill>
                  <a:schemeClr val="dk1"/>
                </a:solidFill>
                <a:latin typeface="Calibri"/>
                <a:ea typeface="Calibri"/>
                <a:cs typeface="Calibri"/>
                <a:sym typeface="Calibri"/>
              </a:rPr>
              <a:t>Provide </a:t>
            </a:r>
            <a:r>
              <a:rPr lang="en-US" sz="2400">
                <a:solidFill>
                  <a:schemeClr val="dk1"/>
                </a:solidFill>
                <a:latin typeface="Calibri"/>
                <a:ea typeface="Calibri"/>
                <a:cs typeface="Calibri"/>
                <a:sym typeface="Calibri"/>
              </a:rPr>
              <a:t>timely communication</a:t>
            </a:r>
            <a:endParaRPr sz="2400" b="0" i="0" u="none" strike="noStrike" cap="none">
              <a:solidFill>
                <a:schemeClr val="dk1"/>
              </a:solidFill>
              <a:latin typeface="Calibri"/>
              <a:ea typeface="Calibri"/>
              <a:cs typeface="Calibri"/>
              <a:sym typeface="Calibri"/>
            </a:endParaRPr>
          </a:p>
          <a:p>
            <a:pPr marL="457200" marR="0" lvl="0" indent="-381000" algn="l" rtl="0">
              <a:lnSpc>
                <a:spcPct val="100000"/>
              </a:lnSpc>
              <a:spcBef>
                <a:spcPts val="0"/>
              </a:spcBef>
              <a:spcAft>
                <a:spcPts val="0"/>
              </a:spcAft>
              <a:buClr>
                <a:schemeClr val="dk1"/>
              </a:buClr>
              <a:buSzPts val="2400"/>
              <a:buFont typeface="Calibri"/>
              <a:buChar char="●"/>
            </a:pPr>
            <a:r>
              <a:rPr lang="en-US" sz="2400" b="0" i="0" u="none" strike="noStrike" cap="none">
                <a:solidFill>
                  <a:schemeClr val="dk1"/>
                </a:solidFill>
                <a:latin typeface="Calibri"/>
                <a:ea typeface="Calibri"/>
                <a:cs typeface="Calibri"/>
                <a:sym typeface="Calibri"/>
              </a:rPr>
              <a:t>Target and prioritize resources to support our most vulnerable learners</a:t>
            </a:r>
            <a:endParaRPr sz="2400" b="0" i="0" u="none" strike="noStrike" cap="none">
              <a:solidFill>
                <a:schemeClr val="dk1"/>
              </a:solidFill>
              <a:latin typeface="Calibri"/>
              <a:ea typeface="Calibri"/>
              <a:cs typeface="Calibri"/>
              <a:sym typeface="Calibri"/>
            </a:endParaRPr>
          </a:p>
          <a:p>
            <a:pPr marL="457200" marR="0" lvl="0" indent="-381000" algn="l" rtl="0">
              <a:lnSpc>
                <a:spcPct val="100000"/>
              </a:lnSpc>
              <a:spcBef>
                <a:spcPts val="0"/>
              </a:spcBef>
              <a:spcAft>
                <a:spcPts val="0"/>
              </a:spcAft>
              <a:buClr>
                <a:schemeClr val="dk1"/>
              </a:buClr>
              <a:buSzPts val="2400"/>
              <a:buFont typeface="Calibri"/>
              <a:buChar char="●"/>
            </a:pPr>
            <a:r>
              <a:rPr lang="en-US" sz="2400" b="0" i="0" u="none" strike="noStrike" cap="none">
                <a:solidFill>
                  <a:schemeClr val="dk1"/>
                </a:solidFill>
                <a:latin typeface="Calibri"/>
                <a:ea typeface="Calibri"/>
                <a:cs typeface="Calibri"/>
                <a:sym typeface="Calibri"/>
              </a:rPr>
              <a:t>Partner, support, and collaborate </a:t>
            </a:r>
            <a:endParaRPr sz="2400" b="0" i="0" u="none" strike="noStrike" cap="none">
              <a:solidFill>
                <a:schemeClr val="dk1"/>
              </a:solidFill>
              <a:latin typeface="Calibri"/>
              <a:ea typeface="Calibri"/>
              <a:cs typeface="Calibri"/>
              <a:sym typeface="Calibri"/>
            </a:endParaRPr>
          </a:p>
          <a:p>
            <a:pPr marL="457200" marR="0" lvl="0" indent="-381000" algn="l" rtl="0">
              <a:lnSpc>
                <a:spcPct val="100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Seek feedback from our stakeholders and embrace a growth mindset</a:t>
            </a:r>
            <a:endParaRPr sz="2400">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Calibri"/>
              <a:ea typeface="Calibri"/>
              <a:cs typeface="Calibri"/>
              <a:sym typeface="Calibri"/>
            </a:endParaRPr>
          </a:p>
        </p:txBody>
      </p:sp>
      <p:sp>
        <p:nvSpPr>
          <p:cNvPr id="235" name="Google Shape;235;g82b18550e2_1_24"/>
          <p:cNvSpPr txBox="1"/>
          <p:nvPr/>
        </p:nvSpPr>
        <p:spPr>
          <a:xfrm>
            <a:off x="165525" y="5372885"/>
            <a:ext cx="3539400" cy="40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a:latin typeface="Calibri"/>
                <a:ea typeface="Calibri"/>
                <a:cs typeface="Calibri"/>
                <a:sym typeface="Calibri"/>
              </a:rPr>
              <a:t>Wordle created from the ODE Distance Learning for All Guidance document.</a:t>
            </a:r>
            <a:endParaRPr sz="800" b="0" i="0" u="none" strike="noStrike" cap="none">
              <a:solidFill>
                <a:srgbClr val="000000"/>
              </a:solidFill>
              <a:latin typeface="Calibri"/>
              <a:ea typeface="Calibri"/>
              <a:cs typeface="Calibri"/>
              <a:sym typeface="Calibri"/>
            </a:endParaRPr>
          </a:p>
        </p:txBody>
      </p:sp>
      <p:sp>
        <p:nvSpPr>
          <p:cNvPr id="236" name="Google Shape;236;g82b18550e2_1_24"/>
          <p:cNvSpPr txBox="1"/>
          <p:nvPr/>
        </p:nvSpPr>
        <p:spPr>
          <a:xfrm>
            <a:off x="192925" y="5874775"/>
            <a:ext cx="3637800" cy="359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a:solidFill>
                  <a:schemeClr val="dk1"/>
                </a:solidFill>
              </a:rPr>
              <a:t>District Contact Information</a:t>
            </a:r>
            <a:endParaRPr sz="1800" b="0" i="0" u="none" strike="noStrike" cap="none">
              <a:solidFill>
                <a:schemeClr val="dk1"/>
              </a:solidFill>
              <a:latin typeface="Arial"/>
              <a:ea typeface="Arial"/>
              <a:cs typeface="Arial"/>
              <a:sym typeface="Arial"/>
            </a:endParaRPr>
          </a:p>
        </p:txBody>
      </p:sp>
      <p:pic>
        <p:nvPicPr>
          <p:cNvPr id="237" name="Google Shape;237;g82b18550e2_1_24"/>
          <p:cNvPicPr preferRelativeResize="0"/>
          <p:nvPr/>
        </p:nvPicPr>
        <p:blipFill>
          <a:blip r:embed="rId3">
            <a:alphaModFix/>
          </a:blip>
          <a:stretch>
            <a:fillRect/>
          </a:stretch>
        </p:blipFill>
        <p:spPr>
          <a:xfrm>
            <a:off x="37700" y="2434186"/>
            <a:ext cx="3795049" cy="2846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82d4c9ce08_0_0"/>
          <p:cNvSpPr txBox="1">
            <a:spLocks noGrp="1"/>
          </p:cNvSpPr>
          <p:nvPr>
            <p:ph type="title"/>
          </p:nvPr>
        </p:nvSpPr>
        <p:spPr>
          <a:xfrm>
            <a:off x="0" y="1028295"/>
            <a:ext cx="7152300" cy="1013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Calibri"/>
              <a:buNone/>
            </a:pPr>
            <a:r>
              <a:rPr lang="en-US"/>
              <a:t>The New Normal</a:t>
            </a:r>
            <a:endParaRPr/>
          </a:p>
        </p:txBody>
      </p:sp>
      <p:pic>
        <p:nvPicPr>
          <p:cNvPr id="99" name="Google Shape;99;g82d4c9ce08_0_0"/>
          <p:cNvPicPr preferRelativeResize="0"/>
          <p:nvPr/>
        </p:nvPicPr>
        <p:blipFill>
          <a:blip r:embed="rId3">
            <a:alphaModFix/>
          </a:blip>
          <a:stretch>
            <a:fillRect/>
          </a:stretch>
        </p:blipFill>
        <p:spPr>
          <a:xfrm>
            <a:off x="1261537" y="2041700"/>
            <a:ext cx="6620934" cy="4404300"/>
          </a:xfrm>
          <a:prstGeom prst="rect">
            <a:avLst/>
          </a:prstGeom>
          <a:noFill/>
          <a:ln>
            <a:noFill/>
          </a:ln>
        </p:spPr>
      </p:pic>
      <p:sp>
        <p:nvSpPr>
          <p:cNvPr id="100" name="Google Shape;100;g82d4c9ce08_0_0"/>
          <p:cNvSpPr txBox="1"/>
          <p:nvPr/>
        </p:nvSpPr>
        <p:spPr>
          <a:xfrm>
            <a:off x="0" y="5938100"/>
            <a:ext cx="3000000" cy="50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Photo Credit: </a:t>
            </a:r>
            <a:r>
              <a:rPr lang="en-US" sz="1100" u="sng">
                <a:solidFill>
                  <a:schemeClr val="hlink"/>
                </a:solidFill>
                <a:hlinkClick r:id="rId4"/>
              </a:rPr>
              <a:t>https://www.shutterstock.com/search/feet+arr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82d4c9ce08_0_85"/>
          <p:cNvSpPr txBox="1">
            <a:spLocks noGrp="1"/>
          </p:cNvSpPr>
          <p:nvPr>
            <p:ph type="title"/>
          </p:nvPr>
        </p:nvSpPr>
        <p:spPr>
          <a:xfrm>
            <a:off x="0" y="1028295"/>
            <a:ext cx="7152300" cy="1013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Today’s Goals</a:t>
            </a:r>
            <a:endParaRPr/>
          </a:p>
        </p:txBody>
      </p:sp>
      <p:sp>
        <p:nvSpPr>
          <p:cNvPr id="107" name="Google Shape;107;g82d4c9ce08_0_85"/>
          <p:cNvSpPr txBox="1"/>
          <p:nvPr/>
        </p:nvSpPr>
        <p:spPr>
          <a:xfrm>
            <a:off x="639525" y="2470550"/>
            <a:ext cx="7783200" cy="3660300"/>
          </a:xfrm>
          <a:prstGeom prst="rect">
            <a:avLst/>
          </a:prstGeom>
          <a:noFill/>
          <a:ln>
            <a:noFill/>
          </a:ln>
        </p:spPr>
        <p:txBody>
          <a:bodyPr spcFirstLastPara="1" wrap="square" lIns="91425" tIns="91425" rIns="91425" bIns="91425" anchor="t" anchorCtr="0">
            <a:noAutofit/>
          </a:bodyPr>
          <a:lstStyle/>
          <a:p>
            <a:pPr marL="457200" lvl="0" indent="-368300" algn="l" rtl="0">
              <a:spcBef>
                <a:spcPts val="0"/>
              </a:spcBef>
              <a:spcAft>
                <a:spcPts val="0"/>
              </a:spcAft>
              <a:buSzPts val="2200"/>
              <a:buFont typeface="Calibri"/>
              <a:buChar char="●"/>
            </a:pPr>
            <a:r>
              <a:rPr lang="en-US" sz="2200">
                <a:latin typeface="Calibri"/>
                <a:ea typeface="Calibri"/>
                <a:cs typeface="Calibri"/>
                <a:sym typeface="Calibri"/>
              </a:rPr>
              <a:t>Share an overview of the guidance provided by the Oregon Department of Education for the extended school closure: Distance Learning For All. </a:t>
            </a:r>
            <a:endParaRPr sz="220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US" sz="2200">
                <a:latin typeface="Calibri"/>
                <a:ea typeface="Calibri"/>
                <a:cs typeface="Calibri"/>
                <a:sym typeface="Calibri"/>
              </a:rPr>
              <a:t>Provide a clear definition of distance learning and how it might look for our students.</a:t>
            </a:r>
            <a:endParaRPr sz="2400">
              <a:solidFill>
                <a:schemeClr val="dk1"/>
              </a:solidFill>
            </a:endParaRPr>
          </a:p>
          <a:p>
            <a:pPr marL="457200" lvl="0" indent="-368300" algn="l" rtl="0">
              <a:spcBef>
                <a:spcPts val="0"/>
              </a:spcBef>
              <a:spcAft>
                <a:spcPts val="0"/>
              </a:spcAft>
              <a:buSzPts val="2200"/>
              <a:buFont typeface="Calibri"/>
              <a:buChar char="●"/>
            </a:pPr>
            <a:r>
              <a:rPr lang="en-US" sz="2200">
                <a:latin typeface="Calibri"/>
                <a:ea typeface="Calibri"/>
                <a:cs typeface="Calibri"/>
                <a:sym typeface="Calibri"/>
              </a:rPr>
              <a:t>Explain the planning process that we are currently engaged in as a district so that we are ready to launch on the target date of April 13. </a:t>
            </a:r>
            <a:endParaRPr sz="220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US" sz="2200">
                <a:latin typeface="Calibri"/>
                <a:ea typeface="Calibri"/>
                <a:cs typeface="Calibri"/>
                <a:sym typeface="Calibri"/>
              </a:rPr>
              <a:t>Share resources that families and community members can access to learn more.</a:t>
            </a:r>
            <a:endParaRPr sz="220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82b18550e2_1_212"/>
          <p:cNvSpPr txBox="1">
            <a:spLocks noGrp="1"/>
          </p:cNvSpPr>
          <p:nvPr>
            <p:ph type="title"/>
          </p:nvPr>
        </p:nvSpPr>
        <p:spPr>
          <a:xfrm>
            <a:off x="0" y="1028295"/>
            <a:ext cx="7152300" cy="1013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a:t>Timeline</a:t>
            </a:r>
            <a:endParaRPr/>
          </a:p>
        </p:txBody>
      </p:sp>
      <p:pic>
        <p:nvPicPr>
          <p:cNvPr id="114" name="Google Shape;114;g82b18550e2_1_212"/>
          <p:cNvPicPr preferRelativeResize="0"/>
          <p:nvPr/>
        </p:nvPicPr>
        <p:blipFill rotWithShape="1">
          <a:blip r:embed="rId3">
            <a:alphaModFix/>
          </a:blip>
          <a:srcRect t="13904" b="41199"/>
          <a:stretch/>
        </p:blipFill>
        <p:spPr>
          <a:xfrm>
            <a:off x="511975" y="2061050"/>
            <a:ext cx="3734594" cy="4401875"/>
          </a:xfrm>
          <a:prstGeom prst="rect">
            <a:avLst/>
          </a:prstGeom>
          <a:noFill/>
          <a:ln>
            <a:noFill/>
          </a:ln>
        </p:spPr>
      </p:pic>
      <p:grpSp>
        <p:nvGrpSpPr>
          <p:cNvPr id="115" name="Google Shape;115;g82b18550e2_1_212"/>
          <p:cNvGrpSpPr/>
          <p:nvPr/>
        </p:nvGrpSpPr>
        <p:grpSpPr>
          <a:xfrm>
            <a:off x="4369498" y="2061050"/>
            <a:ext cx="3978728" cy="4401882"/>
            <a:chOff x="4217098" y="2061050"/>
            <a:chExt cx="3978728" cy="4401882"/>
          </a:xfrm>
        </p:grpSpPr>
        <p:pic>
          <p:nvPicPr>
            <p:cNvPr id="116" name="Google Shape;116;g82b18550e2_1_212"/>
            <p:cNvPicPr preferRelativeResize="0"/>
            <p:nvPr/>
          </p:nvPicPr>
          <p:blipFill rotWithShape="1">
            <a:blip r:embed="rId3">
              <a:alphaModFix/>
            </a:blip>
            <a:srcRect t="60230"/>
            <a:stretch/>
          </p:blipFill>
          <p:spPr>
            <a:xfrm>
              <a:off x="4217098" y="2061050"/>
              <a:ext cx="3978726" cy="4154090"/>
            </a:xfrm>
            <a:prstGeom prst="rect">
              <a:avLst/>
            </a:prstGeom>
            <a:noFill/>
            <a:ln>
              <a:noFill/>
            </a:ln>
          </p:spPr>
        </p:pic>
        <p:pic>
          <p:nvPicPr>
            <p:cNvPr id="117" name="Google Shape;117;g82b18550e2_1_212"/>
            <p:cNvPicPr preferRelativeResize="0"/>
            <p:nvPr/>
          </p:nvPicPr>
          <p:blipFill rotWithShape="1">
            <a:blip r:embed="rId3">
              <a:alphaModFix/>
            </a:blip>
            <a:srcRect t="98513"/>
            <a:stretch/>
          </p:blipFill>
          <p:spPr>
            <a:xfrm>
              <a:off x="4217100" y="6169857"/>
              <a:ext cx="3978726" cy="293075"/>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82b18550e2_1_120"/>
          <p:cNvSpPr txBox="1">
            <a:spLocks noGrp="1"/>
          </p:cNvSpPr>
          <p:nvPr>
            <p:ph type="title"/>
          </p:nvPr>
        </p:nvSpPr>
        <p:spPr>
          <a:xfrm>
            <a:off x="0" y="1028295"/>
            <a:ext cx="7152300" cy="1013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a:t>What is Distance Learning?</a:t>
            </a:r>
            <a:endParaRPr/>
          </a:p>
        </p:txBody>
      </p:sp>
      <p:sp>
        <p:nvSpPr>
          <p:cNvPr id="124" name="Google Shape;124;g82b18550e2_1_120"/>
          <p:cNvSpPr txBox="1"/>
          <p:nvPr/>
        </p:nvSpPr>
        <p:spPr>
          <a:xfrm>
            <a:off x="76300" y="2041700"/>
            <a:ext cx="8228400" cy="3821700"/>
          </a:xfrm>
          <a:prstGeom prst="rect">
            <a:avLst/>
          </a:prstGeom>
          <a:noFill/>
          <a:ln>
            <a:noFill/>
          </a:ln>
        </p:spPr>
        <p:txBody>
          <a:bodyPr spcFirstLastPara="1" wrap="square" lIns="91425" tIns="91425" rIns="91425" bIns="91425" anchor="t" anchorCtr="0">
            <a:noAutofit/>
          </a:bodyPr>
          <a:lstStyle/>
          <a:p>
            <a:pPr marL="457200" marR="0" lvl="0" indent="-368300" algn="l" rtl="0">
              <a:lnSpc>
                <a:spcPct val="100000"/>
              </a:lnSpc>
              <a:spcBef>
                <a:spcPts val="0"/>
              </a:spcBef>
              <a:spcAft>
                <a:spcPts val="0"/>
              </a:spcAft>
              <a:buClr>
                <a:schemeClr val="dk1"/>
              </a:buClr>
              <a:buSzPts val="2200"/>
              <a:buFont typeface="Calibri"/>
              <a:buChar char="●"/>
            </a:pPr>
            <a:r>
              <a:rPr lang="en-US" sz="2200" b="0" i="0" u="none" strike="noStrike" cap="none">
                <a:solidFill>
                  <a:schemeClr val="dk1"/>
                </a:solidFill>
                <a:latin typeface="Calibri"/>
                <a:ea typeface="Calibri"/>
                <a:cs typeface="Calibri"/>
                <a:sym typeface="Calibri"/>
              </a:rPr>
              <a:t>Instruction </a:t>
            </a:r>
            <a:endParaRPr sz="2200" b="0" i="0" u="none" strike="noStrike" cap="none">
              <a:solidFill>
                <a:schemeClr val="dk1"/>
              </a:solidFill>
              <a:latin typeface="Calibri"/>
              <a:ea typeface="Calibri"/>
              <a:cs typeface="Calibri"/>
              <a:sym typeface="Calibri"/>
            </a:endParaRPr>
          </a:p>
          <a:p>
            <a:pPr marL="457200" marR="0" lvl="0" indent="-368300" algn="l" rtl="0">
              <a:lnSpc>
                <a:spcPct val="100000"/>
              </a:lnSpc>
              <a:spcBef>
                <a:spcPts val="1000"/>
              </a:spcBef>
              <a:spcAft>
                <a:spcPts val="0"/>
              </a:spcAft>
              <a:buClr>
                <a:schemeClr val="dk1"/>
              </a:buClr>
              <a:buSzPts val="2200"/>
              <a:buFont typeface="Calibri"/>
              <a:buChar char="●"/>
            </a:pPr>
            <a:r>
              <a:rPr lang="en-US" sz="2200" b="0" i="0" u="none" strike="noStrike" cap="none">
                <a:solidFill>
                  <a:schemeClr val="dk1"/>
                </a:solidFill>
                <a:latin typeface="Calibri"/>
                <a:ea typeface="Calibri"/>
                <a:cs typeface="Calibri"/>
                <a:sym typeface="Calibri"/>
              </a:rPr>
              <a:t>Student and instructor are in different locations</a:t>
            </a:r>
            <a:endParaRPr sz="2200" b="0" i="0" u="none" strike="noStrike" cap="none">
              <a:solidFill>
                <a:schemeClr val="dk1"/>
              </a:solidFill>
              <a:latin typeface="Calibri"/>
              <a:ea typeface="Calibri"/>
              <a:cs typeface="Calibri"/>
              <a:sym typeface="Calibri"/>
            </a:endParaRPr>
          </a:p>
          <a:p>
            <a:pPr marL="457200" marR="0" lvl="0" indent="-368300" algn="l" rtl="0">
              <a:lnSpc>
                <a:spcPct val="100000"/>
              </a:lnSpc>
              <a:spcBef>
                <a:spcPts val="1000"/>
              </a:spcBef>
              <a:spcAft>
                <a:spcPts val="0"/>
              </a:spcAft>
              <a:buClr>
                <a:schemeClr val="dk1"/>
              </a:buClr>
              <a:buSzPts val="2200"/>
              <a:buFont typeface="Calibri"/>
              <a:buChar char="●"/>
            </a:pPr>
            <a:r>
              <a:rPr lang="en-US" sz="2200" b="0" i="0" u="none" strike="noStrike" cap="none">
                <a:solidFill>
                  <a:schemeClr val="dk1"/>
                </a:solidFill>
                <a:latin typeface="Calibri"/>
                <a:ea typeface="Calibri"/>
                <a:cs typeface="Calibri"/>
                <a:sym typeface="Calibri"/>
              </a:rPr>
              <a:t>Students access appropriate educational materials and receive ongoing interaction with their teacher(s)</a:t>
            </a:r>
            <a:endParaRPr sz="2200" b="0" i="0" u="none" strike="noStrike" cap="none">
              <a:solidFill>
                <a:schemeClr val="dk1"/>
              </a:solidFill>
              <a:latin typeface="Calibri"/>
              <a:ea typeface="Calibri"/>
              <a:cs typeface="Calibri"/>
              <a:sym typeface="Calibri"/>
            </a:endParaRPr>
          </a:p>
          <a:p>
            <a:pPr marL="457200" marR="0" lvl="0" indent="-368300" algn="l" rtl="0">
              <a:lnSpc>
                <a:spcPct val="100000"/>
              </a:lnSpc>
              <a:spcBef>
                <a:spcPts val="1000"/>
              </a:spcBef>
              <a:spcAft>
                <a:spcPts val="0"/>
              </a:spcAft>
              <a:buClr>
                <a:schemeClr val="dk1"/>
              </a:buClr>
              <a:buSzPts val="2200"/>
              <a:buFont typeface="Calibri"/>
              <a:buChar char="●"/>
            </a:pPr>
            <a:r>
              <a:rPr lang="en-US" sz="2200" b="0" i="0" u="none" strike="noStrike" cap="none">
                <a:solidFill>
                  <a:schemeClr val="dk1"/>
                </a:solidFill>
                <a:latin typeface="Calibri"/>
                <a:ea typeface="Calibri"/>
                <a:cs typeface="Calibri"/>
                <a:sym typeface="Calibri"/>
              </a:rPr>
              <a:t>Multimedia communication and blended learning strategies (not just digital/online learning)</a:t>
            </a:r>
            <a:endParaRPr sz="2200" b="0" i="0" u="none" strike="noStrike" cap="none">
              <a:solidFill>
                <a:schemeClr val="dk1"/>
              </a:solidFill>
              <a:latin typeface="Calibri"/>
              <a:ea typeface="Calibri"/>
              <a:cs typeface="Calibri"/>
              <a:sym typeface="Calibri"/>
            </a:endParaRPr>
          </a:p>
          <a:p>
            <a:pPr marL="457200" marR="0" lvl="0" indent="-368300" algn="l" rtl="0">
              <a:lnSpc>
                <a:spcPct val="100000"/>
              </a:lnSpc>
              <a:spcBef>
                <a:spcPts val="1000"/>
              </a:spcBef>
              <a:spcAft>
                <a:spcPts val="0"/>
              </a:spcAft>
              <a:buClr>
                <a:schemeClr val="dk1"/>
              </a:buClr>
              <a:buSzPts val="2200"/>
              <a:buFont typeface="Calibri"/>
              <a:buChar char="●"/>
            </a:pPr>
            <a:r>
              <a:rPr lang="en-US" sz="2200" b="0" i="0" u="none" strike="noStrike" cap="none">
                <a:solidFill>
                  <a:schemeClr val="dk1"/>
                </a:solidFill>
                <a:latin typeface="Calibri"/>
                <a:ea typeface="Calibri"/>
                <a:cs typeface="Calibri"/>
                <a:sym typeface="Calibri"/>
              </a:rPr>
              <a:t>Asynchronous or synchronous</a:t>
            </a:r>
            <a:endParaRPr sz="2200" b="0" i="0" u="none" strike="noStrike" cap="none">
              <a:solidFill>
                <a:schemeClr val="dk1"/>
              </a:solidFill>
              <a:latin typeface="Calibri"/>
              <a:ea typeface="Calibri"/>
              <a:cs typeface="Calibri"/>
              <a:sym typeface="Calibri"/>
            </a:endParaRPr>
          </a:p>
          <a:p>
            <a:pPr marL="0" marR="0" lvl="0" indent="0" algn="l" rtl="0">
              <a:lnSpc>
                <a:spcPct val="100000"/>
              </a:lnSpc>
              <a:spcBef>
                <a:spcPts val="1000"/>
              </a:spcBef>
              <a:spcAft>
                <a:spcPts val="0"/>
              </a:spcAft>
              <a:buClr>
                <a:srgbClr val="000000"/>
              </a:buClr>
              <a:buSzPts val="2200"/>
              <a:buFont typeface="Arial"/>
              <a:buNone/>
            </a:pPr>
            <a:endParaRPr sz="2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r>
              <a:rPr lang="en-US" sz="2200" b="1" i="1" u="none" strike="noStrike" cap="none">
                <a:solidFill>
                  <a:schemeClr val="dk1"/>
                </a:solidFill>
                <a:latin typeface="Calibri"/>
                <a:ea typeface="Calibri"/>
                <a:cs typeface="Calibri"/>
                <a:sym typeface="Calibri"/>
              </a:rPr>
              <a:t>Districts will enter into distance learning along a continuum. Each district will approach distance learning differently. </a:t>
            </a:r>
            <a:endParaRPr sz="2200" b="1" i="1" u="none" strike="noStrike" cap="non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825c13b409_0_6"/>
          <p:cNvSpPr txBox="1"/>
          <p:nvPr/>
        </p:nvSpPr>
        <p:spPr>
          <a:xfrm>
            <a:off x="219075" y="1171925"/>
            <a:ext cx="7591500" cy="6231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lt1"/>
              </a:buClr>
              <a:buSzPts val="3600"/>
              <a:buFont typeface="Calibri"/>
              <a:buNone/>
            </a:pPr>
            <a:r>
              <a:rPr lang="en-US" sz="3000" b="1" i="0" u="none" strike="noStrike" cap="none">
                <a:solidFill>
                  <a:schemeClr val="lt1"/>
                </a:solidFill>
                <a:latin typeface="Calibri"/>
                <a:ea typeface="Calibri"/>
                <a:cs typeface="Calibri"/>
                <a:sym typeface="Calibri"/>
              </a:rPr>
              <a:t>Guiding Principles</a:t>
            </a:r>
            <a:endParaRPr sz="1400" b="0" i="0" u="none" strike="noStrike" cap="none">
              <a:solidFill>
                <a:srgbClr val="000000"/>
              </a:solidFill>
              <a:latin typeface="Calibri"/>
              <a:ea typeface="Calibri"/>
              <a:cs typeface="Calibri"/>
              <a:sym typeface="Calibri"/>
            </a:endParaRPr>
          </a:p>
        </p:txBody>
      </p:sp>
      <p:sp>
        <p:nvSpPr>
          <p:cNvPr id="131" name="Google Shape;131;g825c13b409_0_6"/>
          <p:cNvSpPr txBox="1"/>
          <p:nvPr/>
        </p:nvSpPr>
        <p:spPr>
          <a:xfrm>
            <a:off x="274450" y="1972400"/>
            <a:ext cx="8397000" cy="3184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rgbClr val="000000"/>
                </a:solidFill>
                <a:latin typeface="Calibri"/>
                <a:ea typeface="Calibri"/>
                <a:cs typeface="Calibri"/>
                <a:sym typeface="Calibri"/>
              </a:rPr>
              <a:t>Care, Co</a:t>
            </a:r>
            <a:r>
              <a:rPr lang="en-US" sz="3000" b="1">
                <a:latin typeface="Calibri"/>
                <a:ea typeface="Calibri"/>
                <a:cs typeface="Calibri"/>
                <a:sym typeface="Calibri"/>
              </a:rPr>
              <a:t>nnection</a:t>
            </a:r>
            <a:r>
              <a:rPr lang="en-US" sz="3000" b="1" i="0" u="none" strike="noStrike" cap="none">
                <a:solidFill>
                  <a:srgbClr val="000000"/>
                </a:solidFill>
                <a:latin typeface="Calibri"/>
                <a:ea typeface="Calibri"/>
                <a:cs typeface="Calibri"/>
                <a:sym typeface="Calibri"/>
              </a:rPr>
              <a:t> and Continuity of Learning</a:t>
            </a:r>
            <a:endParaRPr sz="3000" b="1" i="0" u="none" strike="noStrike" cap="none">
              <a:solidFill>
                <a:srgbClr val="000000"/>
              </a:solidFill>
              <a:latin typeface="Calibri"/>
              <a:ea typeface="Calibri"/>
              <a:cs typeface="Calibri"/>
              <a:sym typeface="Calibri"/>
            </a:endParaRPr>
          </a:p>
          <a:p>
            <a:pPr marL="0" marR="0" lvl="0" indent="0" algn="ctr" rtl="0">
              <a:lnSpc>
                <a:spcPct val="100000"/>
              </a:lnSpc>
              <a:spcBef>
                <a:spcPts val="100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Ensure safety and wellness</a:t>
            </a:r>
            <a:endParaRPr sz="2800" b="0" i="0" u="none" strike="noStrike" cap="none">
              <a:solidFill>
                <a:srgbClr val="000000"/>
              </a:solidFill>
              <a:latin typeface="Calibri"/>
              <a:ea typeface="Calibri"/>
              <a:cs typeface="Calibri"/>
              <a:sym typeface="Calibri"/>
            </a:endParaRPr>
          </a:p>
          <a:p>
            <a:pPr marL="0" marR="0" lvl="0" indent="0" algn="ctr" rtl="0">
              <a:lnSpc>
                <a:spcPct val="100000"/>
              </a:lnSpc>
              <a:spcBef>
                <a:spcPts val="100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Cultivate connection and relationship</a:t>
            </a:r>
            <a:endParaRPr sz="2800" b="0" i="0" u="none" strike="noStrike" cap="none">
              <a:solidFill>
                <a:srgbClr val="000000"/>
              </a:solidFill>
              <a:latin typeface="Calibri"/>
              <a:ea typeface="Calibri"/>
              <a:cs typeface="Calibri"/>
              <a:sym typeface="Calibri"/>
            </a:endParaRPr>
          </a:p>
          <a:p>
            <a:pPr marL="0" marR="0" lvl="0" indent="0" algn="ctr" rtl="0">
              <a:lnSpc>
                <a:spcPct val="100000"/>
              </a:lnSpc>
              <a:spcBef>
                <a:spcPts val="100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Center in equity and efficacy</a:t>
            </a:r>
            <a:endParaRPr sz="2800" b="0" i="0" u="none" strike="noStrike" cap="none">
              <a:solidFill>
                <a:srgbClr val="000000"/>
              </a:solidFill>
              <a:latin typeface="Calibri"/>
              <a:ea typeface="Calibri"/>
              <a:cs typeface="Calibri"/>
              <a:sym typeface="Calibri"/>
            </a:endParaRPr>
          </a:p>
          <a:p>
            <a:pPr marL="0" marR="0" lvl="0" indent="0" algn="ctr" rtl="0">
              <a:lnSpc>
                <a:spcPct val="100000"/>
              </a:lnSpc>
              <a:spcBef>
                <a:spcPts val="1000"/>
              </a:spcBef>
              <a:spcAft>
                <a:spcPts val="100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Innovate</a:t>
            </a:r>
            <a:endParaRPr sz="2800" b="0" i="0" u="none" strike="noStrike" cap="none">
              <a:solidFill>
                <a:srgbClr val="000000"/>
              </a:solidFill>
              <a:latin typeface="Calibri"/>
              <a:ea typeface="Calibri"/>
              <a:cs typeface="Calibri"/>
              <a:sym typeface="Calibri"/>
            </a:endParaRPr>
          </a:p>
        </p:txBody>
      </p:sp>
      <p:pic>
        <p:nvPicPr>
          <p:cNvPr id="132" name="Google Shape;132;g825c13b409_0_6" descr="&quot;&quot;"/>
          <p:cNvPicPr preferRelativeResize="0"/>
          <p:nvPr/>
        </p:nvPicPr>
        <p:blipFill rotWithShape="1">
          <a:blip r:embed="rId3">
            <a:alphaModFix/>
          </a:blip>
          <a:srcRect t="39380" b="18401"/>
          <a:stretch/>
        </p:blipFill>
        <p:spPr>
          <a:xfrm>
            <a:off x="480350" y="4781550"/>
            <a:ext cx="8054052" cy="1847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82b18550e2_0_2"/>
          <p:cNvSpPr txBox="1">
            <a:spLocks noGrp="1"/>
          </p:cNvSpPr>
          <p:nvPr>
            <p:ph type="title"/>
          </p:nvPr>
        </p:nvSpPr>
        <p:spPr>
          <a:xfrm>
            <a:off x="0" y="1028295"/>
            <a:ext cx="7152300" cy="1013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a:t>Guidelines for Distance Learning</a:t>
            </a:r>
            <a:endParaRPr/>
          </a:p>
        </p:txBody>
      </p:sp>
      <p:sp>
        <p:nvSpPr>
          <p:cNvPr id="139" name="Google Shape;139;g82b18550e2_0_2"/>
          <p:cNvSpPr txBox="1">
            <a:spLocks noGrp="1"/>
          </p:cNvSpPr>
          <p:nvPr>
            <p:ph type="subTitle" idx="1"/>
          </p:nvPr>
        </p:nvSpPr>
        <p:spPr>
          <a:xfrm>
            <a:off x="152400" y="2041700"/>
            <a:ext cx="8882700" cy="4257600"/>
          </a:xfrm>
          <a:prstGeom prst="rect">
            <a:avLst/>
          </a:prstGeom>
          <a:noFill/>
          <a:ln>
            <a:noFill/>
          </a:ln>
        </p:spPr>
        <p:txBody>
          <a:bodyPr spcFirstLastPara="1" wrap="square" lIns="91425" tIns="45700" rIns="91425" bIns="45700" anchor="t" anchorCtr="0">
            <a:noAutofit/>
          </a:bodyPr>
          <a:lstStyle/>
          <a:p>
            <a:pPr marL="457200" lvl="0" indent="-387350" algn="l" rtl="0">
              <a:lnSpc>
                <a:spcPct val="100000"/>
              </a:lnSpc>
              <a:spcBef>
                <a:spcPts val="0"/>
              </a:spcBef>
              <a:spcAft>
                <a:spcPts val="0"/>
              </a:spcAft>
              <a:buSzPts val="2500"/>
              <a:buChar char="●"/>
            </a:pPr>
            <a:r>
              <a:rPr lang="en-US" sz="2500"/>
              <a:t>Social, Emotional, and Mental Health</a:t>
            </a:r>
            <a:endParaRPr sz="2500"/>
          </a:p>
          <a:p>
            <a:pPr marL="457200" lvl="0" indent="-387350" algn="l" rtl="0">
              <a:lnSpc>
                <a:spcPct val="100000"/>
              </a:lnSpc>
              <a:spcBef>
                <a:spcPts val="0"/>
              </a:spcBef>
              <a:spcAft>
                <a:spcPts val="0"/>
              </a:spcAft>
              <a:buSzPts val="2500"/>
              <a:buChar char="●"/>
            </a:pPr>
            <a:r>
              <a:rPr lang="en-US" sz="2500"/>
              <a:t>Partnering with Parents, Families, and Caregivers</a:t>
            </a:r>
            <a:endParaRPr sz="2500"/>
          </a:p>
          <a:p>
            <a:pPr marL="457200" lvl="0" indent="-387350" algn="l" rtl="0">
              <a:lnSpc>
                <a:spcPct val="100000"/>
              </a:lnSpc>
              <a:spcBef>
                <a:spcPts val="0"/>
              </a:spcBef>
              <a:spcAft>
                <a:spcPts val="0"/>
              </a:spcAft>
              <a:buSzPts val="2500"/>
              <a:buChar char="●"/>
            </a:pPr>
            <a:r>
              <a:rPr lang="en-US" sz="2500"/>
              <a:t>Instructional Time</a:t>
            </a:r>
            <a:endParaRPr sz="2500"/>
          </a:p>
          <a:p>
            <a:pPr marL="457200" lvl="0" indent="-387350" algn="l" rtl="0">
              <a:lnSpc>
                <a:spcPct val="100000"/>
              </a:lnSpc>
              <a:spcBef>
                <a:spcPts val="0"/>
              </a:spcBef>
              <a:spcAft>
                <a:spcPts val="0"/>
              </a:spcAft>
              <a:buSzPts val="2500"/>
              <a:buChar char="●"/>
            </a:pPr>
            <a:r>
              <a:rPr lang="en-US" sz="2500"/>
              <a:t>Equity and Access</a:t>
            </a:r>
            <a:endParaRPr sz="2500"/>
          </a:p>
          <a:p>
            <a:pPr marL="457200" lvl="0" indent="-387350" algn="l" rtl="0">
              <a:lnSpc>
                <a:spcPct val="100000"/>
              </a:lnSpc>
              <a:spcBef>
                <a:spcPts val="0"/>
              </a:spcBef>
              <a:spcAft>
                <a:spcPts val="0"/>
              </a:spcAft>
              <a:buSzPts val="2500"/>
              <a:buChar char="●"/>
            </a:pPr>
            <a:r>
              <a:rPr lang="en-US" sz="2500"/>
              <a:t>Teaching and Learning</a:t>
            </a:r>
            <a:endParaRPr sz="2500"/>
          </a:p>
          <a:p>
            <a:pPr marL="457200" lvl="0" indent="-387350" algn="l" rtl="0">
              <a:lnSpc>
                <a:spcPct val="100000"/>
              </a:lnSpc>
              <a:spcBef>
                <a:spcPts val="0"/>
              </a:spcBef>
              <a:spcAft>
                <a:spcPts val="0"/>
              </a:spcAft>
              <a:buSzPts val="2500"/>
              <a:buChar char="●"/>
            </a:pPr>
            <a:r>
              <a:rPr lang="en-US" sz="2500"/>
              <a:t>Operational and Administrative Logistics:</a:t>
            </a:r>
            <a:endParaRPr sz="2500"/>
          </a:p>
          <a:p>
            <a:pPr marL="914400" lvl="1" indent="-387350" algn="l" rtl="0">
              <a:lnSpc>
                <a:spcPct val="100000"/>
              </a:lnSpc>
              <a:spcBef>
                <a:spcPts val="0"/>
              </a:spcBef>
              <a:spcAft>
                <a:spcPts val="0"/>
              </a:spcAft>
              <a:buSzPts val="2500"/>
              <a:buChar char="○"/>
            </a:pPr>
            <a:r>
              <a:rPr lang="en-US" sz="2500"/>
              <a:t>Attendance </a:t>
            </a:r>
            <a:endParaRPr sz="2500"/>
          </a:p>
          <a:p>
            <a:pPr marL="914400" lvl="1" indent="-387350" algn="l" rtl="0">
              <a:lnSpc>
                <a:spcPct val="100000"/>
              </a:lnSpc>
              <a:spcBef>
                <a:spcPts val="0"/>
              </a:spcBef>
              <a:spcAft>
                <a:spcPts val="0"/>
              </a:spcAft>
              <a:buSzPts val="2500"/>
              <a:buChar char="○"/>
            </a:pPr>
            <a:r>
              <a:rPr lang="en-US" sz="2500"/>
              <a:t>Report Progress</a:t>
            </a:r>
            <a:endParaRPr sz="2500"/>
          </a:p>
          <a:p>
            <a:pPr marL="914400" lvl="1" indent="-387350" algn="l" rtl="0">
              <a:lnSpc>
                <a:spcPct val="100000"/>
              </a:lnSpc>
              <a:spcBef>
                <a:spcPts val="0"/>
              </a:spcBef>
              <a:spcAft>
                <a:spcPts val="0"/>
              </a:spcAft>
              <a:buSzPts val="2500"/>
              <a:buChar char="○"/>
            </a:pPr>
            <a:r>
              <a:rPr lang="en-US" sz="2500"/>
              <a:t>Provide Credit-Earning Options</a:t>
            </a:r>
            <a:endParaRPr sz="2500"/>
          </a:p>
        </p:txBody>
      </p:sp>
      <p:graphicFrame>
        <p:nvGraphicFramePr>
          <p:cNvPr id="140" name="Google Shape;140;g82b18550e2_0_2"/>
          <p:cNvGraphicFramePr/>
          <p:nvPr/>
        </p:nvGraphicFramePr>
        <p:xfrm>
          <a:off x="5257375" y="5296325"/>
          <a:ext cx="3000000" cy="3000000"/>
        </p:xfrm>
        <a:graphic>
          <a:graphicData uri="http://schemas.openxmlformats.org/drawingml/2006/table">
            <a:tbl>
              <a:tblPr>
                <a:noFill/>
                <a:tableStyleId>{AA9B331A-0F29-409C-9C06-A3911097278B}</a:tableStyleId>
              </a:tblPr>
              <a:tblGrid>
                <a:gridCol w="2621100">
                  <a:extLst>
                    <a:ext uri="{9D8B030D-6E8A-4147-A177-3AD203B41FA5}">
                      <a16:colId xmlns:a16="http://schemas.microsoft.com/office/drawing/2014/main" val="20000"/>
                    </a:ext>
                  </a:extLst>
                </a:gridCol>
                <a:gridCol w="1156625">
                  <a:extLst>
                    <a:ext uri="{9D8B030D-6E8A-4147-A177-3AD203B41FA5}">
                      <a16:colId xmlns:a16="http://schemas.microsoft.com/office/drawing/2014/main" val="20001"/>
                    </a:ext>
                  </a:extLst>
                </a:gridCol>
              </a:tblGrid>
              <a:tr h="756525">
                <a:tc gridSpan="2">
                  <a:txBody>
                    <a:bodyPr/>
                    <a:lstStyle/>
                    <a:p>
                      <a:pPr marL="63500" marR="0" lvl="0" indent="0" algn="ctr" rtl="0">
                        <a:lnSpc>
                          <a:spcPct val="120000"/>
                        </a:lnSpc>
                        <a:spcBef>
                          <a:spcPts val="0"/>
                        </a:spcBef>
                        <a:spcAft>
                          <a:spcPts val="0"/>
                        </a:spcAft>
                        <a:buClr>
                          <a:srgbClr val="000000"/>
                        </a:buClr>
                        <a:buSzPts val="1300"/>
                        <a:buFont typeface="Arial"/>
                        <a:buNone/>
                      </a:pPr>
                      <a:r>
                        <a:rPr lang="en-US" sz="1300" b="1" u="none" strike="noStrike" cap="none">
                          <a:latin typeface="Calibri"/>
                          <a:ea typeface="Calibri"/>
                          <a:cs typeface="Calibri"/>
                          <a:sym typeface="Calibri"/>
                        </a:rPr>
                        <a:t>Overview of Guidelines for Distance Learning</a:t>
                      </a:r>
                      <a:endParaRPr sz="1300" b="1" u="none" strike="noStrike" cap="none">
                        <a:latin typeface="Calibri"/>
                        <a:ea typeface="Calibri"/>
                        <a:cs typeface="Calibri"/>
                        <a:sym typeface="Calibri"/>
                      </a:endParaRPr>
                    </a:p>
                    <a:p>
                      <a:pPr marL="63500" marR="0" lvl="0" indent="0" algn="ctr" rtl="0">
                        <a:lnSpc>
                          <a:spcPct val="120000"/>
                        </a:lnSpc>
                        <a:spcBef>
                          <a:spcPts val="0"/>
                        </a:spcBef>
                        <a:spcAft>
                          <a:spcPts val="0"/>
                        </a:spcAft>
                        <a:buClr>
                          <a:srgbClr val="000000"/>
                        </a:buClr>
                        <a:buSzPts val="900"/>
                        <a:buFont typeface="Arial"/>
                        <a:buNone/>
                      </a:pPr>
                      <a:r>
                        <a:rPr lang="en-US" sz="900" b="1" i="1" u="none" strike="noStrike" cap="none">
                          <a:latin typeface="Calibri"/>
                          <a:ea typeface="Calibri"/>
                          <a:cs typeface="Calibri"/>
                          <a:sym typeface="Calibri"/>
                        </a:rPr>
                        <a:t>Ensuring Care, Connection, and Continuity of Learning for All Students</a:t>
                      </a:r>
                      <a:endParaRPr sz="900" b="1" i="1" u="none" strike="noStrike" cap="none">
                        <a:latin typeface="Calibri"/>
                        <a:ea typeface="Calibri"/>
                        <a:cs typeface="Calibri"/>
                        <a:sym typeface="Calibri"/>
                      </a:endParaRPr>
                    </a:p>
                    <a:p>
                      <a:pPr marL="63500" marR="0" lvl="0" indent="0" algn="ctr" rtl="0">
                        <a:lnSpc>
                          <a:spcPct val="120000"/>
                        </a:lnSpc>
                        <a:spcBef>
                          <a:spcPts val="0"/>
                        </a:spcBef>
                        <a:spcAft>
                          <a:spcPts val="0"/>
                        </a:spcAft>
                        <a:buClr>
                          <a:srgbClr val="000000"/>
                        </a:buClr>
                        <a:buSzPts val="900"/>
                        <a:buFont typeface="Arial"/>
                        <a:buNone/>
                      </a:pPr>
                      <a:r>
                        <a:rPr lang="en-US" sz="900" b="1" u="none" strike="noStrike" cap="none">
                          <a:latin typeface="Calibri"/>
                          <a:ea typeface="Calibri"/>
                          <a:cs typeface="Calibri"/>
                          <a:sym typeface="Calibri"/>
                        </a:rPr>
                        <a:t>Guidelines for All Districts Receiving SSF during School Closure</a:t>
                      </a:r>
                      <a:endParaRPr sz="900" b="1" u="none" strike="noStrike" cap="none">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tc hMerge="1">
                  <a:txBody>
                    <a:bodyPr/>
                    <a:lstStyle/>
                    <a:p>
                      <a:endParaRPr lang="en-US"/>
                    </a:p>
                  </a:txBody>
                  <a:tcPr/>
                </a:tc>
                <a:extLst>
                  <a:ext uri="{0D108BD9-81ED-4DB2-BD59-A6C34878D82A}">
                    <a16:rowId xmlns:a16="http://schemas.microsoft.com/office/drawing/2014/main" val="10000"/>
                  </a:ext>
                </a:extLst>
              </a:tr>
            </a:tbl>
          </a:graphicData>
        </a:graphic>
      </p:graphicFrame>
      <p:sp>
        <p:nvSpPr>
          <p:cNvPr id="141" name="Google Shape;141;g82b18550e2_0_2"/>
          <p:cNvSpPr txBox="1"/>
          <p:nvPr/>
        </p:nvSpPr>
        <p:spPr>
          <a:xfrm>
            <a:off x="5303650" y="4944200"/>
            <a:ext cx="3579000" cy="396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b="1">
                <a:latin typeface="Calibri"/>
                <a:ea typeface="Calibri"/>
                <a:cs typeface="Calibri"/>
                <a:sym typeface="Calibri"/>
              </a:rPr>
              <a:t>ODE </a:t>
            </a:r>
            <a:r>
              <a:rPr lang="en-US" sz="1400" b="1" i="0" u="none" strike="noStrike" cap="none">
                <a:solidFill>
                  <a:srgbClr val="000000"/>
                </a:solidFill>
                <a:latin typeface="Calibri"/>
                <a:ea typeface="Calibri"/>
                <a:cs typeface="Calibri"/>
                <a:sym typeface="Calibri"/>
              </a:rPr>
              <a:t>Tool #1.  Overview of Guidelines</a:t>
            </a:r>
            <a:endParaRPr sz="1400" b="1" i="1" u="none" strike="noStrike" cap="none">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82b18550e2_1_196"/>
          <p:cNvSpPr txBox="1">
            <a:spLocks noGrp="1"/>
          </p:cNvSpPr>
          <p:nvPr>
            <p:ph type="title"/>
          </p:nvPr>
        </p:nvSpPr>
        <p:spPr>
          <a:xfrm>
            <a:off x="0" y="1028295"/>
            <a:ext cx="7152300" cy="1013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a:t>SEL, Family Partnerships, and Access</a:t>
            </a:r>
            <a:endParaRPr/>
          </a:p>
        </p:txBody>
      </p:sp>
      <p:sp>
        <p:nvSpPr>
          <p:cNvPr id="148" name="Google Shape;148;g82b18550e2_1_196"/>
          <p:cNvSpPr txBox="1">
            <a:spLocks noGrp="1"/>
          </p:cNvSpPr>
          <p:nvPr>
            <p:ph type="subTitle" idx="1"/>
          </p:nvPr>
        </p:nvSpPr>
        <p:spPr>
          <a:xfrm>
            <a:off x="76200" y="1965500"/>
            <a:ext cx="8882700" cy="4503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US" sz="1900" b="1"/>
              <a:t>Social, Emotional, and Mental Health</a:t>
            </a:r>
            <a:endParaRPr sz="1900" b="1"/>
          </a:p>
          <a:p>
            <a:pPr marL="457200" lvl="0" indent="-349250" algn="l" rtl="0">
              <a:lnSpc>
                <a:spcPct val="100000"/>
              </a:lnSpc>
              <a:spcBef>
                <a:spcPts val="0"/>
              </a:spcBef>
              <a:spcAft>
                <a:spcPts val="0"/>
              </a:spcAft>
              <a:buSzPts val="1900"/>
              <a:buChar char="●"/>
            </a:pPr>
            <a:r>
              <a:rPr lang="en-US" sz="1900"/>
              <a:t>Safety, belonging, and mental health as a foundation</a:t>
            </a:r>
            <a:endParaRPr sz="1900"/>
          </a:p>
          <a:p>
            <a:pPr marL="457200" lvl="0" indent="-349250" algn="l" rtl="0">
              <a:lnSpc>
                <a:spcPct val="100000"/>
              </a:lnSpc>
              <a:spcBef>
                <a:spcPts val="0"/>
              </a:spcBef>
              <a:spcAft>
                <a:spcPts val="0"/>
              </a:spcAft>
              <a:buSzPts val="1900"/>
              <a:buChar char="●"/>
            </a:pPr>
            <a:r>
              <a:rPr lang="en-US" sz="1900"/>
              <a:t>Prioritize care and connection</a:t>
            </a:r>
            <a:endParaRPr sz="1900"/>
          </a:p>
          <a:p>
            <a:pPr marL="457200" lvl="0" indent="-349250" algn="l" rtl="0">
              <a:lnSpc>
                <a:spcPct val="100000"/>
              </a:lnSpc>
              <a:spcBef>
                <a:spcPts val="0"/>
              </a:spcBef>
              <a:spcAft>
                <a:spcPts val="0"/>
              </a:spcAft>
              <a:buSzPts val="1900"/>
              <a:buChar char="●"/>
            </a:pPr>
            <a:r>
              <a:rPr lang="en-US" sz="1900"/>
              <a:t>Apply a trauma-informed lens</a:t>
            </a:r>
            <a:endParaRPr sz="1900"/>
          </a:p>
          <a:p>
            <a:pPr marL="0" lvl="0" indent="0" algn="l" rtl="0">
              <a:lnSpc>
                <a:spcPct val="100000"/>
              </a:lnSpc>
              <a:spcBef>
                <a:spcPts val="0"/>
              </a:spcBef>
              <a:spcAft>
                <a:spcPts val="0"/>
              </a:spcAft>
              <a:buSzPts val="2400"/>
              <a:buNone/>
            </a:pPr>
            <a:endParaRPr sz="1900"/>
          </a:p>
          <a:p>
            <a:pPr marL="0" lvl="0" indent="0" algn="l" rtl="0">
              <a:lnSpc>
                <a:spcPct val="100000"/>
              </a:lnSpc>
              <a:spcBef>
                <a:spcPts val="0"/>
              </a:spcBef>
              <a:spcAft>
                <a:spcPts val="0"/>
              </a:spcAft>
              <a:buSzPts val="2400"/>
              <a:buNone/>
            </a:pPr>
            <a:r>
              <a:rPr lang="en-US" sz="1900" b="1"/>
              <a:t>Partnering with Parents, Families, and Caregivers</a:t>
            </a:r>
            <a:endParaRPr sz="1900" b="1"/>
          </a:p>
          <a:p>
            <a:pPr marL="457200" lvl="0" indent="-349250" algn="l" rtl="0">
              <a:lnSpc>
                <a:spcPct val="100000"/>
              </a:lnSpc>
              <a:spcBef>
                <a:spcPts val="0"/>
              </a:spcBef>
              <a:spcAft>
                <a:spcPts val="0"/>
              </a:spcAft>
              <a:buSzPts val="1900"/>
              <a:buChar char="●"/>
            </a:pPr>
            <a:r>
              <a:rPr lang="en-US" sz="1900"/>
              <a:t>Center equity in all outreach and communication efforts </a:t>
            </a:r>
            <a:endParaRPr sz="1900"/>
          </a:p>
          <a:p>
            <a:pPr marL="457200" lvl="0" indent="-349250" algn="l" rtl="0">
              <a:lnSpc>
                <a:spcPct val="100000"/>
              </a:lnSpc>
              <a:spcBef>
                <a:spcPts val="0"/>
              </a:spcBef>
              <a:spcAft>
                <a:spcPts val="0"/>
              </a:spcAft>
              <a:buSzPts val="1900"/>
              <a:buChar char="●"/>
            </a:pPr>
            <a:r>
              <a:rPr lang="en-US" sz="1900"/>
              <a:t>Honor the home language and culture </a:t>
            </a:r>
            <a:endParaRPr sz="1900"/>
          </a:p>
          <a:p>
            <a:pPr marL="457200" lvl="0" indent="-349250" algn="l" rtl="0">
              <a:lnSpc>
                <a:spcPct val="100000"/>
              </a:lnSpc>
              <a:spcBef>
                <a:spcPts val="0"/>
              </a:spcBef>
              <a:spcAft>
                <a:spcPts val="0"/>
              </a:spcAft>
              <a:buSzPts val="1900"/>
              <a:buChar char="●"/>
            </a:pPr>
            <a:r>
              <a:rPr lang="en-US" sz="1900"/>
              <a:t>Consider student strengths and needs</a:t>
            </a:r>
            <a:endParaRPr sz="1900"/>
          </a:p>
          <a:p>
            <a:pPr marL="0" lvl="0" indent="0" algn="l" rtl="0">
              <a:lnSpc>
                <a:spcPct val="100000"/>
              </a:lnSpc>
              <a:spcBef>
                <a:spcPts val="0"/>
              </a:spcBef>
              <a:spcAft>
                <a:spcPts val="0"/>
              </a:spcAft>
              <a:buSzPts val="2400"/>
              <a:buNone/>
            </a:pPr>
            <a:endParaRPr sz="2300"/>
          </a:p>
          <a:p>
            <a:pPr marL="57150" lvl="0" indent="0" algn="l" rtl="0">
              <a:lnSpc>
                <a:spcPct val="100000"/>
              </a:lnSpc>
              <a:spcBef>
                <a:spcPts val="0"/>
              </a:spcBef>
              <a:spcAft>
                <a:spcPts val="0"/>
              </a:spcAft>
              <a:buSzPts val="2400"/>
              <a:buNone/>
            </a:pPr>
            <a:r>
              <a:rPr lang="en-US" sz="1900" b="1"/>
              <a:t>Equity and Access</a:t>
            </a:r>
            <a:endParaRPr sz="1900" b="1"/>
          </a:p>
          <a:p>
            <a:pPr marL="457200" lvl="0" indent="-349250" algn="l" rtl="0">
              <a:lnSpc>
                <a:spcPct val="100000"/>
              </a:lnSpc>
              <a:spcBef>
                <a:spcPts val="0"/>
              </a:spcBef>
              <a:spcAft>
                <a:spcPts val="0"/>
              </a:spcAft>
              <a:buSzPts val="1900"/>
              <a:buChar char="●"/>
            </a:pPr>
            <a:r>
              <a:rPr lang="en-US" sz="1900"/>
              <a:t>Equity and access in all aspects of distance learning</a:t>
            </a:r>
            <a:r>
              <a:rPr lang="en-US" sz="1900" b="1" i="1"/>
              <a:t> </a:t>
            </a:r>
            <a:endParaRPr sz="1900" b="1" i="1"/>
          </a:p>
          <a:p>
            <a:pPr marL="457200" lvl="0" indent="-349250" algn="l" rtl="0">
              <a:lnSpc>
                <a:spcPct val="100000"/>
              </a:lnSpc>
              <a:spcBef>
                <a:spcPts val="0"/>
              </a:spcBef>
              <a:spcAft>
                <a:spcPts val="0"/>
              </a:spcAft>
              <a:buSzPts val="1900"/>
              <a:buChar char="●"/>
            </a:pPr>
            <a:r>
              <a:rPr lang="en-US" sz="1900"/>
              <a:t>Design instruction using the tenets of Universal Design for Learning (UDL)</a:t>
            </a:r>
            <a:endParaRPr sz="1900"/>
          </a:p>
          <a:p>
            <a:pPr marL="457200" lvl="0" indent="-349250" algn="l" rtl="0">
              <a:lnSpc>
                <a:spcPct val="100000"/>
              </a:lnSpc>
              <a:spcBef>
                <a:spcPts val="0"/>
              </a:spcBef>
              <a:spcAft>
                <a:spcPts val="0"/>
              </a:spcAft>
              <a:buSzPts val="1900"/>
              <a:buChar char="●"/>
            </a:pPr>
            <a:r>
              <a:rPr lang="en-US" sz="1900"/>
              <a:t>Differentiate and use a variety of modes, resources, and strategies </a:t>
            </a:r>
            <a:endParaRPr sz="1900"/>
          </a:p>
          <a:p>
            <a:pPr marL="457200" lvl="0" indent="-349250" algn="l" rtl="0">
              <a:lnSpc>
                <a:spcPct val="100000"/>
              </a:lnSpc>
              <a:spcBef>
                <a:spcPts val="0"/>
              </a:spcBef>
              <a:spcAft>
                <a:spcPts val="0"/>
              </a:spcAft>
              <a:buSzPts val="1900"/>
              <a:buChar char="●"/>
            </a:pPr>
            <a:r>
              <a:rPr lang="en-US" sz="1900"/>
              <a:t>Consider disproportionate impacts </a:t>
            </a:r>
            <a:endParaRPr sz="1900"/>
          </a:p>
          <a:p>
            <a:pPr marL="0" lvl="0" indent="0" algn="l" rtl="0">
              <a:lnSpc>
                <a:spcPct val="100000"/>
              </a:lnSpc>
              <a:spcBef>
                <a:spcPts val="0"/>
              </a:spcBef>
              <a:spcAft>
                <a:spcPts val="0"/>
              </a:spcAft>
              <a:buSzPts val="2400"/>
              <a:buNone/>
            </a:pPr>
            <a:endParaRPr sz="2500"/>
          </a:p>
          <a:p>
            <a:pPr marL="0" lvl="0" indent="0" algn="l" rtl="0">
              <a:lnSpc>
                <a:spcPct val="100000"/>
              </a:lnSpc>
              <a:spcBef>
                <a:spcPts val="0"/>
              </a:spcBef>
              <a:spcAft>
                <a:spcPts val="0"/>
              </a:spcAft>
              <a:buSzPts val="2400"/>
              <a:buNone/>
            </a:pPr>
            <a:endParaRPr sz="25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82b18550e2_0_28"/>
          <p:cNvSpPr txBox="1">
            <a:spLocks noGrp="1"/>
          </p:cNvSpPr>
          <p:nvPr>
            <p:ph type="title"/>
          </p:nvPr>
        </p:nvSpPr>
        <p:spPr>
          <a:xfrm>
            <a:off x="0" y="1028295"/>
            <a:ext cx="7152300" cy="1013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a:t>SPED, ELD, and TAG Services</a:t>
            </a:r>
            <a:endParaRPr/>
          </a:p>
        </p:txBody>
      </p:sp>
      <p:sp>
        <p:nvSpPr>
          <p:cNvPr id="155" name="Google Shape;155;g82b18550e2_0_28"/>
          <p:cNvSpPr txBox="1">
            <a:spLocks noGrp="1"/>
          </p:cNvSpPr>
          <p:nvPr>
            <p:ph type="subTitle" idx="1"/>
          </p:nvPr>
        </p:nvSpPr>
        <p:spPr>
          <a:xfrm>
            <a:off x="152400" y="2041700"/>
            <a:ext cx="7694700" cy="1527900"/>
          </a:xfrm>
          <a:prstGeom prst="rect">
            <a:avLst/>
          </a:prstGeom>
          <a:noFill/>
          <a:ln>
            <a:noFill/>
          </a:ln>
        </p:spPr>
        <p:txBody>
          <a:bodyPr spcFirstLastPara="1" wrap="square" lIns="91425" tIns="45700" rIns="91425" bIns="45700" anchor="t" anchorCtr="0">
            <a:noAutofit/>
          </a:bodyPr>
          <a:lstStyle/>
          <a:p>
            <a:pPr marL="457200" lvl="0" indent="-368300" algn="l" rtl="0">
              <a:lnSpc>
                <a:spcPct val="100000"/>
              </a:lnSpc>
              <a:spcBef>
                <a:spcPts val="0"/>
              </a:spcBef>
              <a:spcAft>
                <a:spcPts val="0"/>
              </a:spcAft>
              <a:buSzPts val="2200"/>
              <a:buFont typeface="Calibri"/>
              <a:buChar char="●"/>
            </a:pPr>
            <a:r>
              <a:rPr lang="en-US" sz="2200"/>
              <a:t>Students who are identified as eligible for Special Education, English Language Development, and Talented &amp; Gifted services will continue to receive them, in accordance with the law. </a:t>
            </a:r>
            <a:endParaRPr sz="2200"/>
          </a:p>
          <a:p>
            <a:pPr marL="0" lvl="0" indent="0" algn="l" rtl="0">
              <a:lnSpc>
                <a:spcPct val="100000"/>
              </a:lnSpc>
              <a:spcBef>
                <a:spcPts val="0"/>
              </a:spcBef>
              <a:spcAft>
                <a:spcPts val="0"/>
              </a:spcAft>
              <a:buNone/>
            </a:pPr>
            <a:endParaRPr sz="2200"/>
          </a:p>
          <a:p>
            <a:pPr marL="457200" lvl="0" indent="-368300" algn="l" rtl="0">
              <a:lnSpc>
                <a:spcPct val="100000"/>
              </a:lnSpc>
              <a:spcBef>
                <a:spcPts val="0"/>
              </a:spcBef>
              <a:spcAft>
                <a:spcPts val="0"/>
              </a:spcAft>
              <a:buSzPts val="2200"/>
              <a:buChar char="●"/>
            </a:pPr>
            <a:r>
              <a:rPr lang="en-US" sz="2200"/>
              <a:t>Specialists and support staff, as available, will be partnering with classroom teachers to ensure that instruction and learning is accessible to every student.</a:t>
            </a:r>
            <a:endParaRPr sz="2200"/>
          </a:p>
          <a:p>
            <a:pPr marL="0" lvl="0" indent="0" algn="l" rtl="0">
              <a:lnSpc>
                <a:spcPct val="100000"/>
              </a:lnSpc>
              <a:spcBef>
                <a:spcPts val="0"/>
              </a:spcBef>
              <a:spcAft>
                <a:spcPts val="0"/>
              </a:spcAft>
              <a:buNone/>
            </a:pPr>
            <a:endParaRPr sz="2200"/>
          </a:p>
          <a:p>
            <a:pPr marL="457200" lvl="0" indent="-368300" algn="l" rtl="0">
              <a:lnSpc>
                <a:spcPct val="100000"/>
              </a:lnSpc>
              <a:spcBef>
                <a:spcPts val="0"/>
              </a:spcBef>
              <a:spcAft>
                <a:spcPts val="0"/>
              </a:spcAft>
              <a:buSzPts val="2200"/>
              <a:buChar char="●"/>
            </a:pPr>
            <a:r>
              <a:rPr lang="en-US" sz="2200"/>
              <a:t>Accommodations, modifications, and extensions will be maintained and/or adjusted based on the individual student’s Distance Learning needs.</a:t>
            </a:r>
            <a:endParaRPr sz="2200"/>
          </a:p>
          <a:p>
            <a:pPr marL="0" lvl="0" indent="0" algn="l" rtl="0">
              <a:lnSpc>
                <a:spcPct val="100000"/>
              </a:lnSpc>
              <a:spcBef>
                <a:spcPts val="0"/>
              </a:spcBef>
              <a:spcAft>
                <a:spcPts val="0"/>
              </a:spcAft>
              <a:buSzPts val="2400"/>
              <a:buNone/>
            </a:pPr>
            <a:endParaRPr sz="1100"/>
          </a:p>
          <a:p>
            <a:pPr marL="0" lvl="0" indent="0" algn="l" rtl="0">
              <a:lnSpc>
                <a:spcPct val="100000"/>
              </a:lnSpc>
              <a:spcBef>
                <a:spcPts val="0"/>
              </a:spcBef>
              <a:spcAft>
                <a:spcPts val="0"/>
              </a:spcAft>
              <a:buSzPts val="2400"/>
              <a:buNone/>
            </a:pPr>
            <a:endParaRPr sz="1100"/>
          </a:p>
        </p:txBody>
      </p:sp>
    </p:spTree>
  </p:cSld>
  <p:clrMapOvr>
    <a:masterClrMapping/>
  </p:clrMapOvr>
</p:sld>
</file>

<file path=ppt/theme/theme1.xml><?xml version="1.0" encoding="utf-8"?>
<a:theme xmlns:a="http://schemas.openxmlformats.org/drawingml/2006/main" name="ODE_Powerpoint - pattern background">
  <a:themeElements>
    <a:clrScheme name="ODE Color Theme">
      <a:dk1>
        <a:srgbClr val="000000"/>
      </a:dk1>
      <a:lt1>
        <a:srgbClr val="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83572F4819F544D95B8DB4C2029B778" ma:contentTypeVersion="10" ma:contentTypeDescription="Create a new document." ma:contentTypeScope="" ma:versionID="b7ebd6db338f7da953e9af249e50e29d">
  <xsd:schema xmlns:xsd="http://www.w3.org/2001/XMLSchema" xmlns:xs="http://www.w3.org/2001/XMLSchema" xmlns:p="http://schemas.microsoft.com/office/2006/metadata/properties" xmlns:ns1="http://schemas.microsoft.com/sharepoint/v3" xmlns:ns2="c30eb2c4-08af-4681-9c46-ce44a6085b67" xmlns:ns3="54031767-dd6d-417c-ab73-583408f47564" targetNamespace="http://schemas.microsoft.com/office/2006/metadata/properties" ma:root="true" ma:fieldsID="c574a3e67b60255e0c619d783ef5e630" ns1:_="" ns2:_="" ns3:_="">
    <xsd:import namespace="http://schemas.microsoft.com/sharepoint/v3"/>
    <xsd:import namespace="c30eb2c4-08af-4681-9c46-ce44a6085b6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1:Offic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Office" ma:index="9" nillable="true" ma:displayName="Office" ma:description="" ma:internalName="Offic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0eb2c4-08af-4681-9c46-ce44a6085b6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Office xmlns="http://schemas.microsoft.com/sharepoint/v3" xsi:nil="true"/>
    <PublishingExpirationDate xmlns="http://schemas.microsoft.com/sharepoint/v3" xsi:nil="true"/>
    <PublishingStartDate xmlns="http://schemas.microsoft.com/sharepoint/v3" xsi:nil="true"/>
    <Priority xmlns="c30eb2c4-08af-4681-9c46-ce44a6085b67">New</Priority>
    <Remediation_x0020_Date xmlns="c30eb2c4-08af-4681-9c46-ce44a6085b67">2020-04-08T07:00:00+00:00</Remediation_x0020_Date>
    <Estimated_x0020_Creation_x0020_Date xmlns="c30eb2c4-08af-4681-9c46-ce44a6085b67">2020-04-08T07:00:00+00:00</Estimated_x0020_Creation_x0020_Date>
  </documentManagement>
</p:properties>
</file>

<file path=customXml/itemProps1.xml><?xml version="1.0" encoding="utf-8"?>
<ds:datastoreItem xmlns:ds="http://schemas.openxmlformats.org/officeDocument/2006/customXml" ds:itemID="{716F642F-615A-4ACF-9092-B6AD7D3B9641}"/>
</file>

<file path=customXml/itemProps2.xml><?xml version="1.0" encoding="utf-8"?>
<ds:datastoreItem xmlns:ds="http://schemas.openxmlformats.org/officeDocument/2006/customXml" ds:itemID="{A1CFF9FC-B179-496B-B458-E73F8BD6BD2A}"/>
</file>

<file path=customXml/itemProps3.xml><?xml version="1.0" encoding="utf-8"?>
<ds:datastoreItem xmlns:ds="http://schemas.openxmlformats.org/officeDocument/2006/customXml" ds:itemID="{F6D0DC27-FA57-4DB1-B171-08B09DF10FE6}"/>
</file>

<file path=docProps/app.xml><?xml version="1.0" encoding="utf-8"?>
<Properties xmlns="http://schemas.openxmlformats.org/officeDocument/2006/extended-properties" xmlns:vt="http://schemas.openxmlformats.org/officeDocument/2006/docPropsVTypes">
  <TotalTime>0</TotalTime>
  <Words>1549</Words>
  <Application>Microsoft Office PowerPoint</Application>
  <PresentationFormat>On-screen Show (4:3)</PresentationFormat>
  <Paragraphs>157</Paragraphs>
  <Slides>19</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ODE_Powerpoint - pattern background</vt:lpstr>
      <vt:lpstr>     Guidance for Extended School Closure:   Distance Learning for All  Ensuring Care, Connection, and Continuity of Learning </vt:lpstr>
      <vt:lpstr>The New Normal</vt:lpstr>
      <vt:lpstr>Today’s Goals</vt:lpstr>
      <vt:lpstr>Timeline</vt:lpstr>
      <vt:lpstr>What is Distance Learning?</vt:lpstr>
      <vt:lpstr>PowerPoint Presentation</vt:lpstr>
      <vt:lpstr>Guidelines for Distance Learning</vt:lpstr>
      <vt:lpstr>SEL, Family Partnerships, and Access</vt:lpstr>
      <vt:lpstr>SPED, ELD, and TAG Services</vt:lpstr>
      <vt:lpstr>Instructional Time </vt:lpstr>
      <vt:lpstr>Sample Instructional Day</vt:lpstr>
      <vt:lpstr>Teaching &amp; Learning</vt:lpstr>
      <vt:lpstr>Attendance, Reporting, and Credit</vt:lpstr>
      <vt:lpstr>Our District’s Planning Process</vt:lpstr>
      <vt:lpstr>PowerPoint Presentation</vt:lpstr>
      <vt:lpstr>PowerPoint Presentation</vt:lpstr>
      <vt:lpstr>PowerPoint Presentation</vt:lpstr>
      <vt:lpstr>Other COVID-19 Resources from ODE</vt:lpstr>
      <vt:lpstr>Our Commitment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Distance Learning for All Sample Presentation</dc:title>
  <dc:creator>PEARSON Alexa - ODE</dc:creator>
  <cp:lastModifiedBy>KNAUS Jenni - ODE</cp:lastModifiedBy>
  <cp:revision>2</cp:revision>
  <dcterms:created xsi:type="dcterms:W3CDTF">2020-03-19T22:41:52Z</dcterms:created>
  <dcterms:modified xsi:type="dcterms:W3CDTF">2020-04-08T15:49:11Z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0x010100D83572F4819F544D95B8DB4C2029B778</vt:lpwstr>
  </property>
</Properties>
</file>