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5CCCCA-D18E-4353-A132-E324ECA105D3}">
  <a:tblStyle styleId="{695CCCCA-D18E-4353-A132-E324ECA105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blic.tableau.com/app/profile/oregon.health.authority.covid.19/viz/OregonCOVID-19CaseandVaccinationStories/Statewi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lic.tableau.com/app/profile/oregon.health.authority.covid.19/viz/OregonCOVID-19PediatricReport/Demograph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lic.tableau.com/app/profile/oregon.health.authority.covid.19/viz/OregonCOVID-19PediatricReport/Demograph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f9ca7c023c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f9ca7c023c_0_3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f9ca7c023c_0_3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f9ca7c023c_0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f9ca7c023c_0_3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f9ca7c023c_0_3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f9ca7c023c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f9ca7c023c_0_4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f9ca7c023c_0_4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f9ca7c023c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f9ca7c023c_0_4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f9ca7c023c_0_4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f9ca7c023c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f9ca7c023c_0_3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gf9ca7c023c_0_3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9ca7c023c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9ca7c023c_0_4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10/27/21 Source: </a:t>
            </a:r>
            <a:r>
              <a:rPr lang="en-US" u="sng">
                <a:solidFill>
                  <a:schemeClr val="hlink"/>
                </a:solidFill>
                <a:hlinkClick r:id="rId3"/>
              </a:rPr>
              <a:t>https://public.tableau.com/app/profile/oregon.health.authority.covid.19/viz/OregonCOVID-19CaseandVaccinationStories/Statewide</a:t>
            </a:r>
            <a:r>
              <a:rPr lang="en-US"/>
              <a:t> </a:t>
            </a:r>
            <a:endParaRPr/>
          </a:p>
        </p:txBody>
      </p:sp>
      <p:sp>
        <p:nvSpPr>
          <p:cNvPr id="585" name="Google Shape;585;gf9ca7c023c_0_4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9ca7c023c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f9ca7c023c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10/27/21 Source: </a:t>
            </a:r>
            <a:r>
              <a:rPr lang="en-US" u="sng">
                <a:solidFill>
                  <a:srgbClr val="1B75B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https://public.tableau.com/app/profile/oregon.health.authority.covid.19/viz/OregonCOVID-19PediatricReport/Demographics</a:t>
            </a:r>
            <a:endParaRPr/>
          </a:p>
          <a:p>
            <a:pPr marL="0" lvl="0" indent="0" algn="l" rtl="0">
              <a:spcBef>
                <a:spcPts val="0"/>
              </a:spcBef>
              <a:spcAft>
                <a:spcPts val="0"/>
              </a:spcAft>
              <a:buNone/>
            </a:pPr>
            <a:endParaRPr/>
          </a:p>
        </p:txBody>
      </p:sp>
      <p:sp>
        <p:nvSpPr>
          <p:cNvPr id="595" name="Google Shape;595;gf9ca7c023c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f9ca7c023c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f9ca7c023c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10/27/21 Source: </a:t>
            </a:r>
            <a:r>
              <a:rPr lang="en-US" u="sng">
                <a:solidFill>
                  <a:srgbClr val="1B75B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https://public.tableau.com/app/profile/oregon.health.authority.covid.19/viz/OregonCOVID-19PediatricReport/Demographics</a:t>
            </a:r>
            <a:endParaRPr/>
          </a:p>
          <a:p>
            <a:pPr marL="0" lvl="0" indent="0" algn="l" rtl="0">
              <a:spcBef>
                <a:spcPts val="0"/>
              </a:spcBef>
              <a:spcAft>
                <a:spcPts val="0"/>
              </a:spcAft>
              <a:buNone/>
            </a:pPr>
            <a:endParaRPr/>
          </a:p>
        </p:txBody>
      </p:sp>
      <p:sp>
        <p:nvSpPr>
          <p:cNvPr id="604" name="Google Shape;604;gf9ca7c023c_0_2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f9ca7c023c_0_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f9ca7c023c_0_4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gf9ca7c023c_0_4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f9ca7c023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f9ca7c023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f9ca7c023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f9ca7c023c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f9ca7c023c_0_3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gf9ca7c023c_0_3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cbb68b1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cbb68b1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fcbb68b14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fb0b5a9793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fb0b5a9793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gfb0b5a9793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f9ca7c023c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f9ca7c023c_0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f9ca7c023c_0_3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9ca7c02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9ca7c02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r>
              <a:rPr lang="en-US"/>
              <a:t>Our teachers and staff build caring bonds that lead to each child’s growth and learning.</a:t>
            </a:r>
            <a:endParaRPr/>
          </a:p>
          <a:p>
            <a:pPr marL="0" lvl="0" indent="0" algn="l" rtl="0">
              <a:spcBef>
                <a:spcPts val="800"/>
              </a:spcBef>
              <a:spcAft>
                <a:spcPts val="0"/>
              </a:spcAft>
              <a:buNone/>
            </a:pPr>
            <a:r>
              <a:rPr lang="en-US"/>
              <a:t>Our children need social interaction.</a:t>
            </a:r>
            <a:endParaRPr/>
          </a:p>
          <a:p>
            <a:pPr marL="0" lvl="0" indent="0" algn="l" rtl="0">
              <a:spcBef>
                <a:spcPts val="0"/>
              </a:spcBef>
              <a:spcAft>
                <a:spcPts val="0"/>
              </a:spcAft>
              <a:buNone/>
            </a:pPr>
            <a:endParaRPr/>
          </a:p>
        </p:txBody>
      </p:sp>
      <p:sp>
        <p:nvSpPr>
          <p:cNvPr id="493" name="Google Shape;493;gf9ca7c023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f9ca7c023c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f9ca7c023c_0_3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As we transition to colder weather, more students and families will be spending time indoors, where COVID-19 can spread more rapidly. </a:t>
            </a:r>
            <a:endParaRPr/>
          </a:p>
        </p:txBody>
      </p:sp>
      <p:sp>
        <p:nvSpPr>
          <p:cNvPr id="502" name="Google Shape;502;gf9ca7c023c_0_3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aa3beaa17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aa3beaa17_2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en-US" b="1"/>
              <a:t>Schools are a controlled setting.</a:t>
            </a:r>
            <a:endParaRPr b="1"/>
          </a:p>
          <a:p>
            <a:pPr marL="457200" lvl="0" indent="-304800" algn="l" rtl="0">
              <a:spcBef>
                <a:spcPts val="800"/>
              </a:spcBef>
              <a:spcAft>
                <a:spcPts val="0"/>
              </a:spcAft>
              <a:buClr>
                <a:schemeClr val="dk1"/>
              </a:buClr>
              <a:buSzPts val="1200"/>
              <a:buChar char="•"/>
            </a:pPr>
            <a:r>
              <a:rPr lang="en-US"/>
              <a:t>Our students and staff are used to following rules to help everyone get along and keep people safe.</a:t>
            </a:r>
            <a:endParaRPr/>
          </a:p>
        </p:txBody>
      </p:sp>
      <p:sp>
        <p:nvSpPr>
          <p:cNvPr id="511" name="Google Shape;511;gfaa3beaa17_2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f9ca7c023c_0_3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f9ca7c023c_0_3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f9ca7c023c_0_3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f9ca7c023c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f9ca7c023c_0_3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f9ca7c023c_0_3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faa3beaa17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faa3beaa17_2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faa3beaa17_2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p2"/>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2" name="Google Shape;22;p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23" name="Google Shape;23;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5"/>
        <p:cNvGrpSpPr/>
        <p:nvPr/>
      </p:nvGrpSpPr>
      <p:grpSpPr>
        <a:xfrm>
          <a:off x="0" y="0"/>
          <a:ext cx="0" cy="0"/>
          <a:chOff x="0" y="0"/>
          <a:chExt cx="0" cy="0"/>
        </a:xfrm>
      </p:grpSpPr>
      <p:sp>
        <p:nvSpPr>
          <p:cNvPr id="76" name="Google Shape;76;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 name="Google Shape;77;p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 name="Google Shape;78;p11"/>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1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 name="Google Shape;81;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 name="Google Shape;85;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8" name="Google Shape;88;p12"/>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9" name="Google Shape;89;p1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 name="Google Shape;90;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95" name="Google Shape;95;p13"/>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98" name="Google Shape;98;p1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9" name="Google Shape;99;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05" name="Google Shape;105;p1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06" name="Google Shape;106;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16"/>
          <p:cNvSpPr>
            <a:spLocks noGrp="1"/>
          </p:cNvSpPr>
          <p:nvPr>
            <p:ph type="pic" idx="2"/>
          </p:nvPr>
        </p:nvSpPr>
        <p:spPr>
          <a:xfrm>
            <a:off x="717177" y="3540125"/>
            <a:ext cx="3931826" cy="2320926"/>
          </a:xfrm>
          <a:prstGeom prst="rect">
            <a:avLst/>
          </a:prstGeom>
          <a:noFill/>
          <a:ln>
            <a:noFill/>
          </a:ln>
        </p:spPr>
      </p:sp>
      <p:sp>
        <p:nvSpPr>
          <p:cNvPr id="120" name="Google Shape;120;p1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1" name="Google Shape;121;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6" name="Google Shape;126;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8"/>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2" name="Google Shape;132;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1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1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0" name="Google Shape;140;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5" name="Google Shape;145;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4"/>
        <p:cNvGrpSpPr/>
        <p:nvPr/>
      </p:nvGrpSpPr>
      <p:grpSpPr>
        <a:xfrm>
          <a:off x="0" y="0"/>
          <a:ext cx="0" cy="0"/>
          <a:chOff x="0" y="0"/>
          <a:chExt cx="0" cy="0"/>
        </a:xfrm>
      </p:grpSpPr>
      <p:sp>
        <p:nvSpPr>
          <p:cNvPr id="25" name="Google Shape;25;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7" name="Google Shape;27;p3"/>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9" name="Google Shape;29;p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 name="Google Shape;30;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48" name="Google Shape;148;p2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0" name="Google Shape;150;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4" name="Google Shape;154;p2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6" name="Google Shape;156;p2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p2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64" name="Google Shape;164;p2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5" name="Google Shape;165;p2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6" name="Google Shape;16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4"/>
          <p:cNvSpPr/>
          <p:nvPr/>
        </p:nvSpPr>
        <p:spPr>
          <a:xfrm>
            <a:off x="206188" y="5948082"/>
            <a:ext cx="11775141" cy="699247"/>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1" name="Google Shape;171;p24"/>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174" name="Google Shape;174;p2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5" name="Google Shape;175;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5"/>
          <p:cNvSpPr/>
          <p:nvPr/>
        </p:nvSpPr>
        <p:spPr>
          <a:xfrm>
            <a:off x="206187" y="2488757"/>
            <a:ext cx="11775141" cy="1900363"/>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84" name="Google Shape;184;p2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6"/>
          <p:cNvSpPr/>
          <p:nvPr/>
        </p:nvSpPr>
        <p:spPr>
          <a:xfrm>
            <a:off x="206188" y="215153"/>
            <a:ext cx="11775141" cy="1397364"/>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1" name="Google Shape;191;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7"/>
          <p:cNvSpPr/>
          <p:nvPr/>
        </p:nvSpPr>
        <p:spPr>
          <a:xfrm>
            <a:off x="206189" y="215153"/>
            <a:ext cx="4730470" cy="6432176"/>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717177" y="779645"/>
            <a:ext cx="3931826" cy="25382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7"/>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7" name="Google Shape;197;p27"/>
          <p:cNvSpPr>
            <a:spLocks noGrp="1"/>
          </p:cNvSpPr>
          <p:nvPr>
            <p:ph type="pic" idx="2"/>
          </p:nvPr>
        </p:nvSpPr>
        <p:spPr>
          <a:xfrm>
            <a:off x="717177" y="3540125"/>
            <a:ext cx="3931826" cy="2320926"/>
          </a:xfrm>
          <a:prstGeom prst="rect">
            <a:avLst/>
          </a:prstGeom>
          <a:noFill/>
          <a:ln>
            <a:noFill/>
          </a:ln>
        </p:spPr>
      </p:sp>
      <p:sp>
        <p:nvSpPr>
          <p:cNvPr id="198" name="Google Shape;198;p2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9" name="Google Shape;199;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9"/>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0" name="Google Shape;210;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30"/>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30"/>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8" name="Google Shape;218;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4"/>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26" name="Google Shape;226;p32"/>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2" name="Google Shape;232;p3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4" name="Google Shape;234;p3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5" name="Google Shape;235;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9" name="Google Shape;239;p3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2" name="Google Shape;242;p3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3" name="Google Shape;243;p3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4" name="Google Shape;244;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5"/>
          <p:cNvSpPr/>
          <p:nvPr/>
        </p:nvSpPr>
        <p:spPr>
          <a:xfrm>
            <a:off x="206188" y="5948082"/>
            <a:ext cx="11775141" cy="699247"/>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49" name="Google Shape;249;p3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52" name="Google Shape;252;p3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3" name="Google Shape;253;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6"/>
          <p:cNvSpPr/>
          <p:nvPr/>
        </p:nvSpPr>
        <p:spPr>
          <a:xfrm>
            <a:off x="206187" y="2488757"/>
            <a:ext cx="11775141" cy="1900363"/>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59" name="Google Shape;259;p3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0" name="Google Shape;260;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7"/>
          <p:cNvSpPr/>
          <p:nvPr/>
        </p:nvSpPr>
        <p:spPr>
          <a:xfrm>
            <a:off x="206188" y="215153"/>
            <a:ext cx="11775141" cy="1397364"/>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7" name="Google Shape;267;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8"/>
          <p:cNvSpPr/>
          <p:nvPr/>
        </p:nvSpPr>
        <p:spPr>
          <a:xfrm>
            <a:off x="206189" y="215153"/>
            <a:ext cx="4730470" cy="6432176"/>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717177" y="779646"/>
            <a:ext cx="3931826" cy="25340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3" name="Google Shape;273;p38"/>
          <p:cNvSpPr>
            <a:spLocks noGrp="1"/>
          </p:cNvSpPr>
          <p:nvPr>
            <p:ph type="pic" idx="2"/>
          </p:nvPr>
        </p:nvSpPr>
        <p:spPr>
          <a:xfrm>
            <a:off x="717177" y="3540125"/>
            <a:ext cx="3931826" cy="2320926"/>
          </a:xfrm>
          <a:prstGeom prst="rect">
            <a:avLst/>
          </a:prstGeom>
          <a:noFill/>
          <a:ln>
            <a:noFill/>
          </a:ln>
        </p:spPr>
      </p:sp>
      <p:sp>
        <p:nvSpPr>
          <p:cNvPr id="274" name="Google Shape;274;p3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5" name="Google Shape;275;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0" name="Google Shape;280;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6" name="Google Shape;286;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5"/>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5"/>
          <p:cNvSpPr>
            <a:spLocks noGrp="1"/>
          </p:cNvSpPr>
          <p:nvPr>
            <p:ph type="pic" idx="2"/>
          </p:nvPr>
        </p:nvSpPr>
        <p:spPr>
          <a:xfrm>
            <a:off x="717177" y="3540125"/>
            <a:ext cx="3931826" cy="2320926"/>
          </a:xfrm>
          <a:prstGeom prst="rect">
            <a:avLst/>
          </a:prstGeom>
          <a:noFill/>
          <a:ln>
            <a:noFill/>
          </a:ln>
        </p:spPr>
      </p:sp>
      <p:sp>
        <p:nvSpPr>
          <p:cNvPr id="44" name="Google Shape;44;p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 name="Google Shape;45;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p4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4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4" name="Google Shape;294;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9" name="Google Shape;299;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2" name="Google Shape;302;p4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4" name="Google Shape;304;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8" name="Google Shape;308;p4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p4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18" name="Google Shape;318;p45"/>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19" name="Google Shape;319;p4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0" name="Google Shape;320;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46"/>
          <p:cNvSpPr/>
          <p:nvPr/>
        </p:nvSpPr>
        <p:spPr>
          <a:xfrm>
            <a:off x="206188" y="5948082"/>
            <a:ext cx="11775141" cy="699247"/>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25" name="Google Shape;325;p46"/>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328" name="Google Shape;328;p4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9" name="Google Shape;329;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47"/>
          <p:cNvSpPr/>
          <p:nvPr/>
        </p:nvSpPr>
        <p:spPr>
          <a:xfrm>
            <a:off x="206187" y="2488757"/>
            <a:ext cx="11775141" cy="1900363"/>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335" name="Google Shape;335;p4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48"/>
          <p:cNvSpPr/>
          <p:nvPr/>
        </p:nvSpPr>
        <p:spPr>
          <a:xfrm>
            <a:off x="206188" y="215153"/>
            <a:ext cx="11775141" cy="1397364"/>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4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4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49"/>
          <p:cNvSpPr/>
          <p:nvPr/>
        </p:nvSpPr>
        <p:spPr>
          <a:xfrm>
            <a:off x="206189" y="215153"/>
            <a:ext cx="4730470" cy="6432176"/>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9" name="Google Shape;349;p49"/>
          <p:cNvSpPr>
            <a:spLocks noGrp="1"/>
          </p:cNvSpPr>
          <p:nvPr>
            <p:ph type="pic" idx="2"/>
          </p:nvPr>
        </p:nvSpPr>
        <p:spPr>
          <a:xfrm>
            <a:off x="717177" y="3540125"/>
            <a:ext cx="3931826" cy="2320926"/>
          </a:xfrm>
          <a:prstGeom prst="rect">
            <a:avLst/>
          </a:prstGeom>
          <a:noFill/>
          <a:ln>
            <a:noFill/>
          </a:ln>
        </p:spPr>
      </p:sp>
      <p:sp>
        <p:nvSpPr>
          <p:cNvPr id="350" name="Google Shape;350;p4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1" name="Google Shape;351;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5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6" name="Google Shape;356;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 name="Google Shape;50;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1"/>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1"/>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2" name="Google Shape;362;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52"/>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52"/>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0" name="Google Shape;37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5" name="Google Shape;375;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78" name="Google Shape;378;p54"/>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0" name="Google Shape;380;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4" name="Google Shape;384;p5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5"/>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6" name="Google Shape;386;p5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5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94" name="Google Shape;394;p5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95" name="Google Shape;395;p5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6" name="Google Shape;396;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5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1" name="Google Shape;401;p5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404" name="Google Shape;404;p5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5" name="Google Shape;405;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5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411" name="Google Shape;411;p5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5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5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6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6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5" name="Google Shape;425;p60"/>
          <p:cNvSpPr>
            <a:spLocks noGrp="1"/>
          </p:cNvSpPr>
          <p:nvPr>
            <p:ph type="pic" idx="2"/>
          </p:nvPr>
        </p:nvSpPr>
        <p:spPr>
          <a:xfrm>
            <a:off x="717177" y="3540125"/>
            <a:ext cx="3931826" cy="2320926"/>
          </a:xfrm>
          <a:prstGeom prst="rect">
            <a:avLst/>
          </a:prstGeom>
          <a:noFill/>
          <a:ln>
            <a:noFill/>
          </a:ln>
        </p:spPr>
      </p:sp>
      <p:sp>
        <p:nvSpPr>
          <p:cNvPr id="426" name="Google Shape;426;p6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7" name="Google Shape;427;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6" name="Google Shape;56;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6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2" name="Google Shape;432;p6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8" name="Google Shape;438;p6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1" name="Google Shape;441;p6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6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3" name="Google Shape;443;p6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6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6" name="Google Shape;446;p6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6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1" name="Google Shape;451;p6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54" name="Google Shape;454;p6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6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6" name="Google Shape;456;p6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0" name="Google Shape;460;p6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6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2" name="Google Shape;462;p6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p6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p67"/>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0" name="Google Shape;470;p67"/>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1" name="Google Shape;471;p6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2" name="Google Shape;472;p6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4" name="Google Shape;64;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5"/>
        <p:cNvGrpSpPr/>
        <p:nvPr/>
      </p:nvGrpSpPr>
      <p:grpSpPr>
        <a:xfrm>
          <a:off x="0" y="0"/>
          <a:ext cx="0" cy="0"/>
          <a:chOff x="0" y="0"/>
          <a:chExt cx="0" cy="0"/>
        </a:xfrm>
      </p:grpSpPr>
      <p:sp>
        <p:nvSpPr>
          <p:cNvPr id="66" name="Google Shape;66;p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 name="Google Shape;69;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0"/>
        <p:cNvGrpSpPr/>
        <p:nvPr/>
      </p:nvGrpSpPr>
      <p:grpSpPr>
        <a:xfrm>
          <a:off x="0" y="0"/>
          <a:ext cx="0" cy="0"/>
          <a:chOff x="0" y="0"/>
          <a:chExt cx="0" cy="0"/>
        </a:xfrm>
      </p:grpSpPr>
      <p:sp>
        <p:nvSpPr>
          <p:cNvPr id="71" name="Google Shape;71;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2" name="Google Shape;72;p10"/>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4" name="Google Shape;74;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68">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tableau.com/app/profile/oregon.health.authority.covid.19/viz/OregonCOVID-19CaseandVaccinationStories/Statewide"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public.tableau.com/app/profile/oregon.health.authority.covid.19/viz/OregonCOVID-19PediatricReport/Demograph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hyperlink" Target="http://www.oregondatadecisions.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haredsystems.dhsoha.state.or.us/DHSForms/Served/le3881d.pdf?utm_medium=email&amp;utm_source=govdelivery"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8"/>
          <p:cNvSpPr txBox="1">
            <a:spLocks noGrp="1"/>
          </p:cNvSpPr>
          <p:nvPr>
            <p:ph type="ctrTitle"/>
          </p:nvPr>
        </p:nvSpPr>
        <p:spPr>
          <a:xfrm>
            <a:off x="919625" y="2486700"/>
            <a:ext cx="10582200" cy="10233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Fall Update on COVID-19 in Schools</a:t>
            </a:r>
            <a:endParaRPr/>
          </a:p>
        </p:txBody>
      </p:sp>
      <p:sp>
        <p:nvSpPr>
          <p:cNvPr id="479" name="Google Shape;479;p6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480" name="Google Shape;480;p68"/>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ctr" rtl="0">
              <a:spcBef>
                <a:spcPts val="1000"/>
              </a:spcBef>
              <a:spcAft>
                <a:spcPts val="0"/>
              </a:spcAft>
              <a:buNone/>
            </a:pPr>
            <a:r>
              <a:rPr lang="en-US"/>
              <a:t>November 1,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52"/>
        <p:cNvGrpSpPr/>
        <p:nvPr/>
      </p:nvGrpSpPr>
      <p:grpSpPr>
        <a:xfrm>
          <a:off x="0" y="0"/>
          <a:ext cx="0" cy="0"/>
          <a:chOff x="0" y="0"/>
          <a:chExt cx="0" cy="0"/>
        </a:xfrm>
      </p:grpSpPr>
      <p:sp>
        <p:nvSpPr>
          <p:cNvPr id="553" name="Google Shape;553;p7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does it mean to layer up?</a:t>
            </a:r>
            <a:endParaRPr/>
          </a:p>
        </p:txBody>
      </p:sp>
      <p:sp>
        <p:nvSpPr>
          <p:cNvPr id="554" name="Google Shape;554;p77"/>
          <p:cNvSpPr txBox="1">
            <a:spLocks noGrp="1"/>
          </p:cNvSpPr>
          <p:nvPr>
            <p:ph type="body" idx="1"/>
          </p:nvPr>
        </p:nvSpPr>
        <p:spPr>
          <a:xfrm>
            <a:off x="717175" y="1825625"/>
            <a:ext cx="7006200" cy="41091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en-US"/>
              <a:t>When we talk about layering health and safety protocols -- </a:t>
            </a:r>
            <a:r>
              <a:rPr lang="en-US" b="1"/>
              <a:t>we’re talking about using multiple distinct strategies</a:t>
            </a:r>
            <a:r>
              <a:rPr lang="en-US"/>
              <a:t> -- and the best tools we have, to reduce the spread of COVID-19 in our schools.</a:t>
            </a:r>
            <a:endParaRPr/>
          </a:p>
          <a:p>
            <a:pPr marL="457200" lvl="0" indent="-342900" algn="l" rtl="0">
              <a:lnSpc>
                <a:spcPct val="115000"/>
              </a:lnSpc>
              <a:spcBef>
                <a:spcPts val="0"/>
              </a:spcBef>
              <a:spcAft>
                <a:spcPts val="0"/>
              </a:spcAft>
              <a:buSzPts val="1800"/>
              <a:buChar char="•"/>
            </a:pPr>
            <a:r>
              <a:rPr lang="en-US"/>
              <a:t>The layers work together to form layers of protection.</a:t>
            </a:r>
            <a:endParaRPr/>
          </a:p>
          <a:p>
            <a:pPr marL="457200" lvl="0" indent="-342900" algn="l" rtl="0">
              <a:lnSpc>
                <a:spcPct val="115000"/>
              </a:lnSpc>
              <a:spcBef>
                <a:spcPts val="0"/>
              </a:spcBef>
              <a:spcAft>
                <a:spcPts val="0"/>
              </a:spcAft>
              <a:buSzPts val="1800"/>
              <a:buChar char="•"/>
            </a:pPr>
            <a:r>
              <a:rPr lang="en-US"/>
              <a:t>The multi-layered approach allows Oregon’s students to stay in school full-time.</a:t>
            </a:r>
            <a:endParaRPr/>
          </a:p>
          <a:p>
            <a:pPr marL="0" lvl="0" indent="0" algn="l" rtl="0">
              <a:spcBef>
                <a:spcPts val="1000"/>
              </a:spcBef>
              <a:spcAft>
                <a:spcPts val="0"/>
              </a:spcAft>
              <a:buNone/>
            </a:pPr>
            <a:endParaRPr/>
          </a:p>
        </p:txBody>
      </p:sp>
      <p:sp>
        <p:nvSpPr>
          <p:cNvPr id="555" name="Google Shape;555;p7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556" name="Google Shape;556;p77" title="&quot;&quot;"/>
          <p:cNvPicPr preferRelativeResize="0"/>
          <p:nvPr/>
        </p:nvPicPr>
        <p:blipFill rotWithShape="1">
          <a:blip r:embed="rId3">
            <a:alphaModFix/>
          </a:blip>
          <a:srcRect l="60172" t="22879" r="2567" b="4856"/>
          <a:stretch/>
        </p:blipFill>
        <p:spPr>
          <a:xfrm>
            <a:off x="8185175" y="1749425"/>
            <a:ext cx="2604150" cy="487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61"/>
        <p:cNvGrpSpPr/>
        <p:nvPr/>
      </p:nvGrpSpPr>
      <p:grpSpPr>
        <a:xfrm>
          <a:off x="0" y="0"/>
          <a:ext cx="0" cy="0"/>
          <a:chOff x="0" y="0"/>
          <a:chExt cx="0" cy="0"/>
        </a:xfrm>
      </p:grpSpPr>
      <p:sp>
        <p:nvSpPr>
          <p:cNvPr id="562" name="Google Shape;562;p78"/>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Next: Vaccines for Ages 5-11</a:t>
            </a:r>
            <a:endParaRPr/>
          </a:p>
        </p:txBody>
      </p:sp>
      <p:sp>
        <p:nvSpPr>
          <p:cNvPr id="563" name="Google Shape;563;p78"/>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Timeline of What We Know:</a:t>
            </a:r>
            <a:endParaRPr b="1"/>
          </a:p>
          <a:p>
            <a:pPr marL="0" lvl="0" indent="0" algn="l" rtl="0">
              <a:spcBef>
                <a:spcPts val="1000"/>
              </a:spcBef>
              <a:spcAft>
                <a:spcPts val="0"/>
              </a:spcAft>
              <a:buNone/>
            </a:pPr>
            <a:endParaRPr/>
          </a:p>
        </p:txBody>
      </p:sp>
      <p:sp>
        <p:nvSpPr>
          <p:cNvPr id="564" name="Google Shape;564;p7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aphicFrame>
        <p:nvGraphicFramePr>
          <p:cNvPr id="565" name="Google Shape;565;p78" title="Important dates for vaccines for younger children"/>
          <p:cNvGraphicFramePr/>
          <p:nvPr>
            <p:extLst>
              <p:ext uri="{D42A27DB-BD31-4B8C-83A1-F6EECF244321}">
                <p14:modId xmlns:p14="http://schemas.microsoft.com/office/powerpoint/2010/main" val="3293892624"/>
              </p:ext>
            </p:extLst>
          </p:nvPr>
        </p:nvGraphicFramePr>
        <p:xfrm>
          <a:off x="793000" y="2476500"/>
          <a:ext cx="10446500" cy="4267050"/>
        </p:xfrm>
        <a:graphic>
          <a:graphicData uri="http://schemas.openxmlformats.org/drawingml/2006/table">
            <a:tbl>
              <a:tblPr firstRow="1">
                <a:noFill/>
                <a:tableStyleId>{695CCCCA-D18E-4353-A132-E324ECA105D3}</a:tableStyleId>
              </a:tblPr>
              <a:tblGrid>
                <a:gridCol w="2836975">
                  <a:extLst>
                    <a:ext uri="{9D8B030D-6E8A-4147-A177-3AD203B41FA5}">
                      <a16:colId xmlns:a16="http://schemas.microsoft.com/office/drawing/2014/main" val="20000"/>
                    </a:ext>
                  </a:extLst>
                </a:gridCol>
                <a:gridCol w="7609525">
                  <a:extLst>
                    <a:ext uri="{9D8B030D-6E8A-4147-A177-3AD203B41FA5}">
                      <a16:colId xmlns:a16="http://schemas.microsoft.com/office/drawing/2014/main" val="20001"/>
                    </a:ext>
                  </a:extLst>
                </a:gridCol>
              </a:tblGrid>
              <a:tr h="853400">
                <a:tc>
                  <a:txBody>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October 26, 2021</a:t>
                      </a:r>
                      <a:endParaRPr sz="2200" b="1">
                        <a:solidFill>
                          <a:schemeClr val="dk1"/>
                        </a:solidFill>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rgbClr val="FCF4F8"/>
                    </a:solidFill>
                  </a:tcPr>
                </a:tc>
                <a:tc>
                  <a:txBody>
                    <a:bodyPr/>
                    <a:lstStyle/>
                    <a:p>
                      <a:pPr marL="0" lvl="0" indent="0" algn="l" rtl="0">
                        <a:spcBef>
                          <a:spcPts val="0"/>
                        </a:spcBef>
                        <a:spcAft>
                          <a:spcPts val="0"/>
                        </a:spcAft>
                        <a:buNone/>
                      </a:pPr>
                      <a:r>
                        <a:rPr lang="en-US" sz="2200">
                          <a:latin typeface="Calibri"/>
                          <a:ea typeface="Calibri"/>
                          <a:cs typeface="Calibri"/>
                          <a:sym typeface="Calibri"/>
                        </a:rPr>
                        <a:t>FDA meets to hear about vaccine safety and efficacy. Made recommendation to authorize use.</a:t>
                      </a:r>
                      <a:endParaRPr sz="2200">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18125">
                <a:tc>
                  <a:txBody>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November 2, 2021</a:t>
                      </a:r>
                      <a:endParaRPr sz="2200" b="1">
                        <a:solidFill>
                          <a:schemeClr val="dk1"/>
                        </a:solidFill>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rgbClr val="FCF4F8"/>
                    </a:solidFill>
                  </a:tcPr>
                </a:tc>
                <a:tc>
                  <a:txBody>
                    <a:bodyPr/>
                    <a:lstStyle/>
                    <a:p>
                      <a:pPr marL="0" lvl="0" indent="0" algn="l" rtl="0">
                        <a:spcBef>
                          <a:spcPts val="0"/>
                        </a:spcBef>
                        <a:spcAft>
                          <a:spcPts val="0"/>
                        </a:spcAft>
                        <a:buNone/>
                      </a:pPr>
                      <a:r>
                        <a:rPr lang="en-US" sz="2200">
                          <a:latin typeface="Calibri"/>
                          <a:ea typeface="Calibri"/>
                          <a:cs typeface="Calibri"/>
                          <a:sym typeface="Calibri"/>
                        </a:rPr>
                        <a:t>CDC vaccine advisory committee panel meets to recommend use.</a:t>
                      </a:r>
                      <a:endParaRPr sz="2200">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53400">
                <a:tc>
                  <a:txBody>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November 3-4, 2021 </a:t>
                      </a:r>
                      <a:br>
                        <a:rPr lang="en-US" sz="2200" b="1">
                          <a:solidFill>
                            <a:schemeClr val="dk1"/>
                          </a:solidFill>
                          <a:latin typeface="Calibri"/>
                          <a:ea typeface="Calibri"/>
                          <a:cs typeface="Calibri"/>
                          <a:sym typeface="Calibri"/>
                        </a:rPr>
                      </a:br>
                      <a:r>
                        <a:rPr lang="en-US" sz="2200" b="1">
                          <a:solidFill>
                            <a:schemeClr val="dk1"/>
                          </a:solidFill>
                          <a:latin typeface="Calibri"/>
                          <a:ea typeface="Calibri"/>
                          <a:cs typeface="Calibri"/>
                          <a:sym typeface="Calibri"/>
                        </a:rPr>
                        <a:t>(to be determined)</a:t>
                      </a:r>
                      <a:endParaRPr sz="2200" b="1">
                        <a:solidFill>
                          <a:schemeClr val="dk1"/>
                        </a:solidFill>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rgbClr val="FCF4F8"/>
                    </a:solidFill>
                  </a:tcPr>
                </a:tc>
                <a:tc>
                  <a:txBody>
                    <a:bodyPr/>
                    <a:lstStyle/>
                    <a:p>
                      <a:pPr marL="0" lvl="0" indent="0" algn="l" rtl="0">
                        <a:spcBef>
                          <a:spcPts val="0"/>
                        </a:spcBef>
                        <a:spcAft>
                          <a:spcPts val="0"/>
                        </a:spcAft>
                        <a:buNone/>
                      </a:pPr>
                      <a:r>
                        <a:rPr lang="en-US" sz="2200">
                          <a:latin typeface="Calibri"/>
                          <a:ea typeface="Calibri"/>
                          <a:cs typeface="Calibri"/>
                          <a:sym typeface="Calibri"/>
                        </a:rPr>
                        <a:t>CDC Directors signs off on recommendations</a:t>
                      </a:r>
                      <a:endParaRPr sz="2200">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53400">
                <a:tc>
                  <a:txBody>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November 4, 2021 </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US" sz="2200" b="1">
                          <a:solidFill>
                            <a:schemeClr val="dk1"/>
                          </a:solidFill>
                          <a:latin typeface="Calibri"/>
                          <a:ea typeface="Calibri"/>
                          <a:cs typeface="Calibri"/>
                          <a:sym typeface="Calibri"/>
                        </a:rPr>
                        <a:t>(to be determined)</a:t>
                      </a:r>
                      <a:endParaRPr sz="2200" b="1">
                        <a:solidFill>
                          <a:schemeClr val="dk1"/>
                        </a:solidFill>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rgbClr val="FCF4F8"/>
                    </a:solidFill>
                  </a:tcPr>
                </a:tc>
                <a:tc>
                  <a:txBody>
                    <a:bodyPr/>
                    <a:lstStyle/>
                    <a:p>
                      <a:pPr marL="0" lvl="0" indent="0" algn="l" rtl="0">
                        <a:spcBef>
                          <a:spcPts val="0"/>
                        </a:spcBef>
                        <a:spcAft>
                          <a:spcPts val="0"/>
                        </a:spcAft>
                        <a:buNone/>
                      </a:pPr>
                      <a:r>
                        <a:rPr lang="en-US" sz="2200">
                          <a:latin typeface="Calibri"/>
                          <a:ea typeface="Calibri"/>
                          <a:cs typeface="Calibri"/>
                          <a:sym typeface="Calibri"/>
                        </a:rPr>
                        <a:t>Oregon announces plan for distribution.</a:t>
                      </a:r>
                      <a:endParaRPr sz="2200">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53400">
                <a:tc>
                  <a:txBody>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November 9, 2021 (expected)</a:t>
                      </a:r>
                      <a:endParaRPr sz="2200" b="1">
                        <a:solidFill>
                          <a:schemeClr val="dk1"/>
                        </a:solidFill>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rgbClr val="FCF4F8"/>
                    </a:solidFill>
                  </a:tcPr>
                </a:tc>
                <a:tc>
                  <a:txBody>
                    <a:bodyPr/>
                    <a:lstStyle/>
                    <a:p>
                      <a:pPr marL="0" lvl="0" indent="0" algn="l" rtl="0">
                        <a:spcBef>
                          <a:spcPts val="0"/>
                        </a:spcBef>
                        <a:spcAft>
                          <a:spcPts val="0"/>
                        </a:spcAft>
                        <a:buNone/>
                      </a:pPr>
                      <a:r>
                        <a:rPr lang="en-US" sz="2200" dirty="0">
                          <a:latin typeface="Calibri"/>
                          <a:ea typeface="Calibri"/>
                          <a:cs typeface="Calibri"/>
                          <a:sym typeface="Calibri"/>
                        </a:rPr>
                        <a:t>Vaccines available for Oregonians ages 5-11</a:t>
                      </a:r>
                      <a:endParaRPr sz="2200" dirty="0">
                        <a:latin typeface="Calibri"/>
                        <a:ea typeface="Calibri"/>
                        <a:cs typeface="Calibri"/>
                        <a:sym typeface="Calibri"/>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0"/>
        <p:cNvGrpSpPr/>
        <p:nvPr/>
      </p:nvGrpSpPr>
      <p:grpSpPr>
        <a:xfrm>
          <a:off x="0" y="0"/>
          <a:ext cx="0" cy="0"/>
          <a:chOff x="0" y="0"/>
          <a:chExt cx="0" cy="0"/>
        </a:xfrm>
      </p:grpSpPr>
      <p:sp>
        <p:nvSpPr>
          <p:cNvPr id="571" name="Google Shape;571;p7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2"/>
                </a:solidFill>
              </a:rPr>
              <a:t>How We’re Preparing: Vaccines for Ages 5-11</a:t>
            </a:r>
            <a:endParaRPr>
              <a:solidFill>
                <a:schemeClr val="accent2"/>
              </a:solidFill>
            </a:endParaRPr>
          </a:p>
        </p:txBody>
      </p:sp>
      <p:sp>
        <p:nvSpPr>
          <p:cNvPr id="572" name="Google Shape;572;p79"/>
          <p:cNvSpPr txBox="1">
            <a:spLocks noGrp="1"/>
          </p:cNvSpPr>
          <p:nvPr>
            <p:ph type="body" idx="1"/>
          </p:nvPr>
        </p:nvSpPr>
        <p:spPr>
          <a:xfrm>
            <a:off x="717176" y="1825625"/>
            <a:ext cx="5302500" cy="4106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At the State Level</a:t>
            </a:r>
            <a:endParaRPr/>
          </a:p>
          <a:p>
            <a:pPr marL="457200" lvl="0" indent="-342900" algn="l" rtl="0">
              <a:spcBef>
                <a:spcPts val="1000"/>
              </a:spcBef>
              <a:spcAft>
                <a:spcPts val="0"/>
              </a:spcAft>
              <a:buSzPts val="1800"/>
              <a:buChar char="•"/>
            </a:pPr>
            <a:r>
              <a:rPr lang="en-US"/>
              <a:t>OHA holding calls with Local Public Health Authorities (LPHAs)</a:t>
            </a:r>
            <a:endParaRPr/>
          </a:p>
          <a:p>
            <a:pPr marL="457200" lvl="0" indent="-342900" algn="l" rtl="0">
              <a:spcBef>
                <a:spcPts val="0"/>
              </a:spcBef>
              <a:spcAft>
                <a:spcPts val="0"/>
              </a:spcAft>
              <a:buSzPts val="1800"/>
              <a:buChar char="•"/>
            </a:pPr>
            <a:r>
              <a:rPr lang="en-US"/>
              <a:t>Planning for distribution</a:t>
            </a:r>
            <a:endParaRPr/>
          </a:p>
          <a:p>
            <a:pPr marL="914400" lvl="1" indent="-342900" algn="l" rtl="0">
              <a:spcBef>
                <a:spcPts val="0"/>
              </a:spcBef>
              <a:spcAft>
                <a:spcPts val="0"/>
              </a:spcAft>
              <a:buSzPts val="1800"/>
              <a:buChar char="•"/>
            </a:pPr>
            <a:r>
              <a:rPr lang="en-US"/>
              <a:t>doctor’s offices</a:t>
            </a:r>
            <a:endParaRPr/>
          </a:p>
          <a:p>
            <a:pPr marL="914400" lvl="1" indent="-342900" algn="l" rtl="0">
              <a:spcBef>
                <a:spcPts val="0"/>
              </a:spcBef>
              <a:spcAft>
                <a:spcPts val="0"/>
              </a:spcAft>
              <a:buSzPts val="1800"/>
              <a:buChar char="•"/>
            </a:pPr>
            <a:r>
              <a:rPr lang="en-US"/>
              <a:t>pharmacies</a:t>
            </a:r>
            <a:endParaRPr/>
          </a:p>
          <a:p>
            <a:pPr marL="914400" lvl="1" indent="-342900" algn="l" rtl="0">
              <a:spcBef>
                <a:spcPts val="0"/>
              </a:spcBef>
              <a:spcAft>
                <a:spcPts val="0"/>
              </a:spcAft>
              <a:buSzPts val="1800"/>
              <a:buChar char="•"/>
            </a:pPr>
            <a:r>
              <a:rPr lang="en-US"/>
              <a:t>school sites </a:t>
            </a:r>
            <a:endParaRPr b="1"/>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73" name="Google Shape;573;p7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574" name="Google Shape;574;p79"/>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In our Community</a:t>
            </a:r>
            <a:endParaRPr b="1"/>
          </a:p>
          <a:p>
            <a:pPr marL="457200" lvl="0" indent="-342900" algn="l" rtl="0">
              <a:spcBef>
                <a:spcPts val="1000"/>
              </a:spcBef>
              <a:spcAft>
                <a:spcPts val="0"/>
              </a:spcAft>
              <a:buSzPts val="1800"/>
              <a:buChar char="•"/>
            </a:pPr>
            <a:r>
              <a:rPr lang="en-US">
                <a:highlight>
                  <a:srgbClr val="FFFF00"/>
                </a:highlight>
              </a:rPr>
              <a:t>Add information as it becomes available</a:t>
            </a:r>
            <a:endParaRPr>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0"/>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 Look at the Current Data </a:t>
            </a:r>
            <a:endParaRPr/>
          </a:p>
        </p:txBody>
      </p:sp>
      <p:sp>
        <p:nvSpPr>
          <p:cNvPr id="581" name="Google Shape;581;p8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 Look Back</a:t>
            </a:r>
            <a:endParaRPr/>
          </a:p>
        </p:txBody>
      </p:sp>
      <p:sp>
        <p:nvSpPr>
          <p:cNvPr id="589" name="Google Shape;589;p81"/>
          <p:cNvSpPr txBox="1">
            <a:spLocks noGrp="1"/>
          </p:cNvSpPr>
          <p:nvPr>
            <p:ph type="body" idx="1"/>
          </p:nvPr>
        </p:nvSpPr>
        <p:spPr>
          <a:xfrm>
            <a:off x="717175" y="1825625"/>
            <a:ext cx="3842100" cy="34860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Fall of 2020</a:t>
            </a:r>
            <a:r>
              <a:rPr lang="en-US"/>
              <a:t> - Oregon hit a record number of COVID-19 cases. </a:t>
            </a:r>
            <a:endParaRPr/>
          </a:p>
          <a:p>
            <a:pPr marL="0" lvl="0" indent="0" algn="l" rtl="0">
              <a:spcBef>
                <a:spcPts val="1000"/>
              </a:spcBef>
              <a:spcAft>
                <a:spcPts val="0"/>
              </a:spcAft>
              <a:buNone/>
            </a:pPr>
            <a:r>
              <a:rPr lang="en-US" b="1"/>
              <a:t>Summer 2021</a:t>
            </a:r>
            <a:r>
              <a:rPr lang="en-US"/>
              <a:t> - The Delta Variant surges in Oregon. Hospital capacity compromised and community spread high among unvaccinated populations.</a:t>
            </a:r>
            <a:endParaRPr/>
          </a:p>
        </p:txBody>
      </p:sp>
      <p:sp>
        <p:nvSpPr>
          <p:cNvPr id="591" name="Google Shape;591;p81"/>
          <p:cNvSpPr txBox="1"/>
          <p:nvPr/>
        </p:nvSpPr>
        <p:spPr>
          <a:xfrm>
            <a:off x="717175" y="5216400"/>
            <a:ext cx="3842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10/27/21 Source: </a:t>
            </a:r>
            <a:r>
              <a:rPr lang="en-US" sz="1200" u="sng">
                <a:solidFill>
                  <a:schemeClr val="hlink"/>
                </a:solidFill>
                <a:latin typeface="Calibri"/>
                <a:ea typeface="Calibri"/>
                <a:cs typeface="Calibri"/>
                <a:sym typeface="Calibri"/>
                <a:hlinkClick r:id="rId3"/>
              </a:rPr>
              <a:t>https://public.tableau.com/app/profile/oregon.health.authority.covid.19/viz/OregonCOVID-19CaseandVaccinationStories/Statewide</a:t>
            </a:r>
            <a:r>
              <a:rPr lang="en-US" sz="1200">
                <a:solidFill>
                  <a:schemeClr val="dk1"/>
                </a:solidFill>
                <a:latin typeface="Calibri"/>
                <a:ea typeface="Calibri"/>
                <a:cs typeface="Calibri"/>
                <a:sym typeface="Calibri"/>
              </a:rPr>
              <a:t> </a:t>
            </a:r>
            <a:endParaRPr/>
          </a:p>
        </p:txBody>
      </p:sp>
      <p:pic>
        <p:nvPicPr>
          <p:cNvPr id="590" name="Google Shape;590;p81" title="&quot;&quot;"/>
          <p:cNvPicPr preferRelativeResize="0"/>
          <p:nvPr/>
        </p:nvPicPr>
        <p:blipFill>
          <a:blip r:embed="rId4">
            <a:alphaModFix/>
          </a:blip>
          <a:stretch>
            <a:fillRect/>
          </a:stretch>
        </p:blipFill>
        <p:spPr>
          <a:xfrm>
            <a:off x="4559351" y="1538527"/>
            <a:ext cx="7077000" cy="5103850"/>
          </a:xfrm>
          <a:prstGeom prst="rect">
            <a:avLst/>
          </a:prstGeom>
          <a:noFill/>
          <a:ln>
            <a:noFill/>
          </a:ln>
        </p:spPr>
      </p:pic>
      <p:sp>
        <p:nvSpPr>
          <p:cNvPr id="588" name="Google Shape;588;p8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Total COVID-19 Cases for Ages 6-17</a:t>
            </a:r>
            <a:endParaRPr/>
          </a:p>
        </p:txBody>
      </p:sp>
      <p:pic>
        <p:nvPicPr>
          <p:cNvPr id="599" name="Google Shape;599;p82" descr="A graph showing the number of weekly COVID-19 cases in those aged 6-17. In December, 2020, there was a peak of about 1,000 casews per week, declining to 250 or so by March, then back up to 1,000 per week in May. A decline again in June, but with the Delta variant rise, the numbers peaked at 2,500 cases per week over the summer with a slow decline since."/>
          <p:cNvPicPr preferRelativeResize="0"/>
          <p:nvPr/>
        </p:nvPicPr>
        <p:blipFill rotWithShape="1">
          <a:blip r:embed="rId3">
            <a:alphaModFix/>
          </a:blip>
          <a:srcRect t="3160" b="3894"/>
          <a:stretch/>
        </p:blipFill>
        <p:spPr>
          <a:xfrm>
            <a:off x="244725" y="1618975"/>
            <a:ext cx="11729301" cy="3973925"/>
          </a:xfrm>
          <a:prstGeom prst="rect">
            <a:avLst/>
          </a:prstGeom>
          <a:noFill/>
          <a:ln>
            <a:noFill/>
          </a:ln>
        </p:spPr>
      </p:pic>
      <p:sp>
        <p:nvSpPr>
          <p:cNvPr id="600" name="Google Shape;600;p82"/>
          <p:cNvSpPr txBox="1"/>
          <p:nvPr/>
        </p:nvSpPr>
        <p:spPr>
          <a:xfrm>
            <a:off x="717175" y="5592900"/>
            <a:ext cx="9785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10/27/21 Source: </a:t>
            </a:r>
            <a:r>
              <a:rPr lang="en-US" u="sng">
                <a:solidFill>
                  <a:schemeClr val="hlink"/>
                </a:solidFill>
                <a:latin typeface="Calibri"/>
                <a:ea typeface="Calibri"/>
                <a:cs typeface="Calibri"/>
                <a:sym typeface="Calibri"/>
                <a:hlinkClick r:id="rId4"/>
              </a:rPr>
              <a:t>https://public.tableau.com/app/profile/oregon.health.authority.covid.19/viz/OregonCOVID-19PediatricReport/Demographics</a:t>
            </a:r>
            <a:endParaRPr>
              <a:latin typeface="Calibri"/>
              <a:ea typeface="Calibri"/>
              <a:cs typeface="Calibri"/>
              <a:sym typeface="Calibri"/>
            </a:endParaRPr>
          </a:p>
        </p:txBody>
      </p:sp>
      <p:sp>
        <p:nvSpPr>
          <p:cNvPr id="598" name="Google Shape;598;p8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Case Rates for Communities of Color (Ages 6-17)</a:t>
            </a:r>
            <a:endParaRPr/>
          </a:p>
        </p:txBody>
      </p:sp>
      <p:pic>
        <p:nvPicPr>
          <p:cNvPr id="608" name="Google Shape;608;p83" descr="Pediatric case rates are higher among people who identify as Pacific Islander, American Indian/Alaska Native or Black. For Pacific Islander and AI/AN, children the rate is 2.5 times that of their white peers while Black children have two times the case rate."/>
          <p:cNvPicPr preferRelativeResize="0"/>
          <p:nvPr/>
        </p:nvPicPr>
        <p:blipFill rotWithShape="1">
          <a:blip r:embed="rId3">
            <a:alphaModFix/>
          </a:blip>
          <a:srcRect r="1244"/>
          <a:stretch/>
        </p:blipFill>
        <p:spPr>
          <a:xfrm>
            <a:off x="717175" y="1675125"/>
            <a:ext cx="10552725" cy="2981225"/>
          </a:xfrm>
          <a:prstGeom prst="rect">
            <a:avLst/>
          </a:prstGeom>
          <a:noFill/>
          <a:ln>
            <a:noFill/>
          </a:ln>
        </p:spPr>
      </p:pic>
      <p:pic>
        <p:nvPicPr>
          <p:cNvPr id="609" name="Google Shape;609;p83" descr="The pediatrict case rate is higher among people who identify as Hispanic. The hispanic case rate is 5,789 cases for every 100,000 population. For non-Hispanics, the case rate is 3,151 per 100,000 population."/>
          <p:cNvPicPr preferRelativeResize="0"/>
          <p:nvPr/>
        </p:nvPicPr>
        <p:blipFill>
          <a:blip r:embed="rId4">
            <a:alphaModFix/>
          </a:blip>
          <a:stretch>
            <a:fillRect/>
          </a:stretch>
        </p:blipFill>
        <p:spPr>
          <a:xfrm>
            <a:off x="495125" y="4271925"/>
            <a:ext cx="11228500" cy="1993350"/>
          </a:xfrm>
          <a:prstGeom prst="rect">
            <a:avLst/>
          </a:prstGeom>
          <a:noFill/>
          <a:ln>
            <a:noFill/>
          </a:ln>
        </p:spPr>
      </p:pic>
      <p:sp>
        <p:nvSpPr>
          <p:cNvPr id="607" name="Google Shape;607;p8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Total Pediatric Cases in Our County </a:t>
            </a:r>
            <a:endParaRPr/>
          </a:p>
        </p:txBody>
      </p:sp>
      <p:sp>
        <p:nvSpPr>
          <p:cNvPr id="616" name="Google Shape;616;p84"/>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highlight>
                  <a:srgbClr val="FFFF00"/>
                </a:highlight>
              </a:rPr>
              <a:t>Add your data</a:t>
            </a:r>
            <a:r>
              <a:rPr lang="en-US"/>
              <a:t> here by using the data dashboard available at </a:t>
            </a:r>
            <a:r>
              <a:rPr lang="en-US" u="sng">
                <a:solidFill>
                  <a:schemeClr val="hlink"/>
                </a:solidFill>
                <a:hlinkClick r:id="rId3"/>
              </a:rPr>
              <a:t>www.oregondatadecisions.org</a:t>
            </a:r>
            <a:r>
              <a:rPr lang="en-US"/>
              <a:t>  </a:t>
            </a:r>
            <a:endParaRPr/>
          </a:p>
        </p:txBody>
      </p:sp>
      <p:sp>
        <p:nvSpPr>
          <p:cNvPr id="617" name="Google Shape;617;p8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5"/>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 Call to Action</a:t>
            </a:r>
            <a:endParaRPr/>
          </a:p>
        </p:txBody>
      </p:sp>
      <p:sp>
        <p:nvSpPr>
          <p:cNvPr id="624" name="Google Shape;624;p8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6"/>
          <p:cNvSpPr txBox="1">
            <a:spLocks noGrp="1"/>
          </p:cNvSpPr>
          <p:nvPr>
            <p:ph type="title"/>
          </p:nvPr>
        </p:nvSpPr>
        <p:spPr>
          <a:xfrm>
            <a:off x="717177" y="779645"/>
            <a:ext cx="3931800" cy="2538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a:t>Join In</a:t>
            </a:r>
            <a:endParaRPr b="1"/>
          </a:p>
          <a:p>
            <a:pPr marL="0" lvl="0" indent="0" algn="l" rtl="0">
              <a:spcBef>
                <a:spcPts val="0"/>
              </a:spcBef>
              <a:spcAft>
                <a:spcPts val="0"/>
              </a:spcAft>
              <a:buNone/>
            </a:pPr>
            <a:r>
              <a:rPr lang="en-US"/>
              <a:t>5 Steps School Leaders Can Take Now</a:t>
            </a:r>
            <a:endParaRPr/>
          </a:p>
        </p:txBody>
      </p:sp>
      <p:sp>
        <p:nvSpPr>
          <p:cNvPr id="631" name="Google Shape;631;p86"/>
          <p:cNvSpPr txBox="1">
            <a:spLocks noGrp="1"/>
          </p:cNvSpPr>
          <p:nvPr>
            <p:ph type="body" idx="1"/>
          </p:nvPr>
        </p:nvSpPr>
        <p:spPr>
          <a:xfrm>
            <a:off x="5183188" y="779647"/>
            <a:ext cx="6172200" cy="5081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Take these 5 steps to join the effort to keep our students safe in our schools.</a:t>
            </a:r>
            <a:endParaRPr b="1"/>
          </a:p>
          <a:p>
            <a:pPr marL="457200" lvl="0" indent="-381000" algn="l" rtl="0">
              <a:spcBef>
                <a:spcPts val="1000"/>
              </a:spcBef>
              <a:spcAft>
                <a:spcPts val="0"/>
              </a:spcAft>
              <a:buSzPts val="2400"/>
              <a:buFont typeface="Calibri"/>
              <a:buAutoNum type="arabicPeriod"/>
            </a:pPr>
            <a:r>
              <a:rPr lang="en-US"/>
              <a:t>Review your health and safety protocols as a  school team and ask what’s working well, and where you can improve.</a:t>
            </a:r>
            <a:endParaRPr/>
          </a:p>
          <a:p>
            <a:pPr marL="457200" lvl="0" indent="-381000" algn="l" rtl="0">
              <a:spcBef>
                <a:spcPts val="0"/>
              </a:spcBef>
              <a:spcAft>
                <a:spcPts val="0"/>
              </a:spcAft>
              <a:buSzPts val="2400"/>
              <a:buFont typeface="Calibri"/>
              <a:buAutoNum type="arabicPeriod"/>
            </a:pPr>
            <a:r>
              <a:rPr lang="en-US"/>
              <a:t>Retrain teachers and school staff.</a:t>
            </a:r>
            <a:endParaRPr/>
          </a:p>
          <a:p>
            <a:pPr marL="457200" lvl="0" indent="-381000" algn="l" rtl="0">
              <a:spcBef>
                <a:spcPts val="0"/>
              </a:spcBef>
              <a:spcAft>
                <a:spcPts val="0"/>
              </a:spcAft>
              <a:buSzPts val="2400"/>
              <a:buFont typeface="Calibri"/>
              <a:buAutoNum type="arabicPeriod"/>
            </a:pPr>
            <a:r>
              <a:rPr lang="en-US"/>
              <a:t>Rely on clear protocols to help everyone in school know and follow the protocols.</a:t>
            </a:r>
            <a:endParaRPr/>
          </a:p>
          <a:p>
            <a:pPr marL="457200" lvl="0" indent="-381000" algn="l" rtl="0">
              <a:spcBef>
                <a:spcPts val="0"/>
              </a:spcBef>
              <a:spcAft>
                <a:spcPts val="0"/>
              </a:spcAft>
              <a:buSzPts val="2400"/>
              <a:buFont typeface="Calibri"/>
              <a:buAutoNum type="arabicPeriod"/>
            </a:pPr>
            <a:r>
              <a:rPr lang="en-US"/>
              <a:t>Re-engage your school community in a conversation about the winter months and keeping our students safe.</a:t>
            </a:r>
            <a:endParaRPr/>
          </a:p>
          <a:p>
            <a:pPr marL="457200" lvl="0" indent="-381000" algn="l" rtl="0">
              <a:spcBef>
                <a:spcPts val="0"/>
              </a:spcBef>
              <a:spcAft>
                <a:spcPts val="0"/>
              </a:spcAft>
              <a:buSzPts val="2400"/>
              <a:buFont typeface="Calibri"/>
              <a:buAutoNum type="arabicPeriod"/>
            </a:pPr>
            <a:r>
              <a:rPr lang="en-US"/>
              <a:t>Reiterate your priorities and the importance of layering in every communication from email to social media.</a:t>
            </a:r>
            <a:endParaRPr/>
          </a:p>
        </p:txBody>
      </p:sp>
      <p:sp>
        <p:nvSpPr>
          <p:cNvPr id="632" name="Google Shape;632;p8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633" name="Google Shape;633;p86" title="&quot;&quot;"/>
          <p:cNvPicPr preferRelativeResize="0">
            <a:picLocks noGrp="1"/>
          </p:cNvPicPr>
          <p:nvPr>
            <p:ph type="pic" idx="2"/>
          </p:nvPr>
        </p:nvPicPr>
        <p:blipFill rotWithShape="1">
          <a:blip r:embed="rId3">
            <a:alphaModFix/>
          </a:blip>
          <a:srcRect t="5720" b="5720"/>
          <a:stretch/>
        </p:blipFill>
        <p:spPr>
          <a:xfrm>
            <a:off x="717177" y="3540125"/>
            <a:ext cx="3931827" cy="23209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9"/>
          <p:cNvSpPr txBox="1">
            <a:spLocks noGrp="1"/>
          </p:cNvSpPr>
          <p:nvPr>
            <p:ph type="body" idx="1"/>
          </p:nvPr>
        </p:nvSpPr>
        <p:spPr>
          <a:xfrm>
            <a:off x="5183188" y="779647"/>
            <a:ext cx="6172200" cy="5081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Communities are experiencing pandemic fatigue as a result of surging cases. </a:t>
            </a:r>
            <a:endParaRPr b="1"/>
          </a:p>
          <a:p>
            <a:pPr marL="457200" lvl="0" indent="-342900" algn="l" rtl="0">
              <a:spcBef>
                <a:spcPts val="1000"/>
              </a:spcBef>
              <a:spcAft>
                <a:spcPts val="0"/>
              </a:spcAft>
              <a:buSzPts val="1800"/>
              <a:buChar char="•"/>
            </a:pPr>
            <a:r>
              <a:rPr lang="en-US"/>
              <a:t>Many had hoped the pandemic would be over and life back to normal.</a:t>
            </a:r>
            <a:endParaRPr/>
          </a:p>
          <a:p>
            <a:pPr marL="0" lvl="0" indent="0" algn="l" rtl="0">
              <a:spcBef>
                <a:spcPts val="1000"/>
              </a:spcBef>
              <a:spcAft>
                <a:spcPts val="0"/>
              </a:spcAft>
              <a:buNone/>
            </a:pPr>
            <a:r>
              <a:rPr lang="en-US" b="1"/>
              <a:t>Unlike last year, families are likely to travel and gather indoors to see their families and loved ones this year.</a:t>
            </a:r>
            <a:endParaRPr b="1"/>
          </a:p>
          <a:p>
            <a:pPr marL="457200" lvl="0" indent="-381000" algn="l" rtl="0">
              <a:spcBef>
                <a:spcPts val="1000"/>
              </a:spcBef>
              <a:spcAft>
                <a:spcPts val="0"/>
              </a:spcAft>
              <a:buSzPts val="2400"/>
              <a:buChar char="•"/>
            </a:pPr>
            <a:r>
              <a:rPr lang="en-US"/>
              <a:t>The Delta variant is taking a toll on communities and may have unforeseeable consequences this fall and winter. </a:t>
            </a:r>
            <a:endParaRPr b="1"/>
          </a:p>
          <a:p>
            <a:pPr marL="0" lvl="0" indent="0" algn="l" rtl="0">
              <a:spcBef>
                <a:spcPts val="1000"/>
              </a:spcBef>
              <a:spcAft>
                <a:spcPts val="0"/>
              </a:spcAft>
              <a:buNone/>
            </a:pPr>
            <a:endParaRPr/>
          </a:p>
        </p:txBody>
      </p:sp>
      <p:sp>
        <p:nvSpPr>
          <p:cNvPr id="487" name="Google Shape;487;p69"/>
          <p:cNvSpPr txBox="1">
            <a:spLocks noGrp="1"/>
          </p:cNvSpPr>
          <p:nvPr>
            <p:ph type="title"/>
          </p:nvPr>
        </p:nvSpPr>
        <p:spPr>
          <a:xfrm>
            <a:off x="717177" y="779645"/>
            <a:ext cx="3931800" cy="25257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3950" b="1"/>
              <a:t>Winter is Coming </a:t>
            </a:r>
            <a:endParaRPr sz="3950"/>
          </a:p>
          <a:p>
            <a:pPr marL="0" lvl="0" indent="0" algn="l" rtl="0">
              <a:spcBef>
                <a:spcPts val="0"/>
              </a:spcBef>
              <a:spcAft>
                <a:spcPts val="0"/>
              </a:spcAft>
              <a:buNone/>
            </a:pPr>
            <a:r>
              <a:rPr lang="en-US" sz="3950"/>
              <a:t>Acknowledging Pandemic Fatigue &amp; the Path Forward </a:t>
            </a:r>
            <a:endParaRPr sz="3950"/>
          </a:p>
          <a:p>
            <a:pPr marL="0" lvl="0" indent="0" algn="l" rtl="0">
              <a:spcBef>
                <a:spcPts val="0"/>
              </a:spcBef>
              <a:spcAft>
                <a:spcPts val="0"/>
              </a:spcAft>
              <a:buNone/>
            </a:pPr>
            <a:endParaRPr/>
          </a:p>
        </p:txBody>
      </p:sp>
      <p:sp>
        <p:nvSpPr>
          <p:cNvPr id="488" name="Google Shape;488;p6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489" name="Google Shape;489;p69" title="&quot;&quot;"/>
          <p:cNvPicPr preferRelativeResize="0">
            <a:picLocks noGrp="1"/>
          </p:cNvPicPr>
          <p:nvPr>
            <p:ph type="pic" idx="2"/>
          </p:nvPr>
        </p:nvPicPr>
        <p:blipFill rotWithShape="1">
          <a:blip r:embed="rId3">
            <a:alphaModFix/>
          </a:blip>
          <a:srcRect t="5720" b="5720"/>
          <a:stretch/>
        </p:blipFill>
        <p:spPr>
          <a:xfrm>
            <a:off x="717177" y="3540125"/>
            <a:ext cx="3931802" cy="2320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5 Steps for Families &amp; Communities</a:t>
            </a:r>
            <a:endParaRPr/>
          </a:p>
        </p:txBody>
      </p:sp>
      <p:sp>
        <p:nvSpPr>
          <p:cNvPr id="640" name="Google Shape;640;p87"/>
          <p:cNvSpPr txBox="1">
            <a:spLocks noGrp="1"/>
          </p:cNvSpPr>
          <p:nvPr>
            <p:ph type="body" idx="1"/>
          </p:nvPr>
        </p:nvSpPr>
        <p:spPr>
          <a:xfrm>
            <a:off x="717175" y="1825625"/>
            <a:ext cx="7521000" cy="41091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Take these 5 steps to join the effort to keep our students safe in our schools.</a:t>
            </a:r>
            <a:endParaRPr sz="2200">
              <a:highlight>
                <a:srgbClr val="FFFFFF"/>
              </a:highlight>
            </a:endParaRPr>
          </a:p>
          <a:p>
            <a:pPr marL="876300" lvl="0" indent="-368300" algn="l" rtl="0">
              <a:lnSpc>
                <a:spcPct val="140000"/>
              </a:lnSpc>
              <a:spcBef>
                <a:spcPts val="0"/>
              </a:spcBef>
              <a:spcAft>
                <a:spcPts val="0"/>
              </a:spcAft>
              <a:buClr>
                <a:schemeClr val="dk1"/>
              </a:buClr>
              <a:buSzPts val="2200"/>
              <a:buFont typeface="Calibri"/>
              <a:buAutoNum type="arabicPeriod"/>
            </a:pPr>
            <a:r>
              <a:rPr lang="en-US" sz="2200">
                <a:highlight>
                  <a:srgbClr val="FFFFFF"/>
                </a:highlight>
              </a:rPr>
              <a:t>Make a plan to vaccinate all eligible household members. </a:t>
            </a:r>
            <a:endParaRPr sz="2200">
              <a:highlight>
                <a:srgbClr val="FFFFFF"/>
              </a:highlight>
            </a:endParaRPr>
          </a:p>
          <a:p>
            <a:pPr marL="876300" lvl="0" indent="-368300" algn="l" rtl="0">
              <a:lnSpc>
                <a:spcPct val="140000"/>
              </a:lnSpc>
              <a:spcBef>
                <a:spcPts val="0"/>
              </a:spcBef>
              <a:spcAft>
                <a:spcPts val="0"/>
              </a:spcAft>
              <a:buClr>
                <a:schemeClr val="dk1"/>
              </a:buClr>
              <a:buSzPts val="2200"/>
              <a:buFont typeface="Calibri"/>
              <a:buAutoNum type="arabicPeriod"/>
            </a:pPr>
            <a:r>
              <a:rPr lang="en-US" sz="2200">
                <a:highlight>
                  <a:srgbClr val="FFFFFF"/>
                </a:highlight>
              </a:rPr>
              <a:t>Wear face coverings or masks in public and in carpools. </a:t>
            </a:r>
            <a:endParaRPr sz="2200">
              <a:highlight>
                <a:srgbClr val="FFFFFF"/>
              </a:highlight>
            </a:endParaRPr>
          </a:p>
          <a:p>
            <a:pPr marL="876300" lvl="0" indent="-368300" algn="l" rtl="0">
              <a:lnSpc>
                <a:spcPct val="140000"/>
              </a:lnSpc>
              <a:spcBef>
                <a:spcPts val="0"/>
              </a:spcBef>
              <a:spcAft>
                <a:spcPts val="0"/>
              </a:spcAft>
              <a:buClr>
                <a:schemeClr val="dk1"/>
              </a:buClr>
              <a:buSzPts val="2200"/>
              <a:buFont typeface="Arial"/>
              <a:buAutoNum type="arabicPeriod"/>
            </a:pPr>
            <a:r>
              <a:rPr lang="en-US" sz="2200">
                <a:highlight>
                  <a:srgbClr val="FFFFFF"/>
                </a:highlight>
              </a:rPr>
              <a:t>Limit gatherings with other households for now — including big events for kids, like birthday parties.</a:t>
            </a:r>
            <a:endParaRPr sz="2200">
              <a:highlight>
                <a:srgbClr val="FFFFFF"/>
              </a:highlight>
            </a:endParaRPr>
          </a:p>
          <a:p>
            <a:pPr marL="876300" lvl="0" indent="-368300" algn="l" rtl="0">
              <a:lnSpc>
                <a:spcPct val="140000"/>
              </a:lnSpc>
              <a:spcBef>
                <a:spcPts val="0"/>
              </a:spcBef>
              <a:spcAft>
                <a:spcPts val="0"/>
              </a:spcAft>
              <a:buClr>
                <a:schemeClr val="dk1"/>
              </a:buClr>
              <a:buSzPts val="2200"/>
              <a:buFont typeface="Calibri"/>
              <a:buAutoNum type="arabicPeriod"/>
            </a:pPr>
            <a:r>
              <a:rPr lang="en-US" sz="2200">
                <a:highlight>
                  <a:srgbClr val="FFFFFF"/>
                </a:highlight>
              </a:rPr>
              <a:t>Move social activities outdoors. </a:t>
            </a:r>
            <a:endParaRPr sz="2200">
              <a:highlight>
                <a:srgbClr val="FFFFFF"/>
              </a:highlight>
            </a:endParaRPr>
          </a:p>
          <a:p>
            <a:pPr marL="876300" lvl="0" indent="-368300" algn="l" rtl="0">
              <a:lnSpc>
                <a:spcPct val="140000"/>
              </a:lnSpc>
              <a:spcBef>
                <a:spcPts val="0"/>
              </a:spcBef>
              <a:spcAft>
                <a:spcPts val="0"/>
              </a:spcAft>
              <a:buClr>
                <a:schemeClr val="dk1"/>
              </a:buClr>
              <a:buSzPts val="2200"/>
              <a:buFont typeface="Calibri"/>
              <a:buAutoNum type="arabicPeriod"/>
            </a:pPr>
            <a:r>
              <a:rPr lang="en-US" sz="2200" u="sng">
                <a:solidFill>
                  <a:srgbClr val="2176AE"/>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Make a plan in case your child needs to miss school</a:t>
            </a:r>
            <a:r>
              <a:rPr lang="en-US" sz="2200">
                <a:highlight>
                  <a:srgbClr val="FFFFFF"/>
                </a:highlight>
              </a:rPr>
              <a:t>. </a:t>
            </a:r>
            <a:endParaRPr/>
          </a:p>
        </p:txBody>
      </p:sp>
      <p:pic>
        <p:nvPicPr>
          <p:cNvPr id="642" name="Google Shape;642;p87" descr="Three triumphant people icons "/>
          <p:cNvPicPr preferRelativeResize="0"/>
          <p:nvPr/>
        </p:nvPicPr>
        <p:blipFill rotWithShape="1">
          <a:blip r:embed="rId4">
            <a:alphaModFix/>
          </a:blip>
          <a:srcRect/>
          <a:stretch/>
        </p:blipFill>
        <p:spPr>
          <a:xfrm>
            <a:off x="8384473" y="3629284"/>
            <a:ext cx="2305450" cy="2305450"/>
          </a:xfrm>
          <a:prstGeom prst="rect">
            <a:avLst/>
          </a:prstGeom>
          <a:noFill/>
          <a:ln>
            <a:noFill/>
          </a:ln>
        </p:spPr>
      </p:pic>
      <p:sp>
        <p:nvSpPr>
          <p:cNvPr id="641" name="Google Shape;641;p8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8"/>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are we doing to deliver on our promise?</a:t>
            </a:r>
            <a:endParaRPr/>
          </a:p>
        </p:txBody>
      </p:sp>
      <p:sp>
        <p:nvSpPr>
          <p:cNvPr id="649" name="Google Shape;649;p88"/>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t>
            </a:r>
            <a:r>
              <a:rPr lang="en-US">
                <a:highlight>
                  <a:srgbClr val="FFFF00"/>
                </a:highlight>
              </a:rPr>
              <a:t>Add local information here</a:t>
            </a:r>
            <a:r>
              <a:rPr lang="en-US"/>
              <a:t>)</a:t>
            </a:r>
            <a:endParaRPr/>
          </a:p>
        </p:txBody>
      </p:sp>
      <p:sp>
        <p:nvSpPr>
          <p:cNvPr id="650" name="Google Shape;650;p8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0"/>
          <p:cNvSpPr txBox="1">
            <a:spLocks noGrp="1"/>
          </p:cNvSpPr>
          <p:nvPr>
            <p:ph type="title"/>
          </p:nvPr>
        </p:nvSpPr>
        <p:spPr>
          <a:xfrm>
            <a:off x="717177" y="779645"/>
            <a:ext cx="39318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a:t>Our Goal</a:t>
            </a:r>
            <a:endParaRPr b="1"/>
          </a:p>
          <a:p>
            <a:pPr marL="0" lvl="0" indent="0" algn="l" rtl="0">
              <a:spcBef>
                <a:spcPts val="0"/>
              </a:spcBef>
              <a:spcAft>
                <a:spcPts val="0"/>
              </a:spcAft>
              <a:buNone/>
            </a:pPr>
            <a:r>
              <a:rPr lang="en-US"/>
              <a:t>Safely &amp; reliably hold school in-person, all year</a:t>
            </a:r>
            <a:endParaRPr/>
          </a:p>
        </p:txBody>
      </p:sp>
      <p:sp>
        <p:nvSpPr>
          <p:cNvPr id="496" name="Google Shape;496;p70"/>
          <p:cNvSpPr txBox="1">
            <a:spLocks noGrp="1"/>
          </p:cNvSpPr>
          <p:nvPr>
            <p:ph type="body" idx="1"/>
          </p:nvPr>
        </p:nvSpPr>
        <p:spPr>
          <a:xfrm>
            <a:off x="5183200" y="779650"/>
            <a:ext cx="6172200" cy="5580600"/>
          </a:xfrm>
          <a:prstGeom prst="rect">
            <a:avLst/>
          </a:prstGeom>
        </p:spPr>
        <p:txBody>
          <a:bodyPr spcFirstLastPara="1" wrap="square" lIns="91425" tIns="45700" rIns="91425" bIns="45700" anchor="t" anchorCtr="0">
            <a:normAutofit/>
          </a:bodyPr>
          <a:lstStyle/>
          <a:p>
            <a:pPr marL="0" lvl="0" indent="0" algn="l" rtl="0">
              <a:spcBef>
                <a:spcPts val="800"/>
              </a:spcBef>
              <a:spcAft>
                <a:spcPts val="0"/>
              </a:spcAft>
              <a:buNone/>
            </a:pPr>
            <a:r>
              <a:rPr lang="en-US" sz="2600" b="1"/>
              <a:t>It’s our highest priority to keep kids learning in person every day.</a:t>
            </a:r>
            <a:endParaRPr sz="2600" b="1"/>
          </a:p>
          <a:p>
            <a:pPr marL="457200" lvl="0" indent="-368300" algn="l" rtl="0">
              <a:lnSpc>
                <a:spcPct val="100000"/>
              </a:lnSpc>
              <a:spcBef>
                <a:spcPts val="800"/>
              </a:spcBef>
              <a:spcAft>
                <a:spcPts val="0"/>
              </a:spcAft>
              <a:buSzPts val="2200"/>
              <a:buFont typeface="Calibri"/>
              <a:buChar char="•"/>
            </a:pPr>
            <a:r>
              <a:rPr lang="en-US"/>
              <a:t>Nearly all children learn better when taught in-person. </a:t>
            </a:r>
            <a:endParaRPr/>
          </a:p>
          <a:p>
            <a:pPr marL="457200" lvl="0" indent="-368300" algn="l" rtl="0">
              <a:lnSpc>
                <a:spcPct val="100000"/>
              </a:lnSpc>
              <a:spcBef>
                <a:spcPts val="0"/>
              </a:spcBef>
              <a:spcAft>
                <a:spcPts val="0"/>
              </a:spcAft>
              <a:buSzPts val="2200"/>
              <a:buFont typeface="Calibri"/>
              <a:buChar char="•"/>
            </a:pPr>
            <a:r>
              <a:rPr lang="en-US"/>
              <a:t>Children and families rely on schools to provide a caring and safe environment.</a:t>
            </a:r>
            <a:endParaRPr/>
          </a:p>
          <a:p>
            <a:pPr marL="457200" lvl="0" indent="-368300" algn="l" rtl="0">
              <a:lnSpc>
                <a:spcPct val="100000"/>
              </a:lnSpc>
              <a:spcBef>
                <a:spcPts val="0"/>
              </a:spcBef>
              <a:spcAft>
                <a:spcPts val="0"/>
              </a:spcAft>
              <a:buSzPts val="2200"/>
              <a:buFont typeface="Calibri"/>
              <a:buChar char="•"/>
            </a:pPr>
            <a:r>
              <a:rPr lang="en-US"/>
              <a:t>Many need access to a solid breakfast and a warm lunch.</a:t>
            </a:r>
            <a:endParaRPr/>
          </a:p>
          <a:p>
            <a:pPr marL="457200" lvl="0" indent="-368300" algn="l" rtl="0">
              <a:lnSpc>
                <a:spcPct val="100000"/>
              </a:lnSpc>
              <a:spcBef>
                <a:spcPts val="0"/>
              </a:spcBef>
              <a:spcAft>
                <a:spcPts val="0"/>
              </a:spcAft>
              <a:buSzPts val="2200"/>
              <a:buFont typeface="Calibri"/>
              <a:buChar char="•"/>
            </a:pPr>
            <a:r>
              <a:rPr lang="en-US"/>
              <a:t>For parents and families, consistency matters, and for many, school is a way to ensure they can go to work and support their family. </a:t>
            </a:r>
            <a:endParaRPr/>
          </a:p>
        </p:txBody>
      </p:sp>
      <p:sp>
        <p:nvSpPr>
          <p:cNvPr id="497" name="Google Shape;497;p7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498" name="Google Shape;498;p70" title="&quot;&quot;"/>
          <p:cNvPicPr preferRelativeResize="0">
            <a:picLocks noGrp="1"/>
          </p:cNvPicPr>
          <p:nvPr>
            <p:ph type="pic" idx="2"/>
          </p:nvPr>
        </p:nvPicPr>
        <p:blipFill rotWithShape="1">
          <a:blip r:embed="rId3">
            <a:alphaModFix/>
          </a:blip>
          <a:srcRect t="8657" b="8657"/>
          <a:stretch/>
        </p:blipFill>
        <p:spPr>
          <a:xfrm>
            <a:off x="717177" y="3540125"/>
            <a:ext cx="3931802" cy="2320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717175" y="779650"/>
            <a:ext cx="4059300" cy="25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950" b="1"/>
              <a:t>Our Plan</a:t>
            </a:r>
            <a:endParaRPr sz="3950"/>
          </a:p>
          <a:p>
            <a:pPr marL="0" lvl="0" indent="0" algn="l" rtl="0">
              <a:spcBef>
                <a:spcPts val="0"/>
              </a:spcBef>
              <a:spcAft>
                <a:spcPts val="0"/>
              </a:spcAft>
              <a:buNone/>
            </a:pPr>
            <a:r>
              <a:rPr lang="en-US" sz="3950"/>
              <a:t>A statewide effort to keep students learning in-person </a:t>
            </a:r>
            <a:endParaRPr sz="3950"/>
          </a:p>
        </p:txBody>
      </p:sp>
      <p:sp>
        <p:nvSpPr>
          <p:cNvPr id="505" name="Google Shape;505;p7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506" name="Google Shape;506;p71"/>
          <p:cNvSpPr txBox="1">
            <a:spLocks noGrp="1"/>
          </p:cNvSpPr>
          <p:nvPr>
            <p:ph type="body" idx="1"/>
          </p:nvPr>
        </p:nvSpPr>
        <p:spPr>
          <a:xfrm>
            <a:off x="5183200" y="779650"/>
            <a:ext cx="6172200" cy="5606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600" b="1"/>
              <a:t>Statewide, we are reigniting our efforts to remind, reteach and retrain health and safety protocols because:</a:t>
            </a:r>
            <a:endParaRPr sz="2600" b="1"/>
          </a:p>
          <a:p>
            <a:pPr marL="457200" lvl="0" indent="-368300" algn="l" rtl="0">
              <a:lnSpc>
                <a:spcPct val="100000"/>
              </a:lnSpc>
              <a:spcBef>
                <a:spcPts val="1000"/>
              </a:spcBef>
              <a:spcAft>
                <a:spcPts val="0"/>
              </a:spcAft>
              <a:buSzPts val="2200"/>
              <a:buChar char="•"/>
            </a:pPr>
            <a:r>
              <a:rPr lang="en-US" sz="2200"/>
              <a:t>Colder conditions will bring activities indoors. </a:t>
            </a:r>
            <a:endParaRPr sz="2200"/>
          </a:p>
          <a:p>
            <a:pPr marL="457200" lvl="0" indent="0" algn="l" rtl="0">
              <a:lnSpc>
                <a:spcPct val="100000"/>
              </a:lnSpc>
              <a:spcBef>
                <a:spcPts val="1000"/>
              </a:spcBef>
              <a:spcAft>
                <a:spcPts val="0"/>
              </a:spcAft>
              <a:buNone/>
            </a:pPr>
            <a:endParaRPr sz="2200"/>
          </a:p>
          <a:p>
            <a:pPr marL="0" lvl="0" indent="0" algn="l" rtl="0">
              <a:lnSpc>
                <a:spcPct val="100000"/>
              </a:lnSpc>
              <a:spcBef>
                <a:spcPts val="0"/>
              </a:spcBef>
              <a:spcAft>
                <a:spcPts val="0"/>
              </a:spcAft>
              <a:buNone/>
            </a:pPr>
            <a:r>
              <a:rPr lang="en-US" sz="2600" b="1"/>
              <a:t>Schools have dedicated funding to invest in their efforts to layer health and safety protocols and maintain successful in-person learning. </a:t>
            </a:r>
            <a:endParaRPr sz="2600" b="1"/>
          </a:p>
          <a:p>
            <a:pPr marL="457200" lvl="0" indent="-304800" algn="l" rtl="0">
              <a:lnSpc>
                <a:spcPct val="100000"/>
              </a:lnSpc>
              <a:spcBef>
                <a:spcPts val="0"/>
              </a:spcBef>
              <a:spcAft>
                <a:spcPts val="0"/>
              </a:spcAft>
              <a:buSzPts val="1200"/>
              <a:buFont typeface="Calibri"/>
              <a:buChar char="●"/>
            </a:pPr>
            <a:r>
              <a:rPr lang="en-US" sz="2200"/>
              <a:t>Oregon received an unprecedented $1.1 billion in federal monies to help safely reopen schools and sustain school operations.  </a:t>
            </a:r>
            <a:endParaRPr sz="2200" b="1"/>
          </a:p>
        </p:txBody>
      </p:sp>
      <p:pic>
        <p:nvPicPr>
          <p:cNvPr id="507" name="Google Shape;507;p71" title="&quot;&quot;"/>
          <p:cNvPicPr preferRelativeResize="0">
            <a:picLocks noGrp="1"/>
          </p:cNvPicPr>
          <p:nvPr>
            <p:ph type="pic" idx="2"/>
          </p:nvPr>
        </p:nvPicPr>
        <p:blipFill rotWithShape="1">
          <a:blip r:embed="rId3">
            <a:alphaModFix/>
          </a:blip>
          <a:srcRect t="5752" b="5752"/>
          <a:stretch/>
        </p:blipFill>
        <p:spPr>
          <a:xfrm>
            <a:off x="717177" y="3540125"/>
            <a:ext cx="3931802" cy="2320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2"/>
          <p:cNvSpPr txBox="1">
            <a:spLocks noGrp="1"/>
          </p:cNvSpPr>
          <p:nvPr>
            <p:ph type="title"/>
          </p:nvPr>
        </p:nvSpPr>
        <p:spPr>
          <a:xfrm>
            <a:off x="717177" y="779645"/>
            <a:ext cx="3931800" cy="25257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b="1"/>
              <a:t>The Opportunity</a:t>
            </a:r>
            <a:endParaRPr b="1"/>
          </a:p>
          <a:p>
            <a:pPr marL="0" lvl="0" indent="0" algn="l" rtl="0">
              <a:spcBef>
                <a:spcPts val="0"/>
              </a:spcBef>
              <a:spcAft>
                <a:spcPts val="0"/>
              </a:spcAft>
              <a:buNone/>
            </a:pPr>
            <a:r>
              <a:rPr lang="en-US"/>
              <a:t>Strengthen health &amp; safety protocols in all schools  </a:t>
            </a:r>
            <a:endParaRPr/>
          </a:p>
        </p:txBody>
      </p:sp>
      <p:sp>
        <p:nvSpPr>
          <p:cNvPr id="514" name="Google Shape;514;p72"/>
          <p:cNvSpPr txBox="1">
            <a:spLocks noGrp="1"/>
          </p:cNvSpPr>
          <p:nvPr>
            <p:ph type="body" idx="1"/>
          </p:nvPr>
        </p:nvSpPr>
        <p:spPr>
          <a:xfrm>
            <a:off x="5183200" y="779650"/>
            <a:ext cx="6516000" cy="5360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b="1"/>
              <a:t>We can take steps now to create and maintain safe environments that keep our students learning in-person. This starts with using routines that everyone in a school can count on:</a:t>
            </a:r>
            <a:endParaRPr sz="2600" b="1"/>
          </a:p>
          <a:p>
            <a:pPr marL="457200" lvl="0" indent="-381000" algn="l" rtl="0">
              <a:spcBef>
                <a:spcPts val="1000"/>
              </a:spcBef>
              <a:spcAft>
                <a:spcPts val="0"/>
              </a:spcAft>
              <a:buSzPts val="2400"/>
              <a:buChar char="•"/>
            </a:pPr>
            <a:r>
              <a:rPr lang="en-US"/>
              <a:t>Markings that support 3 to 6 feet of physical distance.</a:t>
            </a:r>
            <a:endParaRPr/>
          </a:p>
          <a:p>
            <a:pPr marL="457200" lvl="0" indent="-381000" algn="l" rtl="0">
              <a:spcBef>
                <a:spcPts val="0"/>
              </a:spcBef>
              <a:spcAft>
                <a:spcPts val="0"/>
              </a:spcAft>
              <a:buSzPts val="2400"/>
              <a:buChar char="•"/>
            </a:pPr>
            <a:r>
              <a:rPr lang="en-US"/>
              <a:t>Using seating charts and cohorts.</a:t>
            </a:r>
            <a:endParaRPr/>
          </a:p>
          <a:p>
            <a:pPr marL="457200" lvl="0" indent="-381000" algn="l" rtl="0">
              <a:spcBef>
                <a:spcPts val="0"/>
              </a:spcBef>
              <a:spcAft>
                <a:spcPts val="0"/>
              </a:spcAft>
              <a:buSzPts val="2400"/>
              <a:buChar char="•"/>
            </a:pPr>
            <a:r>
              <a:rPr lang="en-US"/>
              <a:t>Improving air circulation and ventilation.</a:t>
            </a:r>
            <a:endParaRPr/>
          </a:p>
          <a:p>
            <a:pPr marL="457200" lvl="0" indent="-381000" algn="l" rtl="0">
              <a:spcBef>
                <a:spcPts val="0"/>
              </a:spcBef>
              <a:spcAft>
                <a:spcPts val="0"/>
              </a:spcAft>
              <a:buSzPts val="2400"/>
              <a:buChar char="•"/>
            </a:pPr>
            <a:r>
              <a:rPr lang="en-US"/>
              <a:t>Providing diagnostic and screening testing for all students and staff. </a:t>
            </a:r>
            <a:endParaRPr sz="2200" b="1"/>
          </a:p>
          <a:p>
            <a:pPr marL="0" lvl="0" indent="0" algn="l" rtl="0">
              <a:lnSpc>
                <a:spcPct val="100000"/>
              </a:lnSpc>
              <a:spcBef>
                <a:spcPts val="800"/>
              </a:spcBef>
              <a:spcAft>
                <a:spcPts val="0"/>
              </a:spcAft>
              <a:buNone/>
            </a:pPr>
            <a:endParaRPr sz="2200"/>
          </a:p>
        </p:txBody>
      </p:sp>
      <p:sp>
        <p:nvSpPr>
          <p:cNvPr id="515" name="Google Shape;515;p7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516" name="Google Shape;516;p72" title="&quot;&quot;"/>
          <p:cNvPicPr preferRelativeResize="0">
            <a:picLocks noGrp="1"/>
          </p:cNvPicPr>
          <p:nvPr>
            <p:ph type="pic" idx="2"/>
          </p:nvPr>
        </p:nvPicPr>
        <p:blipFill rotWithShape="1">
          <a:blip r:embed="rId3">
            <a:alphaModFix/>
          </a:blip>
          <a:srcRect t="5720" b="5720"/>
          <a:stretch/>
        </p:blipFill>
        <p:spPr>
          <a:xfrm>
            <a:off x="717177" y="3540125"/>
            <a:ext cx="3931802" cy="232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0"/>
        <p:cNvGrpSpPr/>
        <p:nvPr/>
      </p:nvGrpSpPr>
      <p:grpSpPr>
        <a:xfrm>
          <a:off x="0" y="0"/>
          <a:ext cx="0" cy="0"/>
          <a:chOff x="0" y="0"/>
          <a:chExt cx="0" cy="0"/>
        </a:xfrm>
      </p:grpSpPr>
      <p:sp>
        <p:nvSpPr>
          <p:cNvPr id="521" name="Google Shape;521;p7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Calibri"/>
              <a:buNone/>
            </a:pPr>
            <a:r>
              <a:rPr lang="en-US"/>
              <a:t>Every Layer Matters</a:t>
            </a:r>
            <a:endParaRPr/>
          </a:p>
        </p:txBody>
      </p:sp>
      <p:sp>
        <p:nvSpPr>
          <p:cNvPr id="522" name="Google Shape;522;p7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7"/>
        <p:cNvGrpSpPr/>
        <p:nvPr/>
      </p:nvGrpSpPr>
      <p:grpSpPr>
        <a:xfrm>
          <a:off x="0" y="0"/>
          <a:ext cx="0" cy="0"/>
          <a:chOff x="0" y="0"/>
          <a:chExt cx="0" cy="0"/>
        </a:xfrm>
      </p:grpSpPr>
      <p:sp>
        <p:nvSpPr>
          <p:cNvPr id="528" name="Google Shape;528;p74"/>
          <p:cNvSpPr txBox="1">
            <a:spLocks noGrp="1"/>
          </p:cNvSpPr>
          <p:nvPr>
            <p:ph type="title"/>
          </p:nvPr>
        </p:nvSpPr>
        <p:spPr>
          <a:xfrm>
            <a:off x="717177" y="77964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a:t>The Key</a:t>
            </a:r>
            <a:endParaRPr b="1"/>
          </a:p>
          <a:p>
            <a:pPr marL="0" lvl="0" indent="0" algn="l" rtl="0">
              <a:spcBef>
                <a:spcPts val="0"/>
              </a:spcBef>
              <a:spcAft>
                <a:spcPts val="0"/>
              </a:spcAft>
              <a:buNone/>
            </a:pPr>
            <a:r>
              <a:rPr lang="en-US"/>
              <a:t>Layering health &amp; safety protocols</a:t>
            </a:r>
            <a:endParaRPr/>
          </a:p>
        </p:txBody>
      </p:sp>
      <p:sp>
        <p:nvSpPr>
          <p:cNvPr id="529" name="Google Shape;529;p74"/>
          <p:cNvSpPr txBox="1">
            <a:spLocks noGrp="1"/>
          </p:cNvSpPr>
          <p:nvPr>
            <p:ph type="body" idx="1"/>
          </p:nvPr>
        </p:nvSpPr>
        <p:spPr>
          <a:xfrm>
            <a:off x="5183188" y="779647"/>
            <a:ext cx="6172200" cy="5081400"/>
          </a:xfrm>
          <a:prstGeom prst="rect">
            <a:avLst/>
          </a:prstGeom>
        </p:spPr>
        <p:txBody>
          <a:bodyPr spcFirstLastPara="1" wrap="square" lIns="91425" tIns="45700" rIns="91425" bIns="45700" anchor="t" anchorCtr="0">
            <a:normAutofit/>
          </a:bodyPr>
          <a:lstStyle/>
          <a:p>
            <a:pPr marL="0" lvl="0" indent="0" algn="l" rtl="0">
              <a:spcBef>
                <a:spcPts val="800"/>
              </a:spcBef>
              <a:spcAft>
                <a:spcPts val="0"/>
              </a:spcAft>
              <a:buNone/>
            </a:pPr>
            <a:r>
              <a:rPr lang="en-US" sz="2600" b="1"/>
              <a:t>Our best tool to limit the spread of COVID-19 is to follow a multi-layered approach to health &amp; safety protocols:</a:t>
            </a:r>
            <a:endParaRPr sz="2600" b="1"/>
          </a:p>
          <a:p>
            <a:pPr marL="0" lvl="0" indent="0" algn="l" rtl="0">
              <a:spcBef>
                <a:spcPts val="800"/>
              </a:spcBef>
              <a:spcAft>
                <a:spcPts val="0"/>
              </a:spcAft>
              <a:buNone/>
            </a:pPr>
            <a:endParaRPr b="1"/>
          </a:p>
          <a:p>
            <a:pPr marL="457200" lvl="0" indent="-381000" algn="l" rtl="0">
              <a:spcBef>
                <a:spcPts val="800"/>
              </a:spcBef>
              <a:spcAft>
                <a:spcPts val="0"/>
              </a:spcAft>
              <a:buSzPts val="2400"/>
              <a:buChar char="❏"/>
            </a:pPr>
            <a:r>
              <a:rPr lang="en-US"/>
              <a:t>Get vaccinated when eligible.</a:t>
            </a:r>
            <a:endParaRPr/>
          </a:p>
          <a:p>
            <a:pPr marL="457200" lvl="0" indent="-381000" algn="l" rtl="0">
              <a:spcBef>
                <a:spcPts val="0"/>
              </a:spcBef>
              <a:spcAft>
                <a:spcPts val="0"/>
              </a:spcAft>
              <a:buSzPts val="2400"/>
              <a:buChar char="❏"/>
            </a:pPr>
            <a:r>
              <a:rPr lang="en-US"/>
              <a:t>Wear a face covering.</a:t>
            </a:r>
            <a:endParaRPr/>
          </a:p>
          <a:p>
            <a:pPr marL="457200" lvl="0" indent="-381000" algn="l" rtl="0">
              <a:spcBef>
                <a:spcPts val="0"/>
              </a:spcBef>
              <a:spcAft>
                <a:spcPts val="0"/>
              </a:spcAft>
              <a:buSzPts val="2400"/>
              <a:buChar char="❏"/>
            </a:pPr>
            <a:r>
              <a:rPr lang="en-US"/>
              <a:t>Maintain 3-6 feet physical distance.</a:t>
            </a:r>
            <a:endParaRPr/>
          </a:p>
          <a:p>
            <a:pPr marL="457200" lvl="0" indent="-381000" algn="l" rtl="0">
              <a:spcBef>
                <a:spcPts val="0"/>
              </a:spcBef>
              <a:spcAft>
                <a:spcPts val="0"/>
              </a:spcAft>
              <a:buSzPts val="2400"/>
              <a:buFont typeface="Calibri"/>
              <a:buChar char="❏"/>
            </a:pPr>
            <a:r>
              <a:rPr lang="en-US">
                <a:highlight>
                  <a:srgbClr val="FFFFFF"/>
                </a:highlight>
              </a:rPr>
              <a:t>Cohort students to reduce the number of people who come into contact with each other.</a:t>
            </a:r>
            <a:endParaRPr/>
          </a:p>
          <a:p>
            <a:pPr marL="457200" lvl="0" indent="-381000" algn="l" rtl="0">
              <a:spcBef>
                <a:spcPts val="0"/>
              </a:spcBef>
              <a:spcAft>
                <a:spcPts val="0"/>
              </a:spcAft>
              <a:buSzPts val="2400"/>
              <a:buChar char="❏"/>
            </a:pPr>
            <a:r>
              <a:rPr lang="en-US"/>
              <a:t>Use seating charts in classrooms and on school buses.</a:t>
            </a:r>
            <a:endParaRPr/>
          </a:p>
          <a:p>
            <a:pPr marL="0" lvl="0" indent="0" algn="l" rtl="0">
              <a:spcBef>
                <a:spcPts val="800"/>
              </a:spcBef>
              <a:spcAft>
                <a:spcPts val="0"/>
              </a:spcAft>
              <a:buNone/>
            </a:pPr>
            <a:endParaRPr/>
          </a:p>
        </p:txBody>
      </p:sp>
      <p:sp>
        <p:nvSpPr>
          <p:cNvPr id="530" name="Google Shape;530;p7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531" name="Google Shape;531;p74" title="&quot;&quot;"/>
          <p:cNvPicPr preferRelativeResize="0"/>
          <p:nvPr/>
        </p:nvPicPr>
        <p:blipFill>
          <a:blip r:embed="rId3">
            <a:alphaModFix/>
          </a:blip>
          <a:stretch>
            <a:fillRect/>
          </a:stretch>
        </p:blipFill>
        <p:spPr>
          <a:xfrm>
            <a:off x="358125" y="3972746"/>
            <a:ext cx="4343400" cy="1552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36"/>
        <p:cNvGrpSpPr/>
        <p:nvPr/>
      </p:nvGrpSpPr>
      <p:grpSpPr>
        <a:xfrm>
          <a:off x="0" y="0"/>
          <a:ext cx="0" cy="0"/>
          <a:chOff x="0" y="0"/>
          <a:chExt cx="0" cy="0"/>
        </a:xfrm>
      </p:grpSpPr>
      <p:sp>
        <p:nvSpPr>
          <p:cNvPr id="537" name="Google Shape;537;p7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Additional Protocols</a:t>
            </a:r>
            <a:endParaRPr/>
          </a:p>
        </p:txBody>
      </p:sp>
      <p:sp>
        <p:nvSpPr>
          <p:cNvPr id="538" name="Google Shape;538;p75"/>
          <p:cNvSpPr txBox="1">
            <a:spLocks noGrp="1"/>
          </p:cNvSpPr>
          <p:nvPr>
            <p:ph type="body" idx="4294967295"/>
          </p:nvPr>
        </p:nvSpPr>
        <p:spPr>
          <a:xfrm>
            <a:off x="717175" y="1825625"/>
            <a:ext cx="10136100" cy="4109100"/>
          </a:xfrm>
          <a:prstGeom prst="rect">
            <a:avLst/>
          </a:prstGeom>
        </p:spPr>
        <p:txBody>
          <a:bodyPr spcFirstLastPara="1" wrap="square" lIns="91425" tIns="45700" rIns="91425" bIns="45700" anchor="t" anchorCtr="0">
            <a:normAutofit/>
          </a:bodyPr>
          <a:lstStyle/>
          <a:p>
            <a:pPr marL="457200" lvl="0" indent="-381000" algn="l" rtl="0">
              <a:spcBef>
                <a:spcPts val="800"/>
              </a:spcBef>
              <a:spcAft>
                <a:spcPts val="0"/>
              </a:spcAft>
              <a:buSzPts val="2400"/>
              <a:buChar char="❏"/>
            </a:pPr>
            <a:r>
              <a:rPr lang="en-US"/>
              <a:t>Open windows and maximize airflow and circulation with outside air.</a:t>
            </a:r>
            <a:endParaRPr/>
          </a:p>
          <a:p>
            <a:pPr marL="457200" lvl="0" indent="-381000" algn="l" rtl="0">
              <a:spcBef>
                <a:spcPts val="0"/>
              </a:spcBef>
              <a:spcAft>
                <a:spcPts val="0"/>
              </a:spcAft>
              <a:buSzPts val="2400"/>
              <a:buChar char="❏"/>
            </a:pPr>
            <a:r>
              <a:rPr lang="en-US"/>
              <a:t>Wash hands often.</a:t>
            </a:r>
            <a:endParaRPr/>
          </a:p>
          <a:p>
            <a:pPr marL="457200" lvl="0" indent="-381000" algn="l" rtl="0">
              <a:spcBef>
                <a:spcPts val="0"/>
              </a:spcBef>
              <a:spcAft>
                <a:spcPts val="0"/>
              </a:spcAft>
              <a:buSzPts val="2400"/>
              <a:buChar char="❏"/>
            </a:pPr>
            <a:r>
              <a:rPr lang="en-US"/>
              <a:t>Clean high-touch surfaces.</a:t>
            </a:r>
            <a:endParaRPr/>
          </a:p>
          <a:p>
            <a:pPr marL="457200" lvl="0" indent="-381000" algn="l" rtl="0">
              <a:spcBef>
                <a:spcPts val="0"/>
              </a:spcBef>
              <a:spcAft>
                <a:spcPts val="0"/>
              </a:spcAft>
              <a:buSzPts val="2400"/>
              <a:buChar char="❏"/>
            </a:pPr>
            <a:r>
              <a:rPr lang="en-US"/>
              <a:t>Teach parents and families how they can screen for symptoms and have children stay home when sick.</a:t>
            </a:r>
            <a:endParaRPr/>
          </a:p>
          <a:p>
            <a:pPr marL="457200" lvl="0" indent="-381000" algn="l" rtl="0">
              <a:spcBef>
                <a:spcPts val="0"/>
              </a:spcBef>
              <a:spcAft>
                <a:spcPts val="0"/>
              </a:spcAft>
              <a:buSzPts val="2400"/>
              <a:buChar char="❏"/>
            </a:pPr>
            <a:r>
              <a:rPr lang="en-US"/>
              <a:t>Offer regular COVID-19 testing.</a:t>
            </a:r>
            <a:endParaRPr/>
          </a:p>
          <a:p>
            <a:pPr marL="457200" lvl="0" indent="-381000" algn="l" rtl="0">
              <a:spcBef>
                <a:spcPts val="0"/>
              </a:spcBef>
              <a:spcAft>
                <a:spcPts val="0"/>
              </a:spcAft>
              <a:buSzPts val="2400"/>
              <a:buChar char="❏"/>
            </a:pPr>
            <a:r>
              <a:rPr lang="en-US"/>
              <a:t>Train and support teachers and school staff.</a:t>
            </a:r>
            <a:endParaRPr/>
          </a:p>
          <a:p>
            <a:pPr marL="457200" lvl="0" indent="-381000" algn="l" rtl="0">
              <a:spcBef>
                <a:spcPts val="0"/>
              </a:spcBef>
              <a:spcAft>
                <a:spcPts val="0"/>
              </a:spcAft>
              <a:buSzPts val="2400"/>
              <a:buChar char="❏"/>
            </a:pPr>
            <a:r>
              <a:rPr lang="en-US"/>
              <a:t>Review and use the exclusion summary to ensure individuals who are sick stay at home.</a:t>
            </a:r>
            <a:endParaRPr/>
          </a:p>
          <a:p>
            <a:pPr marL="0" lvl="0" indent="0" algn="l" rtl="0">
              <a:spcBef>
                <a:spcPts val="800"/>
              </a:spcBef>
              <a:spcAft>
                <a:spcPts val="0"/>
              </a:spcAft>
              <a:buNone/>
            </a:pPr>
            <a:endParaRPr/>
          </a:p>
          <a:p>
            <a:pPr marL="0" lvl="0" indent="0" algn="l" rtl="0">
              <a:spcBef>
                <a:spcPts val="800"/>
              </a:spcBef>
              <a:spcAft>
                <a:spcPts val="0"/>
              </a:spcAft>
              <a:buNone/>
            </a:pPr>
            <a:r>
              <a:rPr lang="en-US" b="1"/>
              <a:t>Where can we improve? </a:t>
            </a:r>
            <a:endParaRPr/>
          </a:p>
        </p:txBody>
      </p:sp>
      <p:sp>
        <p:nvSpPr>
          <p:cNvPr id="539" name="Google Shape;539;p7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4"/>
        <p:cNvGrpSpPr/>
        <p:nvPr/>
      </p:nvGrpSpPr>
      <p:grpSpPr>
        <a:xfrm>
          <a:off x="0" y="0"/>
          <a:ext cx="0" cy="0"/>
          <a:chOff x="0" y="0"/>
          <a:chExt cx="0" cy="0"/>
        </a:xfrm>
      </p:grpSpPr>
      <p:sp>
        <p:nvSpPr>
          <p:cNvPr id="546" name="Google Shape;546;p7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Layering Health &amp; Safety Protocols</a:t>
            </a:r>
            <a:endParaRPr/>
          </a:p>
        </p:txBody>
      </p:sp>
      <p:pic>
        <p:nvPicPr>
          <p:cNvPr id="547" name="Google Shape;547;p76" descr="Layered health and safety measures help us maximize full-time, in-person learning and reduce disruptions for stu dents, staff and families. The virus can pass through one or two layers but not all. That’s why every layer matters and every layer helps keep students in class. Layers include:&#10;Symptom screening, Training and education, Cleaning and disinfection, Hand washing, Airflow and circulation, COVID-19 testing, Isolation and quarantine, Cohorting, Physical distancing, Face coverings and COVID-19 vaccinations."/>
          <p:cNvPicPr preferRelativeResize="0"/>
          <p:nvPr/>
        </p:nvPicPr>
        <p:blipFill rotWithShape="1">
          <a:blip r:embed="rId3">
            <a:alphaModFix/>
          </a:blip>
          <a:srcRect t="5381" b="5381"/>
          <a:stretch/>
        </p:blipFill>
        <p:spPr>
          <a:xfrm>
            <a:off x="228600" y="1788600"/>
            <a:ext cx="11737901" cy="4090126"/>
          </a:xfrm>
          <a:prstGeom prst="rect">
            <a:avLst/>
          </a:prstGeom>
          <a:noFill/>
          <a:ln>
            <a:noFill/>
          </a:ln>
        </p:spPr>
      </p:pic>
      <p:sp>
        <p:nvSpPr>
          <p:cNvPr id="545" name="Google Shape;545;p7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c30eb2c4-08af-4681-9c46-ce44a6085b67" xsi:nil="true"/>
    <Priority xmlns="c30eb2c4-08af-4681-9c46-ce44a6085b67">New</Priority>
    <Office xmlns="http://schemas.microsoft.com/sharepoint/v3" xsi:nil="true"/>
    <PublishingExpirationDate xmlns="http://schemas.microsoft.com/sharepoint/v3" xsi:nil="true"/>
    <PublishingStartDate xmlns="http://schemas.microsoft.com/sharepoint/v3" xsi:nil="true"/>
    <Remediation_x0020_Date xmlns="c30eb2c4-08af-4681-9c46-ce44a6085b67">2021-11-01T18:03:36+00:00</Remediation_x0020_Date>
  </documentManagement>
</p:properties>
</file>

<file path=customXml/itemProps1.xml><?xml version="1.0" encoding="utf-8"?>
<ds:datastoreItem xmlns:ds="http://schemas.openxmlformats.org/officeDocument/2006/customXml" ds:itemID="{F93EE551-90DE-458C-95C9-AEED6D0AED0A}"/>
</file>

<file path=customXml/itemProps2.xml><?xml version="1.0" encoding="utf-8"?>
<ds:datastoreItem xmlns:ds="http://schemas.openxmlformats.org/officeDocument/2006/customXml" ds:itemID="{99F5350C-045B-4E07-9965-3E05B1454EA8}"/>
</file>

<file path=customXml/itemProps3.xml><?xml version="1.0" encoding="utf-8"?>
<ds:datastoreItem xmlns:ds="http://schemas.openxmlformats.org/officeDocument/2006/customXml" ds:itemID="{D96005C4-FC2F-493B-A769-32920F861EF8}"/>
</file>

<file path=docProps/app.xml><?xml version="1.0" encoding="utf-8"?>
<Properties xmlns="http://schemas.openxmlformats.org/officeDocument/2006/extended-properties" xmlns:vt="http://schemas.openxmlformats.org/officeDocument/2006/docPropsVTypes">
  <TotalTime>38</TotalTime>
  <Words>1094</Words>
  <Application>Microsoft Office PowerPoint</Application>
  <PresentationFormat>Widescreen</PresentationFormat>
  <Paragraphs>154</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Blue_2021ODE</vt:lpstr>
      <vt:lpstr>Fall Update on COVID-19 in Schools</vt:lpstr>
      <vt:lpstr>Winter is Coming  Acknowledging Pandemic Fatigue &amp; the Path Forward  </vt:lpstr>
      <vt:lpstr>Our Goal Safely &amp; reliably hold school in-person, all year</vt:lpstr>
      <vt:lpstr>Our Plan A statewide effort to keep students learning in-person </vt:lpstr>
      <vt:lpstr>The Opportunity Strengthen health &amp; safety protocols in all schools  </vt:lpstr>
      <vt:lpstr>Every Layer Matters</vt:lpstr>
      <vt:lpstr>The Key Layering health &amp; safety protocols</vt:lpstr>
      <vt:lpstr>Additional Protocols</vt:lpstr>
      <vt:lpstr>Layering Health &amp; Safety Protocols</vt:lpstr>
      <vt:lpstr>What does it mean to layer up?</vt:lpstr>
      <vt:lpstr>Next: Vaccines for Ages 5-11</vt:lpstr>
      <vt:lpstr>How We’re Preparing: Vaccines for Ages 5-11</vt:lpstr>
      <vt:lpstr>A Look at the Current Data </vt:lpstr>
      <vt:lpstr>A Look Back</vt:lpstr>
      <vt:lpstr>Total COVID-19 Cases for Ages 6-17</vt:lpstr>
      <vt:lpstr>Case Rates for Communities of Color (Ages 6-17)</vt:lpstr>
      <vt:lpstr>Total Pediatric Cases in Our County </vt:lpstr>
      <vt:lpstr>A Call to Action</vt:lpstr>
      <vt:lpstr>Join In 5 Steps School Leaders Can Take Now</vt:lpstr>
      <vt:lpstr>5 Steps for Families &amp; Communities</vt:lpstr>
      <vt:lpstr>What are we doing to deliver on our promise?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Update on COVID-19 in Schools</dc:title>
  <cp:lastModifiedBy>RUDY Peter * ODE</cp:lastModifiedBy>
  <cp:revision>3</cp:revision>
  <dcterms:modified xsi:type="dcterms:W3CDTF">2021-11-01T16:58:12Z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