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6.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theme/theme1.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3"/>
  </p:notesMasterIdLst>
  <p:sldIdLst>
    <p:sldId id="256" r:id="rId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0" d="100"/>
          <a:sy n="60" d="100"/>
        </p:scale>
        <p:origin x="60" y="1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10" Type="http://schemas.openxmlformats.org/officeDocument/2006/relationships/customXml" Target="../customXml/item3.xml"/><Relationship Id="rId4" Type="http://schemas.openxmlformats.org/officeDocument/2006/relationships/presProps" Target="presProps.xml"/><Relationship Id="rId9"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2"/>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4"/>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4"/>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6"/>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6"/>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6"/>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6"/>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6"/>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0"/>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4" name="Google Shape;64;p1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choolcounselor.org/asca/media/asca/PositionStatements/PS_Virtual.pdf"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https://www.reachoutoregon.org/" TargetMode="External"/><Relationship Id="rId4" Type="http://schemas.openxmlformats.org/officeDocument/2006/relationships/hyperlink" Target="https://www.linesforlife.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6" name="Google Shape;86;p13"/>
          <p:cNvSpPr txBox="1"/>
          <p:nvPr/>
        </p:nvSpPr>
        <p:spPr>
          <a:xfrm>
            <a:off x="169333" y="6389511"/>
            <a:ext cx="11774311" cy="430887"/>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100" b="0" i="0" u="none" strike="noStrike" cap="none">
                <a:solidFill>
                  <a:schemeClr val="dk1"/>
                </a:solidFill>
                <a:latin typeface="Calibri"/>
                <a:ea typeface="Calibri"/>
                <a:cs typeface="Calibri"/>
                <a:sym typeface="Calibri"/>
              </a:rPr>
              <a:t>*Dimensions of health and wellbeing may include: mood, behaviors, health-promoting behaviors, level of stress/distress, substance use/abuse, social and cultural supports, family environment and supports, family distress/violence/abuse/substance use,  bullying, harassment, racism/discrimination (in-person and online), suicidal thoughts, plans, ideations, etc.</a:t>
            </a:r>
            <a:endParaRPr/>
          </a:p>
        </p:txBody>
      </p:sp>
      <p:sp>
        <p:nvSpPr>
          <p:cNvPr id="87" name="Google Shape;87;p13"/>
          <p:cNvSpPr txBox="1"/>
          <p:nvPr/>
        </p:nvSpPr>
        <p:spPr>
          <a:xfrm>
            <a:off x="9510887" y="326675"/>
            <a:ext cx="2246489" cy="1954381"/>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100">
                <a:solidFill>
                  <a:schemeClr val="dk1"/>
                </a:solidFill>
                <a:latin typeface="Calibri"/>
                <a:ea typeface="Calibri"/>
                <a:cs typeface="Calibri"/>
                <a:sym typeface="Calibri"/>
              </a:rPr>
              <a:t>Please use </a:t>
            </a:r>
            <a:r>
              <a:rPr lang="en-US" sz="1100" u="sng">
                <a:solidFill>
                  <a:schemeClr val="dk1"/>
                </a:solidFill>
                <a:latin typeface="Calibri"/>
                <a:ea typeface="Calibri"/>
                <a:cs typeface="Calibri"/>
                <a:sym typeface="Calibri"/>
                <a:hlinkClick r:id="rId3"/>
              </a:rPr>
              <a:t>guidance on tele-counseling and virtual telecommunications</a:t>
            </a:r>
            <a:r>
              <a:rPr lang="en-US" sz="1100">
                <a:solidFill>
                  <a:schemeClr val="dk1"/>
                </a:solidFill>
                <a:latin typeface="Calibri"/>
                <a:ea typeface="Calibri"/>
                <a:cs typeface="Calibri"/>
                <a:sym typeface="Calibri"/>
              </a:rPr>
              <a:t>,  be mindful to be culturally-attuned and responsive, be aware that students have varying degrees of access to phone, text, chat, internet services, remember that some families may require translation services, and that some will have their own internal supports.</a:t>
            </a:r>
            <a:endParaRPr/>
          </a:p>
        </p:txBody>
      </p:sp>
      <p:sp>
        <p:nvSpPr>
          <p:cNvPr id="89" name="Google Shape;89;p13"/>
          <p:cNvSpPr/>
          <p:nvPr/>
        </p:nvSpPr>
        <p:spPr>
          <a:xfrm>
            <a:off x="4854223" y="417689"/>
            <a:ext cx="2348100" cy="496800"/>
          </a:xfrm>
          <a:prstGeom prst="rect">
            <a:avLst/>
          </a:prstGeom>
          <a:solidFill>
            <a:srgbClr val="9FC5E8"/>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200" b="0" i="0" u="none" strike="noStrike" cap="none">
                <a:solidFill>
                  <a:srgbClr val="000000"/>
                </a:solidFill>
                <a:latin typeface="Calibri"/>
                <a:ea typeface="Calibri"/>
                <a:cs typeface="Calibri"/>
                <a:sym typeface="Calibri"/>
              </a:rPr>
              <a:t>Student referred for help due to mental health concerns</a:t>
            </a:r>
            <a:endParaRPr/>
          </a:p>
        </p:txBody>
      </p:sp>
      <p:sp>
        <p:nvSpPr>
          <p:cNvPr id="90" name="Google Shape;90;p13"/>
          <p:cNvSpPr/>
          <p:nvPr/>
        </p:nvSpPr>
        <p:spPr>
          <a:xfrm>
            <a:off x="4854222" y="1162755"/>
            <a:ext cx="2348100" cy="496800"/>
          </a:xfrm>
          <a:prstGeom prst="rect">
            <a:avLst/>
          </a:prstGeom>
          <a:solidFill>
            <a:srgbClr val="9FC5E8"/>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200" b="0" i="0" u="none" strike="noStrike" cap="none">
                <a:solidFill>
                  <a:srgbClr val="000000"/>
                </a:solidFill>
                <a:latin typeface="Calibri"/>
                <a:ea typeface="Calibri"/>
                <a:cs typeface="Calibri"/>
                <a:sym typeface="Calibri"/>
              </a:rPr>
              <a:t>Assess student’s current health and wellbeing*</a:t>
            </a:r>
            <a:endParaRPr/>
          </a:p>
        </p:txBody>
      </p:sp>
      <p:sp>
        <p:nvSpPr>
          <p:cNvPr id="91" name="Google Shape;91;p13"/>
          <p:cNvSpPr/>
          <p:nvPr/>
        </p:nvSpPr>
        <p:spPr>
          <a:xfrm>
            <a:off x="4854222" y="1907822"/>
            <a:ext cx="2348100" cy="496800"/>
          </a:xfrm>
          <a:prstGeom prst="rect">
            <a:avLst/>
          </a:prstGeom>
          <a:solidFill>
            <a:srgbClr val="9FC5E8"/>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200">
                <a:solidFill>
                  <a:srgbClr val="000000"/>
                </a:solidFill>
                <a:latin typeface="Calibri"/>
                <a:ea typeface="Calibri"/>
                <a:cs typeface="Calibri"/>
                <a:sym typeface="Calibri"/>
              </a:rPr>
              <a:t>Determine level of threat/severity and tier of service needed</a:t>
            </a:r>
            <a:endParaRPr/>
          </a:p>
        </p:txBody>
      </p:sp>
      <p:sp>
        <p:nvSpPr>
          <p:cNvPr id="92" name="Google Shape;92;p13"/>
          <p:cNvSpPr/>
          <p:nvPr/>
        </p:nvSpPr>
        <p:spPr>
          <a:xfrm>
            <a:off x="285025" y="2889675"/>
            <a:ext cx="3046500" cy="3256800"/>
          </a:xfrm>
          <a:prstGeom prst="rect">
            <a:avLst/>
          </a:prstGeom>
          <a:solidFill>
            <a:srgbClr val="B6D7A8"/>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200" b="1">
              <a:solidFill>
                <a:srgbClr val="000000"/>
              </a:solidFill>
              <a:latin typeface="Calibri"/>
              <a:ea typeface="Calibri"/>
              <a:cs typeface="Calibri"/>
              <a:sym typeface="Calibri"/>
            </a:endParaRPr>
          </a:p>
          <a:p>
            <a:pPr marL="0" marR="0" lvl="0" indent="0" algn="ctr" rtl="0">
              <a:spcBef>
                <a:spcPts val="0"/>
              </a:spcBef>
              <a:spcAft>
                <a:spcPts val="0"/>
              </a:spcAft>
              <a:buNone/>
            </a:pPr>
            <a:endParaRPr sz="1200" b="1">
              <a:solidFill>
                <a:srgbClr val="000000"/>
              </a:solidFill>
              <a:latin typeface="Calibri"/>
              <a:ea typeface="Calibri"/>
              <a:cs typeface="Calibri"/>
              <a:sym typeface="Calibri"/>
            </a:endParaRPr>
          </a:p>
          <a:p>
            <a:pPr marL="0" marR="0" lvl="0" indent="0" algn="ctr" rtl="0">
              <a:spcBef>
                <a:spcPts val="0"/>
              </a:spcBef>
              <a:spcAft>
                <a:spcPts val="0"/>
              </a:spcAft>
              <a:buNone/>
            </a:pPr>
            <a:endParaRPr sz="1200" b="1">
              <a:solidFill>
                <a:srgbClr val="000000"/>
              </a:solidFill>
              <a:latin typeface="Calibri"/>
              <a:ea typeface="Calibri"/>
              <a:cs typeface="Calibri"/>
              <a:sym typeface="Calibri"/>
            </a:endParaRPr>
          </a:p>
          <a:p>
            <a:pPr marL="0" marR="0" lvl="0" indent="0" algn="ctr" rtl="0">
              <a:spcBef>
                <a:spcPts val="0"/>
              </a:spcBef>
              <a:spcAft>
                <a:spcPts val="0"/>
              </a:spcAft>
              <a:buNone/>
            </a:pPr>
            <a:endParaRPr sz="1200" b="1">
              <a:solidFill>
                <a:srgbClr val="000000"/>
              </a:solidFill>
              <a:latin typeface="Calibri"/>
              <a:ea typeface="Calibri"/>
              <a:cs typeface="Calibri"/>
              <a:sym typeface="Calibri"/>
            </a:endParaRPr>
          </a:p>
          <a:p>
            <a:pPr marL="0" marR="0" lvl="0" indent="0" algn="ctr" rtl="0">
              <a:spcBef>
                <a:spcPts val="0"/>
              </a:spcBef>
              <a:spcAft>
                <a:spcPts val="0"/>
              </a:spcAft>
              <a:buNone/>
            </a:pPr>
            <a:endParaRPr sz="1200" b="1">
              <a:solidFill>
                <a:srgbClr val="000000"/>
              </a:solidFill>
              <a:latin typeface="Calibri"/>
              <a:ea typeface="Calibri"/>
              <a:cs typeface="Calibri"/>
              <a:sym typeface="Calibri"/>
            </a:endParaRPr>
          </a:p>
          <a:p>
            <a:pPr marL="0" marR="0" lvl="0" indent="0" algn="ctr" rtl="0">
              <a:spcBef>
                <a:spcPts val="0"/>
              </a:spcBef>
              <a:spcAft>
                <a:spcPts val="0"/>
              </a:spcAft>
              <a:buNone/>
            </a:pPr>
            <a:endParaRPr sz="1200" b="1">
              <a:solidFill>
                <a:srgbClr val="000000"/>
              </a:solidFill>
              <a:latin typeface="Calibri"/>
              <a:ea typeface="Calibri"/>
              <a:cs typeface="Calibri"/>
              <a:sym typeface="Calibri"/>
            </a:endParaRPr>
          </a:p>
          <a:p>
            <a:pPr marL="0" marR="0" lvl="0" indent="0" algn="ctr" rtl="0">
              <a:spcBef>
                <a:spcPts val="0"/>
              </a:spcBef>
              <a:spcAft>
                <a:spcPts val="0"/>
              </a:spcAft>
              <a:buNone/>
            </a:pPr>
            <a:endParaRPr sz="1200" b="1">
              <a:solidFill>
                <a:srgbClr val="000000"/>
              </a:solidFill>
              <a:latin typeface="Calibri"/>
              <a:ea typeface="Calibri"/>
              <a:cs typeface="Calibri"/>
              <a:sym typeface="Calibri"/>
            </a:endParaRPr>
          </a:p>
          <a:p>
            <a:pPr marL="0" marR="0" lvl="0" indent="0" algn="ctr" rtl="0">
              <a:spcBef>
                <a:spcPts val="0"/>
              </a:spcBef>
              <a:spcAft>
                <a:spcPts val="0"/>
              </a:spcAft>
              <a:buNone/>
            </a:pPr>
            <a:endParaRPr sz="1200" b="1">
              <a:solidFill>
                <a:srgbClr val="000000"/>
              </a:solidFill>
              <a:latin typeface="Calibri"/>
              <a:ea typeface="Calibri"/>
              <a:cs typeface="Calibri"/>
              <a:sym typeface="Calibri"/>
            </a:endParaRPr>
          </a:p>
          <a:p>
            <a:pPr marL="0" marR="0" lvl="0" indent="0" algn="ctr" rtl="0">
              <a:spcBef>
                <a:spcPts val="0"/>
              </a:spcBef>
              <a:spcAft>
                <a:spcPts val="0"/>
              </a:spcAft>
              <a:buNone/>
            </a:pPr>
            <a:endParaRPr sz="1200" b="1">
              <a:solidFill>
                <a:srgbClr val="000000"/>
              </a:solidFill>
              <a:latin typeface="Calibri"/>
              <a:ea typeface="Calibri"/>
              <a:cs typeface="Calibri"/>
              <a:sym typeface="Calibri"/>
            </a:endParaRPr>
          </a:p>
          <a:p>
            <a:pPr marL="0" marR="0" lvl="0" indent="0" algn="ctr" rtl="0">
              <a:spcBef>
                <a:spcPts val="0"/>
              </a:spcBef>
              <a:spcAft>
                <a:spcPts val="0"/>
              </a:spcAft>
              <a:buNone/>
            </a:pPr>
            <a:endParaRPr sz="1200" b="1">
              <a:solidFill>
                <a:srgbClr val="000000"/>
              </a:solidFill>
              <a:latin typeface="Calibri"/>
              <a:ea typeface="Calibri"/>
              <a:cs typeface="Calibri"/>
              <a:sym typeface="Calibri"/>
            </a:endParaRPr>
          </a:p>
          <a:p>
            <a:pPr marL="0" marR="0" lvl="0" indent="0" algn="ctr" rtl="0">
              <a:spcBef>
                <a:spcPts val="0"/>
              </a:spcBef>
              <a:spcAft>
                <a:spcPts val="0"/>
              </a:spcAft>
              <a:buNone/>
            </a:pPr>
            <a:endParaRPr sz="1200" b="1">
              <a:solidFill>
                <a:srgbClr val="000000"/>
              </a:solidFill>
              <a:latin typeface="Calibri"/>
              <a:ea typeface="Calibri"/>
              <a:cs typeface="Calibri"/>
              <a:sym typeface="Calibri"/>
            </a:endParaRPr>
          </a:p>
          <a:p>
            <a:pPr marL="0" marR="0" lvl="0" indent="0" algn="ctr" rtl="0">
              <a:spcBef>
                <a:spcPts val="0"/>
              </a:spcBef>
              <a:spcAft>
                <a:spcPts val="0"/>
              </a:spcAft>
              <a:buNone/>
            </a:pPr>
            <a:endParaRPr sz="1200" b="1">
              <a:solidFill>
                <a:srgbClr val="000000"/>
              </a:solidFill>
              <a:latin typeface="Calibri"/>
              <a:ea typeface="Calibri"/>
              <a:cs typeface="Calibri"/>
              <a:sym typeface="Calibri"/>
            </a:endParaRPr>
          </a:p>
          <a:p>
            <a:pPr marL="0" lvl="0" indent="0" algn="ctr" rtl="0">
              <a:spcBef>
                <a:spcPts val="0"/>
              </a:spcBef>
              <a:spcAft>
                <a:spcPts val="0"/>
              </a:spcAft>
              <a:buNone/>
            </a:pPr>
            <a:endParaRPr sz="1200" b="1">
              <a:solidFill>
                <a:srgbClr val="000000"/>
              </a:solidFill>
              <a:latin typeface="Calibri"/>
              <a:ea typeface="Calibri"/>
              <a:cs typeface="Calibri"/>
              <a:sym typeface="Calibri"/>
            </a:endParaRPr>
          </a:p>
          <a:p>
            <a:pPr marL="457200" lvl="0" indent="-57150" algn="l" rtl="0">
              <a:spcBef>
                <a:spcPts val="0"/>
              </a:spcBef>
              <a:spcAft>
                <a:spcPts val="0"/>
              </a:spcAft>
              <a:buNone/>
            </a:pPr>
            <a:r>
              <a:rPr lang="en-US" sz="1200" b="1">
                <a:solidFill>
                  <a:srgbClr val="000000"/>
                </a:solidFill>
                <a:latin typeface="Calibri"/>
                <a:ea typeface="Calibri"/>
                <a:cs typeface="Calibri"/>
                <a:sym typeface="Calibri"/>
              </a:rPr>
              <a:t>TIER 1</a:t>
            </a:r>
            <a:r>
              <a:rPr lang="en-US">
                <a:solidFill>
                  <a:srgbClr val="000000"/>
                </a:solidFill>
              </a:rPr>
              <a:t>: </a:t>
            </a:r>
            <a:r>
              <a:rPr lang="en-US" sz="1200" b="1">
                <a:solidFill>
                  <a:srgbClr val="000000"/>
                </a:solidFill>
                <a:latin typeface="Calibri"/>
                <a:ea typeface="Calibri"/>
                <a:cs typeface="Calibri"/>
                <a:sym typeface="Calibri"/>
              </a:rPr>
              <a:t>Responsive Light support</a:t>
            </a:r>
            <a:endParaRPr sz="1200" b="1">
              <a:solidFill>
                <a:srgbClr val="000000"/>
              </a:solidFill>
              <a:latin typeface="Calibri"/>
              <a:ea typeface="Calibri"/>
              <a:cs typeface="Calibri"/>
              <a:sym typeface="Calibri"/>
            </a:endParaRPr>
          </a:p>
          <a:p>
            <a:pPr marL="0" lvl="0" indent="0" algn="ctr" rtl="0">
              <a:spcBef>
                <a:spcPts val="0"/>
              </a:spcBef>
              <a:spcAft>
                <a:spcPts val="0"/>
              </a:spcAft>
              <a:buNone/>
            </a:pPr>
            <a:endParaRPr sz="1200" b="1">
              <a:solidFill>
                <a:srgbClr val="000000"/>
              </a:solidFill>
              <a:latin typeface="Calibri"/>
              <a:ea typeface="Calibri"/>
              <a:cs typeface="Calibri"/>
              <a:sym typeface="Calibri"/>
            </a:endParaRPr>
          </a:p>
          <a:p>
            <a:pPr marL="228600" lvl="0" indent="-133350" algn="l" rtl="0">
              <a:spcBef>
                <a:spcPts val="0"/>
              </a:spcBef>
              <a:spcAft>
                <a:spcPts val="0"/>
              </a:spcAft>
              <a:buClr>
                <a:srgbClr val="000000"/>
              </a:buClr>
              <a:buSzPts val="1200"/>
              <a:buChar char="•"/>
            </a:pPr>
            <a:r>
              <a:rPr lang="en-US" sz="1200">
                <a:solidFill>
                  <a:srgbClr val="000000"/>
                </a:solidFill>
                <a:latin typeface="Calibri"/>
                <a:ea typeface="Calibri"/>
                <a:cs typeface="Calibri"/>
                <a:sym typeface="Calibri"/>
              </a:rPr>
              <a:t>Direct students and families to “Mental Health” link on ODE website.Provide other resources as you see fit. Print paper copies if needed.</a:t>
            </a:r>
            <a:endParaRPr sz="1200">
              <a:solidFill>
                <a:srgbClr val="000000"/>
              </a:solidFill>
              <a:latin typeface="Calibri"/>
              <a:ea typeface="Calibri"/>
              <a:cs typeface="Calibri"/>
              <a:sym typeface="Calibri"/>
            </a:endParaRPr>
          </a:p>
          <a:p>
            <a:pPr marL="228600" lvl="0" indent="-133350" algn="l" rtl="0">
              <a:spcBef>
                <a:spcPts val="0"/>
              </a:spcBef>
              <a:spcAft>
                <a:spcPts val="0"/>
              </a:spcAft>
              <a:buClr>
                <a:srgbClr val="000000"/>
              </a:buClr>
              <a:buSzPts val="1200"/>
              <a:buChar char="•"/>
            </a:pPr>
            <a:r>
              <a:rPr lang="en-US" sz="1100">
                <a:solidFill>
                  <a:srgbClr val="000000"/>
                </a:solidFill>
                <a:latin typeface="Calibri"/>
                <a:ea typeface="Calibri"/>
                <a:cs typeface="Calibri"/>
                <a:sym typeface="Calibri"/>
              </a:rPr>
              <a:t>Schedule weekly check-ins with student.</a:t>
            </a:r>
            <a:endParaRPr sz="1100">
              <a:solidFill>
                <a:srgbClr val="000000"/>
              </a:solidFill>
              <a:latin typeface="Calibri"/>
              <a:ea typeface="Calibri"/>
              <a:cs typeface="Calibri"/>
              <a:sym typeface="Calibri"/>
            </a:endParaRPr>
          </a:p>
          <a:p>
            <a:pPr marL="228600" lvl="0" indent="-133350" algn="l" rtl="0">
              <a:spcBef>
                <a:spcPts val="0"/>
              </a:spcBef>
              <a:spcAft>
                <a:spcPts val="0"/>
              </a:spcAft>
              <a:buClr>
                <a:srgbClr val="000000"/>
              </a:buClr>
              <a:buSzPts val="1200"/>
              <a:buChar char="•"/>
            </a:pPr>
            <a:r>
              <a:rPr lang="en-US" sz="1100">
                <a:solidFill>
                  <a:srgbClr val="000000"/>
                </a:solidFill>
                <a:latin typeface="Calibri"/>
                <a:ea typeface="Calibri"/>
                <a:cs typeface="Calibri"/>
                <a:sym typeface="Calibri"/>
              </a:rPr>
              <a:t>Offer support to teacher/staff as appropriate.</a:t>
            </a:r>
            <a:endParaRPr sz="1100">
              <a:solidFill>
                <a:srgbClr val="000000"/>
              </a:solidFill>
              <a:latin typeface="Calibri"/>
              <a:ea typeface="Calibri"/>
              <a:cs typeface="Calibri"/>
              <a:sym typeface="Calibri"/>
            </a:endParaRPr>
          </a:p>
          <a:p>
            <a:pPr marL="228600" lvl="0" indent="-133350" algn="l" rtl="0">
              <a:spcBef>
                <a:spcPts val="0"/>
              </a:spcBef>
              <a:spcAft>
                <a:spcPts val="0"/>
              </a:spcAft>
              <a:buClr>
                <a:srgbClr val="000000"/>
              </a:buClr>
              <a:buSzPts val="1200"/>
              <a:buChar char="•"/>
            </a:pPr>
            <a:r>
              <a:rPr lang="en-US" sz="1100">
                <a:solidFill>
                  <a:srgbClr val="000000"/>
                </a:solidFill>
                <a:latin typeface="Calibri"/>
                <a:ea typeface="Calibri"/>
                <a:cs typeface="Calibri"/>
                <a:sym typeface="Calibri"/>
              </a:rPr>
              <a:t>Ask to be notified promptly if student’s problems persist or increase.</a:t>
            </a:r>
            <a:endParaRPr>
              <a:solidFill>
                <a:srgbClr val="000000"/>
              </a:solidFill>
            </a:endParaRPr>
          </a:p>
          <a:p>
            <a:pPr marL="457200" marR="0" lvl="0" indent="0" algn="l" rtl="0">
              <a:spcBef>
                <a:spcPts val="0"/>
              </a:spcBef>
              <a:spcAft>
                <a:spcPts val="0"/>
              </a:spcAft>
              <a:buNone/>
            </a:pPr>
            <a:endParaRPr sz="1200" b="1">
              <a:solidFill>
                <a:srgbClr val="000000"/>
              </a:solidFill>
              <a:latin typeface="Calibri"/>
              <a:ea typeface="Calibri"/>
              <a:cs typeface="Calibri"/>
              <a:sym typeface="Calibri"/>
            </a:endParaRPr>
          </a:p>
          <a:p>
            <a:pPr marL="457200" marR="0" lvl="0" indent="0" algn="l" rtl="0">
              <a:spcBef>
                <a:spcPts val="0"/>
              </a:spcBef>
              <a:spcAft>
                <a:spcPts val="0"/>
              </a:spcAft>
              <a:buNone/>
            </a:pPr>
            <a:endParaRPr sz="1200">
              <a:solidFill>
                <a:srgbClr val="000000"/>
              </a:solidFill>
              <a:latin typeface="Calibri"/>
              <a:ea typeface="Calibri"/>
              <a:cs typeface="Calibri"/>
              <a:sym typeface="Calibri"/>
            </a:endParaRPr>
          </a:p>
          <a:p>
            <a:pPr marL="0" marR="0" lvl="0" indent="0" algn="ctr" rtl="0">
              <a:spcBef>
                <a:spcPts val="0"/>
              </a:spcBef>
              <a:spcAft>
                <a:spcPts val="0"/>
              </a:spcAft>
              <a:buNone/>
            </a:pPr>
            <a:endParaRPr sz="1200">
              <a:solidFill>
                <a:srgbClr val="000000"/>
              </a:solidFill>
              <a:latin typeface="Calibri"/>
              <a:ea typeface="Calibri"/>
              <a:cs typeface="Calibri"/>
              <a:sym typeface="Calibri"/>
            </a:endParaRPr>
          </a:p>
          <a:p>
            <a:pPr marL="0" marR="0" lvl="0" indent="0" algn="ctr" rtl="0">
              <a:spcBef>
                <a:spcPts val="0"/>
              </a:spcBef>
              <a:spcAft>
                <a:spcPts val="0"/>
              </a:spcAft>
              <a:buNone/>
            </a:pPr>
            <a:endParaRPr sz="1200">
              <a:solidFill>
                <a:srgbClr val="000000"/>
              </a:solidFill>
              <a:latin typeface="Calibri"/>
              <a:ea typeface="Calibri"/>
              <a:cs typeface="Calibri"/>
              <a:sym typeface="Calibri"/>
            </a:endParaRPr>
          </a:p>
          <a:p>
            <a:pPr marL="0" marR="0" lvl="0" indent="0" algn="ctr" rtl="0">
              <a:spcBef>
                <a:spcPts val="0"/>
              </a:spcBef>
              <a:spcAft>
                <a:spcPts val="0"/>
              </a:spcAft>
              <a:buNone/>
            </a:pPr>
            <a:endParaRPr sz="1200">
              <a:solidFill>
                <a:srgbClr val="000000"/>
              </a:solidFill>
              <a:latin typeface="Calibri"/>
              <a:ea typeface="Calibri"/>
              <a:cs typeface="Calibri"/>
              <a:sym typeface="Calibri"/>
            </a:endParaRPr>
          </a:p>
          <a:p>
            <a:pPr marL="0" marR="0" lvl="0" indent="0" algn="ctr" rtl="0">
              <a:spcBef>
                <a:spcPts val="0"/>
              </a:spcBef>
              <a:spcAft>
                <a:spcPts val="0"/>
              </a:spcAft>
              <a:buNone/>
            </a:pPr>
            <a:endParaRPr sz="1200">
              <a:solidFill>
                <a:srgbClr val="000000"/>
              </a:solidFill>
              <a:latin typeface="Calibri"/>
              <a:ea typeface="Calibri"/>
              <a:cs typeface="Calibri"/>
              <a:sym typeface="Calibri"/>
            </a:endParaRPr>
          </a:p>
          <a:p>
            <a:pPr marL="0" marR="0" lvl="0" indent="0" algn="ctr" rtl="0">
              <a:spcBef>
                <a:spcPts val="0"/>
              </a:spcBef>
              <a:spcAft>
                <a:spcPts val="0"/>
              </a:spcAft>
              <a:buNone/>
            </a:pPr>
            <a:endParaRPr sz="1200">
              <a:solidFill>
                <a:srgbClr val="000000"/>
              </a:solidFill>
              <a:latin typeface="Calibri"/>
              <a:ea typeface="Calibri"/>
              <a:cs typeface="Calibri"/>
              <a:sym typeface="Calibri"/>
            </a:endParaRPr>
          </a:p>
          <a:p>
            <a:pPr marL="0" marR="0" lvl="0" indent="0" algn="ctr" rtl="0">
              <a:spcBef>
                <a:spcPts val="0"/>
              </a:spcBef>
              <a:spcAft>
                <a:spcPts val="0"/>
              </a:spcAft>
              <a:buNone/>
            </a:pPr>
            <a:endParaRPr sz="1200">
              <a:solidFill>
                <a:srgbClr val="000000"/>
              </a:solidFill>
              <a:latin typeface="Calibri"/>
              <a:ea typeface="Calibri"/>
              <a:cs typeface="Calibri"/>
              <a:sym typeface="Calibri"/>
            </a:endParaRPr>
          </a:p>
          <a:p>
            <a:pPr marL="0" marR="0" lvl="0" indent="0" algn="ctr" rtl="0">
              <a:spcBef>
                <a:spcPts val="0"/>
              </a:spcBef>
              <a:spcAft>
                <a:spcPts val="0"/>
              </a:spcAft>
              <a:buNone/>
            </a:pPr>
            <a:endParaRPr sz="1200">
              <a:solidFill>
                <a:srgbClr val="000000"/>
              </a:solidFill>
              <a:latin typeface="Calibri"/>
              <a:ea typeface="Calibri"/>
              <a:cs typeface="Calibri"/>
              <a:sym typeface="Calibri"/>
            </a:endParaRPr>
          </a:p>
          <a:p>
            <a:pPr marL="0" marR="0" lvl="0" indent="0" algn="ctr" rtl="0">
              <a:spcBef>
                <a:spcPts val="0"/>
              </a:spcBef>
              <a:spcAft>
                <a:spcPts val="0"/>
              </a:spcAft>
              <a:buNone/>
            </a:pPr>
            <a:endParaRPr sz="1200">
              <a:solidFill>
                <a:srgbClr val="000000"/>
              </a:solidFill>
              <a:latin typeface="Calibri"/>
              <a:ea typeface="Calibri"/>
              <a:cs typeface="Calibri"/>
              <a:sym typeface="Calibri"/>
            </a:endParaRPr>
          </a:p>
          <a:p>
            <a:pPr marL="0" marR="0" lvl="0" indent="0" algn="ctr" rtl="0">
              <a:spcBef>
                <a:spcPts val="0"/>
              </a:spcBef>
              <a:spcAft>
                <a:spcPts val="0"/>
              </a:spcAft>
              <a:buNone/>
            </a:pPr>
            <a:endParaRPr sz="1200">
              <a:solidFill>
                <a:srgbClr val="000000"/>
              </a:solidFill>
              <a:latin typeface="Calibri"/>
              <a:ea typeface="Calibri"/>
              <a:cs typeface="Calibri"/>
              <a:sym typeface="Calibri"/>
            </a:endParaRPr>
          </a:p>
          <a:p>
            <a:pPr marL="0" marR="0" lvl="0" indent="0" algn="ctr" rtl="0">
              <a:spcBef>
                <a:spcPts val="0"/>
              </a:spcBef>
              <a:spcAft>
                <a:spcPts val="0"/>
              </a:spcAft>
              <a:buNone/>
            </a:pPr>
            <a:endParaRPr sz="1200">
              <a:solidFill>
                <a:srgbClr val="000000"/>
              </a:solidFill>
              <a:latin typeface="Calibri"/>
              <a:ea typeface="Calibri"/>
              <a:cs typeface="Calibri"/>
              <a:sym typeface="Calibri"/>
            </a:endParaRPr>
          </a:p>
          <a:p>
            <a:pPr marL="0" marR="0" lvl="0" indent="0" algn="ctr" rtl="0">
              <a:spcBef>
                <a:spcPts val="0"/>
              </a:spcBef>
              <a:spcAft>
                <a:spcPts val="0"/>
              </a:spcAft>
              <a:buNone/>
            </a:pPr>
            <a:endParaRPr sz="1200">
              <a:solidFill>
                <a:srgbClr val="000000"/>
              </a:solidFill>
              <a:latin typeface="Calibri"/>
              <a:ea typeface="Calibri"/>
              <a:cs typeface="Calibri"/>
              <a:sym typeface="Calibri"/>
            </a:endParaRPr>
          </a:p>
        </p:txBody>
      </p:sp>
      <p:cxnSp>
        <p:nvCxnSpPr>
          <p:cNvPr id="93" name="Google Shape;93;p13" title="Arrow pointing down"/>
          <p:cNvCxnSpPr>
            <a:stCxn id="89" idx="2"/>
            <a:endCxn id="90" idx="0"/>
          </p:cNvCxnSpPr>
          <p:nvPr/>
        </p:nvCxnSpPr>
        <p:spPr>
          <a:xfrm>
            <a:off x="6028273" y="914489"/>
            <a:ext cx="0" cy="248400"/>
          </a:xfrm>
          <a:prstGeom prst="straightConnector1">
            <a:avLst/>
          </a:prstGeom>
          <a:noFill/>
          <a:ln w="9525" cap="flat" cmpd="sng">
            <a:solidFill>
              <a:srgbClr val="4472C4"/>
            </a:solidFill>
            <a:prstDash val="solid"/>
            <a:miter lim="800000"/>
            <a:headEnd type="none" w="sm" len="sm"/>
            <a:tailEnd type="triangle" w="med" len="med"/>
          </a:ln>
        </p:spPr>
      </p:cxnSp>
      <p:cxnSp>
        <p:nvCxnSpPr>
          <p:cNvPr id="94" name="Google Shape;94;p13" title="Arrow pointing down"/>
          <p:cNvCxnSpPr/>
          <p:nvPr/>
        </p:nvCxnSpPr>
        <p:spPr>
          <a:xfrm>
            <a:off x="6028267" y="1659466"/>
            <a:ext cx="0" cy="248400"/>
          </a:xfrm>
          <a:prstGeom prst="straightConnector1">
            <a:avLst/>
          </a:prstGeom>
          <a:noFill/>
          <a:ln w="9525" cap="flat" cmpd="sng">
            <a:solidFill>
              <a:srgbClr val="4472C4"/>
            </a:solidFill>
            <a:prstDash val="solid"/>
            <a:miter lim="800000"/>
            <a:headEnd type="none" w="sm" len="sm"/>
            <a:tailEnd type="triangle" w="med" len="med"/>
          </a:ln>
        </p:spPr>
      </p:cxnSp>
      <p:cxnSp>
        <p:nvCxnSpPr>
          <p:cNvPr id="95" name="Google Shape;95;p13" title="Arrow pointing down"/>
          <p:cNvCxnSpPr/>
          <p:nvPr/>
        </p:nvCxnSpPr>
        <p:spPr>
          <a:xfrm>
            <a:off x="1888061" y="2646917"/>
            <a:ext cx="0" cy="248400"/>
          </a:xfrm>
          <a:prstGeom prst="straightConnector1">
            <a:avLst/>
          </a:prstGeom>
          <a:noFill/>
          <a:ln w="9525" cap="flat" cmpd="sng">
            <a:solidFill>
              <a:srgbClr val="4472C4"/>
            </a:solidFill>
            <a:prstDash val="solid"/>
            <a:miter lim="800000"/>
            <a:headEnd type="none" w="sm" len="sm"/>
            <a:tailEnd type="triangle" w="med" len="med"/>
          </a:ln>
        </p:spPr>
      </p:cxnSp>
      <p:cxnSp>
        <p:nvCxnSpPr>
          <p:cNvPr id="96" name="Google Shape;96;p13" title="Arrow pointing down"/>
          <p:cNvCxnSpPr>
            <a:endCxn id="97" idx="0"/>
          </p:cNvCxnSpPr>
          <p:nvPr/>
        </p:nvCxnSpPr>
        <p:spPr>
          <a:xfrm>
            <a:off x="10308370" y="2706262"/>
            <a:ext cx="0" cy="185400"/>
          </a:xfrm>
          <a:prstGeom prst="straightConnector1">
            <a:avLst/>
          </a:prstGeom>
          <a:noFill/>
          <a:ln w="9525" cap="flat" cmpd="sng">
            <a:solidFill>
              <a:srgbClr val="4472C4"/>
            </a:solidFill>
            <a:prstDash val="solid"/>
            <a:miter lim="800000"/>
            <a:headEnd type="none" w="sm" len="sm"/>
            <a:tailEnd type="triangle" w="med" len="med"/>
          </a:ln>
        </p:spPr>
      </p:cxnSp>
      <p:cxnSp>
        <p:nvCxnSpPr>
          <p:cNvPr id="98" name="Google Shape;98;p13" title="Arrow pointing down"/>
          <p:cNvCxnSpPr/>
          <p:nvPr/>
        </p:nvCxnSpPr>
        <p:spPr>
          <a:xfrm>
            <a:off x="6028267" y="2410180"/>
            <a:ext cx="0" cy="248400"/>
          </a:xfrm>
          <a:prstGeom prst="straightConnector1">
            <a:avLst/>
          </a:prstGeom>
          <a:noFill/>
          <a:ln w="9525" cap="flat" cmpd="sng">
            <a:solidFill>
              <a:srgbClr val="4472C4"/>
            </a:solidFill>
            <a:prstDash val="solid"/>
            <a:miter lim="800000"/>
            <a:headEnd type="none" w="sm" len="sm"/>
            <a:tailEnd type="triangle" w="med" len="med"/>
          </a:ln>
        </p:spPr>
      </p:cxnSp>
      <p:sp>
        <p:nvSpPr>
          <p:cNvPr id="99" name="Google Shape;99;p13"/>
          <p:cNvSpPr/>
          <p:nvPr/>
        </p:nvSpPr>
        <p:spPr>
          <a:xfrm>
            <a:off x="3331525" y="3265025"/>
            <a:ext cx="2685300" cy="2881500"/>
          </a:xfrm>
          <a:prstGeom prst="rect">
            <a:avLst/>
          </a:prstGeom>
          <a:solidFill>
            <a:srgbClr val="FFF2CC"/>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1200" b="1">
                <a:solidFill>
                  <a:srgbClr val="000000"/>
                </a:solidFill>
                <a:latin typeface="Calibri"/>
                <a:ea typeface="Calibri"/>
                <a:cs typeface="Calibri"/>
                <a:sym typeface="Calibri"/>
              </a:rPr>
              <a:t>TIER 2A: </a:t>
            </a:r>
            <a:r>
              <a:rPr lang="en-US"/>
              <a:t> </a:t>
            </a:r>
            <a:r>
              <a:rPr lang="en-US" sz="1200" b="1">
                <a:solidFill>
                  <a:srgbClr val="000000"/>
                </a:solidFill>
                <a:latin typeface="Calibri"/>
                <a:ea typeface="Calibri"/>
                <a:cs typeface="Calibri"/>
                <a:sym typeface="Calibri"/>
              </a:rPr>
              <a:t>Low Level  Targeted support</a:t>
            </a:r>
            <a:endParaRPr sz="1200" b="1">
              <a:solidFill>
                <a:srgbClr val="000000"/>
              </a:solidFill>
              <a:latin typeface="Calibri"/>
              <a:ea typeface="Calibri"/>
              <a:cs typeface="Calibri"/>
              <a:sym typeface="Calibri"/>
            </a:endParaRPr>
          </a:p>
          <a:p>
            <a:pPr marL="0" marR="0" lvl="0" indent="0" algn="l" rtl="0">
              <a:spcBef>
                <a:spcPts val="0"/>
              </a:spcBef>
              <a:spcAft>
                <a:spcPts val="0"/>
              </a:spcAft>
              <a:buNone/>
            </a:pPr>
            <a:endParaRPr sz="1200" b="1">
              <a:solidFill>
                <a:srgbClr val="000000"/>
              </a:solidFill>
              <a:latin typeface="Calibri"/>
              <a:ea typeface="Calibri"/>
              <a:cs typeface="Calibri"/>
              <a:sym typeface="Calibri"/>
            </a:endParaRPr>
          </a:p>
          <a:p>
            <a:pPr marL="117475" marR="0" lvl="0" indent="-106362" algn="l" rtl="0">
              <a:spcBef>
                <a:spcPts val="0"/>
              </a:spcBef>
              <a:spcAft>
                <a:spcPts val="0"/>
              </a:spcAft>
              <a:buClr>
                <a:srgbClr val="000000"/>
              </a:buClr>
              <a:buSzPts val="1200"/>
              <a:buFont typeface="Arial"/>
              <a:buChar char="•"/>
            </a:pPr>
            <a:r>
              <a:rPr lang="en-US" sz="1200">
                <a:solidFill>
                  <a:srgbClr val="000000"/>
                </a:solidFill>
                <a:latin typeface="Calibri"/>
                <a:ea typeface="Calibri"/>
                <a:cs typeface="Calibri"/>
                <a:sym typeface="Calibri"/>
              </a:rPr>
              <a:t>Provide ODE and district resources to students and family as appropriate.</a:t>
            </a:r>
            <a:endParaRPr sz="1200">
              <a:solidFill>
                <a:srgbClr val="000000"/>
              </a:solidFill>
              <a:latin typeface="Calibri"/>
              <a:ea typeface="Calibri"/>
              <a:cs typeface="Calibri"/>
              <a:sym typeface="Calibri"/>
            </a:endParaRPr>
          </a:p>
          <a:p>
            <a:pPr marL="117475" marR="0" lvl="0" indent="-106362" algn="l" rtl="0">
              <a:spcBef>
                <a:spcPts val="0"/>
              </a:spcBef>
              <a:spcAft>
                <a:spcPts val="0"/>
              </a:spcAft>
              <a:buClr>
                <a:srgbClr val="000000"/>
              </a:buClr>
              <a:buSzPts val="1200"/>
              <a:buFont typeface="Calibri"/>
              <a:buChar char="•"/>
            </a:pPr>
            <a:r>
              <a:rPr lang="en-US" sz="1200">
                <a:solidFill>
                  <a:srgbClr val="000000"/>
                </a:solidFill>
                <a:latin typeface="Calibri"/>
                <a:ea typeface="Calibri"/>
                <a:cs typeface="Calibri"/>
                <a:sym typeface="Calibri"/>
              </a:rPr>
              <a:t>Develop resource plan with student.</a:t>
            </a:r>
            <a:endParaRPr sz="1200">
              <a:solidFill>
                <a:srgbClr val="000000"/>
              </a:solidFill>
              <a:latin typeface="Calibri"/>
              <a:ea typeface="Calibri"/>
              <a:cs typeface="Calibri"/>
              <a:sym typeface="Calibri"/>
            </a:endParaRPr>
          </a:p>
          <a:p>
            <a:pPr marL="117475" marR="0" lvl="0" indent="-106362" algn="l" rtl="0">
              <a:spcBef>
                <a:spcPts val="0"/>
              </a:spcBef>
              <a:spcAft>
                <a:spcPts val="0"/>
              </a:spcAft>
              <a:buClr>
                <a:srgbClr val="000000"/>
              </a:buClr>
              <a:buSzPts val="1200"/>
              <a:buFont typeface="Arial"/>
              <a:buChar char="•"/>
            </a:pPr>
            <a:r>
              <a:rPr lang="en-US" sz="1200">
                <a:solidFill>
                  <a:srgbClr val="000000"/>
                </a:solidFill>
                <a:latin typeface="Calibri"/>
                <a:ea typeface="Calibri"/>
                <a:cs typeface="Calibri"/>
                <a:sym typeface="Calibri"/>
              </a:rPr>
              <a:t>Consider providing online skills group for students with similar concerns.</a:t>
            </a:r>
            <a:endParaRPr/>
          </a:p>
          <a:p>
            <a:pPr marL="117475" marR="0" lvl="0" indent="-106362" algn="l" rtl="0">
              <a:spcBef>
                <a:spcPts val="0"/>
              </a:spcBef>
              <a:spcAft>
                <a:spcPts val="0"/>
              </a:spcAft>
              <a:buClr>
                <a:srgbClr val="000000"/>
              </a:buClr>
              <a:buSzPts val="1200"/>
              <a:buFont typeface="Arial"/>
              <a:buChar char="•"/>
            </a:pPr>
            <a:r>
              <a:rPr lang="en-US" sz="1200">
                <a:solidFill>
                  <a:srgbClr val="000000"/>
                </a:solidFill>
                <a:latin typeface="Calibri"/>
                <a:ea typeface="Calibri"/>
                <a:cs typeface="Calibri"/>
                <a:sym typeface="Calibri"/>
              </a:rPr>
              <a:t>Schedule regular check-in calls.</a:t>
            </a:r>
            <a:endParaRPr/>
          </a:p>
          <a:p>
            <a:pPr marL="117475" marR="0" lvl="0" indent="-106362" algn="l" rtl="0">
              <a:spcBef>
                <a:spcPts val="0"/>
              </a:spcBef>
              <a:spcAft>
                <a:spcPts val="0"/>
              </a:spcAft>
              <a:buClr>
                <a:srgbClr val="000000"/>
              </a:buClr>
              <a:buSzPts val="1200"/>
              <a:buFont typeface="Arial"/>
              <a:buChar char="•"/>
            </a:pPr>
            <a:r>
              <a:rPr lang="en-US" sz="1100">
                <a:solidFill>
                  <a:srgbClr val="000000"/>
                </a:solidFill>
                <a:latin typeface="Calibri"/>
                <a:ea typeface="Calibri"/>
                <a:cs typeface="Calibri"/>
                <a:sym typeface="Calibri"/>
              </a:rPr>
              <a:t>Ask to be notified promptly if student’s problems persist or increase.</a:t>
            </a:r>
            <a:endParaRPr>
              <a:solidFill>
                <a:srgbClr val="000000"/>
              </a:solidFill>
            </a:endParaRPr>
          </a:p>
          <a:p>
            <a:pPr marL="457200" marR="0" lvl="0" indent="0" algn="l" rtl="0">
              <a:spcBef>
                <a:spcPts val="0"/>
              </a:spcBef>
              <a:spcAft>
                <a:spcPts val="0"/>
              </a:spcAft>
              <a:buNone/>
            </a:pPr>
            <a:endParaRPr sz="1200">
              <a:solidFill>
                <a:srgbClr val="000000"/>
              </a:solidFill>
              <a:latin typeface="Calibri"/>
              <a:ea typeface="Calibri"/>
              <a:cs typeface="Calibri"/>
              <a:sym typeface="Calibri"/>
            </a:endParaRPr>
          </a:p>
          <a:p>
            <a:pPr marL="117475" marR="0" lvl="0" indent="-30162" algn="l" rtl="0">
              <a:spcBef>
                <a:spcPts val="0"/>
              </a:spcBef>
              <a:spcAft>
                <a:spcPts val="0"/>
              </a:spcAft>
              <a:buClr>
                <a:srgbClr val="000000"/>
              </a:buClr>
              <a:buSzPts val="1200"/>
              <a:buFont typeface="Arial"/>
              <a:buNone/>
            </a:pPr>
            <a:endParaRPr sz="1200">
              <a:solidFill>
                <a:srgbClr val="000000"/>
              </a:solidFill>
              <a:latin typeface="Calibri"/>
              <a:ea typeface="Calibri"/>
              <a:cs typeface="Calibri"/>
              <a:sym typeface="Calibri"/>
            </a:endParaRPr>
          </a:p>
          <a:p>
            <a:pPr marL="117475" marR="0" lvl="0" indent="-30162" algn="l" rtl="0">
              <a:spcBef>
                <a:spcPts val="0"/>
              </a:spcBef>
              <a:spcAft>
                <a:spcPts val="0"/>
              </a:spcAft>
              <a:buClr>
                <a:srgbClr val="000000"/>
              </a:buClr>
              <a:buSzPts val="1200"/>
              <a:buFont typeface="Arial"/>
              <a:buNone/>
            </a:pPr>
            <a:endParaRPr sz="1200">
              <a:solidFill>
                <a:srgbClr val="000000"/>
              </a:solidFill>
              <a:latin typeface="Calibri"/>
              <a:ea typeface="Calibri"/>
              <a:cs typeface="Calibri"/>
              <a:sym typeface="Calibri"/>
            </a:endParaRPr>
          </a:p>
        </p:txBody>
      </p:sp>
      <p:sp>
        <p:nvSpPr>
          <p:cNvPr id="97" name="Google Shape;97;p13"/>
          <p:cNvSpPr/>
          <p:nvPr/>
        </p:nvSpPr>
        <p:spPr>
          <a:xfrm>
            <a:off x="8744920" y="2891662"/>
            <a:ext cx="3126900" cy="3252900"/>
          </a:xfrm>
          <a:prstGeom prst="rect">
            <a:avLst/>
          </a:prstGeom>
          <a:solidFill>
            <a:srgbClr val="FF6C60"/>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200" b="1">
              <a:solidFill>
                <a:srgbClr val="000000"/>
              </a:solidFill>
              <a:latin typeface="Calibri"/>
              <a:ea typeface="Calibri"/>
              <a:cs typeface="Calibri"/>
              <a:sym typeface="Calibri"/>
            </a:endParaRPr>
          </a:p>
          <a:p>
            <a:pPr marL="0" marR="0" lvl="0" indent="0" algn="ctr" rtl="0">
              <a:spcBef>
                <a:spcPts val="0"/>
              </a:spcBef>
              <a:spcAft>
                <a:spcPts val="0"/>
              </a:spcAft>
              <a:buNone/>
            </a:pPr>
            <a:endParaRPr sz="1200" b="1">
              <a:solidFill>
                <a:srgbClr val="000000"/>
              </a:solidFill>
              <a:latin typeface="Calibri"/>
              <a:ea typeface="Calibri"/>
              <a:cs typeface="Calibri"/>
              <a:sym typeface="Calibri"/>
            </a:endParaRPr>
          </a:p>
          <a:p>
            <a:pPr marL="0" marR="0" lvl="0" indent="0" algn="ctr" rtl="0">
              <a:spcBef>
                <a:spcPts val="0"/>
              </a:spcBef>
              <a:spcAft>
                <a:spcPts val="0"/>
              </a:spcAft>
              <a:buNone/>
            </a:pPr>
            <a:r>
              <a:rPr lang="en-US" sz="1200" b="1">
                <a:solidFill>
                  <a:srgbClr val="000000"/>
                </a:solidFill>
                <a:latin typeface="Calibri"/>
                <a:ea typeface="Calibri"/>
                <a:cs typeface="Calibri"/>
                <a:sym typeface="Calibri"/>
              </a:rPr>
              <a:t>TIER 3</a:t>
            </a:r>
            <a:r>
              <a:rPr lang="en-US"/>
              <a:t>: </a:t>
            </a:r>
            <a:r>
              <a:rPr lang="en-US" sz="1200" b="1">
                <a:solidFill>
                  <a:srgbClr val="000000"/>
                </a:solidFill>
                <a:latin typeface="Calibri"/>
                <a:ea typeface="Calibri"/>
                <a:cs typeface="Calibri"/>
                <a:sym typeface="Calibri"/>
              </a:rPr>
              <a:t>Crisis support</a:t>
            </a:r>
            <a:endParaRPr/>
          </a:p>
          <a:p>
            <a:pPr marL="171450" marR="0" lvl="0" indent="-171450" algn="l" rtl="0">
              <a:spcBef>
                <a:spcPts val="0"/>
              </a:spcBef>
              <a:spcAft>
                <a:spcPts val="0"/>
              </a:spcAft>
              <a:buClr>
                <a:srgbClr val="000000"/>
              </a:buClr>
              <a:buSzPts val="1200"/>
              <a:buFont typeface="Arial"/>
              <a:buChar char="•"/>
            </a:pPr>
            <a:r>
              <a:rPr lang="en-US" sz="1200">
                <a:solidFill>
                  <a:srgbClr val="000000"/>
                </a:solidFill>
                <a:latin typeface="Calibri"/>
                <a:ea typeface="Calibri"/>
                <a:cs typeface="Calibri"/>
                <a:sym typeface="Calibri"/>
              </a:rPr>
              <a:t>If risk assessment not done, refer students at risk for suicide immediately to local resources for assessment and safety planning or call 800-273-8255. </a:t>
            </a:r>
            <a:r>
              <a:rPr lang="en-US" sz="1200" u="sng">
                <a:solidFill>
                  <a:srgbClr val="000000"/>
                </a:solidFill>
                <a:latin typeface="Calibri"/>
                <a:ea typeface="Calibri"/>
                <a:cs typeface="Calibri"/>
                <a:sym typeface="Calibri"/>
                <a:hlinkClick r:id="rId4"/>
              </a:rPr>
              <a:t>LinesforLife</a:t>
            </a:r>
            <a:r>
              <a:rPr lang="en-US" sz="1200">
                <a:solidFill>
                  <a:srgbClr val="000000"/>
                </a:solidFill>
                <a:latin typeface="Calibri"/>
                <a:ea typeface="Calibri"/>
                <a:cs typeface="Calibri"/>
                <a:sym typeface="Calibri"/>
              </a:rPr>
              <a:t> to offer remote risk assessment early  April..</a:t>
            </a:r>
            <a:endParaRPr/>
          </a:p>
          <a:p>
            <a:pPr marL="171450" marR="0" lvl="0" indent="-171450" algn="l" rtl="0">
              <a:spcBef>
                <a:spcPts val="0"/>
              </a:spcBef>
              <a:spcAft>
                <a:spcPts val="0"/>
              </a:spcAft>
              <a:buClr>
                <a:srgbClr val="000000"/>
              </a:buClr>
              <a:buSzPts val="1200"/>
              <a:buFont typeface="Arial"/>
              <a:buChar char="•"/>
            </a:pPr>
            <a:r>
              <a:rPr lang="en-US" sz="1200">
                <a:solidFill>
                  <a:srgbClr val="000000"/>
                </a:solidFill>
                <a:latin typeface="Calibri"/>
                <a:ea typeface="Calibri"/>
                <a:cs typeface="Calibri"/>
                <a:sym typeface="Calibri"/>
              </a:rPr>
              <a:t>IF student is actively suicidal and not willing to connect with resources CALL 9-1-1.</a:t>
            </a:r>
            <a:endParaRPr/>
          </a:p>
          <a:p>
            <a:pPr marL="171450" marR="0" lvl="0" indent="-171450" algn="l" rtl="0">
              <a:spcBef>
                <a:spcPts val="0"/>
              </a:spcBef>
              <a:spcAft>
                <a:spcPts val="0"/>
              </a:spcAft>
              <a:buClr>
                <a:srgbClr val="000000"/>
              </a:buClr>
              <a:buSzPts val="1200"/>
              <a:buFont typeface="Arial"/>
              <a:buChar char="•"/>
            </a:pPr>
            <a:r>
              <a:rPr lang="en-US" sz="1200">
                <a:solidFill>
                  <a:srgbClr val="000000"/>
                </a:solidFill>
                <a:latin typeface="Calibri"/>
                <a:ea typeface="Calibri"/>
                <a:cs typeface="Calibri"/>
                <a:sym typeface="Calibri"/>
              </a:rPr>
              <a:t>Consult ODE’s Mental Health site for suicide prevention and response guidance and follow your district protocols.</a:t>
            </a:r>
            <a:endParaRPr/>
          </a:p>
          <a:p>
            <a:pPr marL="171450" marR="0" lvl="0" indent="-171450" algn="l" rtl="0">
              <a:spcBef>
                <a:spcPts val="0"/>
              </a:spcBef>
              <a:spcAft>
                <a:spcPts val="0"/>
              </a:spcAft>
              <a:buClr>
                <a:srgbClr val="000000"/>
              </a:buClr>
              <a:buSzPts val="1200"/>
              <a:buFont typeface="Arial"/>
              <a:buChar char="•"/>
            </a:pPr>
            <a:r>
              <a:rPr lang="en-US" sz="1200">
                <a:solidFill>
                  <a:srgbClr val="000000"/>
                </a:solidFill>
                <a:latin typeface="Calibri"/>
                <a:ea typeface="Calibri"/>
                <a:cs typeface="Calibri"/>
                <a:sym typeface="Calibri"/>
              </a:rPr>
              <a:t>Communicate regularly with parents/guardians/trusted adults identified by student. Offer caregivers resources such as </a:t>
            </a:r>
            <a:r>
              <a:rPr lang="en-US" sz="1200" u="sng">
                <a:solidFill>
                  <a:srgbClr val="000000"/>
                </a:solidFill>
                <a:latin typeface="Calibri"/>
                <a:ea typeface="Calibri"/>
                <a:cs typeface="Calibri"/>
                <a:sym typeface="Calibri"/>
                <a:hlinkClick r:id="rId5"/>
              </a:rPr>
              <a:t>Reach Out Oregon</a:t>
            </a:r>
            <a:r>
              <a:rPr lang="en-US" sz="1200">
                <a:solidFill>
                  <a:srgbClr val="000000"/>
                </a:solidFill>
                <a:latin typeface="Calibri"/>
                <a:ea typeface="Calibri"/>
                <a:cs typeface="Calibri"/>
                <a:sym typeface="Calibri"/>
              </a:rPr>
              <a:t>.</a:t>
            </a:r>
            <a:endParaRPr/>
          </a:p>
          <a:p>
            <a:pPr marL="171450" marR="0" lvl="0" indent="-171450" algn="l" rtl="0">
              <a:spcBef>
                <a:spcPts val="0"/>
              </a:spcBef>
              <a:spcAft>
                <a:spcPts val="0"/>
              </a:spcAft>
              <a:buClr>
                <a:srgbClr val="000000"/>
              </a:buClr>
              <a:buSzPts val="1200"/>
              <a:buFont typeface="Arial"/>
              <a:buChar char="•"/>
            </a:pPr>
            <a:r>
              <a:rPr lang="en-US" sz="1200">
                <a:solidFill>
                  <a:srgbClr val="000000"/>
                </a:solidFill>
                <a:latin typeface="Calibri"/>
                <a:ea typeface="Calibri"/>
                <a:cs typeface="Calibri"/>
                <a:sym typeface="Calibri"/>
              </a:rPr>
              <a:t>Check in with student/family frequently.</a:t>
            </a:r>
            <a:endParaRPr/>
          </a:p>
          <a:p>
            <a:pPr marL="171450" marR="0" lvl="0" indent="-95250" algn="l" rtl="0">
              <a:spcBef>
                <a:spcPts val="0"/>
              </a:spcBef>
              <a:spcAft>
                <a:spcPts val="0"/>
              </a:spcAft>
              <a:buClr>
                <a:srgbClr val="000000"/>
              </a:buClr>
              <a:buSzPts val="1200"/>
              <a:buFont typeface="Arial"/>
              <a:buNone/>
            </a:pPr>
            <a:endParaRPr sz="1200">
              <a:solidFill>
                <a:srgbClr val="000000"/>
              </a:solidFill>
              <a:latin typeface="Calibri"/>
              <a:ea typeface="Calibri"/>
              <a:cs typeface="Calibri"/>
              <a:sym typeface="Calibri"/>
            </a:endParaRPr>
          </a:p>
          <a:p>
            <a:pPr marL="0" marR="0" lvl="0" indent="0" algn="ctr" rtl="0">
              <a:spcBef>
                <a:spcPts val="0"/>
              </a:spcBef>
              <a:spcAft>
                <a:spcPts val="0"/>
              </a:spcAft>
              <a:buNone/>
            </a:pPr>
            <a:endParaRPr sz="1200">
              <a:solidFill>
                <a:srgbClr val="000000"/>
              </a:solidFill>
              <a:latin typeface="Calibri"/>
              <a:ea typeface="Calibri"/>
              <a:cs typeface="Calibri"/>
              <a:sym typeface="Calibri"/>
            </a:endParaRPr>
          </a:p>
        </p:txBody>
      </p:sp>
      <p:cxnSp>
        <p:nvCxnSpPr>
          <p:cNvPr id="100" name="Google Shape;100;p13" title="Arrow pointing down"/>
          <p:cNvCxnSpPr/>
          <p:nvPr/>
        </p:nvCxnSpPr>
        <p:spPr>
          <a:xfrm flipH="1">
            <a:off x="5320125" y="2673050"/>
            <a:ext cx="696600" cy="216600"/>
          </a:xfrm>
          <a:prstGeom prst="straightConnector1">
            <a:avLst/>
          </a:prstGeom>
          <a:noFill/>
          <a:ln w="9525" cap="flat" cmpd="sng">
            <a:solidFill>
              <a:srgbClr val="4472C4"/>
            </a:solidFill>
            <a:prstDash val="solid"/>
            <a:miter lim="800000"/>
            <a:headEnd type="none" w="sm" len="sm"/>
            <a:tailEnd type="triangle" w="med" len="med"/>
          </a:ln>
        </p:spPr>
      </p:cxnSp>
      <p:cxnSp>
        <p:nvCxnSpPr>
          <p:cNvPr id="101" name="Google Shape;101;p13" title="Arrow pointing down"/>
          <p:cNvCxnSpPr/>
          <p:nvPr/>
        </p:nvCxnSpPr>
        <p:spPr>
          <a:xfrm>
            <a:off x="6036725" y="2674587"/>
            <a:ext cx="687900" cy="196200"/>
          </a:xfrm>
          <a:prstGeom prst="straightConnector1">
            <a:avLst/>
          </a:prstGeom>
          <a:noFill/>
          <a:ln w="9525" cap="flat" cmpd="sng">
            <a:solidFill>
              <a:srgbClr val="4472C4"/>
            </a:solidFill>
            <a:prstDash val="solid"/>
            <a:miter lim="800000"/>
            <a:headEnd type="none" w="sm" len="sm"/>
            <a:tailEnd type="triangle" w="med" len="med"/>
          </a:ln>
        </p:spPr>
      </p:cxnSp>
      <p:sp>
        <p:nvSpPr>
          <p:cNvPr id="102" name="Google Shape;102;p13"/>
          <p:cNvSpPr/>
          <p:nvPr/>
        </p:nvSpPr>
        <p:spPr>
          <a:xfrm>
            <a:off x="6016725" y="3265225"/>
            <a:ext cx="2728200" cy="2881500"/>
          </a:xfrm>
          <a:prstGeom prst="rect">
            <a:avLst/>
          </a:prstGeom>
          <a:solidFill>
            <a:srgbClr val="FFE599"/>
          </a:solidFill>
          <a:ln w="12700" cap="flat" cmpd="sng">
            <a:solidFill>
              <a:srgbClr val="31538F"/>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l" rtl="0">
              <a:spcBef>
                <a:spcPts val="0"/>
              </a:spcBef>
              <a:spcAft>
                <a:spcPts val="0"/>
              </a:spcAft>
              <a:buNone/>
            </a:pPr>
            <a:r>
              <a:rPr lang="en-US" sz="1200" b="1">
                <a:solidFill>
                  <a:srgbClr val="000000"/>
                </a:solidFill>
                <a:latin typeface="Calibri"/>
                <a:ea typeface="Calibri"/>
                <a:cs typeface="Calibri"/>
                <a:sym typeface="Calibri"/>
              </a:rPr>
              <a:t>TIER 2B</a:t>
            </a:r>
            <a:r>
              <a:rPr lang="en-US"/>
              <a:t>: </a:t>
            </a:r>
            <a:r>
              <a:rPr lang="en-US" sz="1200" b="1">
                <a:solidFill>
                  <a:srgbClr val="000000"/>
                </a:solidFill>
                <a:latin typeface="Calibri"/>
                <a:ea typeface="Calibri"/>
                <a:cs typeface="Calibri"/>
                <a:sym typeface="Calibri"/>
              </a:rPr>
              <a:t>High Level Targeted support</a:t>
            </a:r>
            <a:endParaRPr sz="1200" b="1">
              <a:solidFill>
                <a:srgbClr val="000000"/>
              </a:solidFill>
              <a:latin typeface="Calibri"/>
              <a:ea typeface="Calibri"/>
              <a:cs typeface="Calibri"/>
              <a:sym typeface="Calibri"/>
            </a:endParaRPr>
          </a:p>
          <a:p>
            <a:pPr marL="0" marR="0" lvl="0" indent="0" algn="l" rtl="0">
              <a:spcBef>
                <a:spcPts val="0"/>
              </a:spcBef>
              <a:spcAft>
                <a:spcPts val="0"/>
              </a:spcAft>
              <a:buNone/>
            </a:pPr>
            <a:endParaRPr sz="1200" b="1">
              <a:solidFill>
                <a:srgbClr val="000000"/>
              </a:solidFill>
              <a:latin typeface="Calibri"/>
              <a:ea typeface="Calibri"/>
              <a:cs typeface="Calibri"/>
              <a:sym typeface="Calibri"/>
            </a:endParaRPr>
          </a:p>
          <a:p>
            <a:pPr marL="117475" marR="0" lvl="0" indent="-106362" algn="l" rtl="0">
              <a:spcBef>
                <a:spcPts val="0"/>
              </a:spcBef>
              <a:spcAft>
                <a:spcPts val="0"/>
              </a:spcAft>
              <a:buClr>
                <a:srgbClr val="000000"/>
              </a:buClr>
              <a:buSzPts val="1200"/>
              <a:buFont typeface="Arial"/>
              <a:buChar char="•"/>
            </a:pPr>
            <a:r>
              <a:rPr lang="en-US" sz="1200">
                <a:solidFill>
                  <a:srgbClr val="000000"/>
                </a:solidFill>
                <a:latin typeface="Calibri"/>
                <a:ea typeface="Calibri"/>
                <a:cs typeface="Calibri"/>
                <a:sym typeface="Calibri"/>
              </a:rPr>
              <a:t>Create health, safety and resource plan with student.</a:t>
            </a:r>
            <a:endParaRPr/>
          </a:p>
          <a:p>
            <a:pPr marL="117475" marR="0" lvl="0" indent="-106362" algn="l" rtl="0">
              <a:spcBef>
                <a:spcPts val="0"/>
              </a:spcBef>
              <a:spcAft>
                <a:spcPts val="0"/>
              </a:spcAft>
              <a:buClr>
                <a:srgbClr val="000000"/>
              </a:buClr>
              <a:buSzPts val="1200"/>
              <a:buFont typeface="Arial"/>
              <a:buChar char="•"/>
            </a:pPr>
            <a:r>
              <a:rPr lang="en-US" sz="1200">
                <a:solidFill>
                  <a:srgbClr val="000000"/>
                </a:solidFill>
                <a:latin typeface="Calibri"/>
                <a:ea typeface="Calibri"/>
                <a:cs typeface="Calibri"/>
                <a:sym typeface="Calibri"/>
              </a:rPr>
              <a:t>Evaluate whether external referral is needed.</a:t>
            </a:r>
            <a:endParaRPr/>
          </a:p>
          <a:p>
            <a:pPr marL="117475" marR="0" lvl="0" indent="-106362" algn="l" rtl="0">
              <a:spcBef>
                <a:spcPts val="0"/>
              </a:spcBef>
              <a:spcAft>
                <a:spcPts val="0"/>
              </a:spcAft>
              <a:buClr>
                <a:srgbClr val="000000"/>
              </a:buClr>
              <a:buSzPts val="1200"/>
              <a:buFont typeface="Arial"/>
              <a:buChar char="•"/>
            </a:pPr>
            <a:r>
              <a:rPr lang="en-US" sz="1200">
                <a:solidFill>
                  <a:srgbClr val="000000"/>
                </a:solidFill>
                <a:latin typeface="Calibri"/>
                <a:ea typeface="Calibri"/>
                <a:cs typeface="Calibri"/>
                <a:sym typeface="Calibri"/>
              </a:rPr>
              <a:t>Schedule daily check-in calls.</a:t>
            </a:r>
            <a:endParaRPr/>
          </a:p>
          <a:p>
            <a:pPr marL="117475" marR="0" lvl="0" indent="-106362" algn="l" rtl="0">
              <a:spcBef>
                <a:spcPts val="0"/>
              </a:spcBef>
              <a:spcAft>
                <a:spcPts val="0"/>
              </a:spcAft>
              <a:buClr>
                <a:srgbClr val="000000"/>
              </a:buClr>
              <a:buSzPts val="1200"/>
              <a:buFont typeface="Arial"/>
              <a:buChar char="•"/>
            </a:pPr>
            <a:r>
              <a:rPr lang="en-US" sz="1200">
                <a:solidFill>
                  <a:srgbClr val="000000"/>
                </a:solidFill>
                <a:latin typeface="Calibri"/>
                <a:ea typeface="Calibri"/>
                <a:cs typeface="Calibri"/>
                <a:sym typeface="Calibri"/>
              </a:rPr>
              <a:t>Offer short-term counseling as needed.</a:t>
            </a:r>
            <a:endParaRPr/>
          </a:p>
          <a:p>
            <a:pPr marL="117475" marR="0" lvl="0" indent="-106362" algn="l" rtl="0">
              <a:spcBef>
                <a:spcPts val="0"/>
              </a:spcBef>
              <a:spcAft>
                <a:spcPts val="0"/>
              </a:spcAft>
              <a:buClr>
                <a:srgbClr val="000000"/>
              </a:buClr>
              <a:buSzPts val="1200"/>
              <a:buFont typeface="Arial"/>
              <a:buChar char="•"/>
            </a:pPr>
            <a:r>
              <a:rPr lang="en-US" sz="1200">
                <a:solidFill>
                  <a:srgbClr val="000000"/>
                </a:solidFill>
                <a:latin typeface="Calibri"/>
                <a:ea typeface="Calibri"/>
                <a:cs typeface="Calibri"/>
                <a:sym typeface="Calibri"/>
              </a:rPr>
              <a:t>Make plan to involve caregivers.</a:t>
            </a:r>
            <a:endParaRPr/>
          </a:p>
          <a:p>
            <a:pPr marL="117475" marR="0" lvl="0" indent="-106362" algn="l" rtl="0">
              <a:spcBef>
                <a:spcPts val="0"/>
              </a:spcBef>
              <a:spcAft>
                <a:spcPts val="0"/>
              </a:spcAft>
              <a:buClr>
                <a:srgbClr val="000000"/>
              </a:buClr>
              <a:buSzPts val="1200"/>
              <a:buFont typeface="Arial"/>
              <a:buChar char="•"/>
            </a:pPr>
            <a:r>
              <a:rPr lang="en-US" sz="1200">
                <a:solidFill>
                  <a:srgbClr val="000000"/>
                </a:solidFill>
                <a:latin typeface="Calibri"/>
                <a:ea typeface="Calibri"/>
                <a:cs typeface="Calibri"/>
                <a:sym typeface="Calibri"/>
              </a:rPr>
              <a:t>Communicate with teachers re academic expectations and follow-up.</a:t>
            </a:r>
            <a:endParaRPr/>
          </a:p>
          <a:p>
            <a:pPr marL="11112" marR="0" lvl="0" indent="0" algn="l" rtl="0">
              <a:spcBef>
                <a:spcPts val="0"/>
              </a:spcBef>
              <a:spcAft>
                <a:spcPts val="0"/>
              </a:spcAft>
              <a:buNone/>
            </a:pPr>
            <a:endParaRPr sz="1200">
              <a:solidFill>
                <a:srgbClr val="000000"/>
              </a:solidFill>
              <a:latin typeface="Calibri"/>
              <a:ea typeface="Calibri"/>
              <a:cs typeface="Calibri"/>
              <a:sym typeface="Calibri"/>
            </a:endParaRPr>
          </a:p>
        </p:txBody>
      </p:sp>
      <p:cxnSp>
        <p:nvCxnSpPr>
          <p:cNvPr id="103" name="Google Shape;103;p13" title="line connecting two arrows"/>
          <p:cNvCxnSpPr/>
          <p:nvPr/>
        </p:nvCxnSpPr>
        <p:spPr>
          <a:xfrm rot="10800000" flipH="1">
            <a:off x="1885775" y="2643700"/>
            <a:ext cx="8423100" cy="12000"/>
          </a:xfrm>
          <a:prstGeom prst="straightConnector1">
            <a:avLst/>
          </a:prstGeom>
          <a:noFill/>
          <a:ln w="9525" cap="flat" cmpd="sng">
            <a:solidFill>
              <a:srgbClr val="44546A"/>
            </a:solidFill>
            <a:prstDash val="solid"/>
            <a:round/>
            <a:headEnd type="none" w="med" len="med"/>
            <a:tailEnd type="none" w="med" len="med"/>
          </a:ln>
        </p:spPr>
      </p:cxnSp>
      <p:cxnSp>
        <p:nvCxnSpPr>
          <p:cNvPr id="104" name="Google Shape;104;p13" title="Arrow pointing down"/>
          <p:cNvCxnSpPr/>
          <p:nvPr/>
        </p:nvCxnSpPr>
        <p:spPr>
          <a:xfrm flipH="1">
            <a:off x="10308325" y="2643750"/>
            <a:ext cx="600" cy="279300"/>
          </a:xfrm>
          <a:prstGeom prst="straightConnector1">
            <a:avLst/>
          </a:prstGeom>
          <a:noFill/>
          <a:ln w="9525" cap="flat" cmpd="sng">
            <a:solidFill>
              <a:srgbClr val="4472C4"/>
            </a:solidFill>
            <a:prstDash val="solid"/>
            <a:miter lim="800000"/>
            <a:headEnd type="none" w="sm" len="sm"/>
            <a:tailEnd type="triangle" w="med" len="med"/>
          </a:ln>
        </p:spPr>
      </p:cxnSp>
      <p:sp>
        <p:nvSpPr>
          <p:cNvPr id="105" name="Google Shape;105;p13"/>
          <p:cNvSpPr/>
          <p:nvPr/>
        </p:nvSpPr>
        <p:spPr>
          <a:xfrm>
            <a:off x="3331525" y="2900650"/>
            <a:ext cx="5409600" cy="334500"/>
          </a:xfrm>
          <a:prstGeom prst="rect">
            <a:avLst/>
          </a:prstGeom>
          <a:solidFill>
            <a:srgbClr val="FFD966"/>
          </a:solidFill>
          <a:ln w="9525" cap="flat" cmpd="sng">
            <a:solidFill>
              <a:srgbClr val="44546A"/>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US" sz="1200" b="1">
                <a:latin typeface="Calibri"/>
                <a:ea typeface="Calibri"/>
                <a:cs typeface="Calibri"/>
                <a:sym typeface="Calibri"/>
              </a:rPr>
              <a:t>Tier 2: Targeted Support</a:t>
            </a:r>
            <a:endParaRPr sz="1200" b="1">
              <a:latin typeface="Calibri"/>
              <a:ea typeface="Calibri"/>
              <a:cs typeface="Calibri"/>
              <a:sym typeface="Calibri"/>
            </a:endParaRPr>
          </a:p>
        </p:txBody>
      </p:sp>
      <p:sp>
        <p:nvSpPr>
          <p:cNvPr id="3" name="Title 2"/>
          <p:cNvSpPr>
            <a:spLocks noGrp="1"/>
          </p:cNvSpPr>
          <p:nvPr>
            <p:ph type="ctrTitle"/>
          </p:nvPr>
        </p:nvSpPr>
        <p:spPr>
          <a:xfrm>
            <a:off x="-87875" y="326675"/>
            <a:ext cx="4961860" cy="1610303"/>
          </a:xfrm>
        </p:spPr>
        <p:txBody>
          <a:bodyPr/>
          <a:lstStyle/>
          <a:p>
            <a:r>
              <a:rPr lang="en-US" sz="1600" b="1" dirty="0"/>
              <a:t>Mental health guidance for school counselors, other mental health professionals and administrators</a:t>
            </a:r>
            <a:r>
              <a:rPr lang="en-US" dirty="0"/>
              <a:t/>
            </a:r>
            <a:br>
              <a:rPr lang="en-US" dirty="0"/>
            </a:b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83572F4819F544D95B8DB4C2029B778" ma:contentTypeVersion="10" ma:contentTypeDescription="Create a new document." ma:contentTypeScope="" ma:versionID="b7ebd6db338f7da953e9af249e50e29d">
  <xsd:schema xmlns:xsd="http://www.w3.org/2001/XMLSchema" xmlns:xs="http://www.w3.org/2001/XMLSchema" xmlns:p="http://schemas.microsoft.com/office/2006/metadata/properties" xmlns:ns1="http://schemas.microsoft.com/sharepoint/v3" xmlns:ns2="c30eb2c4-08af-4681-9c46-ce44a6085b67" xmlns:ns3="54031767-dd6d-417c-ab73-583408f47564" targetNamespace="http://schemas.microsoft.com/office/2006/metadata/properties" ma:root="true" ma:fieldsID="c574a3e67b60255e0c619d783ef5e630" ns1:_="" ns2:_="" ns3:_="">
    <xsd:import namespace="http://schemas.microsoft.com/sharepoint/v3"/>
    <xsd:import namespace="c30eb2c4-08af-4681-9c46-ce44a6085b67"/>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1:Office"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element name="Office" ma:index="9" nillable="true" ma:displayName="Office" ma:description="" ma:internalName="Offic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30eb2c4-08af-4681-9c46-ce44a6085b67"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0"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Office xmlns="http://schemas.microsoft.com/sharepoint/v3" xsi:nil="true"/>
    <PublishingExpirationDate xmlns="http://schemas.microsoft.com/sharepoint/v3" xsi:nil="true"/>
    <PublishingStartDate xmlns="http://schemas.microsoft.com/sharepoint/v3" xsi:nil="true"/>
    <Priority xmlns="c30eb2c4-08af-4681-9c46-ce44a6085b67">New</Priority>
    <Remediation_x0020_Date xmlns="c30eb2c4-08af-4681-9c46-ce44a6085b67">2020-03-31T07:00:00+00:00</Remediation_x0020_Date>
    <Estimated_x0020_Creation_x0020_Date xmlns="c30eb2c4-08af-4681-9c46-ce44a6085b67" xsi:nil="true"/>
  </documentManagement>
</p:properties>
</file>

<file path=customXml/itemProps1.xml><?xml version="1.0" encoding="utf-8"?>
<ds:datastoreItem xmlns:ds="http://schemas.openxmlformats.org/officeDocument/2006/customXml" ds:itemID="{97DBE7EC-3C9D-4EED-820E-2BE0E23633CB}"/>
</file>

<file path=customXml/itemProps2.xml><?xml version="1.0" encoding="utf-8"?>
<ds:datastoreItem xmlns:ds="http://schemas.openxmlformats.org/officeDocument/2006/customXml" ds:itemID="{E60C09BB-2531-46E9-930B-A2C594C21F0C}"/>
</file>

<file path=customXml/itemProps3.xml><?xml version="1.0" encoding="utf-8"?>
<ds:datastoreItem xmlns:ds="http://schemas.openxmlformats.org/officeDocument/2006/customXml" ds:itemID="{1176D0CA-4A2E-4EA2-B2C6-643181BB6F29}"/>
</file>

<file path=docProps/app.xml><?xml version="1.0" encoding="utf-8"?>
<Properties xmlns="http://schemas.openxmlformats.org/officeDocument/2006/extended-properties" xmlns:vt="http://schemas.openxmlformats.org/officeDocument/2006/docPropsVTypes">
  <TotalTime>4</TotalTime>
  <Words>410</Words>
  <Application>Microsoft Office PowerPoint</Application>
  <PresentationFormat>Widescreen</PresentationFormat>
  <Paragraphs>61</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Mental health guidance for school counselors, other mental health professionals and administrators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Mental health guidance for school counselors, other mental health professionals and administrators </dc:title>
  <cp:lastModifiedBy>RUDY Peter - ODE</cp:lastModifiedBy>
  <cp:revision>1</cp:revision>
  <dcterms:modified xsi:type="dcterms:W3CDTF">2020-03-31T15:45:58Z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0x010100D83572F4819F544D95B8DB4C2029B778</vt:lpwstr>
  </property>
</Properties>
</file>