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5" d="100"/>
          <a:sy n="65" d="100"/>
        </p:scale>
        <p:origin x="134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7/28/2020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c90f7aa16_0_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c90f7aa16_0_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None/>
            </a:pPr>
            <a:endParaRPr/>
          </a:p>
        </p:txBody>
      </p:sp>
      <p:sp>
        <p:nvSpPr>
          <p:cNvPr id="125" name="Google Shape;125;g8c90f7aa16_0_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7900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dd4372d3e_7_5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8dd4372d3e_7_5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800"/>
              <a:buFont typeface="Arial"/>
              <a:buNone/>
            </a:pPr>
            <a:endParaRPr/>
          </a:p>
        </p:txBody>
      </p:sp>
      <p:sp>
        <p:nvSpPr>
          <p:cNvPr id="200" name="Google Shape;200;g8dd4372d3e_7_5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4173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dd4372d3e_0_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dd4372d3e_0_2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800"/>
              <a:buFont typeface="Arial"/>
              <a:buNone/>
            </a:pPr>
            <a:endParaRPr sz="1800" b="1" i="1"/>
          </a:p>
        </p:txBody>
      </p:sp>
      <p:sp>
        <p:nvSpPr>
          <p:cNvPr id="208" name="Google Shape;208;g8dd4372d3e_0_2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147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dd4372d3e_0_8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dd4372d3e_0_8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800" b="1" i="1"/>
          </a:p>
        </p:txBody>
      </p:sp>
      <p:sp>
        <p:nvSpPr>
          <p:cNvPr id="216" name="Google Shape;216;g8dd4372d3e_0_8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7176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dd4372d3e_0_9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dd4372d3e_0_9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800" b="1" i="1"/>
          </a:p>
        </p:txBody>
      </p:sp>
      <p:sp>
        <p:nvSpPr>
          <p:cNvPr id="223" name="Google Shape;223;g8dd4372d3e_0_9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092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dd4372d3e_0_9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dd4372d3e_0_9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800"/>
          </a:p>
        </p:txBody>
      </p:sp>
      <p:sp>
        <p:nvSpPr>
          <p:cNvPr id="230" name="Google Shape;230;g8dd4372d3e_0_9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194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dd4372d3e_0_10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8dd4372d3e_0_10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100" i="1">
              <a:solidFill>
                <a:srgbClr val="6AA84F"/>
              </a:solidFill>
            </a:endParaRPr>
          </a:p>
        </p:txBody>
      </p:sp>
      <p:sp>
        <p:nvSpPr>
          <p:cNvPr id="237" name="Google Shape;237;g8dd4372d3e_0_10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5226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dd4372d3e_0_11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dd4372d3e_0_11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4" name="Google Shape;244;g8dd4372d3e_0_11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716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dd4372d3e_0_3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dd4372d3e_0_3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2" name="Google Shape;252;g8dd4372d3e_0_3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428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dd4372d3e_0_1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dd4372d3e_0_12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0" name="Google Shape;260;g8dd4372d3e_0_12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265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dd4372d3e_0_6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dd4372d3e_0_6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67" name="Google Shape;267;g8dd4372d3e_0_6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7706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a55b92bd0_13_4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a55b92bd0_13_4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47450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21bc076db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21bc076db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6" name="Google Shape;276;g821bc076db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9460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dd4372d3e_7_13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8dd4372d3e_7_13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4" name="Google Shape;284;g8dd4372d3e_7_13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291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dd4372d3e_7_1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dd4372d3e_7_125:notes"/>
          <p:cNvSpPr txBox="1">
            <a:spLocks noGrp="1"/>
          </p:cNvSpPr>
          <p:nvPr>
            <p:ph type="body" idx="1"/>
          </p:nvPr>
        </p:nvSpPr>
        <p:spPr>
          <a:xfrm>
            <a:off x="688182" y="4473892"/>
            <a:ext cx="5505600" cy="366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None/>
            </a:pPr>
            <a:endParaRPr sz="1400"/>
          </a:p>
        </p:txBody>
      </p:sp>
      <p:sp>
        <p:nvSpPr>
          <p:cNvPr id="292" name="Google Shape;292;g8dd4372d3e_7_125:notes"/>
          <p:cNvSpPr txBox="1">
            <a:spLocks noGrp="1"/>
          </p:cNvSpPr>
          <p:nvPr>
            <p:ph type="sldNum" idx="12"/>
          </p:nvPr>
        </p:nvSpPr>
        <p:spPr>
          <a:xfrm>
            <a:off x="3898101" y="8829967"/>
            <a:ext cx="2982000" cy="466500"/>
          </a:xfrm>
          <a:prstGeom prst="rect">
            <a:avLst/>
          </a:prstGeom>
        </p:spPr>
        <p:txBody>
          <a:bodyPr spcFirstLastPara="1" wrap="square" lIns="91450" tIns="91450" rIns="91450" bIns="914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370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a55b92bd0_8_4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8a55b92bd0_8_4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endParaRPr sz="2400"/>
          </a:p>
        </p:txBody>
      </p:sp>
      <p:sp>
        <p:nvSpPr>
          <p:cNvPr id="298" name="Google Shape;298;g8a55b92bd0_8_4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2863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dd4372d3e_0_5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8dd4372d3e_0_5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p>
        </p:txBody>
      </p:sp>
      <p:sp>
        <p:nvSpPr>
          <p:cNvPr id="305" name="Google Shape;305;g8dd4372d3e_0_5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5755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dd4372d3e_0_6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dd4372d3e_0_6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p>
        </p:txBody>
      </p:sp>
      <p:sp>
        <p:nvSpPr>
          <p:cNvPr id="312" name="Google Shape;312;g8dd4372d3e_0_6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0960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dd4372d3e_0_5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8dd4372d3e_0_5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p>
        </p:txBody>
      </p:sp>
      <p:sp>
        <p:nvSpPr>
          <p:cNvPr id="319" name="Google Shape;319;g8dd4372d3e_0_5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2891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a55b92bd0_8_5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8a55b92bd0_8_5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6" name="Google Shape;326;g8a55b92bd0_8_5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1728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dd4372d3e_7_7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8dd4372d3e_7_7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endParaRPr/>
          </a:p>
        </p:txBody>
      </p:sp>
      <p:sp>
        <p:nvSpPr>
          <p:cNvPr id="333" name="Google Shape;333;g8dd4372d3e_7_7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271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c90f7aa16_0_6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8c90f7aa16_0_6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endParaRPr/>
          </a:p>
        </p:txBody>
      </p:sp>
      <p:sp>
        <p:nvSpPr>
          <p:cNvPr id="345" name="Google Shape;345;g8c90f7aa16_0_6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830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dd4372d3e_0_1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dd4372d3e_0_1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7" name="Google Shape;147;g8dd4372d3e_0_1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3723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dd4372d3e_2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8dd4372d3e_2_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7" name="Google Shape;357;g8dd4372d3e_2_0: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45789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21bfbc4de_0_9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21bfbc4de_0_9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6" name="Google Shape;366;g821bfbc4de_0_9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113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dd4372d3e_0_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8dd4372d3e_0_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sz="2400">
              <a:latin typeface="Calibri"/>
              <a:ea typeface="Calibri"/>
              <a:cs typeface="Calibri"/>
              <a:sym typeface="Calibri"/>
            </a:endParaRPr>
          </a:p>
        </p:txBody>
      </p:sp>
      <p:sp>
        <p:nvSpPr>
          <p:cNvPr id="154" name="Google Shape;154;g8dd4372d3e_0_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611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21bfbc4de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821bfbc4de_0_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None/>
            </a:pPr>
            <a:endParaRPr>
              <a:solidFill>
                <a:srgbClr val="352D27"/>
              </a:solidFill>
              <a:highlight>
                <a:srgbClr val="F3EED8"/>
              </a:highlight>
              <a:latin typeface="Arial"/>
              <a:ea typeface="Arial"/>
              <a:cs typeface="Arial"/>
              <a:sym typeface="Arial"/>
            </a:endParaRPr>
          </a:p>
        </p:txBody>
      </p:sp>
      <p:sp>
        <p:nvSpPr>
          <p:cNvPr id="161" name="Google Shape;161;g821bfbc4de_0_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9219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dd4372d3e_0_3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dd4372d3e_0_3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000000"/>
              </a:solidFill>
            </a:endParaRPr>
          </a:p>
        </p:txBody>
      </p:sp>
      <p:sp>
        <p:nvSpPr>
          <p:cNvPr id="168" name="Google Shape;168;g8dd4372d3e_0_3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2669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dd4372d3e_0_1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dd4372d3e_0_1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75" name="Google Shape;175;g8dd4372d3e_0_1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9760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dd4372d3e_7_4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8dd4372d3e_7_4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8dd4372d3e_7_4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294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90f7aa16_0_7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8c90f7aa16_0_7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None/>
            </a:pPr>
            <a:endParaRPr sz="1800"/>
          </a:p>
          <a:p>
            <a:pPr marL="0" lvl="0" indent="0" algn="l" rtl="0">
              <a:spcBef>
                <a:spcPts val="0"/>
              </a:spcBef>
              <a:spcAft>
                <a:spcPts val="0"/>
              </a:spcAft>
              <a:buClr>
                <a:schemeClr val="dk1"/>
              </a:buClr>
              <a:buSzPts val="1800"/>
              <a:buFont typeface="Arial"/>
              <a:buNone/>
            </a:pPr>
            <a:endParaRPr/>
          </a:p>
        </p:txBody>
      </p:sp>
      <p:sp>
        <p:nvSpPr>
          <p:cNvPr id="191" name="Google Shape;191;g8c90f7aa16_0_74: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2578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K4UGJqiu_qmqgeVG9Uw6oDEGnAyb6JNo6SqWlwl7mrY/edit?usp=sharing" TargetMode="External"/><Relationship Id="rId7" Type="http://schemas.openxmlformats.org/officeDocument/2006/relationships/hyperlink" Target="https://docs.google.com/document/d/1QBhdC2LXwh_NJSZI5oNrQDpgPNIfhSQLHhwp47fKpIA/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docs.google.com/document/d/1L488s2U3R7CJgKJshHRHMxXXY3qjBCxVyKQdQqPldOM/edit?usp=sharing" TargetMode="External"/><Relationship Id="rId5" Type="http://schemas.openxmlformats.org/officeDocument/2006/relationships/hyperlink" Target="https://docs.google.com/document/d/1yFlhcsxPoT7R7602dyqq6a7zet8hRt73jjqvTSrJH0g/edit?usp=sharing" TargetMode="External"/><Relationship Id="rId4" Type="http://schemas.openxmlformats.org/officeDocument/2006/relationships/hyperlink" Target="https://docs.google.com/document/d/1WSe7X6ycmYxZQ7WPk85aBkcALgH5Q5VeGTkZ6r9F5Do/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govstatus.egov.com/OR-OHA-Reopening-Framewor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tudents-and-family/healthsafety/Documents/Operational%20Blueprint%20Template.doc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app.smartsheet.com/b/form/a4dedb5185d94966b1dffc75e4874c8a"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p:nvPr/>
        </p:nvSpPr>
        <p:spPr>
          <a:xfrm>
            <a:off x="245409" y="1642924"/>
            <a:ext cx="8653200" cy="2540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endParaRPr kumimoji="0" sz="2700" b="1" i="0" u="none" strike="noStrike" kern="0" cap="none" spc="0" normalizeH="0" baseline="0" noProof="0" dirty="0">
              <a:ln>
                <a:noFill/>
              </a:ln>
              <a:solidFill>
                <a:srgbClr val="2E74B5"/>
              </a:solidFill>
              <a:effectLst/>
              <a:uLnTx/>
              <a:uFillTx/>
              <a:latin typeface="Georgia"/>
              <a:ea typeface="Georgia"/>
              <a:cs typeface="Georgia"/>
              <a:sym typeface="Georgia"/>
            </a:endParaRPr>
          </a:p>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4800" b="1" i="0" u="none" strike="noStrike" kern="0" cap="none" spc="0" normalizeH="0" baseline="0" noProof="0" dirty="0">
                <a:ln>
                  <a:noFill/>
                </a:ln>
                <a:solidFill>
                  <a:srgbClr val="2E74B5"/>
                </a:solidFill>
                <a:effectLst/>
                <a:uLnTx/>
                <a:uFillTx/>
                <a:latin typeface="Calibri"/>
                <a:ea typeface="Calibri"/>
                <a:cs typeface="Calibri"/>
                <a:sym typeface="Calibri"/>
              </a:rPr>
              <a:t>Ready Schools, Safe Learners</a:t>
            </a:r>
            <a:endParaRPr kumimoji="0" sz="4800" b="1" i="0" u="none" strike="noStrike" kern="0" cap="none" spc="0" normalizeH="0" baseline="0" noProof="0" dirty="0">
              <a:ln>
                <a:noFill/>
              </a:ln>
              <a:solidFill>
                <a:srgbClr val="2E74B5"/>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3400" b="0" i="1" u="none" strike="noStrike" kern="0" cap="none" spc="0" normalizeH="0" baseline="0" noProof="0" dirty="0">
                <a:ln>
                  <a:noFill/>
                </a:ln>
                <a:solidFill>
                  <a:srgbClr val="2E74B5"/>
                </a:solidFill>
                <a:effectLst/>
                <a:uLnTx/>
                <a:uFillTx/>
                <a:latin typeface="Calibri"/>
                <a:ea typeface="Calibri"/>
                <a:cs typeface="Calibri"/>
                <a:sym typeface="Calibri"/>
              </a:rPr>
              <a:t>July 22 Update</a:t>
            </a:r>
            <a:endParaRPr kumimoji="0" sz="8300" b="0" i="1" u="none" strike="noStrike" kern="0" cap="none" spc="0" normalizeH="0" baseline="0" noProof="0" dirty="0">
              <a:ln>
                <a:noFill/>
              </a:ln>
              <a:solidFill>
                <a:srgbClr val="1F75B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1000"/>
              </a:spcBef>
              <a:spcAft>
                <a:spcPts val="0"/>
              </a:spcAft>
              <a:buClr>
                <a:srgbClr val="000000"/>
              </a:buClr>
              <a:buSzPts val="2400"/>
              <a:buFont typeface="Arial"/>
              <a:buNone/>
              <a:tabLst/>
              <a:defRPr/>
            </a:pPr>
            <a:endParaRPr kumimoji="0" sz="3300" b="0" i="0" u="none" strike="noStrike" kern="0" cap="none" spc="0" normalizeH="0" baseline="0" noProof="0" dirty="0">
              <a:ln>
                <a:noFill/>
              </a:ln>
              <a:solidFill>
                <a:srgbClr val="1F75B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1400" b="0" i="0" u="none" strike="noStrike" kern="0" cap="none" spc="0" normalizeH="0" baseline="0" noProof="0" dirty="0">
              <a:ln>
                <a:noFill/>
              </a:ln>
              <a:solidFill>
                <a:srgbClr val="1F75B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1400" b="0" i="0" u="none" strike="noStrike" kern="0" cap="none" spc="0" normalizeH="0" baseline="0" noProof="0" dirty="0">
              <a:ln>
                <a:noFill/>
              </a:ln>
              <a:solidFill>
                <a:srgbClr val="1F75BC"/>
              </a:solidFill>
              <a:effectLst/>
              <a:uLnTx/>
              <a:uFillTx/>
              <a:latin typeface="Arial"/>
              <a:ea typeface="Arial"/>
              <a:cs typeface="Arial"/>
              <a:sym typeface="Arial"/>
            </a:endParaRPr>
          </a:p>
        </p:txBody>
      </p:sp>
      <p:pic>
        <p:nvPicPr>
          <p:cNvPr id="128" name="Google Shape;128;p22" title="Ready Schools, Safe Learners report cover"/>
          <p:cNvPicPr preferRelativeResize="0"/>
          <p:nvPr/>
        </p:nvPicPr>
        <p:blipFill>
          <a:blip r:embed="rId3">
            <a:alphaModFix/>
          </a:blip>
          <a:stretch>
            <a:fillRect/>
          </a:stretch>
        </p:blipFill>
        <p:spPr>
          <a:xfrm>
            <a:off x="3566713" y="3615624"/>
            <a:ext cx="2010563" cy="2370175"/>
          </a:xfrm>
          <a:prstGeom prst="rect">
            <a:avLst/>
          </a:prstGeom>
          <a:noFill/>
          <a:ln>
            <a:noFill/>
          </a:ln>
        </p:spPr>
      </p:pic>
      <p:sp>
        <p:nvSpPr>
          <p:cNvPr id="2" name="Title 1" hidden="1"/>
          <p:cNvSpPr>
            <a:spLocks noGrp="1"/>
          </p:cNvSpPr>
          <p:nvPr>
            <p:ph type="title"/>
          </p:nvPr>
        </p:nvSpPr>
        <p:spPr/>
        <p:txBody>
          <a:bodyPr>
            <a:normAutofit fontScale="90000"/>
          </a:bodyPr>
          <a:lstStyle/>
          <a:p>
            <a:r>
              <a:rPr lang="en-US" kern="0" dirty="0">
                <a:solidFill>
                  <a:srgbClr val="2E74B5"/>
                </a:solidFill>
                <a:ea typeface="Calibri"/>
                <a:cs typeface="Calibri"/>
                <a:sym typeface="Calibri"/>
              </a:rPr>
              <a:t>Ready Schools, Safe Learners</a:t>
            </a:r>
            <a:br>
              <a:rPr lang="en-US" kern="0" dirty="0">
                <a:solidFill>
                  <a:srgbClr val="2E74B5"/>
                </a:solidFill>
                <a:ea typeface="Calibri"/>
                <a:cs typeface="Calibri"/>
                <a:sym typeface="Calibri"/>
              </a:rPr>
            </a:br>
            <a:endParaRPr lang="en-US" dirty="0"/>
          </a:p>
        </p:txBody>
      </p:sp>
    </p:spTree>
    <p:extLst>
      <p:ext uri="{BB962C8B-B14F-4D97-AF65-F5344CB8AC3E}">
        <p14:creationId xmlns:p14="http://schemas.microsoft.com/office/powerpoint/2010/main" val="189737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1"/>
          <p:cNvSpPr txBox="1"/>
          <p:nvPr/>
        </p:nvSpPr>
        <p:spPr>
          <a:xfrm>
            <a:off x="292050" y="1379175"/>
            <a:ext cx="8559900" cy="4578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200" b="0" i="1" u="none" strike="noStrike" kern="0" cap="none" spc="0" normalizeH="0" baseline="0" noProof="0">
                <a:ln>
                  <a:noFill/>
                </a:ln>
                <a:solidFill>
                  <a:srgbClr val="339933"/>
                </a:solidFill>
                <a:effectLst/>
                <a:uLnTx/>
                <a:uFillTx/>
                <a:latin typeface="Calibri"/>
                <a:ea typeface="Calibri"/>
                <a:cs typeface="Calibri"/>
                <a:sym typeface="Calibri"/>
              </a:rPr>
              <a:t>Cohorts help manage risks in the potential spread of COVID-19. In particular, the size of the cohort matters for risk management. Student cohorting: (1) limits the number of exposed people when a COVID-19 case is identified in the school, (2) quickly identifies exposed individuals when a COVID-19 case is identified, (3) minimizes school-wide disruptions in student learning. (pg. 23)</a:t>
            </a: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srgbClr val="339933"/>
              </a:buClr>
              <a:buSzPts val="2200"/>
              <a:buFont typeface="Calibri"/>
              <a:buChar char="●"/>
              <a:tabLst/>
              <a:defRPr/>
            </a:pPr>
            <a:r>
              <a:rPr kumimoji="0" lang="en-US" sz="2200" b="0" i="1" u="none" strike="noStrike" kern="0" cap="none" spc="0" normalizeH="0" baseline="0" noProof="0">
                <a:ln>
                  <a:noFill/>
                </a:ln>
                <a:solidFill>
                  <a:srgbClr val="339933"/>
                </a:solidFill>
                <a:effectLst/>
                <a:highlight>
                  <a:srgbClr val="FFFFFF"/>
                </a:highlight>
                <a:uLnTx/>
                <a:uFillTx/>
                <a:latin typeface="Calibri"/>
                <a:ea typeface="Calibri"/>
                <a:cs typeface="Calibri"/>
                <a:sym typeface="Calibri"/>
              </a:rPr>
              <a:t>Students cannot be part of any single cohort, or part of multiple cohorts that exceed a total of 100 people within the educational week. Schools should plan to limit cohort sizes to allow for efficient contact-tracing and minimal risk for exposure.   </a:t>
            </a:r>
            <a:endParaRPr kumimoji="0" sz="2200" b="0" i="1" u="none" strike="noStrike" kern="0" cap="none" spc="0" normalizeH="0" baseline="0" noProof="0">
              <a:ln>
                <a:noFill/>
              </a:ln>
              <a:solidFill>
                <a:srgbClr val="339933"/>
              </a:solidFill>
              <a:effectLst/>
              <a:highlight>
                <a:srgbClr val="FFFFFF"/>
              </a:highligh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srgbClr val="339933"/>
              </a:buClr>
              <a:buSzPts val="2200"/>
              <a:buFont typeface="Calibri"/>
              <a:buChar char="●"/>
              <a:tabLst/>
              <a:defRPr/>
            </a:pPr>
            <a:r>
              <a:rPr kumimoji="0" lang="en-US" sz="2200" b="0" i="1" u="none" strike="noStrike" kern="0" cap="none" spc="0" normalizeH="0" baseline="0" noProof="0">
                <a:ln>
                  <a:noFill/>
                </a:ln>
                <a:solidFill>
                  <a:srgbClr val="339933"/>
                </a:solidFill>
                <a:effectLst/>
                <a:uLnTx/>
                <a:uFillTx/>
                <a:latin typeface="Calibri"/>
                <a:ea typeface="Calibri"/>
                <a:cs typeface="Calibri"/>
                <a:sym typeface="Calibri"/>
              </a:rPr>
              <a:t>A smaller cohort size of 24-36 is recommended for public health and safety.</a:t>
            </a: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endParaRPr kumimoji="0" sz="3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4" name="Google Shape;204;p31"/>
          <p:cNvSpPr txBox="1"/>
          <p:nvPr/>
        </p:nvSpPr>
        <p:spPr>
          <a:xfrm>
            <a:off x="187350" y="1254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err="1">
                <a:ln>
                  <a:noFill/>
                </a:ln>
                <a:solidFill>
                  <a:srgbClr val="0F75BC"/>
                </a:solidFill>
                <a:effectLst/>
                <a:uLnTx/>
                <a:uFillTx/>
                <a:latin typeface="Calibri"/>
                <a:ea typeface="Calibri"/>
                <a:cs typeface="Calibri"/>
                <a:sym typeface="Calibri"/>
              </a:rPr>
              <a:t>Cohorting</a:t>
            </a: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 Parameters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err="1">
                <a:solidFill>
                  <a:srgbClr val="0F75BC"/>
                </a:solidFill>
                <a:ea typeface="Calibri"/>
                <a:cs typeface="Calibri"/>
                <a:sym typeface="Calibri"/>
              </a:rPr>
              <a:t>Cohorting</a:t>
            </a:r>
            <a:r>
              <a:rPr lang="en-US" kern="0" dirty="0">
                <a:solidFill>
                  <a:srgbClr val="0F75BC"/>
                </a:solidFill>
                <a:ea typeface="Calibri"/>
                <a:cs typeface="Calibri"/>
                <a:sym typeface="Calibri"/>
              </a:rPr>
              <a:t> Parameters</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84383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Face Coverings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pic>
        <p:nvPicPr>
          <p:cNvPr id="211" name="Google Shape;211;p32" title="Comparison of Protective Equipmen"/>
          <p:cNvPicPr preferRelativeResize="0"/>
          <p:nvPr/>
        </p:nvPicPr>
        <p:blipFill rotWithShape="1">
          <a:blip r:embed="rId3">
            <a:alphaModFix/>
          </a:blip>
          <a:srcRect/>
          <a:stretch/>
        </p:blipFill>
        <p:spPr>
          <a:xfrm>
            <a:off x="2395550" y="4168025"/>
            <a:ext cx="3895201" cy="2216925"/>
          </a:xfrm>
          <a:prstGeom prst="rect">
            <a:avLst/>
          </a:prstGeom>
          <a:noFill/>
          <a:ln>
            <a:noFill/>
          </a:ln>
        </p:spPr>
      </p:pic>
      <p:sp>
        <p:nvSpPr>
          <p:cNvPr id="212" name="Google Shape;212;p32"/>
          <p:cNvSpPr txBox="1"/>
          <p:nvPr/>
        </p:nvSpPr>
        <p:spPr>
          <a:xfrm>
            <a:off x="363300" y="943475"/>
            <a:ext cx="8418900" cy="1712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a:ln>
                  <a:noFill/>
                </a:ln>
                <a:solidFill>
                  <a:srgbClr val="339933"/>
                </a:solidFill>
                <a:effectLst/>
                <a:uLnTx/>
                <a:uFillTx/>
                <a:latin typeface="Calibri"/>
                <a:ea typeface="Calibri"/>
                <a:cs typeface="Calibri"/>
                <a:sym typeface="Calibri"/>
              </a:rPr>
              <a:t>Face coverings are now required for all students in grades kindergarten and above along with all staff.  </a:t>
            </a:r>
            <a:r>
              <a:rPr kumimoji="0" lang="en-US" sz="2200" b="0" i="1" u="none" strike="noStrike" kern="0" cap="none" spc="0" normalizeH="0" baseline="0" noProof="0">
                <a:ln>
                  <a:noFill/>
                </a:ln>
                <a:solidFill>
                  <a:srgbClr val="339933"/>
                </a:solidFill>
                <a:effectLst/>
                <a:uLnTx/>
                <a:uFillTx/>
                <a:latin typeface="Calibri"/>
                <a:ea typeface="Calibri"/>
                <a:cs typeface="Calibri"/>
                <a:sym typeface="Calibri"/>
              </a:rPr>
              <a:t>Certain accommodations are noted in the guidance . . . (pg. 26)</a:t>
            </a: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a:ln>
                  <a:noFill/>
                </a:ln>
                <a:solidFill>
                  <a:srgbClr val="339933"/>
                </a:solidFill>
                <a:effectLst/>
                <a:uLnTx/>
                <a:uFillTx/>
                <a:latin typeface="Calibri"/>
                <a:ea typeface="Calibri"/>
                <a:cs typeface="Calibri"/>
                <a:sym typeface="Calibri"/>
              </a:rPr>
              <a:t>Students who abstain from wearing a face covering, or students whose families determine the student will not wear a face covering, during On-Site instruction must be provided access to instruction. Comprehensive Distance Learning may be an option, however additional provisions apply to students protected under ADA and IDEA. </a:t>
            </a: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lstStyle/>
          <a:p>
            <a:pPr lvl="0" defTabSz="914400">
              <a:lnSpc>
                <a:spcPct val="100000"/>
              </a:lnSpc>
              <a:spcBef>
                <a:spcPts val="0"/>
              </a:spcBef>
              <a:defRPr/>
            </a:pPr>
            <a:r>
              <a:rPr lang="en-US" kern="0" dirty="0">
                <a:solidFill>
                  <a:srgbClr val="0F75BC"/>
                </a:solidFill>
                <a:ea typeface="Calibri"/>
                <a:cs typeface="Calibri"/>
                <a:sym typeface="Calibri"/>
              </a:rPr>
              <a:t>Face Coverings</a:t>
            </a:r>
            <a:endParaRPr lang="en-US" sz="1200" b="0" kern="0" dirty="0">
              <a:solidFill>
                <a:srgbClr val="0F75BC"/>
              </a:solidFill>
              <a:latin typeface="Arial"/>
              <a:ea typeface="Arial"/>
              <a:cs typeface="Arial"/>
              <a:sym typeface="Arial"/>
            </a:endParaRPr>
          </a:p>
        </p:txBody>
      </p:sp>
    </p:spTree>
    <p:extLst>
      <p:ext uri="{BB962C8B-B14F-4D97-AF65-F5344CB8AC3E}">
        <p14:creationId xmlns:p14="http://schemas.microsoft.com/office/powerpoint/2010/main" val="315922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0F75BC"/>
                </a:solidFill>
                <a:effectLst/>
                <a:uLnTx/>
                <a:uFillTx/>
                <a:latin typeface="Calibri"/>
                <a:ea typeface="Calibri"/>
                <a:cs typeface="Calibri"/>
                <a:sym typeface="Calibri"/>
              </a:rPr>
              <a:t>Face Coverings and Accommodations</a:t>
            </a:r>
            <a:endParaRPr kumimoji="0" sz="10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19" name="Google Shape;219;p33"/>
          <p:cNvSpPr txBox="1"/>
          <p:nvPr/>
        </p:nvSpPr>
        <p:spPr>
          <a:xfrm>
            <a:off x="426750" y="1909775"/>
            <a:ext cx="8290500" cy="317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No disability category universally prescribes whether a student will be able to wear a face covering.  However, students eligible for certain disability categories are more likely to have difficulty wearing face coverings.  These include: Autism Spectrum Disorder, Other Health Impairment, Emotional Behavior Disability, Orthopedic Impairment.  Schools must consider the unique needs that arise from a student’s disability in determining how to appropriately support their access to FAPE.</a:t>
            </a:r>
            <a:endParaRPr kumimoji="0" sz="27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Face Coverings and Accommodations</a:t>
            </a:r>
            <a:r>
              <a:rPr lang="en-US" sz="1000" b="0" kern="0" dirty="0">
                <a:solidFill>
                  <a:srgbClr val="0F75BC"/>
                </a:solidFill>
                <a:latin typeface="Arial"/>
                <a:ea typeface="Arial"/>
                <a:cs typeface="Arial"/>
                <a:sym typeface="Arial"/>
              </a:rPr>
              <a:t/>
            </a:r>
            <a:br>
              <a:rPr lang="en-US" sz="10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862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0F75BC"/>
                </a:solidFill>
                <a:effectLst/>
                <a:uLnTx/>
                <a:uFillTx/>
                <a:latin typeface="Calibri"/>
                <a:ea typeface="Calibri"/>
                <a:cs typeface="Calibri"/>
                <a:sym typeface="Calibri"/>
              </a:rPr>
              <a:t>Enrollment</a:t>
            </a:r>
            <a:endParaRPr kumimoji="0" sz="10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26" name="Google Shape;226;p34"/>
          <p:cNvSpPr txBox="1"/>
          <p:nvPr/>
        </p:nvSpPr>
        <p:spPr>
          <a:xfrm>
            <a:off x="763225" y="1618525"/>
            <a:ext cx="7846500" cy="2976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a:ln>
                  <a:noFill/>
                </a:ln>
                <a:solidFill>
                  <a:srgbClr val="339933"/>
                </a:solidFill>
                <a:effectLst/>
                <a:uLnTx/>
                <a:uFillTx/>
                <a:latin typeface="Calibri"/>
                <a:ea typeface="Calibri"/>
                <a:cs typeface="Calibri"/>
                <a:sym typeface="Calibri"/>
              </a:rPr>
              <a:t>Enrollment processes support strong school operations and are needed for the financial allocations of the State School Fund. For the 2020-21 school year, ODE plans to suspend the “10-day drop”, pending approval of the State Board of Education, with the expectation that a student will only be unenrolled when a school or district has received notice that they’ve been enrolled in another setting. (pg. 31)</a:t>
            </a:r>
            <a:endParaRPr kumimoji="0" sz="24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endParaRPr kumimoji="0" sz="3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Enrollment</a:t>
            </a:r>
            <a:r>
              <a:rPr lang="en-US" sz="1000" b="0" kern="0" dirty="0">
                <a:solidFill>
                  <a:srgbClr val="0F75BC"/>
                </a:solidFill>
                <a:latin typeface="Arial"/>
                <a:ea typeface="Arial"/>
                <a:cs typeface="Arial"/>
                <a:sym typeface="Arial"/>
              </a:rPr>
              <a:t/>
            </a:r>
            <a:br>
              <a:rPr lang="en-US" sz="10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22883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0F75BC"/>
                </a:solidFill>
                <a:effectLst/>
                <a:uLnTx/>
                <a:uFillTx/>
                <a:latin typeface="Calibri"/>
                <a:ea typeface="Calibri"/>
                <a:cs typeface="Calibri"/>
                <a:sym typeface="Calibri"/>
              </a:rPr>
              <a:t>Attendance</a:t>
            </a:r>
            <a:endParaRPr kumimoji="0" sz="10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33" name="Google Shape;233;p35"/>
          <p:cNvSpPr txBox="1"/>
          <p:nvPr/>
        </p:nvSpPr>
        <p:spPr>
          <a:xfrm>
            <a:off x="361150" y="725850"/>
            <a:ext cx="8584500" cy="5406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For On-Site Instructional Models, prior attendance and reporting practices are unchanged and should meet the requirements described in this section and can be informed by the recommendations presented. </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For any Hybrid Instructional Model or Comprehensive Distance Learning, ODE is establishing the following definitions and guidance:</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457200" marR="0" lvl="0"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Attendance includes both participation in class activities and interaction with a licensed or registered teacher during a school day or interactions with educational assistants and paraprofessionals through teacher designed and facilitated processes. </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457200" marR="0" lvl="0"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Interaction can be evidenced by any of the following or reasonable equivalents:</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914400" marR="0" lvl="1"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Participating in a video class;</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914400" marR="0" lvl="1"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Communication from the student to the teacher via chat, text message or email;</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914400" marR="0" lvl="1"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A phone call with the student, or, for younger students, with the parent;</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914400" marR="0" lvl="1"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Posting completed coursework to a learning management system or web-based platform or via email; or</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914400" marR="0" lvl="1"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Turning in completed coursework on a given day. </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a:p>
            <a:pPr marL="457200" marR="0" lvl="0" indent="-330200" algn="l" defTabSz="914400" rtl="0" eaLnBrk="1" fontAlgn="auto" latinLnBrk="0" hangingPunct="1">
              <a:lnSpc>
                <a:spcPct val="115000"/>
              </a:lnSpc>
              <a:spcBef>
                <a:spcPts val="0"/>
              </a:spcBef>
              <a:spcAft>
                <a:spcPts val="0"/>
              </a:spcAft>
              <a:buClr>
                <a:srgbClr val="6AA84F"/>
              </a:buClr>
              <a:buSzPts val="1600"/>
              <a:buFont typeface="Calibri"/>
              <a:buChar char="●"/>
              <a:tabLst/>
              <a:defRPr/>
            </a:pPr>
            <a:r>
              <a:rPr kumimoji="0" lang="en-US" sz="1600" b="0" i="1" u="none" strike="noStrike" kern="0" cap="none" spc="0" normalizeH="0" baseline="0" noProof="0">
                <a:ln>
                  <a:noFill/>
                </a:ln>
                <a:solidFill>
                  <a:srgbClr val="6AA84F"/>
                </a:solidFill>
                <a:effectLst/>
                <a:uLnTx/>
                <a:uFillTx/>
                <a:latin typeface="Calibri"/>
                <a:ea typeface="Calibri"/>
                <a:cs typeface="Calibri"/>
                <a:sym typeface="Calibri"/>
              </a:rPr>
              <a:t>When there is no evidence of student interaction during a 24-hour period surrounding a scheduled school day as described, students are reported as absent. A day present for attendance may not be claimed for weekends or holidays, per ORS 336.010 and 187.010, or any other day during which a licensed or registered teacher is not available to students.</a:t>
            </a: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Attendance</a:t>
            </a:r>
            <a:r>
              <a:rPr lang="en-US" sz="1000" b="0" kern="0" dirty="0">
                <a:solidFill>
                  <a:srgbClr val="0F75BC"/>
                </a:solidFill>
                <a:latin typeface="Arial"/>
                <a:ea typeface="Arial"/>
                <a:cs typeface="Arial"/>
                <a:sym typeface="Arial"/>
              </a:rPr>
              <a:t/>
            </a:r>
            <a:br>
              <a:rPr lang="en-US" sz="10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43455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0F75BC"/>
                </a:solidFill>
                <a:effectLst/>
                <a:uLnTx/>
                <a:uFillTx/>
                <a:latin typeface="Calibri"/>
                <a:ea typeface="Calibri"/>
                <a:cs typeface="Calibri"/>
                <a:sym typeface="Calibri"/>
              </a:rPr>
              <a:t>Instructional Time</a:t>
            </a:r>
            <a:endParaRPr kumimoji="0" sz="10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40" name="Google Shape;240;p36"/>
          <p:cNvSpPr txBox="1"/>
          <p:nvPr/>
        </p:nvSpPr>
        <p:spPr>
          <a:xfrm>
            <a:off x="361150" y="1066825"/>
            <a:ext cx="8584500" cy="4391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1" u="none" strike="noStrike" kern="0" cap="none" spc="0" normalizeH="0" baseline="0" noProof="0">
                <a:ln>
                  <a:noFill/>
                </a:ln>
                <a:solidFill>
                  <a:srgbClr val="339933"/>
                </a:solidFill>
                <a:effectLst/>
                <a:uLnTx/>
                <a:uFillTx/>
                <a:latin typeface="Calibri"/>
                <a:ea typeface="Calibri"/>
                <a:cs typeface="Calibri"/>
                <a:sym typeface="Calibri"/>
              </a:rPr>
              <a:t>As we work to prioritize student learning in the coming school year, a common approach to instructional time requirements that apply across every instructional model and to every public school district, public charter school, and virtual public charter school are critical. (pg. 47)</a:t>
            </a: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339933"/>
                </a:solidFill>
                <a:effectLst/>
                <a:uLnTx/>
                <a:uFillTx/>
                <a:latin typeface="Calibri"/>
                <a:ea typeface="Calibri"/>
                <a:cs typeface="Calibri"/>
                <a:sym typeface="Calibri"/>
              </a:rPr>
              <a:t>For students not attending in-person through the On-Site Instructional Model,</a:t>
            </a:r>
            <a:r>
              <a:rPr kumimoji="0" lang="en-US" sz="2400" b="0" i="1" u="none" strike="noStrike" kern="0" cap="none" spc="0" normalizeH="0" baseline="0" noProof="0">
                <a:ln>
                  <a:noFill/>
                </a:ln>
                <a:solidFill>
                  <a:srgbClr val="339933"/>
                </a:solidFill>
                <a:effectLst/>
                <a:uLnTx/>
                <a:uFillTx/>
                <a:latin typeface="Calibri"/>
                <a:ea typeface="Calibri"/>
                <a:cs typeface="Calibri"/>
                <a:sym typeface="Calibri"/>
              </a:rPr>
              <a:t> </a:t>
            </a:r>
            <a:r>
              <a:rPr kumimoji="0" lang="en-US" sz="2400" b="1" i="1" u="none" strike="noStrike" kern="0" cap="none" spc="0" normalizeH="0" baseline="0" noProof="0">
                <a:ln>
                  <a:noFill/>
                </a:ln>
                <a:solidFill>
                  <a:srgbClr val="339933"/>
                </a:solidFill>
                <a:effectLst/>
                <a:uLnTx/>
                <a:uFillTx/>
                <a:latin typeface="Calibri"/>
                <a:ea typeface="Calibri"/>
                <a:cs typeface="Calibri"/>
                <a:sym typeface="Calibri"/>
              </a:rPr>
              <a:t>at least 50% of instructional time (as defined above) must meet the criteria for teacher-facilitated learning.</a:t>
            </a:r>
            <a:endParaRPr kumimoji="0" sz="2400" b="1"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200" b="0" i="1" u="none" strike="noStrike" kern="0" cap="none" spc="0" normalizeH="0" baseline="0" noProof="0">
              <a:ln>
                <a:noFill/>
              </a:ln>
              <a:solidFill>
                <a:srgbClr val="339933"/>
              </a:solidFill>
              <a:effectLst/>
              <a:highlight>
                <a:srgbClr val="FFFF00"/>
              </a:highligh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600" b="0" i="1" u="none" strike="noStrike" kern="0" cap="none" spc="0" normalizeH="0" baseline="0" noProof="0">
              <a:ln>
                <a:noFill/>
              </a:ln>
              <a:solidFill>
                <a:srgbClr val="6AA84F"/>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Instructional Time</a:t>
            </a:r>
            <a:r>
              <a:rPr lang="en-US" sz="1000" b="0" kern="0" dirty="0">
                <a:solidFill>
                  <a:srgbClr val="0F75BC"/>
                </a:solidFill>
                <a:latin typeface="Arial"/>
                <a:ea typeface="Arial"/>
                <a:cs typeface="Arial"/>
                <a:sym typeface="Arial"/>
              </a:rPr>
              <a:t/>
            </a:r>
            <a:br>
              <a:rPr lang="en-US" sz="10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157428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0F75BC"/>
                </a:solidFill>
                <a:effectLst/>
                <a:uLnTx/>
                <a:uFillTx/>
                <a:latin typeface="Calibri"/>
                <a:ea typeface="Calibri"/>
                <a:cs typeface="Calibri"/>
                <a:sym typeface="Calibri"/>
              </a:rPr>
              <a:t>Learning Day Overview</a:t>
            </a:r>
            <a:endParaRPr kumimoji="0" sz="1000" b="0" i="0" u="none" strike="noStrike" kern="0" cap="none" spc="0" normalizeH="0" baseline="0" noProof="0" dirty="0">
              <a:ln>
                <a:noFill/>
              </a:ln>
              <a:solidFill>
                <a:srgbClr val="0F75BC"/>
              </a:solidFill>
              <a:effectLst/>
              <a:uLnTx/>
              <a:uFillTx/>
              <a:latin typeface="Arial"/>
              <a:ea typeface="Arial"/>
              <a:cs typeface="Arial"/>
              <a:sym typeface="Arial"/>
            </a:endParaRPr>
          </a:p>
        </p:txBody>
      </p:sp>
      <p:graphicFrame>
        <p:nvGraphicFramePr>
          <p:cNvPr id="247" name="Google Shape;247;p37" title="An Overview of a school day for various grades"/>
          <p:cNvGraphicFramePr/>
          <p:nvPr>
            <p:extLst>
              <p:ext uri="{D42A27DB-BD31-4B8C-83A1-F6EECF244321}">
                <p14:modId xmlns:p14="http://schemas.microsoft.com/office/powerpoint/2010/main" val="469462558"/>
              </p:ext>
            </p:extLst>
          </p:nvPr>
        </p:nvGraphicFramePr>
        <p:xfrm>
          <a:off x="178200" y="943475"/>
          <a:ext cx="8797050" cy="4765040"/>
        </p:xfrm>
        <a:graphic>
          <a:graphicData uri="http://schemas.openxmlformats.org/drawingml/2006/table">
            <a:tbl>
              <a:tblPr firstRow="1">
                <a:noFill/>
              </a:tblPr>
              <a:tblGrid>
                <a:gridCol w="1228700">
                  <a:extLst>
                    <a:ext uri="{9D8B030D-6E8A-4147-A177-3AD203B41FA5}">
                      <a16:colId xmlns:a16="http://schemas.microsoft.com/office/drawing/2014/main" val="20000"/>
                    </a:ext>
                  </a:extLst>
                </a:gridCol>
                <a:gridCol w="2923475">
                  <a:extLst>
                    <a:ext uri="{9D8B030D-6E8A-4147-A177-3AD203B41FA5}">
                      <a16:colId xmlns:a16="http://schemas.microsoft.com/office/drawing/2014/main" val="20001"/>
                    </a:ext>
                  </a:extLst>
                </a:gridCol>
                <a:gridCol w="2146700">
                  <a:extLst>
                    <a:ext uri="{9D8B030D-6E8A-4147-A177-3AD203B41FA5}">
                      <a16:colId xmlns:a16="http://schemas.microsoft.com/office/drawing/2014/main" val="20002"/>
                    </a:ext>
                  </a:extLst>
                </a:gridCol>
                <a:gridCol w="2498175">
                  <a:extLst>
                    <a:ext uri="{9D8B030D-6E8A-4147-A177-3AD203B41FA5}">
                      <a16:colId xmlns:a16="http://schemas.microsoft.com/office/drawing/2014/main" val="20003"/>
                    </a:ext>
                  </a:extLst>
                </a:gridCol>
              </a:tblGrid>
              <a:tr h="1484825">
                <a:tc>
                  <a:txBody>
                    <a:bodyPr/>
                    <a:lstStyle/>
                    <a:p>
                      <a:pPr marL="0" lvl="0" indent="0" algn="l" rtl="0">
                        <a:spcBef>
                          <a:spcPts val="0"/>
                        </a:spcBef>
                        <a:spcAft>
                          <a:spcPts val="0"/>
                        </a:spcAft>
                        <a:buNone/>
                      </a:pPr>
                      <a:r>
                        <a:rPr lang="en-US" sz="1300" b="1">
                          <a:solidFill>
                            <a:srgbClr val="FFFFFF"/>
                          </a:solidFill>
                          <a:latin typeface="Calibri"/>
                          <a:ea typeface="Calibri"/>
                          <a:cs typeface="Calibri"/>
                          <a:sym typeface="Calibri"/>
                        </a:rPr>
                        <a:t>Grade Level</a:t>
                      </a:r>
                      <a:endParaRPr sz="1300" b="1">
                        <a:solidFill>
                          <a:srgbClr val="FFFFF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06EB1"/>
                    </a:solidFill>
                  </a:tcPr>
                </a:tc>
                <a:tc>
                  <a:txBody>
                    <a:bodyPr/>
                    <a:lstStyle/>
                    <a:p>
                      <a:pPr marL="0" lvl="0" indent="0" algn="ctr" rtl="0">
                        <a:spcBef>
                          <a:spcPts val="0"/>
                        </a:spcBef>
                        <a:spcAft>
                          <a:spcPts val="0"/>
                        </a:spcAft>
                        <a:buNone/>
                      </a:pPr>
                      <a:r>
                        <a:rPr lang="en-US" sz="1300" b="1">
                          <a:solidFill>
                            <a:srgbClr val="FFFFFF"/>
                          </a:solidFill>
                          <a:latin typeface="Calibri"/>
                          <a:ea typeface="Calibri"/>
                          <a:cs typeface="Calibri"/>
                          <a:sym typeface="Calibri"/>
                        </a:rPr>
                        <a:t>Teacher- Facilitated Learning*</a:t>
                      </a:r>
                      <a:endParaRPr sz="1300" b="1">
                        <a:solidFill>
                          <a:srgbClr val="FFFFFF"/>
                        </a:solidFill>
                        <a:latin typeface="Calibri"/>
                        <a:ea typeface="Calibri"/>
                        <a:cs typeface="Calibri"/>
                        <a:sym typeface="Calibri"/>
                      </a:endParaRPr>
                    </a:p>
                    <a:p>
                      <a:pPr marL="0" lvl="0" indent="0" algn="ctr" rtl="0">
                        <a:spcBef>
                          <a:spcPts val="0"/>
                        </a:spcBef>
                        <a:spcAft>
                          <a:spcPts val="0"/>
                        </a:spcAft>
                        <a:buNone/>
                      </a:pPr>
                      <a:r>
                        <a:rPr lang="en-US" sz="1300" b="1">
                          <a:solidFill>
                            <a:srgbClr val="FFFFFF"/>
                          </a:solidFill>
                          <a:latin typeface="Calibri"/>
                          <a:ea typeface="Calibri"/>
                          <a:cs typeface="Calibri"/>
                          <a:sym typeface="Calibri"/>
                        </a:rPr>
                        <a:t>(Daily/Weekly)</a:t>
                      </a:r>
                      <a:endParaRPr sz="1300" b="1">
                        <a:solidFill>
                          <a:srgbClr val="FFFFFF"/>
                        </a:solidFill>
                        <a:latin typeface="Calibri"/>
                        <a:ea typeface="Calibri"/>
                        <a:cs typeface="Calibri"/>
                        <a:sym typeface="Calibri"/>
                      </a:endParaRPr>
                    </a:p>
                    <a:p>
                      <a:pPr marL="0" lvl="0" indent="0" algn="ctr" rtl="0">
                        <a:spcBef>
                          <a:spcPts val="0"/>
                        </a:spcBef>
                        <a:spcAft>
                          <a:spcPts val="0"/>
                        </a:spcAft>
                        <a:buNone/>
                      </a:pPr>
                      <a:endParaRPr sz="1300" b="1">
                        <a:solidFill>
                          <a:srgbClr val="FFFFFF"/>
                        </a:solidFill>
                        <a:latin typeface="Calibri"/>
                        <a:ea typeface="Calibri"/>
                        <a:cs typeface="Calibri"/>
                        <a:sym typeface="Calibri"/>
                      </a:endParaRPr>
                    </a:p>
                    <a:p>
                      <a:pPr marL="0" lvl="0" indent="0" algn="ctr" rtl="0">
                        <a:spcBef>
                          <a:spcPts val="0"/>
                        </a:spcBef>
                        <a:spcAft>
                          <a:spcPts val="0"/>
                        </a:spcAft>
                        <a:buNone/>
                      </a:pPr>
                      <a:endParaRPr sz="1300" b="1">
                        <a:solidFill>
                          <a:srgbClr val="FFFFFF"/>
                        </a:solidFill>
                        <a:latin typeface="Calibri"/>
                        <a:ea typeface="Calibri"/>
                        <a:cs typeface="Calibri"/>
                        <a:sym typeface="Calibri"/>
                      </a:endParaRPr>
                    </a:p>
                    <a:p>
                      <a:pPr marL="0" lvl="0" indent="0" algn="ctr" rtl="0">
                        <a:spcBef>
                          <a:spcPts val="0"/>
                        </a:spcBef>
                        <a:spcAft>
                          <a:spcPts val="0"/>
                        </a:spcAft>
                        <a:buNone/>
                      </a:pPr>
                      <a:r>
                        <a:rPr lang="en-US" sz="1300" b="1" i="1">
                          <a:solidFill>
                            <a:srgbClr val="FFFFFF"/>
                          </a:solidFill>
                          <a:latin typeface="Calibri"/>
                          <a:ea typeface="Calibri"/>
                          <a:cs typeface="Calibri"/>
                          <a:sym typeface="Calibri"/>
                        </a:rPr>
                        <a:t>Must account for at </a:t>
                      </a:r>
                      <a:endParaRPr sz="1300" b="1" i="1">
                        <a:solidFill>
                          <a:srgbClr val="FFFFFF"/>
                        </a:solidFill>
                        <a:latin typeface="Calibri"/>
                        <a:ea typeface="Calibri"/>
                        <a:cs typeface="Calibri"/>
                        <a:sym typeface="Calibri"/>
                      </a:endParaRPr>
                    </a:p>
                    <a:p>
                      <a:pPr marL="0" lvl="0" indent="0" algn="ctr" rtl="0">
                        <a:spcBef>
                          <a:spcPts val="0"/>
                        </a:spcBef>
                        <a:spcAft>
                          <a:spcPts val="0"/>
                        </a:spcAft>
                        <a:buNone/>
                      </a:pPr>
                      <a:r>
                        <a:rPr lang="en-US" sz="1300" b="1" i="1">
                          <a:solidFill>
                            <a:srgbClr val="FFFFFF"/>
                          </a:solidFill>
                          <a:latin typeface="Calibri"/>
                          <a:ea typeface="Calibri"/>
                          <a:cs typeface="Calibri"/>
                          <a:sym typeface="Calibri"/>
                        </a:rPr>
                        <a:t>least 50% of</a:t>
                      </a:r>
                      <a:endParaRPr sz="1300" b="1" i="1">
                        <a:solidFill>
                          <a:srgbClr val="FFFFFF"/>
                        </a:solidFill>
                        <a:latin typeface="Calibri"/>
                        <a:ea typeface="Calibri"/>
                        <a:cs typeface="Calibri"/>
                        <a:sym typeface="Calibri"/>
                      </a:endParaRPr>
                    </a:p>
                    <a:p>
                      <a:pPr marL="0" lvl="0" indent="0" algn="ctr" rtl="0">
                        <a:spcBef>
                          <a:spcPts val="0"/>
                        </a:spcBef>
                        <a:spcAft>
                          <a:spcPts val="0"/>
                        </a:spcAft>
                        <a:buNone/>
                      </a:pPr>
                      <a:r>
                        <a:rPr lang="en-US" sz="1300" b="1" i="1">
                          <a:solidFill>
                            <a:srgbClr val="FFFFFF"/>
                          </a:solidFill>
                          <a:latin typeface="Calibri"/>
                          <a:ea typeface="Calibri"/>
                          <a:cs typeface="Calibri"/>
                          <a:sym typeface="Calibri"/>
                        </a:rPr>
                        <a:t>Instructional Time</a:t>
                      </a:r>
                      <a:endParaRPr sz="1300" b="1" i="1">
                        <a:solidFill>
                          <a:srgbClr val="FFFFF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06EB1"/>
                    </a:solidFill>
                  </a:tcPr>
                </a:tc>
                <a:tc>
                  <a:txBody>
                    <a:bodyPr/>
                    <a:lstStyle/>
                    <a:p>
                      <a:pPr marL="0" lvl="0" indent="0" algn="ctr" rtl="0">
                        <a:spcBef>
                          <a:spcPts val="0"/>
                        </a:spcBef>
                        <a:spcAft>
                          <a:spcPts val="0"/>
                        </a:spcAft>
                        <a:buNone/>
                      </a:pPr>
                      <a:r>
                        <a:rPr lang="en-US" sz="1300" b="1">
                          <a:solidFill>
                            <a:srgbClr val="FFFFFF"/>
                          </a:solidFill>
                          <a:latin typeface="Calibri"/>
                          <a:ea typeface="Calibri"/>
                          <a:cs typeface="Calibri"/>
                          <a:sym typeface="Calibri"/>
                        </a:rPr>
                        <a:t>Applied Learning</a:t>
                      </a:r>
                      <a:endParaRPr sz="1300" b="1">
                        <a:solidFill>
                          <a:srgbClr val="FFFFFF"/>
                        </a:solidFill>
                        <a:latin typeface="Calibri"/>
                        <a:ea typeface="Calibri"/>
                        <a:cs typeface="Calibri"/>
                        <a:sym typeface="Calibri"/>
                      </a:endParaRPr>
                    </a:p>
                    <a:p>
                      <a:pPr marL="0" lvl="0" indent="0" algn="ctr" rtl="0">
                        <a:spcBef>
                          <a:spcPts val="0"/>
                        </a:spcBef>
                        <a:spcAft>
                          <a:spcPts val="0"/>
                        </a:spcAft>
                        <a:buNone/>
                      </a:pPr>
                      <a:endParaRPr sz="1300" b="1" u="sng">
                        <a:solidFill>
                          <a:srgbClr val="FFFFFF"/>
                        </a:solidFill>
                        <a:latin typeface="Calibri"/>
                        <a:ea typeface="Calibri"/>
                        <a:cs typeface="Calibri"/>
                        <a:sym typeface="Calibri"/>
                      </a:endParaRPr>
                    </a:p>
                    <a:p>
                      <a:pPr marL="0" lvl="0" indent="0" algn="ctr" rtl="0">
                        <a:spcBef>
                          <a:spcPts val="0"/>
                        </a:spcBef>
                        <a:spcAft>
                          <a:spcPts val="0"/>
                        </a:spcAft>
                        <a:buNone/>
                      </a:pPr>
                      <a:endParaRPr sz="1300" b="1" u="sng">
                        <a:solidFill>
                          <a:srgbClr val="FFFFFF"/>
                        </a:solidFill>
                        <a:latin typeface="Calibri"/>
                        <a:ea typeface="Calibri"/>
                        <a:cs typeface="Calibri"/>
                        <a:sym typeface="Calibri"/>
                      </a:endParaRPr>
                    </a:p>
                    <a:p>
                      <a:pPr marL="0" lvl="0" indent="0" algn="l" rtl="0">
                        <a:spcBef>
                          <a:spcPts val="0"/>
                        </a:spcBef>
                        <a:spcAft>
                          <a:spcPts val="0"/>
                        </a:spcAft>
                        <a:buNone/>
                      </a:pPr>
                      <a:endParaRPr sz="1300" b="1" i="1" baseline="-25000">
                        <a:solidFill>
                          <a:srgbClr val="FFFFFF"/>
                        </a:solidFill>
                        <a:latin typeface="Calibri"/>
                        <a:ea typeface="Calibri"/>
                        <a:cs typeface="Calibri"/>
                        <a:sym typeface="Calibri"/>
                      </a:endParaRPr>
                    </a:p>
                    <a:p>
                      <a:pPr marL="0" lvl="0" indent="0" algn="ctr" rtl="0">
                        <a:spcBef>
                          <a:spcPts val="0"/>
                        </a:spcBef>
                        <a:spcAft>
                          <a:spcPts val="0"/>
                        </a:spcAft>
                        <a:buNone/>
                      </a:pPr>
                      <a:r>
                        <a:rPr lang="en-US" sz="1300" b="1" i="1">
                          <a:solidFill>
                            <a:srgbClr val="FFFFFF"/>
                          </a:solidFill>
                          <a:latin typeface="Calibri"/>
                          <a:ea typeface="Calibri"/>
                          <a:cs typeface="Calibri"/>
                          <a:sym typeface="Calibri"/>
                        </a:rPr>
                        <a:t>Must not account for more than 50% of Instructional Time </a:t>
                      </a:r>
                      <a:endParaRPr sz="1300" b="1" i="1">
                        <a:solidFill>
                          <a:srgbClr val="FFFFF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06EB1"/>
                    </a:solidFill>
                  </a:tcPr>
                </a:tc>
                <a:tc>
                  <a:txBody>
                    <a:bodyPr/>
                    <a:lstStyle/>
                    <a:p>
                      <a:pPr marL="0" lvl="0" indent="0" algn="ctr" rtl="0">
                        <a:spcBef>
                          <a:spcPts val="0"/>
                        </a:spcBef>
                        <a:spcAft>
                          <a:spcPts val="0"/>
                        </a:spcAft>
                        <a:buNone/>
                      </a:pPr>
                      <a:r>
                        <a:rPr lang="en-US" sz="1300" b="1">
                          <a:solidFill>
                            <a:srgbClr val="FFFFFF"/>
                          </a:solidFill>
                          <a:latin typeface="Calibri"/>
                          <a:ea typeface="Calibri"/>
                          <a:cs typeface="Calibri"/>
                          <a:sym typeface="Calibri"/>
                        </a:rPr>
                        <a:t>Nutrition and Wellness</a:t>
                      </a:r>
                      <a:endParaRPr sz="1300" b="1">
                        <a:solidFill>
                          <a:srgbClr val="FFFFFF"/>
                        </a:solidFill>
                        <a:latin typeface="Calibri"/>
                        <a:ea typeface="Calibri"/>
                        <a:cs typeface="Calibri"/>
                        <a:sym typeface="Calibri"/>
                      </a:endParaRPr>
                    </a:p>
                    <a:p>
                      <a:pPr marL="0" lvl="0" indent="0" algn="ctr" rtl="0">
                        <a:spcBef>
                          <a:spcPts val="0"/>
                        </a:spcBef>
                        <a:spcAft>
                          <a:spcPts val="0"/>
                        </a:spcAft>
                        <a:buNone/>
                      </a:pPr>
                      <a:r>
                        <a:rPr lang="en-US" sz="1300" b="1">
                          <a:solidFill>
                            <a:srgbClr val="FFFFFF"/>
                          </a:solidFill>
                          <a:latin typeface="Calibri"/>
                          <a:ea typeface="Calibri"/>
                          <a:cs typeface="Calibri"/>
                          <a:sym typeface="Calibri"/>
                        </a:rPr>
                        <a:t>(snack, lunch, rest, connect, time management)</a:t>
                      </a:r>
                      <a:endParaRPr sz="1300" b="1">
                        <a:solidFill>
                          <a:srgbClr val="FFFFFF"/>
                        </a:solidFill>
                        <a:latin typeface="Calibri"/>
                        <a:ea typeface="Calibri"/>
                        <a:cs typeface="Calibri"/>
                        <a:sym typeface="Calibri"/>
                      </a:endParaRPr>
                    </a:p>
                    <a:p>
                      <a:pPr marL="0" lvl="0" indent="0" algn="l" rtl="0">
                        <a:spcBef>
                          <a:spcPts val="0"/>
                        </a:spcBef>
                        <a:spcAft>
                          <a:spcPts val="0"/>
                        </a:spcAft>
                        <a:buNone/>
                      </a:pPr>
                      <a:endParaRPr sz="1300" b="1">
                        <a:solidFill>
                          <a:srgbClr val="FFFFFF"/>
                        </a:solidFill>
                        <a:latin typeface="Calibri"/>
                        <a:ea typeface="Calibri"/>
                        <a:cs typeface="Calibri"/>
                        <a:sym typeface="Calibri"/>
                      </a:endParaRPr>
                    </a:p>
                    <a:p>
                      <a:pPr marL="0" lvl="0" indent="0" algn="ctr" rtl="0">
                        <a:spcBef>
                          <a:spcPts val="0"/>
                        </a:spcBef>
                        <a:spcAft>
                          <a:spcPts val="0"/>
                        </a:spcAft>
                        <a:buNone/>
                      </a:pPr>
                      <a:r>
                        <a:rPr lang="en-US" sz="1300" b="1" i="1">
                          <a:solidFill>
                            <a:srgbClr val="FFFFFF"/>
                          </a:solidFill>
                          <a:latin typeface="Calibri"/>
                          <a:ea typeface="Calibri"/>
                          <a:cs typeface="Calibri"/>
                          <a:sym typeface="Calibri"/>
                        </a:rPr>
                        <a:t>Does not count for Instructional Time</a:t>
                      </a:r>
                      <a:endParaRPr sz="1300" b="1" i="1">
                        <a:solidFill>
                          <a:srgbClr val="FFFFFF"/>
                        </a:solidFill>
                        <a:latin typeface="Calibri"/>
                        <a:ea typeface="Calibri"/>
                        <a:cs typeface="Calibri"/>
                        <a:sym typeface="Calibri"/>
                      </a:endParaRPr>
                    </a:p>
                    <a:p>
                      <a:pPr marL="0" lvl="0" indent="0" algn="ctr" rtl="0">
                        <a:spcBef>
                          <a:spcPts val="0"/>
                        </a:spcBef>
                        <a:spcAft>
                          <a:spcPts val="0"/>
                        </a:spcAft>
                        <a:buNone/>
                      </a:pPr>
                      <a:endParaRPr sz="1000" b="1" i="1">
                        <a:solidFill>
                          <a:srgbClr val="FFFFF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06EB1"/>
                    </a:solidFill>
                  </a:tcPr>
                </a:tc>
                <a:extLst>
                  <a:ext uri="{0D108BD9-81ED-4DB2-BD59-A6C34878D82A}">
                    <a16:rowId xmlns:a16="http://schemas.microsoft.com/office/drawing/2014/main" val="10000"/>
                  </a:ext>
                </a:extLst>
              </a:tr>
              <a:tr h="758975">
                <a:tc>
                  <a:txBody>
                    <a:bodyPr/>
                    <a:lstStyle/>
                    <a:p>
                      <a:pPr marL="0" lvl="0" indent="0" algn="ctr" rtl="0">
                        <a:spcBef>
                          <a:spcPts val="0"/>
                        </a:spcBef>
                        <a:spcAft>
                          <a:spcPts val="0"/>
                        </a:spcAft>
                        <a:buNone/>
                      </a:pPr>
                      <a:r>
                        <a:rPr lang="en-US" sz="1500" b="1">
                          <a:solidFill>
                            <a:srgbClr val="6AA84F"/>
                          </a:solidFill>
                          <a:latin typeface="Calibri"/>
                          <a:ea typeface="Calibri"/>
                          <a:cs typeface="Calibri"/>
                          <a:sym typeface="Calibri"/>
                        </a:rPr>
                        <a:t>K-3</a:t>
                      </a:r>
                      <a:endParaRPr sz="1500" b="1">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2 hours, 20 minutes per day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11 hours, 40 minutes per week</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Daily/weekly </a:t>
                      </a:r>
                      <a:endParaRPr sz="1500">
                        <a:solidFill>
                          <a:srgbClr val="6AA84F"/>
                        </a:solidFill>
                        <a:latin typeface="Calibri"/>
                        <a:ea typeface="Calibri"/>
                        <a:cs typeface="Calibri"/>
                        <a:sym typeface="Calibri"/>
                      </a:endParaRPr>
                    </a:p>
                    <a:p>
                      <a:pPr marL="0" lvl="0" indent="0" algn="l" rtl="0">
                        <a:spcBef>
                          <a:spcPts val="0"/>
                        </a:spcBef>
                        <a:spcAft>
                          <a:spcPts val="0"/>
                        </a:spcAft>
                        <a:buNone/>
                      </a:pPr>
                      <a:r>
                        <a:rPr lang="en-US" sz="1500">
                          <a:solidFill>
                            <a:srgbClr val="6AA84F"/>
                          </a:solidFill>
                          <a:latin typeface="Calibri"/>
                          <a:ea typeface="Calibri"/>
                          <a:cs typeface="Calibri"/>
                          <a:sym typeface="Calibri"/>
                        </a:rPr>
                        <a:t> </a:t>
                      </a:r>
                      <a:endParaRPr sz="1500">
                        <a:solidFill>
                          <a:srgbClr val="6AA84F"/>
                        </a:solidFill>
                        <a:latin typeface="Calibri"/>
                        <a:ea typeface="Calibri"/>
                        <a:cs typeface="Calibri"/>
                        <a:sym typeface="Calibri"/>
                      </a:endParaRPr>
                    </a:p>
                    <a:p>
                      <a:pPr marL="0" lvl="0" indent="0" algn="l" rtl="0">
                        <a:spcBef>
                          <a:spcPts val="0"/>
                        </a:spcBef>
                        <a:spcAft>
                          <a:spcPts val="0"/>
                        </a:spcAft>
                        <a:buNone/>
                      </a:pPr>
                      <a:r>
                        <a:rPr lang="en-US" sz="1500">
                          <a:solidFill>
                            <a:srgbClr val="6AA84F"/>
                          </a:solidFill>
                          <a:latin typeface="Calibri"/>
                          <a:ea typeface="Calibri"/>
                          <a:cs typeface="Calibri"/>
                          <a:sym typeface="Calibri"/>
                        </a:rPr>
                        <a:t>No 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2 hours recommended </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90250">
                <a:tc>
                  <a:txBody>
                    <a:bodyPr/>
                    <a:lstStyle/>
                    <a:p>
                      <a:pPr marL="0" lvl="0" indent="0" algn="ctr" rtl="0">
                        <a:spcBef>
                          <a:spcPts val="0"/>
                        </a:spcBef>
                        <a:spcAft>
                          <a:spcPts val="0"/>
                        </a:spcAft>
                        <a:buNone/>
                      </a:pPr>
                      <a:r>
                        <a:rPr lang="en-US" sz="1500" b="1">
                          <a:solidFill>
                            <a:srgbClr val="6AA84F"/>
                          </a:solidFill>
                          <a:latin typeface="Calibri"/>
                          <a:ea typeface="Calibri"/>
                          <a:cs typeface="Calibri"/>
                          <a:sym typeface="Calibri"/>
                        </a:rPr>
                        <a:t>4-8</a:t>
                      </a:r>
                      <a:endParaRPr sz="1500" b="1">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  2 hours, 30 minutes per day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12 hours, 30 minutes per week</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Daily/weekly</a:t>
                      </a:r>
                      <a:endParaRPr sz="1500">
                        <a:solidFill>
                          <a:srgbClr val="6AA84F"/>
                        </a:solidFill>
                        <a:latin typeface="Calibri"/>
                        <a:ea typeface="Calibri"/>
                        <a:cs typeface="Calibri"/>
                        <a:sym typeface="Calibri"/>
                      </a:endParaRPr>
                    </a:p>
                    <a:p>
                      <a:pPr marL="0" lvl="0" indent="0" algn="ctr" rtl="0">
                        <a:spcBef>
                          <a:spcPts val="0"/>
                        </a:spcBef>
                        <a:spcAft>
                          <a:spcPts val="0"/>
                        </a:spcAft>
                        <a:buNone/>
                      </a:pP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No Required Minimum </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2 hours recommended </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0250">
                <a:tc>
                  <a:txBody>
                    <a:bodyPr/>
                    <a:lstStyle/>
                    <a:p>
                      <a:pPr marL="0" lvl="0" indent="0" algn="ctr" rtl="0">
                        <a:spcBef>
                          <a:spcPts val="0"/>
                        </a:spcBef>
                        <a:spcAft>
                          <a:spcPts val="0"/>
                        </a:spcAft>
                        <a:buNone/>
                      </a:pPr>
                      <a:r>
                        <a:rPr lang="en-US" sz="1500" b="1">
                          <a:solidFill>
                            <a:srgbClr val="6AA84F"/>
                          </a:solidFill>
                          <a:latin typeface="Calibri"/>
                          <a:ea typeface="Calibri"/>
                          <a:cs typeface="Calibri"/>
                          <a:sym typeface="Calibri"/>
                        </a:rPr>
                        <a:t>9-11</a:t>
                      </a:r>
                      <a:endParaRPr sz="1500" b="1">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2 hours, 50 minutes per day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14 hours, 10 minutes per week</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Daily/weekly </a:t>
                      </a:r>
                      <a:endParaRPr sz="1500">
                        <a:solidFill>
                          <a:srgbClr val="6AA84F"/>
                        </a:solidFill>
                        <a:latin typeface="Calibri"/>
                        <a:ea typeface="Calibri"/>
                        <a:cs typeface="Calibri"/>
                        <a:sym typeface="Calibri"/>
                      </a:endParaRPr>
                    </a:p>
                    <a:p>
                      <a:pPr marL="0" lvl="0" indent="0" algn="ctr" rtl="0">
                        <a:spcBef>
                          <a:spcPts val="0"/>
                        </a:spcBef>
                        <a:spcAft>
                          <a:spcPts val="0"/>
                        </a:spcAft>
                        <a:buNone/>
                      </a:pPr>
                      <a:endParaRPr sz="1500">
                        <a:solidFill>
                          <a:srgbClr val="6AA84F"/>
                        </a:solidFill>
                        <a:latin typeface="Calibri"/>
                        <a:ea typeface="Calibri"/>
                        <a:cs typeface="Calibri"/>
                        <a:sym typeface="Calibri"/>
                      </a:endParaRPr>
                    </a:p>
                    <a:p>
                      <a:pPr marL="0" lvl="0" indent="0" algn="l" rtl="0">
                        <a:spcBef>
                          <a:spcPts val="0"/>
                        </a:spcBef>
                        <a:spcAft>
                          <a:spcPts val="0"/>
                        </a:spcAft>
                        <a:buNone/>
                      </a:pPr>
                      <a:r>
                        <a:rPr lang="en-US" sz="1500">
                          <a:solidFill>
                            <a:srgbClr val="6AA84F"/>
                          </a:solidFill>
                          <a:latin typeface="Calibri"/>
                          <a:ea typeface="Calibri"/>
                          <a:cs typeface="Calibri"/>
                          <a:sym typeface="Calibri"/>
                        </a:rPr>
                        <a:t>No 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2 hours recommended </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0250">
                <a:tc>
                  <a:txBody>
                    <a:bodyPr/>
                    <a:lstStyle/>
                    <a:p>
                      <a:pPr marL="0" lvl="0" indent="0" algn="ctr" rtl="0">
                        <a:spcBef>
                          <a:spcPts val="0"/>
                        </a:spcBef>
                        <a:spcAft>
                          <a:spcPts val="0"/>
                        </a:spcAft>
                        <a:buNone/>
                      </a:pPr>
                      <a:r>
                        <a:rPr lang="en-US" sz="1500" b="1">
                          <a:solidFill>
                            <a:srgbClr val="6AA84F"/>
                          </a:solidFill>
                          <a:latin typeface="Calibri"/>
                          <a:ea typeface="Calibri"/>
                          <a:cs typeface="Calibri"/>
                          <a:sym typeface="Calibri"/>
                        </a:rPr>
                        <a:t>12**</a:t>
                      </a:r>
                      <a:endParaRPr sz="1500" b="1">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2 hours, 45 minutes per day</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13 hours, 45 minutes per week</a:t>
                      </a:r>
                      <a:endParaRPr sz="1500">
                        <a:solidFill>
                          <a:srgbClr val="6AA84F"/>
                        </a:solidFill>
                        <a:latin typeface="Calibri"/>
                        <a:ea typeface="Calibri"/>
                        <a:cs typeface="Calibri"/>
                        <a:sym typeface="Calibri"/>
                      </a:endParaRPr>
                    </a:p>
                    <a:p>
                      <a:pPr marL="0" lvl="0" indent="0" algn="ctr" rtl="0">
                        <a:spcBef>
                          <a:spcPts val="0"/>
                        </a:spcBef>
                        <a:spcAft>
                          <a:spcPts val="0"/>
                        </a:spcAft>
                        <a:buNone/>
                      </a:pPr>
                      <a:r>
                        <a:rPr lang="en-US" sz="1500">
                          <a:solidFill>
                            <a:srgbClr val="6AA84F"/>
                          </a:solidFill>
                          <a:latin typeface="Calibri"/>
                          <a:ea typeface="Calibri"/>
                          <a:cs typeface="Calibri"/>
                          <a:sym typeface="Calibri"/>
                        </a:rPr>
                        <a:t>(Required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a:solidFill>
                            <a:srgbClr val="6AA84F"/>
                          </a:solidFill>
                          <a:latin typeface="Calibri"/>
                          <a:ea typeface="Calibri"/>
                          <a:cs typeface="Calibri"/>
                          <a:sym typeface="Calibri"/>
                        </a:rPr>
                        <a:t>Daily/weekly </a:t>
                      </a:r>
                      <a:endParaRPr sz="1500">
                        <a:solidFill>
                          <a:srgbClr val="6AA84F"/>
                        </a:solidFill>
                        <a:latin typeface="Calibri"/>
                        <a:ea typeface="Calibri"/>
                        <a:cs typeface="Calibri"/>
                        <a:sym typeface="Calibri"/>
                      </a:endParaRPr>
                    </a:p>
                    <a:p>
                      <a:pPr marL="0" lvl="0" indent="0" algn="ctr" rtl="0">
                        <a:spcBef>
                          <a:spcPts val="0"/>
                        </a:spcBef>
                        <a:spcAft>
                          <a:spcPts val="0"/>
                        </a:spcAft>
                        <a:buNone/>
                      </a:pPr>
                      <a:endParaRPr sz="1500">
                        <a:solidFill>
                          <a:srgbClr val="6AA84F"/>
                        </a:solidFill>
                        <a:latin typeface="Calibri"/>
                        <a:ea typeface="Calibri"/>
                        <a:cs typeface="Calibri"/>
                        <a:sym typeface="Calibri"/>
                      </a:endParaRPr>
                    </a:p>
                    <a:p>
                      <a:pPr marL="0" lvl="0" indent="0" algn="l" rtl="0">
                        <a:spcBef>
                          <a:spcPts val="0"/>
                        </a:spcBef>
                        <a:spcAft>
                          <a:spcPts val="0"/>
                        </a:spcAft>
                        <a:buNone/>
                      </a:pPr>
                      <a:r>
                        <a:rPr lang="en-US" sz="1500">
                          <a:solidFill>
                            <a:srgbClr val="6AA84F"/>
                          </a:solidFill>
                          <a:latin typeface="Calibri"/>
                          <a:ea typeface="Calibri"/>
                          <a:cs typeface="Calibri"/>
                          <a:sym typeface="Calibri"/>
                        </a:rPr>
                        <a:t>No Required Minimum</a:t>
                      </a:r>
                      <a:endParaRPr sz="150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500" dirty="0">
                          <a:solidFill>
                            <a:srgbClr val="6AA84F"/>
                          </a:solidFill>
                          <a:latin typeface="Calibri"/>
                          <a:ea typeface="Calibri"/>
                          <a:cs typeface="Calibri"/>
                          <a:sym typeface="Calibri"/>
                        </a:rPr>
                        <a:t>Daily</a:t>
                      </a:r>
                      <a:endParaRPr sz="1500" dirty="0">
                        <a:solidFill>
                          <a:srgbClr val="6AA84F"/>
                        </a:solidFill>
                        <a:latin typeface="Calibri"/>
                        <a:ea typeface="Calibri"/>
                        <a:cs typeface="Calibri"/>
                        <a:sym typeface="Calibri"/>
                      </a:endParaRPr>
                    </a:p>
                    <a:p>
                      <a:pPr marL="0" lvl="0" indent="0" algn="ctr" rtl="0">
                        <a:spcBef>
                          <a:spcPts val="0"/>
                        </a:spcBef>
                        <a:spcAft>
                          <a:spcPts val="0"/>
                        </a:spcAft>
                        <a:buNone/>
                      </a:pPr>
                      <a:r>
                        <a:rPr lang="en-US" sz="1500" dirty="0">
                          <a:solidFill>
                            <a:srgbClr val="6AA84F"/>
                          </a:solidFill>
                          <a:latin typeface="Calibri"/>
                          <a:ea typeface="Calibri"/>
                          <a:cs typeface="Calibri"/>
                          <a:sym typeface="Calibri"/>
                        </a:rPr>
                        <a:t>2 hours recommended </a:t>
                      </a:r>
                      <a:endParaRPr sz="1500" dirty="0">
                        <a:solidFill>
                          <a:srgbClr val="6AA84F"/>
                        </a:solidFill>
                        <a:latin typeface="Calibri"/>
                        <a:ea typeface="Calibri"/>
                        <a:cs typeface="Calibri"/>
                        <a:sym typeface="Calibri"/>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48" name="Google Shape;248;p37"/>
          <p:cNvSpPr txBox="1"/>
          <p:nvPr/>
        </p:nvSpPr>
        <p:spPr>
          <a:xfrm>
            <a:off x="365375" y="5811050"/>
            <a:ext cx="8520900" cy="561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1" u="none" strike="noStrike" kern="0" cap="none" spc="0" normalizeH="0" baseline="0" noProof="0">
                <a:ln>
                  <a:noFill/>
                </a:ln>
                <a:solidFill>
                  <a:srgbClr val="6AA84F"/>
                </a:solidFill>
                <a:effectLst/>
                <a:uLnTx/>
                <a:uFillTx/>
                <a:latin typeface="Calibri"/>
                <a:ea typeface="Calibri"/>
                <a:cs typeface="Calibri"/>
                <a:sym typeface="Calibri"/>
              </a:rPr>
              <a:t>*Based on 165 day school year and a 5-day week (50% calculation based on dedicated instructional hours in Division 22; recess, professional development, and parent/teacher conference allowance was subtracted prior to the calculation)</a:t>
            </a:r>
            <a:endParaRPr kumimoji="0" sz="1100" b="0" i="1" u="none" strike="noStrike" kern="0" cap="none" spc="0" normalizeH="0" baseline="0" noProof="0">
              <a:ln>
                <a:noFill/>
              </a:ln>
              <a:solidFill>
                <a:srgbClr val="6AA84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1" u="none" strike="noStrike" kern="0" cap="none" spc="0" normalizeH="0" baseline="0" noProof="0">
                <a:ln>
                  <a:noFill/>
                </a:ln>
                <a:solidFill>
                  <a:srgbClr val="6AA84F"/>
                </a:solidFill>
                <a:effectLst/>
                <a:uLnTx/>
                <a:uFillTx/>
                <a:latin typeface="Calibri"/>
                <a:ea typeface="Calibri"/>
                <a:cs typeface="Calibri"/>
                <a:sym typeface="Calibri"/>
              </a:rPr>
              <a:t>** Twelfth-graders typically follow established daily high school schedules, but end their school year earlier than students in Grade 9-11</a:t>
            </a:r>
            <a:endParaRPr kumimoji="0" sz="1100" b="0" i="1" u="none" strike="noStrike" kern="0" cap="none" spc="0" normalizeH="0" baseline="0" noProof="0">
              <a:ln>
                <a:noFill/>
              </a:ln>
              <a:solidFill>
                <a:srgbClr val="6AA84F"/>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Learning Day Overview</a:t>
            </a:r>
            <a:r>
              <a:rPr lang="en-US" sz="1000" b="0" kern="0" dirty="0">
                <a:solidFill>
                  <a:srgbClr val="0F75BC"/>
                </a:solidFill>
                <a:latin typeface="Arial"/>
                <a:ea typeface="Arial"/>
                <a:cs typeface="Arial"/>
                <a:sym typeface="Arial"/>
              </a:rPr>
              <a:t/>
            </a:r>
            <a:br>
              <a:rPr lang="en-US" sz="10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04994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p:nvPr/>
        </p:nvSpPr>
        <p:spPr>
          <a:xfrm>
            <a:off x="187350" y="1254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Minor Changes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55" name="Google Shape;255;p38"/>
          <p:cNvSpPr txBox="1"/>
          <p:nvPr/>
        </p:nvSpPr>
        <p:spPr>
          <a:xfrm>
            <a:off x="187350" y="1174575"/>
            <a:ext cx="3953400" cy="4125000"/>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Clarification on bus driver use of face shields or masks when driving.</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New content on Drivers Education programs.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Clarifying guidance on student engagement, attendance, and enrollment across all three instructional models.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New content for K-12 Residential Programs (Boarding Schools).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Clarity on how staff should maintain physical distance, eat, and use staff rooms.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Calibri"/>
              <a:buChar char="●"/>
              <a:tabLst/>
              <a:defRPr/>
            </a:pPr>
            <a:r>
              <a:rPr kumimoji="0" lang="en-US" sz="1700" b="0" i="0" u="none" strike="noStrike" kern="0" cap="none" spc="0" normalizeH="0" baseline="0" noProof="0">
                <a:ln>
                  <a:noFill/>
                </a:ln>
                <a:solidFill>
                  <a:srgbClr val="000000"/>
                </a:solidFill>
                <a:effectLst/>
                <a:uLnTx/>
                <a:uFillTx/>
                <a:latin typeface="Calibri"/>
                <a:ea typeface="Calibri"/>
                <a:cs typeface="Calibri"/>
                <a:sym typeface="Calibri"/>
              </a:rPr>
              <a:t>Additional info from OHA on extent of isolation when cohort member tests positive</a:t>
            </a:r>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Calibri"/>
              <a:buChar char="●"/>
              <a:tabLst/>
              <a:defRPr/>
            </a:pPr>
            <a:r>
              <a:rPr kumimoji="0" lang="en-US" sz="1700" b="0" i="0" u="none" strike="noStrike" kern="0" cap="none" spc="0" normalizeH="0" baseline="0" noProof="0">
                <a:ln>
                  <a:noFill/>
                </a:ln>
                <a:solidFill>
                  <a:srgbClr val="000000"/>
                </a:solidFill>
                <a:effectLst/>
                <a:uLnTx/>
                <a:uFillTx/>
                <a:latin typeface="Calibri"/>
                <a:ea typeface="Calibri"/>
                <a:cs typeface="Calibri"/>
                <a:sym typeface="Calibri"/>
              </a:rPr>
              <a:t>Prioritize needs of students with Credit Assurance plans</a:t>
            </a:r>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6" name="Google Shape;256;p38"/>
          <p:cNvSpPr txBox="1"/>
          <p:nvPr/>
        </p:nvSpPr>
        <p:spPr>
          <a:xfrm>
            <a:off x="4757125" y="1174575"/>
            <a:ext cx="3953400" cy="4420800"/>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Clarification and preview on future guidance for Hybrid Models.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Integration of feedback from school nurses.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Updated requirements for staying home when staff or students have symptoms and positive test.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Supporting well-rounded education activities while mitigating risk</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Updated language on physical distancing to maintain six feet between individuals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Added language about promoting mental health and staff awareness of student social and emotional states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Updates to Assessment, Grading, and Reporting for CDL and Hybrid</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Minor Changes</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55435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p:nvPr/>
        </p:nvSpPr>
        <p:spPr>
          <a:xfrm>
            <a:off x="187350" y="1254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3200" b="1" i="0" u="none" strike="noStrike" kern="0" cap="none" spc="0" normalizeH="0" baseline="0" noProof="0" dirty="0">
                <a:ln>
                  <a:noFill/>
                </a:ln>
                <a:solidFill>
                  <a:srgbClr val="0F75BC"/>
                </a:solidFill>
                <a:effectLst/>
                <a:uLnTx/>
                <a:uFillTx/>
                <a:latin typeface="Calibri"/>
                <a:ea typeface="Calibri"/>
                <a:cs typeface="Calibri"/>
                <a:sym typeface="Calibri"/>
              </a:rPr>
              <a:t>Instructional and Extracurricular Activities Requiring Additional Consideration</a:t>
            </a:r>
            <a:endParaRPr kumimoji="0" sz="29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63" name="Google Shape;263;p39"/>
          <p:cNvSpPr txBox="1"/>
          <p:nvPr/>
        </p:nvSpPr>
        <p:spPr>
          <a:xfrm>
            <a:off x="394500" y="1691225"/>
            <a:ext cx="7920600" cy="3716700"/>
          </a:xfrm>
          <a:prstGeom prst="rect">
            <a:avLst/>
          </a:prstGeom>
          <a:noFill/>
          <a:ln>
            <a:noFill/>
          </a:ln>
        </p:spPr>
        <p:txBody>
          <a:bodyPr spcFirstLastPara="1" wrap="square" lIns="91425" tIns="91425" rIns="91425" bIns="91425" anchor="t" anchorCtr="0">
            <a:noAutofit/>
          </a:bodyPr>
          <a:lstStyle/>
          <a:p>
            <a:pPr marL="0" marR="8890" lvl="0" indent="0" algn="l" defTabSz="914400" rtl="0" eaLnBrk="1" fontAlgn="auto" latinLnBrk="0" hangingPunct="1">
              <a:lnSpc>
                <a:spcPct val="100000"/>
              </a:lnSpc>
              <a:spcBef>
                <a:spcPts val="240"/>
              </a:spcBef>
              <a:spcAft>
                <a:spcPts val="0"/>
              </a:spcAft>
              <a:buClr>
                <a:srgbClr val="000000"/>
              </a:buClr>
              <a:buSzPts val="1100"/>
              <a:buFont typeface="Arial"/>
              <a:buNone/>
              <a:tabLst/>
              <a:defRPr/>
            </a:pPr>
            <a:r>
              <a:rPr kumimoji="0" lang="en-US" sz="2200" b="0" i="0" u="none" strike="noStrike" kern="0" cap="none" spc="0" normalizeH="0" baseline="0" noProof="0" dirty="0">
                <a:ln>
                  <a:noFill/>
                </a:ln>
                <a:solidFill>
                  <a:srgbClr val="38761D"/>
                </a:solidFill>
                <a:effectLst/>
                <a:uLnTx/>
                <a:uFillTx/>
                <a:latin typeface="Calibri"/>
                <a:ea typeface="Calibri"/>
                <a:cs typeface="Calibri"/>
                <a:sym typeface="Calibri"/>
              </a:rPr>
              <a:t>Beyond the general considerations outlined above there are program specific guidelines that will help administrators and educators plan for classes requiring additional considerations. Use the linked guides to develop implementation plans. </a:t>
            </a:r>
            <a:endParaRPr kumimoji="0" sz="2200" b="0" i="0" u="none" strike="noStrike" kern="0" cap="none" spc="0" normalizeH="0" baseline="0" noProof="0" dirty="0">
              <a:ln>
                <a:noFill/>
              </a:ln>
              <a:solidFill>
                <a:srgbClr val="38761D"/>
              </a:solidFill>
              <a:effectLst/>
              <a:uLnTx/>
              <a:uFillTx/>
              <a:latin typeface="Calibri"/>
              <a:ea typeface="Calibri"/>
              <a:cs typeface="Calibri"/>
              <a:sym typeface="Calibri"/>
            </a:endParaRPr>
          </a:p>
          <a:p>
            <a:pPr marL="457200" marR="8890" lvl="0" indent="-368300" algn="l" defTabSz="914400" rtl="0" eaLnBrk="1" fontAlgn="auto" latinLnBrk="0" hangingPunct="1">
              <a:lnSpc>
                <a:spcPct val="100000"/>
              </a:lnSpc>
              <a:spcBef>
                <a:spcPts val="240"/>
              </a:spcBef>
              <a:spcAft>
                <a:spcPts val="0"/>
              </a:spcAft>
              <a:buClr>
                <a:srgbClr val="000000"/>
              </a:buClr>
              <a:buSzPts val="2200"/>
              <a:buFont typeface="Calibri"/>
              <a:buChar char="●"/>
              <a:tabLst/>
              <a:defRPr/>
            </a:pPr>
            <a:r>
              <a:rPr kumimoji="0" lang="en-US" sz="2200" b="0" i="0" u="sng" strike="noStrike" kern="0" cap="none" spc="0" normalizeH="0" baseline="0" noProof="0" dirty="0">
                <a:ln>
                  <a:noFill/>
                </a:ln>
                <a:solidFill>
                  <a:srgbClr val="1155CC"/>
                </a:solidFill>
                <a:effectLst/>
                <a:uLnTx/>
                <a:uFillTx/>
                <a:latin typeface="Calibri"/>
                <a:ea typeface="Calibri"/>
                <a:cs typeface="Calibri"/>
                <a:sym typeface="Calibri"/>
                <a:hlinkClick r:id="rId3"/>
              </a:rPr>
              <a:t>Career and Technical Education</a:t>
            </a: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889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200" b="0" i="0" u="sng" strike="noStrike" kern="0" cap="none" spc="0" normalizeH="0" baseline="0" noProof="0" dirty="0">
                <a:ln>
                  <a:noFill/>
                </a:ln>
                <a:solidFill>
                  <a:srgbClr val="1155CC"/>
                </a:solidFill>
                <a:effectLst/>
                <a:uLnTx/>
                <a:uFillTx/>
                <a:latin typeface="Calibri"/>
                <a:ea typeface="Calibri"/>
                <a:cs typeface="Calibri"/>
                <a:sym typeface="Calibri"/>
                <a:hlinkClick r:id="rId4"/>
              </a:rPr>
              <a:t>Laboratories</a:t>
            </a: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889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200" b="0" i="0" u="sng" strike="noStrike" kern="0" cap="none" spc="0" normalizeH="0" baseline="0" noProof="0" dirty="0">
                <a:ln>
                  <a:noFill/>
                </a:ln>
                <a:solidFill>
                  <a:srgbClr val="1155CC"/>
                </a:solidFill>
                <a:effectLst/>
                <a:uLnTx/>
                <a:uFillTx/>
                <a:latin typeface="Calibri"/>
                <a:ea typeface="Calibri"/>
                <a:cs typeface="Calibri"/>
                <a:sym typeface="Calibri"/>
                <a:hlinkClick r:id="rId5"/>
              </a:rPr>
              <a:t>Visual and Performing Arts</a:t>
            </a: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889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200" b="0" i="0" u="sng" strike="noStrike" kern="0" cap="none" spc="0" normalizeH="0" baseline="0" noProof="0" dirty="0">
                <a:ln>
                  <a:noFill/>
                </a:ln>
                <a:solidFill>
                  <a:srgbClr val="1155CC"/>
                </a:solidFill>
                <a:effectLst/>
                <a:uLnTx/>
                <a:uFillTx/>
                <a:latin typeface="Calibri"/>
                <a:ea typeface="Calibri"/>
                <a:cs typeface="Calibri"/>
                <a:sym typeface="Calibri"/>
                <a:hlinkClick r:id="rId6"/>
              </a:rPr>
              <a:t>Physical Education</a:t>
            </a: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889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200" b="0" i="0" u="sng" strike="noStrike" kern="0" cap="none" spc="0" normalizeH="0" baseline="0" noProof="0" dirty="0">
                <a:ln>
                  <a:noFill/>
                </a:ln>
                <a:solidFill>
                  <a:srgbClr val="1155CC"/>
                </a:solidFill>
                <a:effectLst/>
                <a:uLnTx/>
                <a:uFillTx/>
                <a:latin typeface="Calibri"/>
                <a:ea typeface="Calibri"/>
                <a:cs typeface="Calibri"/>
                <a:sym typeface="Calibri"/>
                <a:hlinkClick r:id="rId7"/>
              </a:rPr>
              <a:t>Driver Education</a:t>
            </a: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8890" lvl="0" indent="0" algn="l" defTabSz="914400" rtl="0" eaLnBrk="1" fontAlgn="auto" latinLnBrk="0" hangingPunct="1">
              <a:lnSpc>
                <a:spcPct val="100000"/>
              </a:lnSpc>
              <a:spcBef>
                <a:spcPts val="240"/>
              </a:spcBef>
              <a:spcAft>
                <a:spcPts val="0"/>
              </a:spcAft>
              <a:buClr>
                <a:srgbClr val="000000"/>
              </a:buClr>
              <a:buSzPts val="1100"/>
              <a:buFont typeface="Arial"/>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Instructional and Extracurricular Activities Requiring Additional Consideration</a:t>
            </a:r>
            <a:r>
              <a:rPr lang="en-US" b="0" kern="0" dirty="0">
                <a:solidFill>
                  <a:srgbClr val="0F75BC"/>
                </a:solidFill>
                <a:latin typeface="Arial"/>
                <a:ea typeface="Arial"/>
                <a:cs typeface="Arial"/>
                <a:sym typeface="Arial"/>
              </a:rPr>
              <a:t/>
            </a:r>
            <a:br>
              <a:rPr lang="en-US"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123013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p:nvPr/>
        </p:nvSpPr>
        <p:spPr>
          <a:xfrm>
            <a:off x="187350" y="1254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New Support Tools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pic>
        <p:nvPicPr>
          <p:cNvPr id="270" name="Google Shape;270;p40" title="Key Practices Document"/>
          <p:cNvPicPr preferRelativeResize="0"/>
          <p:nvPr/>
        </p:nvPicPr>
        <p:blipFill>
          <a:blip r:embed="rId3">
            <a:alphaModFix/>
          </a:blip>
          <a:stretch>
            <a:fillRect/>
          </a:stretch>
        </p:blipFill>
        <p:spPr>
          <a:xfrm rot="-429326">
            <a:off x="561524" y="1033800"/>
            <a:ext cx="3726627" cy="4790401"/>
          </a:xfrm>
          <a:prstGeom prst="rect">
            <a:avLst/>
          </a:prstGeom>
          <a:noFill/>
          <a:ln>
            <a:noFill/>
          </a:ln>
        </p:spPr>
      </p:pic>
      <p:pic>
        <p:nvPicPr>
          <p:cNvPr id="271" name="Google Shape;271;p40" title="Joint Statement on Transporation"/>
          <p:cNvPicPr preferRelativeResize="0"/>
          <p:nvPr/>
        </p:nvPicPr>
        <p:blipFill>
          <a:blip r:embed="rId4">
            <a:alphaModFix/>
          </a:blip>
          <a:stretch>
            <a:fillRect/>
          </a:stretch>
        </p:blipFill>
        <p:spPr>
          <a:xfrm rot="304049">
            <a:off x="4515588" y="1189475"/>
            <a:ext cx="4267214" cy="2994638"/>
          </a:xfrm>
          <a:prstGeom prst="rect">
            <a:avLst/>
          </a:prstGeom>
          <a:noFill/>
          <a:ln>
            <a:noFill/>
          </a:ln>
        </p:spPr>
      </p:pic>
      <p:pic>
        <p:nvPicPr>
          <p:cNvPr id="272" name="Google Shape;272;p40" title="Preview of Hybrid Instructional model"/>
          <p:cNvPicPr preferRelativeResize="0"/>
          <p:nvPr/>
        </p:nvPicPr>
        <p:blipFill>
          <a:blip r:embed="rId5">
            <a:alphaModFix/>
          </a:blip>
          <a:stretch>
            <a:fillRect/>
          </a:stretch>
        </p:blipFill>
        <p:spPr>
          <a:xfrm rot="-255054">
            <a:off x="4470614" y="4216237"/>
            <a:ext cx="4267214" cy="2288050"/>
          </a:xfrm>
          <a:prstGeom prst="rect">
            <a:avLst/>
          </a:prstGeom>
          <a:noFill/>
          <a:ln>
            <a:noFill/>
          </a:ln>
        </p:spPr>
      </p:pic>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New Support Tools</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6166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p:nvPr/>
        </p:nvSpPr>
        <p:spPr>
          <a:xfrm>
            <a:off x="300109" y="2881949"/>
            <a:ext cx="8653200" cy="2540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600" b="1" i="0" u="none" strike="noStrike" kern="0" cap="none" spc="0" normalizeH="0" baseline="0" noProof="0">
                <a:ln>
                  <a:noFill/>
                </a:ln>
                <a:solidFill>
                  <a:srgbClr val="1F75BC"/>
                </a:solidFill>
                <a:effectLst/>
                <a:uLnTx/>
                <a:uFillTx/>
                <a:latin typeface="Calibri"/>
                <a:ea typeface="Calibri"/>
                <a:cs typeface="Calibri"/>
                <a:sym typeface="Calibri"/>
              </a:rPr>
              <a:t>July 22, 2020</a:t>
            </a:r>
            <a:endParaRPr kumimoji="0" sz="4600" b="1" i="0" u="none" strike="noStrike" kern="0" cap="none" spc="0" normalizeH="0" baseline="0" noProof="0">
              <a:ln>
                <a:noFill/>
              </a:ln>
              <a:solidFill>
                <a:srgbClr val="1F75B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600" b="1" i="0" u="none" strike="noStrike" kern="0" cap="none" spc="0" normalizeH="0" baseline="0" noProof="0">
              <a:ln>
                <a:noFill/>
              </a:ln>
              <a:solidFill>
                <a:srgbClr val="1F75B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1400" b="0" i="0" u="none" strike="noStrike" kern="0" cap="none" spc="0" normalizeH="0" baseline="0" noProof="0">
              <a:ln>
                <a:noFill/>
              </a:ln>
              <a:solidFill>
                <a:srgbClr val="1F75B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1400" b="0" i="0" u="none" strike="noStrike" kern="0" cap="none" spc="0" normalizeH="0" baseline="0" noProof="0">
              <a:ln>
                <a:noFill/>
              </a:ln>
              <a:solidFill>
                <a:srgbClr val="1F75BC"/>
              </a:solidFill>
              <a:effectLst/>
              <a:uLnTx/>
              <a:uFillTx/>
              <a:latin typeface="Arial"/>
              <a:ea typeface="Arial"/>
              <a:cs typeface="Arial"/>
              <a:sym typeface="Arial"/>
            </a:endParaRPr>
          </a:p>
        </p:txBody>
      </p:sp>
      <p:pic>
        <p:nvPicPr>
          <p:cNvPr id="134" name="Google Shape;134;p23" descr="3.jpg" title="Ready Schools Safe Learners: Guidance for School Year 2020-12"/>
          <p:cNvPicPr preferRelativeResize="0"/>
          <p:nvPr/>
        </p:nvPicPr>
        <p:blipFill rotWithShape="1">
          <a:blip r:embed="rId3">
            <a:alphaModFix/>
          </a:blip>
          <a:srcRect t="4005" b="6780"/>
          <a:stretch/>
        </p:blipFill>
        <p:spPr>
          <a:xfrm>
            <a:off x="1324700" y="966000"/>
            <a:ext cx="6603999" cy="1788583"/>
          </a:xfrm>
          <a:prstGeom prst="rect">
            <a:avLst/>
          </a:prstGeom>
          <a:noFill/>
          <a:ln>
            <a:noFill/>
          </a:ln>
        </p:spPr>
      </p:pic>
      <p:sp>
        <p:nvSpPr>
          <p:cNvPr id="135" name="Google Shape;135;p23"/>
          <p:cNvSpPr txBox="1"/>
          <p:nvPr/>
        </p:nvSpPr>
        <p:spPr>
          <a:xfrm>
            <a:off x="2876013" y="3576953"/>
            <a:ext cx="3131100" cy="1015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9F2065"/>
                </a:solidFill>
                <a:effectLst/>
                <a:uLnTx/>
                <a:uFillTx/>
                <a:latin typeface="Calibri"/>
                <a:ea typeface="Calibri"/>
                <a:cs typeface="Calibri"/>
                <a:sym typeface="Calibri"/>
              </a:rPr>
              <a:t>2</a:t>
            </a:r>
            <a:r>
              <a:rPr kumimoji="0" lang="en-US" sz="6000" b="1"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6000" b="1" i="0" u="none" strike="noStrike" kern="0" cap="none" spc="0" normalizeH="0" baseline="0" noProof="0">
                <a:ln>
                  <a:noFill/>
                </a:ln>
                <a:solidFill>
                  <a:srgbClr val="1B75BC"/>
                </a:solidFill>
                <a:effectLst/>
                <a:uLnTx/>
                <a:uFillTx/>
                <a:latin typeface="Calibri"/>
                <a:ea typeface="Calibri"/>
                <a:cs typeface="Calibri"/>
                <a:sym typeface="Calibri"/>
              </a:rPr>
              <a:t>7</a:t>
            </a:r>
            <a:r>
              <a:rPr kumimoji="0" lang="en-US" sz="6000" b="1"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6000" b="1" i="0" u="none" strike="noStrike" kern="0" cap="none" spc="0" normalizeH="0" baseline="0" noProof="0">
                <a:ln>
                  <a:noFill/>
                </a:ln>
                <a:solidFill>
                  <a:srgbClr val="40874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3"/>
          <p:cNvSpPr txBox="1"/>
          <p:nvPr/>
        </p:nvSpPr>
        <p:spPr>
          <a:xfrm>
            <a:off x="1014050" y="4642946"/>
            <a:ext cx="14460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9F2065"/>
                </a:solidFill>
                <a:effectLst/>
                <a:uLnTx/>
                <a:uFillTx/>
                <a:latin typeface="Calibri"/>
                <a:ea typeface="Calibri"/>
                <a:cs typeface="Calibri"/>
                <a:sym typeface="Calibri"/>
              </a:rPr>
              <a:t>Major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3"/>
          <p:cNvSpPr txBox="1"/>
          <p:nvPr/>
        </p:nvSpPr>
        <p:spPr>
          <a:xfrm>
            <a:off x="3706298" y="4642094"/>
            <a:ext cx="14460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1B75BC"/>
                </a:solidFill>
                <a:effectLst/>
                <a:uLnTx/>
                <a:uFillTx/>
                <a:latin typeface="Calibri"/>
                <a:ea typeface="Calibri"/>
                <a:cs typeface="Calibri"/>
                <a:sym typeface="Calibri"/>
              </a:rPr>
              <a:t>Minor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3"/>
          <p:cNvSpPr txBox="1"/>
          <p:nvPr/>
        </p:nvSpPr>
        <p:spPr>
          <a:xfrm>
            <a:off x="6617498" y="4641243"/>
            <a:ext cx="1446000" cy="46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408740"/>
                </a:solidFill>
                <a:effectLst/>
                <a:uLnTx/>
                <a:uFillTx/>
                <a:latin typeface="Calibri"/>
                <a:ea typeface="Calibri"/>
                <a:cs typeface="Calibri"/>
                <a:sym typeface="Calibri"/>
              </a:rPr>
              <a:t>Patch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3"/>
          <p:cNvSpPr txBox="1"/>
          <p:nvPr/>
        </p:nvSpPr>
        <p:spPr>
          <a:xfrm>
            <a:off x="6204093" y="5087575"/>
            <a:ext cx="2517900" cy="1323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000000"/>
                </a:solidFill>
                <a:effectLst/>
                <a:uLnTx/>
                <a:uFillTx/>
                <a:latin typeface="Calibri"/>
                <a:ea typeface="Calibri"/>
                <a:cs typeface="Calibri"/>
                <a:sym typeface="Calibri"/>
              </a:rPr>
              <a:t>We found a number of corrections and places to clarify or make the guidance more consistent</a:t>
            </a:r>
            <a:endParaRPr kumimoji="0" sz="1600" b="0" i="1"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23"/>
          <p:cNvSpPr txBox="1"/>
          <p:nvPr/>
        </p:nvSpPr>
        <p:spPr>
          <a:xfrm>
            <a:off x="3269263" y="5086723"/>
            <a:ext cx="2517900" cy="1323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000000"/>
                </a:solidFill>
                <a:effectLst/>
                <a:uLnTx/>
                <a:uFillTx/>
                <a:latin typeface="Calibri"/>
                <a:ea typeface="Calibri"/>
                <a:cs typeface="Calibri"/>
                <a:sym typeface="Calibri"/>
              </a:rPr>
              <a:t>There are a number of minor, while still substantial changes. All changes are in the Release Notes at the front of the document</a:t>
            </a:r>
            <a:endParaRPr kumimoji="0" sz="1600" b="0" i="1"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 name="Google Shape;141;p23"/>
          <p:cNvSpPr txBox="1"/>
          <p:nvPr/>
        </p:nvSpPr>
        <p:spPr>
          <a:xfrm>
            <a:off x="422017" y="5107765"/>
            <a:ext cx="2694900" cy="1323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000000"/>
                </a:solidFill>
                <a:effectLst/>
                <a:uLnTx/>
                <a:uFillTx/>
                <a:latin typeface="Calibri"/>
                <a:ea typeface="Calibri"/>
                <a:cs typeface="Calibri"/>
                <a:sym typeface="Calibri"/>
              </a:rPr>
              <a:t>No Major changes to any key design parameters in this</a:t>
            </a:r>
            <a:endParaRPr kumimoji="0" sz="16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000000"/>
                </a:solidFill>
                <a:effectLst/>
                <a:uLnTx/>
                <a:uFillTx/>
                <a:latin typeface="Calibri"/>
                <a:ea typeface="Calibri"/>
                <a:cs typeface="Calibri"/>
                <a:sym typeface="Calibri"/>
              </a:rPr>
              <a:t>iteration of guidance </a:t>
            </a:r>
            <a:endParaRPr kumimoji="0" sz="1600" b="0" i="1"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42" name="Google Shape;142;p23" title="&quot;&quot;"/>
          <p:cNvCxnSpPr/>
          <p:nvPr/>
        </p:nvCxnSpPr>
        <p:spPr>
          <a:xfrm flipH="1">
            <a:off x="2204168" y="4408889"/>
            <a:ext cx="1350600" cy="519000"/>
          </a:xfrm>
          <a:prstGeom prst="straightConnector1">
            <a:avLst/>
          </a:prstGeom>
          <a:noFill/>
          <a:ln w="25400" cap="flat" cmpd="sng">
            <a:solidFill>
              <a:srgbClr val="8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43" name="Google Shape;143;p23" title="&quot;&quot;"/>
          <p:cNvCxnSpPr/>
          <p:nvPr/>
        </p:nvCxnSpPr>
        <p:spPr>
          <a:xfrm>
            <a:off x="5305520" y="4364251"/>
            <a:ext cx="1555500" cy="504300"/>
          </a:xfrm>
          <a:prstGeom prst="straightConnector1">
            <a:avLst/>
          </a:prstGeom>
          <a:noFill/>
          <a:ln w="25400" cap="flat" cmpd="sng">
            <a:solidFill>
              <a:schemeClr val="accent5"/>
            </a:solidFill>
            <a:prstDash val="solid"/>
            <a:round/>
            <a:headEnd type="none" w="sm" len="sm"/>
            <a:tailEnd type="stealth" w="med" len="med"/>
          </a:ln>
          <a:effectLst>
            <a:outerShdw blurRad="40000" dist="20000" dir="5400000" rotWithShape="0">
              <a:srgbClr val="000000">
                <a:alpha val="37650"/>
              </a:srgbClr>
            </a:outerShdw>
          </a:effectLst>
        </p:spPr>
      </p:cxnSp>
      <p:sp>
        <p:nvSpPr>
          <p:cNvPr id="2" name="Title 1" hidden="1"/>
          <p:cNvSpPr>
            <a:spLocks noGrp="1"/>
          </p:cNvSpPr>
          <p:nvPr>
            <p:ph type="title"/>
          </p:nvPr>
        </p:nvSpPr>
        <p:spPr/>
        <p:txBody>
          <a:bodyPr/>
          <a:lstStyle/>
          <a:p>
            <a:r>
              <a:rPr lang="en-US" dirty="0" smtClean="0"/>
              <a:t>RSSL Version Number</a:t>
            </a:r>
            <a:endParaRPr lang="en-US" dirty="0"/>
          </a:p>
        </p:txBody>
      </p:sp>
    </p:spTree>
    <p:extLst>
      <p:ext uri="{BB962C8B-B14F-4D97-AF65-F5344CB8AC3E}">
        <p14:creationId xmlns:p14="http://schemas.microsoft.com/office/powerpoint/2010/main" val="132638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1" title="&quot;&quot;"/>
          <p:cNvPicPr preferRelativeResize="0"/>
          <p:nvPr/>
        </p:nvPicPr>
        <p:blipFill>
          <a:blip r:embed="rId3">
            <a:alphaModFix/>
          </a:blip>
          <a:stretch>
            <a:fillRect/>
          </a:stretch>
        </p:blipFill>
        <p:spPr>
          <a:xfrm>
            <a:off x="458000" y="1249925"/>
            <a:ext cx="3799886" cy="4854801"/>
          </a:xfrm>
          <a:prstGeom prst="rect">
            <a:avLst/>
          </a:prstGeom>
          <a:noFill/>
          <a:ln>
            <a:noFill/>
          </a:ln>
        </p:spPr>
      </p:pic>
      <p:pic>
        <p:nvPicPr>
          <p:cNvPr id="279" name="Google Shape;279;p41" title="&quot;&quot;"/>
          <p:cNvPicPr preferRelativeResize="0"/>
          <p:nvPr/>
        </p:nvPicPr>
        <p:blipFill>
          <a:blip r:embed="rId4">
            <a:alphaModFix/>
          </a:blip>
          <a:stretch>
            <a:fillRect/>
          </a:stretch>
        </p:blipFill>
        <p:spPr>
          <a:xfrm>
            <a:off x="4754224" y="1249925"/>
            <a:ext cx="3846401" cy="4780700"/>
          </a:xfrm>
          <a:prstGeom prst="rect">
            <a:avLst/>
          </a:prstGeom>
          <a:noFill/>
          <a:ln>
            <a:noFill/>
          </a:ln>
        </p:spPr>
      </p:pic>
      <p:sp>
        <p:nvSpPr>
          <p:cNvPr id="280" name="Google Shape;280;p41"/>
          <p:cNvSpPr txBox="1"/>
          <p:nvPr/>
        </p:nvSpPr>
        <p:spPr>
          <a:xfrm>
            <a:off x="187350" y="1254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Comprehensive Distance Learning</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Comprehensive Distance Learning</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277629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42"/>
          <p:cNvSpPr txBox="1"/>
          <p:nvPr/>
        </p:nvSpPr>
        <p:spPr>
          <a:xfrm>
            <a:off x="374700" y="1423925"/>
            <a:ext cx="8559900" cy="4333200"/>
          </a:xfrm>
          <a:prstGeom prst="rect">
            <a:avLst/>
          </a:prstGeom>
          <a:noFill/>
          <a:ln>
            <a:noFill/>
          </a:ln>
        </p:spPr>
        <p:txBody>
          <a:bodyPr spcFirstLastPara="1" wrap="square" lIns="91425" tIns="45700" rIns="91425" bIns="45700" anchor="t" anchorCtr="0">
            <a:noAutofit/>
          </a:bodyPr>
          <a:lstStyle/>
          <a:p>
            <a:pPr marL="457200" marR="0" lvl="0" indent="-349250" algn="l" defTabSz="914400" rtl="0" eaLnBrk="1" fontAlgn="auto" latinLnBrk="0" hangingPunct="1">
              <a:lnSpc>
                <a:spcPct val="100000"/>
              </a:lnSpc>
              <a:spcBef>
                <a:spcPts val="0"/>
              </a:spcBef>
              <a:spcAft>
                <a:spcPts val="0"/>
              </a:spcAft>
              <a:buClr>
                <a:srgbClr val="000000"/>
              </a:buClr>
              <a:buSzPts val="1900"/>
              <a:buFont typeface="Calibri"/>
              <a:buChar char="●"/>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Implementation implications for setting an intentional and higher quality standard for distance learning, including resource, infrastructure, and professional learning needs for communities in the state unable to meet those standards if required to move into CDL overtime even if not their initial reopening plan.</a:t>
            </a: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9250" algn="l" defTabSz="914400" rtl="0" eaLnBrk="1" fontAlgn="auto" latinLnBrk="0" hangingPunct="1">
              <a:lnSpc>
                <a:spcPct val="100000"/>
              </a:lnSpc>
              <a:spcBef>
                <a:spcPts val="0"/>
              </a:spcBef>
              <a:spcAft>
                <a:spcPts val="0"/>
              </a:spcAft>
              <a:buClr>
                <a:srgbClr val="000000"/>
              </a:buClr>
              <a:buSzPts val="1900"/>
              <a:buFont typeface="Calibri"/>
              <a:buChar char="●"/>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Expectations for engagement, attendance, and instructional time.</a:t>
            </a: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9250" algn="l" defTabSz="914400" rtl="0" eaLnBrk="1" fontAlgn="auto" latinLnBrk="0" hangingPunct="1">
              <a:lnSpc>
                <a:spcPct val="100000"/>
              </a:lnSpc>
              <a:spcBef>
                <a:spcPts val="0"/>
              </a:spcBef>
              <a:spcAft>
                <a:spcPts val="0"/>
              </a:spcAft>
              <a:buClr>
                <a:srgbClr val="000000"/>
              </a:buClr>
              <a:buSzPts val="1900"/>
              <a:buFont typeface="Calibri"/>
              <a:buChar char="●"/>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The majority of each student’s services under ESSA, ADA, or IDEA must be provided synchronously (i.e., with the teacher/service provider and student working together through direct, simultaneous communication). The amount of instruction that is synchronous vs. asynchronous is determined locally by each school and district, but should overwhelmingly lean towards a synchronous nature. This is best when included in inclusive virtual settings using synchronous instruction.  </a:t>
            </a: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9250" algn="l" defTabSz="914400" rtl="0" eaLnBrk="1" fontAlgn="auto" latinLnBrk="0" hangingPunct="1">
              <a:lnSpc>
                <a:spcPct val="100000"/>
              </a:lnSpc>
              <a:spcBef>
                <a:spcPts val="0"/>
              </a:spcBef>
              <a:spcAft>
                <a:spcPts val="0"/>
              </a:spcAft>
              <a:buClr>
                <a:srgbClr val="000000"/>
              </a:buClr>
              <a:buSzPts val="1900"/>
              <a:buFont typeface="Calibri"/>
              <a:buChar char="●"/>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Implications of CDL guidance for Hybrid Instructional Models.</a:t>
            </a: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8" name="Google Shape;288;p42"/>
          <p:cNvSpPr txBox="1"/>
          <p:nvPr/>
        </p:nvSpPr>
        <p:spPr>
          <a:xfrm>
            <a:off x="187350" y="1302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Considerations on CDL</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Considerations on CDL</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61093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3" descr="As explained here: https://www.oregon.gov/ode/students-and-family/healthsafety/Documents/Ready%20Schools%20Safe%20Learners%202020-21%20Guidance.pdf" title="Short Term Distance Learning Timeline"/>
          <p:cNvPicPr preferRelativeResize="0"/>
          <p:nvPr/>
        </p:nvPicPr>
        <p:blipFill>
          <a:blip r:embed="rId3">
            <a:alphaModFix/>
          </a:blip>
          <a:stretch>
            <a:fillRect/>
          </a:stretch>
        </p:blipFill>
        <p:spPr>
          <a:xfrm>
            <a:off x="1715300" y="976450"/>
            <a:ext cx="5713375" cy="4905100"/>
          </a:xfrm>
          <a:prstGeom prst="rect">
            <a:avLst/>
          </a:prstGeom>
          <a:noFill/>
          <a:ln>
            <a:noFill/>
          </a:ln>
        </p:spPr>
      </p:pic>
      <p:sp>
        <p:nvSpPr>
          <p:cNvPr id="2" name="Title 1" hidden="1"/>
          <p:cNvSpPr>
            <a:spLocks noGrp="1"/>
          </p:cNvSpPr>
          <p:nvPr>
            <p:ph type="title"/>
          </p:nvPr>
        </p:nvSpPr>
        <p:spPr/>
        <p:txBody>
          <a:bodyPr/>
          <a:lstStyle/>
          <a:p>
            <a:r>
              <a:rPr lang="en-US" dirty="0" smtClean="0"/>
              <a:t>Timeline</a:t>
            </a:r>
            <a:endParaRPr lang="en-US" dirty="0"/>
          </a:p>
        </p:txBody>
      </p:sp>
    </p:spTree>
    <p:extLst>
      <p:ext uri="{BB962C8B-B14F-4D97-AF65-F5344CB8AC3E}">
        <p14:creationId xmlns:p14="http://schemas.microsoft.com/office/powerpoint/2010/main" val="177146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p:nvPr/>
        </p:nvSpPr>
        <p:spPr>
          <a:xfrm>
            <a:off x="515959" y="1477090"/>
            <a:ext cx="8319600" cy="301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Preparation</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Read this </a:t>
            </a:r>
            <a:r>
              <a:rPr kumimoji="0" lang="en-US" sz="2400" b="0" i="1" u="none" strike="noStrike" kern="0" cap="none" spc="0" normalizeH="0" baseline="0" noProof="0">
                <a:ln>
                  <a:noFill/>
                </a:ln>
                <a:solidFill>
                  <a:srgbClr val="000000"/>
                </a:solidFill>
                <a:effectLst/>
                <a:uLnTx/>
                <a:uFillTx/>
                <a:latin typeface="Calibri"/>
                <a:ea typeface="Calibri"/>
                <a:cs typeface="Calibri"/>
                <a:sym typeface="Calibri"/>
              </a:rPr>
              <a:t>Ready Schools, Safe Learners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guidance in its entirety.</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Consult your </a:t>
            </a:r>
            <a:r>
              <a:rPr kumimoji="0" lang="en-US" sz="2400" b="0" i="0" u="sng" strike="noStrike" kern="0" cap="none" spc="0" normalizeH="0" baseline="0" noProof="0">
                <a:ln>
                  <a:noFill/>
                </a:ln>
                <a:solidFill>
                  <a:srgbClr val="0000FF"/>
                </a:solidFill>
                <a:effectLst/>
                <a:uLnTx/>
                <a:uFillTx/>
                <a:latin typeface="Calibri"/>
                <a:ea typeface="Calibri"/>
                <a:cs typeface="Calibri"/>
                <a:sym typeface="Calibri"/>
                <a:hlinkClick r:id="rId3"/>
              </a:rPr>
              <a:t>Local Public Health Authority</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 and familiarize yourself with the </a:t>
            </a:r>
            <a:r>
              <a:rPr kumimoji="0" lang="en-US" sz="2400" b="0" i="0" u="sng" strike="noStrike" kern="0" cap="none" spc="0" normalizeH="0" baseline="0" noProof="0">
                <a:ln>
                  <a:noFill/>
                </a:ln>
                <a:solidFill>
                  <a:srgbClr val="0000FF"/>
                </a:solidFill>
                <a:effectLst/>
                <a:uLnTx/>
                <a:uFillTx/>
                <a:latin typeface="Calibri"/>
                <a:ea typeface="Calibri"/>
                <a:cs typeface="Calibri"/>
                <a:sym typeface="Calibri"/>
                <a:hlinkClick r:id="rId4"/>
              </a:rPr>
              <a:t>disease management metrics within your health region</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 Schools with attendance boundaries within more than one county may need to consult multiple local public health authorities.</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Assemble appropriate personnel within the school/district,</a:t>
            </a:r>
            <a:r>
              <a:rPr kumimoji="0" lang="en-US" sz="2400" b="0" i="1" u="none" strike="noStrike" kern="0" cap="none" spc="0" normalizeH="0" baseline="0" noProof="0">
                <a:ln>
                  <a:noFill/>
                </a:ln>
                <a:solidFill>
                  <a:srgbClr val="38761D"/>
                </a:solidFill>
                <a:effectLst/>
                <a:uLnTx/>
                <a:uFillTx/>
                <a:latin typeface="Calibri"/>
                <a:ea typeface="Calibri"/>
                <a:cs typeface="Calibri"/>
                <a:sym typeface="Calibri"/>
              </a:rPr>
              <a:t> including teachers</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 and any community partners to create a planning team.</a:t>
            </a:r>
            <a:endParaRPr kumimoji="0" sz="4100" b="1" i="1" u="none" strike="noStrike" kern="0" cap="none" spc="0" normalizeH="0" baseline="0" noProof="0">
              <a:ln>
                <a:noFill/>
              </a:ln>
              <a:solidFill>
                <a:srgbClr val="9F2065"/>
              </a:solidFill>
              <a:effectLst/>
              <a:uLnTx/>
              <a:uFillTx/>
              <a:latin typeface="Calibri"/>
              <a:ea typeface="Calibri"/>
              <a:cs typeface="Calibri"/>
              <a:sym typeface="Calibri"/>
            </a:endParaRPr>
          </a:p>
        </p:txBody>
      </p:sp>
      <p:sp>
        <p:nvSpPr>
          <p:cNvPr id="301" name="Google Shape;301;p44"/>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9F2065"/>
                </a:solidFill>
                <a:effectLst/>
                <a:uLnTx/>
                <a:uFillTx/>
                <a:latin typeface="Calibri"/>
                <a:ea typeface="Calibri"/>
                <a:cs typeface="Calibri"/>
                <a:sym typeface="Calibri"/>
              </a:rPr>
              <a:t>Steps of Plan Submission</a:t>
            </a:r>
            <a:endParaRPr kumimoji="0" sz="3600" b="1"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9F2065"/>
                </a:solidFill>
                <a:ea typeface="Calibri"/>
                <a:cs typeface="Calibri"/>
                <a:sym typeface="Calibri"/>
              </a:rPr>
              <a:t>Steps of Plan Submission</a:t>
            </a:r>
            <a:r>
              <a:rPr lang="en-US" kern="0" dirty="0">
                <a:solidFill>
                  <a:srgbClr val="0F75BC"/>
                </a:solidFill>
                <a:latin typeface="Arial"/>
                <a:ea typeface="Arial"/>
                <a:cs typeface="Arial"/>
                <a:sym typeface="Arial"/>
              </a:rPr>
              <a:t/>
            </a:r>
            <a:br>
              <a:rPr lang="en-US"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27900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p:nvPr/>
        </p:nvSpPr>
        <p:spPr>
          <a:xfrm>
            <a:off x="304609" y="1339715"/>
            <a:ext cx="8319600" cy="301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Plan Development</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startAt="4"/>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Work with the planning team to complete the </a:t>
            </a:r>
            <a:r>
              <a:rPr kumimoji="0" lang="en-US" sz="2400" b="0" i="1" u="none" strike="noStrike" kern="0" cap="none" spc="0" normalizeH="0" baseline="0" noProof="0">
                <a:ln>
                  <a:noFill/>
                </a:ln>
                <a:solidFill>
                  <a:srgbClr val="000000"/>
                </a:solidFill>
                <a:effectLst/>
                <a:uLnTx/>
                <a:uFillTx/>
                <a:latin typeface="Calibri"/>
                <a:ea typeface="Calibri"/>
                <a:cs typeface="Calibri"/>
                <a:sym typeface="Calibri"/>
              </a:rPr>
              <a:t>Operational Blueprint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template for your school. </a:t>
            </a:r>
            <a:r>
              <a:rPr kumimoji="0" lang="en-US" sz="2400" b="0" i="1" u="none" strike="noStrike" kern="0" cap="none" spc="0" normalizeH="0" baseline="0" noProof="0">
                <a:ln>
                  <a:noFill/>
                </a:ln>
                <a:solidFill>
                  <a:srgbClr val="38761D"/>
                </a:solidFill>
                <a:effectLst/>
                <a:uLnTx/>
                <a:uFillTx/>
                <a:latin typeface="Calibri"/>
                <a:ea typeface="Calibri"/>
                <a:cs typeface="Calibri"/>
                <a:sym typeface="Calibri"/>
              </a:rPr>
              <a:t>This must include a plan for all settings in the school, such as preschool and EI/ECSE classrooms or community transition programs which may be housed in other locations</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 Private schools are required to complete sections 1-3.</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startAt="4"/>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Consult with key partners (see section six, including Tribal Consultation) to complete the </a:t>
            </a:r>
            <a:r>
              <a:rPr kumimoji="0" lang="en-US" sz="2400" b="0" i="1" u="sng" strike="noStrike" kern="0" cap="none" spc="0" normalizeH="0" baseline="0" noProof="0">
                <a:ln>
                  <a:noFill/>
                </a:ln>
                <a:solidFill>
                  <a:srgbClr val="0000FF"/>
                </a:solidFill>
                <a:effectLst/>
                <a:uLnTx/>
                <a:uFillTx/>
                <a:latin typeface="Calibri"/>
                <a:ea typeface="Calibri"/>
                <a:cs typeface="Calibri"/>
                <a:sym typeface="Calibri"/>
                <a:hlinkClick r:id="rId3"/>
              </a:rPr>
              <a:t>Operational Blueprint for Reentry</a:t>
            </a:r>
            <a:r>
              <a:rPr kumimoji="0" lang="en-US" sz="2400" b="0" i="1" u="none" strike="noStrike" kern="0" cap="none" spc="0" normalizeH="0" baseline="0" noProof="0">
                <a:ln>
                  <a:noFill/>
                </a:ln>
                <a:solidFill>
                  <a:srgbClr val="000000"/>
                </a:solidFill>
                <a:effectLst/>
                <a:uLnTx/>
                <a:uFillTx/>
                <a:latin typeface="Calibri"/>
                <a:ea typeface="Calibri"/>
                <a:cs typeface="Calibri"/>
                <a:sym typeface="Calibri"/>
              </a:rPr>
              <a:t>.</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startAt="4"/>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Submit the </a:t>
            </a:r>
            <a:r>
              <a:rPr kumimoji="0" lang="en-US" sz="2400" b="0" i="1" u="none" strike="noStrike" kern="0" cap="none" spc="0" normalizeH="0" baseline="0" noProof="0">
                <a:ln>
                  <a:noFill/>
                </a:ln>
                <a:solidFill>
                  <a:srgbClr val="000000"/>
                </a:solidFill>
                <a:effectLst/>
                <a:uLnTx/>
                <a:uFillTx/>
                <a:latin typeface="Calibri"/>
                <a:ea typeface="Calibri"/>
                <a:cs typeface="Calibri"/>
                <a:sym typeface="Calibri"/>
              </a:rPr>
              <a:t>Operational Blueprint for Reentry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to your local school board.</a:t>
            </a:r>
            <a:endParaRPr kumimoji="0" sz="2400" b="1" i="1" u="none" strike="noStrike" kern="0" cap="none" spc="0" normalizeH="0" baseline="0" noProof="0">
              <a:ln>
                <a:noFill/>
              </a:ln>
              <a:solidFill>
                <a:srgbClr val="9F2065"/>
              </a:solidFill>
              <a:effectLst/>
              <a:uLnTx/>
              <a:uFillTx/>
              <a:latin typeface="Calibri"/>
              <a:ea typeface="Calibri"/>
              <a:cs typeface="Calibri"/>
              <a:sym typeface="Calibri"/>
            </a:endParaRPr>
          </a:p>
        </p:txBody>
      </p:sp>
      <p:sp>
        <p:nvSpPr>
          <p:cNvPr id="308" name="Google Shape;308;p45"/>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9F2065"/>
                </a:solidFill>
                <a:effectLst/>
                <a:uLnTx/>
                <a:uFillTx/>
                <a:latin typeface="Calibri"/>
                <a:ea typeface="Calibri"/>
                <a:cs typeface="Calibri"/>
                <a:sym typeface="Calibri"/>
              </a:rPr>
              <a:t>Steps of Plan Submission</a:t>
            </a:r>
            <a:endParaRPr kumimoji="0" sz="3600" b="1" i="0" u="none" strike="noStrike" kern="0" cap="none" spc="0" normalizeH="0" baseline="0" noProof="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9F2065"/>
                </a:solidFill>
                <a:ea typeface="Calibri"/>
                <a:cs typeface="Calibri"/>
                <a:sym typeface="Calibri"/>
              </a:rPr>
              <a:t>Steps of Plan Submission</a:t>
            </a:r>
            <a:r>
              <a:rPr lang="en-US" kern="0" dirty="0">
                <a:solidFill>
                  <a:srgbClr val="0F75BC"/>
                </a:solidFill>
                <a:latin typeface="Arial"/>
                <a:ea typeface="Arial"/>
                <a:cs typeface="Arial"/>
                <a:sym typeface="Arial"/>
              </a:rPr>
              <a:t/>
            </a:r>
            <a:br>
              <a:rPr lang="en-US" kern="0" dirty="0">
                <a:solidFill>
                  <a:srgbClr val="0F75BC"/>
                </a:solidFill>
                <a:latin typeface="Arial"/>
                <a:ea typeface="Arial"/>
                <a:cs typeface="Arial"/>
                <a:sym typeface="Arial"/>
              </a:rPr>
            </a:br>
            <a:r>
              <a:rPr lang="en-US" kern="0" dirty="0" smtClean="0">
                <a:solidFill>
                  <a:srgbClr val="0F75BC"/>
                </a:solidFill>
                <a:latin typeface="Arial"/>
                <a:ea typeface="Arial"/>
                <a:cs typeface="Arial"/>
                <a:sym typeface="Arial"/>
              </a:rPr>
              <a:t> 2</a:t>
            </a:r>
            <a:endParaRPr lang="en-US" dirty="0"/>
          </a:p>
        </p:txBody>
      </p:sp>
    </p:spTree>
    <p:extLst>
      <p:ext uri="{BB962C8B-B14F-4D97-AF65-F5344CB8AC3E}">
        <p14:creationId xmlns:p14="http://schemas.microsoft.com/office/powerpoint/2010/main" val="405421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p:nvPr/>
        </p:nvSpPr>
        <p:spPr>
          <a:xfrm>
            <a:off x="412209" y="991015"/>
            <a:ext cx="8319600" cy="301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Calibri"/>
                <a:ea typeface="Calibri"/>
                <a:cs typeface="Calibri"/>
                <a:sym typeface="Calibri"/>
              </a:rPr>
              <a:t>Public Health Review</a:t>
            </a:r>
            <a:endParaRPr kumimoji="0" sz="21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AutoNum type="arabicPeriod" startAt="7"/>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Submit the </a:t>
            </a:r>
            <a:r>
              <a:rPr kumimoji="0" lang="en-US" sz="2100" b="0" i="1" u="none" strike="noStrike" kern="0" cap="none" spc="0" normalizeH="0" baseline="0" noProof="0">
                <a:ln>
                  <a:noFill/>
                </a:ln>
                <a:solidFill>
                  <a:srgbClr val="000000"/>
                </a:solidFill>
                <a:effectLst/>
                <a:uLnTx/>
                <a:uFillTx/>
                <a:latin typeface="Calibri"/>
                <a:ea typeface="Calibri"/>
                <a:cs typeface="Calibri"/>
                <a:sym typeface="Calibri"/>
              </a:rPr>
              <a:t>Operational Blueprint for Reentry</a:t>
            </a: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 to your </a:t>
            </a:r>
            <a:r>
              <a:rPr kumimoji="0" lang="en-US" sz="2100" b="0" i="0" u="sng" strike="noStrike" kern="0" cap="none" spc="0" normalizeH="0" baseline="0" noProof="0">
                <a:ln>
                  <a:noFill/>
                </a:ln>
                <a:solidFill>
                  <a:srgbClr val="0000FF"/>
                </a:solidFill>
                <a:effectLst/>
                <a:uLnTx/>
                <a:uFillTx/>
                <a:latin typeface="Calibri"/>
                <a:ea typeface="Calibri"/>
                <a:cs typeface="Calibri"/>
                <a:sym typeface="Calibri"/>
                <a:hlinkClick r:id="rId3"/>
              </a:rPr>
              <a:t>Local Public Health Authority</a:t>
            </a: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30200" algn="l" defTabSz="914400" rtl="0" eaLnBrk="1" fontAlgn="auto" latinLnBrk="0" hangingPunct="1">
              <a:lnSpc>
                <a:spcPct val="100000"/>
              </a:lnSpc>
              <a:spcBef>
                <a:spcPts val="0"/>
              </a:spcBef>
              <a:spcAft>
                <a:spcPts val="0"/>
              </a:spcAft>
              <a:buClr>
                <a:srgbClr val="339933"/>
              </a:buClr>
              <a:buSzPts val="1600"/>
              <a:buFont typeface="Calibri"/>
              <a:buAutoNum type="alphaLcPeriod"/>
              <a:tabLst/>
              <a:defRPr/>
            </a:pPr>
            <a:r>
              <a:rPr kumimoji="0" lang="en-US" sz="1600" b="0" i="1" u="none" strike="noStrike" kern="0" cap="none" spc="0" normalizeH="0" baseline="0" noProof="0">
                <a:ln>
                  <a:noFill/>
                </a:ln>
                <a:solidFill>
                  <a:srgbClr val="339933"/>
                </a:solidFill>
                <a:effectLst/>
                <a:uLnTx/>
                <a:uFillTx/>
                <a:latin typeface="Calibri"/>
                <a:ea typeface="Calibri"/>
                <a:cs typeface="Calibri"/>
                <a:sym typeface="Calibri"/>
              </a:rPr>
              <a:t>Public school districts, ESDs, and public charter schools should compile all the school blueprints at the district level. The district should then submit the blueprints to the appropriate LPHA for each school site. School district and ESD boundaries sometimes overlap LPHA (typically county) boundaries. School districts and ESDs may be submitting plans to more than one LPHA based on the location of each school in their district.</a:t>
            </a:r>
            <a:endParaRPr kumimoji="0" sz="1600" b="0" i="1" u="none" strike="noStrike" kern="0" cap="none" spc="0" normalizeH="0" baseline="0" noProof="0">
              <a:ln>
                <a:noFill/>
              </a:ln>
              <a:solidFill>
                <a:srgbClr val="339933"/>
              </a:solidFill>
              <a:effectLst/>
              <a:uLnTx/>
              <a:uFillTx/>
              <a:latin typeface="Calibri"/>
              <a:ea typeface="Calibri"/>
              <a:cs typeface="Calibri"/>
              <a:sym typeface="Calibri"/>
            </a:endParaRPr>
          </a:p>
          <a:p>
            <a:pPr marL="914400" marR="0" lvl="1" indent="-330200" algn="l" defTabSz="914400" rtl="0" eaLnBrk="1" fontAlgn="auto" latinLnBrk="0" hangingPunct="1">
              <a:lnSpc>
                <a:spcPct val="100000"/>
              </a:lnSpc>
              <a:spcBef>
                <a:spcPts val="0"/>
              </a:spcBef>
              <a:spcAft>
                <a:spcPts val="0"/>
              </a:spcAft>
              <a:buClr>
                <a:srgbClr val="339933"/>
              </a:buClr>
              <a:buSzPts val="1600"/>
              <a:buFont typeface="Calibri"/>
              <a:buAutoNum type="alphaLcPeriod"/>
              <a:tabLst/>
              <a:defRPr/>
            </a:pPr>
            <a:r>
              <a:rPr kumimoji="0" lang="en-US" sz="1600" b="0" i="1" u="none" strike="noStrike" kern="0" cap="none" spc="0" normalizeH="0" baseline="0" noProof="0">
                <a:ln>
                  <a:noFill/>
                </a:ln>
                <a:solidFill>
                  <a:srgbClr val="339933"/>
                </a:solidFill>
                <a:effectLst/>
                <a:uLnTx/>
                <a:uFillTx/>
                <a:latin typeface="Calibri"/>
                <a:ea typeface="Calibri"/>
                <a:cs typeface="Calibri"/>
                <a:sym typeface="Calibri"/>
              </a:rPr>
              <a:t>State Sponsored public charter schools should submit directly to the LPHA.</a:t>
            </a:r>
            <a:endParaRPr kumimoji="0" sz="1600" b="0" i="1" u="none" strike="noStrike" kern="0" cap="none" spc="0" normalizeH="0" baseline="0" noProof="0">
              <a:ln>
                <a:noFill/>
              </a:ln>
              <a:solidFill>
                <a:srgbClr val="339933"/>
              </a:solidFill>
              <a:effectLst/>
              <a:uLnTx/>
              <a:uFillTx/>
              <a:latin typeface="Calibri"/>
              <a:ea typeface="Calibri"/>
              <a:cs typeface="Calibri"/>
              <a:sym typeface="Calibri"/>
            </a:endParaRPr>
          </a:p>
          <a:p>
            <a:pPr marL="914400" marR="0" lvl="1" indent="-330200" algn="l" defTabSz="914400" rtl="0" eaLnBrk="1" fontAlgn="auto" latinLnBrk="0" hangingPunct="1">
              <a:lnSpc>
                <a:spcPct val="100000"/>
              </a:lnSpc>
              <a:spcBef>
                <a:spcPts val="0"/>
              </a:spcBef>
              <a:spcAft>
                <a:spcPts val="0"/>
              </a:spcAft>
              <a:buClr>
                <a:srgbClr val="339933"/>
              </a:buClr>
              <a:buSzPts val="1600"/>
              <a:buFont typeface="Calibri"/>
              <a:buAutoNum type="alphaLcPeriod"/>
              <a:tabLst/>
              <a:defRPr/>
            </a:pPr>
            <a:r>
              <a:rPr kumimoji="0" lang="en-US" sz="1600" b="0" i="1" u="none" strike="noStrike" kern="0" cap="none" spc="0" normalizeH="0" baseline="0" noProof="0">
                <a:ln>
                  <a:noFill/>
                </a:ln>
                <a:solidFill>
                  <a:srgbClr val="339933"/>
                </a:solidFill>
                <a:effectLst/>
                <a:uLnTx/>
                <a:uFillTx/>
                <a:latin typeface="Calibri"/>
                <a:ea typeface="Calibri"/>
                <a:cs typeface="Calibri"/>
                <a:sym typeface="Calibri"/>
              </a:rPr>
              <a:t>Private schools that are part of a system of schools (E.g. Catholic schools) should compile all the school blueprints at the system level. The system operator should then submit the blueprints to the appropriate LPHA for each school site. Private school system boundaries sometimes overlap LPHA (typically county) boundaries. Private school systems may be submitting plans to more than one LPHA based on the location of each school in their district.</a:t>
            </a:r>
            <a:endParaRPr kumimoji="0" sz="1600" b="0" i="1" u="none" strike="noStrike" kern="0" cap="none" spc="0" normalizeH="0" baseline="0" noProof="0">
              <a:ln>
                <a:noFill/>
              </a:ln>
              <a:solidFill>
                <a:srgbClr val="339933"/>
              </a:solidFill>
              <a:effectLst/>
              <a:uLnTx/>
              <a:uFillTx/>
              <a:latin typeface="Calibri"/>
              <a:ea typeface="Calibri"/>
              <a:cs typeface="Calibri"/>
              <a:sym typeface="Calibri"/>
            </a:endParaRPr>
          </a:p>
          <a:p>
            <a:pPr marL="914400" marR="0" lvl="1" indent="-330200" algn="l" defTabSz="914400" rtl="0" eaLnBrk="1" fontAlgn="auto" latinLnBrk="0" hangingPunct="1">
              <a:lnSpc>
                <a:spcPct val="100000"/>
              </a:lnSpc>
              <a:spcBef>
                <a:spcPts val="0"/>
              </a:spcBef>
              <a:spcAft>
                <a:spcPts val="0"/>
              </a:spcAft>
              <a:buClr>
                <a:srgbClr val="339933"/>
              </a:buClr>
              <a:buSzPts val="1600"/>
              <a:buFont typeface="Calibri"/>
              <a:buAutoNum type="alphaLcPeriod"/>
              <a:tabLst/>
              <a:defRPr/>
            </a:pPr>
            <a:r>
              <a:rPr kumimoji="0" lang="en-US" sz="1600" b="0" i="1" u="none" strike="noStrike" kern="0" cap="none" spc="0" normalizeH="0" baseline="0" noProof="0">
                <a:ln>
                  <a:noFill/>
                </a:ln>
                <a:solidFill>
                  <a:srgbClr val="339933"/>
                </a:solidFill>
                <a:effectLst/>
                <a:uLnTx/>
                <a:uFillTx/>
                <a:latin typeface="Calibri"/>
                <a:ea typeface="Calibri"/>
                <a:cs typeface="Calibri"/>
                <a:sym typeface="Calibri"/>
              </a:rPr>
              <a:t>Private schools that operate as a single school entity should submit directly to the LPHA. </a:t>
            </a:r>
            <a:endParaRPr kumimoji="0" sz="1600" b="0" i="1" u="none" strike="noStrike" kern="0" cap="none" spc="0" normalizeH="0" baseline="0" noProof="0">
              <a:ln>
                <a:noFill/>
              </a:ln>
              <a:solidFill>
                <a:srgbClr val="339933"/>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AutoNum type="arabicPeriod" startAt="7"/>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Your </a:t>
            </a:r>
            <a:r>
              <a:rPr kumimoji="0" lang="en-US" sz="2100" b="0" i="0" u="sng" strike="noStrike" kern="0" cap="none" spc="0" normalizeH="0" baseline="0" noProof="0">
                <a:ln>
                  <a:noFill/>
                </a:ln>
                <a:solidFill>
                  <a:srgbClr val="0000FF"/>
                </a:solidFill>
                <a:effectLst/>
                <a:uLnTx/>
                <a:uFillTx/>
                <a:latin typeface="Calibri"/>
                <a:ea typeface="Calibri"/>
                <a:cs typeface="Calibri"/>
                <a:sym typeface="Calibri"/>
                <a:hlinkClick r:id="rId3"/>
              </a:rPr>
              <a:t>Local Public Health Authority</a:t>
            </a: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 will attest to receiving the blueprint, naming that the LPHA will be reviewing sections 1-3, and that the LPHA stands ready to work together with the school to mitigate impacts from COVID-19. </a:t>
            </a:r>
            <a:endParaRPr kumimoji="0" sz="2100" b="1" i="1" u="none" strike="noStrike" kern="0" cap="none" spc="0" normalizeH="0" baseline="0" noProof="0">
              <a:ln>
                <a:noFill/>
              </a:ln>
              <a:solidFill>
                <a:srgbClr val="9F2065"/>
              </a:solidFill>
              <a:effectLst/>
              <a:uLnTx/>
              <a:uFillTx/>
              <a:latin typeface="Calibri"/>
              <a:ea typeface="Calibri"/>
              <a:cs typeface="Calibri"/>
              <a:sym typeface="Calibri"/>
            </a:endParaRPr>
          </a:p>
        </p:txBody>
      </p:sp>
      <p:sp>
        <p:nvSpPr>
          <p:cNvPr id="315" name="Google Shape;315;p46"/>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9F2065"/>
                </a:solidFill>
                <a:effectLst/>
                <a:uLnTx/>
                <a:uFillTx/>
                <a:latin typeface="Calibri"/>
                <a:ea typeface="Calibri"/>
                <a:cs typeface="Calibri"/>
                <a:sym typeface="Calibri"/>
              </a:rPr>
              <a:t>Steps of Plan Submission</a:t>
            </a:r>
            <a:endParaRPr kumimoji="0" sz="3600" b="1" i="0" u="none" strike="noStrike" kern="0" cap="none" spc="0" normalizeH="0" baseline="0" noProof="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9F2065"/>
                </a:solidFill>
                <a:ea typeface="Calibri"/>
                <a:cs typeface="Calibri"/>
                <a:sym typeface="Calibri"/>
              </a:rPr>
              <a:t>Steps of Plan Submission</a:t>
            </a:r>
            <a:r>
              <a:rPr lang="en-US" kern="0" dirty="0">
                <a:solidFill>
                  <a:srgbClr val="0F75BC"/>
                </a:solidFill>
                <a:latin typeface="Arial"/>
                <a:ea typeface="Arial"/>
                <a:cs typeface="Arial"/>
                <a:sym typeface="Arial"/>
              </a:rPr>
              <a:t/>
            </a:r>
            <a:br>
              <a:rPr lang="en-US" kern="0" dirty="0">
                <a:solidFill>
                  <a:srgbClr val="0F75BC"/>
                </a:solidFill>
                <a:latin typeface="Arial"/>
                <a:ea typeface="Arial"/>
                <a:cs typeface="Arial"/>
                <a:sym typeface="Arial"/>
              </a:rPr>
            </a:br>
            <a:r>
              <a:rPr lang="en-US" kern="0" dirty="0" smtClean="0">
                <a:solidFill>
                  <a:srgbClr val="0F75BC"/>
                </a:solidFill>
                <a:latin typeface="Arial"/>
                <a:ea typeface="Arial"/>
                <a:cs typeface="Arial"/>
                <a:sym typeface="Arial"/>
              </a:rPr>
              <a:t>3</a:t>
            </a:r>
            <a:endParaRPr lang="en-US" dirty="0"/>
          </a:p>
        </p:txBody>
      </p:sp>
    </p:spTree>
    <p:extLst>
      <p:ext uri="{BB962C8B-B14F-4D97-AF65-F5344CB8AC3E}">
        <p14:creationId xmlns:p14="http://schemas.microsoft.com/office/powerpoint/2010/main" val="80868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p:nvPr/>
        </p:nvSpPr>
        <p:spPr>
          <a:xfrm>
            <a:off x="327684" y="1561640"/>
            <a:ext cx="8319600" cy="301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Final Plan Submission</a:t>
            </a:r>
            <a:endParaRPr kumimoji="0" sz="2400" b="0" i="0" u="none" strike="noStrike" kern="0" cap="none" spc="0" normalizeH="0" baseline="0" noProof="0">
              <a:ln>
                <a:noFill/>
              </a:ln>
              <a:solidFill>
                <a:srgbClr val="1155CD"/>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000000"/>
              </a:buClr>
              <a:buSzPts val="2400"/>
              <a:buFont typeface="Calibri"/>
              <a:buAutoNum type="arabicPeriod" startAt="9"/>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Post the </a:t>
            </a:r>
            <a:r>
              <a:rPr kumimoji="0" lang="en-US" sz="2400" b="0" i="1" u="none" strike="noStrike" kern="0" cap="none" spc="0" normalizeH="0" baseline="0" noProof="0">
                <a:ln>
                  <a:noFill/>
                </a:ln>
                <a:solidFill>
                  <a:srgbClr val="000000"/>
                </a:solidFill>
                <a:effectLst/>
                <a:uLnTx/>
                <a:uFillTx/>
                <a:latin typeface="Calibri"/>
                <a:ea typeface="Calibri"/>
                <a:cs typeface="Calibri"/>
                <a:sym typeface="Calibri"/>
              </a:rPr>
              <a:t>Operational Blueprint for Reentry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on your school and district websites. If there is no school or district website, it can be posted to the ESD website.</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AutoNum type="arabicPeriod" startAt="9"/>
              <a:tabLst/>
              <a:defRPr/>
            </a:pPr>
            <a:r>
              <a:rPr kumimoji="0" lang="en-US" sz="2400" b="0" i="0" u="sng" strike="noStrike" kern="0" cap="none" spc="0" normalizeH="0" baseline="0" noProof="0">
                <a:ln>
                  <a:noFill/>
                </a:ln>
                <a:solidFill>
                  <a:srgbClr val="0000FF"/>
                </a:solidFill>
                <a:effectLst/>
                <a:uLnTx/>
                <a:uFillTx/>
                <a:latin typeface="Calibri"/>
                <a:ea typeface="Calibri"/>
                <a:cs typeface="Calibri"/>
                <a:sym typeface="Calibri"/>
                <a:hlinkClick r:id="rId3"/>
              </a:rPr>
              <a:t>Submit</a:t>
            </a:r>
            <a:r>
              <a:rPr kumimoji="0" lang="en-US" sz="2400" b="0" i="1"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links to the final plan(s)</a:t>
            </a:r>
            <a:r>
              <a:rPr kumimoji="0" lang="en-US" sz="2400" b="1" i="0" u="none" strike="noStrike" kern="0" cap="none" spc="0" normalizeH="0" baseline="0" noProof="0">
                <a:ln>
                  <a:noFill/>
                </a:ln>
                <a:solidFill>
                  <a:srgbClr val="339933"/>
                </a:solidFill>
                <a:effectLst/>
                <a:uLnTx/>
                <a:uFillTx/>
                <a:latin typeface="Calibri"/>
                <a:ea typeface="Calibri"/>
                <a:cs typeface="Calibri"/>
                <a:sym typeface="Calibri"/>
              </a:rPr>
              <a:t>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for each school to the Oregon Department of Education.</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2" name="Google Shape;322;p47"/>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9F2065"/>
                </a:solidFill>
                <a:effectLst/>
                <a:uLnTx/>
                <a:uFillTx/>
                <a:latin typeface="Calibri"/>
                <a:ea typeface="Calibri"/>
                <a:cs typeface="Calibri"/>
                <a:sym typeface="Calibri"/>
              </a:rPr>
              <a:t>Steps of Plan Submission</a:t>
            </a:r>
            <a:endParaRPr kumimoji="0" sz="3600" b="1"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9F2065"/>
                </a:solidFill>
                <a:ea typeface="Calibri"/>
                <a:cs typeface="Calibri"/>
                <a:sym typeface="Calibri"/>
              </a:rPr>
              <a:t>Steps of Plan Submission</a:t>
            </a:r>
            <a:r>
              <a:rPr lang="en-US" kern="0" dirty="0">
                <a:solidFill>
                  <a:srgbClr val="0F75BC"/>
                </a:solidFill>
                <a:latin typeface="Arial"/>
                <a:ea typeface="Arial"/>
                <a:cs typeface="Arial"/>
                <a:sym typeface="Arial"/>
              </a:rPr>
              <a:t/>
            </a:r>
            <a:br>
              <a:rPr lang="en-US" kern="0" dirty="0">
                <a:solidFill>
                  <a:srgbClr val="0F75BC"/>
                </a:solidFill>
                <a:latin typeface="Arial"/>
                <a:ea typeface="Arial"/>
                <a:cs typeface="Arial"/>
                <a:sym typeface="Arial"/>
              </a:rPr>
            </a:br>
            <a:r>
              <a:rPr lang="en-US" kern="0" dirty="0" smtClean="0">
                <a:solidFill>
                  <a:srgbClr val="0F75BC"/>
                </a:solidFill>
                <a:latin typeface="Arial"/>
                <a:ea typeface="Arial"/>
                <a:cs typeface="Arial"/>
                <a:sym typeface="Arial"/>
              </a:rPr>
              <a:t>4</a:t>
            </a:r>
            <a:endParaRPr lang="en-US" dirty="0"/>
          </a:p>
        </p:txBody>
      </p:sp>
    </p:spTree>
    <p:extLst>
      <p:ext uri="{BB962C8B-B14F-4D97-AF65-F5344CB8AC3E}">
        <p14:creationId xmlns:p14="http://schemas.microsoft.com/office/powerpoint/2010/main" val="375700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8" title="Screenshot of the RSSL page with link to submit"/>
          <p:cNvPicPr preferRelativeResize="0"/>
          <p:nvPr/>
        </p:nvPicPr>
        <p:blipFill>
          <a:blip r:embed="rId3">
            <a:alphaModFix/>
          </a:blip>
          <a:stretch>
            <a:fillRect/>
          </a:stretch>
        </p:blipFill>
        <p:spPr>
          <a:xfrm>
            <a:off x="215900" y="1570575"/>
            <a:ext cx="8839205" cy="4298366"/>
          </a:xfrm>
          <a:prstGeom prst="rect">
            <a:avLst/>
          </a:prstGeom>
          <a:noFill/>
          <a:ln>
            <a:noFill/>
          </a:ln>
        </p:spPr>
      </p:pic>
      <p:sp>
        <p:nvSpPr>
          <p:cNvPr id="329" name="Google Shape;329;p48"/>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9F2065"/>
                </a:solidFill>
                <a:effectLst/>
                <a:uLnTx/>
                <a:uFillTx/>
                <a:latin typeface="Calibri"/>
                <a:ea typeface="Calibri"/>
                <a:cs typeface="Calibri"/>
                <a:sym typeface="Calibri"/>
              </a:rPr>
              <a:t>Send your link to ODE</a:t>
            </a:r>
            <a:endParaRPr kumimoji="0" sz="3600" b="1"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9F2065"/>
                </a:solidFill>
                <a:ea typeface="Calibri"/>
                <a:cs typeface="Calibri"/>
                <a:sym typeface="Calibri"/>
              </a:rPr>
              <a:t>Send your link to ODE</a:t>
            </a:r>
            <a:r>
              <a:rPr lang="en-US" kern="0" dirty="0">
                <a:solidFill>
                  <a:srgbClr val="0F75BC"/>
                </a:solidFill>
                <a:latin typeface="Arial"/>
                <a:ea typeface="Arial"/>
                <a:cs typeface="Arial"/>
                <a:sym typeface="Arial"/>
              </a:rPr>
              <a:t/>
            </a:r>
            <a:br>
              <a:rPr lang="en-US"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36803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49"/>
          <p:cNvSpPr txBox="1"/>
          <p:nvPr/>
        </p:nvSpPr>
        <p:spPr>
          <a:xfrm>
            <a:off x="374700" y="2102175"/>
            <a:ext cx="8559900" cy="790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ODE is working on a number of smaller and larger pieces of additional guidance, clarification, and support tools. Some will be released sooner than August 11. </a:t>
            </a:r>
            <a:endParaRPr kumimoji="0" sz="18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3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37" name="Google Shape;337;p49" descr="Oregon Health Authority"/>
          <p:cNvPicPr preferRelativeResize="0"/>
          <p:nvPr/>
        </p:nvPicPr>
        <p:blipFill rotWithShape="1">
          <a:blip r:embed="rId3">
            <a:alphaModFix/>
          </a:blip>
          <a:srcRect t="-22219"/>
          <a:stretch/>
        </p:blipFill>
        <p:spPr>
          <a:xfrm>
            <a:off x="7618825" y="87093"/>
            <a:ext cx="1315775" cy="672507"/>
          </a:xfrm>
          <a:prstGeom prst="rect">
            <a:avLst/>
          </a:prstGeom>
          <a:noFill/>
          <a:ln>
            <a:noFill/>
          </a:ln>
        </p:spPr>
      </p:pic>
      <p:sp>
        <p:nvSpPr>
          <p:cNvPr id="338" name="Google Shape;338;p49"/>
          <p:cNvSpPr txBox="1"/>
          <p:nvPr/>
        </p:nvSpPr>
        <p:spPr>
          <a:xfrm>
            <a:off x="104700" y="129842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Guidance Development Work in Progress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pic>
        <p:nvPicPr>
          <p:cNvPr id="339" name="Google Shape;339;p49" title="&quot;&quot;"/>
          <p:cNvPicPr preferRelativeResize="0"/>
          <p:nvPr/>
        </p:nvPicPr>
        <p:blipFill rotWithShape="1">
          <a:blip r:embed="rId4">
            <a:alphaModFix/>
          </a:blip>
          <a:srcRect/>
          <a:stretch/>
        </p:blipFill>
        <p:spPr>
          <a:xfrm>
            <a:off x="4018725" y="132475"/>
            <a:ext cx="790650" cy="790650"/>
          </a:xfrm>
          <a:prstGeom prst="rect">
            <a:avLst/>
          </a:prstGeom>
          <a:noFill/>
          <a:ln>
            <a:noFill/>
          </a:ln>
        </p:spPr>
      </p:pic>
      <p:sp>
        <p:nvSpPr>
          <p:cNvPr id="340" name="Google Shape;340;p49"/>
          <p:cNvSpPr txBox="1"/>
          <p:nvPr/>
        </p:nvSpPr>
        <p:spPr>
          <a:xfrm>
            <a:off x="2222400" y="952813"/>
            <a:ext cx="4383300" cy="315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1400" b="0" i="0" u="none" strike="noStrike" kern="0" cap="none" spc="0" normalizeH="0" baseline="0" noProof="0">
                <a:ln>
                  <a:noFill/>
                </a:ln>
                <a:solidFill>
                  <a:srgbClr val="0F75BC"/>
                </a:solidFill>
                <a:effectLst/>
                <a:uLnTx/>
                <a:uFillTx/>
                <a:latin typeface="Georgia"/>
                <a:ea typeface="Georgia"/>
                <a:cs typeface="Georgia"/>
                <a:sym typeface="Georgia"/>
              </a:rPr>
              <a:t>Governor’s Healthy Schools Reopening Council</a:t>
            </a:r>
            <a:endParaRPr kumimoji="0" sz="1400" b="0" i="0" u="none" strike="noStrike" kern="0" cap="none" spc="0" normalizeH="0" baseline="0" noProof="0">
              <a:ln>
                <a:noFill/>
              </a:ln>
              <a:solidFill>
                <a:srgbClr val="0F75BC"/>
              </a:solidFill>
              <a:effectLst/>
              <a:uLnTx/>
              <a:uFillTx/>
              <a:latin typeface="Georgia"/>
              <a:ea typeface="Georgia"/>
              <a:cs typeface="Georgia"/>
              <a:sym typeface="Georgia"/>
            </a:endParaRPr>
          </a:p>
        </p:txBody>
      </p:sp>
      <p:sp>
        <p:nvSpPr>
          <p:cNvPr id="341" name="Google Shape;341;p49"/>
          <p:cNvSpPr txBox="1"/>
          <p:nvPr/>
        </p:nvSpPr>
        <p:spPr>
          <a:xfrm>
            <a:off x="374700" y="3108350"/>
            <a:ext cx="8074500" cy="3062400"/>
          </a:xfrm>
          <a:prstGeom prst="rect">
            <a:avLst/>
          </a:prstGeom>
          <a:noFill/>
          <a:ln>
            <a:noFill/>
          </a:ln>
        </p:spPr>
        <p:txBody>
          <a:bodyPr spcFirstLastPara="1" wrap="square" lIns="91425" tIns="91425" rIns="91425" bIns="91425" anchor="t" anchorCtr="0">
            <a:noAutofit/>
          </a:bodyPr>
          <a:lstStyle/>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Guidance on Athletics and Activities</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Companion guidance for advancing equity and legal obligations under IDEA, ADA, and FAPE</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More detailed guidance for Hybrid Instructional Models.</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Health and Safety Indicators that can inform or direct what instructional models schools should select</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Common Protocols for responding to outbreaks</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1950" algn="l" defTabSz="914400" rtl="0" eaLnBrk="1" fontAlgn="auto" latinLnBrk="0" hangingPunct="1">
              <a:lnSpc>
                <a:spcPct val="100000"/>
              </a:lnSpc>
              <a:spcBef>
                <a:spcPts val="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New content on practicing Safety Drills safely</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Guidance Development Work in Progress</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462345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50"/>
          <p:cNvSpPr txBox="1"/>
          <p:nvPr/>
        </p:nvSpPr>
        <p:spPr>
          <a:xfrm>
            <a:off x="374700" y="2102175"/>
            <a:ext cx="8559900" cy="1696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ODE , OHA, and the Governor’s Office are working on a set of COVID-19 impact and healthcare readiness criteria to guide you in your instructional model decision. This should be released in the next few days. </a:t>
            </a:r>
            <a:endParaRPr kumimoji="0" sz="24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49" name="Google Shape;349;p50" descr="Oregon Health Authority"/>
          <p:cNvPicPr preferRelativeResize="0"/>
          <p:nvPr/>
        </p:nvPicPr>
        <p:blipFill rotWithShape="1">
          <a:blip r:embed="rId3">
            <a:alphaModFix/>
          </a:blip>
          <a:srcRect t="-22219"/>
          <a:stretch/>
        </p:blipFill>
        <p:spPr>
          <a:xfrm>
            <a:off x="7618825" y="87093"/>
            <a:ext cx="1315775" cy="672507"/>
          </a:xfrm>
          <a:prstGeom prst="rect">
            <a:avLst/>
          </a:prstGeom>
          <a:noFill/>
          <a:ln>
            <a:noFill/>
          </a:ln>
        </p:spPr>
      </p:pic>
      <p:sp>
        <p:nvSpPr>
          <p:cNvPr id="350" name="Google Shape;350;p50"/>
          <p:cNvSpPr txBox="1"/>
          <p:nvPr/>
        </p:nvSpPr>
        <p:spPr>
          <a:xfrm>
            <a:off x="104700" y="129842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a:ln>
                  <a:noFill/>
                </a:ln>
                <a:solidFill>
                  <a:srgbClr val="0F75BC"/>
                </a:solidFill>
                <a:effectLst/>
                <a:uLnTx/>
                <a:uFillTx/>
                <a:latin typeface="Calibri"/>
                <a:ea typeface="Calibri"/>
                <a:cs typeface="Calibri"/>
                <a:sym typeface="Calibri"/>
              </a:rPr>
              <a:t>Guidance Development Work in Progress</a:t>
            </a:r>
            <a:endParaRPr kumimoji="0" sz="1400" b="0" i="0" u="none" strike="noStrike" kern="0" cap="none" spc="0" normalizeH="0" baseline="0" noProof="0">
              <a:ln>
                <a:noFill/>
              </a:ln>
              <a:solidFill>
                <a:srgbClr val="0F75BC"/>
              </a:solidFill>
              <a:effectLst/>
              <a:uLnTx/>
              <a:uFillTx/>
              <a:latin typeface="Arial"/>
              <a:ea typeface="Arial"/>
              <a:cs typeface="Arial"/>
              <a:sym typeface="Arial"/>
            </a:endParaRPr>
          </a:p>
        </p:txBody>
      </p:sp>
      <p:pic>
        <p:nvPicPr>
          <p:cNvPr id="351" name="Google Shape;351;p50" title="&quot;&quot;"/>
          <p:cNvPicPr preferRelativeResize="0"/>
          <p:nvPr/>
        </p:nvPicPr>
        <p:blipFill rotWithShape="1">
          <a:blip r:embed="rId4">
            <a:alphaModFix/>
          </a:blip>
          <a:srcRect/>
          <a:stretch/>
        </p:blipFill>
        <p:spPr>
          <a:xfrm>
            <a:off x="4018725" y="132475"/>
            <a:ext cx="790650" cy="790650"/>
          </a:xfrm>
          <a:prstGeom prst="rect">
            <a:avLst/>
          </a:prstGeom>
          <a:noFill/>
          <a:ln>
            <a:noFill/>
          </a:ln>
        </p:spPr>
      </p:pic>
      <p:sp>
        <p:nvSpPr>
          <p:cNvPr id="352" name="Google Shape;352;p50"/>
          <p:cNvSpPr txBox="1"/>
          <p:nvPr/>
        </p:nvSpPr>
        <p:spPr>
          <a:xfrm>
            <a:off x="2222400" y="952813"/>
            <a:ext cx="4383300" cy="315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1400" b="0" i="0" u="none" strike="noStrike" kern="0" cap="none" spc="0" normalizeH="0" baseline="0" noProof="0">
                <a:ln>
                  <a:noFill/>
                </a:ln>
                <a:solidFill>
                  <a:srgbClr val="0F75BC"/>
                </a:solidFill>
                <a:effectLst/>
                <a:uLnTx/>
                <a:uFillTx/>
                <a:latin typeface="Georgia"/>
                <a:ea typeface="Georgia"/>
                <a:cs typeface="Georgia"/>
                <a:sym typeface="Georgia"/>
              </a:rPr>
              <a:t>Governor’s Healthy Schools Reopening Council</a:t>
            </a:r>
            <a:endParaRPr kumimoji="0" sz="1400" b="0" i="0" u="none" strike="noStrike" kern="0" cap="none" spc="0" normalizeH="0" baseline="0" noProof="0">
              <a:ln>
                <a:noFill/>
              </a:ln>
              <a:solidFill>
                <a:srgbClr val="0F75BC"/>
              </a:solidFill>
              <a:effectLst/>
              <a:uLnTx/>
              <a:uFillTx/>
              <a:latin typeface="Georgia"/>
              <a:ea typeface="Georgia"/>
              <a:cs typeface="Georgia"/>
              <a:sym typeface="Georgia"/>
            </a:endParaRPr>
          </a:p>
        </p:txBody>
      </p:sp>
      <p:sp>
        <p:nvSpPr>
          <p:cNvPr id="353" name="Google Shape;353;p50"/>
          <p:cNvSpPr txBox="1"/>
          <p:nvPr/>
        </p:nvSpPr>
        <p:spPr>
          <a:xfrm>
            <a:off x="374700" y="3798975"/>
            <a:ext cx="8074500" cy="2371800"/>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Current COVID-19 Impact:</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Case Rates per 100,000 in population over time</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Test positivity rates</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Local readiness for: </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Contact tracing</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Testing</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Hospital capacity/PPE availability</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Guidance Development Work in Progress</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r>
              <a:rPr lang="en-US" sz="1200" b="0" kern="0" dirty="0" smtClean="0">
                <a:solidFill>
                  <a:srgbClr val="0F75BC"/>
                </a:solidFill>
                <a:latin typeface="Arial"/>
                <a:ea typeface="Arial"/>
                <a:cs typeface="Arial"/>
                <a:sym typeface="Arial"/>
              </a:rPr>
              <a:t>2</a:t>
            </a:r>
            <a:endParaRPr lang="en-US" dirty="0"/>
          </a:p>
        </p:txBody>
      </p:sp>
    </p:spTree>
    <p:extLst>
      <p:ext uri="{BB962C8B-B14F-4D97-AF65-F5344CB8AC3E}">
        <p14:creationId xmlns:p14="http://schemas.microsoft.com/office/powerpoint/2010/main" val="201730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4" title="&quot;&quot;"/>
          <p:cNvPicPr preferRelativeResize="0"/>
          <p:nvPr/>
        </p:nvPicPr>
        <p:blipFill>
          <a:blip r:embed="rId3">
            <a:alphaModFix/>
          </a:blip>
          <a:stretch>
            <a:fillRect/>
          </a:stretch>
        </p:blipFill>
        <p:spPr>
          <a:xfrm>
            <a:off x="1220338" y="1410850"/>
            <a:ext cx="6703325" cy="2578200"/>
          </a:xfrm>
          <a:prstGeom prst="rect">
            <a:avLst/>
          </a:prstGeom>
          <a:noFill/>
          <a:ln>
            <a:noFill/>
          </a:ln>
        </p:spPr>
      </p:pic>
      <p:sp>
        <p:nvSpPr>
          <p:cNvPr id="150" name="Google Shape;150;p24"/>
          <p:cNvSpPr txBox="1"/>
          <p:nvPr/>
        </p:nvSpPr>
        <p:spPr>
          <a:xfrm>
            <a:off x="1076925" y="4242800"/>
            <a:ext cx="6846600" cy="18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When you can't change the direction of the wind – </a:t>
            </a:r>
            <a:endParaRPr kumimoji="0" sz="3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                               adjust your sails</a:t>
            </a:r>
            <a:endParaRPr kumimoji="0" sz="36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Dealing with Change</a:t>
            </a:r>
            <a:endParaRPr lang="en-US" dirty="0"/>
          </a:p>
        </p:txBody>
      </p:sp>
    </p:spTree>
    <p:extLst>
      <p:ext uri="{BB962C8B-B14F-4D97-AF65-F5344CB8AC3E}">
        <p14:creationId xmlns:p14="http://schemas.microsoft.com/office/powerpoint/2010/main" val="805847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1" descr="14 2.jpg" title="&quot;&quot;"/>
          <p:cNvPicPr preferRelativeResize="0"/>
          <p:nvPr/>
        </p:nvPicPr>
        <p:blipFill rotWithShape="1">
          <a:blip r:embed="rId3">
            <a:alphaModFix/>
          </a:blip>
          <a:srcRect l="8380" r="6375"/>
          <a:stretch/>
        </p:blipFill>
        <p:spPr>
          <a:xfrm>
            <a:off x="0" y="1162538"/>
            <a:ext cx="9144000" cy="5363308"/>
          </a:xfrm>
          <a:prstGeom prst="rect">
            <a:avLst/>
          </a:prstGeom>
          <a:noFill/>
          <a:ln>
            <a:noFill/>
          </a:ln>
        </p:spPr>
      </p:pic>
      <p:sp>
        <p:nvSpPr>
          <p:cNvPr id="360" name="Google Shape;360;p51"/>
          <p:cNvSpPr txBox="1"/>
          <p:nvPr/>
        </p:nvSpPr>
        <p:spPr>
          <a:xfrm>
            <a:off x="1400614" y="2357636"/>
            <a:ext cx="6615544" cy="8617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a:ln>
                  <a:noFill/>
                </a:ln>
                <a:solidFill>
                  <a:srgbClr val="FFFFFF"/>
                </a:solidFill>
                <a:effectLst/>
                <a:uLnTx/>
                <a:uFillTx/>
                <a:latin typeface="Arial"/>
                <a:ea typeface="Arial"/>
                <a:cs typeface="Arial"/>
                <a:sym typeface="Arial"/>
              </a:rPr>
              <a:t>Grace &amp; Patience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51"/>
          <p:cNvSpPr txBox="1"/>
          <p:nvPr/>
        </p:nvSpPr>
        <p:spPr>
          <a:xfrm>
            <a:off x="1400614" y="3389267"/>
            <a:ext cx="6615544" cy="76944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FF"/>
                </a:solidFill>
                <a:effectLst/>
                <a:uLnTx/>
                <a:uFillTx/>
                <a:latin typeface="Arial"/>
                <a:ea typeface="Arial"/>
                <a:cs typeface="Arial"/>
                <a:sym typeface="Arial"/>
              </a:rPr>
              <a:t>We are learning together to move powerfully on behalf of children and communities.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51" descr="ode_logo.jpg" title="&quot;&quot;"/>
          <p:cNvPicPr preferRelativeResize="0"/>
          <p:nvPr/>
        </p:nvPicPr>
        <p:blipFill rotWithShape="1">
          <a:blip r:embed="rId4">
            <a:alphaModFix/>
          </a:blip>
          <a:srcRect/>
          <a:stretch/>
        </p:blipFill>
        <p:spPr>
          <a:xfrm>
            <a:off x="3831400" y="4571999"/>
            <a:ext cx="1753972" cy="752405"/>
          </a:xfrm>
          <a:prstGeom prst="rect">
            <a:avLst/>
          </a:prstGeom>
          <a:noFill/>
          <a:ln>
            <a:noFill/>
          </a:ln>
        </p:spPr>
      </p:pic>
      <p:sp>
        <p:nvSpPr>
          <p:cNvPr id="2" name="Title 1" hidden="1"/>
          <p:cNvSpPr>
            <a:spLocks noGrp="1"/>
          </p:cNvSpPr>
          <p:nvPr>
            <p:ph type="title"/>
          </p:nvPr>
        </p:nvSpPr>
        <p:spPr/>
        <p:txBody>
          <a:bodyPr/>
          <a:lstStyle/>
          <a:p>
            <a:r>
              <a:rPr lang="en-US" dirty="0" smtClean="0"/>
              <a:t>Grace &amp; Patience</a:t>
            </a:r>
            <a:endParaRPr lang="en-US" dirty="0"/>
          </a:p>
        </p:txBody>
      </p:sp>
    </p:spTree>
    <p:extLst>
      <p:ext uri="{BB962C8B-B14F-4D97-AF65-F5344CB8AC3E}">
        <p14:creationId xmlns:p14="http://schemas.microsoft.com/office/powerpoint/2010/main" val="353058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52" title="&quot;&quot;"/>
          <p:cNvPicPr preferRelativeResize="0"/>
          <p:nvPr/>
        </p:nvPicPr>
        <p:blipFill>
          <a:blip r:embed="rId3">
            <a:alphaModFix/>
          </a:blip>
          <a:stretch>
            <a:fillRect/>
          </a:stretch>
        </p:blipFill>
        <p:spPr>
          <a:xfrm>
            <a:off x="0" y="2057036"/>
            <a:ext cx="9143999" cy="5249663"/>
          </a:xfrm>
          <a:prstGeom prst="rect">
            <a:avLst/>
          </a:prstGeom>
          <a:noFill/>
          <a:ln>
            <a:noFill/>
          </a:ln>
        </p:spPr>
      </p:pic>
      <p:sp>
        <p:nvSpPr>
          <p:cNvPr id="369" name="Google Shape;369;p52"/>
          <p:cNvSpPr txBox="1"/>
          <p:nvPr/>
        </p:nvSpPr>
        <p:spPr>
          <a:xfrm>
            <a:off x="2352374" y="132705"/>
            <a:ext cx="66156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F75BC"/>
                </a:solidFill>
                <a:effectLst/>
                <a:uLnTx/>
                <a:uFillTx/>
                <a:latin typeface="Arial"/>
                <a:cs typeface="Arial"/>
                <a:sym typeface="Arial"/>
              </a:rPr>
              <a:t>Questions...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hidden="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27915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p:nvPr/>
        </p:nvSpPr>
        <p:spPr>
          <a:xfrm>
            <a:off x="626536" y="2054365"/>
            <a:ext cx="8319600" cy="34668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7000"/>
              </a:lnSpc>
              <a:spcBef>
                <a:spcPts val="0"/>
              </a:spcBef>
              <a:spcAft>
                <a:spcPts val="0"/>
              </a:spcAft>
              <a:buClr>
                <a:srgbClr val="000000"/>
              </a:buClr>
              <a:buSzPts val="3600"/>
              <a:buFont typeface="Arial"/>
              <a:buChar char="•"/>
              <a:tabLst/>
              <a:defRPr/>
            </a:pP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Ensure safety and wellness</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7000"/>
              </a:lnSpc>
              <a:spcBef>
                <a:spcPts val="800"/>
              </a:spcBef>
              <a:spcAft>
                <a:spcPts val="0"/>
              </a:spcAft>
              <a:buClr>
                <a:srgbClr val="000000"/>
              </a:buClr>
              <a:buSzPts val="3600"/>
              <a:buFont typeface="Arial"/>
              <a:buChar char="•"/>
              <a:tabLst/>
              <a:defRPr/>
            </a:pP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Cultivate connection and relationship</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7000"/>
              </a:lnSpc>
              <a:spcBef>
                <a:spcPts val="800"/>
              </a:spcBef>
              <a:spcAft>
                <a:spcPts val="0"/>
              </a:spcAft>
              <a:buClr>
                <a:srgbClr val="000000"/>
              </a:buClr>
              <a:buSzPts val="3600"/>
              <a:buFont typeface="Arial"/>
              <a:buChar char="•"/>
              <a:tabLst/>
              <a:defRPr/>
            </a:pP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Center Equity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7000"/>
              </a:lnSpc>
              <a:spcBef>
                <a:spcPts val="800"/>
              </a:spcBef>
              <a:spcAft>
                <a:spcPts val="0"/>
              </a:spcAft>
              <a:buClr>
                <a:srgbClr val="000000"/>
              </a:buClr>
              <a:buSzPts val="3600"/>
              <a:buFont typeface="Arial"/>
              <a:buChar char="•"/>
              <a:tabLst/>
              <a:defRPr/>
            </a:pP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Innovate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114300" algn="l" defTabSz="914400" rtl="0" eaLnBrk="1" fontAlgn="auto" latinLnBrk="0" hangingPunct="1">
              <a:lnSpc>
                <a:spcPct val="107000"/>
              </a:lnSpc>
              <a:spcBef>
                <a:spcPts val="800"/>
              </a:spcBef>
              <a:spcAft>
                <a:spcPts val="0"/>
              </a:spcAft>
              <a:buClr>
                <a:srgbClr val="000000"/>
              </a:buClr>
              <a:buSzPts val="3600"/>
              <a:buFont typeface="Arial"/>
              <a:buNone/>
              <a:tabLst/>
              <a:defRPr/>
            </a:pP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7" name="Google Shape;157;p25"/>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lvl="0" algn="r">
              <a:buClr>
                <a:srgbClr val="000000"/>
              </a:buClr>
              <a:defRPr/>
            </a:pPr>
            <a:r>
              <a:rPr lang="en-US" sz="3600" b="1" kern="0" dirty="0">
                <a:solidFill>
                  <a:srgbClr val="0F75BC"/>
                </a:solidFill>
                <a:latin typeface="Arial"/>
                <a:ea typeface="Arial"/>
                <a:cs typeface="Arial"/>
                <a:sym typeface="Arial"/>
              </a:rPr>
              <a:t>Guiding Principles</a:t>
            </a:r>
          </a:p>
        </p:txBody>
      </p:sp>
      <p:sp>
        <p:nvSpPr>
          <p:cNvPr id="2" name="Title 1" hidden="1"/>
          <p:cNvSpPr>
            <a:spLocks noGrp="1"/>
          </p:cNvSpPr>
          <p:nvPr>
            <p:ph type="title"/>
          </p:nvPr>
        </p:nvSpPr>
        <p:spPr/>
        <p:txBody>
          <a:bodyPr>
            <a:normAutofit fontScale="90000"/>
          </a:bodyPr>
          <a:lstStyle/>
          <a:p>
            <a:r>
              <a:rPr lang="en-US" kern="0" dirty="0">
                <a:solidFill>
                  <a:srgbClr val="0F75BC"/>
                </a:solidFill>
                <a:latin typeface="Arial"/>
                <a:ea typeface="Arial"/>
                <a:cs typeface="Arial"/>
                <a:sym typeface="Arial"/>
              </a:rPr>
              <a:t>Guiding Principles</a:t>
            </a:r>
            <a:br>
              <a:rPr lang="en-US"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8568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p:nvPr/>
        </p:nvSpPr>
        <p:spPr>
          <a:xfrm>
            <a:off x="0" y="0"/>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General Updates </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pic>
        <p:nvPicPr>
          <p:cNvPr id="164" name="Google Shape;164;p26" descr="1,387 are hospitalized&#10;11.675 are not hospitalized&#10;1,785 Hospitalization is Unknown&#10;Data from January 26, 2020 to July 19, 2020" title="Chart showing the breakdown by day of the 14,847 total cases of COVID in Oregon"/>
          <p:cNvPicPr preferRelativeResize="0"/>
          <p:nvPr/>
        </p:nvPicPr>
        <p:blipFill>
          <a:blip r:embed="rId3">
            <a:alphaModFix/>
          </a:blip>
          <a:stretch>
            <a:fillRect/>
          </a:stretch>
        </p:blipFill>
        <p:spPr>
          <a:xfrm>
            <a:off x="152400" y="1033800"/>
            <a:ext cx="8839199" cy="4875180"/>
          </a:xfrm>
          <a:prstGeom prst="rect">
            <a:avLst/>
          </a:prstGeom>
          <a:noFill/>
          <a:ln>
            <a:noFill/>
          </a:ln>
        </p:spPr>
      </p:pic>
      <p:sp>
        <p:nvSpPr>
          <p:cNvPr id="2" name="Title 1" hidden="1"/>
          <p:cNvSpPr>
            <a:spLocks noGrp="1"/>
          </p:cNvSpPr>
          <p:nvPr>
            <p:ph type="title"/>
          </p:nvPr>
        </p:nvSpPr>
        <p:spPr/>
        <p:txBody>
          <a:bodyPr/>
          <a:lstStyle/>
          <a:p>
            <a:pPr lvl="0" defTabSz="914400">
              <a:lnSpc>
                <a:spcPct val="100000"/>
              </a:lnSpc>
              <a:spcBef>
                <a:spcPts val="0"/>
              </a:spcBef>
              <a:defRPr/>
            </a:pPr>
            <a:r>
              <a:rPr lang="en-US" kern="0" dirty="0">
                <a:solidFill>
                  <a:srgbClr val="0F75BC"/>
                </a:solidFill>
                <a:ea typeface="Calibri"/>
                <a:cs typeface="Calibri"/>
                <a:sym typeface="Calibri"/>
              </a:rPr>
              <a:t>General Updates </a:t>
            </a:r>
            <a:endParaRPr lang="en-US" sz="1200" b="0" kern="0" dirty="0">
              <a:solidFill>
                <a:srgbClr val="0F75BC"/>
              </a:solidFill>
              <a:latin typeface="Arial"/>
              <a:ea typeface="Arial"/>
              <a:cs typeface="Arial"/>
              <a:sym typeface="Arial"/>
            </a:endParaRPr>
          </a:p>
        </p:txBody>
      </p:sp>
    </p:spTree>
    <p:extLst>
      <p:ext uri="{BB962C8B-B14F-4D97-AF65-F5344CB8AC3E}">
        <p14:creationId xmlns:p14="http://schemas.microsoft.com/office/powerpoint/2010/main" val="146956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Google Shape;170;p27" title="An explanation of the bigger picture"/>
          <p:cNvGraphicFramePr/>
          <p:nvPr>
            <p:extLst>
              <p:ext uri="{D42A27DB-BD31-4B8C-83A1-F6EECF244321}">
                <p14:modId xmlns:p14="http://schemas.microsoft.com/office/powerpoint/2010/main" val="1575473247"/>
              </p:ext>
            </p:extLst>
          </p:nvPr>
        </p:nvGraphicFramePr>
        <p:xfrm>
          <a:off x="608175" y="1632150"/>
          <a:ext cx="8035875" cy="4639880"/>
        </p:xfrm>
        <a:graphic>
          <a:graphicData uri="http://schemas.openxmlformats.org/drawingml/2006/table">
            <a:tbl>
              <a:tblPr firstRow="1">
                <a:noFill/>
              </a:tblPr>
              <a:tblGrid>
                <a:gridCol w="2678625">
                  <a:extLst>
                    <a:ext uri="{9D8B030D-6E8A-4147-A177-3AD203B41FA5}">
                      <a16:colId xmlns:a16="http://schemas.microsoft.com/office/drawing/2014/main" val="20000"/>
                    </a:ext>
                  </a:extLst>
                </a:gridCol>
                <a:gridCol w="2678625">
                  <a:extLst>
                    <a:ext uri="{9D8B030D-6E8A-4147-A177-3AD203B41FA5}">
                      <a16:colId xmlns:a16="http://schemas.microsoft.com/office/drawing/2014/main" val="20001"/>
                    </a:ext>
                  </a:extLst>
                </a:gridCol>
                <a:gridCol w="2678625">
                  <a:extLst>
                    <a:ext uri="{9D8B030D-6E8A-4147-A177-3AD203B41FA5}">
                      <a16:colId xmlns:a16="http://schemas.microsoft.com/office/drawing/2014/main" val="20002"/>
                    </a:ext>
                  </a:extLst>
                </a:gridCol>
              </a:tblGrid>
              <a:tr h="692750">
                <a:tc>
                  <a:txBody>
                    <a:bodyPr/>
                    <a:lstStyle/>
                    <a:p>
                      <a:pPr marL="0" lvl="0" indent="0" algn="ctr" rtl="0">
                        <a:spcBef>
                          <a:spcPts val="0"/>
                        </a:spcBef>
                        <a:spcAft>
                          <a:spcPts val="0"/>
                        </a:spcAft>
                        <a:buNone/>
                      </a:pPr>
                      <a:r>
                        <a:rPr lang="en-US" sz="2200" b="1"/>
                        <a:t>Policy Framework</a:t>
                      </a:r>
                      <a:endParaRPr sz="22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b="1"/>
                        <a:t>Guidance</a:t>
                      </a:r>
                      <a:endParaRPr sz="22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b="1"/>
                        <a:t>Implementation </a:t>
                      </a:r>
                      <a:endParaRPr sz="22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013625">
                <a:tc>
                  <a:txBody>
                    <a:bodyPr/>
                    <a:lstStyle/>
                    <a:p>
                      <a:pPr marL="0" lvl="0" indent="0" algn="l" rtl="0">
                        <a:spcBef>
                          <a:spcPts val="0"/>
                        </a:spcBef>
                        <a:spcAft>
                          <a:spcPts val="0"/>
                        </a:spcAft>
                        <a:buNone/>
                      </a:pPr>
                      <a:r>
                        <a:rPr lang="en-US" sz="1900" i="1"/>
                        <a:t>Ready Schools, Safe Learners</a:t>
                      </a:r>
                      <a:r>
                        <a:rPr lang="en-US" sz="1900"/>
                        <a:t> returns to </a:t>
                      </a:r>
                      <a:r>
                        <a:rPr lang="en-US" sz="1900" i="1" u="sng"/>
                        <a:t>decentralized</a:t>
                      </a:r>
                      <a:r>
                        <a:rPr lang="en-US" sz="1900" u="sng"/>
                        <a:t> </a:t>
                      </a:r>
                      <a:r>
                        <a:rPr lang="en-US" sz="1900"/>
                        <a:t>decision-making with clear and evolving health and safety and instructional parameters.  </a:t>
                      </a:r>
                      <a:endParaRPr sz="190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With the authority and responsibility of Governor Brown’s Executive Order 20-29, ODE and OHA provide detailed requirements </a:t>
                      </a:r>
                      <a:r>
                        <a:rPr lang="en-US" sz="1900" i="1"/>
                        <a:t>and </a:t>
                      </a:r>
                      <a:r>
                        <a:rPr lang="en-US" sz="1900"/>
                        <a:t>recommendations for K-12 schools and related programs.</a:t>
                      </a:r>
                      <a:endParaRPr sz="190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dirty="0"/>
                        <a:t>ODE offers support and coordination at state and regional levels while school, health, and community leaders do the hard work of putting into action their own values and strategies to ensure safety and education for students within the context of the guidance and framework.</a:t>
                      </a:r>
                      <a:endParaRPr sz="1900" dirty="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1" name="Google Shape;171;p27"/>
          <p:cNvSpPr txBox="1"/>
          <p:nvPr/>
        </p:nvSpPr>
        <p:spPr>
          <a:xfrm>
            <a:off x="2330646" y="169329"/>
            <a:ext cx="66156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F75BC"/>
                </a:solidFill>
                <a:effectLst/>
                <a:uLnTx/>
                <a:uFillTx/>
                <a:latin typeface="Arial"/>
                <a:cs typeface="Arial"/>
                <a:sym typeface="Arial"/>
              </a:rPr>
              <a:t>Bigger Picture</a:t>
            </a:r>
            <a:endParaRPr kumimoji="0" sz="3600" b="1"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latin typeface="Arial"/>
                <a:cs typeface="Arial"/>
                <a:sym typeface="Arial"/>
              </a:rPr>
              <a:t>Bigger Picture</a:t>
            </a:r>
            <a:r>
              <a:rPr lang="en-US" kern="0" dirty="0">
                <a:solidFill>
                  <a:srgbClr val="0F75BC"/>
                </a:solidFill>
                <a:latin typeface="Arial"/>
                <a:ea typeface="Arial"/>
                <a:cs typeface="Arial"/>
                <a:sym typeface="Arial"/>
              </a:rPr>
              <a:t/>
            </a:r>
            <a:br>
              <a:rPr lang="en-US"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44457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p:nvPr/>
        </p:nvSpPr>
        <p:spPr>
          <a:xfrm>
            <a:off x="104700" y="62075"/>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Summary of Major Changes </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178" name="Google Shape;178;p28"/>
          <p:cNvSpPr txBox="1"/>
          <p:nvPr/>
        </p:nvSpPr>
        <p:spPr>
          <a:xfrm>
            <a:off x="374700" y="1421400"/>
            <a:ext cx="8289300" cy="2975700"/>
          </a:xfrm>
          <a:prstGeom prst="rect">
            <a:avLst/>
          </a:prstGeom>
          <a:noFill/>
          <a:ln>
            <a:noFill/>
          </a:ln>
        </p:spPr>
        <p:txBody>
          <a:bodyPr spcFirstLastPara="1" wrap="square" lIns="91425" tIns="91425" rIns="91425" bIns="91425"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3600"/>
              <a:buFont typeface="Calibri"/>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Clarifying roles and authorities</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3600"/>
              <a:buFont typeface="Calibri"/>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Cohorting Parameters</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3600"/>
              <a:buFont typeface="Calibri"/>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Face coverings</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3600"/>
              <a:buFont typeface="Calibri"/>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Enrollment</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3600"/>
              <a:buFont typeface="Calibri"/>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Attendance</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3600"/>
              <a:buFont typeface="Calibri"/>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Instructional Time</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Summary of Major Changes </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52982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title="&quot;&quot;"/>
          <p:cNvSpPr txBox="1"/>
          <p:nvPr/>
        </p:nvSpPr>
        <p:spPr>
          <a:xfrm>
            <a:off x="0" y="-17350"/>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endParaRPr kumimoji="0" sz="1400" b="0" i="0" u="none" strike="noStrike" kern="0" cap="none" spc="0" normalizeH="0" baseline="0" noProof="0">
              <a:ln>
                <a:noFill/>
              </a:ln>
              <a:solidFill>
                <a:srgbClr val="0F75BC"/>
              </a:solidFill>
              <a:effectLst/>
              <a:uLnTx/>
              <a:uFillTx/>
              <a:latin typeface="Arial"/>
              <a:ea typeface="Arial"/>
              <a:cs typeface="Arial"/>
              <a:sym typeface="Arial"/>
            </a:endParaRPr>
          </a:p>
        </p:txBody>
      </p:sp>
      <p:sp>
        <p:nvSpPr>
          <p:cNvPr id="186" name="Google Shape;186;p29"/>
          <p:cNvSpPr txBox="1"/>
          <p:nvPr/>
        </p:nvSpPr>
        <p:spPr>
          <a:xfrm>
            <a:off x="104700" y="188900"/>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Clarifying Roles and Authorities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sp>
        <p:nvSpPr>
          <p:cNvPr id="187" name="Google Shape;187;p29"/>
          <p:cNvSpPr txBox="1"/>
          <p:nvPr/>
        </p:nvSpPr>
        <p:spPr>
          <a:xfrm>
            <a:off x="424500" y="1474375"/>
            <a:ext cx="8295000" cy="4385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200"/>
              </a:spcBef>
              <a:spcAft>
                <a:spcPts val="0"/>
              </a:spcAft>
              <a:buClr>
                <a:srgbClr val="000000"/>
              </a:buClr>
              <a:buSzPts val="1100"/>
              <a:buFont typeface="Arial"/>
              <a:buNone/>
              <a:tabLst/>
              <a:defRPr/>
            </a:pPr>
            <a:r>
              <a:rPr kumimoji="0" lang="en-US" sz="2400" b="0" i="1" u="none" strike="noStrike" kern="0" cap="none" spc="0" normalizeH="0" baseline="0" noProof="0">
                <a:ln>
                  <a:noFill/>
                </a:ln>
                <a:solidFill>
                  <a:srgbClr val="339933"/>
                </a:solidFill>
                <a:effectLst/>
                <a:uLnTx/>
                <a:uFillTx/>
                <a:latin typeface="Calibri"/>
                <a:ea typeface="Calibri"/>
                <a:cs typeface="Calibri"/>
                <a:sym typeface="Calibri"/>
              </a:rPr>
              <a:t>Decisions about when or how schools need to respond to an outbreak of COVID-19 involve collaboration across multiple jurisdictions. If part or an entire school needs to close to in-person instruction and transition from On-Site or Hybrid Instructional models to Distance Learning models as a matter of public health, it is also important that educators, students, families, and the general public have a clear understanding of how decisions are made and who makes those decisions. (pg. 10)</a:t>
            </a:r>
            <a:endParaRPr kumimoji="0" sz="2400" b="0" i="1" u="none" strike="noStrike" kern="0" cap="none" spc="0" normalizeH="0" baseline="0" noProof="0">
              <a:ln>
                <a:noFill/>
              </a:ln>
              <a:solidFill>
                <a:srgbClr val="33993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hidden="1"/>
          <p:cNvSpPr>
            <a:spLocks noGrp="1"/>
          </p:cNvSpPr>
          <p:nvPr>
            <p:ph type="title"/>
          </p:nvPr>
        </p:nvSpPr>
        <p:spPr/>
        <p:txBody>
          <a:bodyPr/>
          <a:lstStyle/>
          <a:p>
            <a:pPr lvl="0" defTabSz="914400">
              <a:lnSpc>
                <a:spcPct val="100000"/>
              </a:lnSpc>
              <a:spcBef>
                <a:spcPts val="0"/>
              </a:spcBef>
              <a:defRPr/>
            </a:pPr>
            <a:r>
              <a:rPr lang="en-US" kern="0" dirty="0">
                <a:solidFill>
                  <a:srgbClr val="0F75BC"/>
                </a:solidFill>
                <a:ea typeface="Calibri"/>
                <a:cs typeface="Calibri"/>
                <a:sym typeface="Calibri"/>
              </a:rPr>
              <a:t>Clarifying Roles and Authorities</a:t>
            </a:r>
            <a:endParaRPr lang="en-US" sz="1200" b="0" kern="0" dirty="0">
              <a:solidFill>
                <a:srgbClr val="0F75BC"/>
              </a:solidFill>
              <a:latin typeface="Arial"/>
              <a:ea typeface="Arial"/>
              <a:cs typeface="Arial"/>
              <a:sym typeface="Arial"/>
            </a:endParaRPr>
          </a:p>
        </p:txBody>
      </p:sp>
    </p:spTree>
    <p:extLst>
      <p:ext uri="{BB962C8B-B14F-4D97-AF65-F5344CB8AC3E}">
        <p14:creationId xmlns:p14="http://schemas.microsoft.com/office/powerpoint/2010/main" val="17498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Google Shape;195;p30"/>
          <p:cNvSpPr txBox="1"/>
          <p:nvPr/>
        </p:nvSpPr>
        <p:spPr>
          <a:xfrm>
            <a:off x="104700" y="188900"/>
            <a:ext cx="8934600" cy="881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F75BC"/>
                </a:solidFill>
                <a:effectLst/>
                <a:uLnTx/>
                <a:uFillTx/>
                <a:latin typeface="Calibri"/>
                <a:ea typeface="Calibri"/>
                <a:cs typeface="Calibri"/>
                <a:sym typeface="Calibri"/>
              </a:rPr>
              <a:t>Key Practices</a:t>
            </a:r>
            <a:endParaRPr kumimoji="0" sz="1400" b="0" i="0" u="none" strike="noStrike" kern="0" cap="none" spc="0" normalizeH="0" baseline="0" noProof="0" dirty="0">
              <a:ln>
                <a:noFill/>
              </a:ln>
              <a:solidFill>
                <a:srgbClr val="0F75BC"/>
              </a:solidFill>
              <a:effectLst/>
              <a:uLnTx/>
              <a:uFillTx/>
              <a:latin typeface="Arial"/>
              <a:ea typeface="Arial"/>
              <a:cs typeface="Arial"/>
              <a:sym typeface="Arial"/>
            </a:endParaRPr>
          </a:p>
        </p:txBody>
      </p:sp>
      <p:pic>
        <p:nvPicPr>
          <p:cNvPr id="196" name="Google Shape;196;p30" descr="Outlines information found here: https://www.oregon.gov/ode/students-and-family/healthsafety/Documents/Key%20Practices%20for%20Reducing%20Spread%20of%20COVID-19%20in%20Schools.pdf" title="Key Practices for Reducing Spread of COVID-19 in Schools"/>
          <p:cNvPicPr preferRelativeResize="0"/>
          <p:nvPr/>
        </p:nvPicPr>
        <p:blipFill>
          <a:blip r:embed="rId3">
            <a:alphaModFix/>
          </a:blip>
          <a:stretch>
            <a:fillRect/>
          </a:stretch>
        </p:blipFill>
        <p:spPr>
          <a:xfrm>
            <a:off x="0" y="1489125"/>
            <a:ext cx="9144000" cy="4572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kern="0" dirty="0">
                <a:solidFill>
                  <a:srgbClr val="0F75BC"/>
                </a:solidFill>
                <a:ea typeface="Calibri"/>
                <a:cs typeface="Calibri"/>
                <a:sym typeface="Calibri"/>
              </a:rPr>
              <a:t>Key Practices</a:t>
            </a:r>
            <a:r>
              <a:rPr lang="en-US" sz="1200" b="0" kern="0" dirty="0">
                <a:solidFill>
                  <a:srgbClr val="0F75BC"/>
                </a:solidFill>
                <a:latin typeface="Arial"/>
                <a:ea typeface="Arial"/>
                <a:cs typeface="Arial"/>
                <a:sym typeface="Arial"/>
              </a:rPr>
              <a:t/>
            </a:r>
            <a:br>
              <a:rPr lang="en-US" sz="1200" b="0" kern="0"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4059295808"/>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StartDate xmlns="http://schemas.microsoft.com/sharepoint/v3" xsi:nil="true"/>
    <PublishingExpirationDate xmlns="http://schemas.microsoft.com/sharepoint/v3" xsi:nil="true"/>
    <Estimated_x0020_Creation_x0020_Date xmlns="c30eb2c4-08af-4681-9c46-ce44a6085b67" xsi:nil="true"/>
    <Remediation_x0020_Date xmlns="c30eb2c4-08af-4681-9c46-ce44a6085b67" xsi:nil="true"/>
    <Priority xmlns="c30eb2c4-08af-4681-9c46-ce44a6085b67">New</Priority>
  </documentManagement>
</p:properties>
</file>

<file path=customXml/itemProps1.xml><?xml version="1.0" encoding="utf-8"?>
<ds:datastoreItem xmlns:ds="http://schemas.openxmlformats.org/officeDocument/2006/customXml" ds:itemID="{67F628C5-6718-4A44-BC55-542D63EAB86F}"/>
</file>

<file path=customXml/itemProps2.xml><?xml version="1.0" encoding="utf-8"?>
<ds:datastoreItem xmlns:ds="http://schemas.openxmlformats.org/officeDocument/2006/customXml" ds:itemID="{82BF9733-95E4-411D-8E3B-677AC13BD233}"/>
</file>

<file path=customXml/itemProps3.xml><?xml version="1.0" encoding="utf-8"?>
<ds:datastoreItem xmlns:ds="http://schemas.openxmlformats.org/officeDocument/2006/customXml" ds:itemID="{6DCACCBB-FC41-4291-8499-9F1C398F168B}"/>
</file>

<file path=docProps/app.xml><?xml version="1.0" encoding="utf-8"?>
<Properties xmlns="http://schemas.openxmlformats.org/officeDocument/2006/extended-properties" xmlns:vt="http://schemas.openxmlformats.org/officeDocument/2006/docPropsVTypes">
  <Template>ODE Powerpoint Template March 2019</Template>
  <TotalTime>28</TotalTime>
  <Words>2397</Words>
  <Application>Microsoft Office PowerPoint</Application>
  <PresentationFormat>On-screen Show (4:3)</PresentationFormat>
  <Paragraphs>284</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Georgia</vt:lpstr>
      <vt:lpstr>ODE_Powerpoint - pattern background</vt:lpstr>
      <vt:lpstr>ODE_Powerpoint</vt:lpstr>
      <vt:lpstr>Ready Schools, Safe Learners </vt:lpstr>
      <vt:lpstr>RSSL Version Number</vt:lpstr>
      <vt:lpstr>Dealing with Change</vt:lpstr>
      <vt:lpstr>Guiding Principles </vt:lpstr>
      <vt:lpstr>General Updates </vt:lpstr>
      <vt:lpstr>Bigger Picture </vt:lpstr>
      <vt:lpstr>Summary of Major Changes  </vt:lpstr>
      <vt:lpstr>Clarifying Roles and Authorities</vt:lpstr>
      <vt:lpstr>Key Practices </vt:lpstr>
      <vt:lpstr>Cohorting Parameters </vt:lpstr>
      <vt:lpstr>Face Coverings</vt:lpstr>
      <vt:lpstr>Face Coverings and Accommodations </vt:lpstr>
      <vt:lpstr>Enrollment </vt:lpstr>
      <vt:lpstr>Attendance </vt:lpstr>
      <vt:lpstr>Instructional Time </vt:lpstr>
      <vt:lpstr>Learning Day Overview </vt:lpstr>
      <vt:lpstr>Minor Changes </vt:lpstr>
      <vt:lpstr>Instructional and Extracurricular Activities Requiring Additional Consideration </vt:lpstr>
      <vt:lpstr>New Support Tools </vt:lpstr>
      <vt:lpstr>Comprehensive Distance Learning </vt:lpstr>
      <vt:lpstr>Considerations on CDL </vt:lpstr>
      <vt:lpstr>Timeline</vt:lpstr>
      <vt:lpstr>Steps of Plan Submission </vt:lpstr>
      <vt:lpstr>Steps of Plan Submission  2</vt:lpstr>
      <vt:lpstr>Steps of Plan Submission 3</vt:lpstr>
      <vt:lpstr>Steps of Plan Submission 4</vt:lpstr>
      <vt:lpstr>Send your link to ODE </vt:lpstr>
      <vt:lpstr>Guidance Development Work in Progress </vt:lpstr>
      <vt:lpstr>Guidance Development Work in Progress 2</vt:lpstr>
      <vt:lpstr>Grace &amp; Patience</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Schools, Safe Learners</dc:title>
  <dc:creator>RUDY Peter - ODE</dc:creator>
  <cp:lastModifiedBy>RUDY Peter - ODE</cp:lastModifiedBy>
  <cp:revision>5</cp:revision>
  <cp:lastPrinted>2017-08-28T18:38:33Z</cp:lastPrinted>
  <dcterms:created xsi:type="dcterms:W3CDTF">2020-07-27T22:20:15Z</dcterms:created>
  <dcterms:modified xsi:type="dcterms:W3CDTF">2020-07-28T15:03:33Z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