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9.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33.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32.xml" ContentType="application/vnd.openxmlformats-officedocument.presentationml.slide+xml"/>
  <Override PartName="/ppt/slides/slide28.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9.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slideLayouts/slideLayout33.xml" ContentType="application/vnd.openxmlformats-officedocument.presentationml.slideLayout+xml"/>
  <Override PartName="/ppt/notesSlides/notesSlide26.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32.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5.xml" ContentType="application/vnd.openxmlformats-officedocument.presentationml.notesSlide+xml"/>
  <Override PartName="/ppt/notesSlides/notesSlide16.xml" ContentType="application/vnd.openxmlformats-officedocument.presentationml.notesSlide+xml"/>
  <Override PartName="/ppt/notesSlides/notesSlide33.xml" ContentType="application/vnd.openxmlformats-officedocument.presentationml.notesSlide+xml"/>
  <Override PartName="/ppt/notesSlides/notesSlide15.xml" ContentType="application/vnd.openxmlformats-officedocument.presentationml.notesSlide+xml"/>
  <Override PartName="/ppt/notesSlides/notesSlide2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682" r:id="rId2"/>
    <p:sldMasterId id="2147483683" r:id="rId3"/>
  </p:sldMasterIdLst>
  <p:notesMasterIdLst>
    <p:notesMasterId r:id="rId3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90" r:id="rId33"/>
    <p:sldId id="287" r:id="rId34"/>
    <p:sldId id="288" r:id="rId35"/>
    <p:sldId id="289" r:id="rId3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ustomXml" Target="../customXml/item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customXml" Target="../customXml/item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haredsystems.dhsoha.state.or.us/DHSForms/Served/le3560.pdf"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nam02.safelinks.protection.outlook.com/?url=https%3A%2F%2Fsharedsystems.dhsoha.state.or.us%2FDHSForms%2FServed%2Fle3798.pdf&amp;data=04%7C01%7CKatarina.E.Moseley%40ode.state.or.us%7C621b9255426b4e63749b08d94acb648f%7Cb4f51418b26949a2935afa54bf584fc8%7C0%7C1%7C637623059704109745%7CUnknown%7CTWFpbGZsb3d8eyJWIjoiMC4wLjAwMDAiLCJQIjoiV2luMzIiLCJBTiI6Ik1haWwiLCJXVCI6Mn0%3D%7C1000&amp;sdata=0SY9H6ZAmTD7qBISfc5IDs9rgzQcNSfsqaC97FAZbIM%3D&amp;reserved=0" TargetMode="External"/><Relationship Id="rId4" Type="http://schemas.openxmlformats.org/officeDocument/2006/relationships/hyperlink" Target="https://forms.office.com/Pages/ResponsePage.aspx?id=6GOOZTmNnEmPSBOtyUUvTFK5bmmOdhJLmgCR_KMq9KlURU1XWDFMNDZTME9JSkc4U1dBWVhBWlQ5Vi4u"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d7b1bea341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d7b1bea341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294" name="Google Shape;294;gd7b1bea341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e59ae7ade8_0_2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e59ae7ade8_0_20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ge59ae7ade8_0_20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e59ae7ade8_0_2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e59ae7ade8_0_2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ge59ae7ade8_0_29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e4f61b0dbd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e4f61b0dbd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ge4f61b0dbd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e59ae7ade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e59ae7ade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ge59ae7ade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e59ae7ade8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e59ae7ade8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ge59ae7ade8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e601ab218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e601ab218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u="sng">
                <a:solidFill>
                  <a:schemeClr val="hlink"/>
                </a:solidFill>
                <a:hlinkClick r:id="rId3"/>
              </a:rPr>
              <a:t>https://sharedsystems.dhsoha.state.or.us/DHSForms/Served/le3560.pdf</a:t>
            </a:r>
            <a:r>
              <a:rPr lang="en-US"/>
              <a:t> </a:t>
            </a:r>
            <a:endParaRPr/>
          </a:p>
          <a:p>
            <a:pPr marL="0" lvl="0" indent="0" algn="l" rtl="0">
              <a:spcBef>
                <a:spcPts val="0"/>
              </a:spcBef>
              <a:spcAft>
                <a:spcPts val="0"/>
              </a:spcAft>
              <a:buNone/>
            </a:pPr>
            <a:endParaRPr/>
          </a:p>
          <a:p>
            <a:pPr marL="431800" lvl="0" indent="-285750" algn="l" rtl="0">
              <a:spcBef>
                <a:spcPts val="0"/>
              </a:spcBef>
              <a:spcAft>
                <a:spcPts val="0"/>
              </a:spcAft>
              <a:buClr>
                <a:schemeClr val="dk1"/>
              </a:buClr>
              <a:buSzPts val="1100"/>
              <a:buChar char="•"/>
            </a:pPr>
            <a:r>
              <a:rPr lang="en-US">
                <a:solidFill>
                  <a:srgbClr val="00B050"/>
                </a:solidFill>
              </a:rPr>
              <a:t>Staff screening testing is offered through an at-home testing program. Staff participation is confidential. K-12 staff interested in screening may </a:t>
            </a:r>
            <a:r>
              <a:rPr lang="en-US" u="sng">
                <a:solidFill>
                  <a:srgbClr val="1155CC"/>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enroll using this form</a:t>
            </a:r>
            <a:r>
              <a:rPr lang="en-US">
                <a:solidFill>
                  <a:srgbClr val="00B050"/>
                </a:solidFill>
              </a:rPr>
              <a:t>. Student screening testing is offered through partnership with several laboratories across Oregon. Interested schools may learn more </a:t>
            </a:r>
            <a:r>
              <a:rPr lang="en-US" u="sng">
                <a:solidFill>
                  <a:srgbClr val="1155CC"/>
                </a:solid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here</a:t>
            </a:r>
            <a:r>
              <a:rPr lang="en-US">
                <a:solidFill>
                  <a:srgbClr val="00B050"/>
                </a:solidFill>
              </a:rPr>
              <a:t> .</a:t>
            </a:r>
            <a:endParaRPr>
              <a:solidFill>
                <a:srgbClr val="00B050"/>
              </a:solidFill>
            </a:endParaRPr>
          </a:p>
          <a:p>
            <a:pPr marL="0" lvl="0" indent="0" algn="l" rtl="0">
              <a:spcBef>
                <a:spcPts val="900"/>
              </a:spcBef>
              <a:spcAft>
                <a:spcPts val="0"/>
              </a:spcAft>
              <a:buNone/>
            </a:pPr>
            <a:endParaRPr/>
          </a:p>
        </p:txBody>
      </p:sp>
      <p:sp>
        <p:nvSpPr>
          <p:cNvPr id="422" name="Google Shape;422;ge601ab218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e59ae7ade8_0_2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e59ae7ade8_0_2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ge59ae7ade8_0_2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e59ae7ade8_0_2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e59ae7ade8_0_2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ge59ae7ade8_0_2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e59ae7ade8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e59ae7ade8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2" name="Google Shape;462;ge59ae7ade8_0_3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e59ae7ade8_0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e59ae7ade8_0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ge59ae7ade8_0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d7b1bea341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d7b1bea341_0_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latin typeface="Roboto"/>
              <a:ea typeface="Roboto"/>
              <a:cs typeface="Roboto"/>
              <a:sym typeface="Roboto"/>
            </a:endParaRPr>
          </a:p>
          <a:p>
            <a:pPr marL="0" lvl="0" indent="0" algn="l" rtl="0">
              <a:spcBef>
                <a:spcPts val="0"/>
              </a:spcBef>
              <a:spcAft>
                <a:spcPts val="0"/>
              </a:spcAft>
              <a:buNone/>
            </a:pPr>
            <a:endParaRPr/>
          </a:p>
        </p:txBody>
      </p:sp>
      <p:sp>
        <p:nvSpPr>
          <p:cNvPr id="304" name="Google Shape;304;gd7b1bea341_0_8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e59ae7ade8_0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e59ae7ade8_0_1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ge59ae7ade8_0_1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e59ae7ade8_0_2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e59ae7ade8_0_2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ge59ae7ade8_0_2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e59ae7ade8_0_2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e59ae7ade8_0_2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7" name="Google Shape;497;ge59ae7ade8_0_2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e59ae7ade8_0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e59ae7ade8_0_1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ge59ae7ade8_0_1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e59ae7ade8_0_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e59ae7ade8_0_1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000">
                <a:solidFill>
                  <a:srgbClr val="548235"/>
                </a:solidFill>
              </a:rPr>
              <a:t>Schools should follow their usual exclusion guidelines, which should include the primary symptoms of COVID. Diagnostic testing at the school, offered for free through Oregon Health Authority, can be helpful.  Isolation and quarantine are LPHA decisions, and schools should work in partnership with their LPHAs to exclude students and staff who have been asked to isolate or quarantine by their LPHA. I’ve added a slide</a:t>
            </a:r>
            <a:endParaRPr sz="1000">
              <a:solidFill>
                <a:srgbClr val="548235"/>
              </a:solidFill>
            </a:endParaRPr>
          </a:p>
          <a:p>
            <a:pPr marL="0" lvl="0" indent="0" algn="l" rtl="0">
              <a:spcBef>
                <a:spcPts val="0"/>
              </a:spcBef>
              <a:spcAft>
                <a:spcPts val="0"/>
              </a:spcAft>
              <a:buClr>
                <a:schemeClr val="dk1"/>
              </a:buClr>
              <a:buSzPts val="1100"/>
              <a:buFont typeface="Arial"/>
              <a:buNone/>
            </a:pPr>
            <a:endParaRPr sz="1000">
              <a:solidFill>
                <a:srgbClr val="548235"/>
              </a:solidFill>
            </a:endParaRPr>
          </a:p>
          <a:p>
            <a:pPr marL="0" lvl="0" indent="0" algn="l" rtl="0">
              <a:spcBef>
                <a:spcPts val="0"/>
              </a:spcBef>
              <a:spcAft>
                <a:spcPts val="0"/>
              </a:spcAft>
              <a:buClr>
                <a:schemeClr val="dk1"/>
              </a:buClr>
              <a:buSzPts val="1100"/>
              <a:buFont typeface="Arial"/>
              <a:buNone/>
            </a:pPr>
            <a:r>
              <a:rPr lang="en-US" sz="1000">
                <a:solidFill>
                  <a:srgbClr val="548235"/>
                </a:solidFill>
              </a:rPr>
              <a:t>OAR </a:t>
            </a:r>
            <a:r>
              <a:rPr lang="en-US" sz="900" b="1">
                <a:solidFill>
                  <a:srgbClr val="333333"/>
                </a:solidFill>
                <a:highlight>
                  <a:srgbClr val="F5F5F5"/>
                </a:highlight>
                <a:latin typeface="Arial"/>
                <a:ea typeface="Arial"/>
                <a:cs typeface="Arial"/>
                <a:sym typeface="Arial"/>
              </a:rPr>
              <a:t>333-019-001</a:t>
            </a:r>
            <a:endParaRPr sz="1000">
              <a:solidFill>
                <a:srgbClr val="548235"/>
              </a:solidFill>
            </a:endParaRPr>
          </a:p>
          <a:p>
            <a:pPr marL="0" lvl="0" indent="0" algn="l" rtl="0">
              <a:lnSpc>
                <a:spcPct val="115000"/>
              </a:lnSpc>
              <a:spcBef>
                <a:spcPts val="900"/>
              </a:spcBef>
              <a:spcAft>
                <a:spcPts val="0"/>
              </a:spcAft>
              <a:buClr>
                <a:schemeClr val="dk1"/>
              </a:buClr>
              <a:buSzPts val="1100"/>
              <a:buFont typeface="Arial"/>
              <a:buNone/>
            </a:pPr>
            <a:r>
              <a:rPr lang="en-US" sz="900">
                <a:solidFill>
                  <a:srgbClr val="333333"/>
                </a:solidFill>
                <a:highlight>
                  <a:srgbClr val="F5F5F5"/>
                </a:highlight>
                <a:latin typeface="Arial"/>
                <a:ea typeface="Arial"/>
                <a:cs typeface="Arial"/>
                <a:sym typeface="Arial"/>
              </a:rPr>
              <a:t>(d) "Susceptible":</a:t>
            </a:r>
            <a:endParaRPr sz="900">
              <a:solidFill>
                <a:srgbClr val="333333"/>
              </a:solidFill>
              <a:highlight>
                <a:srgbClr val="F5F5F5"/>
              </a:highlight>
              <a:latin typeface="Arial"/>
              <a:ea typeface="Arial"/>
              <a:cs typeface="Arial"/>
              <a:sym typeface="Arial"/>
            </a:endParaRPr>
          </a:p>
          <a:p>
            <a:pPr marL="0" lvl="0" indent="0" algn="l" rtl="0">
              <a:lnSpc>
                <a:spcPct val="115000"/>
              </a:lnSpc>
              <a:spcBef>
                <a:spcPts val="900"/>
              </a:spcBef>
              <a:spcAft>
                <a:spcPts val="0"/>
              </a:spcAft>
              <a:buClr>
                <a:schemeClr val="dk1"/>
              </a:buClr>
              <a:buSzPts val="1100"/>
              <a:buFont typeface="Arial"/>
              <a:buNone/>
            </a:pPr>
            <a:r>
              <a:rPr lang="en-US" sz="900">
                <a:solidFill>
                  <a:srgbClr val="333333"/>
                </a:solidFill>
                <a:highlight>
                  <a:srgbClr val="F5F5F5"/>
                </a:highlight>
                <a:latin typeface="Arial"/>
                <a:ea typeface="Arial"/>
                <a:cs typeface="Arial"/>
                <a:sym typeface="Arial"/>
              </a:rPr>
              <a:t>(A) For a child, means lacking documentation of immunization required under OAR 333-050-0050.</a:t>
            </a:r>
            <a:endParaRPr sz="900">
              <a:solidFill>
                <a:srgbClr val="333333"/>
              </a:solidFill>
              <a:highlight>
                <a:srgbClr val="F5F5F5"/>
              </a:highlight>
              <a:latin typeface="Arial"/>
              <a:ea typeface="Arial"/>
              <a:cs typeface="Arial"/>
              <a:sym typeface="Arial"/>
            </a:endParaRPr>
          </a:p>
          <a:p>
            <a:pPr marL="0" lvl="0" indent="0" algn="l" rtl="0">
              <a:lnSpc>
                <a:spcPct val="115000"/>
              </a:lnSpc>
              <a:spcBef>
                <a:spcPts val="900"/>
              </a:spcBef>
              <a:spcAft>
                <a:spcPts val="0"/>
              </a:spcAft>
              <a:buClr>
                <a:schemeClr val="dk1"/>
              </a:buClr>
              <a:buSzPts val="1100"/>
              <a:buFont typeface="Arial"/>
              <a:buNone/>
            </a:pPr>
            <a:r>
              <a:rPr lang="en-US" sz="900">
                <a:solidFill>
                  <a:srgbClr val="333333"/>
                </a:solidFill>
                <a:highlight>
                  <a:srgbClr val="F5F5F5"/>
                </a:highlight>
                <a:latin typeface="Arial"/>
                <a:ea typeface="Arial"/>
                <a:cs typeface="Arial"/>
                <a:sym typeface="Arial"/>
              </a:rPr>
              <a:t>(B) For an employee of a school or child care facility, means lacking evidence of immunity to the disease.</a:t>
            </a:r>
            <a:endParaRPr sz="900">
              <a:solidFill>
                <a:srgbClr val="333333"/>
              </a:solidFill>
              <a:highlight>
                <a:srgbClr val="F5F5F5"/>
              </a:highlight>
              <a:latin typeface="Arial"/>
              <a:ea typeface="Arial"/>
              <a:cs typeface="Arial"/>
              <a:sym typeface="Arial"/>
            </a:endParaRPr>
          </a:p>
          <a:p>
            <a:pPr marL="0" lvl="0" indent="0" algn="l" rtl="0">
              <a:lnSpc>
                <a:spcPct val="115000"/>
              </a:lnSpc>
              <a:spcBef>
                <a:spcPts val="900"/>
              </a:spcBef>
              <a:spcAft>
                <a:spcPts val="0"/>
              </a:spcAft>
              <a:buClr>
                <a:schemeClr val="dk1"/>
              </a:buClr>
              <a:buSzPts val="1100"/>
              <a:buFont typeface="Arial"/>
              <a:buNone/>
            </a:pPr>
            <a:r>
              <a:rPr lang="en-US" sz="900">
                <a:solidFill>
                  <a:srgbClr val="333333"/>
                </a:solidFill>
                <a:highlight>
                  <a:srgbClr val="F5F5F5"/>
                </a:highlight>
                <a:latin typeface="Arial"/>
                <a:ea typeface="Arial"/>
                <a:cs typeface="Arial"/>
                <a:sym typeface="Arial"/>
              </a:rPr>
              <a:t>(3) A school administrator shall exclude a susceptible child who attends a school or children's facility if the administrator has reason to suspect that the child has been exposed to measles, mumps, rubella, diphtheria, pertussis, hepatitis A, hepatitis B, or COVID-19, unless the local health officer determines, in accordance with section (6) of this rule, that exclusion is not necessary to protect the public's health.</a:t>
            </a:r>
            <a:endParaRPr sz="900">
              <a:solidFill>
                <a:srgbClr val="333333"/>
              </a:solidFill>
              <a:highlight>
                <a:srgbClr val="F5F5F5"/>
              </a:highlight>
              <a:latin typeface="Arial"/>
              <a:ea typeface="Arial"/>
              <a:cs typeface="Arial"/>
              <a:sym typeface="Arial"/>
            </a:endParaRPr>
          </a:p>
          <a:p>
            <a:pPr marL="0" lvl="0" indent="0" algn="l" rtl="0">
              <a:lnSpc>
                <a:spcPct val="115000"/>
              </a:lnSpc>
              <a:spcBef>
                <a:spcPts val="900"/>
              </a:spcBef>
              <a:spcAft>
                <a:spcPts val="0"/>
              </a:spcAft>
              <a:buClr>
                <a:schemeClr val="dk1"/>
              </a:buClr>
              <a:buSzPts val="1100"/>
              <a:buFont typeface="Arial"/>
              <a:buNone/>
            </a:pPr>
            <a:r>
              <a:rPr lang="en-US" sz="900">
                <a:solidFill>
                  <a:srgbClr val="333333"/>
                </a:solidFill>
                <a:highlight>
                  <a:srgbClr val="F5F5F5"/>
                </a:highlight>
                <a:latin typeface="Arial"/>
                <a:ea typeface="Arial"/>
                <a:cs typeface="Arial"/>
                <a:sym typeface="Arial"/>
              </a:rPr>
              <a:t>(4) A school administrator shall exclude a susceptible employee of a school or children’s facility if the administrator has reason to suspect that the employee has been exposed to measles, mumps, rubella, diphtheria, pertussis, hepatitis A, hepatitis B, or COVID-19, unless the local health officer determines, in accordance with section (6) of this rule, that exclusion is not necessary to protect the public’s health.</a:t>
            </a:r>
            <a:endParaRPr sz="900">
              <a:solidFill>
                <a:srgbClr val="333333"/>
              </a:solidFill>
              <a:highlight>
                <a:srgbClr val="F5F5F5"/>
              </a:highlight>
              <a:latin typeface="Arial"/>
              <a:ea typeface="Arial"/>
              <a:cs typeface="Arial"/>
              <a:sym typeface="Arial"/>
            </a:endParaRPr>
          </a:p>
          <a:p>
            <a:pPr marL="0" lvl="0" indent="0" algn="l" rtl="0">
              <a:lnSpc>
                <a:spcPct val="115000"/>
              </a:lnSpc>
              <a:spcBef>
                <a:spcPts val="900"/>
              </a:spcBef>
              <a:spcAft>
                <a:spcPts val="900"/>
              </a:spcAft>
              <a:buClr>
                <a:schemeClr val="dk1"/>
              </a:buClr>
              <a:buSzPts val="1100"/>
              <a:buFont typeface="Arial"/>
              <a:buNone/>
            </a:pPr>
            <a:r>
              <a:rPr lang="en-US" sz="900">
                <a:solidFill>
                  <a:srgbClr val="333333"/>
                </a:solidFill>
                <a:highlight>
                  <a:srgbClr val="F5F5F5"/>
                </a:highlight>
                <a:latin typeface="Arial"/>
                <a:ea typeface="Arial"/>
                <a:cs typeface="Arial"/>
                <a:sym typeface="Arial"/>
              </a:rPr>
              <a:t>(5) A school administrator may request that the local health officer determine whether an exclusion under section (3) or (4) of this rule is necessary.</a:t>
            </a:r>
            <a:endParaRPr/>
          </a:p>
        </p:txBody>
      </p:sp>
      <p:sp>
        <p:nvSpPr>
          <p:cNvPr id="515" name="Google Shape;515;ge59ae7ade8_0_1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e59ae7ade8_0_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e59ae7ade8_0_1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4" name="Google Shape;524;ge59ae7ade8_0_1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e59ae7ade8_0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e59ae7ade8_0_1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3" name="Google Shape;533;ge59ae7ade8_0_1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e59ae7ade8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e59ae7ade8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ge59ae7ade8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e4f61b0dbd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e4f61b0dbd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0" name="Google Shape;550;ge4f61b0dbd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e59ae7ade8_0_3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e59ae7ade8_0_3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ge59ae7ade8_0_34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d7d283b938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d7d283b938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gd7d283b938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e5df774dce_1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e5df774dce_1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7" name="Google Shape;567;ge5df774dce_1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extLst>
      <p:ext uri="{BB962C8B-B14F-4D97-AF65-F5344CB8AC3E}">
        <p14:creationId xmlns:p14="http://schemas.microsoft.com/office/powerpoint/2010/main" val="17691544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e59ae7ade8_0_3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e59ae7ade8_0_3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6" name="Google Shape;576;ge59ae7ade8_0_3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e59ae7ade8_0_3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e59ae7ade8_0_3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5" name="Google Shape;585;ge59ae7ade8_0_30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d7d283b938_0_1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d7d283b938_0_1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gd7d283b938_0_1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e59ae7ade8_0_3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e59ae7ade8_0_3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ge59ae7ade8_0_36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e59ae7ade8_0_2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e59ae7ade8_0_2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ge59ae7ade8_0_28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e5df774dce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e5df774dce_1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ge5df774dce_1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e5df774dce_1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e5df774dce_1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ge5df774dce_1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e59ae7ade8_0_1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e59ae7ade8_0_1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ge59ae7ade8_0_19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e59ae7ade8_0_2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e59ae7ade8_0_2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ge59ae7ade8_0_2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2"/>
        </a:solidFill>
        <a:effectLst/>
      </p:bgPr>
    </p:bg>
    <p:spTree>
      <p:nvGrpSpPr>
        <p:cNvPr id="1" name="Shape 17"/>
        <p:cNvGrpSpPr/>
        <p:nvPr/>
      </p:nvGrpSpPr>
      <p:grpSpPr>
        <a:xfrm>
          <a:off x="0" y="0"/>
          <a:ext cx="0" cy="0"/>
          <a:chOff x="0" y="0"/>
          <a:chExt cx="0" cy="0"/>
        </a:xfrm>
      </p:grpSpPr>
      <p:sp>
        <p:nvSpPr>
          <p:cNvPr id="18" name="Google Shape;18;p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
          <p:cNvSpPr/>
          <p:nvPr/>
        </p:nvSpPr>
        <p:spPr>
          <a:xfrm>
            <a:off x="206188" y="5948082"/>
            <a:ext cx="11775141" cy="699247"/>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 name="Google Shape;20;p2"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21" name="Google Shape;21;p2"/>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2"/>
              </a:buClr>
              <a:buSzPts val="5400"/>
              <a:buFont typeface="Calibri"/>
              <a:buNone/>
              <a:defRPr sz="54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2"/>
              </a:buClr>
              <a:buSzPts val="2400"/>
              <a:buNone/>
              <a:defRPr sz="2400">
                <a:solidFill>
                  <a:schemeClr val="accen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6" name="Google Shape;26;p2"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2"/>
        </a:solidFill>
        <a:effectLst/>
      </p:bgPr>
    </p:bg>
    <p:spTree>
      <p:nvGrpSpPr>
        <p:cNvPr id="1" name="Shape 85"/>
        <p:cNvGrpSpPr/>
        <p:nvPr/>
      </p:nvGrpSpPr>
      <p:grpSpPr>
        <a:xfrm>
          <a:off x="0" y="0"/>
          <a:ext cx="0" cy="0"/>
          <a:chOff x="0" y="0"/>
          <a:chExt cx="0" cy="0"/>
        </a:xfrm>
      </p:grpSpPr>
      <p:sp>
        <p:nvSpPr>
          <p:cNvPr id="86" name="Google Shape;86;p1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7" name="Google Shape;87;p11"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88" name="Google Shape;88;p11"/>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2"/>
              </a:buClr>
              <a:buSzPts val="12000"/>
              <a:buFont typeface="Calibri"/>
              <a:buNone/>
              <a:defRPr sz="120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2" name="Google Shape;92;p11"/>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2"/>
              </a:buClr>
              <a:buSzPts val="2400"/>
              <a:buNone/>
              <a:defRPr sz="2400">
                <a:solidFill>
                  <a:schemeClr val="accen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2"/>
        </a:solidFill>
        <a:effectLst/>
      </p:bgPr>
    </p:bg>
    <p:spTree>
      <p:nvGrpSpPr>
        <p:cNvPr id="1" name="Shape 93"/>
        <p:cNvGrpSpPr/>
        <p:nvPr/>
      </p:nvGrpSpPr>
      <p:grpSpPr>
        <a:xfrm>
          <a:off x="0" y="0"/>
          <a:ext cx="0" cy="0"/>
          <a:chOff x="0" y="0"/>
          <a:chExt cx="0" cy="0"/>
        </a:xfrm>
      </p:grpSpPr>
      <p:sp>
        <p:nvSpPr>
          <p:cNvPr id="94" name="Google Shape;94;p1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5" name="Google Shape;95;p1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96" name="Google Shape;96;p12"/>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2"/>
              </a:buClr>
              <a:buSzPts val="12000"/>
              <a:buFont typeface="Calibri"/>
              <a:buNone/>
              <a:defRPr sz="120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00" name="Google Shape;100;p12"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101" name="Google Shape;101;p12"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102" name="Google Shape;102;p12"/>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accent5"/>
        </a:solidFill>
        <a:effectLst/>
      </p:bgPr>
    </p:bg>
    <p:spTree>
      <p:nvGrpSpPr>
        <p:cNvPr id="1" name="Shape 111"/>
        <p:cNvGrpSpPr/>
        <p:nvPr/>
      </p:nvGrpSpPr>
      <p:grpSpPr>
        <a:xfrm>
          <a:off x="0" y="0"/>
          <a:ext cx="0" cy="0"/>
          <a:chOff x="0" y="0"/>
          <a:chExt cx="0" cy="0"/>
        </a:xfrm>
      </p:grpSpPr>
      <p:sp>
        <p:nvSpPr>
          <p:cNvPr id="112" name="Google Shape;112;p14"/>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3" name="Google Shape;113;p14"/>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4" name="Google Shape;114;p14"/>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5" name="Google Shape;115;p14"/>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6" name="Google Shape;116;p1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5"/>
        </a:solidFill>
        <a:effectLst/>
      </p:bgPr>
    </p:bg>
    <p:spTree>
      <p:nvGrpSpPr>
        <p:cNvPr id="1" name="Shape 117"/>
        <p:cNvGrpSpPr/>
        <p:nvPr/>
      </p:nvGrpSpPr>
      <p:grpSpPr>
        <a:xfrm>
          <a:off x="0" y="0"/>
          <a:ext cx="0" cy="0"/>
          <a:chOff x="0" y="0"/>
          <a:chExt cx="0" cy="0"/>
        </a:xfrm>
      </p:grpSpPr>
      <p:sp>
        <p:nvSpPr>
          <p:cNvPr id="118" name="Google Shape;118;p1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9" name="Google Shape;119;p15"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20" name="Google Shape;120;p15"/>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5"/>
              </a:buClr>
              <a:buSzPts val="12000"/>
              <a:buFont typeface="Calibri"/>
              <a:buNone/>
              <a:defRPr sz="12000">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15"/>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2" name="Google Shape;122;p15"/>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p1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4" name="Google Shape;124;p15"/>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5"/>
              </a:buClr>
              <a:buSzPts val="2400"/>
              <a:buNone/>
              <a:defRPr sz="2400">
                <a:solidFill>
                  <a:schemeClr val="accent5"/>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5"/>
        </a:solidFill>
        <a:effectLst/>
      </p:bgPr>
    </p:bg>
    <p:spTree>
      <p:nvGrpSpPr>
        <p:cNvPr id="1" name="Shape 125"/>
        <p:cNvGrpSpPr/>
        <p:nvPr/>
      </p:nvGrpSpPr>
      <p:grpSpPr>
        <a:xfrm>
          <a:off x="0" y="0"/>
          <a:ext cx="0" cy="0"/>
          <a:chOff x="0" y="0"/>
          <a:chExt cx="0" cy="0"/>
        </a:xfrm>
      </p:grpSpPr>
      <p:sp>
        <p:nvSpPr>
          <p:cNvPr id="126" name="Google Shape;126;p1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7" name="Google Shape;127;p16"/>
          <p:cNvSpPr/>
          <p:nvPr/>
        </p:nvSpPr>
        <p:spPr>
          <a:xfrm>
            <a:off x="206188" y="5948082"/>
            <a:ext cx="11775000" cy="6993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8" name="Google Shape;128;p16"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129" name="Google Shape;129;p16"/>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5"/>
              </a:buClr>
              <a:buSzPts val="5400"/>
              <a:buFont typeface="Calibri"/>
              <a:buNone/>
              <a:defRPr sz="5400">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0" name="Google Shape;130;p16"/>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5"/>
              </a:buClr>
              <a:buSzPts val="2400"/>
              <a:buNone/>
              <a:defRPr sz="2400">
                <a:solidFill>
                  <a:schemeClr val="accent5"/>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31" name="Google Shape;131;p16"/>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2" name="Google Shape;132;p16"/>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3" name="Google Shape;133;p1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34" name="Google Shape;134;p16"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accent5"/>
        </a:solidFill>
        <a:effectLst/>
      </p:bgPr>
    </p:bg>
    <p:spTree>
      <p:nvGrpSpPr>
        <p:cNvPr id="1" name="Shape 135"/>
        <p:cNvGrpSpPr/>
        <p:nvPr/>
      </p:nvGrpSpPr>
      <p:grpSpPr>
        <a:xfrm>
          <a:off x="0" y="0"/>
          <a:ext cx="0" cy="0"/>
          <a:chOff x="0" y="0"/>
          <a:chExt cx="0" cy="0"/>
        </a:xfrm>
      </p:grpSpPr>
      <p:sp>
        <p:nvSpPr>
          <p:cNvPr id="136" name="Google Shape;136;p17"/>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17"/>
          <p:cNvSpPr/>
          <p:nvPr/>
        </p:nvSpPr>
        <p:spPr>
          <a:xfrm>
            <a:off x="206187" y="2488757"/>
            <a:ext cx="11775000" cy="19005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p:txBody>
      </p:sp>
      <p:sp>
        <p:nvSpPr>
          <p:cNvPr id="138" name="Google Shape;138;p17"/>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5"/>
              </a:buClr>
              <a:buSzPts val="6800"/>
              <a:buFont typeface="Calibri"/>
              <a:buNone/>
              <a:defRPr sz="6800">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9" name="Google Shape;139;p17"/>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0" name="Google Shape;140;p17"/>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1" name="Google Shape;141;p1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42" name="Google Shape;142;p17"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accent5"/>
        </a:solidFill>
        <a:effectLst/>
      </p:bgPr>
    </p:bg>
    <p:spTree>
      <p:nvGrpSpPr>
        <p:cNvPr id="1" name="Shape 143"/>
        <p:cNvGrpSpPr/>
        <p:nvPr/>
      </p:nvGrpSpPr>
      <p:grpSpPr>
        <a:xfrm>
          <a:off x="0" y="0"/>
          <a:ext cx="0" cy="0"/>
          <a:chOff x="0" y="0"/>
          <a:chExt cx="0" cy="0"/>
        </a:xfrm>
      </p:grpSpPr>
      <p:sp>
        <p:nvSpPr>
          <p:cNvPr id="144" name="Google Shape;144;p1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5" name="Google Shape;145;p18"/>
          <p:cNvSpPr/>
          <p:nvPr/>
        </p:nvSpPr>
        <p:spPr>
          <a:xfrm>
            <a:off x="206188" y="215153"/>
            <a:ext cx="11775000" cy="13974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18"/>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1">
            <a:normAutofit/>
          </a:bodyPr>
          <a:lstStyle>
            <a:lvl1pPr lvl="0" algn="ctr" rtl="0">
              <a:lnSpc>
                <a:spcPct val="90000"/>
              </a:lnSpc>
              <a:spcBef>
                <a:spcPts val="0"/>
              </a:spcBef>
              <a:spcAft>
                <a:spcPts val="0"/>
              </a:spcAft>
              <a:buClr>
                <a:schemeClr val="accent5"/>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7" name="Google Shape;147;p18"/>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8" name="Google Shape;148;p18"/>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9" name="Google Shape;149;p18"/>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0" name="Google Shape;150;p1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accent5"/>
        </a:solidFill>
        <a:effectLst/>
      </p:bgPr>
    </p:bg>
    <p:spTree>
      <p:nvGrpSpPr>
        <p:cNvPr id="1" name="Shape 151"/>
        <p:cNvGrpSpPr/>
        <p:nvPr/>
      </p:nvGrpSpPr>
      <p:grpSpPr>
        <a:xfrm>
          <a:off x="0" y="0"/>
          <a:ext cx="0" cy="0"/>
          <a:chOff x="0" y="0"/>
          <a:chExt cx="0" cy="0"/>
        </a:xfrm>
      </p:grpSpPr>
      <p:sp>
        <p:nvSpPr>
          <p:cNvPr id="152" name="Google Shape;152;p1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3" name="Google Shape;153;p19"/>
          <p:cNvSpPr/>
          <p:nvPr/>
        </p:nvSpPr>
        <p:spPr>
          <a:xfrm>
            <a:off x="206189" y="215153"/>
            <a:ext cx="4730400" cy="64323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4" name="Google Shape;154;p19"/>
          <p:cNvSpPr txBox="1">
            <a:spLocks noGrp="1"/>
          </p:cNvSpPr>
          <p:nvPr>
            <p:ph type="title"/>
          </p:nvPr>
        </p:nvSpPr>
        <p:spPr>
          <a:xfrm>
            <a:off x="717177" y="779645"/>
            <a:ext cx="3931800" cy="50814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5"/>
              </a:buClr>
              <a:buSzPts val="4400"/>
              <a:buFont typeface="Calibri"/>
              <a:buNone/>
              <a:defRPr sz="4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5" name="Google Shape;155;p19"/>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56" name="Google Shape;156;p19"/>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7" name="Google Shape;157;p19"/>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8" name="Google Shape;158;p1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chemeClr val="accent5"/>
        </a:solidFill>
        <a:effectLst/>
      </p:bgPr>
    </p:bg>
    <p:spTree>
      <p:nvGrpSpPr>
        <p:cNvPr id="1" name="Shape 159"/>
        <p:cNvGrpSpPr/>
        <p:nvPr/>
      </p:nvGrpSpPr>
      <p:grpSpPr>
        <a:xfrm>
          <a:off x="0" y="0"/>
          <a:ext cx="0" cy="0"/>
          <a:chOff x="0" y="0"/>
          <a:chExt cx="0" cy="0"/>
        </a:xfrm>
      </p:grpSpPr>
      <p:sp>
        <p:nvSpPr>
          <p:cNvPr id="160" name="Google Shape;160;p2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1" name="Google Shape;161;p20"/>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2" name="Google Shape;162;p20"/>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3" name="Google Shape;163;p20"/>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4" name="Google Shape;164;p20"/>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5" name="Google Shape;165;p2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accent5"/>
        </a:solidFill>
        <a:effectLst/>
      </p:bgPr>
    </p:bg>
    <p:spTree>
      <p:nvGrpSpPr>
        <p:cNvPr id="1" name="Shape 166"/>
        <p:cNvGrpSpPr/>
        <p:nvPr/>
      </p:nvGrpSpPr>
      <p:grpSpPr>
        <a:xfrm>
          <a:off x="0" y="0"/>
          <a:ext cx="0" cy="0"/>
          <a:chOff x="0" y="0"/>
          <a:chExt cx="0" cy="0"/>
        </a:xfrm>
      </p:grpSpPr>
      <p:sp>
        <p:nvSpPr>
          <p:cNvPr id="167" name="Google Shape;167;p21"/>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5"/>
              </a:buClr>
              <a:buSzPts val="3200"/>
              <a:buNone/>
              <a:defRPr sz="3200" b="0">
                <a:solidFill>
                  <a:schemeClr val="accent5"/>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68" name="Google Shape;168;p21"/>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9" name="Google Shape;169;p21"/>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5"/>
              </a:buClr>
              <a:buSzPts val="3200"/>
              <a:buNone/>
              <a:defRPr sz="3200" b="0">
                <a:solidFill>
                  <a:schemeClr val="accent5"/>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70" name="Google Shape;170;p21"/>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1" name="Google Shape;171;p21"/>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2" name="Google Shape;172;p21"/>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3" name="Google Shape;173;p2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4" name="Google Shape;174;p2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accent2"/>
        </a:solidFill>
        <a:effectLst/>
      </p:bgPr>
    </p:bg>
    <p:spTree>
      <p:nvGrpSpPr>
        <p:cNvPr id="1" name="Shape 27"/>
        <p:cNvGrpSpPr/>
        <p:nvPr/>
      </p:nvGrpSpPr>
      <p:grpSpPr>
        <a:xfrm>
          <a:off x="0" y="0"/>
          <a:ext cx="0" cy="0"/>
          <a:chOff x="0" y="0"/>
          <a:chExt cx="0" cy="0"/>
        </a:xfrm>
      </p:grpSpPr>
      <p:sp>
        <p:nvSpPr>
          <p:cNvPr id="28" name="Google Shape;28;p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 name="Google Shape;29;p3"/>
          <p:cNvSpPr/>
          <p:nvPr/>
        </p:nvSpPr>
        <p:spPr>
          <a:xfrm>
            <a:off x="206187" y="2488757"/>
            <a:ext cx="11775141" cy="1900363"/>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p:txBody>
      </p:sp>
      <p:sp>
        <p:nvSpPr>
          <p:cNvPr id="30" name="Google Shape;30;p3"/>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2"/>
              </a:buClr>
              <a:buSzPts val="6800"/>
              <a:buFont typeface="Calibri"/>
              <a:buNone/>
              <a:defRPr sz="68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4" name="Google Shape;34;p3"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bg>
      <p:bgPr>
        <a:solidFill>
          <a:schemeClr val="accent5"/>
        </a:solidFill>
        <a:effectLst/>
      </p:bgPr>
    </p:bg>
    <p:spTree>
      <p:nvGrpSpPr>
        <p:cNvPr id="1" name="Shape 175"/>
        <p:cNvGrpSpPr/>
        <p:nvPr/>
      </p:nvGrpSpPr>
      <p:grpSpPr>
        <a:xfrm>
          <a:off x="0" y="0"/>
          <a:ext cx="0" cy="0"/>
          <a:chOff x="0" y="0"/>
          <a:chExt cx="0" cy="0"/>
        </a:xfrm>
      </p:grpSpPr>
      <p:sp>
        <p:nvSpPr>
          <p:cNvPr id="176" name="Google Shape;176;p2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7" name="Google Shape;177;p22"/>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accent5"/>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8" name="Google Shape;178;p22"/>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9" name="Google Shape;179;p22"/>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0" name="Google Shape;180;p2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accent5"/>
        </a:solidFill>
        <a:effectLst/>
      </p:bgPr>
    </p:bg>
    <p:spTree>
      <p:nvGrpSpPr>
        <p:cNvPr id="1" name="Shape 181"/>
        <p:cNvGrpSpPr/>
        <p:nvPr/>
      </p:nvGrpSpPr>
      <p:grpSpPr>
        <a:xfrm>
          <a:off x="0" y="0"/>
          <a:ext cx="0" cy="0"/>
          <a:chOff x="0" y="0"/>
          <a:chExt cx="0" cy="0"/>
        </a:xfrm>
      </p:grpSpPr>
      <p:sp>
        <p:nvSpPr>
          <p:cNvPr id="182" name="Google Shape;182;p2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183" name="Google Shape;183;p23"/>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4" name="Google Shape;184;p23"/>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5" name="Google Shape;185;p2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6" name="Google Shape;186;p23"/>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5"/>
        </a:solidFill>
        <a:effectLst/>
      </p:bgPr>
    </p:bg>
    <p:spTree>
      <p:nvGrpSpPr>
        <p:cNvPr id="1" name="Shape 187"/>
        <p:cNvGrpSpPr/>
        <p:nvPr/>
      </p:nvGrpSpPr>
      <p:grpSpPr>
        <a:xfrm>
          <a:off x="0" y="0"/>
          <a:ext cx="0" cy="0"/>
          <a:chOff x="0" y="0"/>
          <a:chExt cx="0" cy="0"/>
        </a:xfrm>
      </p:grpSpPr>
      <p:sp>
        <p:nvSpPr>
          <p:cNvPr id="188" name="Google Shape;188;p2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9" name="Google Shape;189;p2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90" name="Google Shape;190;p24"/>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5"/>
              </a:buClr>
              <a:buSzPts val="12000"/>
              <a:buFont typeface="Calibri"/>
              <a:buNone/>
              <a:defRPr sz="12000">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1" name="Google Shape;191;p24"/>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2" name="Google Shape;192;p24"/>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3" name="Google Shape;193;p2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94" name="Google Shape;194;p24"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195" name="Google Shape;195;p24"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196" name="Google Shape;196;p24"/>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205"/>
        <p:cNvGrpSpPr/>
        <p:nvPr/>
      </p:nvGrpSpPr>
      <p:grpSpPr>
        <a:xfrm>
          <a:off x="0" y="0"/>
          <a:ext cx="0" cy="0"/>
          <a:chOff x="0" y="0"/>
          <a:chExt cx="0" cy="0"/>
        </a:xfrm>
      </p:grpSpPr>
      <p:sp>
        <p:nvSpPr>
          <p:cNvPr id="206" name="Google Shape;206;p2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7" name="Google Shape;207;p26"/>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8" name="Google Shape;208;p26"/>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2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2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1"/>
        </a:solidFill>
        <a:effectLst/>
      </p:bgPr>
    </p:bg>
    <p:spTree>
      <p:nvGrpSpPr>
        <p:cNvPr id="1" name="Shape 211"/>
        <p:cNvGrpSpPr/>
        <p:nvPr/>
      </p:nvGrpSpPr>
      <p:grpSpPr>
        <a:xfrm>
          <a:off x="0" y="0"/>
          <a:ext cx="0" cy="0"/>
          <a:chOff x="0" y="0"/>
          <a:chExt cx="0" cy="0"/>
        </a:xfrm>
      </p:grpSpPr>
      <p:sp>
        <p:nvSpPr>
          <p:cNvPr id="212" name="Google Shape;212;p2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3" name="Google Shape;213;p27"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14" name="Google Shape;214;p27"/>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5" name="Google Shape;215;p27"/>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2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2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8" name="Google Shape;218;p27"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219" name="Google Shape;219;p27"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220" name="Google Shape;220;p27"/>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1"/>
        <p:cNvGrpSpPr/>
        <p:nvPr/>
      </p:nvGrpSpPr>
      <p:grpSpPr>
        <a:xfrm>
          <a:off x="0" y="0"/>
          <a:ext cx="0" cy="0"/>
          <a:chOff x="0" y="0"/>
          <a:chExt cx="0" cy="0"/>
        </a:xfrm>
      </p:grpSpPr>
      <p:sp>
        <p:nvSpPr>
          <p:cNvPr id="222" name="Google Shape;222;p28"/>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3" name="Google Shape;223;p28"/>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4" name="Google Shape;224;p28"/>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28"/>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2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2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8"/>
        <p:cNvGrpSpPr/>
        <p:nvPr/>
      </p:nvGrpSpPr>
      <p:grpSpPr>
        <a:xfrm>
          <a:off x="0" y="0"/>
          <a:ext cx="0" cy="0"/>
          <a:chOff x="0" y="0"/>
          <a:chExt cx="0" cy="0"/>
        </a:xfrm>
      </p:grpSpPr>
      <p:sp>
        <p:nvSpPr>
          <p:cNvPr id="229" name="Google Shape;229;p2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29"/>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29"/>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2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2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1"/>
        </a:solidFill>
        <a:effectLst/>
      </p:bgPr>
    </p:bg>
    <p:spTree>
      <p:nvGrpSpPr>
        <p:cNvPr id="1" name="Shape 234"/>
        <p:cNvGrpSpPr/>
        <p:nvPr/>
      </p:nvGrpSpPr>
      <p:grpSpPr>
        <a:xfrm>
          <a:off x="0" y="0"/>
          <a:ext cx="0" cy="0"/>
          <a:chOff x="0" y="0"/>
          <a:chExt cx="0" cy="0"/>
        </a:xfrm>
      </p:grpSpPr>
      <p:sp>
        <p:nvSpPr>
          <p:cNvPr id="235" name="Google Shape;235;p30"/>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6" name="Google Shape;236;p30"/>
          <p:cNvSpPr/>
          <p:nvPr/>
        </p:nvSpPr>
        <p:spPr>
          <a:xfrm>
            <a:off x="206188" y="5948082"/>
            <a:ext cx="11775141" cy="69924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37" name="Google Shape;237;p30"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238" name="Google Shape;238;p30"/>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5400"/>
              <a:buFont typeface="Calibri"/>
              <a:buNone/>
              <a:defRPr sz="5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9" name="Google Shape;239;p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0" name="Google Shape;240;p30"/>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3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3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43" name="Google Shape;243;p30"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accent1"/>
        </a:solidFill>
        <a:effectLst/>
      </p:bgPr>
    </p:bg>
    <p:spTree>
      <p:nvGrpSpPr>
        <p:cNvPr id="1" name="Shape 244"/>
        <p:cNvGrpSpPr/>
        <p:nvPr/>
      </p:nvGrpSpPr>
      <p:grpSpPr>
        <a:xfrm>
          <a:off x="0" y="0"/>
          <a:ext cx="0" cy="0"/>
          <a:chOff x="0" y="0"/>
          <a:chExt cx="0" cy="0"/>
        </a:xfrm>
      </p:grpSpPr>
      <p:sp>
        <p:nvSpPr>
          <p:cNvPr id="245" name="Google Shape;245;p3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6" name="Google Shape;246;p31"/>
          <p:cNvSpPr/>
          <p:nvPr/>
        </p:nvSpPr>
        <p:spPr>
          <a:xfrm>
            <a:off x="206187" y="2488757"/>
            <a:ext cx="11775141" cy="190036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p:txBody>
      </p:sp>
      <p:sp>
        <p:nvSpPr>
          <p:cNvPr id="247" name="Google Shape;247;p31"/>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6800"/>
              <a:buFont typeface="Calibri"/>
              <a:buNone/>
              <a:defRPr sz="68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8" name="Google Shape;248;p3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9" name="Google Shape;249;p3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0" name="Google Shape;250;p3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51" name="Google Shape;251;p31"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accent1"/>
        </a:solidFill>
        <a:effectLst/>
      </p:bgPr>
    </p:bg>
    <p:spTree>
      <p:nvGrpSpPr>
        <p:cNvPr id="1" name="Shape 252"/>
        <p:cNvGrpSpPr/>
        <p:nvPr/>
      </p:nvGrpSpPr>
      <p:grpSpPr>
        <a:xfrm>
          <a:off x="0" y="0"/>
          <a:ext cx="0" cy="0"/>
          <a:chOff x="0" y="0"/>
          <a:chExt cx="0" cy="0"/>
        </a:xfrm>
      </p:grpSpPr>
      <p:sp>
        <p:nvSpPr>
          <p:cNvPr id="253" name="Google Shape;253;p3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4" name="Google Shape;254;p32"/>
          <p:cNvSpPr/>
          <p:nvPr/>
        </p:nvSpPr>
        <p:spPr>
          <a:xfrm>
            <a:off x="206188" y="215153"/>
            <a:ext cx="11775141" cy="139736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5" name="Google Shape;255;p3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1">
            <a:normAutofit/>
          </a:bodyPr>
          <a:lstStyle>
            <a:lvl1pPr lvl="0" algn="ctr">
              <a:lnSpc>
                <a:spcPct val="90000"/>
              </a:lnSpc>
              <a:spcBef>
                <a:spcPts val="0"/>
              </a:spcBef>
              <a:spcAft>
                <a:spcPts val="0"/>
              </a:spcAft>
              <a:buClr>
                <a:schemeClr val="accent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6" name="Google Shape;256;p32"/>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7" name="Google Shape;257;p3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8" name="Google Shape;258;p3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9" name="Google Shape;259;p3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Bar and Content" type="obj">
  <p:cSld name="OBJECT">
    <p:bg>
      <p:bgPr>
        <a:solidFill>
          <a:schemeClr val="accent2"/>
        </a:solidFill>
        <a:effectLst/>
      </p:bgPr>
    </p:bg>
    <p:spTree>
      <p:nvGrpSpPr>
        <p:cNvPr id="1" name="Shape 35"/>
        <p:cNvGrpSpPr/>
        <p:nvPr/>
      </p:nvGrpSpPr>
      <p:grpSpPr>
        <a:xfrm>
          <a:off x="0" y="0"/>
          <a:ext cx="0" cy="0"/>
          <a:chOff x="0" y="0"/>
          <a:chExt cx="0" cy="0"/>
        </a:xfrm>
      </p:grpSpPr>
      <p:sp>
        <p:nvSpPr>
          <p:cNvPr id="36" name="Google Shape;36;p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37;p4"/>
          <p:cNvSpPr/>
          <p:nvPr/>
        </p:nvSpPr>
        <p:spPr>
          <a:xfrm>
            <a:off x="206188" y="215153"/>
            <a:ext cx="11775141" cy="1397364"/>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4"/>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1">
            <a:normAutofit/>
          </a:bodyPr>
          <a:lstStyle>
            <a:lvl1pPr lvl="0" algn="ctr">
              <a:lnSpc>
                <a:spcPct val="90000"/>
              </a:lnSpc>
              <a:spcBef>
                <a:spcPts val="0"/>
              </a:spcBef>
              <a:spcAft>
                <a:spcPts val="0"/>
              </a:spcAft>
              <a:buClr>
                <a:schemeClr val="accent2"/>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accent1"/>
        </a:solidFill>
        <a:effectLst/>
      </p:bgPr>
    </p:bg>
    <p:spTree>
      <p:nvGrpSpPr>
        <p:cNvPr id="1" name="Shape 260"/>
        <p:cNvGrpSpPr/>
        <p:nvPr/>
      </p:nvGrpSpPr>
      <p:grpSpPr>
        <a:xfrm>
          <a:off x="0" y="0"/>
          <a:ext cx="0" cy="0"/>
          <a:chOff x="0" y="0"/>
          <a:chExt cx="0" cy="0"/>
        </a:xfrm>
      </p:grpSpPr>
      <p:sp>
        <p:nvSpPr>
          <p:cNvPr id="261" name="Google Shape;261;p3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2" name="Google Shape;262;p33"/>
          <p:cNvSpPr/>
          <p:nvPr/>
        </p:nvSpPr>
        <p:spPr>
          <a:xfrm>
            <a:off x="206189" y="215153"/>
            <a:ext cx="4730470" cy="643217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3" name="Google Shape;263;p33"/>
          <p:cNvSpPr txBox="1">
            <a:spLocks noGrp="1"/>
          </p:cNvSpPr>
          <p:nvPr>
            <p:ph type="title"/>
          </p:nvPr>
        </p:nvSpPr>
        <p:spPr>
          <a:xfrm>
            <a:off x="717177" y="779645"/>
            <a:ext cx="3931826" cy="508140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4" name="Google Shape;264;p33"/>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65" name="Google Shape;265;p33"/>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6" name="Google Shape;266;p3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7" name="Google Shape;267;p3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68"/>
        <p:cNvGrpSpPr/>
        <p:nvPr/>
      </p:nvGrpSpPr>
      <p:grpSpPr>
        <a:xfrm>
          <a:off x="0" y="0"/>
          <a:ext cx="0" cy="0"/>
          <a:chOff x="0" y="0"/>
          <a:chExt cx="0" cy="0"/>
        </a:xfrm>
      </p:grpSpPr>
      <p:sp>
        <p:nvSpPr>
          <p:cNvPr id="269" name="Google Shape;269;p34"/>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0" name="Google Shape;270;p34"/>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1" name="Google Shape;271;p34"/>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2" name="Google Shape;272;p34"/>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3" name="Google Shape;273;p34"/>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4" name="Google Shape;274;p3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3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6" name="Google Shape;276;p34"/>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277"/>
        <p:cNvGrpSpPr/>
        <p:nvPr/>
      </p:nvGrpSpPr>
      <p:grpSpPr>
        <a:xfrm>
          <a:off x="0" y="0"/>
          <a:ext cx="0" cy="0"/>
          <a:chOff x="0" y="0"/>
          <a:chExt cx="0" cy="0"/>
        </a:xfrm>
      </p:grpSpPr>
      <p:sp>
        <p:nvSpPr>
          <p:cNvPr id="278" name="Google Shape;278;p3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279" name="Google Shape;279;p3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0" name="Google Shape;280;p3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3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2" name="Google Shape;282;p35"/>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1"/>
        </a:solidFill>
        <a:effectLst/>
      </p:bgPr>
    </p:bg>
    <p:spTree>
      <p:nvGrpSpPr>
        <p:cNvPr id="1" name="Shape 283"/>
        <p:cNvGrpSpPr/>
        <p:nvPr/>
      </p:nvGrpSpPr>
      <p:grpSpPr>
        <a:xfrm>
          <a:off x="0" y="0"/>
          <a:ext cx="0" cy="0"/>
          <a:chOff x="0" y="0"/>
          <a:chExt cx="0" cy="0"/>
        </a:xfrm>
      </p:grpSpPr>
      <p:sp>
        <p:nvSpPr>
          <p:cNvPr id="284" name="Google Shape;284;p3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85" name="Google Shape;285;p3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86" name="Google Shape;286;p36"/>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7" name="Google Shape;287;p36"/>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8" name="Google Shape;288;p3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9" name="Google Shape;289;p3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90" name="Google Shape;290;p36"/>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accent2"/>
        </a:solidFill>
        <a:effectLst/>
      </p:bgPr>
    </p:bg>
    <p:spTree>
      <p:nvGrpSpPr>
        <p:cNvPr id="1" name="Shape 43"/>
        <p:cNvGrpSpPr/>
        <p:nvPr/>
      </p:nvGrpSpPr>
      <p:grpSpPr>
        <a:xfrm>
          <a:off x="0" y="0"/>
          <a:ext cx="0" cy="0"/>
          <a:chOff x="0" y="0"/>
          <a:chExt cx="0" cy="0"/>
        </a:xfrm>
      </p:grpSpPr>
      <p:sp>
        <p:nvSpPr>
          <p:cNvPr id="44" name="Google Shape;44;p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 name="Google Shape;45;p5"/>
          <p:cNvSpPr/>
          <p:nvPr/>
        </p:nvSpPr>
        <p:spPr>
          <a:xfrm>
            <a:off x="206189" y="215153"/>
            <a:ext cx="4730470" cy="6432176"/>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6" name="Google Shape;46;p5"/>
          <p:cNvSpPr txBox="1">
            <a:spLocks noGrp="1"/>
          </p:cNvSpPr>
          <p:nvPr>
            <p:ph type="title"/>
          </p:nvPr>
        </p:nvSpPr>
        <p:spPr>
          <a:xfrm>
            <a:off x="717177" y="779645"/>
            <a:ext cx="3931826" cy="508140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5"/>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8" name="Google Shape;48;p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accent2"/>
        </a:solidFill>
        <a:effectLst/>
      </p:bgPr>
    </p:bg>
    <p:spTree>
      <p:nvGrpSpPr>
        <p:cNvPr id="1" name="Shape 51"/>
        <p:cNvGrpSpPr/>
        <p:nvPr/>
      </p:nvGrpSpPr>
      <p:grpSpPr>
        <a:xfrm>
          <a:off x="0" y="0"/>
          <a:ext cx="0" cy="0"/>
          <a:chOff x="0" y="0"/>
          <a:chExt cx="0" cy="0"/>
        </a:xfrm>
      </p:grpSpPr>
      <p:sp>
        <p:nvSpPr>
          <p:cNvPr id="52" name="Google Shape;52;p6"/>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6"/>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6"/>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chemeClr val="accent2"/>
        </a:solidFill>
        <a:effectLst/>
      </p:bgPr>
    </p:bg>
    <p:spTree>
      <p:nvGrpSpPr>
        <p:cNvPr id="1" name="Shape 57"/>
        <p:cNvGrpSpPr/>
        <p:nvPr/>
      </p:nvGrpSpPr>
      <p:grpSpPr>
        <a:xfrm>
          <a:off x="0" y="0"/>
          <a:ext cx="0" cy="0"/>
          <a:chOff x="0" y="0"/>
          <a:chExt cx="0" cy="0"/>
        </a:xfrm>
      </p:grpSpPr>
      <p:sp>
        <p:nvSpPr>
          <p:cNvPr id="58" name="Google Shape;58;p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7"/>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7"/>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7"/>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accent2"/>
        </a:solidFill>
        <a:effectLst/>
      </p:bgPr>
    </p:bg>
    <p:spTree>
      <p:nvGrpSpPr>
        <p:cNvPr id="1" name="Shape 64"/>
        <p:cNvGrpSpPr/>
        <p:nvPr/>
      </p:nvGrpSpPr>
      <p:grpSpPr>
        <a:xfrm>
          <a:off x="0" y="0"/>
          <a:ext cx="0" cy="0"/>
          <a:chOff x="0" y="0"/>
          <a:chExt cx="0" cy="0"/>
        </a:xfrm>
      </p:grpSpPr>
      <p:sp>
        <p:nvSpPr>
          <p:cNvPr id="65" name="Google Shape;65;p8"/>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0">
                <a:solidFill>
                  <a:schemeClr val="accent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 name="Google Shape;66;p8"/>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8"/>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0">
                <a:solidFill>
                  <a:schemeClr val="accent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8" name="Google Shape;68;p8"/>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8"/>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2" name="Google Shape;72;p8"/>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bg>
      <p:bgPr>
        <a:solidFill>
          <a:schemeClr val="accent2"/>
        </a:solidFill>
        <a:effectLst/>
      </p:bgPr>
    </p:bg>
    <p:spTree>
      <p:nvGrpSpPr>
        <p:cNvPr id="1" name="Shape 73"/>
        <p:cNvGrpSpPr/>
        <p:nvPr/>
      </p:nvGrpSpPr>
      <p:grpSpPr>
        <a:xfrm>
          <a:off x="0" y="0"/>
          <a:ext cx="0" cy="0"/>
          <a:chOff x="0" y="0"/>
          <a:chExt cx="0" cy="0"/>
        </a:xfrm>
      </p:grpSpPr>
      <p:sp>
        <p:nvSpPr>
          <p:cNvPr id="74" name="Google Shape;74;p9"/>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5" name="Google Shape;75;p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9"/>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accent2"/>
        </a:solidFill>
        <a:effectLst/>
      </p:bgPr>
    </p:bg>
    <p:spTree>
      <p:nvGrpSpPr>
        <p:cNvPr id="1" name="Shape 79"/>
        <p:cNvGrpSpPr/>
        <p:nvPr/>
      </p:nvGrpSpPr>
      <p:grpSpPr>
        <a:xfrm>
          <a:off x="0" y="0"/>
          <a:ext cx="0" cy="0"/>
          <a:chOff x="0" y="0"/>
          <a:chExt cx="0" cy="0"/>
        </a:xfrm>
      </p:grpSpPr>
      <p:sp>
        <p:nvSpPr>
          <p:cNvPr id="80" name="Google Shape;80;p10"/>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81" name="Google Shape;81;p10"/>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4" name="Google Shape;84;p10"/>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9"/>
        <p:cNvGrpSpPr/>
        <p:nvPr/>
      </p:nvGrpSpPr>
      <p:grpSpPr>
        <a:xfrm>
          <a:off x="0" y="0"/>
          <a:ext cx="0" cy="0"/>
          <a:chOff x="0" y="0"/>
          <a:chExt cx="0" cy="0"/>
        </a:xfrm>
      </p:grpSpPr>
      <p:sp>
        <p:nvSpPr>
          <p:cNvPr id="10" name="Google Shape;10;p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2"/>
              </a:buClr>
              <a:buSzPts val="4400"/>
              <a:buFont typeface="Calibri"/>
              <a:buNone/>
              <a:defRPr sz="4400" b="0" i="0" u="none" strike="noStrike" cap="none">
                <a:solidFill>
                  <a:schemeClr val="accen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accen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accen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accent2"/>
                </a:solidFill>
                <a:latin typeface="Calibri"/>
                <a:ea typeface="Calibri"/>
                <a:cs typeface="Calibri"/>
                <a:sym typeface="Calibri"/>
              </a:defRPr>
            </a:lvl1pPr>
            <a:lvl2pPr marL="0" marR="0" lvl="1" indent="0" algn="r" rtl="0">
              <a:spcBef>
                <a:spcPts val="0"/>
              </a:spcBef>
              <a:buNone/>
              <a:defRPr sz="1200" b="0" i="0" u="none" strike="noStrike" cap="none">
                <a:solidFill>
                  <a:schemeClr val="accent2"/>
                </a:solidFill>
                <a:latin typeface="Calibri"/>
                <a:ea typeface="Calibri"/>
                <a:cs typeface="Calibri"/>
                <a:sym typeface="Calibri"/>
              </a:defRPr>
            </a:lvl2pPr>
            <a:lvl3pPr marL="0" marR="0" lvl="2" indent="0" algn="r" rtl="0">
              <a:spcBef>
                <a:spcPts val="0"/>
              </a:spcBef>
              <a:buNone/>
              <a:defRPr sz="1200" b="0" i="0" u="none" strike="noStrike" cap="none">
                <a:solidFill>
                  <a:schemeClr val="accent2"/>
                </a:solidFill>
                <a:latin typeface="Calibri"/>
                <a:ea typeface="Calibri"/>
                <a:cs typeface="Calibri"/>
                <a:sym typeface="Calibri"/>
              </a:defRPr>
            </a:lvl3pPr>
            <a:lvl4pPr marL="0" marR="0" lvl="3" indent="0" algn="r" rtl="0">
              <a:spcBef>
                <a:spcPts val="0"/>
              </a:spcBef>
              <a:buNone/>
              <a:defRPr sz="1200" b="0" i="0" u="none" strike="noStrike" cap="none">
                <a:solidFill>
                  <a:schemeClr val="accent2"/>
                </a:solidFill>
                <a:latin typeface="Calibri"/>
                <a:ea typeface="Calibri"/>
                <a:cs typeface="Calibri"/>
                <a:sym typeface="Calibri"/>
              </a:defRPr>
            </a:lvl4pPr>
            <a:lvl5pPr marL="0" marR="0" lvl="4" indent="0" algn="r" rtl="0">
              <a:spcBef>
                <a:spcPts val="0"/>
              </a:spcBef>
              <a:buNone/>
              <a:defRPr sz="1200" b="0" i="0" u="none" strike="noStrike" cap="none">
                <a:solidFill>
                  <a:schemeClr val="accent2"/>
                </a:solidFill>
                <a:latin typeface="Calibri"/>
                <a:ea typeface="Calibri"/>
                <a:cs typeface="Calibri"/>
                <a:sym typeface="Calibri"/>
              </a:defRPr>
            </a:lvl5pPr>
            <a:lvl6pPr marL="0" marR="0" lvl="5" indent="0" algn="r" rtl="0">
              <a:spcBef>
                <a:spcPts val="0"/>
              </a:spcBef>
              <a:buNone/>
              <a:defRPr sz="1200" b="0" i="0" u="none" strike="noStrike" cap="none">
                <a:solidFill>
                  <a:schemeClr val="accent2"/>
                </a:solidFill>
                <a:latin typeface="Calibri"/>
                <a:ea typeface="Calibri"/>
                <a:cs typeface="Calibri"/>
                <a:sym typeface="Calibri"/>
              </a:defRPr>
            </a:lvl6pPr>
            <a:lvl7pPr marL="0" marR="0" lvl="6" indent="0" algn="r" rtl="0">
              <a:spcBef>
                <a:spcPts val="0"/>
              </a:spcBef>
              <a:buNone/>
              <a:defRPr sz="1200" b="0" i="0" u="none" strike="noStrike" cap="none">
                <a:solidFill>
                  <a:schemeClr val="accent2"/>
                </a:solidFill>
                <a:latin typeface="Calibri"/>
                <a:ea typeface="Calibri"/>
                <a:cs typeface="Calibri"/>
                <a:sym typeface="Calibri"/>
              </a:defRPr>
            </a:lvl7pPr>
            <a:lvl8pPr marL="0" marR="0" lvl="7" indent="0" algn="r" rtl="0">
              <a:spcBef>
                <a:spcPts val="0"/>
              </a:spcBef>
              <a:buNone/>
              <a:defRPr sz="1200" b="0" i="0" u="none" strike="noStrike" cap="none">
                <a:solidFill>
                  <a:schemeClr val="accent2"/>
                </a:solidFill>
                <a:latin typeface="Calibri"/>
                <a:ea typeface="Calibri"/>
                <a:cs typeface="Calibri"/>
                <a:sym typeface="Calibri"/>
              </a:defRPr>
            </a:lvl8pPr>
            <a:lvl9pPr marL="0" marR="0" lvl="8" indent="0" algn="r" rtl="0">
              <a:spcBef>
                <a:spcPts val="0"/>
              </a:spcBef>
              <a:buNone/>
              <a:defRPr sz="1200" b="0"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1" descr="Decorative line break"/>
          <p:cNvPicPr preferRelativeResize="0"/>
          <p:nvPr/>
        </p:nvPicPr>
        <p:blipFill rotWithShape="1">
          <a:blip r:embed="rId13">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03"/>
        <p:cNvGrpSpPr/>
        <p:nvPr/>
      </p:nvGrpSpPr>
      <p:grpSpPr>
        <a:xfrm>
          <a:off x="0" y="0"/>
          <a:ext cx="0" cy="0"/>
          <a:chOff x="0" y="0"/>
          <a:chExt cx="0" cy="0"/>
        </a:xfrm>
      </p:grpSpPr>
      <p:sp>
        <p:nvSpPr>
          <p:cNvPr id="104" name="Google Shape;104;p1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1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5"/>
              </a:buClr>
              <a:buSzPts val="4400"/>
              <a:buFont typeface="Calibri"/>
              <a:buNone/>
              <a:defRPr sz="4400" b="0" i="0" u="none" strike="noStrike" cap="none">
                <a:solidFill>
                  <a:schemeClr val="accent5"/>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6" name="Google Shape;106;p13"/>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13"/>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accent5"/>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13"/>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accent5"/>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1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accent5"/>
                </a:solidFill>
                <a:latin typeface="Calibri"/>
                <a:ea typeface="Calibri"/>
                <a:cs typeface="Calibri"/>
                <a:sym typeface="Calibri"/>
              </a:defRPr>
            </a:lvl1pPr>
            <a:lvl2pPr marL="0" marR="0" lvl="1" indent="0" algn="r" rtl="0">
              <a:spcBef>
                <a:spcPts val="0"/>
              </a:spcBef>
              <a:buNone/>
              <a:defRPr sz="1200" b="0" i="0" u="none" strike="noStrike" cap="none">
                <a:solidFill>
                  <a:schemeClr val="accent5"/>
                </a:solidFill>
                <a:latin typeface="Calibri"/>
                <a:ea typeface="Calibri"/>
                <a:cs typeface="Calibri"/>
                <a:sym typeface="Calibri"/>
              </a:defRPr>
            </a:lvl2pPr>
            <a:lvl3pPr marL="0" marR="0" lvl="2" indent="0" algn="r" rtl="0">
              <a:spcBef>
                <a:spcPts val="0"/>
              </a:spcBef>
              <a:buNone/>
              <a:defRPr sz="1200" b="0" i="0" u="none" strike="noStrike" cap="none">
                <a:solidFill>
                  <a:schemeClr val="accent5"/>
                </a:solidFill>
                <a:latin typeface="Calibri"/>
                <a:ea typeface="Calibri"/>
                <a:cs typeface="Calibri"/>
                <a:sym typeface="Calibri"/>
              </a:defRPr>
            </a:lvl3pPr>
            <a:lvl4pPr marL="0" marR="0" lvl="3" indent="0" algn="r" rtl="0">
              <a:spcBef>
                <a:spcPts val="0"/>
              </a:spcBef>
              <a:buNone/>
              <a:defRPr sz="1200" b="0" i="0" u="none" strike="noStrike" cap="none">
                <a:solidFill>
                  <a:schemeClr val="accent5"/>
                </a:solidFill>
                <a:latin typeface="Calibri"/>
                <a:ea typeface="Calibri"/>
                <a:cs typeface="Calibri"/>
                <a:sym typeface="Calibri"/>
              </a:defRPr>
            </a:lvl4pPr>
            <a:lvl5pPr marL="0" marR="0" lvl="4" indent="0" algn="r" rtl="0">
              <a:spcBef>
                <a:spcPts val="0"/>
              </a:spcBef>
              <a:buNone/>
              <a:defRPr sz="1200" b="0" i="0" u="none" strike="noStrike" cap="none">
                <a:solidFill>
                  <a:schemeClr val="accent5"/>
                </a:solidFill>
                <a:latin typeface="Calibri"/>
                <a:ea typeface="Calibri"/>
                <a:cs typeface="Calibri"/>
                <a:sym typeface="Calibri"/>
              </a:defRPr>
            </a:lvl5pPr>
            <a:lvl6pPr marL="0" marR="0" lvl="5" indent="0" algn="r" rtl="0">
              <a:spcBef>
                <a:spcPts val="0"/>
              </a:spcBef>
              <a:buNone/>
              <a:defRPr sz="1200" b="0" i="0" u="none" strike="noStrike" cap="none">
                <a:solidFill>
                  <a:schemeClr val="accent5"/>
                </a:solidFill>
                <a:latin typeface="Calibri"/>
                <a:ea typeface="Calibri"/>
                <a:cs typeface="Calibri"/>
                <a:sym typeface="Calibri"/>
              </a:defRPr>
            </a:lvl6pPr>
            <a:lvl7pPr marL="0" marR="0" lvl="6" indent="0" algn="r" rtl="0">
              <a:spcBef>
                <a:spcPts val="0"/>
              </a:spcBef>
              <a:buNone/>
              <a:defRPr sz="1200" b="0" i="0" u="none" strike="noStrike" cap="none">
                <a:solidFill>
                  <a:schemeClr val="accent5"/>
                </a:solidFill>
                <a:latin typeface="Calibri"/>
                <a:ea typeface="Calibri"/>
                <a:cs typeface="Calibri"/>
                <a:sym typeface="Calibri"/>
              </a:defRPr>
            </a:lvl7pPr>
            <a:lvl8pPr marL="0" marR="0" lvl="7" indent="0" algn="r" rtl="0">
              <a:spcBef>
                <a:spcPts val="0"/>
              </a:spcBef>
              <a:buNone/>
              <a:defRPr sz="1200" b="0" i="0" u="none" strike="noStrike" cap="none">
                <a:solidFill>
                  <a:schemeClr val="accent5"/>
                </a:solidFill>
                <a:latin typeface="Calibri"/>
                <a:ea typeface="Calibri"/>
                <a:cs typeface="Calibri"/>
                <a:sym typeface="Calibri"/>
              </a:defRPr>
            </a:lvl8pPr>
            <a:lvl9pPr marL="0" marR="0" lvl="8" indent="0" algn="r" rtl="0">
              <a:spcBef>
                <a:spcPts val="0"/>
              </a:spcBef>
              <a:buNone/>
              <a:defRPr sz="1200" b="0" i="0" u="none" strike="noStrike" cap="none">
                <a:solidFill>
                  <a:schemeClr val="accent5"/>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10" name="Google Shape;110;p13" descr="Decorative line break"/>
          <p:cNvPicPr preferRelativeResize="0"/>
          <p:nvPr/>
        </p:nvPicPr>
        <p:blipFill rotWithShape="1">
          <a:blip r:embed="rId13">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97"/>
        <p:cNvGrpSpPr/>
        <p:nvPr/>
      </p:nvGrpSpPr>
      <p:grpSpPr>
        <a:xfrm>
          <a:off x="0" y="0"/>
          <a:ext cx="0" cy="0"/>
          <a:chOff x="0" y="0"/>
          <a:chExt cx="0" cy="0"/>
        </a:xfrm>
      </p:grpSpPr>
      <p:sp>
        <p:nvSpPr>
          <p:cNvPr id="198" name="Google Shape;198;p2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9" name="Google Shape;199;p25"/>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0" name="Google Shape;200;p25"/>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1" name="Google Shape;201;p2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accen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2" name="Google Shape;202;p2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accen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3" name="Google Shape;203;p2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accent1"/>
                </a:solidFill>
                <a:latin typeface="Calibri"/>
                <a:ea typeface="Calibri"/>
                <a:cs typeface="Calibri"/>
                <a:sym typeface="Calibri"/>
              </a:defRPr>
            </a:lvl1pPr>
            <a:lvl2pPr marL="0" marR="0" lvl="1" indent="0" algn="r" rtl="0">
              <a:spcBef>
                <a:spcPts val="0"/>
              </a:spcBef>
              <a:buNone/>
              <a:defRPr sz="1200" b="0" i="0" u="none" strike="noStrike" cap="none">
                <a:solidFill>
                  <a:schemeClr val="accent1"/>
                </a:solidFill>
                <a:latin typeface="Calibri"/>
                <a:ea typeface="Calibri"/>
                <a:cs typeface="Calibri"/>
                <a:sym typeface="Calibri"/>
              </a:defRPr>
            </a:lvl2pPr>
            <a:lvl3pPr marL="0" marR="0" lvl="2" indent="0" algn="r" rtl="0">
              <a:spcBef>
                <a:spcPts val="0"/>
              </a:spcBef>
              <a:buNone/>
              <a:defRPr sz="1200" b="0" i="0" u="none" strike="noStrike" cap="none">
                <a:solidFill>
                  <a:schemeClr val="accent1"/>
                </a:solidFill>
                <a:latin typeface="Calibri"/>
                <a:ea typeface="Calibri"/>
                <a:cs typeface="Calibri"/>
                <a:sym typeface="Calibri"/>
              </a:defRPr>
            </a:lvl3pPr>
            <a:lvl4pPr marL="0" marR="0" lvl="3" indent="0" algn="r" rtl="0">
              <a:spcBef>
                <a:spcPts val="0"/>
              </a:spcBef>
              <a:buNone/>
              <a:defRPr sz="1200" b="0" i="0" u="none" strike="noStrike" cap="none">
                <a:solidFill>
                  <a:schemeClr val="accent1"/>
                </a:solidFill>
                <a:latin typeface="Calibri"/>
                <a:ea typeface="Calibri"/>
                <a:cs typeface="Calibri"/>
                <a:sym typeface="Calibri"/>
              </a:defRPr>
            </a:lvl4pPr>
            <a:lvl5pPr marL="0" marR="0" lvl="4" indent="0" algn="r" rtl="0">
              <a:spcBef>
                <a:spcPts val="0"/>
              </a:spcBef>
              <a:buNone/>
              <a:defRPr sz="1200" b="0" i="0" u="none" strike="noStrike" cap="none">
                <a:solidFill>
                  <a:schemeClr val="accent1"/>
                </a:solidFill>
                <a:latin typeface="Calibri"/>
                <a:ea typeface="Calibri"/>
                <a:cs typeface="Calibri"/>
                <a:sym typeface="Calibri"/>
              </a:defRPr>
            </a:lvl5pPr>
            <a:lvl6pPr marL="0" marR="0" lvl="5" indent="0" algn="r" rtl="0">
              <a:spcBef>
                <a:spcPts val="0"/>
              </a:spcBef>
              <a:buNone/>
              <a:defRPr sz="1200" b="0" i="0" u="none" strike="noStrike" cap="none">
                <a:solidFill>
                  <a:schemeClr val="accent1"/>
                </a:solidFill>
                <a:latin typeface="Calibri"/>
                <a:ea typeface="Calibri"/>
                <a:cs typeface="Calibri"/>
                <a:sym typeface="Calibri"/>
              </a:defRPr>
            </a:lvl6pPr>
            <a:lvl7pPr marL="0" marR="0" lvl="6" indent="0" algn="r" rtl="0">
              <a:spcBef>
                <a:spcPts val="0"/>
              </a:spcBef>
              <a:buNone/>
              <a:defRPr sz="1200" b="0" i="0" u="none" strike="noStrike" cap="none">
                <a:solidFill>
                  <a:schemeClr val="accent1"/>
                </a:solidFill>
                <a:latin typeface="Calibri"/>
                <a:ea typeface="Calibri"/>
                <a:cs typeface="Calibri"/>
                <a:sym typeface="Calibri"/>
              </a:defRPr>
            </a:lvl7pPr>
            <a:lvl8pPr marL="0" marR="0" lvl="7" indent="0" algn="r" rtl="0">
              <a:spcBef>
                <a:spcPts val="0"/>
              </a:spcBef>
              <a:buNone/>
              <a:defRPr sz="1200" b="0" i="0" u="none" strike="noStrike" cap="none">
                <a:solidFill>
                  <a:schemeClr val="accent1"/>
                </a:solidFill>
                <a:latin typeface="Calibri"/>
                <a:ea typeface="Calibri"/>
                <a:cs typeface="Calibri"/>
                <a:sym typeface="Calibri"/>
              </a:defRPr>
            </a:lvl8pPr>
            <a:lvl9pPr marL="0" marR="0" lvl="8" indent="0" algn="r" rtl="0">
              <a:spcBef>
                <a:spcPts val="0"/>
              </a:spcBef>
              <a:buNone/>
              <a:defRPr sz="12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04" name="Google Shape;204;p25" descr="Decorative line break"/>
          <p:cNvPicPr preferRelativeResize="0"/>
          <p:nvPr/>
        </p:nvPicPr>
        <p:blipFill rotWithShape="1">
          <a:blip r:embed="rId13">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public.tableau.com/app/profile/oregon.health.authority.covid.19/viz/OregonCOVID-19PublicHealthIndicators/Risk"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s://www.oregon.gov/ode/students-and-family/healthsafety/Pages/COVID-19-Reporting.aspx" TargetMode="External"/><Relationship Id="rId5" Type="http://schemas.openxmlformats.org/officeDocument/2006/relationships/hyperlink" Target="https://nam02.safelinks.protection.outlook.com/?url=https%3A%2F%2Fsharedsystems.dhsoha.state.or.us%2FDHSForms%2FServed%2Fle3798.pdf&amp;data=04%7C01%7CKatarina.E.Moseley%40ode.state.or.us%7C621b9255426b4e63749b08d94acb648f%7Cb4f51418b26949a2935afa54bf584fc8%7C0%7C1%7C637623059704109745%7CUnknown%7CTWFpbGZsb3d8eyJWIjoiMC4wLjAwMDAiLCJQIjoiV2luMzIiLCJBTiI6Ik1haWwiLCJXVCI6Mn0%3D%7C1000&amp;sdata=0SY9H6ZAmTD7qBISfc5IDs9rgzQcNSfsqaC97FAZbIM%3D&amp;reserved=0" TargetMode="External"/><Relationship Id="rId4" Type="http://schemas.openxmlformats.org/officeDocument/2006/relationships/hyperlink" Target="https://public.tableau.com/app/profile/oregon.health.authority.covid.19/viz/OregonCOVID-19VaccineEffortMetrics/RaceandEthnicityData?utm_medium=email&amp;utm_source=govdelivery"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sharedsystems.dhsoha.state.or.us/DHSForms/Served/le3560.pdf"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oregon.gov/ode/students-and-family/healthsafety/Pages/2020-21-Communications-Toolkit.aspx"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c.gov/coronavirus/2019-ncov/vaccines/keythingstoknow.html#:~:text=People%20are%20considered%20fully%20vaccinated,COVID%2D19%20vaccine."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www.oregon.gov/ode/students-and-family/healthsafety/Documents/Symptom-based%20Exclusion%20Chart.pdf"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c.gov/coronavirus/2019-ncov/community/schools-childcare/ventilation.html"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hyperlink" Target="https://www.oregon.gov/ode/students-and-family/equity/SchoolSafety/Pages/Integrated-Model-of-Mental-Health.aspx" TargetMode="External"/><Relationship Id="rId7" Type="http://schemas.openxmlformats.org/officeDocument/2006/relationships/hyperlink" Target="https://www.oregon.gov/ode/students-and-family/healthsafety/Pages/Mental-Health.aspx" TargetMode="External"/><Relationship Id="rId2" Type="http://schemas.openxmlformats.org/officeDocument/2006/relationships/notesSlide" Target="../notesSlides/notesSlide30.xml"/><Relationship Id="rId1" Type="http://schemas.openxmlformats.org/officeDocument/2006/relationships/slideLayout" Target="../slideLayouts/slideLayout26.xml"/><Relationship Id="rId6" Type="http://schemas.openxmlformats.org/officeDocument/2006/relationships/hyperlink" Target="https://www.oregon.gov/oha/HSD/BH-Child-Family/Pages/Schools.aspx" TargetMode="External"/><Relationship Id="rId5" Type="http://schemas.openxmlformats.org/officeDocument/2006/relationships/hyperlink" Target="https://www.oregon.gov/ode/students-and-family/equity/SchoolSafety/Pages/Strengthening-Mental-Health-in-Education.aspx" TargetMode="External"/><Relationship Id="rId4" Type="http://schemas.openxmlformats.org/officeDocument/2006/relationships/hyperlink" Target="https://www.oregon.gov/ode/students-and-family/equity/Documents/ODE%20Mental%20Health%20Toolkit%202020.pdf"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oregon.gov/oha/PH/DISEASESCONDITIONS/COMMUNICABLEDISEASE/REPORTINGCOMMUNICABLEDISEASE/REPORTINGGUIDELINES/Documents/Novel-Coronavirus-2019.pdf" TargetMode="External"/><Relationship Id="rId3" Type="http://schemas.openxmlformats.org/officeDocument/2006/relationships/hyperlink" Target="https://www.oregon.gov/ode/students-and-family/healthsafety/Documents/Symptom-based%20Exclusion%20Chart.pdf" TargetMode="External"/><Relationship Id="rId7" Type="http://schemas.openxmlformats.org/officeDocument/2006/relationships/hyperlink" Target="https://www.cdc.gov/coronavirus/2019-ncov/community/clean-disinfect/index.html" TargetMode="External"/><Relationship Id="rId2" Type="http://schemas.openxmlformats.org/officeDocument/2006/relationships/notesSlide" Target="../notesSlides/notesSlide31.xml"/><Relationship Id="rId1" Type="http://schemas.openxmlformats.org/officeDocument/2006/relationships/slideLayout" Target="../slideLayouts/slideLayout26.xml"/><Relationship Id="rId6" Type="http://schemas.openxmlformats.org/officeDocument/2006/relationships/hyperlink" Target="https://www.oregon.gov/ode/students-and-family/healthsafety/Documents/Planning%20and%20Responding%20to%20COVID-19%20Scenarios%20in%20Schools.pdf" TargetMode="External"/><Relationship Id="rId5" Type="http://schemas.openxmlformats.org/officeDocument/2006/relationships/hyperlink" Target="https://www.oregon.gov/ode/students-and-family/healthsafety/Documents/Updated%20CD%20Guidance.pdf" TargetMode="External"/><Relationship Id="rId4" Type="http://schemas.openxmlformats.org/officeDocument/2006/relationships/hyperlink" Target="https://sharedsystems.dhsoha.state.or.us/DHSForms/Served/le3560.pdf" TargetMode="External"/><Relationship Id="rId9" Type="http://schemas.openxmlformats.org/officeDocument/2006/relationships/hyperlink" Target="https://www.oregon.gov/ode/students-and-family/healthsafety/Pages/2020-21-Communications-Toolkit.aspx"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oregon.gov/ode/readyschools/Pages/default.aspx" TargetMode="External"/><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hyperlink" Target="mailto:ODECOVID19@state.or.us"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hyperlink" Target="https://www.oregon.gov/ode/students-and-family/equity/SchoolSafety/Pages/Integrated-Model-of-Mental-Health.aspx" TargetMode="External"/><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hyperlink" Target="https://www.researchgate.net/publication/262571894_The_Impact_of_School_Mental_Health_on_Student_and_School-Level_Academic_Outcomes_Current_Status_of_the_Research_and_Future_Direction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7"/>
          <p:cNvSpPr txBox="1">
            <a:spLocks noGrp="1"/>
          </p:cNvSpPr>
          <p:nvPr>
            <p:ph type="ctrTitle"/>
          </p:nvPr>
        </p:nvSpPr>
        <p:spPr>
          <a:xfrm>
            <a:off x="1524000" y="2486701"/>
            <a:ext cx="9144000" cy="10233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Ready Schools, Safe Learners</a:t>
            </a:r>
            <a:endParaRPr/>
          </a:p>
        </p:txBody>
      </p:sp>
      <p:sp>
        <p:nvSpPr>
          <p:cNvPr id="299" name="Google Shape;299;p37"/>
          <p:cNvSpPr txBox="1"/>
          <p:nvPr/>
        </p:nvSpPr>
        <p:spPr>
          <a:xfrm>
            <a:off x="560175" y="3453675"/>
            <a:ext cx="11288700" cy="1354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7600" b="1">
                <a:solidFill>
                  <a:schemeClr val="accent5"/>
                </a:solidFill>
                <a:highlight>
                  <a:schemeClr val="lt1"/>
                </a:highlight>
                <a:latin typeface="Calibri"/>
                <a:ea typeface="Calibri"/>
                <a:cs typeface="Calibri"/>
                <a:sym typeface="Calibri"/>
              </a:rPr>
              <a:t>Resiliency Framework</a:t>
            </a:r>
            <a:endParaRPr sz="7600" b="1">
              <a:solidFill>
                <a:schemeClr val="accent5"/>
              </a:solidFill>
              <a:highlight>
                <a:schemeClr val="lt1"/>
              </a:highlight>
              <a:latin typeface="Calibri"/>
              <a:ea typeface="Calibri"/>
              <a:cs typeface="Calibri"/>
              <a:sym typeface="Calibri"/>
            </a:endParaRPr>
          </a:p>
        </p:txBody>
      </p:sp>
      <p:sp>
        <p:nvSpPr>
          <p:cNvPr id="298" name="Google Shape;298;p37"/>
          <p:cNvSpPr txBox="1">
            <a:spLocks noGrp="1"/>
          </p:cNvSpPr>
          <p:nvPr>
            <p:ph type="subTitle" idx="1"/>
          </p:nvPr>
        </p:nvSpPr>
        <p:spPr>
          <a:xfrm>
            <a:off x="1524000" y="4720888"/>
            <a:ext cx="9144000" cy="16557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sz="4400"/>
              <a:t>for the 2021-22 School Year</a:t>
            </a:r>
            <a:endParaRPr/>
          </a:p>
        </p:txBody>
      </p:sp>
      <p:sp>
        <p:nvSpPr>
          <p:cNvPr id="297" name="Google Shape;297;p37"/>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
        <p:nvSpPr>
          <p:cNvPr id="300" name="Google Shape;300;p37"/>
          <p:cNvSpPr txBox="1"/>
          <p:nvPr/>
        </p:nvSpPr>
        <p:spPr>
          <a:xfrm>
            <a:off x="470550" y="6139800"/>
            <a:ext cx="182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July 22, 2021</a:t>
            </a:r>
            <a:endParaRPr>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76"/>
        <p:cNvGrpSpPr/>
        <p:nvPr/>
      </p:nvGrpSpPr>
      <p:grpSpPr>
        <a:xfrm>
          <a:off x="0" y="0"/>
          <a:ext cx="0" cy="0"/>
          <a:chOff x="0" y="0"/>
          <a:chExt cx="0" cy="0"/>
        </a:xfrm>
      </p:grpSpPr>
      <p:sp>
        <p:nvSpPr>
          <p:cNvPr id="377" name="Google Shape;377;p46"/>
          <p:cNvSpPr txBox="1">
            <a:spLocks noGrp="1"/>
          </p:cNvSpPr>
          <p:nvPr>
            <p:ph type="body" idx="1"/>
          </p:nvPr>
        </p:nvSpPr>
        <p:spPr>
          <a:xfrm>
            <a:off x="717176" y="1825625"/>
            <a:ext cx="10784400" cy="4109100"/>
          </a:xfrm>
          <a:prstGeom prst="rect">
            <a:avLst/>
          </a:prstGeom>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US"/>
              <a:t>Offerings include suicide prevention services, behavioral safety assessments, access to the SafeOregon Tip Line, and positive school culture and climate support that includes programs to prevent bullying, cyberbullying, harassment, and intimidation, and to promote mental health and well-being in school districts statewide.</a:t>
            </a:r>
            <a:endParaRPr/>
          </a:p>
          <a:p>
            <a:pPr marL="457200" lvl="0" indent="-381000" algn="l" rtl="0">
              <a:lnSpc>
                <a:spcPct val="100000"/>
              </a:lnSpc>
              <a:spcBef>
                <a:spcPts val="0"/>
              </a:spcBef>
              <a:spcAft>
                <a:spcPts val="0"/>
              </a:spcAft>
              <a:buSzPts val="2400"/>
              <a:buChar char="•"/>
            </a:pPr>
            <a:r>
              <a:rPr lang="en-US"/>
              <a:t>All of these services and supports align with ODE’s Integrated Model of Mental Health in that they are equity and racial equity-centered, trauma and SEL-informed, and strengths-centered. </a:t>
            </a:r>
            <a:endParaRPr/>
          </a:p>
          <a:p>
            <a:pPr marL="0" lvl="0" indent="0" algn="l" rtl="0">
              <a:lnSpc>
                <a:spcPct val="100000"/>
              </a:lnSpc>
              <a:spcBef>
                <a:spcPts val="1000"/>
              </a:spcBef>
              <a:spcAft>
                <a:spcPts val="0"/>
              </a:spcAft>
              <a:buNone/>
            </a:pPr>
            <a:endParaRPr/>
          </a:p>
          <a:p>
            <a:pPr marL="0" lvl="0" indent="0" algn="l" rtl="0">
              <a:lnSpc>
                <a:spcPct val="100000"/>
              </a:lnSpc>
              <a:spcBef>
                <a:spcPts val="0"/>
              </a:spcBef>
              <a:spcAft>
                <a:spcPts val="0"/>
              </a:spcAft>
              <a:buNone/>
            </a:pPr>
            <a:r>
              <a:rPr lang="en-US" sz="1200">
                <a:latin typeface="Times New Roman"/>
                <a:ea typeface="Times New Roman"/>
                <a:cs typeface="Times New Roman"/>
                <a:sym typeface="Times New Roman"/>
              </a:rPr>
              <a:t/>
            </a:r>
            <a:br>
              <a:rPr lang="en-US" sz="1200">
                <a:latin typeface="Times New Roman"/>
                <a:ea typeface="Times New Roman"/>
                <a:cs typeface="Times New Roman"/>
                <a:sym typeface="Times New Roman"/>
              </a:rPr>
            </a:br>
            <a:endParaRPr sz="1700" b="1"/>
          </a:p>
          <a:p>
            <a:pPr marL="0" lvl="0" indent="0" algn="l" rtl="0">
              <a:lnSpc>
                <a:spcPct val="80000"/>
              </a:lnSpc>
              <a:spcBef>
                <a:spcPts val="1000"/>
              </a:spcBef>
              <a:spcAft>
                <a:spcPts val="0"/>
              </a:spcAft>
              <a:buSzPts val="935"/>
              <a:buNone/>
            </a:pPr>
            <a:endParaRPr sz="2300"/>
          </a:p>
        </p:txBody>
      </p:sp>
      <p:sp>
        <p:nvSpPr>
          <p:cNvPr id="378" name="Google Shape;378;p46"/>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
        <p:nvSpPr>
          <p:cNvPr id="379" name="Google Shape;379;p46"/>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Support School Safety &amp; Prevention</a:t>
            </a:r>
            <a:endParaRPr/>
          </a:p>
        </p:txBody>
      </p:sp>
      <p:sp>
        <p:nvSpPr>
          <p:cNvPr id="380" name="Google Shape;380;p46"/>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85"/>
        <p:cNvGrpSpPr/>
        <p:nvPr/>
      </p:nvGrpSpPr>
      <p:grpSpPr>
        <a:xfrm>
          <a:off x="0" y="0"/>
          <a:ext cx="0" cy="0"/>
          <a:chOff x="0" y="0"/>
          <a:chExt cx="0" cy="0"/>
        </a:xfrm>
      </p:grpSpPr>
      <p:sp>
        <p:nvSpPr>
          <p:cNvPr id="386" name="Google Shape;386;p47"/>
          <p:cNvSpPr txBox="1">
            <a:spLocks noGrp="1"/>
          </p:cNvSpPr>
          <p:nvPr>
            <p:ph type="ctrTitle"/>
          </p:nvPr>
        </p:nvSpPr>
        <p:spPr>
          <a:xfrm>
            <a:off x="717177" y="2488757"/>
            <a:ext cx="10784400" cy="1900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COVID-19 Health &amp; Safety</a:t>
            </a:r>
            <a:endParaRPr/>
          </a:p>
        </p:txBody>
      </p:sp>
      <p:sp>
        <p:nvSpPr>
          <p:cNvPr id="387" name="Google Shape;387;p47"/>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
        <p:nvSpPr>
          <p:cNvPr id="388" name="Google Shape;388;p47"/>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accent1"/>
                </a:solidFill>
              </a:rPr>
              <a:t>Oregon Department of Education</a:t>
            </a:r>
            <a:endParaRPr>
              <a:solidFill>
                <a:schemeClr val="accen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93"/>
        <p:cNvGrpSpPr/>
        <p:nvPr/>
      </p:nvGrpSpPr>
      <p:grpSpPr>
        <a:xfrm>
          <a:off x="0" y="0"/>
          <a:ext cx="0" cy="0"/>
          <a:chOff x="0" y="0"/>
          <a:chExt cx="0" cy="0"/>
        </a:xfrm>
      </p:grpSpPr>
      <p:sp>
        <p:nvSpPr>
          <p:cNvPr id="394" name="Google Shape;394;p48"/>
          <p:cNvSpPr txBox="1">
            <a:spLocks noGrp="1"/>
          </p:cNvSpPr>
          <p:nvPr>
            <p:ph type="title"/>
          </p:nvPr>
        </p:nvSpPr>
        <p:spPr>
          <a:xfrm>
            <a:off x="569826" y="4706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solidFill>
                  <a:schemeClr val="accent1"/>
                </a:solidFill>
              </a:rPr>
              <a:t>COVID-19 Health &amp; Safety</a:t>
            </a:r>
            <a:r>
              <a:rPr lang="en-US"/>
              <a:t> </a:t>
            </a:r>
            <a:endParaRPr/>
          </a:p>
        </p:txBody>
      </p:sp>
      <p:sp>
        <p:nvSpPr>
          <p:cNvPr id="395" name="Google Shape;395;p48"/>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solidFill>
                  <a:schemeClr val="accent1"/>
                </a:solidFill>
              </a:rPr>
              <a:t>12</a:t>
            </a:fld>
            <a:endParaRPr>
              <a:solidFill>
                <a:schemeClr val="accent1"/>
              </a:solidFill>
            </a:endParaRPr>
          </a:p>
        </p:txBody>
      </p:sp>
      <p:sp>
        <p:nvSpPr>
          <p:cNvPr id="396" name="Google Shape;396;p48"/>
          <p:cNvSpPr txBox="1">
            <a:spLocks noGrp="1"/>
          </p:cNvSpPr>
          <p:nvPr>
            <p:ph type="body" idx="1"/>
          </p:nvPr>
        </p:nvSpPr>
        <p:spPr>
          <a:xfrm>
            <a:off x="717175" y="1825625"/>
            <a:ext cx="10921200" cy="4109100"/>
          </a:xfrm>
          <a:prstGeom prst="rect">
            <a:avLst/>
          </a:prstGeom>
        </p:spPr>
        <p:txBody>
          <a:bodyPr spcFirstLastPara="1" wrap="square" lIns="91425" tIns="45700" rIns="91425" bIns="45700" anchor="t" anchorCtr="0">
            <a:normAutofit/>
          </a:bodyPr>
          <a:lstStyle/>
          <a:p>
            <a:pPr marL="457200" lvl="0" indent="-381000" algn="l" rtl="0">
              <a:lnSpc>
                <a:spcPct val="100000"/>
              </a:lnSpc>
              <a:spcBef>
                <a:spcPts val="0"/>
              </a:spcBef>
              <a:spcAft>
                <a:spcPts val="0"/>
              </a:spcAft>
              <a:buSzPts val="2400"/>
              <a:buFont typeface="Calibri"/>
              <a:buChar char="•"/>
            </a:pPr>
            <a:r>
              <a:rPr lang="en-US"/>
              <a:t>The Resiliency Framework focuses on advisory health and safety recommendations that provide for flexibility to:  </a:t>
            </a:r>
            <a:endParaRPr/>
          </a:p>
          <a:p>
            <a:pPr marL="914400" lvl="1" indent="-381000" algn="l" rtl="0">
              <a:lnSpc>
                <a:spcPct val="100000"/>
              </a:lnSpc>
              <a:spcBef>
                <a:spcPts val="0"/>
              </a:spcBef>
              <a:spcAft>
                <a:spcPts val="0"/>
              </a:spcAft>
              <a:buSzPts val="2400"/>
              <a:buChar char="•"/>
            </a:pPr>
            <a:r>
              <a:rPr lang="en-US"/>
              <a:t>Return to full-time, in-person instruction for all students,  </a:t>
            </a:r>
            <a:endParaRPr/>
          </a:p>
          <a:p>
            <a:pPr marL="914400" lvl="1" indent="-381000" algn="l" rtl="0">
              <a:lnSpc>
                <a:spcPct val="100000"/>
              </a:lnSpc>
              <a:spcBef>
                <a:spcPts val="0"/>
              </a:spcBef>
              <a:spcAft>
                <a:spcPts val="0"/>
              </a:spcAft>
              <a:buSzPts val="2400"/>
              <a:buChar char="•"/>
            </a:pPr>
            <a:r>
              <a:rPr lang="en-US"/>
              <a:t>Honor and recognize the uniqueness of communities across Oregon, and  </a:t>
            </a:r>
            <a:endParaRPr/>
          </a:p>
          <a:p>
            <a:pPr marL="914400" lvl="1" indent="-381000" algn="l" rtl="0">
              <a:lnSpc>
                <a:spcPct val="100000"/>
              </a:lnSpc>
              <a:spcBef>
                <a:spcPts val="0"/>
              </a:spcBef>
              <a:spcAft>
                <a:spcPts val="0"/>
              </a:spcAft>
              <a:buSzPts val="2400"/>
              <a:buChar char="•"/>
            </a:pPr>
            <a:r>
              <a:rPr lang="en-US"/>
              <a:t>Support schools in health and safety planning to meet community-specific needs and strengths. </a:t>
            </a:r>
            <a:endParaRPr/>
          </a:p>
          <a:p>
            <a:pPr marL="457200" lvl="0" indent="-381000" algn="l" rtl="0">
              <a:lnSpc>
                <a:spcPct val="100000"/>
              </a:lnSpc>
              <a:spcBef>
                <a:spcPts val="0"/>
              </a:spcBef>
              <a:spcAft>
                <a:spcPts val="0"/>
              </a:spcAft>
              <a:buSzPts val="2400"/>
              <a:buFont typeface="Calibri"/>
              <a:buChar char="•"/>
            </a:pPr>
            <a:r>
              <a:rPr lang="en-US"/>
              <a:t>As districts plan and implement recommendations included in the Resiliency Framework, they will necessarily need to consider a continuum of risk levels when all recommendations cannot be fully implemented. </a:t>
            </a:r>
            <a:endParaRPr/>
          </a:p>
        </p:txBody>
      </p:sp>
      <p:sp>
        <p:nvSpPr>
          <p:cNvPr id="397" name="Google Shape;397;p48"/>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accent1"/>
                </a:solidFill>
              </a:rPr>
              <a:t>Oregon Department of Education</a:t>
            </a:r>
            <a:endParaRPr>
              <a:solidFill>
                <a:schemeClr val="accen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02"/>
        <p:cNvGrpSpPr/>
        <p:nvPr/>
      </p:nvGrpSpPr>
      <p:grpSpPr>
        <a:xfrm>
          <a:off x="0" y="0"/>
          <a:ext cx="0" cy="0"/>
          <a:chOff x="0" y="0"/>
          <a:chExt cx="0" cy="0"/>
        </a:xfrm>
      </p:grpSpPr>
      <p:sp>
        <p:nvSpPr>
          <p:cNvPr id="403" name="Google Shape;403;p49"/>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solidFill>
                  <a:schemeClr val="accent1"/>
                </a:solidFill>
              </a:rPr>
              <a:t>Monitoring Local Data</a:t>
            </a:r>
            <a:endParaRPr>
              <a:solidFill>
                <a:schemeClr val="accent1"/>
              </a:solidFill>
            </a:endParaRPr>
          </a:p>
        </p:txBody>
      </p:sp>
      <p:sp>
        <p:nvSpPr>
          <p:cNvPr id="404" name="Google Shape;404;p49"/>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solidFill>
                  <a:schemeClr val="accent1"/>
                </a:solidFill>
              </a:rPr>
              <a:t>13</a:t>
            </a:fld>
            <a:endParaRPr>
              <a:solidFill>
                <a:schemeClr val="accent1"/>
              </a:solidFill>
            </a:endParaRPr>
          </a:p>
        </p:txBody>
      </p:sp>
      <p:sp>
        <p:nvSpPr>
          <p:cNvPr id="405" name="Google Shape;405;p49"/>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accent1"/>
                </a:solidFill>
              </a:rPr>
              <a:t>Oregon Department of Education</a:t>
            </a:r>
            <a:endParaRPr>
              <a:solidFill>
                <a:schemeClr val="accent1"/>
              </a:solidFill>
            </a:endParaRPr>
          </a:p>
        </p:txBody>
      </p:sp>
      <p:sp>
        <p:nvSpPr>
          <p:cNvPr id="406" name="Google Shape;406;p49"/>
          <p:cNvSpPr txBox="1">
            <a:spLocks noGrp="1"/>
          </p:cNvSpPr>
          <p:nvPr>
            <p:ph type="body" idx="1"/>
          </p:nvPr>
        </p:nvSpPr>
        <p:spPr>
          <a:xfrm>
            <a:off x="717175" y="1687825"/>
            <a:ext cx="10784400" cy="4375200"/>
          </a:xfrm>
          <a:prstGeom prst="rect">
            <a:avLst/>
          </a:prstGeom>
        </p:spPr>
        <p:txBody>
          <a:bodyPr spcFirstLastPara="1" wrap="square" lIns="91425" tIns="45700" rIns="91425" bIns="45700" anchor="t" anchorCtr="0">
            <a:noAutofit/>
          </a:bodyPr>
          <a:lstStyle/>
          <a:p>
            <a:pPr marL="0" lvl="0" indent="0" algn="l" rtl="0">
              <a:lnSpc>
                <a:spcPct val="105000"/>
              </a:lnSpc>
              <a:spcBef>
                <a:spcPts val="0"/>
              </a:spcBef>
              <a:spcAft>
                <a:spcPts val="0"/>
              </a:spcAft>
              <a:buSzPts val="1018"/>
              <a:buNone/>
            </a:pPr>
            <a:r>
              <a:rPr lang="en-US"/>
              <a:t>District decisions should consider:</a:t>
            </a:r>
            <a:endParaRPr/>
          </a:p>
          <a:p>
            <a:pPr marL="914400" lvl="1" indent="-371475" algn="l" rtl="0">
              <a:lnSpc>
                <a:spcPct val="105000"/>
              </a:lnSpc>
              <a:spcBef>
                <a:spcPts val="0"/>
              </a:spcBef>
              <a:spcAft>
                <a:spcPts val="0"/>
              </a:spcAft>
              <a:buSzPts val="2250"/>
              <a:buFont typeface="Calibri"/>
              <a:buChar char="•"/>
            </a:pPr>
            <a:r>
              <a:rPr lang="en-US" sz="2250" u="sng">
                <a:solidFill>
                  <a:schemeClr val="hlink"/>
                </a:solidFill>
                <a:hlinkClick r:id="rId3"/>
              </a:rPr>
              <a:t>Level of community transmission of COVID-19</a:t>
            </a:r>
            <a:r>
              <a:rPr lang="en-US" sz="2250"/>
              <a:t>.</a:t>
            </a:r>
            <a:endParaRPr sz="2250"/>
          </a:p>
          <a:p>
            <a:pPr marL="914400" lvl="1" indent="-371475" algn="l" rtl="0">
              <a:lnSpc>
                <a:spcPct val="105000"/>
              </a:lnSpc>
              <a:spcBef>
                <a:spcPts val="0"/>
              </a:spcBef>
              <a:spcAft>
                <a:spcPts val="0"/>
              </a:spcAft>
              <a:buSzPts val="2250"/>
              <a:buFont typeface="Calibri"/>
              <a:buChar char="•"/>
            </a:pPr>
            <a:r>
              <a:rPr lang="en-US" sz="2250" u="sng">
                <a:solidFill>
                  <a:schemeClr val="hlink"/>
                </a:solidFill>
                <a:hlinkClick r:id="rId4"/>
              </a:rPr>
              <a:t>COVID-19 vaccination coverage in the community</a:t>
            </a:r>
            <a:r>
              <a:rPr lang="en-US" sz="2250"/>
              <a:t> and among students, teachers, and staff.</a:t>
            </a:r>
            <a:endParaRPr sz="2250"/>
          </a:p>
          <a:p>
            <a:pPr marL="914400" lvl="1" indent="-371475" algn="l" rtl="0">
              <a:lnSpc>
                <a:spcPct val="105000"/>
              </a:lnSpc>
              <a:spcBef>
                <a:spcPts val="0"/>
              </a:spcBef>
              <a:spcAft>
                <a:spcPts val="0"/>
              </a:spcAft>
              <a:buSzPts val="2250"/>
              <a:buFont typeface="Calibri"/>
              <a:buChar char="•"/>
            </a:pPr>
            <a:r>
              <a:rPr lang="en-US" sz="2250"/>
              <a:t>Use of a frequent COVID-19 </a:t>
            </a:r>
            <a:r>
              <a:rPr lang="en-US" sz="2250" u="sng">
                <a:solidFill>
                  <a:schemeClr val="hlink"/>
                </a:solidFill>
                <a:hlinkClick r:id="rId5"/>
              </a:rPr>
              <a:t>screening </a:t>
            </a:r>
            <a:r>
              <a:rPr lang="en-US" sz="2250"/>
              <a:t>testing program for students, teachers, and staff who are not fully vaccinated. Testing provides an important layer of prevention, particularly in areas with substantial to high community transmission levels.</a:t>
            </a:r>
            <a:endParaRPr sz="2250"/>
          </a:p>
          <a:p>
            <a:pPr marL="914400" lvl="1" indent="-371475" algn="l" rtl="0">
              <a:lnSpc>
                <a:spcPct val="105000"/>
              </a:lnSpc>
              <a:spcBef>
                <a:spcPts val="0"/>
              </a:spcBef>
              <a:spcAft>
                <a:spcPts val="0"/>
              </a:spcAft>
              <a:buSzPts val="2250"/>
              <a:buFont typeface="Calibri"/>
              <a:buChar char="•"/>
            </a:pPr>
            <a:r>
              <a:rPr lang="en-US" sz="2250" u="sng">
                <a:solidFill>
                  <a:schemeClr val="hlink"/>
                </a:solidFill>
                <a:hlinkClick r:id="rId6"/>
              </a:rPr>
              <a:t>COVID-19 outbreaks or increasing trends in the school</a:t>
            </a:r>
            <a:r>
              <a:rPr lang="en-US" sz="2250"/>
              <a:t> or surrounding community.</a:t>
            </a:r>
            <a:endParaRPr sz="2250"/>
          </a:p>
          <a:p>
            <a:pPr marL="914400" lvl="1" indent="-371475" algn="l" rtl="0">
              <a:lnSpc>
                <a:spcPct val="105000"/>
              </a:lnSpc>
              <a:spcBef>
                <a:spcPts val="0"/>
              </a:spcBef>
              <a:spcAft>
                <a:spcPts val="0"/>
              </a:spcAft>
              <a:buSzPts val="2250"/>
              <a:buFont typeface="Calibri"/>
              <a:buChar char="•"/>
            </a:pPr>
            <a:r>
              <a:rPr lang="en-US" sz="2250"/>
              <a:t>Ages of children served by K-12 schools and the associated social and behavioral factors that may affect risk of transmission and the feasibility of different prevention strategies.</a:t>
            </a:r>
            <a:endParaRPr sz="225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11"/>
        <p:cNvGrpSpPr/>
        <p:nvPr/>
      </p:nvGrpSpPr>
      <p:grpSpPr>
        <a:xfrm>
          <a:off x="0" y="0"/>
          <a:ext cx="0" cy="0"/>
          <a:chOff x="0" y="0"/>
          <a:chExt cx="0" cy="0"/>
        </a:xfrm>
      </p:grpSpPr>
      <p:sp>
        <p:nvSpPr>
          <p:cNvPr id="412" name="Google Shape;412;p50"/>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4400">
                <a:solidFill>
                  <a:schemeClr val="accent1"/>
                </a:solidFill>
              </a:rPr>
              <a:t>Requirements in State &amp; Federal Law</a:t>
            </a:r>
            <a:endParaRPr sz="4400">
              <a:solidFill>
                <a:schemeClr val="accent1"/>
              </a:solidFill>
            </a:endParaRPr>
          </a:p>
        </p:txBody>
      </p:sp>
      <p:sp>
        <p:nvSpPr>
          <p:cNvPr id="413" name="Google Shape;413;p5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solidFill>
                  <a:schemeClr val="accent1"/>
                </a:solidFill>
              </a:rPr>
              <a:t>14</a:t>
            </a:fld>
            <a:endParaRPr>
              <a:solidFill>
                <a:schemeClr val="accent1"/>
              </a:solidFill>
            </a:endParaRPr>
          </a:p>
        </p:txBody>
      </p:sp>
      <p:sp>
        <p:nvSpPr>
          <p:cNvPr id="414" name="Google Shape;414;p50"/>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accent1"/>
                </a:solidFill>
              </a:rPr>
              <a:t>Oregon Department of Education</a:t>
            </a:r>
            <a:endParaRPr>
              <a:solidFill>
                <a:schemeClr val="accent1"/>
              </a:solidFill>
            </a:endParaRPr>
          </a:p>
        </p:txBody>
      </p:sp>
      <p:sp>
        <p:nvSpPr>
          <p:cNvPr id="415" name="Google Shape;415;p50"/>
          <p:cNvSpPr txBox="1">
            <a:spLocks noGrp="1"/>
          </p:cNvSpPr>
          <p:nvPr>
            <p:ph type="body" idx="1"/>
          </p:nvPr>
        </p:nvSpPr>
        <p:spPr>
          <a:xfrm>
            <a:off x="717176" y="1782763"/>
            <a:ext cx="5280300" cy="823800"/>
          </a:xfrm>
          <a:prstGeom prst="rect">
            <a:avLst/>
          </a:prstGeom>
        </p:spPr>
        <p:txBody>
          <a:bodyPr spcFirstLastPara="1" wrap="square" lIns="91425" tIns="45700" rIns="91425" bIns="45700" anchor="t" anchorCtr="0">
            <a:normAutofit/>
          </a:bodyPr>
          <a:lstStyle/>
          <a:p>
            <a:pPr marL="457200" lvl="0" indent="-228600" algn="l" rtl="0">
              <a:lnSpc>
                <a:spcPct val="100000"/>
              </a:lnSpc>
              <a:spcBef>
                <a:spcPts val="0"/>
              </a:spcBef>
              <a:spcAft>
                <a:spcPts val="0"/>
              </a:spcAft>
              <a:buClr>
                <a:schemeClr val="dk1"/>
              </a:buClr>
              <a:buSzPts val="3200"/>
              <a:buFont typeface="Calibri"/>
              <a:buNone/>
            </a:pPr>
            <a:r>
              <a:rPr lang="en-US">
                <a:solidFill>
                  <a:schemeClr val="dk1"/>
                </a:solidFill>
              </a:rPr>
              <a:t>Federal Requirement</a:t>
            </a:r>
            <a:endParaRPr sz="3600">
              <a:solidFill>
                <a:schemeClr val="dk1"/>
              </a:solidFill>
            </a:endParaRPr>
          </a:p>
        </p:txBody>
      </p:sp>
      <p:sp>
        <p:nvSpPr>
          <p:cNvPr id="416" name="Google Shape;416;p50"/>
          <p:cNvSpPr txBox="1">
            <a:spLocks noGrp="1"/>
          </p:cNvSpPr>
          <p:nvPr>
            <p:ph type="body" idx="2"/>
          </p:nvPr>
        </p:nvSpPr>
        <p:spPr>
          <a:xfrm>
            <a:off x="717176" y="2505075"/>
            <a:ext cx="5280300" cy="34344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Use of face coverings on public transit, including school buses (CDC).</a:t>
            </a:r>
            <a:endParaRPr/>
          </a:p>
        </p:txBody>
      </p:sp>
      <p:sp>
        <p:nvSpPr>
          <p:cNvPr id="417" name="Google Shape;417;p50"/>
          <p:cNvSpPr txBox="1">
            <a:spLocks noGrp="1"/>
          </p:cNvSpPr>
          <p:nvPr>
            <p:ph type="body" idx="3"/>
          </p:nvPr>
        </p:nvSpPr>
        <p:spPr>
          <a:xfrm>
            <a:off x="6172200" y="1681163"/>
            <a:ext cx="5329500" cy="823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solidFill>
                  <a:schemeClr val="dk1"/>
                </a:solidFill>
              </a:rPr>
              <a:t>State Requirement</a:t>
            </a:r>
            <a:endParaRPr>
              <a:solidFill>
                <a:schemeClr val="dk1"/>
              </a:solidFill>
            </a:endParaRPr>
          </a:p>
        </p:txBody>
      </p:sp>
      <p:sp>
        <p:nvSpPr>
          <p:cNvPr id="418" name="Google Shape;418;p50"/>
          <p:cNvSpPr txBox="1">
            <a:spLocks noGrp="1"/>
          </p:cNvSpPr>
          <p:nvPr>
            <p:ph type="body" idx="4"/>
          </p:nvPr>
        </p:nvSpPr>
        <p:spPr>
          <a:xfrm>
            <a:off x="6172200" y="2505075"/>
            <a:ext cx="5329500" cy="3434400"/>
          </a:xfrm>
          <a:prstGeom prst="rect">
            <a:avLst/>
          </a:prstGeom>
        </p:spPr>
        <p:txBody>
          <a:bodyPr spcFirstLastPara="1" wrap="square" lIns="91425" tIns="45700" rIns="91425" bIns="45700" anchor="t" anchorCtr="0">
            <a:normAutofit lnSpcReduction="10000"/>
          </a:bodyPr>
          <a:lstStyle/>
          <a:p>
            <a:pPr marL="457200" lvl="0" indent="-342900" algn="l" rtl="0">
              <a:spcBef>
                <a:spcPts val="1000"/>
              </a:spcBef>
              <a:spcAft>
                <a:spcPts val="0"/>
              </a:spcAft>
              <a:buSzPts val="1800"/>
              <a:buChar char="•"/>
            </a:pPr>
            <a:r>
              <a:rPr lang="en-US"/>
              <a:t>Each school district and public charter school must submit an Operational Plan/Safe Return to In-Person Instruction </a:t>
            </a:r>
            <a:r>
              <a:rPr lang="en-US" b="1"/>
              <a:t>AND </a:t>
            </a:r>
            <a:r>
              <a:rPr lang="en-US"/>
              <a:t>Continuity of Services Plan by </a:t>
            </a:r>
            <a:r>
              <a:rPr lang="en-US" b="1"/>
              <a:t>August 23, 2021</a:t>
            </a:r>
            <a:r>
              <a:rPr lang="en-US"/>
              <a:t>. </a:t>
            </a:r>
            <a:endParaRPr/>
          </a:p>
          <a:p>
            <a:pPr marL="457200" lvl="0" indent="-342900" algn="l" rtl="0">
              <a:spcBef>
                <a:spcPts val="0"/>
              </a:spcBef>
              <a:spcAft>
                <a:spcPts val="0"/>
              </a:spcAft>
              <a:buSzPts val="1800"/>
              <a:buChar char="•"/>
            </a:pPr>
            <a:r>
              <a:rPr lang="en-US"/>
              <a:t>Maintain a Communicable Disease Management Plan.</a:t>
            </a:r>
            <a:endParaRPr/>
          </a:p>
          <a:p>
            <a:pPr marL="457200" lvl="0" indent="-342900" algn="l" rtl="0">
              <a:spcBef>
                <a:spcPts val="0"/>
              </a:spcBef>
              <a:spcAft>
                <a:spcPts val="0"/>
              </a:spcAft>
              <a:buSzPts val="1800"/>
              <a:buChar char="•"/>
            </a:pPr>
            <a:r>
              <a:rPr lang="en-US"/>
              <a:t>Maintain a process to exclude and isolate staff or students who may have been exposed to COVID-19.</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23"/>
        <p:cNvGrpSpPr/>
        <p:nvPr/>
      </p:nvGrpSpPr>
      <p:grpSpPr>
        <a:xfrm>
          <a:off x="0" y="0"/>
          <a:ext cx="0" cy="0"/>
          <a:chOff x="0" y="0"/>
          <a:chExt cx="0" cy="0"/>
        </a:xfrm>
      </p:grpSpPr>
      <p:sp>
        <p:nvSpPr>
          <p:cNvPr id="424" name="Google Shape;424;p51"/>
          <p:cNvSpPr txBox="1">
            <a:spLocks noGrp="1"/>
          </p:cNvSpPr>
          <p:nvPr>
            <p:ph type="sldNum" idx="12"/>
          </p:nvPr>
        </p:nvSpPr>
        <p:spPr>
          <a:xfrm>
            <a:off x="6457950" y="4604845"/>
            <a:ext cx="21684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
        <p:nvSpPr>
          <p:cNvPr id="425" name="Google Shape;425;p51"/>
          <p:cNvSpPr txBox="1">
            <a:spLocks noGrp="1"/>
          </p:cNvSpPr>
          <p:nvPr>
            <p:ph type="body" idx="1"/>
          </p:nvPr>
        </p:nvSpPr>
        <p:spPr>
          <a:xfrm>
            <a:off x="759600" y="1670975"/>
            <a:ext cx="10672800" cy="4654200"/>
          </a:xfrm>
          <a:prstGeom prst="rect">
            <a:avLst/>
          </a:prstGeom>
        </p:spPr>
        <p:txBody>
          <a:bodyPr spcFirstLastPara="1" wrap="square" lIns="91425" tIns="45700" rIns="91425" bIns="45700" anchor="t" anchorCtr="0">
            <a:normAutofit fontScale="55000" lnSpcReduction="20000"/>
          </a:bodyPr>
          <a:lstStyle/>
          <a:p>
            <a:pPr marL="0" lvl="0" indent="0" algn="l" rtl="0">
              <a:lnSpc>
                <a:spcPct val="100000"/>
              </a:lnSpc>
              <a:spcBef>
                <a:spcPts val="0"/>
              </a:spcBef>
              <a:spcAft>
                <a:spcPts val="0"/>
              </a:spcAft>
              <a:buNone/>
            </a:pPr>
            <a:r>
              <a:rPr lang="en-US" sz="3800" b="1"/>
              <a:t>Diagnostic testing </a:t>
            </a:r>
            <a:endParaRPr sz="3800" b="1"/>
          </a:p>
          <a:p>
            <a:pPr marL="457200" lvl="0" indent="-303688" algn="l" rtl="0">
              <a:lnSpc>
                <a:spcPct val="100000"/>
              </a:lnSpc>
              <a:spcBef>
                <a:spcPts val="0"/>
              </a:spcBef>
              <a:spcAft>
                <a:spcPts val="0"/>
              </a:spcAft>
              <a:buSzPct val="56578"/>
              <a:buFont typeface="Calibri"/>
              <a:buChar char="•"/>
            </a:pPr>
            <a:r>
              <a:rPr lang="en-US" sz="3800"/>
              <a:t>Test students or staff who develop symptoms at school or are exposed to COVID-19 at school. </a:t>
            </a:r>
            <a:endParaRPr sz="3800"/>
          </a:p>
          <a:p>
            <a:pPr marL="457200" lvl="0" indent="-303688" algn="l" rtl="0">
              <a:lnSpc>
                <a:spcPct val="100000"/>
              </a:lnSpc>
              <a:spcBef>
                <a:spcPts val="0"/>
              </a:spcBef>
              <a:spcAft>
                <a:spcPts val="0"/>
              </a:spcAft>
              <a:buSzPct val="56578"/>
              <a:buFont typeface="Calibri"/>
              <a:buChar char="•"/>
            </a:pPr>
            <a:r>
              <a:rPr lang="en-US" sz="3800"/>
              <a:t>This</a:t>
            </a:r>
            <a:r>
              <a:rPr lang="en-US" sz="3800" u="sng">
                <a:solidFill>
                  <a:schemeClr val="hlink"/>
                </a:solidFill>
                <a:hlinkClick r:id="rId3"/>
              </a:rPr>
              <a:t> testing program</a:t>
            </a:r>
            <a:r>
              <a:rPr lang="en-US" sz="3800"/>
              <a:t> was rolled out in January 2021 and more than 90% of K-12 schools have registered. </a:t>
            </a:r>
            <a:endParaRPr sz="3800"/>
          </a:p>
          <a:p>
            <a:pPr marL="457200" lvl="0" indent="-303688" algn="l" rtl="0">
              <a:lnSpc>
                <a:spcPct val="100000"/>
              </a:lnSpc>
              <a:spcBef>
                <a:spcPts val="0"/>
              </a:spcBef>
              <a:spcAft>
                <a:spcPts val="0"/>
              </a:spcAft>
              <a:buSzPct val="56578"/>
              <a:buFont typeface="Calibri"/>
              <a:buChar char="•"/>
            </a:pPr>
            <a:r>
              <a:rPr lang="en-US" sz="3800"/>
              <a:t>For some students, this COVID-19 testing in K-12 schools may represent their only access to a COVID-19 test and the importance of this access cannot be overstated. </a:t>
            </a:r>
            <a:endParaRPr sz="3800"/>
          </a:p>
          <a:p>
            <a:pPr marL="457200" lvl="0" indent="-303688" algn="l" rtl="0">
              <a:lnSpc>
                <a:spcPct val="100000"/>
              </a:lnSpc>
              <a:spcBef>
                <a:spcPts val="0"/>
              </a:spcBef>
              <a:spcAft>
                <a:spcPts val="0"/>
              </a:spcAft>
              <a:buSzPct val="56578"/>
              <a:buFont typeface="Calibri"/>
              <a:buChar char="•"/>
            </a:pPr>
            <a:r>
              <a:rPr lang="en-US" sz="3800"/>
              <a:t>This testing may be used to shorten the length of quarantine for exposed individuals who test negative if this is recommended by the local public health authority. </a:t>
            </a:r>
            <a:endParaRPr sz="3800"/>
          </a:p>
          <a:p>
            <a:pPr marL="0" lvl="0" indent="0" algn="l" rtl="0">
              <a:lnSpc>
                <a:spcPct val="100000"/>
              </a:lnSpc>
              <a:spcBef>
                <a:spcPts val="0"/>
              </a:spcBef>
              <a:spcAft>
                <a:spcPts val="0"/>
              </a:spcAft>
              <a:buNone/>
            </a:pPr>
            <a:endParaRPr sz="3800"/>
          </a:p>
          <a:p>
            <a:pPr marL="0" lvl="0" indent="0" algn="l" rtl="0">
              <a:lnSpc>
                <a:spcPct val="100000"/>
              </a:lnSpc>
              <a:spcBef>
                <a:spcPts val="0"/>
              </a:spcBef>
              <a:spcAft>
                <a:spcPts val="0"/>
              </a:spcAft>
              <a:buNone/>
            </a:pPr>
            <a:r>
              <a:rPr lang="en-US" sz="3800" b="1"/>
              <a:t>Screening testing </a:t>
            </a:r>
            <a:endParaRPr sz="3800" b="1"/>
          </a:p>
          <a:p>
            <a:pPr marL="457200" lvl="0" indent="-303688" algn="l" rtl="0">
              <a:lnSpc>
                <a:spcPct val="100000"/>
              </a:lnSpc>
              <a:spcBef>
                <a:spcPts val="0"/>
              </a:spcBef>
              <a:spcAft>
                <a:spcPts val="0"/>
              </a:spcAft>
              <a:buSzPct val="56578"/>
              <a:buFont typeface="Calibri"/>
              <a:buChar char="•"/>
            </a:pPr>
            <a:r>
              <a:rPr lang="en-US" sz="3800"/>
              <a:t>Test students or staff who do not have symptoms of, or exposure to, COVID-19. </a:t>
            </a:r>
            <a:endParaRPr sz="3800"/>
          </a:p>
          <a:p>
            <a:pPr marL="457200" lvl="0" indent="-303688" algn="l" rtl="0">
              <a:lnSpc>
                <a:spcPct val="100000"/>
              </a:lnSpc>
              <a:spcBef>
                <a:spcPts val="0"/>
              </a:spcBef>
              <a:spcAft>
                <a:spcPts val="0"/>
              </a:spcAft>
              <a:buSzPct val="56578"/>
              <a:buFont typeface="Calibri"/>
              <a:buChar char="•"/>
            </a:pPr>
            <a:r>
              <a:rPr lang="en-US" sz="3800"/>
              <a:t>Seeks to reach unvaccinated students and staff, but enrollment is open to anyone and vaccination status is not verified. </a:t>
            </a:r>
            <a:endParaRPr sz="3800"/>
          </a:p>
          <a:p>
            <a:pPr marL="457200" lvl="0" indent="-303688" algn="l" rtl="0">
              <a:lnSpc>
                <a:spcPct val="100000"/>
              </a:lnSpc>
              <a:spcBef>
                <a:spcPts val="0"/>
              </a:spcBef>
              <a:spcAft>
                <a:spcPts val="0"/>
              </a:spcAft>
              <a:buSzPct val="56578"/>
              <a:buFont typeface="Calibri"/>
              <a:buChar char="•"/>
            </a:pPr>
            <a:r>
              <a:rPr lang="en-US" sz="3800"/>
              <a:t>OHA offers separate screening testing programs for students and staff. </a:t>
            </a:r>
            <a:endParaRPr sz="3800"/>
          </a:p>
          <a:p>
            <a:pPr marL="0" lvl="0" indent="0" algn="l" rtl="0">
              <a:lnSpc>
                <a:spcPct val="100000"/>
              </a:lnSpc>
              <a:spcBef>
                <a:spcPts val="0"/>
              </a:spcBef>
              <a:spcAft>
                <a:spcPts val="0"/>
              </a:spcAft>
              <a:buNone/>
            </a:pPr>
            <a:r>
              <a:rPr lang="en-US" b="1"/>
              <a:t/>
            </a:r>
            <a:br>
              <a:rPr lang="en-US" b="1"/>
            </a:br>
            <a:endParaRPr/>
          </a:p>
        </p:txBody>
      </p:sp>
      <p:sp>
        <p:nvSpPr>
          <p:cNvPr id="426" name="Google Shape;426;p51"/>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solidFill>
                  <a:schemeClr val="accent1"/>
                </a:solidFill>
              </a:rPr>
              <a:t>COVID-19 Testing in Schools</a:t>
            </a:r>
            <a:endParaRPr sz="4400">
              <a:solidFill>
                <a:schemeClr val="accent1"/>
              </a:solidFill>
            </a:endParaRPr>
          </a:p>
        </p:txBody>
      </p:sp>
      <p:sp>
        <p:nvSpPr>
          <p:cNvPr id="427" name="Google Shape;427;p51"/>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accent1"/>
                </a:solidFill>
              </a:rPr>
              <a:t>Oregon Department of Education</a:t>
            </a:r>
            <a:endParaRPr>
              <a:solidFill>
                <a:schemeClr val="accent1"/>
              </a:solidFill>
            </a:endParaRPr>
          </a:p>
        </p:txBody>
      </p:sp>
      <p:sp>
        <p:nvSpPr>
          <p:cNvPr id="428" name="Google Shape;428;p51"/>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solidFill>
                  <a:schemeClr val="accent1"/>
                </a:solidFill>
              </a:rPr>
              <a:t>15</a:t>
            </a:fld>
            <a:endParaRPr>
              <a:solidFill>
                <a:schemeClr val="accen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43"/>
        <p:cNvGrpSpPr/>
        <p:nvPr/>
      </p:nvGrpSpPr>
      <p:grpSpPr>
        <a:xfrm>
          <a:off x="0" y="0"/>
          <a:ext cx="0" cy="0"/>
          <a:chOff x="0" y="0"/>
          <a:chExt cx="0" cy="0"/>
        </a:xfrm>
      </p:grpSpPr>
      <p:sp>
        <p:nvSpPr>
          <p:cNvPr id="444" name="Google Shape;444;p53"/>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SzPts val="990"/>
              <a:buNone/>
            </a:pPr>
            <a:r>
              <a:rPr lang="en-US">
                <a:solidFill>
                  <a:schemeClr val="accent1"/>
                </a:solidFill>
              </a:rPr>
              <a:t>Public Health Communication </a:t>
            </a:r>
            <a:endParaRPr>
              <a:solidFill>
                <a:schemeClr val="accent1"/>
              </a:solidFill>
            </a:endParaRPr>
          </a:p>
        </p:txBody>
      </p:sp>
      <p:sp>
        <p:nvSpPr>
          <p:cNvPr id="447" name="Google Shape;447;p53"/>
          <p:cNvSpPr txBox="1">
            <a:spLocks noGrp="1"/>
          </p:cNvSpPr>
          <p:nvPr>
            <p:ph type="body" idx="1"/>
          </p:nvPr>
        </p:nvSpPr>
        <p:spPr>
          <a:xfrm>
            <a:off x="717175" y="1825625"/>
            <a:ext cx="10784400" cy="44304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a:t>OHA and ODE </a:t>
            </a:r>
            <a:r>
              <a:rPr lang="en-US" sz="2200" i="1"/>
              <a:t>strongly advise </a:t>
            </a:r>
            <a:r>
              <a:rPr lang="en-US" sz="2200"/>
              <a:t>that school districts, charter schools, and private schools develop plans for communicating health and safety protocols to students, families and communities. </a:t>
            </a:r>
            <a:endParaRPr sz="2200"/>
          </a:p>
          <a:p>
            <a:pPr marL="457200" lvl="0" indent="-368300" algn="l" rtl="0">
              <a:lnSpc>
                <a:spcPct val="100000"/>
              </a:lnSpc>
              <a:spcBef>
                <a:spcPts val="1000"/>
              </a:spcBef>
              <a:spcAft>
                <a:spcPts val="0"/>
              </a:spcAft>
              <a:buSzPts val="2200"/>
              <a:buChar char="•"/>
            </a:pPr>
            <a:r>
              <a:rPr lang="en-US" sz="2200"/>
              <a:t>A strong communication plan that includes protocols for communicating potential COVID-19 cases to the school community and other stakeholders is critical. </a:t>
            </a:r>
            <a:endParaRPr sz="2200"/>
          </a:p>
          <a:p>
            <a:pPr marL="457200" lvl="0" indent="-368300" algn="l" rtl="0">
              <a:lnSpc>
                <a:spcPct val="100000"/>
              </a:lnSpc>
              <a:spcBef>
                <a:spcPts val="0"/>
              </a:spcBef>
              <a:spcAft>
                <a:spcPts val="0"/>
              </a:spcAft>
              <a:buSzPts val="2200"/>
              <a:buChar char="•"/>
            </a:pPr>
            <a:r>
              <a:rPr lang="en-US" sz="2200"/>
              <a:t>Provide clarity and supporting materials for communication to community members (in their preferred language) about the specific health and safety protocols in place at the school, and why these might differ from those of nearby schools or be different across school districts.</a:t>
            </a:r>
            <a:endParaRPr sz="2200"/>
          </a:p>
          <a:p>
            <a:pPr marL="0" lvl="0" indent="0" algn="l" rtl="0">
              <a:lnSpc>
                <a:spcPct val="100000"/>
              </a:lnSpc>
              <a:spcBef>
                <a:spcPts val="1000"/>
              </a:spcBef>
              <a:spcAft>
                <a:spcPts val="1000"/>
              </a:spcAft>
              <a:buNone/>
            </a:pPr>
            <a:r>
              <a:rPr lang="en-US" sz="2200"/>
              <a:t>School and district leaders are encouraged to use the </a:t>
            </a:r>
            <a:r>
              <a:rPr lang="en-US" sz="2200" u="sng">
                <a:solidFill>
                  <a:schemeClr val="hlink"/>
                </a:solidFill>
                <a:hlinkClick r:id="rId3"/>
              </a:rPr>
              <a:t>communications toolkit</a:t>
            </a:r>
            <a:r>
              <a:rPr lang="en-US" sz="2200"/>
              <a:t>  to initiate conversations and communication with staff, students, families, the media and the broader school community. </a:t>
            </a:r>
            <a:endParaRPr sz="2200"/>
          </a:p>
        </p:txBody>
      </p:sp>
      <p:sp>
        <p:nvSpPr>
          <p:cNvPr id="445" name="Google Shape;445;p53"/>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accent1"/>
                </a:solidFill>
              </a:rPr>
              <a:t>16</a:t>
            </a:fld>
            <a:endParaRPr>
              <a:solidFill>
                <a:schemeClr val="accent1"/>
              </a:solidFill>
            </a:endParaRPr>
          </a:p>
        </p:txBody>
      </p:sp>
      <p:sp>
        <p:nvSpPr>
          <p:cNvPr id="446" name="Google Shape;446;p53"/>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accent1"/>
                </a:solidFill>
              </a:rPr>
              <a:t>Oregon Department of Education</a:t>
            </a:r>
            <a:endParaRPr>
              <a:solidFill>
                <a:schemeClr val="accen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53"/>
        <p:cNvGrpSpPr/>
        <p:nvPr/>
      </p:nvGrpSpPr>
      <p:grpSpPr>
        <a:xfrm>
          <a:off x="0" y="0"/>
          <a:ext cx="0" cy="0"/>
          <a:chOff x="0" y="0"/>
          <a:chExt cx="0" cy="0"/>
        </a:xfrm>
      </p:grpSpPr>
      <p:sp>
        <p:nvSpPr>
          <p:cNvPr id="454" name="Google Shape;454;p54"/>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SzPts val="990"/>
              <a:buNone/>
            </a:pPr>
            <a:r>
              <a:rPr lang="en-US">
                <a:solidFill>
                  <a:schemeClr val="accent1"/>
                </a:solidFill>
              </a:rPr>
              <a:t>Training for School Staff</a:t>
            </a:r>
            <a:endParaRPr>
              <a:solidFill>
                <a:schemeClr val="accent1"/>
              </a:solidFill>
            </a:endParaRPr>
          </a:p>
        </p:txBody>
      </p:sp>
      <p:sp>
        <p:nvSpPr>
          <p:cNvPr id="457" name="Google Shape;457;p54"/>
          <p:cNvSpPr txBox="1">
            <a:spLocks noGrp="1"/>
          </p:cNvSpPr>
          <p:nvPr>
            <p:ph type="body" idx="1"/>
          </p:nvPr>
        </p:nvSpPr>
        <p:spPr>
          <a:xfrm>
            <a:off x="717175" y="1825625"/>
            <a:ext cx="10784400" cy="44304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OHA and ODE </a:t>
            </a:r>
            <a:r>
              <a:rPr lang="en-US" i="1"/>
              <a:t>strongly advise </a:t>
            </a:r>
            <a:r>
              <a:rPr lang="en-US"/>
              <a:t>that school districts, charter schools, and private schools develop plans for training all staff in their health and safety protocols and jointly develop lesson plans for instruction to students.</a:t>
            </a:r>
            <a:endParaRPr/>
          </a:p>
          <a:p>
            <a:pPr marL="457200" lvl="0" indent="-342900" algn="l" rtl="0">
              <a:lnSpc>
                <a:spcPct val="100000"/>
              </a:lnSpc>
              <a:spcBef>
                <a:spcPts val="1000"/>
              </a:spcBef>
              <a:spcAft>
                <a:spcPts val="0"/>
              </a:spcAft>
              <a:buSzPts val="1800"/>
              <a:buChar char="•"/>
            </a:pPr>
            <a:r>
              <a:rPr lang="en-US"/>
              <a:t>Consider forming a school committee to oversee the implementation of the health and safety protocols that is inclusive of represented and unrepresented staff. </a:t>
            </a:r>
            <a:endParaRPr/>
          </a:p>
          <a:p>
            <a:pPr marL="457200" lvl="0" indent="-342900" algn="l" rtl="0">
              <a:lnSpc>
                <a:spcPct val="100000"/>
              </a:lnSpc>
              <a:spcBef>
                <a:spcPts val="0"/>
              </a:spcBef>
              <a:spcAft>
                <a:spcPts val="0"/>
              </a:spcAft>
              <a:buSzPts val="1800"/>
              <a:buChar char="•"/>
            </a:pPr>
            <a:r>
              <a:rPr lang="en-US"/>
              <a:t>Ensure that all staff have a safe place to bring implementation questions and suggestions forward.</a:t>
            </a:r>
            <a:br>
              <a:rPr lang="en-US"/>
            </a:br>
            <a:endParaRPr/>
          </a:p>
        </p:txBody>
      </p:sp>
      <p:sp>
        <p:nvSpPr>
          <p:cNvPr id="455" name="Google Shape;455;p54"/>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accent1"/>
                </a:solidFill>
              </a:rPr>
              <a:t>17</a:t>
            </a:fld>
            <a:endParaRPr>
              <a:solidFill>
                <a:schemeClr val="accent1"/>
              </a:solidFill>
            </a:endParaRPr>
          </a:p>
        </p:txBody>
      </p:sp>
      <p:sp>
        <p:nvSpPr>
          <p:cNvPr id="456" name="Google Shape;456;p54"/>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accent1"/>
                </a:solidFill>
              </a:rPr>
              <a:t>Oregon Department of Education</a:t>
            </a:r>
            <a:endParaRPr>
              <a:solidFill>
                <a:schemeClr val="accen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63"/>
        <p:cNvGrpSpPr/>
        <p:nvPr/>
      </p:nvGrpSpPr>
      <p:grpSpPr>
        <a:xfrm>
          <a:off x="0" y="0"/>
          <a:ext cx="0" cy="0"/>
          <a:chOff x="0" y="0"/>
          <a:chExt cx="0" cy="0"/>
        </a:xfrm>
      </p:grpSpPr>
      <p:sp>
        <p:nvSpPr>
          <p:cNvPr id="464" name="Google Shape;464;p55"/>
          <p:cNvSpPr txBox="1">
            <a:spLocks noGrp="1"/>
          </p:cNvSpPr>
          <p:nvPr>
            <p:ph type="ctrTitle"/>
          </p:nvPr>
        </p:nvSpPr>
        <p:spPr>
          <a:xfrm>
            <a:off x="717177" y="2488757"/>
            <a:ext cx="10784400" cy="1900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Advisory </a:t>
            </a:r>
            <a:endParaRPr/>
          </a:p>
          <a:p>
            <a:pPr marL="0" lvl="0" indent="0" algn="ctr" rtl="0">
              <a:spcBef>
                <a:spcPts val="0"/>
              </a:spcBef>
              <a:spcAft>
                <a:spcPts val="0"/>
              </a:spcAft>
              <a:buNone/>
            </a:pPr>
            <a:r>
              <a:rPr lang="en-US"/>
              <a:t>Health &amp; Safety Protocols</a:t>
            </a:r>
            <a:endParaRPr/>
          </a:p>
        </p:txBody>
      </p:sp>
      <p:sp>
        <p:nvSpPr>
          <p:cNvPr id="465" name="Google Shape;465;p5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
        <p:nvSpPr>
          <p:cNvPr id="466" name="Google Shape;466;p55"/>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accent1"/>
                </a:solidFill>
              </a:rPr>
              <a:t>Oregon Department of Education</a:t>
            </a:r>
            <a:endParaRPr>
              <a:solidFill>
                <a:schemeClr val="accen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71"/>
        <p:cNvGrpSpPr/>
        <p:nvPr/>
      </p:nvGrpSpPr>
      <p:grpSpPr>
        <a:xfrm>
          <a:off x="0" y="0"/>
          <a:ext cx="0" cy="0"/>
          <a:chOff x="0" y="0"/>
          <a:chExt cx="0" cy="0"/>
        </a:xfrm>
      </p:grpSpPr>
      <p:sp>
        <p:nvSpPr>
          <p:cNvPr id="472" name="Google Shape;472;p56"/>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solidFill>
                  <a:schemeClr val="accent1"/>
                </a:solidFill>
              </a:rPr>
              <a:t>Face Coverings</a:t>
            </a:r>
            <a:endParaRPr sz="4400">
              <a:solidFill>
                <a:schemeClr val="accent1"/>
              </a:solidFill>
            </a:endParaRPr>
          </a:p>
        </p:txBody>
      </p:sp>
      <p:sp>
        <p:nvSpPr>
          <p:cNvPr id="473" name="Google Shape;473;p56"/>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accent1"/>
                </a:solidFill>
              </a:rPr>
              <a:t>19</a:t>
            </a:fld>
            <a:endParaRPr>
              <a:solidFill>
                <a:schemeClr val="accent1"/>
              </a:solidFill>
            </a:endParaRPr>
          </a:p>
        </p:txBody>
      </p:sp>
      <p:sp>
        <p:nvSpPr>
          <p:cNvPr id="474" name="Google Shape;474;p56"/>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accent1"/>
                </a:solidFill>
              </a:rPr>
              <a:t>Oregon Department of Education</a:t>
            </a:r>
            <a:endParaRPr>
              <a:solidFill>
                <a:schemeClr val="accent1"/>
              </a:solidFill>
            </a:endParaRPr>
          </a:p>
        </p:txBody>
      </p:sp>
      <p:sp>
        <p:nvSpPr>
          <p:cNvPr id="475" name="Google Shape;475;p56"/>
          <p:cNvSpPr txBox="1">
            <a:spLocks noGrp="1"/>
          </p:cNvSpPr>
          <p:nvPr>
            <p:ph type="body" idx="1"/>
          </p:nvPr>
        </p:nvSpPr>
        <p:spPr>
          <a:xfrm>
            <a:off x="717175" y="1825625"/>
            <a:ext cx="10784400" cy="44304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a:t>In grades kindergarten and up, OHA and ODE </a:t>
            </a:r>
            <a:r>
              <a:rPr lang="en-US" i="1"/>
              <a:t>strongly advise </a:t>
            </a:r>
            <a:r>
              <a:rPr lang="en-US"/>
              <a:t>face coverings for all unvaccinated staff and students when inside buildings. </a:t>
            </a:r>
            <a:endParaRPr/>
          </a:p>
          <a:p>
            <a:pPr marL="457200" lvl="0" indent="-342900" algn="l" rtl="0">
              <a:lnSpc>
                <a:spcPct val="100000"/>
              </a:lnSpc>
              <a:spcBef>
                <a:spcPts val="1000"/>
              </a:spcBef>
              <a:spcAft>
                <a:spcPts val="0"/>
              </a:spcAft>
              <a:buSzPts val="1800"/>
              <a:buChar char="•"/>
            </a:pPr>
            <a:r>
              <a:rPr lang="en-US"/>
              <a:t>Per OHA guidance, it is acceptable for both fully vaccinated and unvaccinated people to be outdoors without a face covering.</a:t>
            </a:r>
            <a:endParaRPr/>
          </a:p>
          <a:p>
            <a:pPr marL="457200" lvl="0" indent="0" algn="l" rtl="0">
              <a:lnSpc>
                <a:spcPct val="100000"/>
              </a:lnSpc>
              <a:spcBef>
                <a:spcPts val="1000"/>
              </a:spcBef>
              <a:spcAft>
                <a:spcPts val="0"/>
              </a:spcAft>
              <a:buNone/>
            </a:pPr>
            <a:endParaRPr sz="1200"/>
          </a:p>
          <a:p>
            <a:pPr marL="457200" lvl="0" indent="-342900" algn="l" rtl="0">
              <a:lnSpc>
                <a:spcPct val="100000"/>
              </a:lnSpc>
              <a:spcBef>
                <a:spcPts val="1000"/>
              </a:spcBef>
              <a:spcAft>
                <a:spcPts val="0"/>
              </a:spcAft>
              <a:buSzPts val="1800"/>
              <a:buChar char="•"/>
            </a:pPr>
            <a:r>
              <a:rPr lang="en-US"/>
              <a:t>A face covering is NOT a substitute for physical distancing. Face coverings remain strongly recommended in addition to maintaining at least 3 feet of physical distancing to the extent possible, especially when indoors around people from different households.</a:t>
            </a:r>
            <a:br>
              <a:rPr lang="en-US"/>
            </a:br>
            <a:r>
              <a:rPr lang="en-US" sz="1200"/>
              <a:t/>
            </a:r>
            <a:br>
              <a:rPr lang="en-US" sz="1200"/>
            </a:br>
            <a:endParaRPr sz="36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8" name="Google Shape;308;p38"/>
          <p:cNvSpPr txBox="1">
            <a:spLocks noGrp="1"/>
          </p:cNvSpPr>
          <p:nvPr>
            <p:ph type="title"/>
          </p:nvPr>
        </p:nvSpPr>
        <p:spPr>
          <a:xfrm>
            <a:off x="717177" y="779645"/>
            <a:ext cx="3931800" cy="50814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b="1"/>
              <a:t>Resiliency Framework</a:t>
            </a:r>
            <a:endParaRPr b="1"/>
          </a:p>
          <a:p>
            <a:pPr marL="0" lvl="0" indent="0" algn="l" rtl="0">
              <a:spcBef>
                <a:spcPts val="0"/>
              </a:spcBef>
              <a:spcAft>
                <a:spcPts val="0"/>
              </a:spcAft>
              <a:buNone/>
            </a:pPr>
            <a:r>
              <a:rPr lang="en-US"/>
              <a:t>for the 2021-22 School Year</a:t>
            </a:r>
            <a:endParaRPr/>
          </a:p>
          <a:p>
            <a:pPr marL="0" lvl="0" indent="0" algn="l" rtl="0">
              <a:spcBef>
                <a:spcPts val="0"/>
              </a:spcBef>
              <a:spcAft>
                <a:spcPts val="0"/>
              </a:spcAft>
              <a:buNone/>
            </a:pPr>
            <a:endParaRPr sz="4000"/>
          </a:p>
        </p:txBody>
      </p:sp>
      <p:sp>
        <p:nvSpPr>
          <p:cNvPr id="306" name="Google Shape;306;p38"/>
          <p:cNvSpPr txBox="1">
            <a:spLocks noGrp="1"/>
          </p:cNvSpPr>
          <p:nvPr>
            <p:ph type="body" idx="1"/>
          </p:nvPr>
        </p:nvSpPr>
        <p:spPr>
          <a:xfrm>
            <a:off x="4887150" y="442025"/>
            <a:ext cx="6892200" cy="5998800"/>
          </a:xfrm>
          <a:prstGeom prst="rect">
            <a:avLst/>
          </a:prstGeom>
        </p:spPr>
        <p:txBody>
          <a:bodyPr spcFirstLastPara="1" wrap="square" lIns="91425" tIns="45700" rIns="91425" bIns="45700" anchor="t" anchorCtr="0">
            <a:noAutofit/>
          </a:bodyPr>
          <a:lstStyle/>
          <a:p>
            <a:pPr marL="457200" lvl="0" indent="-352425" algn="l" rtl="0">
              <a:lnSpc>
                <a:spcPct val="90000"/>
              </a:lnSpc>
              <a:spcBef>
                <a:spcPts val="0"/>
              </a:spcBef>
              <a:spcAft>
                <a:spcPts val="0"/>
              </a:spcAft>
              <a:buSzPts val="1950"/>
              <a:buChar char="•"/>
            </a:pPr>
            <a:r>
              <a:rPr lang="en-US" sz="1950" b="1"/>
              <a:t>Replaces Ready Schools, Safe Learners version 7.5.2 and applies to the 2021-22 school year.</a:t>
            </a:r>
            <a:r>
              <a:rPr lang="en-US" sz="1950"/>
              <a:t> </a:t>
            </a:r>
            <a:endParaRPr sz="1950"/>
          </a:p>
          <a:p>
            <a:pPr marL="457200" lvl="0" indent="0" algn="l" rtl="0">
              <a:lnSpc>
                <a:spcPct val="90000"/>
              </a:lnSpc>
              <a:spcBef>
                <a:spcPts val="0"/>
              </a:spcBef>
              <a:spcAft>
                <a:spcPts val="0"/>
              </a:spcAft>
              <a:buNone/>
            </a:pPr>
            <a:r>
              <a:rPr lang="en-US" sz="1950"/>
              <a:t>The framework was jointly developed by the Oregon Department of Education (ODE) and the Oregon Health Authority (OHA) and is informed by U.S. Department of Education and CDC guidance.</a:t>
            </a:r>
            <a:endParaRPr sz="1950" b="1"/>
          </a:p>
          <a:p>
            <a:pPr marL="457200" lvl="0" indent="0" algn="l" rtl="0">
              <a:lnSpc>
                <a:spcPct val="90000"/>
              </a:lnSpc>
              <a:spcBef>
                <a:spcPts val="0"/>
              </a:spcBef>
              <a:spcAft>
                <a:spcPts val="0"/>
              </a:spcAft>
              <a:buNone/>
            </a:pPr>
            <a:endParaRPr sz="1200" b="1"/>
          </a:p>
          <a:p>
            <a:pPr marL="457200" lvl="0" indent="-352425" algn="l" rtl="0">
              <a:lnSpc>
                <a:spcPct val="90000"/>
              </a:lnSpc>
              <a:spcBef>
                <a:spcPts val="0"/>
              </a:spcBef>
              <a:spcAft>
                <a:spcPts val="0"/>
              </a:spcAft>
              <a:buSzPts val="1950"/>
              <a:buChar char="•"/>
            </a:pPr>
            <a:r>
              <a:rPr lang="en-US" sz="1950" b="1"/>
              <a:t>Contains advisory guidance, except where compliance is mandated by existing state and federal law. </a:t>
            </a:r>
            <a:endParaRPr sz="1950" b="1"/>
          </a:p>
          <a:p>
            <a:pPr marL="457200" lvl="0" indent="0" algn="l" rtl="0">
              <a:lnSpc>
                <a:spcPct val="90000"/>
              </a:lnSpc>
              <a:spcBef>
                <a:spcPts val="0"/>
              </a:spcBef>
              <a:spcAft>
                <a:spcPts val="0"/>
              </a:spcAft>
              <a:buNone/>
            </a:pPr>
            <a:r>
              <a:rPr lang="en-US" sz="1950"/>
              <a:t>Requirements are listed with the rule reference for ease of identification</a:t>
            </a:r>
            <a:r>
              <a:rPr lang="en-US" sz="1950" b="1"/>
              <a:t>.</a:t>
            </a:r>
            <a:endParaRPr sz="1950" b="1"/>
          </a:p>
          <a:p>
            <a:pPr marL="0" lvl="0" indent="0" algn="l" rtl="0">
              <a:lnSpc>
                <a:spcPct val="90000"/>
              </a:lnSpc>
              <a:spcBef>
                <a:spcPts val="0"/>
              </a:spcBef>
              <a:spcAft>
                <a:spcPts val="0"/>
              </a:spcAft>
              <a:buNone/>
            </a:pPr>
            <a:endParaRPr sz="1200" b="1"/>
          </a:p>
          <a:p>
            <a:pPr marL="457200" lvl="0" indent="-352425" algn="l" rtl="0">
              <a:lnSpc>
                <a:spcPct val="90000"/>
              </a:lnSpc>
              <a:spcBef>
                <a:spcPts val="0"/>
              </a:spcBef>
              <a:spcAft>
                <a:spcPts val="0"/>
              </a:spcAft>
              <a:buSzPts val="1950"/>
              <a:buChar char="•"/>
            </a:pPr>
            <a:r>
              <a:rPr lang="en-US" sz="1950" b="1"/>
              <a:t>Prioritizes care, connection and relationship.</a:t>
            </a:r>
            <a:endParaRPr sz="1950"/>
          </a:p>
          <a:p>
            <a:pPr marL="457200" lvl="0" indent="0" algn="l" rtl="0">
              <a:lnSpc>
                <a:spcPct val="90000"/>
              </a:lnSpc>
              <a:spcBef>
                <a:spcPts val="0"/>
              </a:spcBef>
              <a:spcAft>
                <a:spcPts val="0"/>
              </a:spcAft>
              <a:buNone/>
            </a:pPr>
            <a:r>
              <a:rPr lang="en-US" sz="1950"/>
              <a:t>Oregon’s K-12 staff and students can reconnect with one another after a year of separation through quality learning experiences and deep interpersonal relationships among families, students and staff.</a:t>
            </a:r>
            <a:endParaRPr sz="1950"/>
          </a:p>
          <a:p>
            <a:pPr marL="457200" lvl="0" indent="0" algn="l" rtl="0">
              <a:lnSpc>
                <a:spcPct val="90000"/>
              </a:lnSpc>
              <a:spcBef>
                <a:spcPts val="0"/>
              </a:spcBef>
              <a:spcAft>
                <a:spcPts val="0"/>
              </a:spcAft>
              <a:buNone/>
            </a:pPr>
            <a:endParaRPr sz="1200"/>
          </a:p>
          <a:p>
            <a:pPr marL="457200" lvl="0" indent="-352425" algn="l" rtl="0">
              <a:lnSpc>
                <a:spcPct val="90000"/>
              </a:lnSpc>
              <a:spcBef>
                <a:spcPts val="0"/>
              </a:spcBef>
              <a:spcAft>
                <a:spcPts val="0"/>
              </a:spcAft>
              <a:buSzPts val="1950"/>
              <a:buChar char="•"/>
            </a:pPr>
            <a:r>
              <a:rPr lang="en-US" sz="1950" b="1"/>
              <a:t>Centers equity.</a:t>
            </a:r>
            <a:r>
              <a:rPr lang="en-US" sz="1950"/>
              <a:t> </a:t>
            </a:r>
            <a:endParaRPr sz="1950"/>
          </a:p>
          <a:p>
            <a:pPr marL="457200" lvl="0" indent="0" algn="l" rtl="0">
              <a:lnSpc>
                <a:spcPct val="90000"/>
              </a:lnSpc>
              <a:spcBef>
                <a:spcPts val="0"/>
              </a:spcBef>
              <a:spcAft>
                <a:spcPts val="0"/>
              </a:spcAft>
              <a:buNone/>
            </a:pPr>
            <a:r>
              <a:rPr lang="en-US" sz="1950"/>
              <a:t>Recognizing the disproportionate impact of COVID-19 on Black, American Indian/Alaska Native, Latino/a/x, and Pacific Islander communities; students experiencing disabilities and students living in rural areas. </a:t>
            </a:r>
            <a:endParaRPr sz="1950"/>
          </a:p>
          <a:p>
            <a:pPr marL="457200" lvl="0" indent="0" algn="l" rtl="0">
              <a:lnSpc>
                <a:spcPct val="90000"/>
              </a:lnSpc>
              <a:spcBef>
                <a:spcPts val="0"/>
              </a:spcBef>
              <a:spcAft>
                <a:spcPts val="0"/>
              </a:spcAft>
              <a:buNone/>
            </a:pPr>
            <a:endParaRPr sz="1950"/>
          </a:p>
        </p:txBody>
      </p:sp>
      <p:sp>
        <p:nvSpPr>
          <p:cNvPr id="307" name="Google Shape;307;p38"/>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309" name="Google Shape;309;p38" title="&quot;&quot;"/>
          <p:cNvPicPr preferRelativeResize="0"/>
          <p:nvPr/>
        </p:nvPicPr>
        <p:blipFill>
          <a:blip r:embed="rId3">
            <a:alphaModFix/>
          </a:blip>
          <a:stretch>
            <a:fillRect/>
          </a:stretch>
        </p:blipFill>
        <p:spPr>
          <a:xfrm>
            <a:off x="717175" y="3603800"/>
            <a:ext cx="3804948" cy="25359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80"/>
        <p:cNvGrpSpPr/>
        <p:nvPr/>
      </p:nvGrpSpPr>
      <p:grpSpPr>
        <a:xfrm>
          <a:off x="0" y="0"/>
          <a:ext cx="0" cy="0"/>
          <a:chOff x="0" y="0"/>
          <a:chExt cx="0" cy="0"/>
        </a:xfrm>
      </p:grpSpPr>
      <p:sp>
        <p:nvSpPr>
          <p:cNvPr id="481" name="Google Shape;481;p57"/>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solidFill>
                  <a:schemeClr val="accent1"/>
                </a:solidFill>
              </a:rPr>
              <a:t>Physical Distancing</a:t>
            </a:r>
            <a:endParaRPr sz="4400">
              <a:solidFill>
                <a:schemeClr val="accent1"/>
              </a:solidFill>
            </a:endParaRPr>
          </a:p>
        </p:txBody>
      </p:sp>
      <p:sp>
        <p:nvSpPr>
          <p:cNvPr id="482" name="Google Shape;482;p57"/>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accent1"/>
                </a:solidFill>
              </a:rPr>
              <a:t>20</a:t>
            </a:fld>
            <a:endParaRPr>
              <a:solidFill>
                <a:schemeClr val="accent1"/>
              </a:solidFill>
            </a:endParaRPr>
          </a:p>
        </p:txBody>
      </p:sp>
      <p:sp>
        <p:nvSpPr>
          <p:cNvPr id="483" name="Google Shape;483;p57"/>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accent1"/>
                </a:solidFill>
              </a:rPr>
              <a:t>Oregon Department of Education</a:t>
            </a:r>
            <a:endParaRPr>
              <a:solidFill>
                <a:schemeClr val="accent1"/>
              </a:solidFill>
            </a:endParaRPr>
          </a:p>
        </p:txBody>
      </p:sp>
      <p:sp>
        <p:nvSpPr>
          <p:cNvPr id="484" name="Google Shape;484;p57"/>
          <p:cNvSpPr txBox="1">
            <a:spLocks noGrp="1"/>
          </p:cNvSpPr>
          <p:nvPr>
            <p:ph type="body" idx="1"/>
          </p:nvPr>
        </p:nvSpPr>
        <p:spPr>
          <a:xfrm>
            <a:off x="717175" y="1825625"/>
            <a:ext cx="10784400" cy="47376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dirty="0"/>
              <a:t>OHA and ODE </a:t>
            </a:r>
            <a:r>
              <a:rPr lang="en-US" i="1" dirty="0"/>
              <a:t>strongly advise </a:t>
            </a:r>
            <a:r>
              <a:rPr lang="en-US" dirty="0"/>
              <a:t>that schools support and promote physical distancing as described below:</a:t>
            </a:r>
            <a:endParaRPr dirty="0"/>
          </a:p>
          <a:p>
            <a:pPr marL="457200" lvl="0" indent="-371475" algn="l" rtl="0">
              <a:lnSpc>
                <a:spcPct val="100000"/>
              </a:lnSpc>
              <a:spcBef>
                <a:spcPts val="1200"/>
              </a:spcBef>
              <a:spcAft>
                <a:spcPts val="0"/>
              </a:spcAft>
              <a:buSzPts val="2250"/>
              <a:buChar char="•"/>
            </a:pPr>
            <a:r>
              <a:rPr lang="en-US" sz="2000" dirty="0"/>
              <a:t>Support physical distancing in all daily activities and instruction, maintaining at least 3 feet between students to the extent possible. </a:t>
            </a:r>
            <a:endParaRPr sz="2000" dirty="0"/>
          </a:p>
          <a:p>
            <a:pPr marL="457200" lvl="0" indent="-371475" algn="l" rtl="0">
              <a:lnSpc>
                <a:spcPct val="100000"/>
              </a:lnSpc>
              <a:spcBef>
                <a:spcPts val="0"/>
              </a:spcBef>
              <a:spcAft>
                <a:spcPts val="0"/>
              </a:spcAft>
              <a:buSzPts val="2250"/>
              <a:buChar char="•"/>
            </a:pPr>
            <a:r>
              <a:rPr lang="en-US" sz="2000" b="1" dirty="0"/>
              <a:t>Maintaining physical distancing should not prevent a return to full-time, in-person instruction for all students. </a:t>
            </a:r>
            <a:endParaRPr sz="2000" b="1" dirty="0"/>
          </a:p>
          <a:p>
            <a:pPr marL="457200" lvl="0" indent="-371475" algn="l" rtl="0">
              <a:lnSpc>
                <a:spcPct val="100000"/>
              </a:lnSpc>
              <a:spcBef>
                <a:spcPts val="0"/>
              </a:spcBef>
              <a:spcAft>
                <a:spcPts val="0"/>
              </a:spcAft>
              <a:buSzPts val="2250"/>
              <a:buChar char="•"/>
            </a:pPr>
            <a:r>
              <a:rPr lang="en-US" sz="2000" dirty="0"/>
              <a:t>When it is not possible to maintain a physical distance of at least 3 feet, it is especially important to layer multiple other prevention strategies, such as indoor masking.</a:t>
            </a:r>
            <a:endParaRPr sz="2000" dirty="0"/>
          </a:p>
          <a:p>
            <a:pPr marL="457200" lvl="0" indent="-371475" algn="l" rtl="0">
              <a:lnSpc>
                <a:spcPct val="100000"/>
              </a:lnSpc>
              <a:spcBef>
                <a:spcPts val="0"/>
              </a:spcBef>
              <a:spcAft>
                <a:spcPts val="0"/>
              </a:spcAft>
              <a:buSzPts val="2250"/>
              <a:buChar char="•"/>
            </a:pPr>
            <a:r>
              <a:rPr lang="en-US" sz="2000" dirty="0"/>
              <a:t>Consider physical distancing requirements when setting up learning and other spaces, arranging spaces and groups to allow and encourage at least 3 feet of physical distance.</a:t>
            </a:r>
            <a:endParaRPr sz="2000" dirty="0"/>
          </a:p>
          <a:p>
            <a:pPr marL="457200" lvl="0" indent="-371475" algn="l" rtl="0">
              <a:lnSpc>
                <a:spcPct val="100000"/>
              </a:lnSpc>
              <a:spcBef>
                <a:spcPts val="0"/>
              </a:spcBef>
              <a:spcAft>
                <a:spcPts val="0"/>
              </a:spcAft>
              <a:buSzPts val="2250"/>
              <a:buChar char="•"/>
            </a:pPr>
            <a:r>
              <a:rPr lang="en-US" sz="2000" dirty="0"/>
              <a:t>Minimize time standing in lines and take steps to ensure that required distance between students is maintained, including marking spacing on floor, one-way traffic flow in constrained spaces, etc. </a:t>
            </a:r>
            <a:endParaRPr sz="2000" dirty="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89"/>
        <p:cNvGrpSpPr/>
        <p:nvPr/>
      </p:nvGrpSpPr>
      <p:grpSpPr>
        <a:xfrm>
          <a:off x="0" y="0"/>
          <a:ext cx="0" cy="0"/>
          <a:chOff x="0" y="0"/>
          <a:chExt cx="0" cy="0"/>
        </a:xfrm>
      </p:grpSpPr>
      <p:sp>
        <p:nvSpPr>
          <p:cNvPr id="490" name="Google Shape;490;p58"/>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4400">
                <a:solidFill>
                  <a:schemeClr val="accent1"/>
                </a:solidFill>
              </a:rPr>
              <a:t>COVID-19 Vaccinations</a:t>
            </a:r>
            <a:endParaRPr sz="4400">
              <a:solidFill>
                <a:schemeClr val="accent1"/>
              </a:solidFill>
            </a:endParaRPr>
          </a:p>
        </p:txBody>
      </p:sp>
      <p:sp>
        <p:nvSpPr>
          <p:cNvPr id="491" name="Google Shape;491;p58"/>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accent1"/>
                </a:solidFill>
              </a:rPr>
              <a:t>21</a:t>
            </a:fld>
            <a:endParaRPr>
              <a:solidFill>
                <a:schemeClr val="accent1"/>
              </a:solidFill>
            </a:endParaRPr>
          </a:p>
        </p:txBody>
      </p:sp>
      <p:sp>
        <p:nvSpPr>
          <p:cNvPr id="492" name="Google Shape;492;p58"/>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accent1"/>
                </a:solidFill>
              </a:rPr>
              <a:t>Oregon Department of Education</a:t>
            </a:r>
            <a:endParaRPr>
              <a:solidFill>
                <a:schemeClr val="accent1"/>
              </a:solidFill>
            </a:endParaRPr>
          </a:p>
        </p:txBody>
      </p:sp>
      <p:sp>
        <p:nvSpPr>
          <p:cNvPr id="493" name="Google Shape;493;p58"/>
          <p:cNvSpPr txBox="1">
            <a:spLocks noGrp="1"/>
          </p:cNvSpPr>
          <p:nvPr>
            <p:ph type="body" idx="1"/>
          </p:nvPr>
        </p:nvSpPr>
        <p:spPr>
          <a:xfrm>
            <a:off x="717176" y="1825625"/>
            <a:ext cx="10784400" cy="4109100"/>
          </a:xfrm>
          <a:prstGeom prst="rect">
            <a:avLst/>
          </a:prstGeom>
        </p:spPr>
        <p:txBody>
          <a:bodyPr spcFirstLastPara="1" wrap="square" lIns="91425" tIns="45700" rIns="91425" bIns="45700" anchor="t" anchorCtr="0">
            <a:normAutofit/>
          </a:bodyPr>
          <a:lstStyle/>
          <a:p>
            <a:pPr marL="457200" lvl="0" indent="-381000" algn="l" rtl="0">
              <a:lnSpc>
                <a:spcPct val="100000"/>
              </a:lnSpc>
              <a:spcBef>
                <a:spcPts val="0"/>
              </a:spcBef>
              <a:spcAft>
                <a:spcPts val="0"/>
              </a:spcAft>
              <a:buSzPts val="2400"/>
              <a:buFont typeface="Calibri"/>
              <a:buChar char="•"/>
            </a:pPr>
            <a:r>
              <a:rPr lang="en-US"/>
              <a:t>Under Oregon law, youth age 15 years and older may give consent to receive medical treatment, including vaccinations, when provided by a physician, physician assistant, naturopath, nurse practitioner, dentist or optometrist, or other professionals operating under the license of these providers.</a:t>
            </a:r>
            <a:endParaRPr/>
          </a:p>
          <a:p>
            <a:pPr marL="457200" lvl="0" indent="-342900" algn="l" rtl="0">
              <a:lnSpc>
                <a:spcPct val="100000"/>
              </a:lnSpc>
              <a:spcBef>
                <a:spcPts val="1000"/>
              </a:spcBef>
              <a:spcAft>
                <a:spcPts val="1000"/>
              </a:spcAft>
              <a:buSzPts val="1800"/>
              <a:buFont typeface="Calibri"/>
              <a:buChar char="•"/>
            </a:pPr>
            <a:r>
              <a:rPr lang="en-US"/>
              <a:t>Parental or guardian consent is required to vaccinate people 12-14 years old, but the parental or guardian consent requirement does not necessarily mean a parent or guardian must go with the youth to receive the vaccination. Written consent may be obtained in advance. </a:t>
            </a:r>
            <a:r>
              <a:rPr lang="en-US" sz="1200"/>
              <a:t/>
            </a:r>
            <a:br>
              <a:rPr lang="en-US" sz="1200"/>
            </a:b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98"/>
        <p:cNvGrpSpPr/>
        <p:nvPr/>
      </p:nvGrpSpPr>
      <p:grpSpPr>
        <a:xfrm>
          <a:off x="0" y="0"/>
          <a:ext cx="0" cy="0"/>
          <a:chOff x="0" y="0"/>
          <a:chExt cx="0" cy="0"/>
        </a:xfrm>
      </p:grpSpPr>
      <p:sp>
        <p:nvSpPr>
          <p:cNvPr id="499" name="Google Shape;499;p59"/>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4400">
                <a:solidFill>
                  <a:schemeClr val="accent1"/>
                </a:solidFill>
              </a:rPr>
              <a:t>COVID-19 Vaccinations</a:t>
            </a:r>
            <a:endParaRPr sz="4400">
              <a:solidFill>
                <a:schemeClr val="accent1"/>
              </a:solidFill>
            </a:endParaRPr>
          </a:p>
        </p:txBody>
      </p:sp>
      <p:sp>
        <p:nvSpPr>
          <p:cNvPr id="500" name="Google Shape;500;p59"/>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accent1"/>
                </a:solidFill>
              </a:rPr>
              <a:t>22</a:t>
            </a:fld>
            <a:endParaRPr>
              <a:solidFill>
                <a:schemeClr val="accent1"/>
              </a:solidFill>
            </a:endParaRPr>
          </a:p>
        </p:txBody>
      </p:sp>
      <p:sp>
        <p:nvSpPr>
          <p:cNvPr id="501" name="Google Shape;501;p59"/>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accent1"/>
                </a:solidFill>
              </a:rPr>
              <a:t>Oregon Department of Education</a:t>
            </a:r>
            <a:endParaRPr>
              <a:solidFill>
                <a:schemeClr val="accent1"/>
              </a:solidFill>
            </a:endParaRPr>
          </a:p>
        </p:txBody>
      </p:sp>
      <p:sp>
        <p:nvSpPr>
          <p:cNvPr id="502" name="Google Shape;502;p59"/>
          <p:cNvSpPr txBox="1">
            <a:spLocks noGrp="1"/>
          </p:cNvSpPr>
          <p:nvPr>
            <p:ph type="body" idx="1"/>
          </p:nvPr>
        </p:nvSpPr>
        <p:spPr>
          <a:xfrm>
            <a:off x="717176" y="1825625"/>
            <a:ext cx="10784400" cy="4109100"/>
          </a:xfrm>
          <a:prstGeom prst="rect">
            <a:avLst/>
          </a:prstGeom>
        </p:spPr>
        <p:txBody>
          <a:bodyPr spcFirstLastPara="1" wrap="square" lIns="91425" tIns="45700" rIns="91425" bIns="45700" anchor="t" anchorCtr="0">
            <a:normAutofit/>
          </a:bodyPr>
          <a:lstStyle/>
          <a:p>
            <a:pPr marL="457200" lvl="0" indent="-342900" algn="l" rtl="0">
              <a:lnSpc>
                <a:spcPct val="100000"/>
              </a:lnSpc>
              <a:spcBef>
                <a:spcPts val="0"/>
              </a:spcBef>
              <a:spcAft>
                <a:spcPts val="0"/>
              </a:spcAft>
              <a:buSzPts val="1800"/>
              <a:buFont typeface="Calibri"/>
              <a:buChar char="•"/>
            </a:pPr>
            <a:r>
              <a:rPr lang="en-US"/>
              <a:t>CDC guidance states that people who are </a:t>
            </a:r>
            <a:r>
              <a:rPr lang="en-US" u="sng">
                <a:hlinkClick r:id="rId3"/>
              </a:rPr>
              <a:t>fully vaccinated</a:t>
            </a:r>
            <a:r>
              <a:rPr lang="en-US"/>
              <a:t> and do not have COVID-19 symptoms </a:t>
            </a:r>
            <a:r>
              <a:rPr lang="en-US" b="1"/>
              <a:t>do not need to quarantine or get tested after an exposure to someone with COVID-19</a:t>
            </a:r>
            <a:r>
              <a:rPr lang="en-US"/>
              <a:t> unless they develop symptoms. </a:t>
            </a:r>
            <a:endParaRPr/>
          </a:p>
          <a:p>
            <a:pPr marL="457200" lvl="0" indent="-342900" algn="l" rtl="0">
              <a:lnSpc>
                <a:spcPct val="100000"/>
              </a:lnSpc>
              <a:spcBef>
                <a:spcPts val="1000"/>
              </a:spcBef>
              <a:spcAft>
                <a:spcPts val="0"/>
              </a:spcAft>
              <a:buSzPts val="1800"/>
              <a:buFont typeface="Calibri"/>
              <a:buChar char="•"/>
            </a:pPr>
            <a:r>
              <a:rPr lang="en-US"/>
              <a:t>This protects the student’s access to in-person learning, sports and extracurricular activities. </a:t>
            </a:r>
            <a:endParaRPr/>
          </a:p>
          <a:p>
            <a:pPr marL="457200" lvl="0" indent="-342900" algn="l" rtl="0">
              <a:lnSpc>
                <a:spcPct val="100000"/>
              </a:lnSpc>
              <a:spcBef>
                <a:spcPts val="1000"/>
              </a:spcBef>
              <a:spcAft>
                <a:spcPts val="1000"/>
              </a:spcAft>
              <a:buSzPts val="1800"/>
              <a:buFont typeface="Calibri"/>
              <a:buChar char="•"/>
            </a:pPr>
            <a:r>
              <a:rPr lang="en-US"/>
              <a:t>People are considered fully vaccinated 2 weeks after their second dose of the Pfizer-BioNTech or Moderna COVID-19 vaccines, or 2 weeks after the single-dose Johnson &amp; Johnson’s COVID-19 vaccine.</a:t>
            </a:r>
            <a:r>
              <a:rPr lang="en-US" sz="1200"/>
              <a:t/>
            </a:r>
            <a:br>
              <a:rPr lang="en-US" sz="1200"/>
            </a:br>
            <a:endParaRPr sz="36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07"/>
        <p:cNvGrpSpPr/>
        <p:nvPr/>
      </p:nvGrpSpPr>
      <p:grpSpPr>
        <a:xfrm>
          <a:off x="0" y="0"/>
          <a:ext cx="0" cy="0"/>
          <a:chOff x="0" y="0"/>
          <a:chExt cx="0" cy="0"/>
        </a:xfrm>
      </p:grpSpPr>
      <p:sp>
        <p:nvSpPr>
          <p:cNvPr id="508" name="Google Shape;508;p60"/>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solidFill>
                  <a:schemeClr val="accent1"/>
                </a:solidFill>
              </a:rPr>
              <a:t>Cohorting</a:t>
            </a:r>
            <a:endParaRPr sz="4400">
              <a:solidFill>
                <a:schemeClr val="accent1"/>
              </a:solidFill>
            </a:endParaRPr>
          </a:p>
        </p:txBody>
      </p:sp>
      <p:sp>
        <p:nvSpPr>
          <p:cNvPr id="509" name="Google Shape;509;p6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accent1"/>
                </a:solidFill>
              </a:rPr>
              <a:t>23</a:t>
            </a:fld>
            <a:endParaRPr>
              <a:solidFill>
                <a:schemeClr val="accent1"/>
              </a:solidFill>
            </a:endParaRPr>
          </a:p>
        </p:txBody>
      </p:sp>
      <p:sp>
        <p:nvSpPr>
          <p:cNvPr id="510" name="Google Shape;510;p60"/>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accent1"/>
                </a:solidFill>
              </a:rPr>
              <a:t>Oregon Department of Education</a:t>
            </a:r>
            <a:endParaRPr>
              <a:solidFill>
                <a:schemeClr val="accent1"/>
              </a:solidFill>
            </a:endParaRPr>
          </a:p>
        </p:txBody>
      </p:sp>
      <p:sp>
        <p:nvSpPr>
          <p:cNvPr id="511" name="Google Shape;511;p60"/>
          <p:cNvSpPr txBox="1">
            <a:spLocks noGrp="1"/>
          </p:cNvSpPr>
          <p:nvPr>
            <p:ph type="body" idx="1"/>
          </p:nvPr>
        </p:nvSpPr>
        <p:spPr>
          <a:xfrm>
            <a:off x="717175" y="1825625"/>
            <a:ext cx="10784400" cy="44304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a:t>OHA and ODE </a:t>
            </a:r>
            <a:r>
              <a:rPr lang="en-US" i="1"/>
              <a:t>strongly advise </a:t>
            </a:r>
            <a:r>
              <a:rPr lang="en-US"/>
              <a:t>that schools design cohorts for students to the extent possible.</a:t>
            </a:r>
            <a:endParaRPr/>
          </a:p>
          <a:p>
            <a:pPr marL="457200" lvl="0" indent="-381000" algn="l" rtl="0">
              <a:lnSpc>
                <a:spcPct val="100000"/>
              </a:lnSpc>
              <a:spcBef>
                <a:spcPts val="1200"/>
              </a:spcBef>
              <a:spcAft>
                <a:spcPts val="0"/>
              </a:spcAft>
              <a:buSzPts val="2400"/>
              <a:buChar char="•"/>
            </a:pPr>
            <a:r>
              <a:rPr lang="en-US"/>
              <a:t>Cohorts help manage risks in the potential spread of COVID-19. In particular, the size of the cohort matters for risk management. </a:t>
            </a:r>
            <a:endParaRPr/>
          </a:p>
          <a:p>
            <a:pPr marL="457200" lvl="0" indent="-381000" algn="l" rtl="0">
              <a:lnSpc>
                <a:spcPct val="100000"/>
              </a:lnSpc>
              <a:spcBef>
                <a:spcPts val="1200"/>
              </a:spcBef>
              <a:spcAft>
                <a:spcPts val="1200"/>
              </a:spcAft>
              <a:buSzPts val="2400"/>
              <a:buChar char="•"/>
            </a:pPr>
            <a:r>
              <a:rPr lang="en-US"/>
              <a:t>Student cohorting: (1) limits the number of exposed people when a COVID-19 case is identified in the school, (2) quickly identifies exposed individuals when a COVID-19 case is identified, (3) minimizes the number of people who may need to be quarantined as well as school-wide disruptions in student learning.</a:t>
            </a:r>
            <a:endParaRPr>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16"/>
        <p:cNvGrpSpPr/>
        <p:nvPr/>
      </p:nvGrpSpPr>
      <p:grpSpPr>
        <a:xfrm>
          <a:off x="0" y="0"/>
          <a:ext cx="0" cy="0"/>
          <a:chOff x="0" y="0"/>
          <a:chExt cx="0" cy="0"/>
        </a:xfrm>
      </p:grpSpPr>
      <p:sp>
        <p:nvSpPr>
          <p:cNvPr id="517" name="Google Shape;517;p61"/>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solidFill>
                  <a:schemeClr val="accent1"/>
                </a:solidFill>
              </a:rPr>
              <a:t>Quarantine</a:t>
            </a:r>
            <a:endParaRPr sz="4400">
              <a:solidFill>
                <a:schemeClr val="accent1"/>
              </a:solidFill>
            </a:endParaRPr>
          </a:p>
        </p:txBody>
      </p:sp>
      <p:sp>
        <p:nvSpPr>
          <p:cNvPr id="518" name="Google Shape;518;p61"/>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2286000" lvl="0" indent="0" algn="ctr" rtl="0">
              <a:spcBef>
                <a:spcPts val="0"/>
              </a:spcBef>
              <a:spcAft>
                <a:spcPts val="0"/>
              </a:spcAft>
              <a:buNone/>
            </a:pPr>
            <a:r>
              <a:rPr lang="en-US">
                <a:solidFill>
                  <a:schemeClr val="accent1"/>
                </a:solidFill>
              </a:rPr>
              <a:t>21</a:t>
            </a:r>
            <a:endParaRPr>
              <a:solidFill>
                <a:schemeClr val="accent1"/>
              </a:solidFill>
            </a:endParaRPr>
          </a:p>
        </p:txBody>
      </p:sp>
      <p:sp>
        <p:nvSpPr>
          <p:cNvPr id="519" name="Google Shape;519;p61"/>
          <p:cNvSpPr txBox="1">
            <a:spLocks noGrp="1"/>
          </p:cNvSpPr>
          <p:nvPr>
            <p:ph type="body" idx="1"/>
          </p:nvPr>
        </p:nvSpPr>
        <p:spPr>
          <a:xfrm>
            <a:off x="717175" y="1671900"/>
            <a:ext cx="11015416" cy="4833000"/>
          </a:xfrm>
          <a:prstGeom prst="rect">
            <a:avLst/>
          </a:prstGeom>
        </p:spPr>
        <p:txBody>
          <a:bodyPr spcFirstLastPara="1" wrap="square" lIns="91425" tIns="45700" rIns="91425" bIns="45700" anchor="t" anchorCtr="0">
            <a:noAutofit/>
          </a:bodyPr>
          <a:lstStyle/>
          <a:p>
            <a:pPr marL="457200" lvl="0" indent="-349250" algn="l" rtl="0">
              <a:lnSpc>
                <a:spcPct val="100000"/>
              </a:lnSpc>
              <a:spcBef>
                <a:spcPts val="0"/>
              </a:spcBef>
              <a:spcAft>
                <a:spcPts val="0"/>
              </a:spcAft>
              <a:buSzPts val="1900"/>
              <a:buChar char="•"/>
            </a:pPr>
            <a:r>
              <a:rPr lang="en-US" sz="1900" dirty="0"/>
              <a:t>An exposure is defined as a susceptible individual who has close contact (less than 6 feet) for longer than 15 cumulative minutes in a day with a person who has COVID-19. </a:t>
            </a:r>
            <a:endParaRPr sz="1900" dirty="0"/>
          </a:p>
          <a:p>
            <a:pPr marL="457200" lvl="0" indent="-349250" algn="l" rtl="0">
              <a:lnSpc>
                <a:spcPct val="100000"/>
              </a:lnSpc>
              <a:spcBef>
                <a:spcPts val="0"/>
              </a:spcBef>
              <a:spcAft>
                <a:spcPts val="0"/>
              </a:spcAft>
              <a:buSzPts val="1900"/>
              <a:buChar char="•"/>
            </a:pPr>
            <a:r>
              <a:rPr lang="en-US" sz="1900" dirty="0"/>
              <a:t>If a student or staff member is diagnosed with COVID-19, then the LPHA should be consulted to review the situation. </a:t>
            </a:r>
            <a:endParaRPr sz="1900" dirty="0"/>
          </a:p>
          <a:p>
            <a:pPr marL="457200" lvl="0" indent="-349250" algn="l" rtl="0">
              <a:lnSpc>
                <a:spcPct val="100000"/>
              </a:lnSpc>
              <a:spcBef>
                <a:spcPts val="0"/>
              </a:spcBef>
              <a:spcAft>
                <a:spcPts val="0"/>
              </a:spcAft>
              <a:buSzPts val="1900"/>
              <a:buChar char="•"/>
            </a:pPr>
            <a:r>
              <a:rPr lang="en-US" sz="1900" b="1" dirty="0"/>
              <a:t>If a school cannot confirm that 6 feet of distancing was consistently maintained during the school day, or 3 feet of distancing with consistent mask use was maintained during the school day, then each person the confirmed case was in contact with will need to quarantine</a:t>
            </a:r>
            <a:r>
              <a:rPr lang="en-US" sz="1900" dirty="0"/>
              <a:t> – this could include all members of a stable cohort. </a:t>
            </a:r>
            <a:endParaRPr sz="1900" dirty="0"/>
          </a:p>
          <a:p>
            <a:pPr marL="457200" lvl="0" indent="-349250" algn="l" rtl="0">
              <a:lnSpc>
                <a:spcPct val="100000"/>
              </a:lnSpc>
              <a:spcBef>
                <a:spcPts val="0"/>
              </a:spcBef>
              <a:spcAft>
                <a:spcPts val="0"/>
              </a:spcAft>
              <a:buSzPts val="1900"/>
              <a:buChar char="•"/>
            </a:pPr>
            <a:r>
              <a:rPr lang="en-US" sz="1900" dirty="0"/>
              <a:t>K-12 Quarantine Exception: Quarantine is not necessary for:</a:t>
            </a:r>
            <a:endParaRPr sz="1900" dirty="0"/>
          </a:p>
          <a:p>
            <a:pPr marL="914400" lvl="1" indent="-349250" algn="l" rtl="0">
              <a:lnSpc>
                <a:spcPct val="100000"/>
              </a:lnSpc>
              <a:spcBef>
                <a:spcPts val="0"/>
              </a:spcBef>
              <a:spcAft>
                <a:spcPts val="0"/>
              </a:spcAft>
              <a:buSzPts val="1900"/>
              <a:buChar char="•"/>
            </a:pPr>
            <a:r>
              <a:rPr lang="en-US" sz="1900" dirty="0"/>
              <a:t>Students who were within 3 or more feet of an person with COVID-19;</a:t>
            </a:r>
            <a:endParaRPr sz="1900" dirty="0"/>
          </a:p>
          <a:p>
            <a:pPr marL="914400" lvl="1" indent="-349250" algn="l" rtl="0">
              <a:lnSpc>
                <a:spcPct val="100000"/>
              </a:lnSpc>
              <a:spcBef>
                <a:spcPts val="0"/>
              </a:spcBef>
              <a:spcAft>
                <a:spcPts val="0"/>
              </a:spcAft>
              <a:buSzPts val="1900"/>
              <a:buChar char="•"/>
            </a:pPr>
            <a:r>
              <a:rPr lang="en-US" sz="1900" dirty="0"/>
              <a:t>Where both students were engaged in consistent and correct use of well-fitting face coverings; and </a:t>
            </a:r>
            <a:endParaRPr sz="1900" dirty="0"/>
          </a:p>
          <a:p>
            <a:pPr marL="914400" lvl="1" indent="-349250" algn="l" rtl="0">
              <a:lnSpc>
                <a:spcPct val="100000"/>
              </a:lnSpc>
              <a:spcBef>
                <a:spcPts val="0"/>
              </a:spcBef>
              <a:spcAft>
                <a:spcPts val="0"/>
              </a:spcAft>
              <a:buSzPts val="1900"/>
              <a:buChar char="•"/>
            </a:pPr>
            <a:r>
              <a:rPr lang="en-US" sz="1900" dirty="0"/>
              <a:t>Other K–12 school prevention strategies were in place in the K–12 school setting. </a:t>
            </a:r>
            <a:endParaRPr sz="1900" dirty="0"/>
          </a:p>
          <a:p>
            <a:pPr marL="914400" lvl="1" indent="-349250" algn="l" rtl="0">
              <a:lnSpc>
                <a:spcPct val="100000"/>
              </a:lnSpc>
              <a:spcBef>
                <a:spcPts val="0"/>
              </a:spcBef>
              <a:spcAft>
                <a:spcPts val="0"/>
              </a:spcAft>
              <a:buSzPts val="1900"/>
              <a:buChar char="•"/>
            </a:pPr>
            <a:r>
              <a:rPr lang="en-US" sz="1900" dirty="0"/>
              <a:t>This exception </a:t>
            </a:r>
            <a:r>
              <a:rPr lang="en-US" sz="1900" u="sng" dirty="0"/>
              <a:t>does not apply</a:t>
            </a:r>
            <a:r>
              <a:rPr lang="en-US" sz="1900" dirty="0"/>
              <a:t> to teachers, staff, or other adults in the indoor classroom setting.</a:t>
            </a:r>
            <a:endParaRPr sz="1900" dirty="0"/>
          </a:p>
          <a:p>
            <a:pPr marL="457200" lvl="0" indent="-349250" algn="l" rtl="0">
              <a:lnSpc>
                <a:spcPct val="100000"/>
              </a:lnSpc>
              <a:spcBef>
                <a:spcPts val="0"/>
              </a:spcBef>
              <a:spcAft>
                <a:spcPts val="0"/>
              </a:spcAft>
              <a:buSzPts val="1900"/>
              <a:buChar char="•"/>
            </a:pPr>
            <a:r>
              <a:rPr lang="en-US" sz="1900" dirty="0"/>
              <a:t>See the</a:t>
            </a:r>
            <a:r>
              <a:rPr lang="en-US" sz="1900" u="sng" dirty="0">
                <a:solidFill>
                  <a:schemeClr val="hlink"/>
                </a:solidFill>
                <a:hlinkClick r:id="rId3"/>
              </a:rPr>
              <a:t> COVID-19 Exclusion Summary Guide</a:t>
            </a:r>
            <a:r>
              <a:rPr lang="en-US" sz="1900" dirty="0"/>
              <a:t> for exclusion and isolation protocols for sick students and staff identified at the time of arrival or during the school day. </a:t>
            </a:r>
            <a:endParaRPr sz="1900" dirty="0"/>
          </a:p>
        </p:txBody>
      </p:sp>
      <p:sp>
        <p:nvSpPr>
          <p:cNvPr id="520" name="Google Shape;520;p61"/>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accent1"/>
                </a:solidFill>
              </a:rPr>
              <a:t>Oregon Department of Education</a:t>
            </a:r>
            <a:endParaRPr>
              <a:solidFill>
                <a:schemeClr val="accen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25"/>
        <p:cNvGrpSpPr/>
        <p:nvPr/>
      </p:nvGrpSpPr>
      <p:grpSpPr>
        <a:xfrm>
          <a:off x="0" y="0"/>
          <a:ext cx="0" cy="0"/>
          <a:chOff x="0" y="0"/>
          <a:chExt cx="0" cy="0"/>
        </a:xfrm>
      </p:grpSpPr>
      <p:sp>
        <p:nvSpPr>
          <p:cNvPr id="526" name="Google Shape;526;p62"/>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solidFill>
                  <a:schemeClr val="accent1"/>
                </a:solidFill>
              </a:rPr>
              <a:t>Ventilation &amp; Airflow</a:t>
            </a:r>
            <a:endParaRPr sz="4400">
              <a:solidFill>
                <a:schemeClr val="accent1"/>
              </a:solidFill>
            </a:endParaRPr>
          </a:p>
        </p:txBody>
      </p:sp>
      <p:sp>
        <p:nvSpPr>
          <p:cNvPr id="527" name="Google Shape;527;p62"/>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accent1"/>
                </a:solidFill>
              </a:rPr>
              <a:t>25</a:t>
            </a:fld>
            <a:endParaRPr>
              <a:solidFill>
                <a:schemeClr val="accent1"/>
              </a:solidFill>
            </a:endParaRPr>
          </a:p>
        </p:txBody>
      </p:sp>
      <p:sp>
        <p:nvSpPr>
          <p:cNvPr id="528" name="Google Shape;528;p62"/>
          <p:cNvSpPr txBox="1">
            <a:spLocks noGrp="1"/>
          </p:cNvSpPr>
          <p:nvPr>
            <p:ph type="body" idx="1"/>
          </p:nvPr>
        </p:nvSpPr>
        <p:spPr>
          <a:xfrm>
            <a:off x="717175" y="1825625"/>
            <a:ext cx="10784400" cy="44304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a:t>ODE and OHA </a:t>
            </a:r>
            <a:r>
              <a:rPr lang="en-US" i="1"/>
              <a:t>strongly advise</a:t>
            </a:r>
            <a:r>
              <a:rPr lang="en-US"/>
              <a:t> schools to ensure</a:t>
            </a:r>
            <a:r>
              <a:rPr lang="en-US">
                <a:solidFill>
                  <a:srgbClr val="1155CC"/>
                </a:solidFill>
                <a:uFill>
                  <a:noFill/>
                </a:u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US" u="sng">
                <a:solidFill>
                  <a:srgbClr val="0000FF"/>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effective ventilation</a:t>
            </a:r>
            <a:r>
              <a:rPr lang="en-US"/>
              <a:t> and improve the indoor air quality in schools by:</a:t>
            </a:r>
            <a:endParaRPr/>
          </a:p>
          <a:p>
            <a:pPr marL="0" lvl="0" indent="0" algn="l" rtl="0">
              <a:lnSpc>
                <a:spcPct val="100000"/>
              </a:lnSpc>
              <a:spcBef>
                <a:spcPts val="0"/>
              </a:spcBef>
              <a:spcAft>
                <a:spcPts val="0"/>
              </a:spcAft>
              <a:buNone/>
            </a:pPr>
            <a:endParaRPr/>
          </a:p>
          <a:p>
            <a:pPr marL="457200" lvl="0" indent="-381000" algn="l" rtl="0">
              <a:lnSpc>
                <a:spcPct val="100000"/>
              </a:lnSpc>
              <a:spcBef>
                <a:spcPts val="0"/>
              </a:spcBef>
              <a:spcAft>
                <a:spcPts val="0"/>
              </a:spcAft>
              <a:buSzPts val="2400"/>
              <a:buFont typeface="Calibri"/>
              <a:buAutoNum type="arabicPeriod"/>
            </a:pPr>
            <a:r>
              <a:rPr lang="en-US"/>
              <a:t>Increasing the amount of fresh outside air that is introduced into the system;</a:t>
            </a:r>
            <a:endParaRPr/>
          </a:p>
          <a:p>
            <a:pPr marL="457200" lvl="0" indent="-381000" algn="l" rtl="0">
              <a:lnSpc>
                <a:spcPct val="100000"/>
              </a:lnSpc>
              <a:spcBef>
                <a:spcPts val="0"/>
              </a:spcBef>
              <a:spcAft>
                <a:spcPts val="0"/>
              </a:spcAft>
              <a:buSzPts val="2400"/>
              <a:buFont typeface="Calibri"/>
              <a:buAutoNum type="arabicPeriod"/>
            </a:pPr>
            <a:r>
              <a:rPr lang="en-US"/>
              <a:t>Exhausting air from indoors to the outdoors; and</a:t>
            </a:r>
            <a:endParaRPr/>
          </a:p>
          <a:p>
            <a:pPr marL="457200" lvl="0" indent="-381000" algn="l" rtl="0">
              <a:lnSpc>
                <a:spcPct val="100000"/>
              </a:lnSpc>
              <a:spcBef>
                <a:spcPts val="0"/>
              </a:spcBef>
              <a:spcAft>
                <a:spcPts val="0"/>
              </a:spcAft>
              <a:buSzPts val="2400"/>
              <a:buFont typeface="Calibri"/>
              <a:buAutoNum type="arabicPeriod"/>
            </a:pPr>
            <a:r>
              <a:rPr lang="en-US"/>
              <a:t>Cleaning the air that is recirculated indoors with effective filtration methods (e.g., HEPA filters) to remove virus-containing particles from the air.</a:t>
            </a:r>
            <a:r>
              <a:rPr lang="en-US" b="1"/>
              <a:t/>
            </a:r>
            <a:br>
              <a:rPr lang="en-US" b="1"/>
            </a:br>
            <a:endParaRPr/>
          </a:p>
        </p:txBody>
      </p:sp>
      <p:sp>
        <p:nvSpPr>
          <p:cNvPr id="529" name="Google Shape;529;p62"/>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accent1"/>
                </a:solidFill>
              </a:rPr>
              <a:t>Oregon Department of Education</a:t>
            </a:r>
            <a:endParaRPr>
              <a:solidFill>
                <a:schemeClr val="accen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34"/>
        <p:cNvGrpSpPr/>
        <p:nvPr/>
      </p:nvGrpSpPr>
      <p:grpSpPr>
        <a:xfrm>
          <a:off x="0" y="0"/>
          <a:ext cx="0" cy="0"/>
          <a:chOff x="0" y="0"/>
          <a:chExt cx="0" cy="0"/>
        </a:xfrm>
      </p:grpSpPr>
      <p:sp>
        <p:nvSpPr>
          <p:cNvPr id="535" name="Google Shape;535;p63"/>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solidFill>
                  <a:schemeClr val="accent1"/>
                </a:solidFill>
              </a:rPr>
              <a:t>Handwashing</a:t>
            </a:r>
            <a:endParaRPr sz="4400">
              <a:solidFill>
                <a:schemeClr val="accent1"/>
              </a:solidFill>
            </a:endParaRPr>
          </a:p>
        </p:txBody>
      </p:sp>
      <p:sp>
        <p:nvSpPr>
          <p:cNvPr id="536" name="Google Shape;536;p63"/>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chemeClr val="accent1"/>
                </a:solidFill>
              </a:rPr>
              <a:t>26</a:t>
            </a:fld>
            <a:endParaRPr>
              <a:solidFill>
                <a:schemeClr val="accent1"/>
              </a:solidFill>
            </a:endParaRPr>
          </a:p>
        </p:txBody>
      </p:sp>
      <p:sp>
        <p:nvSpPr>
          <p:cNvPr id="537" name="Google Shape;537;p63"/>
          <p:cNvSpPr txBox="1">
            <a:spLocks noGrp="1"/>
          </p:cNvSpPr>
          <p:nvPr>
            <p:ph type="body" idx="1"/>
          </p:nvPr>
        </p:nvSpPr>
        <p:spPr>
          <a:xfrm>
            <a:off x="717175" y="1825625"/>
            <a:ext cx="10784400" cy="44304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a:t>OHA and ODE </a:t>
            </a:r>
            <a:r>
              <a:rPr lang="en-US" i="1"/>
              <a:t>strongly advise </a:t>
            </a:r>
            <a:r>
              <a:rPr lang="en-US"/>
              <a:t>that schools create protocols and systems to ensure access to soap, water and alcohol-based hand sanitizer with at least 60% alcohol at the key times named below and that schools prioritize handwashing with soap and water after students or staff use the restroom.</a:t>
            </a:r>
            <a:endParaRPr/>
          </a:p>
          <a:p>
            <a:pPr marL="457200" lvl="0" indent="-381000" algn="l" rtl="0">
              <a:lnSpc>
                <a:spcPct val="100000"/>
              </a:lnSpc>
              <a:spcBef>
                <a:spcPts val="1200"/>
              </a:spcBef>
              <a:spcAft>
                <a:spcPts val="0"/>
              </a:spcAft>
              <a:buSzPts val="2400"/>
              <a:buChar char="•"/>
            </a:pPr>
            <a:r>
              <a:rPr lang="en-US"/>
              <a:t>All people on campus should be advised and encouraged to frequently wash their hands or use hand sanitizer. Remind students with signage and regular verbal reminders from staff of the critical nature of hand hygiene. </a:t>
            </a:r>
            <a:endParaRPr/>
          </a:p>
          <a:p>
            <a:pPr marL="0" lvl="0" indent="0" algn="l" rtl="0">
              <a:lnSpc>
                <a:spcPct val="100000"/>
              </a:lnSpc>
              <a:spcBef>
                <a:spcPts val="0"/>
              </a:spcBef>
              <a:spcAft>
                <a:spcPts val="0"/>
              </a:spcAft>
              <a:buNone/>
            </a:pPr>
            <a:r>
              <a:rPr lang="en-US" b="1"/>
              <a:t/>
            </a:r>
            <a:br>
              <a:rPr lang="en-US" b="1"/>
            </a:br>
            <a:endParaRPr/>
          </a:p>
        </p:txBody>
      </p:sp>
      <p:sp>
        <p:nvSpPr>
          <p:cNvPr id="538" name="Google Shape;538;p63"/>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accent1"/>
                </a:solidFill>
              </a:rPr>
              <a:t>Oregon Department of Education</a:t>
            </a:r>
            <a:endParaRPr>
              <a:solidFill>
                <a:schemeClr val="accen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43"/>
        <p:cNvGrpSpPr/>
        <p:nvPr/>
      </p:nvGrpSpPr>
      <p:grpSpPr>
        <a:xfrm>
          <a:off x="0" y="0"/>
          <a:ext cx="0" cy="0"/>
          <a:chOff x="0" y="0"/>
          <a:chExt cx="0" cy="0"/>
        </a:xfrm>
      </p:grpSpPr>
      <p:sp>
        <p:nvSpPr>
          <p:cNvPr id="544" name="Google Shape;544;p64"/>
          <p:cNvSpPr txBox="1">
            <a:spLocks noGrp="1"/>
          </p:cNvSpPr>
          <p:nvPr>
            <p:ph type="ctrTitle"/>
          </p:nvPr>
        </p:nvSpPr>
        <p:spPr>
          <a:xfrm>
            <a:off x="717177" y="2488757"/>
            <a:ext cx="10784400" cy="1900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Instruction, </a:t>
            </a:r>
            <a:endParaRPr/>
          </a:p>
          <a:p>
            <a:pPr marL="0" lvl="0" indent="0" algn="ctr" rtl="0">
              <a:spcBef>
                <a:spcPts val="0"/>
              </a:spcBef>
              <a:spcAft>
                <a:spcPts val="0"/>
              </a:spcAft>
              <a:buNone/>
            </a:pPr>
            <a:r>
              <a:rPr lang="en-US"/>
              <a:t>Attendance &amp; Enrollment</a:t>
            </a:r>
            <a:endParaRPr/>
          </a:p>
        </p:txBody>
      </p:sp>
      <p:sp>
        <p:nvSpPr>
          <p:cNvPr id="545" name="Google Shape;545;p64"/>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
        <p:nvSpPr>
          <p:cNvPr id="546" name="Google Shape;546;p64"/>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accent1"/>
                </a:solidFill>
              </a:rPr>
              <a:t>Oregon Department of Education</a:t>
            </a:r>
            <a:endParaRPr>
              <a:solidFill>
                <a:schemeClr val="accen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51"/>
        <p:cNvGrpSpPr/>
        <p:nvPr/>
      </p:nvGrpSpPr>
      <p:grpSpPr>
        <a:xfrm>
          <a:off x="0" y="0"/>
          <a:ext cx="0" cy="0"/>
          <a:chOff x="0" y="0"/>
          <a:chExt cx="0" cy="0"/>
        </a:xfrm>
      </p:grpSpPr>
      <p:sp>
        <p:nvSpPr>
          <p:cNvPr id="552" name="Google Shape;552;p65"/>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Requirements in State Law &amp; Rule</a:t>
            </a:r>
            <a:endParaRPr/>
          </a:p>
        </p:txBody>
      </p:sp>
      <p:sp>
        <p:nvSpPr>
          <p:cNvPr id="553" name="Google Shape;553;p6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
        <p:nvSpPr>
          <p:cNvPr id="554" name="Google Shape;554;p65"/>
          <p:cNvSpPr txBox="1">
            <a:spLocks noGrp="1"/>
          </p:cNvSpPr>
          <p:nvPr>
            <p:ph type="body" idx="1"/>
          </p:nvPr>
        </p:nvSpPr>
        <p:spPr>
          <a:xfrm>
            <a:off x="717175" y="1825625"/>
            <a:ext cx="10984800" cy="4109100"/>
          </a:xfrm>
          <a:prstGeom prst="rect">
            <a:avLst/>
          </a:prstGeom>
        </p:spPr>
        <p:txBody>
          <a:bodyPr spcFirstLastPara="1" wrap="square" lIns="91425" tIns="45700" rIns="91425" bIns="45700" anchor="t" anchorCtr="0">
            <a:normAutofit/>
          </a:bodyPr>
          <a:lstStyle/>
          <a:p>
            <a:pPr marL="457200" marR="0" lvl="0" indent="-381000" algn="l" rtl="0">
              <a:lnSpc>
                <a:spcPct val="115000"/>
              </a:lnSpc>
              <a:spcBef>
                <a:spcPts val="1200"/>
              </a:spcBef>
              <a:spcAft>
                <a:spcPts val="0"/>
              </a:spcAft>
              <a:buSzPts val="2400"/>
              <a:buChar char="•"/>
            </a:pPr>
            <a:r>
              <a:rPr lang="en-US"/>
              <a:t>Districts must meet all instructional time requirements in Division 22.</a:t>
            </a:r>
            <a:endParaRPr/>
          </a:p>
          <a:p>
            <a:pPr marL="457200" marR="0" lvl="0" indent="-381000" algn="l" rtl="0">
              <a:lnSpc>
                <a:spcPct val="115000"/>
              </a:lnSpc>
              <a:spcBef>
                <a:spcPts val="0"/>
              </a:spcBef>
              <a:spcAft>
                <a:spcPts val="0"/>
              </a:spcAft>
              <a:buSzPts val="2400"/>
              <a:buChar char="•"/>
            </a:pPr>
            <a:r>
              <a:rPr lang="en-US"/>
              <a:t>Districts must meet the definition of instructional time, including under the direction or supervision of a licensed or registered teacher, licensed CTE instructor, licensed practitioner, or assigned Educational Assistant. </a:t>
            </a:r>
            <a:endParaRPr/>
          </a:p>
          <a:p>
            <a:pPr marL="457200" marR="0" lvl="0" indent="-381000" algn="l" rtl="0">
              <a:lnSpc>
                <a:spcPct val="115000"/>
              </a:lnSpc>
              <a:spcBef>
                <a:spcPts val="0"/>
              </a:spcBef>
              <a:spcAft>
                <a:spcPts val="0"/>
              </a:spcAft>
              <a:buSzPts val="2400"/>
              <a:buChar char="•"/>
            </a:pPr>
            <a:r>
              <a:rPr lang="en-US"/>
              <a:t>Districts that use digital content as core curriculum must complete an independent adoption of materials. </a:t>
            </a:r>
            <a:endParaRPr/>
          </a:p>
          <a:p>
            <a:pPr marL="457200" marR="0" lvl="0" indent="-381000" algn="l" rtl="0">
              <a:lnSpc>
                <a:spcPct val="115000"/>
              </a:lnSpc>
              <a:spcBef>
                <a:spcPts val="0"/>
              </a:spcBef>
              <a:spcAft>
                <a:spcPts val="0"/>
              </a:spcAft>
              <a:buSzPts val="2400"/>
              <a:buChar char="•"/>
            </a:pPr>
            <a:r>
              <a:rPr lang="en-US"/>
              <a:t>Districts must have a plan for administering state assessments to its students.</a:t>
            </a:r>
            <a:endParaRPr/>
          </a:p>
          <a:p>
            <a:pPr marL="457200" marR="0" lvl="0" indent="-381000" algn="l" rtl="0">
              <a:lnSpc>
                <a:spcPct val="115000"/>
              </a:lnSpc>
              <a:spcBef>
                <a:spcPts val="0"/>
              </a:spcBef>
              <a:spcAft>
                <a:spcPts val="0"/>
              </a:spcAft>
              <a:buSzPts val="2400"/>
              <a:buChar char="•"/>
            </a:pPr>
            <a:r>
              <a:rPr lang="en-US"/>
              <a:t>Districts will use pre-pandemic attendance and reporting practices. For remote instructional models, schools and districts must take daily attendance. </a:t>
            </a:r>
            <a:endParaRPr/>
          </a:p>
          <a:p>
            <a:pPr marL="0" lvl="0" indent="0" algn="l" rtl="0">
              <a:spcBef>
                <a:spcPts val="1700"/>
              </a:spcBef>
              <a:spcAft>
                <a:spcPts val="0"/>
              </a:spcAft>
              <a:buNone/>
            </a:pPr>
            <a:endParaRPr/>
          </a:p>
        </p:txBody>
      </p:sp>
      <p:sp>
        <p:nvSpPr>
          <p:cNvPr id="555" name="Google Shape;555;p65"/>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accent1"/>
                </a:solidFill>
              </a:rPr>
              <a:t>Oregon Department of Education</a:t>
            </a:r>
            <a:endParaRPr>
              <a:solidFill>
                <a:schemeClr val="accen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60"/>
        <p:cNvGrpSpPr/>
        <p:nvPr/>
      </p:nvGrpSpPr>
      <p:grpSpPr>
        <a:xfrm>
          <a:off x="0" y="0"/>
          <a:ext cx="0" cy="0"/>
          <a:chOff x="0" y="0"/>
          <a:chExt cx="0" cy="0"/>
        </a:xfrm>
      </p:grpSpPr>
      <p:sp>
        <p:nvSpPr>
          <p:cNvPr id="561" name="Google Shape;561;p66"/>
          <p:cNvSpPr txBox="1">
            <a:spLocks noGrp="1"/>
          </p:cNvSpPr>
          <p:nvPr>
            <p:ph type="ctrTitle"/>
          </p:nvPr>
        </p:nvSpPr>
        <p:spPr>
          <a:xfrm>
            <a:off x="717177" y="2488757"/>
            <a:ext cx="10784400" cy="1900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Resources</a:t>
            </a:r>
            <a:endParaRPr/>
          </a:p>
        </p:txBody>
      </p:sp>
      <p:sp>
        <p:nvSpPr>
          <p:cNvPr id="562" name="Google Shape;562;p66"/>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
        <p:nvSpPr>
          <p:cNvPr id="563" name="Google Shape;563;p66"/>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accent1"/>
                </a:solidFill>
              </a:rPr>
              <a:t>Oregon Department of Education</a:t>
            </a:r>
            <a:endParaRPr>
              <a:solidFill>
                <a:schemeClr val="accen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6" name="Google Shape;316;p39"/>
          <p:cNvSpPr txBox="1">
            <a:spLocks noGrp="1"/>
          </p:cNvSpPr>
          <p:nvPr>
            <p:ph type="title"/>
          </p:nvPr>
        </p:nvSpPr>
        <p:spPr>
          <a:xfrm>
            <a:off x="717177" y="779645"/>
            <a:ext cx="3931800" cy="50814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100"/>
              <a:buFont typeface="Arial"/>
              <a:buNone/>
            </a:pPr>
            <a:r>
              <a:rPr lang="en-US" b="1"/>
              <a:t>Resiliency Framework</a:t>
            </a:r>
            <a:endParaRPr b="1"/>
          </a:p>
          <a:p>
            <a:pPr marL="0" lvl="0" indent="0" algn="l" rtl="0">
              <a:spcBef>
                <a:spcPts val="0"/>
              </a:spcBef>
              <a:spcAft>
                <a:spcPts val="0"/>
              </a:spcAft>
              <a:buClr>
                <a:schemeClr val="dk1"/>
              </a:buClr>
              <a:buSzPts val="1100"/>
              <a:buFont typeface="Arial"/>
              <a:buNone/>
            </a:pPr>
            <a:r>
              <a:rPr lang="en-US"/>
              <a:t>for the 2021-22 School Year</a:t>
            </a:r>
            <a:endParaRPr b="1"/>
          </a:p>
        </p:txBody>
      </p:sp>
      <p:sp>
        <p:nvSpPr>
          <p:cNvPr id="315" name="Google Shape;315;p39"/>
          <p:cNvSpPr txBox="1">
            <a:spLocks noGrp="1"/>
          </p:cNvSpPr>
          <p:nvPr>
            <p:ph type="body" idx="1"/>
          </p:nvPr>
        </p:nvSpPr>
        <p:spPr>
          <a:xfrm>
            <a:off x="5346225" y="444500"/>
            <a:ext cx="6433200" cy="56304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900" b="1">
                <a:highlight>
                  <a:schemeClr val="lt1"/>
                </a:highlight>
              </a:rPr>
              <a:t>All schools will operate full-time, in-person instruction every day.</a:t>
            </a:r>
            <a:endParaRPr sz="1900" b="1">
              <a:highlight>
                <a:schemeClr val="lt1"/>
              </a:highlight>
            </a:endParaRPr>
          </a:p>
          <a:p>
            <a:pPr marL="457200" lvl="0" indent="-349250" algn="l" rtl="0">
              <a:lnSpc>
                <a:spcPct val="100000"/>
              </a:lnSpc>
              <a:spcBef>
                <a:spcPts val="0"/>
              </a:spcBef>
              <a:spcAft>
                <a:spcPts val="0"/>
              </a:spcAft>
              <a:buSzPts val="1900"/>
              <a:buFont typeface="Calibri"/>
              <a:buChar char="•"/>
            </a:pPr>
            <a:r>
              <a:rPr lang="en-US" sz="1900">
                <a:highlight>
                  <a:schemeClr val="lt1"/>
                </a:highlight>
              </a:rPr>
              <a:t>School districts are not required to offer a remote learning option, except during isolation or quarantine. </a:t>
            </a:r>
            <a:endParaRPr sz="1900">
              <a:highlight>
                <a:schemeClr val="lt1"/>
              </a:highlight>
            </a:endParaRPr>
          </a:p>
          <a:p>
            <a:pPr marL="0" lvl="0" indent="0" algn="l" rtl="0">
              <a:lnSpc>
                <a:spcPct val="100000"/>
              </a:lnSpc>
              <a:spcBef>
                <a:spcPts val="0"/>
              </a:spcBef>
              <a:spcAft>
                <a:spcPts val="0"/>
              </a:spcAft>
              <a:buNone/>
            </a:pPr>
            <a:endParaRPr sz="500">
              <a:highlight>
                <a:schemeClr val="lt1"/>
              </a:highlight>
            </a:endParaRPr>
          </a:p>
          <a:p>
            <a:pPr marL="0" lvl="0" indent="0" algn="l" rtl="0">
              <a:spcBef>
                <a:spcPts val="1000"/>
              </a:spcBef>
              <a:spcAft>
                <a:spcPts val="0"/>
              </a:spcAft>
              <a:buNone/>
            </a:pPr>
            <a:r>
              <a:rPr lang="en-US" sz="1950" b="1"/>
              <a:t>Returns school health and safety practice decision making to local control to best meet the needs local communities. </a:t>
            </a:r>
            <a:endParaRPr sz="1900" b="1"/>
          </a:p>
          <a:p>
            <a:pPr marL="457200" lvl="0" indent="-381000" algn="l" rtl="0">
              <a:spcBef>
                <a:spcPts val="1000"/>
              </a:spcBef>
              <a:spcAft>
                <a:spcPts val="0"/>
              </a:spcAft>
              <a:buSzPts val="2400"/>
              <a:buChar char="•"/>
            </a:pPr>
            <a:r>
              <a:rPr lang="en-US" sz="1900">
                <a:highlight>
                  <a:schemeClr val="lt1"/>
                </a:highlight>
              </a:rPr>
              <a:t>As schools plan for the fall 2021 in-person school year, it is important to remember: our communities will be living with the virus until there is widespread immunity.  </a:t>
            </a:r>
            <a:endParaRPr sz="1900">
              <a:highlight>
                <a:schemeClr val="lt1"/>
              </a:highlight>
            </a:endParaRPr>
          </a:p>
          <a:p>
            <a:pPr marL="457200" lvl="0" indent="-349250" algn="l" rtl="0">
              <a:spcBef>
                <a:spcPts val="0"/>
              </a:spcBef>
              <a:spcAft>
                <a:spcPts val="0"/>
              </a:spcAft>
              <a:buSzPts val="1900"/>
              <a:buChar char="•"/>
            </a:pPr>
            <a:r>
              <a:rPr lang="en-US" sz="1900">
                <a:highlight>
                  <a:schemeClr val="lt1"/>
                </a:highlight>
              </a:rPr>
              <a:t>COVID-19 continues to change with new variants, our knowledge of mitigation efforts grows over time. For these reasons the guidance for responding to COVID-19 also changes.  </a:t>
            </a:r>
            <a:endParaRPr sz="1900">
              <a:highlight>
                <a:schemeClr val="lt1"/>
              </a:highlight>
            </a:endParaRPr>
          </a:p>
          <a:p>
            <a:pPr marL="0" lvl="0" indent="0" algn="l" rtl="0">
              <a:spcBef>
                <a:spcPts val="1000"/>
              </a:spcBef>
              <a:spcAft>
                <a:spcPts val="0"/>
              </a:spcAft>
              <a:buNone/>
            </a:pPr>
            <a:r>
              <a:rPr lang="en-US" sz="1900" b="1">
                <a:highlight>
                  <a:schemeClr val="lt1"/>
                </a:highlight>
              </a:rPr>
              <a:t>Right now, the best tools to protect individuals are vaccination for those eligible, face coverings, physical distancing,  ventilation and airflow, handwashing, and staying home if ill or exposed to someone with COVID-19. </a:t>
            </a:r>
            <a:r>
              <a:rPr lang="en-US" sz="1900">
                <a:highlight>
                  <a:schemeClr val="lt1"/>
                </a:highlight>
              </a:rPr>
              <a:t> </a:t>
            </a:r>
            <a:endParaRPr sz="1900">
              <a:highlight>
                <a:schemeClr val="lt1"/>
              </a:highlight>
            </a:endParaRPr>
          </a:p>
          <a:p>
            <a:pPr marL="457200" lvl="0" indent="-349250" algn="l" rtl="0">
              <a:spcBef>
                <a:spcPts val="1000"/>
              </a:spcBef>
              <a:spcAft>
                <a:spcPts val="0"/>
              </a:spcAft>
              <a:buSzPts val="1900"/>
              <a:buChar char="•"/>
            </a:pPr>
            <a:r>
              <a:rPr lang="en-US" sz="1900">
                <a:highlight>
                  <a:schemeClr val="lt1"/>
                </a:highlight>
              </a:rPr>
              <a:t>Opportunity for transmission decreases with each mitigation practice that is implemented. </a:t>
            </a:r>
            <a:endParaRPr sz="1900">
              <a:highlight>
                <a:schemeClr val="lt1"/>
              </a:highlight>
            </a:endParaRPr>
          </a:p>
          <a:p>
            <a:pPr marL="0" lvl="0" indent="0" algn="l" rtl="0">
              <a:lnSpc>
                <a:spcPct val="100000"/>
              </a:lnSpc>
              <a:spcBef>
                <a:spcPts val="0"/>
              </a:spcBef>
              <a:spcAft>
                <a:spcPts val="0"/>
              </a:spcAft>
              <a:buNone/>
            </a:pPr>
            <a:endParaRPr sz="1800">
              <a:highlight>
                <a:schemeClr val="lt1"/>
              </a:highlight>
            </a:endParaRPr>
          </a:p>
          <a:p>
            <a:pPr marL="0" lvl="0" indent="0" algn="l" rtl="0">
              <a:lnSpc>
                <a:spcPct val="100000"/>
              </a:lnSpc>
              <a:spcBef>
                <a:spcPts val="0"/>
              </a:spcBef>
              <a:spcAft>
                <a:spcPts val="0"/>
              </a:spcAft>
              <a:buNone/>
            </a:pPr>
            <a:endParaRPr sz="1800">
              <a:highlight>
                <a:schemeClr val="lt1"/>
              </a:highlight>
            </a:endParaRPr>
          </a:p>
          <a:p>
            <a:pPr marL="0" lvl="0" indent="0" algn="l" rtl="0">
              <a:lnSpc>
                <a:spcPct val="90000"/>
              </a:lnSpc>
              <a:spcBef>
                <a:spcPts val="0"/>
              </a:spcBef>
              <a:spcAft>
                <a:spcPts val="0"/>
              </a:spcAft>
              <a:buNone/>
            </a:pPr>
            <a:endParaRPr sz="1800" b="1"/>
          </a:p>
        </p:txBody>
      </p:sp>
      <p:pic>
        <p:nvPicPr>
          <p:cNvPr id="317" name="Google Shape;317;p39" title="&quot;&quot;"/>
          <p:cNvPicPr preferRelativeResize="0"/>
          <p:nvPr/>
        </p:nvPicPr>
        <p:blipFill>
          <a:blip r:embed="rId3">
            <a:alphaModFix/>
          </a:blip>
          <a:stretch>
            <a:fillRect/>
          </a:stretch>
        </p:blipFill>
        <p:spPr>
          <a:xfrm>
            <a:off x="646950" y="3548375"/>
            <a:ext cx="3752699" cy="2678925"/>
          </a:xfrm>
          <a:prstGeom prst="rect">
            <a:avLst/>
          </a:prstGeom>
          <a:noFill/>
          <a:ln>
            <a:noFill/>
          </a:ln>
        </p:spPr>
      </p:pic>
      <p:sp>
        <p:nvSpPr>
          <p:cNvPr id="318" name="Google Shape;318;p39"/>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67"/>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Resources</a:t>
            </a:r>
            <a:endParaRPr/>
          </a:p>
        </p:txBody>
      </p:sp>
      <p:sp>
        <p:nvSpPr>
          <p:cNvPr id="570" name="Google Shape;570;p67"/>
          <p:cNvSpPr txBox="1">
            <a:spLocks noGrp="1"/>
          </p:cNvSpPr>
          <p:nvPr>
            <p:ph type="body" idx="1"/>
          </p:nvPr>
        </p:nvSpPr>
        <p:spPr>
          <a:xfrm>
            <a:off x="717175" y="1683026"/>
            <a:ext cx="10784400" cy="4456767"/>
          </a:xfrm>
          <a:prstGeom prst="rect">
            <a:avLst/>
          </a:prstGeom>
        </p:spPr>
        <p:txBody>
          <a:bodyPr spcFirstLastPara="1" wrap="square" lIns="91425" tIns="45700" rIns="91425" bIns="45700" anchor="t" anchorCtr="0">
            <a:normAutofit fontScale="70000" lnSpcReduction="20000"/>
          </a:bodyPr>
          <a:lstStyle/>
          <a:p>
            <a:pPr marL="0" lvl="0" indent="0" algn="l" rtl="0">
              <a:lnSpc>
                <a:spcPct val="90000"/>
              </a:lnSpc>
              <a:spcBef>
                <a:spcPts val="1000"/>
              </a:spcBef>
              <a:spcAft>
                <a:spcPts val="0"/>
              </a:spcAft>
              <a:buNone/>
            </a:pPr>
            <a:r>
              <a:rPr lang="en-US" sz="3800" dirty="0"/>
              <a:t>Mental Health &amp; Well-Being</a:t>
            </a:r>
            <a:endParaRPr sz="3800" dirty="0"/>
          </a:p>
          <a:p>
            <a:pPr marL="457200" lvl="0" indent="-349646" algn="l" rtl="0">
              <a:lnSpc>
                <a:spcPct val="120000"/>
              </a:lnSpc>
              <a:spcBef>
                <a:spcPts val="1000"/>
              </a:spcBef>
              <a:spcAft>
                <a:spcPts val="0"/>
              </a:spcAft>
              <a:buSzPct val="125000"/>
              <a:buChar char="•"/>
            </a:pPr>
            <a:r>
              <a:rPr lang="en-US" sz="3050" dirty="0"/>
              <a:t>ODE’s </a:t>
            </a:r>
            <a:r>
              <a:rPr lang="en-US" sz="3050" u="sng" dirty="0">
                <a:solidFill>
                  <a:srgbClr val="0000FF"/>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Integrated Model of Mental Health</a:t>
            </a:r>
            <a:endParaRPr sz="3050" dirty="0"/>
          </a:p>
          <a:p>
            <a:pPr marL="457200" lvl="0" indent="-349646" algn="l" rtl="0">
              <a:lnSpc>
                <a:spcPct val="120000"/>
              </a:lnSpc>
              <a:spcBef>
                <a:spcPts val="1000"/>
              </a:spcBef>
              <a:spcAft>
                <a:spcPts val="0"/>
              </a:spcAft>
              <a:buSzPct val="125000"/>
              <a:buChar char="•"/>
            </a:pPr>
            <a:r>
              <a:rPr lang="en-US" sz="3050" dirty="0">
                <a:solidFill>
                  <a:schemeClr val="tx1"/>
                </a:solidFill>
                <a:highlight>
                  <a:srgbClr val="FFFFFF"/>
                </a:highlight>
              </a:rPr>
              <a:t>The</a:t>
            </a:r>
            <a:r>
              <a:rPr lang="en-US" sz="3050" dirty="0">
                <a:solidFill>
                  <a:srgbClr val="333333"/>
                </a:solidFill>
                <a:highlight>
                  <a:srgbClr val="FFFFFF"/>
                </a:highlight>
              </a:rPr>
              <a:t> </a:t>
            </a:r>
            <a:r>
              <a:rPr lang="en-US" sz="3050" u="sng" dirty="0">
                <a:solidFill>
                  <a:srgbClr val="3344DD"/>
                </a:solidFill>
                <a:highlight>
                  <a:srgbClr val="FFFFFF"/>
                </a:highlight>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Mental Health Toolkit</a:t>
            </a:r>
            <a:r>
              <a:rPr lang="en-US" sz="3050" dirty="0">
                <a:solidFill>
                  <a:srgbClr val="333333"/>
                </a:solidFill>
                <a:highlight>
                  <a:srgbClr val="FFFFFF"/>
                </a:highlight>
              </a:rPr>
              <a:t> </a:t>
            </a:r>
            <a:r>
              <a:rPr lang="en-US" sz="3050" dirty="0">
                <a:solidFill>
                  <a:srgbClr val="000000"/>
                </a:solidFill>
                <a:highlight>
                  <a:srgbClr val="FFFFFF"/>
                </a:highlight>
              </a:rPr>
              <a:t>is designed for district leaders, school administrators, and school-based mental health professionals (i.e. school counselors, school psychologists, school social workers, and school nurses) interested in promoting the health and well-being of school communities while creating a culture of safety, care and belonging.</a:t>
            </a:r>
            <a:endParaRPr sz="3050" dirty="0">
              <a:solidFill>
                <a:srgbClr val="000000"/>
              </a:solidFill>
            </a:endParaRPr>
          </a:p>
          <a:p>
            <a:pPr marL="457200" lvl="0" indent="-349646" algn="l" rtl="0">
              <a:lnSpc>
                <a:spcPct val="120000"/>
              </a:lnSpc>
              <a:spcBef>
                <a:spcPts val="1000"/>
              </a:spcBef>
              <a:spcAft>
                <a:spcPts val="0"/>
              </a:spcAft>
              <a:buSzPct val="125000"/>
              <a:buChar char="•"/>
            </a:pPr>
            <a:r>
              <a:rPr lang="en-US" sz="3050" u="sng" dirty="0">
                <a:solidFill>
                  <a:srgbClr val="0000FF"/>
                </a:solid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Mental Health website</a:t>
            </a:r>
            <a:r>
              <a:rPr lang="en-US" sz="3050" dirty="0"/>
              <a:t> is designed to assist districts, schools and ESDs  in promoting the mental health and well-being of their school communities.</a:t>
            </a:r>
            <a:endParaRPr sz="3050" dirty="0"/>
          </a:p>
          <a:p>
            <a:pPr marL="457200" lvl="0" indent="-349646" algn="l" rtl="0">
              <a:lnSpc>
                <a:spcPct val="120000"/>
              </a:lnSpc>
              <a:spcBef>
                <a:spcPts val="1000"/>
              </a:spcBef>
              <a:spcAft>
                <a:spcPts val="0"/>
              </a:spcAft>
              <a:buSzPct val="125000"/>
              <a:buChar char="•"/>
            </a:pPr>
            <a:r>
              <a:rPr lang="en-US" sz="3050" dirty="0">
                <a:solidFill>
                  <a:srgbClr val="000000"/>
                </a:solidFill>
              </a:rPr>
              <a:t>Resources and information on </a:t>
            </a:r>
            <a:r>
              <a:rPr lang="en-US" sz="3050" u="sng" dirty="0">
                <a:solidFill>
                  <a:schemeClr val="hlink"/>
                </a:solidFill>
                <a:hlinkClick r:id="rId6"/>
              </a:rPr>
              <a:t>OHA’s School-Based</a:t>
            </a:r>
            <a:r>
              <a:rPr lang="en-US" sz="3050" u="sng" dirty="0">
                <a:solidFill>
                  <a:schemeClr val="hlink"/>
                </a:solidFill>
                <a:highlight>
                  <a:srgbClr val="FFFFFF"/>
                </a:highlight>
                <a:hlinkClick r:id="rId6"/>
              </a:rPr>
              <a:t> Mental Health Services</a:t>
            </a:r>
            <a:r>
              <a:rPr lang="en-US" sz="3050" dirty="0">
                <a:solidFill>
                  <a:srgbClr val="333333"/>
                </a:solidFill>
                <a:highlight>
                  <a:srgbClr val="FFFFFF"/>
                </a:highlight>
              </a:rPr>
              <a:t> </a:t>
            </a:r>
            <a:r>
              <a:rPr lang="en-US" sz="3050" dirty="0">
                <a:solidFill>
                  <a:srgbClr val="000000"/>
                </a:solidFill>
                <a:highlight>
                  <a:srgbClr val="FFFFFF"/>
                </a:highlight>
              </a:rPr>
              <a:t>are an essential component of our education system.</a:t>
            </a:r>
            <a:endParaRPr sz="3050" dirty="0">
              <a:solidFill>
                <a:srgbClr val="000000"/>
              </a:solidFill>
              <a:highlight>
                <a:srgbClr val="FFFFFF"/>
              </a:highlight>
            </a:endParaRPr>
          </a:p>
          <a:p>
            <a:pPr marL="457200" lvl="0" indent="-349646" algn="l" rtl="0">
              <a:lnSpc>
                <a:spcPct val="120000"/>
              </a:lnSpc>
              <a:spcBef>
                <a:spcPts val="1000"/>
              </a:spcBef>
              <a:spcAft>
                <a:spcPts val="0"/>
              </a:spcAft>
              <a:buClr>
                <a:srgbClr val="333333"/>
              </a:buClr>
              <a:buSzPct val="125000"/>
              <a:buChar char="•"/>
            </a:pPr>
            <a:r>
              <a:rPr lang="en-US" sz="3050" u="sng" dirty="0">
                <a:solidFill>
                  <a:schemeClr val="hlink"/>
                </a:solidFill>
                <a:highlight>
                  <a:srgbClr val="FFFFFF"/>
                </a:highlight>
                <a:hlinkClick r:id="rId7"/>
              </a:rPr>
              <a:t>OHA’s Crisis Line and Behavioral Mental Health </a:t>
            </a:r>
            <a:r>
              <a:rPr lang="en-US" sz="3050" u="sng" dirty="0" smtClean="0">
                <a:solidFill>
                  <a:schemeClr val="hlink"/>
                </a:solidFill>
                <a:highlight>
                  <a:srgbClr val="FFFFFF"/>
                </a:highlight>
                <a:hlinkClick r:id="rId7"/>
              </a:rPr>
              <a:t>Resources</a:t>
            </a:r>
            <a:endParaRPr sz="3050" dirty="0">
              <a:solidFill>
                <a:srgbClr val="333333"/>
              </a:solidFill>
              <a:highlight>
                <a:srgbClr val="FFFFFF"/>
              </a:highlight>
            </a:endParaRPr>
          </a:p>
        </p:txBody>
      </p:sp>
      <p:sp>
        <p:nvSpPr>
          <p:cNvPr id="571" name="Google Shape;571;p67"/>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
        <p:nvSpPr>
          <p:cNvPr id="572" name="Google Shape;572;p67"/>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accent1"/>
                </a:solidFill>
              </a:rPr>
              <a:t>Oregon Department of Education</a:t>
            </a:r>
            <a:endParaRPr>
              <a:solidFill>
                <a:schemeClr val="accent1"/>
              </a:solidFill>
            </a:endParaRPr>
          </a:p>
        </p:txBody>
      </p:sp>
    </p:spTree>
    <p:extLst>
      <p:ext uri="{BB962C8B-B14F-4D97-AF65-F5344CB8AC3E}">
        <p14:creationId xmlns:p14="http://schemas.microsoft.com/office/powerpoint/2010/main" val="2453735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77"/>
        <p:cNvGrpSpPr/>
        <p:nvPr/>
      </p:nvGrpSpPr>
      <p:grpSpPr>
        <a:xfrm>
          <a:off x="0" y="0"/>
          <a:ext cx="0" cy="0"/>
          <a:chOff x="0" y="0"/>
          <a:chExt cx="0" cy="0"/>
        </a:xfrm>
      </p:grpSpPr>
      <p:sp>
        <p:nvSpPr>
          <p:cNvPr id="578" name="Google Shape;578;p68"/>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Resources </a:t>
            </a:r>
            <a:endParaRPr/>
          </a:p>
        </p:txBody>
      </p:sp>
      <p:sp>
        <p:nvSpPr>
          <p:cNvPr id="579" name="Google Shape;579;p68"/>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
        <p:nvSpPr>
          <p:cNvPr id="580" name="Google Shape;580;p68"/>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accent1"/>
                </a:solidFill>
              </a:rPr>
              <a:t>Oregon Department of Education</a:t>
            </a:r>
            <a:endParaRPr>
              <a:solidFill>
                <a:schemeClr val="accent1"/>
              </a:solidFill>
            </a:endParaRPr>
          </a:p>
        </p:txBody>
      </p:sp>
      <p:sp>
        <p:nvSpPr>
          <p:cNvPr id="581" name="Google Shape;581;p68"/>
          <p:cNvSpPr txBox="1">
            <a:spLocks noGrp="1"/>
          </p:cNvSpPr>
          <p:nvPr>
            <p:ph type="body" idx="1"/>
          </p:nvPr>
        </p:nvSpPr>
        <p:spPr>
          <a:xfrm>
            <a:off x="717175" y="1825625"/>
            <a:ext cx="10784400" cy="4679400"/>
          </a:xfrm>
          <a:prstGeom prst="rect">
            <a:avLst/>
          </a:prstGeom>
        </p:spPr>
        <p:txBody>
          <a:bodyPr spcFirstLastPara="1" wrap="square" lIns="91425" tIns="45700" rIns="91425" bIns="45700" anchor="t" anchorCtr="0">
            <a:normAutofit/>
          </a:bodyPr>
          <a:lstStyle/>
          <a:p>
            <a:pPr marL="0" lvl="0" indent="0" algn="l" rtl="0">
              <a:lnSpc>
                <a:spcPct val="90000"/>
              </a:lnSpc>
              <a:spcBef>
                <a:spcPts val="1000"/>
              </a:spcBef>
              <a:spcAft>
                <a:spcPts val="0"/>
              </a:spcAft>
              <a:buNone/>
            </a:pPr>
            <a:r>
              <a:rPr lang="en-US"/>
              <a:t>Isolation &amp; Quarantine</a:t>
            </a:r>
            <a:endParaRPr sz="1000"/>
          </a:p>
          <a:p>
            <a:pPr marL="457200" lvl="0" indent="-342900" algn="l" rtl="0">
              <a:lnSpc>
                <a:spcPct val="90000"/>
              </a:lnSpc>
              <a:spcBef>
                <a:spcPts val="1000"/>
              </a:spcBef>
              <a:spcAft>
                <a:spcPts val="0"/>
              </a:spcAft>
              <a:buSzPts val="1800"/>
              <a:buFont typeface="Calibri"/>
              <a:buChar char="●"/>
            </a:pPr>
            <a:r>
              <a:rPr lang="en-US" sz="1800"/>
              <a:t>Exclusion and isolation protocols for sick students and staff identified at the time of arrival or during the school day. See the</a:t>
            </a:r>
            <a:r>
              <a:rPr lang="en-US" sz="1800" u="sng">
                <a:solidFill>
                  <a:schemeClr val="hlink"/>
                </a:solidFill>
                <a:hlinkClick r:id="rId3"/>
              </a:rPr>
              <a:t> COVID-19 Exclusion Summary Guide.</a:t>
            </a:r>
            <a:endParaRPr sz="1800"/>
          </a:p>
          <a:p>
            <a:pPr marL="457200" lvl="0" indent="-342900" algn="l" rtl="0">
              <a:lnSpc>
                <a:spcPct val="90000"/>
              </a:lnSpc>
              <a:spcBef>
                <a:spcPts val="1000"/>
              </a:spcBef>
              <a:spcAft>
                <a:spcPts val="0"/>
              </a:spcAft>
              <a:buSzPts val="1800"/>
              <a:buFont typeface="Calibri"/>
              <a:buChar char="●"/>
            </a:pPr>
            <a:r>
              <a:rPr lang="en-US" sz="1800"/>
              <a:t>Offer free, on-site COVID-19 testing to students and staff with COVID-19 symptoms or exposure via OHA’s K-12 school</a:t>
            </a:r>
            <a:r>
              <a:rPr lang="en-US" sz="1800" u="sng">
                <a:solidFill>
                  <a:schemeClr val="hlink"/>
                </a:solidFill>
                <a:hlinkClick r:id="rId4"/>
              </a:rPr>
              <a:t> testing program</a:t>
            </a:r>
            <a:r>
              <a:rPr lang="en-US" sz="1800"/>
              <a:t>.</a:t>
            </a:r>
            <a:endParaRPr sz="1800"/>
          </a:p>
          <a:p>
            <a:pPr marL="457200" lvl="0" indent="-342900" algn="l" rtl="0">
              <a:lnSpc>
                <a:spcPct val="90000"/>
              </a:lnSpc>
              <a:spcBef>
                <a:spcPts val="1000"/>
              </a:spcBef>
              <a:spcAft>
                <a:spcPts val="0"/>
              </a:spcAft>
              <a:buSzPts val="1800"/>
              <a:buFont typeface="Calibri"/>
              <a:buChar char="●"/>
            </a:pPr>
            <a:r>
              <a:rPr lang="en-US" sz="1800"/>
              <a:t>Adherence to school exclusion processes as laid out in</a:t>
            </a:r>
            <a:r>
              <a:rPr lang="en-US" sz="1800" u="sng">
                <a:solidFill>
                  <a:schemeClr val="hlink"/>
                </a:solidFill>
                <a:hlinkClick r:id="rId5"/>
              </a:rPr>
              <a:t> Communicable Disease Guidance for Schools</a:t>
            </a:r>
            <a:r>
              <a:rPr lang="en-US" sz="1800"/>
              <a:t>.</a:t>
            </a:r>
            <a:endParaRPr sz="1800"/>
          </a:p>
          <a:p>
            <a:pPr marL="457200" lvl="0" indent="-342900" algn="l" rtl="0">
              <a:lnSpc>
                <a:spcPct val="90000"/>
              </a:lnSpc>
              <a:spcBef>
                <a:spcPts val="1000"/>
              </a:spcBef>
              <a:spcAft>
                <a:spcPts val="0"/>
              </a:spcAft>
              <a:buSzPts val="1800"/>
              <a:buFont typeface="Calibri"/>
              <a:buChar char="●"/>
            </a:pPr>
            <a:r>
              <a:rPr lang="en-US" sz="1800"/>
              <a:t>Reviewing and using the “</a:t>
            </a:r>
            <a:r>
              <a:rPr lang="en-US" sz="1800" u="sng">
                <a:solidFill>
                  <a:schemeClr val="hlink"/>
                </a:solidFill>
                <a:hlinkClick r:id="rId6"/>
              </a:rPr>
              <a:t>Planning for COVID-19 Scenarios in Schools</a:t>
            </a:r>
            <a:r>
              <a:rPr lang="en-US" sz="1800"/>
              <a:t>” toolkit.</a:t>
            </a:r>
            <a:endParaRPr sz="1800"/>
          </a:p>
          <a:p>
            <a:pPr marL="457200" lvl="0" indent="-342900" algn="l" rtl="0">
              <a:lnSpc>
                <a:spcPct val="90000"/>
              </a:lnSpc>
              <a:spcBef>
                <a:spcPts val="1000"/>
              </a:spcBef>
              <a:spcAft>
                <a:spcPts val="0"/>
              </a:spcAft>
              <a:buSzPts val="1800"/>
              <a:buFont typeface="Calibri"/>
              <a:buChar char="●"/>
            </a:pPr>
            <a:r>
              <a:rPr lang="en-US" sz="1800"/>
              <a:t>Cleaning surfaces (e.g. door handles, sink handles, drinking fountains, transport vehicles) following</a:t>
            </a:r>
            <a:r>
              <a:rPr lang="en-US" sz="1800" u="sng">
                <a:solidFill>
                  <a:schemeClr val="hlink"/>
                </a:solidFill>
                <a:hlinkClick r:id="rId7"/>
              </a:rPr>
              <a:t> CDC guidance</a:t>
            </a:r>
            <a:r>
              <a:rPr lang="en-US" sz="1800"/>
              <a:t>.  </a:t>
            </a:r>
            <a:endParaRPr sz="1800"/>
          </a:p>
          <a:p>
            <a:pPr marL="457200" lvl="0" indent="-342900" algn="l" rtl="0">
              <a:lnSpc>
                <a:spcPct val="90000"/>
              </a:lnSpc>
              <a:spcBef>
                <a:spcPts val="1000"/>
              </a:spcBef>
              <a:spcAft>
                <a:spcPts val="0"/>
              </a:spcAft>
              <a:buSzPts val="1800"/>
              <a:buFont typeface="Calibri"/>
              <a:buChar char="●"/>
            </a:pPr>
            <a:r>
              <a:rPr lang="en-US" sz="1800"/>
              <a:t>Schools and districts must cooperate with any LPHA investigations and requirements to protect the public health. LPHAs follow statewide</a:t>
            </a:r>
            <a:r>
              <a:rPr lang="en-US" sz="1800" u="sng">
                <a:solidFill>
                  <a:schemeClr val="hlink"/>
                </a:solidFill>
                <a:hlinkClick r:id="rId8"/>
              </a:rPr>
              <a:t> Investigative Guidelines for COVID-19</a:t>
            </a:r>
            <a:r>
              <a:rPr lang="en-US" sz="1800"/>
              <a:t> and other diseases.</a:t>
            </a:r>
            <a:endParaRPr sz="1800"/>
          </a:p>
          <a:p>
            <a:pPr marL="457200" lvl="0" indent="-342900" algn="l" rtl="0">
              <a:lnSpc>
                <a:spcPct val="90000"/>
              </a:lnSpc>
              <a:spcBef>
                <a:spcPts val="1000"/>
              </a:spcBef>
              <a:spcAft>
                <a:spcPts val="0"/>
              </a:spcAft>
              <a:buSzPts val="1800"/>
              <a:buFont typeface="Calibri"/>
              <a:buChar char="●"/>
            </a:pPr>
            <a:r>
              <a:rPr lang="en-US" sz="1800"/>
              <a:t>School and district leaders are encouraged to use the </a:t>
            </a:r>
            <a:r>
              <a:rPr lang="en-US" sz="1800" u="sng">
                <a:solidFill>
                  <a:schemeClr val="hlink"/>
                </a:solidFill>
                <a:hlinkClick r:id="rId9"/>
              </a:rPr>
              <a:t>communications toolkit</a:t>
            </a:r>
            <a:r>
              <a:rPr lang="en-US" sz="1800"/>
              <a:t>  to initiate conversations and communication with staff, students, families, the media and the broader school community. </a:t>
            </a:r>
            <a:endParaRPr sz="1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86"/>
        <p:cNvGrpSpPr/>
        <p:nvPr/>
      </p:nvGrpSpPr>
      <p:grpSpPr>
        <a:xfrm>
          <a:off x="0" y="0"/>
          <a:ext cx="0" cy="0"/>
          <a:chOff x="0" y="0"/>
          <a:chExt cx="0" cy="0"/>
        </a:xfrm>
      </p:grpSpPr>
      <p:sp>
        <p:nvSpPr>
          <p:cNvPr id="587" name="Google Shape;587;p69"/>
          <p:cNvSpPr txBox="1">
            <a:spLocks noGrp="1"/>
          </p:cNvSpPr>
          <p:nvPr>
            <p:ph type="ctrTitle"/>
          </p:nvPr>
        </p:nvSpPr>
        <p:spPr>
          <a:xfrm>
            <a:off x="1524000" y="2486701"/>
            <a:ext cx="9144000" cy="10233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Public Education Campaign</a:t>
            </a:r>
            <a:endParaRPr/>
          </a:p>
        </p:txBody>
      </p:sp>
      <p:sp>
        <p:nvSpPr>
          <p:cNvPr id="588" name="Google Shape;588;p69"/>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
        <p:nvSpPr>
          <p:cNvPr id="589" name="Google Shape;589;p69"/>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accent1"/>
                </a:solidFill>
              </a:rPr>
              <a:t>Oregon Department of Education</a:t>
            </a:r>
            <a:endParaRPr>
              <a:solidFill>
                <a:schemeClr val="accent1"/>
              </a:solidFill>
            </a:endParaRPr>
          </a:p>
        </p:txBody>
      </p:sp>
      <p:sp>
        <p:nvSpPr>
          <p:cNvPr id="590" name="Google Shape;590;p69"/>
          <p:cNvSpPr txBox="1">
            <a:spLocks noGrp="1"/>
          </p:cNvSpPr>
          <p:nvPr>
            <p:ph type="subTitle" idx="1"/>
          </p:nvPr>
        </p:nvSpPr>
        <p:spPr>
          <a:xfrm>
            <a:off x="1524000" y="3602038"/>
            <a:ext cx="9144000" cy="16557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sz="4000"/>
              <a:t>Learn more at</a:t>
            </a:r>
            <a:endParaRPr sz="4000"/>
          </a:p>
          <a:p>
            <a:pPr marL="0" lvl="0" indent="0" algn="ctr" rtl="0">
              <a:spcBef>
                <a:spcPts val="1000"/>
              </a:spcBef>
              <a:spcAft>
                <a:spcPts val="0"/>
              </a:spcAft>
              <a:buNone/>
            </a:pPr>
            <a:r>
              <a:rPr lang="en-US" sz="4000" u="sng">
                <a:solidFill>
                  <a:srgbClr val="154EE2"/>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oregon.gov/readyschools</a:t>
            </a:r>
            <a:r>
              <a:rPr lang="en-US" sz="4000"/>
              <a:t> </a:t>
            </a:r>
            <a:endParaRPr sz="4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95"/>
        <p:cNvGrpSpPr/>
        <p:nvPr/>
      </p:nvGrpSpPr>
      <p:grpSpPr>
        <a:xfrm>
          <a:off x="0" y="0"/>
          <a:ext cx="0" cy="0"/>
          <a:chOff x="0" y="0"/>
          <a:chExt cx="0" cy="0"/>
        </a:xfrm>
      </p:grpSpPr>
      <p:sp>
        <p:nvSpPr>
          <p:cNvPr id="596" name="Google Shape;596;p70"/>
          <p:cNvSpPr txBox="1">
            <a:spLocks noGrp="1"/>
          </p:cNvSpPr>
          <p:nvPr>
            <p:ph type="ctrTitle"/>
          </p:nvPr>
        </p:nvSpPr>
        <p:spPr>
          <a:xfrm>
            <a:off x="1524000" y="1499125"/>
            <a:ext cx="9144000" cy="2387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solidFill>
                  <a:schemeClr val="accent1"/>
                </a:solidFill>
              </a:rPr>
              <a:t>Thank You</a:t>
            </a:r>
            <a:endParaRPr>
              <a:solidFill>
                <a:schemeClr val="accent1"/>
              </a:solidFill>
            </a:endParaRPr>
          </a:p>
        </p:txBody>
      </p:sp>
      <p:sp>
        <p:nvSpPr>
          <p:cNvPr id="597" name="Google Shape;597;p7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
        <p:nvSpPr>
          <p:cNvPr id="598" name="Google Shape;598;p70"/>
          <p:cNvSpPr txBox="1">
            <a:spLocks noGrp="1"/>
          </p:cNvSpPr>
          <p:nvPr>
            <p:ph type="subTitle" idx="1"/>
          </p:nvPr>
        </p:nvSpPr>
        <p:spPr>
          <a:xfrm>
            <a:off x="1572975" y="4003150"/>
            <a:ext cx="9144000" cy="15327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chemeClr val="dk2"/>
              </a:buClr>
              <a:buSzPts val="2400"/>
              <a:buFont typeface="Arial"/>
              <a:buNone/>
            </a:pPr>
            <a:r>
              <a:rPr lang="en-US" sz="4400" u="sng">
                <a:solidFill>
                  <a:srgbClr val="154EE2"/>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ODECOVID19@state.or.us</a:t>
            </a:r>
            <a:endParaRPr sz="3700">
              <a:solidFill>
                <a:schemeClr val="accent1"/>
              </a:solidFill>
            </a:endParaRPr>
          </a:p>
        </p:txBody>
      </p:sp>
      <p:sp>
        <p:nvSpPr>
          <p:cNvPr id="599" name="Google Shape;599;p70"/>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accent1"/>
                </a:solidFill>
              </a:rPr>
              <a:t>Oregon Department of Education</a:t>
            </a:r>
            <a:endParaRPr>
              <a:solidFill>
                <a:schemeClr val="accen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40"/>
          <p:cNvSpPr txBox="1">
            <a:spLocks noGrp="1"/>
          </p:cNvSpPr>
          <p:nvPr>
            <p:ph type="title"/>
          </p:nvPr>
        </p:nvSpPr>
        <p:spPr>
          <a:xfrm>
            <a:off x="717177" y="779645"/>
            <a:ext cx="3931800" cy="50814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100"/>
              <a:buFont typeface="Arial"/>
              <a:buNone/>
            </a:pPr>
            <a:r>
              <a:rPr lang="en-US" b="1"/>
              <a:t>Safe Return to In-Person Instruction &amp; Continuity of Services Plan</a:t>
            </a:r>
            <a:endParaRPr b="1"/>
          </a:p>
        </p:txBody>
      </p:sp>
      <p:sp>
        <p:nvSpPr>
          <p:cNvPr id="324" name="Google Shape;324;p40"/>
          <p:cNvSpPr txBox="1">
            <a:spLocks noGrp="1"/>
          </p:cNvSpPr>
          <p:nvPr>
            <p:ph type="body" idx="1"/>
          </p:nvPr>
        </p:nvSpPr>
        <p:spPr>
          <a:xfrm>
            <a:off x="5304225" y="444500"/>
            <a:ext cx="6475200" cy="56931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900" b="1">
                <a:highlight>
                  <a:schemeClr val="lt1"/>
                </a:highlight>
              </a:rPr>
              <a:t>All school districts and public charter schools must submit a Safe Return to In-Person Instruction and Continuity of Services Plan to ODE by end of day </a:t>
            </a:r>
            <a:r>
              <a:rPr lang="en-US" sz="1900" b="1">
                <a:solidFill>
                  <a:schemeClr val="accent1"/>
                </a:solidFill>
                <a:highlight>
                  <a:schemeClr val="lt1"/>
                </a:highlight>
              </a:rPr>
              <a:t>August 23, 2021</a:t>
            </a:r>
            <a:r>
              <a:rPr lang="en-US" sz="1900" b="1">
                <a:highlight>
                  <a:schemeClr val="lt1"/>
                </a:highlight>
              </a:rPr>
              <a:t>. </a:t>
            </a:r>
            <a:endParaRPr sz="1900" b="1">
              <a:highlight>
                <a:schemeClr val="lt1"/>
              </a:highlight>
            </a:endParaRPr>
          </a:p>
          <a:p>
            <a:pPr marL="457200" lvl="0" indent="-349250" algn="l" rtl="0">
              <a:lnSpc>
                <a:spcPct val="100000"/>
              </a:lnSpc>
              <a:spcBef>
                <a:spcPts val="0"/>
              </a:spcBef>
              <a:spcAft>
                <a:spcPts val="0"/>
              </a:spcAft>
              <a:buSzPts val="1900"/>
              <a:buFont typeface="Calibri"/>
              <a:buChar char="•"/>
            </a:pPr>
            <a:r>
              <a:rPr lang="en-US" sz="1900"/>
              <a:t>Replaces the RSSL Operational Blueprint and meets requirements in OAR 581-022-0105. </a:t>
            </a:r>
            <a:endParaRPr sz="1900"/>
          </a:p>
          <a:p>
            <a:pPr marL="457200" lvl="0" indent="-349250" algn="l" rtl="0">
              <a:lnSpc>
                <a:spcPct val="100000"/>
              </a:lnSpc>
              <a:spcBef>
                <a:spcPts val="0"/>
              </a:spcBef>
              <a:spcAft>
                <a:spcPts val="0"/>
              </a:spcAft>
              <a:buSzPts val="1900"/>
              <a:buFont typeface="Calibri"/>
              <a:buChar char="•"/>
            </a:pPr>
            <a:r>
              <a:rPr lang="en-US" sz="1900"/>
              <a:t>This plan meets the requirements of American Rescue Plan Elementary and Secondary School Emergency Relief (ESSER III) State plan. </a:t>
            </a:r>
            <a:endParaRPr sz="1900"/>
          </a:p>
          <a:p>
            <a:pPr marL="457200" lvl="0" indent="-349250" algn="l" rtl="0">
              <a:lnSpc>
                <a:spcPct val="100000"/>
              </a:lnSpc>
              <a:spcBef>
                <a:spcPts val="0"/>
              </a:spcBef>
              <a:spcAft>
                <a:spcPts val="0"/>
              </a:spcAft>
              <a:buSzPts val="1900"/>
              <a:buFont typeface="Calibri"/>
              <a:buChar char="•"/>
            </a:pPr>
            <a:r>
              <a:rPr lang="en-US" sz="1900"/>
              <a:t>Aligns with guidance on school operations from the CDC. </a:t>
            </a:r>
            <a:endParaRPr sz="1900"/>
          </a:p>
          <a:p>
            <a:pPr marL="457200" lvl="0" indent="-349250" algn="l" rtl="0">
              <a:lnSpc>
                <a:spcPct val="100000"/>
              </a:lnSpc>
              <a:spcBef>
                <a:spcPts val="0"/>
              </a:spcBef>
              <a:spcAft>
                <a:spcPts val="0"/>
              </a:spcAft>
              <a:buSzPts val="1900"/>
              <a:buFont typeface="Calibri"/>
              <a:buChar char="•"/>
            </a:pPr>
            <a:r>
              <a:rPr lang="en-US" sz="1900"/>
              <a:t>Receipt of ARP ESSER funding is dependent on creating and keeping updated a Safe Return to In-Person Instruction and Continuity of Services Plan.</a:t>
            </a:r>
            <a:endParaRPr sz="1900" b="1">
              <a:highlight>
                <a:schemeClr val="lt1"/>
              </a:highlight>
            </a:endParaRPr>
          </a:p>
          <a:p>
            <a:pPr marL="0" lvl="0" indent="0" algn="l" rtl="0">
              <a:lnSpc>
                <a:spcPct val="100000"/>
              </a:lnSpc>
              <a:spcBef>
                <a:spcPts val="0"/>
              </a:spcBef>
              <a:spcAft>
                <a:spcPts val="0"/>
              </a:spcAft>
              <a:buNone/>
            </a:pPr>
            <a:r>
              <a:rPr lang="en-US" sz="1900" b="1">
                <a:highlight>
                  <a:schemeClr val="lt1"/>
                </a:highlight>
              </a:rPr>
              <a:t>School districts &amp; charter schools should take immediate action to:</a:t>
            </a:r>
            <a:endParaRPr sz="1900" b="1">
              <a:highlight>
                <a:schemeClr val="lt1"/>
              </a:highlight>
            </a:endParaRPr>
          </a:p>
          <a:p>
            <a:pPr marL="457200" lvl="0" indent="-349250" algn="l" rtl="0">
              <a:lnSpc>
                <a:spcPct val="100000"/>
              </a:lnSpc>
              <a:spcBef>
                <a:spcPts val="0"/>
              </a:spcBef>
              <a:spcAft>
                <a:spcPts val="0"/>
              </a:spcAft>
              <a:buSzPts val="1900"/>
              <a:buChar char="•"/>
            </a:pPr>
            <a:r>
              <a:rPr lang="en-US" sz="1900">
                <a:highlight>
                  <a:schemeClr val="lt1"/>
                </a:highlight>
              </a:rPr>
              <a:t>Review the directions for meeting these requirements.</a:t>
            </a:r>
            <a:endParaRPr sz="1900">
              <a:highlight>
                <a:schemeClr val="lt1"/>
              </a:highlight>
            </a:endParaRPr>
          </a:p>
          <a:p>
            <a:pPr marL="457200" lvl="0" indent="-349250" algn="l" rtl="0">
              <a:lnSpc>
                <a:spcPct val="100000"/>
              </a:lnSpc>
              <a:spcBef>
                <a:spcPts val="0"/>
              </a:spcBef>
              <a:spcAft>
                <a:spcPts val="0"/>
              </a:spcAft>
              <a:buSzPts val="1900"/>
              <a:buChar char="•"/>
            </a:pPr>
            <a:r>
              <a:rPr lang="en-US" sz="1900">
                <a:highlight>
                  <a:schemeClr val="lt1"/>
                </a:highlight>
              </a:rPr>
              <a:t>Complete the Smartsheet form and upload attachments, including a link to a webpage where your plan is publicly available.</a:t>
            </a:r>
            <a:endParaRPr sz="1900">
              <a:highlight>
                <a:schemeClr val="lt1"/>
              </a:highlight>
            </a:endParaRPr>
          </a:p>
          <a:p>
            <a:pPr marL="457200" lvl="0" indent="-349250" algn="l" rtl="0">
              <a:lnSpc>
                <a:spcPct val="100000"/>
              </a:lnSpc>
              <a:spcBef>
                <a:spcPts val="0"/>
              </a:spcBef>
              <a:spcAft>
                <a:spcPts val="0"/>
              </a:spcAft>
              <a:buSzPts val="1900"/>
              <a:buChar char="•"/>
            </a:pPr>
            <a:r>
              <a:rPr lang="en-US" sz="1900">
                <a:highlight>
                  <a:schemeClr val="lt1"/>
                </a:highlight>
              </a:rPr>
              <a:t>Self-certify and submit signature in the Smartsheet form.</a:t>
            </a:r>
            <a:endParaRPr sz="1900">
              <a:highlight>
                <a:schemeClr val="lt1"/>
              </a:highlight>
            </a:endParaRPr>
          </a:p>
          <a:p>
            <a:pPr marL="457200" lvl="0" indent="0" algn="l" rtl="0">
              <a:lnSpc>
                <a:spcPct val="100000"/>
              </a:lnSpc>
              <a:spcBef>
                <a:spcPts val="0"/>
              </a:spcBef>
              <a:spcAft>
                <a:spcPts val="0"/>
              </a:spcAft>
              <a:buNone/>
            </a:pPr>
            <a:endParaRPr sz="1900" b="1"/>
          </a:p>
        </p:txBody>
      </p:sp>
      <p:pic>
        <p:nvPicPr>
          <p:cNvPr id="326" name="Google Shape;326;p40" title="&quot;&quot;"/>
          <p:cNvPicPr preferRelativeResize="0"/>
          <p:nvPr/>
        </p:nvPicPr>
        <p:blipFill>
          <a:blip r:embed="rId3">
            <a:alphaModFix/>
          </a:blip>
          <a:stretch>
            <a:fillRect/>
          </a:stretch>
        </p:blipFill>
        <p:spPr>
          <a:xfrm>
            <a:off x="796100" y="4139950"/>
            <a:ext cx="3173550" cy="2116726"/>
          </a:xfrm>
          <a:prstGeom prst="rect">
            <a:avLst/>
          </a:prstGeom>
          <a:noFill/>
          <a:ln>
            <a:noFill/>
          </a:ln>
        </p:spPr>
      </p:pic>
      <p:sp>
        <p:nvSpPr>
          <p:cNvPr id="327" name="Google Shape;327;p4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32"/>
        <p:cNvGrpSpPr/>
        <p:nvPr/>
      </p:nvGrpSpPr>
      <p:grpSpPr>
        <a:xfrm>
          <a:off x="0" y="0"/>
          <a:ext cx="0" cy="0"/>
          <a:chOff x="0" y="0"/>
          <a:chExt cx="0" cy="0"/>
        </a:xfrm>
      </p:grpSpPr>
      <p:sp>
        <p:nvSpPr>
          <p:cNvPr id="333" name="Google Shape;333;p41"/>
          <p:cNvSpPr txBox="1">
            <a:spLocks noGrp="1"/>
          </p:cNvSpPr>
          <p:nvPr>
            <p:ph type="ctrTitle"/>
          </p:nvPr>
        </p:nvSpPr>
        <p:spPr>
          <a:xfrm>
            <a:off x="717177" y="2488757"/>
            <a:ext cx="10784400" cy="1900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Mental Health Supports</a:t>
            </a:r>
            <a:endParaRPr/>
          </a:p>
        </p:txBody>
      </p:sp>
      <p:sp>
        <p:nvSpPr>
          <p:cNvPr id="334" name="Google Shape;334;p41"/>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
        <p:nvSpPr>
          <p:cNvPr id="335" name="Google Shape;335;p41"/>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accent1"/>
                </a:solidFill>
              </a:rPr>
              <a:t>Oregon Department of Education</a:t>
            </a:r>
            <a:endParaRPr>
              <a:solidFill>
                <a:schemeClr val="accen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2"/>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solidFill>
                  <a:schemeClr val="hlink"/>
                </a:solidFill>
                <a:uFill>
                  <a:noFill/>
                </a:uFill>
                <a:hlinkClick r:id="rId3"/>
              </a:rPr>
              <a:t>ODE’s Integrated Model of Mental Health</a:t>
            </a:r>
            <a:endParaRPr/>
          </a:p>
        </p:txBody>
      </p:sp>
      <p:sp>
        <p:nvSpPr>
          <p:cNvPr id="342" name="Google Shape;342;p42"/>
          <p:cNvSpPr txBox="1">
            <a:spLocks noGrp="1"/>
          </p:cNvSpPr>
          <p:nvPr>
            <p:ph type="body" idx="1"/>
          </p:nvPr>
        </p:nvSpPr>
        <p:spPr>
          <a:xfrm>
            <a:off x="717176" y="1825625"/>
            <a:ext cx="10784400" cy="4109100"/>
          </a:xfrm>
          <a:prstGeom prst="rect">
            <a:avLst/>
          </a:prstGeom>
        </p:spPr>
        <p:txBody>
          <a:bodyPr spcFirstLastPara="1" wrap="square" lIns="91425" tIns="45700" rIns="91425" bIns="45700" anchor="t" anchorCtr="0">
            <a:normAutofit fontScale="92500" lnSpcReduction="10000"/>
          </a:bodyPr>
          <a:lstStyle/>
          <a:p>
            <a:pPr marL="457200" lvl="0" indent="-342900" algn="l" rtl="0">
              <a:spcBef>
                <a:spcPts val="1000"/>
              </a:spcBef>
              <a:spcAft>
                <a:spcPts val="0"/>
              </a:spcAft>
              <a:buSzPts val="1800"/>
              <a:buChar char="•"/>
            </a:pPr>
            <a:r>
              <a:rPr lang="en-US"/>
              <a:t>Mental health, which encompasses emotional, social, cognitive and behavioral functioning, is one of the cornerstones of public education, and central to building school cultures and climates where every student, and all who serve them, thrive.</a:t>
            </a:r>
            <a:endParaRPr/>
          </a:p>
          <a:p>
            <a:pPr marL="457200" lvl="0" indent="-342900" algn="l" rtl="0">
              <a:spcBef>
                <a:spcPts val="0"/>
              </a:spcBef>
              <a:spcAft>
                <a:spcPts val="0"/>
              </a:spcAft>
              <a:buSzPts val="1800"/>
              <a:buChar char="•"/>
            </a:pPr>
            <a:r>
              <a:rPr lang="en-US" u="sng">
                <a:solidFill>
                  <a:schemeClr val="hlink"/>
                </a:solidFill>
                <a:hlinkClick r:id="rId4"/>
              </a:rPr>
              <a:t>Children and teens</a:t>
            </a:r>
            <a:r>
              <a:rPr lang="en-US"/>
              <a:t> do better in school when student and school staff mental health and well-being needs are being met.</a:t>
            </a:r>
            <a:endParaRPr/>
          </a:p>
          <a:p>
            <a:pPr marL="457200" lvl="0" indent="-342900" algn="l" rtl="0">
              <a:spcBef>
                <a:spcPts val="0"/>
              </a:spcBef>
              <a:spcAft>
                <a:spcPts val="0"/>
              </a:spcAft>
              <a:buSzPts val="1800"/>
              <a:buChar char="•"/>
            </a:pPr>
            <a:r>
              <a:rPr lang="en-US" u="sng">
                <a:solidFill>
                  <a:schemeClr val="hlink"/>
                </a:solidFill>
                <a:hlinkClick r:id="rId3"/>
              </a:rPr>
              <a:t>ODE’s Model</a:t>
            </a:r>
            <a:r>
              <a:rPr lang="en-US"/>
              <a:t> centers health and well-being and consists of four interconnected pillars of practice: </a:t>
            </a:r>
            <a:endParaRPr/>
          </a:p>
          <a:p>
            <a:pPr marL="914400" lvl="0" indent="0" algn="l" rtl="0">
              <a:spcBef>
                <a:spcPts val="1000"/>
              </a:spcBef>
              <a:spcAft>
                <a:spcPts val="0"/>
              </a:spcAft>
              <a:buNone/>
            </a:pPr>
            <a:r>
              <a:rPr lang="en-US"/>
              <a:t>1) trauma informed care, </a:t>
            </a:r>
            <a:endParaRPr/>
          </a:p>
          <a:p>
            <a:pPr marL="914400" lvl="0" indent="0" algn="l" rtl="0">
              <a:spcBef>
                <a:spcPts val="1000"/>
              </a:spcBef>
              <a:spcAft>
                <a:spcPts val="0"/>
              </a:spcAft>
              <a:buNone/>
            </a:pPr>
            <a:r>
              <a:rPr lang="en-US"/>
              <a:t>2) social emotional learning, </a:t>
            </a:r>
            <a:endParaRPr/>
          </a:p>
          <a:p>
            <a:pPr marL="914400" lvl="0" indent="0" algn="l" rtl="0">
              <a:spcBef>
                <a:spcPts val="1000"/>
              </a:spcBef>
              <a:spcAft>
                <a:spcPts val="0"/>
              </a:spcAft>
              <a:buNone/>
            </a:pPr>
            <a:r>
              <a:rPr lang="en-US"/>
              <a:t>3) racial equity, and </a:t>
            </a:r>
            <a:endParaRPr/>
          </a:p>
          <a:p>
            <a:pPr marL="914400" lvl="0" indent="0" algn="l" rtl="0">
              <a:spcBef>
                <a:spcPts val="1000"/>
              </a:spcBef>
              <a:spcAft>
                <a:spcPts val="0"/>
              </a:spcAft>
              <a:buNone/>
            </a:pPr>
            <a:r>
              <a:rPr lang="en-US"/>
              <a:t>4) strengths-based, culturally relevant prevention and intervention programs within a system of care.</a:t>
            </a:r>
            <a:endParaRPr/>
          </a:p>
        </p:txBody>
      </p:sp>
      <p:sp>
        <p:nvSpPr>
          <p:cNvPr id="343" name="Google Shape;343;p42"/>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
        <p:nvSpPr>
          <p:cNvPr id="344" name="Google Shape;344;p42"/>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accent1"/>
                </a:solidFill>
              </a:rPr>
              <a:t>Oregon Department of Education</a:t>
            </a:r>
            <a:endParaRPr>
              <a:solidFill>
                <a:schemeClr val="accen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3"/>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ODE’s Integrated Model of Mental Health</a:t>
            </a:r>
            <a:endParaRPr/>
          </a:p>
        </p:txBody>
      </p:sp>
      <p:sp>
        <p:nvSpPr>
          <p:cNvPr id="351" name="Google Shape;351;p43"/>
          <p:cNvSpPr txBox="1">
            <a:spLocks noGrp="1"/>
          </p:cNvSpPr>
          <p:nvPr>
            <p:ph type="body" idx="1"/>
          </p:nvPr>
        </p:nvSpPr>
        <p:spPr>
          <a:xfrm>
            <a:off x="717176" y="1825625"/>
            <a:ext cx="10784400" cy="41091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Focus on health rather than “fixing what is broken.”</a:t>
            </a:r>
            <a:endParaRPr/>
          </a:p>
          <a:p>
            <a:pPr marL="914400" lvl="1" indent="-342900" algn="l" rtl="0">
              <a:spcBef>
                <a:spcPts val="0"/>
              </a:spcBef>
              <a:spcAft>
                <a:spcPts val="0"/>
              </a:spcAft>
              <a:buSzPts val="1800"/>
              <a:buChar char="•"/>
            </a:pPr>
            <a:r>
              <a:rPr lang="en-US"/>
              <a:t>Recognizing the inherent strengths, agency, voice, courage and determination of individuals, families, and communities, and asking what strategies they use to thrive in the face of difficult challenges, and how we can celebrate that resilience.</a:t>
            </a:r>
            <a:endParaRPr/>
          </a:p>
          <a:p>
            <a:pPr marL="457200" lvl="0" indent="-342900" algn="l" rtl="0">
              <a:spcBef>
                <a:spcPts val="0"/>
              </a:spcBef>
              <a:spcAft>
                <a:spcPts val="0"/>
              </a:spcAft>
              <a:buSzPts val="1800"/>
              <a:buChar char="•"/>
            </a:pPr>
            <a:r>
              <a:rPr lang="en-US"/>
              <a:t>We strongly discourage the use of school or district wide mental health screenings, particularly where there may be insufficient services and supports to meet mental health service demands.</a:t>
            </a:r>
            <a:endParaRPr/>
          </a:p>
          <a:p>
            <a:pPr marL="457200" lvl="0" indent="-342900" algn="l" rtl="0">
              <a:spcBef>
                <a:spcPts val="0"/>
              </a:spcBef>
              <a:spcAft>
                <a:spcPts val="0"/>
              </a:spcAft>
              <a:buSzPts val="1800"/>
              <a:buChar char="•"/>
            </a:pPr>
            <a:r>
              <a:rPr lang="en-US"/>
              <a:t>We recommend assessing each student on an as-needed basis when questions or concerns regarding their well-being have been identified.</a:t>
            </a:r>
            <a:endParaRPr/>
          </a:p>
        </p:txBody>
      </p:sp>
      <p:sp>
        <p:nvSpPr>
          <p:cNvPr id="352" name="Google Shape;352;p43"/>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
        <p:nvSpPr>
          <p:cNvPr id="353" name="Google Shape;353;p43"/>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accent1"/>
                </a:solidFill>
              </a:rPr>
              <a:t>Oregon Department of Education</a:t>
            </a:r>
            <a:endParaRPr>
              <a:solidFill>
                <a:schemeClr val="accen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58"/>
        <p:cNvGrpSpPr/>
        <p:nvPr/>
      </p:nvGrpSpPr>
      <p:grpSpPr>
        <a:xfrm>
          <a:off x="0" y="0"/>
          <a:ext cx="0" cy="0"/>
          <a:chOff x="0" y="0"/>
          <a:chExt cx="0" cy="0"/>
        </a:xfrm>
      </p:grpSpPr>
      <p:sp>
        <p:nvSpPr>
          <p:cNvPr id="359" name="Google Shape;359;p44"/>
          <p:cNvSpPr txBox="1">
            <a:spLocks noGrp="1"/>
          </p:cNvSpPr>
          <p:nvPr>
            <p:ph type="body" idx="1"/>
          </p:nvPr>
        </p:nvSpPr>
        <p:spPr>
          <a:xfrm>
            <a:off x="717176" y="1673225"/>
            <a:ext cx="10784400" cy="4109100"/>
          </a:xfrm>
          <a:prstGeom prst="rect">
            <a:avLst/>
          </a:prstGeom>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Font typeface="Calibri"/>
              <a:buChar char="•"/>
            </a:pPr>
            <a:r>
              <a:rPr lang="en-US"/>
              <a:t>Devote several days of time and space at the beginning of the school year, and ample opportunities throughout the year for students and staff to connect and build relationships in and out of the classroom. </a:t>
            </a:r>
            <a:endParaRPr/>
          </a:p>
          <a:p>
            <a:pPr marL="457200" lvl="0" indent="-381000" algn="l" rtl="0">
              <a:lnSpc>
                <a:spcPct val="100000"/>
              </a:lnSpc>
              <a:spcBef>
                <a:spcPts val="0"/>
              </a:spcBef>
              <a:spcAft>
                <a:spcPts val="0"/>
              </a:spcAft>
              <a:buSzPts val="2400"/>
              <a:buFont typeface="Calibri"/>
              <a:buChar char="•"/>
            </a:pPr>
            <a:r>
              <a:rPr lang="en-US"/>
              <a:t>Provide ample class time at the beginning of the school year, as well as ongoing time, space, and creative opportunities and outlets (art, music, movement/dance, creative writing, clubs and interest groups etc.) for students and staff to make sense of their experiences, and to process personal and professional stresses, emotions, trauma, and grief. </a:t>
            </a:r>
            <a:endParaRPr/>
          </a:p>
          <a:p>
            <a:pPr marL="457200" lvl="0" indent="-381000" algn="l" rtl="0">
              <a:lnSpc>
                <a:spcPct val="100000"/>
              </a:lnSpc>
              <a:spcBef>
                <a:spcPts val="0"/>
              </a:spcBef>
              <a:spcAft>
                <a:spcPts val="0"/>
              </a:spcAft>
              <a:buSzPts val="2400"/>
              <a:buFont typeface="Calibri"/>
              <a:buChar char="•"/>
            </a:pPr>
            <a:r>
              <a:rPr lang="en-US"/>
              <a:t>Prioritize linking students and families with culturally responsive mental health services and supports. </a:t>
            </a:r>
            <a:endParaRPr/>
          </a:p>
          <a:p>
            <a:pPr marL="457200" lvl="0" indent="-381000" algn="l" rtl="0">
              <a:lnSpc>
                <a:spcPct val="100000"/>
              </a:lnSpc>
              <a:spcBef>
                <a:spcPts val="0"/>
              </a:spcBef>
              <a:spcAft>
                <a:spcPts val="0"/>
              </a:spcAft>
              <a:buSzPts val="2400"/>
              <a:buFont typeface="Calibri"/>
              <a:buChar char="•"/>
            </a:pPr>
            <a:r>
              <a:rPr lang="en-US"/>
              <a:t>Foster peer/student led initiatives on social-emotional well-being and mental health. </a:t>
            </a:r>
            <a:endParaRPr/>
          </a:p>
          <a:p>
            <a:pPr marL="0" lvl="0" indent="0" algn="l" rtl="0">
              <a:lnSpc>
                <a:spcPct val="100000"/>
              </a:lnSpc>
              <a:spcBef>
                <a:spcPts val="0"/>
              </a:spcBef>
              <a:spcAft>
                <a:spcPts val="0"/>
              </a:spcAft>
              <a:buNone/>
            </a:pPr>
            <a:endParaRPr b="1"/>
          </a:p>
          <a:p>
            <a:pPr marL="0" lvl="0" indent="0" algn="l" rtl="0">
              <a:lnSpc>
                <a:spcPct val="80000"/>
              </a:lnSpc>
              <a:spcBef>
                <a:spcPts val="0"/>
              </a:spcBef>
              <a:spcAft>
                <a:spcPts val="0"/>
              </a:spcAft>
              <a:buSzPts val="935"/>
              <a:buNone/>
            </a:pPr>
            <a:endParaRPr sz="2300"/>
          </a:p>
        </p:txBody>
      </p:sp>
      <p:sp>
        <p:nvSpPr>
          <p:cNvPr id="360" name="Google Shape;360;p44"/>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
        <p:nvSpPr>
          <p:cNvPr id="361" name="Google Shape;361;p44"/>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Prioritize Student &amp; Staff Health &amp; Well-Being</a:t>
            </a:r>
            <a:endParaRPr/>
          </a:p>
        </p:txBody>
      </p:sp>
      <p:sp>
        <p:nvSpPr>
          <p:cNvPr id="362" name="Google Shape;362;p44"/>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67"/>
        <p:cNvGrpSpPr/>
        <p:nvPr/>
      </p:nvGrpSpPr>
      <p:grpSpPr>
        <a:xfrm>
          <a:off x="0" y="0"/>
          <a:ext cx="0" cy="0"/>
          <a:chOff x="0" y="0"/>
          <a:chExt cx="0" cy="0"/>
        </a:xfrm>
      </p:grpSpPr>
      <p:sp>
        <p:nvSpPr>
          <p:cNvPr id="368" name="Google Shape;368;p45"/>
          <p:cNvSpPr txBox="1">
            <a:spLocks noGrp="1"/>
          </p:cNvSpPr>
          <p:nvPr>
            <p:ph type="body" idx="1"/>
          </p:nvPr>
        </p:nvSpPr>
        <p:spPr>
          <a:xfrm>
            <a:off x="717176" y="1825625"/>
            <a:ext cx="10784400" cy="4109100"/>
          </a:xfrm>
          <a:prstGeom prst="rect">
            <a:avLst/>
          </a:prstGeom>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Font typeface="Calibri"/>
              <a:buChar char="•"/>
            </a:pPr>
            <a:r>
              <a:rPr lang="en-US"/>
              <a:t>Strengthen communication throughout communities and school networks via newsletters, district website, social media, etc. </a:t>
            </a:r>
            <a:endParaRPr/>
          </a:p>
          <a:p>
            <a:pPr marL="457200" lvl="0" indent="-381000" algn="l" rtl="0">
              <a:lnSpc>
                <a:spcPct val="100000"/>
              </a:lnSpc>
              <a:spcBef>
                <a:spcPts val="0"/>
              </a:spcBef>
              <a:spcAft>
                <a:spcPts val="0"/>
              </a:spcAft>
              <a:buSzPts val="2400"/>
              <a:buFont typeface="Calibri"/>
              <a:buChar char="•"/>
            </a:pPr>
            <a:r>
              <a:rPr lang="en-US"/>
              <a:t>Ensure school community members have full information regarding available local services including contact information.</a:t>
            </a:r>
            <a:endParaRPr/>
          </a:p>
          <a:p>
            <a:pPr marL="457200" lvl="0" indent="-381000" algn="l" rtl="0">
              <a:lnSpc>
                <a:spcPct val="100000"/>
              </a:lnSpc>
              <a:spcBef>
                <a:spcPts val="0"/>
              </a:spcBef>
              <a:spcAft>
                <a:spcPts val="0"/>
              </a:spcAft>
              <a:buSzPts val="2400"/>
              <a:buFont typeface="Calibri"/>
              <a:buChar char="•"/>
            </a:pPr>
            <a:r>
              <a:rPr lang="en-US"/>
              <a:t>Develop strong relationships, partnerships and contracts (as applicable) with local/county systems of care, coordinated care organizations (CCOs), SBHCs, community-based mental health providers, community health workers and others to ensure access to a comprehensive array of culturally-responsive services for students and families. </a:t>
            </a:r>
            <a:endParaRPr/>
          </a:p>
          <a:p>
            <a:pPr marL="0" lvl="0" indent="0" algn="l" rtl="0">
              <a:lnSpc>
                <a:spcPct val="100000"/>
              </a:lnSpc>
              <a:spcBef>
                <a:spcPts val="0"/>
              </a:spcBef>
              <a:spcAft>
                <a:spcPts val="0"/>
              </a:spcAft>
              <a:buNone/>
            </a:pPr>
            <a:r>
              <a:rPr lang="en-US" sz="1200">
                <a:latin typeface="Times New Roman"/>
                <a:ea typeface="Times New Roman"/>
                <a:cs typeface="Times New Roman"/>
                <a:sym typeface="Times New Roman"/>
              </a:rPr>
              <a:t/>
            </a:r>
            <a:br>
              <a:rPr lang="en-US" sz="1200">
                <a:latin typeface="Times New Roman"/>
                <a:ea typeface="Times New Roman"/>
                <a:cs typeface="Times New Roman"/>
                <a:sym typeface="Times New Roman"/>
              </a:rPr>
            </a:br>
            <a:endParaRPr sz="1700" b="1"/>
          </a:p>
          <a:p>
            <a:pPr marL="0" lvl="0" indent="0" algn="l" rtl="0">
              <a:lnSpc>
                <a:spcPct val="80000"/>
              </a:lnSpc>
              <a:spcBef>
                <a:spcPts val="1000"/>
              </a:spcBef>
              <a:spcAft>
                <a:spcPts val="0"/>
              </a:spcAft>
              <a:buSzPts val="935"/>
              <a:buNone/>
            </a:pPr>
            <a:endParaRPr sz="2300"/>
          </a:p>
        </p:txBody>
      </p:sp>
      <p:sp>
        <p:nvSpPr>
          <p:cNvPr id="369" name="Google Shape;369;p4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
        <p:nvSpPr>
          <p:cNvPr id="370" name="Google Shape;370;p45"/>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Access to Mental Health &amp; Crisis Services </a:t>
            </a:r>
            <a:endParaRPr/>
          </a:p>
        </p:txBody>
      </p:sp>
      <p:sp>
        <p:nvSpPr>
          <p:cNvPr id="371" name="Google Shape;371;p45"/>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Tree>
  </p:cSld>
  <p:clrMapOvr>
    <a:masterClrMapping/>
  </p:clrMapOvr>
</p:sld>
</file>

<file path=ppt/theme/theme1.xml><?xml version="1.0" encoding="utf-8"?>
<a:theme xmlns:a="http://schemas.openxmlformats.org/drawingml/2006/main" name="Red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een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3572F4819F544D95B8DB4C2029B778" ma:contentTypeVersion="10" ma:contentTypeDescription="Create a new document." ma:contentTypeScope="" ma:versionID="b7ebd6db338f7da953e9af249e50e29d">
  <xsd:schema xmlns:xsd="http://www.w3.org/2001/XMLSchema" xmlns:xs="http://www.w3.org/2001/XMLSchema" xmlns:p="http://schemas.microsoft.com/office/2006/metadata/properties" xmlns:ns1="http://schemas.microsoft.com/sharepoint/v3" xmlns:ns2="c30eb2c4-08af-4681-9c46-ce44a6085b67" xmlns:ns3="54031767-dd6d-417c-ab73-583408f47564" targetNamespace="http://schemas.microsoft.com/office/2006/metadata/properties" ma:root="true" ma:fieldsID="c574a3e67b60255e0c619d783ef5e630" ns1:_="" ns2:_="" ns3:_="">
    <xsd:import namespace="http://schemas.microsoft.com/sharepoint/v3"/>
    <xsd:import namespace="c30eb2c4-08af-4681-9c46-ce44a6085b6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1:Offic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Office" ma:index="9" nillable="true" ma:displayName="Office" ma:description="" ma:internalName="Offic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0eb2c4-08af-4681-9c46-ce44a6085b6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ffice xmlns="http://schemas.microsoft.com/sharepoint/v3" xsi:nil="true"/>
    <PublishingExpirationDate xmlns="http://schemas.microsoft.com/sharepoint/v3" xsi:nil="true"/>
    <PublishingStartDate xmlns="http://schemas.microsoft.com/sharepoint/v3" xsi:nil="true"/>
    <Estimated_x0020_Creation_x0020_Date xmlns="c30eb2c4-08af-4681-9c46-ce44a6085b67" xsi:nil="true"/>
    <Remediation_x0020_Date xmlns="c30eb2c4-08af-4681-9c46-ce44a6085b67" xsi:nil="true"/>
    <Priority xmlns="c30eb2c4-08af-4681-9c46-ce44a6085b67">New</Priority>
  </documentManagement>
</p:properties>
</file>

<file path=customXml/itemProps1.xml><?xml version="1.0" encoding="utf-8"?>
<ds:datastoreItem xmlns:ds="http://schemas.openxmlformats.org/officeDocument/2006/customXml" ds:itemID="{80D08403-045F-4153-AF7B-DD6CA47099B3}"/>
</file>

<file path=customXml/itemProps2.xml><?xml version="1.0" encoding="utf-8"?>
<ds:datastoreItem xmlns:ds="http://schemas.openxmlformats.org/officeDocument/2006/customXml" ds:itemID="{D9C74B57-941E-4F27-AD60-1D130EA05961}"/>
</file>

<file path=customXml/itemProps3.xml><?xml version="1.0" encoding="utf-8"?>
<ds:datastoreItem xmlns:ds="http://schemas.openxmlformats.org/officeDocument/2006/customXml" ds:itemID="{8D61CB1A-F149-4BF4-9614-68148C61D304}"/>
</file>

<file path=docProps/app.xml><?xml version="1.0" encoding="utf-8"?>
<Properties xmlns="http://schemas.openxmlformats.org/officeDocument/2006/extended-properties" xmlns:vt="http://schemas.openxmlformats.org/officeDocument/2006/docPropsVTypes">
  <TotalTime>3</TotalTime>
  <Words>3541</Words>
  <Application>Microsoft Office PowerPoint</Application>
  <PresentationFormat>Widescreen</PresentationFormat>
  <Paragraphs>292</Paragraphs>
  <Slides>33</Slides>
  <Notes>33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33</vt:i4>
      </vt:variant>
    </vt:vector>
  </HeadingPairs>
  <TitlesOfParts>
    <vt:vector size="40" baseType="lpstr">
      <vt:lpstr>Arial</vt:lpstr>
      <vt:lpstr>Calibri</vt:lpstr>
      <vt:lpstr>Roboto</vt:lpstr>
      <vt:lpstr>Times New Roman</vt:lpstr>
      <vt:lpstr>Red_2021ODE</vt:lpstr>
      <vt:lpstr>Green_2021ODE</vt:lpstr>
      <vt:lpstr>2021ODE</vt:lpstr>
      <vt:lpstr>Ready Schools, Safe Learners</vt:lpstr>
      <vt:lpstr>Resiliency Framework for the 2021-22 School Year </vt:lpstr>
      <vt:lpstr>Resiliency Framework for the 2021-22 School Year</vt:lpstr>
      <vt:lpstr>Safe Return to In-Person Instruction &amp; Continuity of Services Plan</vt:lpstr>
      <vt:lpstr>Mental Health Supports</vt:lpstr>
      <vt:lpstr>ODE’s Integrated Model of Mental Health</vt:lpstr>
      <vt:lpstr>ODE’s Integrated Model of Mental Health</vt:lpstr>
      <vt:lpstr>Prioritize Student &amp; Staff Health &amp; Well-Being</vt:lpstr>
      <vt:lpstr>Access to Mental Health &amp; Crisis Services </vt:lpstr>
      <vt:lpstr>Support School Safety &amp; Prevention</vt:lpstr>
      <vt:lpstr>COVID-19 Health &amp; Safety</vt:lpstr>
      <vt:lpstr>COVID-19 Health &amp; Safety </vt:lpstr>
      <vt:lpstr>Monitoring Local Data</vt:lpstr>
      <vt:lpstr>Requirements in State &amp; Federal Law</vt:lpstr>
      <vt:lpstr>COVID-19 Testing in Schools</vt:lpstr>
      <vt:lpstr>Public Health Communication </vt:lpstr>
      <vt:lpstr>Training for School Staff</vt:lpstr>
      <vt:lpstr>Advisory  Health &amp; Safety Protocols</vt:lpstr>
      <vt:lpstr>Face Coverings</vt:lpstr>
      <vt:lpstr>Physical Distancing</vt:lpstr>
      <vt:lpstr>COVID-19 Vaccinations</vt:lpstr>
      <vt:lpstr>COVID-19 Vaccinations</vt:lpstr>
      <vt:lpstr>Cohorting</vt:lpstr>
      <vt:lpstr>Quarantine</vt:lpstr>
      <vt:lpstr>Ventilation &amp; Airflow</vt:lpstr>
      <vt:lpstr>Handwashing</vt:lpstr>
      <vt:lpstr>Instruction,  Attendance &amp; Enrollment</vt:lpstr>
      <vt:lpstr>Requirements in State Law &amp; Rule</vt:lpstr>
      <vt:lpstr>Resources</vt:lpstr>
      <vt:lpstr>Resources</vt:lpstr>
      <vt:lpstr>Resources </vt:lpstr>
      <vt:lpstr>Public Education Campaign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Ready Schools, Safe Learners</dc:title>
  <dc:creator>BOYD Meg * ODE</dc:creator>
  <cp:lastModifiedBy>RUDY Peter * ODE</cp:lastModifiedBy>
  <cp:revision>4</cp:revision>
  <dcterms:modified xsi:type="dcterms:W3CDTF">2021-07-22T16:41:32Z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0x010100D83572F4819F544D95B8DB4C2029B778</vt:lpwstr>
  </property>
</Properties>
</file>