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4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27.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3.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8.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8.xml" ContentType="application/vnd.openxmlformats-officedocument.presentationml.notesSlide+xml"/>
  <Override PartName="/ppt/notesSlides/notesSlide29.xml" ContentType="application/vnd.openxmlformats-officedocument.presentationml.notesSlide+xml"/>
  <Override PartName="/ppt/notesSlides/notesSlide6.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6.xml" ContentType="application/vnd.openxmlformats-officedocument.presentationml.notesSlide+xml"/>
  <Override PartName="/ppt/notesSlides/notesSlide3.xml" ContentType="application/vnd.openxmlformats-officedocument.presentationml.notesSlide+xml"/>
  <Override PartName="/ppt/notesSlides/notesSlide35.xml" ContentType="application/vnd.openxmlformats-officedocument.presentationml.notesSlide+xml"/>
  <Override PartName="/ppt/notesSlides/notesSlide4.xml" ContentType="application/vnd.openxmlformats-officedocument.presentationml.notesSlide+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9.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0.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notesSlides/notesSlide50.xml" ContentType="application/vnd.openxmlformats-officedocument.presentationml.notesSlide+xml"/>
  <Override PartName="/ppt/slideLayouts/slideLayout7.xml" ContentType="application/vnd.openxmlformats-officedocument.presentationml.slideLayout+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37.xml" ContentType="application/vnd.openxmlformats-officedocument.presentationml.notesSlide+xml"/>
  <Override PartName="/ppt/slideLayouts/slideLayout6.xml" ContentType="application/vnd.openxmlformats-officedocument.presentationml.slideLayout+xml"/>
  <Override PartName="/ppt/notesSlides/notesSlide51.xml" ContentType="application/vnd.openxmlformats-officedocument.presentationml.notesSlide+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53.xml" ContentType="application/vnd.openxmlformats-officedocument.presentationml.notesSlide+xml"/>
  <Override PartName="/ppt/slideLayouts/slideLayout4.xml" ContentType="application/vnd.openxmlformats-officedocument.presentationml.slideLayout+xml"/>
  <Override PartName="/ppt/notesSlides/notesSlide52.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1.xml" ContentType="application/vnd.openxmlformats-officedocument.presentationml.notesSlide+xml"/>
  <Override PartName="/ppt/notesSlides/notesSlide39.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2.xml" ContentType="application/vnd.openxmlformats-officedocument.presentationml.notesSlide+xml"/>
  <Override PartName="/ppt/notesSlides/notesSlide40.xml" ContentType="application/vnd.openxmlformats-officedocument.presentationml.notesSlide+xml"/>
  <Override PartName="/ppt/notesSlides/notesSlide1.xml" ContentType="application/vnd.openxmlformats-officedocument.presentationml.notesSlide+xml"/>
  <Override PartName="/ppt/notesSlides/notesSlide44.xml" ContentType="application/vnd.openxmlformats-officedocument.presentationml.notesSlide+xml"/>
  <Override PartName="/ppt/notesSlides/notesSlide38.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5143500" type="screen16x9"/>
  <p:notesSz cx="6881813"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36" y="4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82119" cy="466434"/>
          </a:xfrm>
          <a:prstGeom prst="rect">
            <a:avLst/>
          </a:prstGeom>
          <a:noFill/>
          <a:ln>
            <a:noFill/>
          </a:ln>
        </p:spPr>
        <p:txBody>
          <a:bodyPr spcFirstLastPara="1" wrap="square" lIns="92425" tIns="46200" rIns="92425" bIns="462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1" y="1"/>
            <a:ext cx="2982119" cy="466434"/>
          </a:xfrm>
          <a:prstGeom prst="rect">
            <a:avLst/>
          </a:prstGeom>
          <a:noFill/>
          <a:ln>
            <a:noFill/>
          </a:ln>
        </p:spPr>
        <p:txBody>
          <a:bodyPr spcFirstLastPara="1" wrap="square" lIns="92425" tIns="46200" rIns="92425" bIns="462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54315" y="1162050"/>
            <a:ext cx="55731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73892"/>
            <a:ext cx="5505450" cy="3660458"/>
          </a:xfrm>
          <a:prstGeom prst="rect">
            <a:avLst/>
          </a:prstGeom>
          <a:noFill/>
          <a:ln>
            <a:noFill/>
          </a:ln>
        </p:spPr>
        <p:txBody>
          <a:bodyPr spcFirstLastPara="1" wrap="square" lIns="92425" tIns="46200" rIns="92425" bIns="462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82119" cy="466433"/>
          </a:xfrm>
          <a:prstGeom prst="rect">
            <a:avLst/>
          </a:prstGeom>
          <a:noFill/>
          <a:ln>
            <a:noFill/>
          </a:ln>
        </p:spPr>
        <p:txBody>
          <a:bodyPr spcFirstLastPara="1" wrap="square" lIns="92425" tIns="46200" rIns="92425" bIns="462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1" y="8829967"/>
            <a:ext cx="2982119" cy="466433"/>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regon.gov/ode/students-and-family/healthsafety/Documents/Planning%20and%20Responding%20to%20COVID-19%20Scenarios%20in%20Schools.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914400" lvl="1" indent="-228600" algn="l" rtl="0">
              <a:lnSpc>
                <a:spcPct val="100000"/>
              </a:lnSpc>
              <a:spcBef>
                <a:spcPts val="0"/>
              </a:spcBef>
              <a:spcAft>
                <a:spcPts val="0"/>
              </a:spcAft>
              <a:buSzPts val="1400"/>
              <a:buNone/>
            </a:pPr>
            <a:endParaRPr sz="10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a:solidFill>
                <a:srgbClr val="212529"/>
              </a:solidFill>
              <a:highlight>
                <a:srgbClr val="F8F9FA"/>
              </a:highlight>
              <a:latin typeface="Arial"/>
              <a:ea typeface="Arial"/>
              <a:cs typeface="Arial"/>
              <a:sym typeface="Arial"/>
            </a:endParaRPr>
          </a:p>
        </p:txBody>
      </p:sp>
      <p:sp>
        <p:nvSpPr>
          <p:cNvPr id="103" name="Google Shape;103;p1: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b62f268c53_0_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b62f268c53_0_0: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r>
              <a:rPr lang="en-US" u="sng">
                <a:solidFill>
                  <a:schemeClr val="hlink"/>
                </a:solidFill>
                <a:hlinkClick r:id="rId3"/>
              </a:rPr>
              <a:t>https://www.oregon.gov/ode/students-and-family/healthsafety/Documents/Planning%20and%20Responding%20to%20COVID-19%20Scenarios%20in%20Schools.pdf</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We know that quarantine and isolation can be disruptive, which is why a measured, thoughtful approach is essential. </a:t>
            </a:r>
            <a:endParaRPr/>
          </a:p>
        </p:txBody>
      </p:sp>
      <p:sp>
        <p:nvSpPr>
          <p:cNvPr id="171" name="Google Shape;171;gb62f268c53_0_0: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78beb19bef_0_183: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78beb19bef_0_183:notes"/>
          <p:cNvSpPr txBox="1">
            <a:spLocks noGrp="1"/>
          </p:cNvSpPr>
          <p:nvPr>
            <p:ph type="body" idx="1"/>
          </p:nvPr>
        </p:nvSpPr>
        <p:spPr>
          <a:xfrm>
            <a:off x="688180" y="4415790"/>
            <a:ext cx="55053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r>
              <a:rPr lang="en-US"/>
              <a:t>Consider naming the values of partnership and engagement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8beb19bef_0_11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g78beb19bef_0_115: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600">
              <a:latin typeface="Arial"/>
              <a:ea typeface="Arial"/>
              <a:cs typeface="Arial"/>
              <a:sym typeface="Arial"/>
            </a:endParaRPr>
          </a:p>
        </p:txBody>
      </p:sp>
      <p:sp>
        <p:nvSpPr>
          <p:cNvPr id="186" name="Google Shape;186;g78beb19bef_0_115: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ae352e963f_1_13: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ae352e963f_1_13:notes"/>
          <p:cNvSpPr txBox="1">
            <a:spLocks noGrp="1"/>
          </p:cNvSpPr>
          <p:nvPr>
            <p:ph type="body" idx="1"/>
          </p:nvPr>
        </p:nvSpPr>
        <p:spPr>
          <a:xfrm>
            <a:off x="688180" y="4415790"/>
            <a:ext cx="55053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r>
              <a:rPr lang="en-US"/>
              <a:t>Questions?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e352e963f_1_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ae352e963f_1_8: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r>
              <a:rPr lang="en-US"/>
              <a:t>Examples of what this commitment are: implicit bias training, examining data, dialogue at board meetings, professional learning for certified and classified staff, student advisory council; training for school leaders on how to use the tribal consultation tool.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9" name="Google Shape;199;gae352e963f_1_8: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78beb19bef_0_25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78beb19bef_0_251: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206" name="Google Shape;206;g78beb19bef_0_251: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b62f268c53_0_3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b62f268c53_0_33: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13" name="Google Shape;213;gb62f268c53_0_33: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62f268c53_0_8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b62f268c53_0_80: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22" name="Google Shape;222;gb62f268c53_0_80: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62f268c53_0_13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62f268c53_0_135: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31" name="Google Shape;231;gb62f268c53_0_135: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b62f268c53_0_4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b62f268c53_0_49: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40" name="Google Shape;240;gb62f268c53_0_49: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78beb19bef_0_1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g78beb19bef_0_11: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111" name="Google Shape;111;g78beb19bef_0_11: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ae2add3696_0_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ae2add3696_0_0: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49" name="Google Shape;249;gae2add3696_0_0: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ae352e963f_1_20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ae352e963f_1_207: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Clr>
                <a:schemeClr val="dk1"/>
              </a:buClr>
              <a:buSzPts val="1100"/>
              <a:buFont typeface="Arial"/>
              <a:buNone/>
            </a:pPr>
            <a:r>
              <a:rPr lang="en-US" sz="1300"/>
              <a:t>Can LIPI constitute instructional time?</a:t>
            </a:r>
            <a:endParaRPr sz="1300"/>
          </a:p>
          <a:p>
            <a:pPr marL="0" lvl="0" indent="0" algn="l" rtl="0">
              <a:spcBef>
                <a:spcPts val="0"/>
              </a:spcBef>
              <a:spcAft>
                <a:spcPts val="0"/>
              </a:spcAft>
              <a:buClr>
                <a:schemeClr val="dk1"/>
              </a:buClr>
              <a:buSzPts val="1100"/>
              <a:buFont typeface="Arial"/>
              <a:buNone/>
            </a:pPr>
            <a:r>
              <a:rPr lang="en-US" sz="1300"/>
              <a:t>The LIPI exception was not designed to serve as instructional time. However, LIPI could be considered instructional time if the activity or activities being completed during LIPI fully meet the definition of instructional time (as established in Division 22 and RSSL section 5). Schools will need to carefully plan for access to full instructional time requirements for each student whether or not they participate in LIPI.</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US" sz="1300"/>
              <a:t>Additional information:</a:t>
            </a:r>
            <a:endParaRPr sz="1300"/>
          </a:p>
          <a:p>
            <a:pPr marL="457200" lvl="0" indent="-311150" algn="l" rtl="0">
              <a:spcBef>
                <a:spcPts val="0"/>
              </a:spcBef>
              <a:spcAft>
                <a:spcPts val="0"/>
              </a:spcAft>
              <a:buClr>
                <a:schemeClr val="dk1"/>
              </a:buClr>
              <a:buSzPts val="1300"/>
              <a:buFont typeface="Calibri"/>
              <a:buChar char="●"/>
            </a:pPr>
            <a:r>
              <a:rPr lang="en-US" sz="1300"/>
              <a:t>Limited in-person instruction cannot replace the requirements of CDL for any learner. </a:t>
            </a:r>
            <a:endParaRPr sz="1300"/>
          </a:p>
          <a:p>
            <a:pPr marL="457200" lvl="0" indent="-311150" algn="l" rtl="0">
              <a:spcBef>
                <a:spcPts val="0"/>
              </a:spcBef>
              <a:spcAft>
                <a:spcPts val="0"/>
              </a:spcAft>
              <a:buClr>
                <a:schemeClr val="dk1"/>
              </a:buClr>
              <a:buSzPts val="1300"/>
              <a:buFont typeface="Calibri"/>
              <a:buChar char="●"/>
            </a:pPr>
            <a:r>
              <a:rPr lang="en-US" sz="1300"/>
              <a:t>For students who experience disability, offers of FAPE cannot require students to come on-site during limited in-person instruction to satisfy requirements of SDI or related services.  Students must continue to have full provisions of FAPE under CDL.</a:t>
            </a:r>
            <a:endParaRPr sz="1300"/>
          </a:p>
          <a:p>
            <a:pPr marL="457200" lvl="0" indent="-311150" algn="l" rtl="0">
              <a:spcBef>
                <a:spcPts val="0"/>
              </a:spcBef>
              <a:spcAft>
                <a:spcPts val="0"/>
              </a:spcAft>
              <a:buClr>
                <a:schemeClr val="dk1"/>
              </a:buClr>
              <a:buSzPts val="1300"/>
              <a:buFont typeface="Calibri"/>
              <a:buChar char="●"/>
            </a:pPr>
            <a:r>
              <a:rPr lang="en-US" sz="1300"/>
              <a:t>For students who require language instruction, schools cannot require students to come on-site during limited in-person instruction as the sole means of providing instructional services under Title III.</a:t>
            </a:r>
            <a:endParaRPr sz="1300"/>
          </a:p>
          <a:p>
            <a:pPr marL="457200" lvl="0" indent="-311150" algn="l" rtl="0">
              <a:spcBef>
                <a:spcPts val="0"/>
              </a:spcBef>
              <a:spcAft>
                <a:spcPts val="0"/>
              </a:spcAft>
              <a:buClr>
                <a:schemeClr val="dk1"/>
              </a:buClr>
              <a:buSzPts val="1300"/>
              <a:buFont typeface="Calibri"/>
              <a:buChar char="●"/>
            </a:pPr>
            <a:r>
              <a:rPr lang="en-US" sz="1300"/>
              <a:t>Schools cannot require students to participate in LIPI. </a:t>
            </a:r>
            <a:endParaRPr sz="500"/>
          </a:p>
        </p:txBody>
      </p:sp>
      <p:sp>
        <p:nvSpPr>
          <p:cNvPr id="259" name="Google Shape;259;gae352e963f_1_207: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ae352e963f_1_15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ae352e963f_1_155: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8" name="Google Shape;268;gae352e963f_1_155: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8beb19bef_0_25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8beb19bef_0_257: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75" name="Google Shape;275;g78beb19bef_0_257: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b62f268c53_0_5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b62f268c53_0_59: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84" name="Google Shape;284;gb62f268c53_0_59: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8cb4585fc_0_6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78cb4585fc_0_69: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93" name="Google Shape;293;g78cb4585fc_0_69: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8cb4585fc_0_13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78cb4585fc_0_130: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01" name="Google Shape;301;g78cb4585fc_0_130: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ae352e963f_1_16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ae352e963f_1_163: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09" name="Google Shape;309;gae352e963f_1_163: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78cb4585fc_0_19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78cb4585fc_0_191: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16" name="Google Shape;316;g78cb4585fc_0_191: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8cb4585fc_0_25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8cb4585fc_0_257: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457200" lvl="0" indent="-304800" algn="l" rtl="0">
              <a:spcBef>
                <a:spcPts val="0"/>
              </a:spcBef>
              <a:spcAft>
                <a:spcPts val="0"/>
              </a:spcAft>
              <a:buClr>
                <a:schemeClr val="dk1"/>
              </a:buClr>
              <a:buSzPts val="1200"/>
              <a:buFont typeface="Calibri"/>
              <a:buChar char="●"/>
            </a:pPr>
            <a:r>
              <a:rPr lang="en-US"/>
              <a:t>Example: Anonymous survey form or suggestion box where at least weekly submissions and resolutions are shared in some format.</a:t>
            </a:r>
            <a:endParaRPr sz="200"/>
          </a:p>
        </p:txBody>
      </p:sp>
      <p:sp>
        <p:nvSpPr>
          <p:cNvPr id="325" name="Google Shape;325;g78cb4585fc_0_257: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78beb19bef_0_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78beb19bef_0_0: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118" name="Google Shape;118;g78beb19bef_0_0: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b62f268c53_0_10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b62f268c53_0_109: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34" name="Google Shape;334;gb62f268c53_0_109: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8cb4585fc_0_37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78cb4585fc_0_374: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457200" lvl="0" indent="-368300" algn="l" rtl="0">
              <a:spcBef>
                <a:spcPts val="0"/>
              </a:spcBef>
              <a:spcAft>
                <a:spcPts val="0"/>
              </a:spcAft>
              <a:buClr>
                <a:schemeClr val="dk1"/>
              </a:buClr>
              <a:buSzPts val="2200"/>
              <a:buFont typeface="Calibri"/>
              <a:buChar char="●"/>
            </a:pPr>
            <a:endParaRPr/>
          </a:p>
        </p:txBody>
      </p:sp>
      <p:sp>
        <p:nvSpPr>
          <p:cNvPr id="343" name="Google Shape;343;g78cb4585fc_0_374: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78cb4585fc_0_44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78cb4585fc_0_440: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52" name="Google Shape;352;g78cb4585fc_0_440: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ae352e963f_1_27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ae352e963f_1_275: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59" name="Google Shape;359;gae352e963f_1_275: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b62f268c53_0_10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b62f268c53_0_101: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69" name="Google Shape;369;gb62f268c53_0_101: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ae352e963f_1_189: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ae352e963f_1_189: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78" name="Google Shape;378;gae352e963f_1_189: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ae352e963f_1_284: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ae352e963f_1_284: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387" name="Google Shape;387;gae352e963f_1_284: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ae43b7fc27_1_1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ae43b7fc27_1_15: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457200" lvl="0" indent="-298450" algn="l" rtl="0">
              <a:spcBef>
                <a:spcPts val="0"/>
              </a:spcBef>
              <a:spcAft>
                <a:spcPts val="0"/>
              </a:spcAft>
              <a:buClr>
                <a:schemeClr val="dk1"/>
              </a:buClr>
              <a:buSzPts val="1100"/>
              <a:buChar char="●"/>
            </a:pPr>
            <a:endParaRPr/>
          </a:p>
        </p:txBody>
      </p:sp>
      <p:sp>
        <p:nvSpPr>
          <p:cNvPr id="396" name="Google Shape;396;gae43b7fc27_1_15: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ae352e963f_1_29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ae352e963f_1_291: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05" name="Google Shape;405;gae352e963f_1_291: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ae352e963f_1_17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ae352e963f_1_172: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14" name="Google Shape;414;gae352e963f_1_172: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ae352e963f_1_13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ae352e963f_1_136: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25" name="Google Shape;125;gae352e963f_1_136: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ae43b7fc27_1_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ae43b7fc27_1_0: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457200" lvl="0" indent="-368300" algn="l" rtl="0">
              <a:spcBef>
                <a:spcPts val="0"/>
              </a:spcBef>
              <a:spcAft>
                <a:spcPts val="0"/>
              </a:spcAft>
              <a:buClr>
                <a:schemeClr val="dk1"/>
              </a:buClr>
              <a:buSzPts val="2200"/>
              <a:buFont typeface="Calibri"/>
              <a:buChar char="●"/>
            </a:pPr>
            <a:endParaRPr/>
          </a:p>
        </p:txBody>
      </p:sp>
      <p:sp>
        <p:nvSpPr>
          <p:cNvPr id="423" name="Google Shape;423;gae43b7fc27_1_0: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ae43b7fc27_1_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ae43b7fc27_1_8: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457200" lvl="0" indent="-317500" algn="l" rtl="0">
              <a:spcBef>
                <a:spcPts val="0"/>
              </a:spcBef>
              <a:spcAft>
                <a:spcPts val="0"/>
              </a:spcAft>
              <a:buSzPts val="1400"/>
              <a:buChar char="●"/>
            </a:pPr>
            <a:r>
              <a:rPr lang="en-US"/>
              <a:t>Consider alternatives so that  adults can eat independently, rather than in shared spaces.</a:t>
            </a:r>
            <a:endParaRPr/>
          </a:p>
          <a:p>
            <a:pPr marL="457200" lvl="0" indent="-317500" algn="l" rtl="0">
              <a:spcBef>
                <a:spcPts val="0"/>
              </a:spcBef>
              <a:spcAft>
                <a:spcPts val="0"/>
              </a:spcAft>
              <a:buSzPts val="1400"/>
              <a:buChar char="●"/>
            </a:pPr>
            <a:r>
              <a:rPr lang="en-US"/>
              <a:t>Young students often need help opening containers and packages. Take steps to eliminate or reduce the need to help students while they are eating.</a:t>
            </a:r>
            <a:endParaRPr/>
          </a:p>
          <a:p>
            <a:pPr marL="457200" lvl="0" indent="-317500" algn="l" rtl="0">
              <a:spcBef>
                <a:spcPts val="0"/>
              </a:spcBef>
              <a:spcAft>
                <a:spcPts val="0"/>
              </a:spcAft>
              <a:buSzPts val="1400"/>
              <a:buChar char="●"/>
            </a:pPr>
            <a:r>
              <a:rPr lang="en-US"/>
              <a:t>Be sure that school meals are fully accessible to students (eg. open packages) before they are provided to them. </a:t>
            </a:r>
            <a:endParaRPr/>
          </a:p>
          <a:p>
            <a:pPr marL="457200" lvl="0" indent="-317500" algn="l" rtl="0">
              <a:spcBef>
                <a:spcPts val="0"/>
              </a:spcBef>
              <a:spcAft>
                <a:spcPts val="0"/>
              </a:spcAft>
              <a:buSzPts val="1400"/>
              <a:buChar char="●"/>
            </a:pPr>
            <a:r>
              <a:rPr lang="en-US"/>
              <a:t>Communicate to families that send a meal to school that they need to ensure the meal is packaged in a way that is accessible to their child, so that they may eat independently.</a:t>
            </a:r>
            <a:endParaRPr/>
          </a:p>
          <a:p>
            <a:pPr marL="457200" lvl="0" indent="0" algn="l" rtl="0">
              <a:spcBef>
                <a:spcPts val="0"/>
              </a:spcBef>
              <a:spcAft>
                <a:spcPts val="0"/>
              </a:spcAft>
              <a:buNone/>
            </a:pPr>
            <a:endParaRPr/>
          </a:p>
        </p:txBody>
      </p:sp>
      <p:sp>
        <p:nvSpPr>
          <p:cNvPr id="431" name="Google Shape;431;gae43b7fc27_1_8: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ae352e963f_1_181: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ae352e963f_1_181: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39" name="Google Shape;439;gae352e963f_1_181: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78cb4585fc_0_63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g78cb4585fc_0_636: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448" name="Google Shape;448;g78cb4585fc_0_636: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ae352e963f_1_21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ae352e963f_1_216: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56" name="Google Shape;456;gae352e963f_1_216: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78beb19bef_0_1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78beb19bef_0_17: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465" name="Google Shape;465;g78beb19bef_0_17: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b62f268c53_0_2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b62f268c53_0_26: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471" name="Google Shape;471;gb62f268c53_0_26: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78cb4585fc_0_69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78cb4585fc_0_692: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78" name="Google Shape;478;g78cb4585fc_0_692: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ae352e963f_1_228: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ae352e963f_1_228: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485" name="Google Shape;485;gae352e963f_1_228: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78beb19bef_0_2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g78beb19bef_0_22: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492" name="Google Shape;492;g78beb19bef_0_22: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8beb19bef_0_24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8beb19bef_0_243: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32" name="Google Shape;132;g78beb19bef_0_243: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ae43b7fc27_1_33: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ae43b7fc27_1_33: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503" name="Google Shape;503;gae43b7fc27_1_33: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ae352e963f_1_24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gae352e963f_1_246: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511" name="Google Shape;511;gae352e963f_1_246: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78beb19bef_0_27: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78beb19bef_0_27: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endParaRPr sz="1400">
              <a:latin typeface="Arial"/>
              <a:ea typeface="Arial"/>
              <a:cs typeface="Arial"/>
              <a:sym typeface="Arial"/>
            </a:endParaRPr>
          </a:p>
        </p:txBody>
      </p:sp>
      <p:sp>
        <p:nvSpPr>
          <p:cNvPr id="518" name="Google Shape;518;g78beb19bef_0_27: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6: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6: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525" name="Google Shape;525;p16: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78beb19bef_0_110: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g78beb19bef_0_110: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None/>
            </a:pPr>
            <a:r>
              <a:rPr lang="en-US"/>
              <a:t>“</a:t>
            </a:r>
            <a:r>
              <a:rPr lang="en-US" i="1"/>
              <a:t>You don’t make the timeline. The virus makes the timeline.</a:t>
            </a:r>
            <a:r>
              <a:rPr lang="en-US"/>
              <a:t>” – Dr. Anthony Fauci.</a:t>
            </a:r>
            <a:endParaRPr sz="600">
              <a:latin typeface="Arial"/>
              <a:ea typeface="Arial"/>
              <a:cs typeface="Arial"/>
              <a:sym typeface="Arial"/>
            </a:endParaRPr>
          </a:p>
        </p:txBody>
      </p:sp>
      <p:sp>
        <p:nvSpPr>
          <p:cNvPr id="141" name="Google Shape;141;g78beb19bef_0_110: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8cb4585fc_0_571:notes"/>
          <p:cNvSpPr>
            <a:spLocks noGrp="1" noRot="1" noChangeAspect="1"/>
          </p:cNvSpPr>
          <p:nvPr>
            <p:ph type="sldImg" idx="2"/>
          </p:nvPr>
        </p:nvSpPr>
        <p:spPr>
          <a:xfrm>
            <a:off x="342900" y="696913"/>
            <a:ext cx="6196013"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8cb4585fc_0_571:notes"/>
          <p:cNvSpPr txBox="1">
            <a:spLocks noGrp="1"/>
          </p:cNvSpPr>
          <p:nvPr>
            <p:ph type="body" idx="1"/>
          </p:nvPr>
        </p:nvSpPr>
        <p:spPr>
          <a:xfrm>
            <a:off x="688180" y="4415790"/>
            <a:ext cx="5505300" cy="41835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8beb19bef_0_105: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78beb19bef_0_105:notes"/>
          <p:cNvSpPr txBox="1">
            <a:spLocks noGrp="1"/>
          </p:cNvSpPr>
          <p:nvPr>
            <p:ph type="body" idx="1"/>
          </p:nvPr>
        </p:nvSpPr>
        <p:spPr>
          <a:xfrm>
            <a:off x="688182" y="4473892"/>
            <a:ext cx="5505600" cy="3660600"/>
          </a:xfrm>
          <a:prstGeom prst="rect">
            <a:avLst/>
          </a:prstGeom>
          <a:noFill/>
          <a:ln>
            <a:noFill/>
          </a:ln>
        </p:spPr>
        <p:txBody>
          <a:bodyPr spcFirstLastPara="1" wrap="square" lIns="92425" tIns="46200" rIns="92425" bIns="46200" anchor="t" anchorCtr="0">
            <a:noAutofit/>
          </a:bodyPr>
          <a:lstStyle/>
          <a:p>
            <a:pPr marL="0" lvl="0" indent="0" algn="l" rtl="0">
              <a:spcBef>
                <a:spcPts val="1000"/>
              </a:spcBef>
              <a:spcAft>
                <a:spcPts val="1000"/>
              </a:spcAft>
              <a:buClr>
                <a:schemeClr val="dk1"/>
              </a:buClr>
              <a:buSzPts val="1100"/>
              <a:buFont typeface="Arial"/>
              <a:buNone/>
            </a:pPr>
            <a:r>
              <a:rPr lang="en-US"/>
              <a:t>https://www.oregon.gov/ode/students-and-family/healthsafety/Documents/Key%20Practices%20for%20Reducing%20Spread%20of%20COVID-19%20in%20Schools.pdf</a:t>
            </a:r>
            <a:endParaRPr sz="600">
              <a:latin typeface="Arial"/>
              <a:ea typeface="Arial"/>
              <a:cs typeface="Arial"/>
              <a:sym typeface="Arial"/>
            </a:endParaRPr>
          </a:p>
        </p:txBody>
      </p:sp>
      <p:sp>
        <p:nvSpPr>
          <p:cNvPr id="154" name="Google Shape;154;g78beb19bef_0_105:notes"/>
          <p:cNvSpPr txBox="1">
            <a:spLocks noGrp="1"/>
          </p:cNvSpPr>
          <p:nvPr>
            <p:ph type="sldNum" idx="12"/>
          </p:nvPr>
        </p:nvSpPr>
        <p:spPr>
          <a:xfrm>
            <a:off x="3898101" y="8829967"/>
            <a:ext cx="2982000" cy="4665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8cb4585fc_0_502:notes"/>
          <p:cNvSpPr>
            <a:spLocks noGrp="1" noRot="1" noChangeAspect="1"/>
          </p:cNvSpPr>
          <p:nvPr>
            <p:ph type="sldImg" idx="2"/>
          </p:nvPr>
        </p:nvSpPr>
        <p:spPr>
          <a:xfrm>
            <a:off x="654050" y="1162050"/>
            <a:ext cx="5573713"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8cb4585fc_0_502:notes"/>
          <p:cNvSpPr txBox="1">
            <a:spLocks noGrp="1"/>
          </p:cNvSpPr>
          <p:nvPr>
            <p:ph type="body" idx="1"/>
          </p:nvPr>
        </p:nvSpPr>
        <p:spPr>
          <a:xfrm>
            <a:off x="688182" y="4473892"/>
            <a:ext cx="5505600" cy="366060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160" name="Google Shape;160;g78cb4585fc_0_502:notes"/>
          <p:cNvSpPr txBox="1">
            <a:spLocks noGrp="1"/>
          </p:cNvSpPr>
          <p:nvPr>
            <p:ph type="sldNum" idx="12"/>
          </p:nvPr>
        </p:nvSpPr>
        <p:spPr>
          <a:xfrm>
            <a:off x="3898101" y="8829967"/>
            <a:ext cx="2982000" cy="466500"/>
          </a:xfrm>
          <a:prstGeom prst="rect">
            <a:avLst/>
          </a:prstGeom>
        </p:spPr>
        <p:txBody>
          <a:bodyPr spcFirstLastPara="1" wrap="square" lIns="92425" tIns="46200" rIns="92425" bIns="462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2_Blank" type="blank">
  <p:cSld name="BLANK">
    <p:bg>
      <p:bgPr>
        <a:blipFill>
          <a:blip r:embed="rId2">
            <a:alphaModFix/>
          </a:blip>
          <a:stretch>
            <a:fillRect/>
          </a:stretch>
        </a:blipFill>
        <a:effectLst/>
      </p:bgPr>
    </p:bg>
    <p:spTree>
      <p:nvGrpSpPr>
        <p:cNvPr id="1" name="Shape 66"/>
        <p:cNvGrpSpPr/>
        <p:nvPr/>
      </p:nvGrpSpPr>
      <p:grpSpPr>
        <a:xfrm>
          <a:off x="0" y="0"/>
          <a:ext cx="0" cy="0"/>
          <a:chOff x="0" y="0"/>
          <a:chExt cx="0" cy="0"/>
        </a:xfrm>
      </p:grpSpPr>
      <p:pic>
        <p:nvPicPr>
          <p:cNvPr id="67" name="Google Shape;67;p10"/>
          <p:cNvPicPr preferRelativeResize="0"/>
          <p:nvPr/>
        </p:nvPicPr>
        <p:blipFill rotWithShape="1">
          <a:blip r:embed="rId3">
            <a:alphaModFix/>
          </a:blip>
          <a:srcRect/>
          <a:stretch/>
        </p:blipFill>
        <p:spPr>
          <a:xfrm>
            <a:off x="-1" y="83686"/>
            <a:ext cx="1285876" cy="50211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8"/>
        <p:cNvGrpSpPr/>
        <p:nvPr/>
      </p:nvGrpSpPr>
      <p:grpSpPr>
        <a:xfrm>
          <a:off x="0" y="0"/>
          <a:ext cx="0" cy="0"/>
          <a:chOff x="0" y="0"/>
          <a:chExt cx="0" cy="0"/>
        </a:xfrm>
      </p:grpSpPr>
      <p:sp>
        <p:nvSpPr>
          <p:cNvPr id="69" name="Google Shape;69;p11"/>
          <p:cNvSpPr txBox="1">
            <a:spLocks noGrp="1"/>
          </p:cNvSpPr>
          <p:nvPr>
            <p:ph type="subTitle" idx="1"/>
          </p:nvPr>
        </p:nvSpPr>
        <p:spPr>
          <a:xfrm>
            <a:off x="989091" y="2107370"/>
            <a:ext cx="6858000" cy="1241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 name="Google Shape;70;p11"/>
          <p:cNvSpPr txBox="1">
            <a:spLocks noGrp="1"/>
          </p:cNvSpPr>
          <p:nvPr>
            <p:ph type="title"/>
          </p:nvPr>
        </p:nvSpPr>
        <p:spPr>
          <a:xfrm>
            <a:off x="2679825" y="69895"/>
            <a:ext cx="6400800" cy="6432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6457950" y="486940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2"/>
        <p:cNvGrpSpPr/>
        <p:nvPr/>
      </p:nvGrpSpPr>
      <p:grpSpPr>
        <a:xfrm>
          <a:off x="0" y="0"/>
          <a:ext cx="0" cy="0"/>
          <a:chOff x="0" y="0"/>
          <a:chExt cx="0" cy="0"/>
        </a:xfrm>
      </p:grpSpPr>
      <p:sp>
        <p:nvSpPr>
          <p:cNvPr id="73" name="Google Shape;73;p12"/>
          <p:cNvSpPr txBox="1">
            <a:spLocks noGrp="1"/>
          </p:cNvSpPr>
          <p:nvPr>
            <p:ph type="body" idx="1"/>
          </p:nvPr>
        </p:nvSpPr>
        <p:spPr>
          <a:xfrm>
            <a:off x="655811" y="1918592"/>
            <a:ext cx="3886200" cy="2062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4656311" y="1918592"/>
            <a:ext cx="3886200" cy="2062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2"/>
          <p:cNvSpPr txBox="1">
            <a:spLocks noGrp="1"/>
          </p:cNvSpPr>
          <p:nvPr>
            <p:ph type="title"/>
          </p:nvPr>
        </p:nvSpPr>
        <p:spPr>
          <a:xfrm>
            <a:off x="2679825" y="69895"/>
            <a:ext cx="6400800" cy="6432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sldNum" idx="12"/>
          </p:nvPr>
        </p:nvSpPr>
        <p:spPr>
          <a:xfrm>
            <a:off x="6457950" y="486940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7"/>
        <p:cNvGrpSpPr/>
        <p:nvPr/>
      </p:nvGrpSpPr>
      <p:grpSpPr>
        <a:xfrm>
          <a:off x="0" y="0"/>
          <a:ext cx="0" cy="0"/>
          <a:chOff x="0" y="0"/>
          <a:chExt cx="0" cy="0"/>
        </a:xfrm>
      </p:grpSpPr>
      <p:sp>
        <p:nvSpPr>
          <p:cNvPr id="78" name="Google Shape;78;p13"/>
          <p:cNvSpPr txBox="1">
            <a:spLocks noGrp="1"/>
          </p:cNvSpPr>
          <p:nvPr>
            <p:ph type="body" idx="1"/>
          </p:nvPr>
        </p:nvSpPr>
        <p:spPr>
          <a:xfrm>
            <a:off x="584574" y="1853580"/>
            <a:ext cx="38682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9" name="Google Shape;79;p13"/>
          <p:cNvSpPr txBox="1">
            <a:spLocks noGrp="1"/>
          </p:cNvSpPr>
          <p:nvPr>
            <p:ph type="body" idx="2"/>
          </p:nvPr>
        </p:nvSpPr>
        <p:spPr>
          <a:xfrm>
            <a:off x="584574" y="2529700"/>
            <a:ext cx="3868200" cy="1680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3"/>
          <p:cNvSpPr txBox="1">
            <a:spLocks noGrp="1"/>
          </p:cNvSpPr>
          <p:nvPr>
            <p:ph type="body" idx="3"/>
          </p:nvPr>
        </p:nvSpPr>
        <p:spPr>
          <a:xfrm>
            <a:off x="4583884" y="1853580"/>
            <a:ext cx="38874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1" name="Google Shape;81;p13"/>
          <p:cNvSpPr txBox="1">
            <a:spLocks noGrp="1"/>
          </p:cNvSpPr>
          <p:nvPr>
            <p:ph type="body" idx="4"/>
          </p:nvPr>
        </p:nvSpPr>
        <p:spPr>
          <a:xfrm>
            <a:off x="4583884" y="2529700"/>
            <a:ext cx="3887400" cy="1680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3"/>
          <p:cNvSpPr txBox="1">
            <a:spLocks noGrp="1"/>
          </p:cNvSpPr>
          <p:nvPr>
            <p:ph type="title"/>
          </p:nvPr>
        </p:nvSpPr>
        <p:spPr>
          <a:xfrm>
            <a:off x="2679825" y="69895"/>
            <a:ext cx="6400800" cy="6432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6457950" y="486940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4"/>
        <p:cNvGrpSpPr/>
        <p:nvPr/>
      </p:nvGrpSpPr>
      <p:grpSpPr>
        <a:xfrm>
          <a:off x="0" y="0"/>
          <a:ext cx="0" cy="0"/>
          <a:chOff x="0" y="0"/>
          <a:chExt cx="0" cy="0"/>
        </a:xfrm>
      </p:grpSpPr>
      <p:sp>
        <p:nvSpPr>
          <p:cNvPr id="85" name="Google Shape;85;p14"/>
          <p:cNvSpPr txBox="1">
            <a:spLocks noGrp="1"/>
          </p:cNvSpPr>
          <p:nvPr>
            <p:ph type="body" idx="1"/>
          </p:nvPr>
        </p:nvSpPr>
        <p:spPr>
          <a:xfrm>
            <a:off x="3887391" y="1494625"/>
            <a:ext cx="4629300" cy="29013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6" name="Google Shape;86;p14"/>
          <p:cNvSpPr txBox="1">
            <a:spLocks noGrp="1"/>
          </p:cNvSpPr>
          <p:nvPr>
            <p:ph type="body" idx="2"/>
          </p:nvPr>
        </p:nvSpPr>
        <p:spPr>
          <a:xfrm>
            <a:off x="629841" y="2694779"/>
            <a:ext cx="2949300" cy="17070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7" name="Google Shape;87;p14"/>
          <p:cNvSpPr txBox="1">
            <a:spLocks noGrp="1"/>
          </p:cNvSpPr>
          <p:nvPr>
            <p:ph type="title"/>
          </p:nvPr>
        </p:nvSpPr>
        <p:spPr>
          <a:xfrm>
            <a:off x="2711848" y="83686"/>
            <a:ext cx="6322500" cy="759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4"/>
          <p:cNvSpPr txBox="1">
            <a:spLocks noGrp="1"/>
          </p:cNvSpPr>
          <p:nvPr>
            <p:ph type="sldNum" idx="12"/>
          </p:nvPr>
        </p:nvSpPr>
        <p:spPr>
          <a:xfrm>
            <a:off x="6457950" y="486940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9"/>
        <p:cNvGrpSpPr/>
        <p:nvPr/>
      </p:nvGrpSpPr>
      <p:grpSpPr>
        <a:xfrm>
          <a:off x="0" y="0"/>
          <a:ext cx="0" cy="0"/>
          <a:chOff x="0" y="0"/>
          <a:chExt cx="0" cy="0"/>
        </a:xfrm>
      </p:grpSpPr>
      <p:sp>
        <p:nvSpPr>
          <p:cNvPr id="90" name="Google Shape;90;p15"/>
          <p:cNvSpPr>
            <a:spLocks noGrp="1"/>
          </p:cNvSpPr>
          <p:nvPr>
            <p:ph type="pic" idx="2"/>
          </p:nvPr>
        </p:nvSpPr>
        <p:spPr>
          <a:xfrm>
            <a:off x="3887391" y="1499863"/>
            <a:ext cx="4629300" cy="2895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15"/>
          <p:cNvSpPr txBox="1">
            <a:spLocks noGrp="1"/>
          </p:cNvSpPr>
          <p:nvPr>
            <p:ph type="body" idx="1"/>
          </p:nvPr>
        </p:nvSpPr>
        <p:spPr>
          <a:xfrm>
            <a:off x="629841" y="2710484"/>
            <a:ext cx="2949300" cy="1685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2" name="Google Shape;92;p15"/>
          <p:cNvSpPr txBox="1">
            <a:spLocks noGrp="1"/>
          </p:cNvSpPr>
          <p:nvPr>
            <p:ph type="title"/>
          </p:nvPr>
        </p:nvSpPr>
        <p:spPr>
          <a:xfrm>
            <a:off x="2711848" y="83686"/>
            <a:ext cx="6322500" cy="7599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3600"/>
              <a:buFont typeface="Calibri"/>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5"/>
          <p:cNvSpPr txBox="1">
            <a:spLocks noGrp="1"/>
          </p:cNvSpPr>
          <p:nvPr>
            <p:ph type="sldNum" idx="12"/>
          </p:nvPr>
        </p:nvSpPr>
        <p:spPr>
          <a:xfrm>
            <a:off x="6457950" y="486940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94"/>
        <p:cNvGrpSpPr/>
        <p:nvPr/>
      </p:nvGrpSpPr>
      <p:grpSpPr>
        <a:xfrm>
          <a:off x="0" y="0"/>
          <a:ext cx="0" cy="0"/>
          <a:chOff x="0" y="0"/>
          <a:chExt cx="0" cy="0"/>
        </a:xfrm>
      </p:grpSpPr>
      <p:sp>
        <p:nvSpPr>
          <p:cNvPr id="95" name="Google Shape;95;p16"/>
          <p:cNvSpPr txBox="1">
            <a:spLocks noGrp="1"/>
          </p:cNvSpPr>
          <p:nvPr>
            <p:ph type="title"/>
          </p:nvPr>
        </p:nvSpPr>
        <p:spPr>
          <a:xfrm>
            <a:off x="1881838" y="83686"/>
            <a:ext cx="7152300" cy="759900"/>
          </a:xfrm>
          <a:prstGeom prst="rect">
            <a:avLst/>
          </a:prstGeom>
          <a:noFill/>
          <a:ln>
            <a:noFill/>
          </a:ln>
        </p:spPr>
        <p:txBody>
          <a:bodyPr spcFirstLastPara="1" wrap="square" lIns="91425" tIns="45700" rIns="91425" bIns="45700" anchor="ctr" anchorCtr="0">
            <a:noAutofit/>
          </a:bodyPr>
          <a:lstStyle>
            <a:lvl1pPr lvl="0" algn="r">
              <a:lnSpc>
                <a:spcPct val="90000"/>
              </a:lnSpc>
              <a:spcBef>
                <a:spcPts val="0"/>
              </a:spcBef>
              <a:spcAft>
                <a:spcPts val="0"/>
              </a:spcAft>
              <a:buClr>
                <a:schemeClr val="dk1"/>
              </a:buClr>
              <a:buSzPts val="3600"/>
              <a:buFont typeface="Calibri"/>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6" name="Google Shape;96;p16" descr="Decorative geometric pattern"/>
          <p:cNvPicPr preferRelativeResize="0"/>
          <p:nvPr/>
        </p:nvPicPr>
        <p:blipFill rotWithShape="1">
          <a:blip r:embed="rId2">
            <a:alphaModFix/>
          </a:blip>
          <a:srcRect/>
          <a:stretch/>
        </p:blipFill>
        <p:spPr>
          <a:xfrm>
            <a:off x="0" y="0"/>
            <a:ext cx="9144001" cy="4871141"/>
          </a:xfrm>
          <a:prstGeom prst="rect">
            <a:avLst/>
          </a:prstGeom>
          <a:noFill/>
          <a:ln>
            <a:noFill/>
          </a:ln>
        </p:spPr>
      </p:pic>
      <p:pic>
        <p:nvPicPr>
          <p:cNvPr id="97" name="Google Shape;97;p16" descr="Decorative blue bar"/>
          <p:cNvPicPr preferRelativeResize="0"/>
          <p:nvPr/>
        </p:nvPicPr>
        <p:blipFill rotWithShape="1">
          <a:blip r:embed="rId3">
            <a:alphaModFix/>
          </a:blip>
          <a:srcRect/>
          <a:stretch/>
        </p:blipFill>
        <p:spPr>
          <a:xfrm>
            <a:off x="0" y="4871140"/>
            <a:ext cx="9144001" cy="276279"/>
          </a:xfrm>
          <a:prstGeom prst="rect">
            <a:avLst/>
          </a:prstGeom>
          <a:noFill/>
          <a:ln>
            <a:noFill/>
          </a:ln>
        </p:spPr>
      </p:pic>
      <p:pic>
        <p:nvPicPr>
          <p:cNvPr id="98" name="Google Shape;98;p16" descr="Oregon Department of Education Logo"/>
          <p:cNvPicPr preferRelativeResize="0"/>
          <p:nvPr/>
        </p:nvPicPr>
        <p:blipFill rotWithShape="1">
          <a:blip r:embed="rId4">
            <a:alphaModFix/>
          </a:blip>
          <a:srcRect/>
          <a:stretch/>
        </p:blipFill>
        <p:spPr>
          <a:xfrm>
            <a:off x="-90611" y="40172"/>
            <a:ext cx="1479336" cy="735684"/>
          </a:xfrm>
          <a:prstGeom prst="rect">
            <a:avLst/>
          </a:prstGeom>
          <a:noFill/>
          <a:ln>
            <a:noFill/>
          </a:ln>
        </p:spPr>
      </p:pic>
      <p:sp>
        <p:nvSpPr>
          <p:cNvPr id="99" name="Google Shape;99;p16"/>
          <p:cNvSpPr txBox="1">
            <a:spLocks noGrp="1"/>
          </p:cNvSpPr>
          <p:nvPr>
            <p:ph type="sldNum" idx="12"/>
          </p:nvPr>
        </p:nvSpPr>
        <p:spPr>
          <a:xfrm>
            <a:off x="6457950" y="4869403"/>
            <a:ext cx="20574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jp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pic>
        <p:nvPicPr>
          <p:cNvPr id="59" name="Google Shape;59;p9" descr="Decorative geometric pattern"/>
          <p:cNvPicPr preferRelativeResize="0"/>
          <p:nvPr/>
        </p:nvPicPr>
        <p:blipFill rotWithShape="1">
          <a:blip r:embed="rId9">
            <a:alphaModFix/>
          </a:blip>
          <a:srcRect/>
          <a:stretch/>
        </p:blipFill>
        <p:spPr>
          <a:xfrm>
            <a:off x="0" y="1"/>
            <a:ext cx="9144001" cy="4871141"/>
          </a:xfrm>
          <a:prstGeom prst="rect">
            <a:avLst/>
          </a:prstGeom>
          <a:noFill/>
          <a:ln>
            <a:noFill/>
          </a:ln>
        </p:spPr>
      </p:pic>
      <p:pic>
        <p:nvPicPr>
          <p:cNvPr id="60" name="Google Shape;60;p9" descr="Decorative blue swoosh"/>
          <p:cNvPicPr preferRelativeResize="0"/>
          <p:nvPr/>
        </p:nvPicPr>
        <p:blipFill rotWithShape="1">
          <a:blip r:embed="rId10">
            <a:alphaModFix/>
          </a:blip>
          <a:srcRect/>
          <a:stretch/>
        </p:blipFill>
        <p:spPr>
          <a:xfrm>
            <a:off x="-1" y="-677"/>
            <a:ext cx="9144003" cy="1556462"/>
          </a:xfrm>
          <a:prstGeom prst="rect">
            <a:avLst/>
          </a:prstGeom>
          <a:noFill/>
          <a:ln>
            <a:noFill/>
          </a:ln>
        </p:spPr>
      </p:pic>
      <p:pic>
        <p:nvPicPr>
          <p:cNvPr id="61" name="Google Shape;61;p9" descr="Decorative blue bar"/>
          <p:cNvPicPr preferRelativeResize="0"/>
          <p:nvPr/>
        </p:nvPicPr>
        <p:blipFill rotWithShape="1">
          <a:blip r:embed="rId11">
            <a:alphaModFix/>
          </a:blip>
          <a:srcRect/>
          <a:stretch/>
        </p:blipFill>
        <p:spPr>
          <a:xfrm>
            <a:off x="0" y="4871140"/>
            <a:ext cx="9144001" cy="276279"/>
          </a:xfrm>
          <a:prstGeom prst="rect">
            <a:avLst/>
          </a:prstGeom>
          <a:noFill/>
          <a:ln>
            <a:noFill/>
          </a:ln>
        </p:spPr>
      </p:pic>
      <p:sp>
        <p:nvSpPr>
          <p:cNvPr id="62" name="Google Shape;62;p9"/>
          <p:cNvSpPr txBox="1">
            <a:spLocks noGrp="1"/>
          </p:cNvSpPr>
          <p:nvPr>
            <p:ph type="title"/>
          </p:nvPr>
        </p:nvSpPr>
        <p:spPr>
          <a:xfrm>
            <a:off x="628650" y="1498864"/>
            <a:ext cx="7886700" cy="9942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body" idx="1"/>
          </p:nvPr>
        </p:nvSpPr>
        <p:spPr>
          <a:xfrm>
            <a:off x="628650" y="2570441"/>
            <a:ext cx="7886700" cy="2062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4" name="Google Shape;64;p9"/>
          <p:cNvPicPr preferRelativeResize="0"/>
          <p:nvPr/>
        </p:nvPicPr>
        <p:blipFill rotWithShape="1">
          <a:blip r:embed="rId12">
            <a:alphaModFix/>
          </a:blip>
          <a:srcRect/>
          <a:stretch/>
        </p:blipFill>
        <p:spPr>
          <a:xfrm>
            <a:off x="115172" y="76953"/>
            <a:ext cx="2264751" cy="1126277"/>
          </a:xfrm>
          <a:prstGeom prst="rect">
            <a:avLst/>
          </a:prstGeom>
          <a:noFill/>
          <a:ln>
            <a:noFill/>
          </a:ln>
        </p:spPr>
      </p:pic>
      <p:sp>
        <p:nvSpPr>
          <p:cNvPr id="65" name="Google Shape;65;p9"/>
          <p:cNvSpPr txBox="1">
            <a:spLocks noGrp="1"/>
          </p:cNvSpPr>
          <p:nvPr>
            <p:ph type="sldNum" idx="12"/>
          </p:nvPr>
        </p:nvSpPr>
        <p:spPr>
          <a:xfrm>
            <a:off x="6457950" y="4869403"/>
            <a:ext cx="20574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oregon.gov/ode/students-and-family/healthsafety/Pages/2020-21-School-Status.aspx"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globalhealth.harvard.edu/key-metrics-for-covid-suppression-researchers-and-public-health-experts-unite-to-bring-clarity-to-key-metrics-guiding-coronavirus-response/"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www.oregon.gov/ode/students-and-family/healthsafety/Documents/Planning%20and%20Responding%20to%20COVID-19%20Scenarios%20in%20Schools.pdf"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hyperlink" Target="https://www.oregon.gov/oha/PH/DISEASESCONDITIONS/DISEASESAZ/COVID19/COVID-19-Surge-Condition-Protocol.pdf"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www.oregon.gov/ode/students-and-family/healthsafety/Documents/Planning%20and%20Responding%20to%20COVID-19%20Scenarios%20in%20Schools.pdf"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p:nvPr/>
        </p:nvSpPr>
        <p:spPr>
          <a:xfrm>
            <a:off x="666925" y="2195175"/>
            <a:ext cx="7836600" cy="137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endParaRPr sz="2700" b="1" i="0" u="none" strike="noStrike" cap="none">
              <a:solidFill>
                <a:srgbClr val="2E74B5"/>
              </a:solidFill>
              <a:latin typeface="Georgia"/>
              <a:ea typeface="Georgia"/>
              <a:cs typeface="Georgia"/>
              <a:sym typeface="Georgia"/>
            </a:endParaRPr>
          </a:p>
          <a:p>
            <a:pPr marL="0" marR="0" lvl="0" indent="0" algn="ctr" rtl="0">
              <a:lnSpc>
                <a:spcPct val="100000"/>
              </a:lnSpc>
              <a:spcBef>
                <a:spcPts val="0"/>
              </a:spcBef>
              <a:spcAft>
                <a:spcPts val="0"/>
              </a:spcAft>
              <a:buClr>
                <a:srgbClr val="000000"/>
              </a:buClr>
              <a:buSzPts val="5400"/>
              <a:buFont typeface="Arial"/>
              <a:buNone/>
            </a:pPr>
            <a:r>
              <a:rPr lang="en-US" sz="2000" b="1" i="1">
                <a:solidFill>
                  <a:srgbClr val="1F75BC"/>
                </a:solidFill>
              </a:rPr>
              <a:t>[Template Slidedeck for School Leaders]</a:t>
            </a:r>
            <a:endParaRPr sz="2000" b="1" i="1">
              <a:solidFill>
                <a:srgbClr val="1F75BC"/>
              </a:solidFill>
            </a:endParaRPr>
          </a:p>
          <a:p>
            <a:pPr marL="0" marR="0" lvl="0" indent="0" algn="ctr" rtl="0">
              <a:lnSpc>
                <a:spcPct val="100000"/>
              </a:lnSpc>
              <a:spcBef>
                <a:spcPts val="0"/>
              </a:spcBef>
              <a:spcAft>
                <a:spcPts val="0"/>
              </a:spcAft>
              <a:buClr>
                <a:srgbClr val="000000"/>
              </a:buClr>
              <a:buSzPts val="5400"/>
              <a:buFont typeface="Arial"/>
              <a:buNone/>
            </a:pPr>
            <a:endParaRPr sz="2000" i="1">
              <a:solidFill>
                <a:srgbClr val="2E74B5"/>
              </a:solidFill>
            </a:endParaRPr>
          </a:p>
          <a:p>
            <a:pPr marL="0" marR="0" lvl="0" indent="0" algn="ctr" rtl="0">
              <a:lnSpc>
                <a:spcPct val="100000"/>
              </a:lnSpc>
              <a:spcBef>
                <a:spcPts val="0"/>
              </a:spcBef>
              <a:spcAft>
                <a:spcPts val="0"/>
              </a:spcAft>
              <a:buClr>
                <a:srgbClr val="000000"/>
              </a:buClr>
              <a:buSzPts val="5400"/>
              <a:buFont typeface="Arial"/>
              <a:buNone/>
            </a:pPr>
            <a:r>
              <a:rPr lang="en-US" sz="3100"/>
              <a:t>Updates</a:t>
            </a:r>
            <a:endParaRPr sz="3100"/>
          </a:p>
          <a:p>
            <a:pPr marL="0" marR="0" lvl="0" indent="0" algn="ctr" rtl="0">
              <a:lnSpc>
                <a:spcPct val="100000"/>
              </a:lnSpc>
              <a:spcBef>
                <a:spcPts val="0"/>
              </a:spcBef>
              <a:spcAft>
                <a:spcPts val="0"/>
              </a:spcAft>
              <a:buClr>
                <a:srgbClr val="000000"/>
              </a:buClr>
              <a:buSzPts val="5400"/>
              <a:buFont typeface="Arial"/>
              <a:buNone/>
            </a:pPr>
            <a:r>
              <a:rPr lang="en-US" sz="3100"/>
              <a:t>January 19, 2021</a:t>
            </a:r>
            <a:endParaRPr sz="3100"/>
          </a:p>
        </p:txBody>
      </p:sp>
      <p:pic>
        <p:nvPicPr>
          <p:cNvPr id="106" name="Google Shape;106;p17" title="&quot;&quot;"/>
          <p:cNvPicPr preferRelativeResize="0"/>
          <p:nvPr/>
        </p:nvPicPr>
        <p:blipFill>
          <a:blip r:embed="rId3">
            <a:alphaModFix/>
          </a:blip>
          <a:stretch>
            <a:fillRect/>
          </a:stretch>
        </p:blipFill>
        <p:spPr>
          <a:xfrm>
            <a:off x="0" y="823575"/>
            <a:ext cx="9144000" cy="1371600"/>
          </a:xfrm>
          <a:prstGeom prst="rect">
            <a:avLst/>
          </a:prstGeom>
          <a:noFill/>
          <a:ln>
            <a:noFill/>
          </a:ln>
        </p:spPr>
      </p:pic>
      <p:sp>
        <p:nvSpPr>
          <p:cNvPr id="107" name="Google Shape;107;p17"/>
          <p:cNvSpPr txBox="1"/>
          <p:nvPr/>
        </p:nvSpPr>
        <p:spPr>
          <a:xfrm>
            <a:off x="7350750" y="121500"/>
            <a:ext cx="1630200" cy="784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i="1">
                <a:latin typeface="Calibri"/>
                <a:ea typeface="Calibri"/>
                <a:cs typeface="Calibri"/>
                <a:sym typeface="Calibri"/>
              </a:rPr>
              <a:t>Change theme or co-brand with your logo here</a:t>
            </a:r>
            <a:endParaRPr i="1">
              <a:latin typeface="Calibri"/>
              <a:ea typeface="Calibri"/>
              <a:cs typeface="Calibri"/>
              <a:sym typeface="Calibri"/>
            </a:endParaRPr>
          </a:p>
        </p:txBody>
      </p:sp>
      <p:sp>
        <p:nvSpPr>
          <p:cNvPr id="2" name="Title 1" hidden="1"/>
          <p:cNvSpPr>
            <a:spLocks noGrp="1"/>
          </p:cNvSpPr>
          <p:nvPr>
            <p:ph type="title"/>
          </p:nvPr>
        </p:nvSpPr>
        <p:spPr/>
        <p:txBody>
          <a:bodyPr/>
          <a:lstStyle/>
          <a:p>
            <a:r>
              <a:rPr lang="en-US" dirty="0" smtClean="0"/>
              <a:t>Template </a:t>
            </a:r>
            <a:r>
              <a:rPr lang="en-US" dirty="0" err="1" smtClean="0"/>
              <a:t>Slidedeck</a:t>
            </a:r>
            <a:r>
              <a:rPr lang="en-US" dirty="0" smtClean="0"/>
              <a:t> for School Leaders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measured approach</a:t>
            </a:r>
          </a:p>
        </p:txBody>
      </p:sp>
      <p:sp>
        <p:nvSpPr>
          <p:cNvPr id="173" name="Google Shape;173;p26"/>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
        <p:nvSpPr>
          <p:cNvPr id="174" name="Google Shape;174;p26"/>
          <p:cNvSpPr txBox="1"/>
          <p:nvPr/>
        </p:nvSpPr>
        <p:spPr>
          <a:xfrm>
            <a:off x="268800" y="800550"/>
            <a:ext cx="8606400" cy="37947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b="1" dirty="0">
                <a:solidFill>
                  <a:schemeClr val="dk1"/>
                </a:solidFill>
                <a:latin typeface="Calibri"/>
                <a:ea typeface="Calibri"/>
                <a:cs typeface="Calibri"/>
                <a:sym typeface="Calibri"/>
              </a:rPr>
              <a:t>Taking a measured approach to returning to in-person instruction. </a:t>
            </a:r>
            <a:endParaRPr sz="3000" b="1" dirty="0">
              <a:solidFill>
                <a:schemeClr val="dk1"/>
              </a:solidFill>
              <a:latin typeface="Calibri"/>
              <a:ea typeface="Calibri"/>
              <a:cs typeface="Calibri"/>
              <a:sym typeface="Calibri"/>
            </a:endParaRPr>
          </a:p>
          <a:p>
            <a:pPr marL="457200" lvl="0" indent="-355600" algn="l" rtl="0">
              <a:spcBef>
                <a:spcPts val="140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Begin on-site instruction for a portion of students, beginning with our youngest learners (K-3). </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Create the conditions for staff and students to establish safety routines and cohorts that promote a stable learning environment and safeguard against a transition back to distance learning. </a:t>
            </a:r>
            <a:endParaRPr sz="2000" dirty="0">
              <a:solidFill>
                <a:schemeClr val="dk1"/>
              </a:solidFill>
              <a:latin typeface="Calibri"/>
              <a:ea typeface="Calibri"/>
              <a:cs typeface="Calibri"/>
              <a:sym typeface="Calibri"/>
            </a:endParaRPr>
          </a:p>
          <a:p>
            <a:pPr marL="0" lvl="0" indent="0" algn="l" rtl="0">
              <a:spcBef>
                <a:spcPts val="1000"/>
              </a:spcBef>
              <a:spcAft>
                <a:spcPts val="1000"/>
              </a:spcAft>
              <a:buNone/>
            </a:pPr>
            <a:endParaRPr sz="2000" b="1" dirty="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27" title="&quot;&quot;"/>
          <p:cNvPicPr preferRelativeResize="0"/>
          <p:nvPr/>
        </p:nvPicPr>
        <p:blipFill>
          <a:blip r:embed="rId3">
            <a:alphaModFix/>
          </a:blip>
          <a:stretch>
            <a:fillRect/>
          </a:stretch>
        </p:blipFill>
        <p:spPr>
          <a:xfrm>
            <a:off x="0" y="0"/>
            <a:ext cx="9144000" cy="5143505"/>
          </a:xfrm>
          <a:prstGeom prst="rect">
            <a:avLst/>
          </a:prstGeom>
          <a:noFill/>
          <a:ln>
            <a:noFill/>
          </a:ln>
        </p:spPr>
      </p:pic>
      <p:sp>
        <p:nvSpPr>
          <p:cNvPr id="180" name="Google Shape;180;p27"/>
          <p:cNvSpPr txBox="1"/>
          <p:nvPr/>
        </p:nvSpPr>
        <p:spPr>
          <a:xfrm>
            <a:off x="1697700" y="326075"/>
            <a:ext cx="5748600" cy="648300"/>
          </a:xfrm>
          <a:prstGeom prst="rect">
            <a:avLst/>
          </a:prstGeom>
          <a:noFill/>
          <a:ln>
            <a:noFill/>
          </a:ln>
        </p:spPr>
        <p:txBody>
          <a:bodyPr spcFirstLastPara="1" wrap="square" lIns="91425" tIns="91425" rIns="91425" bIns="91425" anchor="t" anchorCtr="0">
            <a:noAutofit/>
          </a:bodyPr>
          <a:lstStyle/>
          <a:p>
            <a:pPr lvl="0" algn="ctr"/>
            <a:r>
              <a:rPr lang="en-US" sz="5300" b="1" dirty="0">
                <a:solidFill>
                  <a:srgbClr val="FFF2CC"/>
                </a:solidFill>
                <a:latin typeface="Calibri"/>
                <a:ea typeface="Calibri"/>
                <a:cs typeface="Calibri"/>
                <a:sym typeface="Calibri"/>
              </a:rPr>
              <a:t>Key Message </a:t>
            </a:r>
            <a:endParaRPr lang="en-US" sz="5300" b="1" dirty="0">
              <a:solidFill>
                <a:srgbClr val="FFF2CC"/>
              </a:solidFill>
              <a:latin typeface="Calibri"/>
              <a:ea typeface="Calibri"/>
              <a:cs typeface="Calibri"/>
              <a:sym typeface="Calibri"/>
            </a:endParaRPr>
          </a:p>
        </p:txBody>
      </p:sp>
      <p:sp>
        <p:nvSpPr>
          <p:cNvPr id="181" name="Google Shape;181;p27"/>
          <p:cNvSpPr txBox="1"/>
          <p:nvPr/>
        </p:nvSpPr>
        <p:spPr>
          <a:xfrm>
            <a:off x="726300" y="1237625"/>
            <a:ext cx="7691400" cy="1665900"/>
          </a:xfrm>
          <a:prstGeom prst="rect">
            <a:avLst/>
          </a:prstGeom>
          <a:noFill/>
          <a:ln>
            <a:noFill/>
          </a:ln>
        </p:spPr>
        <p:txBody>
          <a:bodyPr spcFirstLastPara="1" wrap="square" lIns="91425" tIns="91425" rIns="91425" bIns="91425" anchor="t" anchorCtr="0">
            <a:noAutofit/>
          </a:bodyPr>
          <a:lstStyle/>
          <a:p>
            <a:pPr marL="0" lvl="0" indent="0" algn="ctr" rtl="0">
              <a:spcBef>
                <a:spcPts val="1400"/>
              </a:spcBef>
              <a:spcAft>
                <a:spcPts val="0"/>
              </a:spcAft>
              <a:buClr>
                <a:schemeClr val="dk1"/>
              </a:buClr>
              <a:buSzPts val="1100"/>
              <a:buFont typeface="Arial"/>
              <a:buNone/>
            </a:pPr>
            <a:r>
              <a:rPr lang="en-US" sz="4000" b="1">
                <a:solidFill>
                  <a:srgbClr val="FFFFFF"/>
                </a:solidFill>
                <a:latin typeface="Calibri"/>
                <a:ea typeface="Calibri"/>
                <a:cs typeface="Calibri"/>
                <a:sym typeface="Calibri"/>
              </a:rPr>
              <a:t>We’re in this together. </a:t>
            </a:r>
            <a:endParaRPr sz="4000" b="1">
              <a:solidFill>
                <a:srgbClr val="FFFFFF"/>
              </a:solidFill>
              <a:latin typeface="Calibri"/>
              <a:ea typeface="Calibri"/>
              <a:cs typeface="Calibri"/>
              <a:sym typeface="Calibri"/>
            </a:endParaRPr>
          </a:p>
          <a:p>
            <a:pPr marL="0" lvl="0" indent="0" algn="ctr" rtl="0">
              <a:spcBef>
                <a:spcPts val="1400"/>
              </a:spcBef>
              <a:spcAft>
                <a:spcPts val="0"/>
              </a:spcAft>
              <a:buClr>
                <a:schemeClr val="dk1"/>
              </a:buClr>
              <a:buSzPts val="1100"/>
              <a:buFont typeface="Arial"/>
              <a:buNone/>
            </a:pPr>
            <a:r>
              <a:rPr lang="en-US" sz="4000" b="1">
                <a:solidFill>
                  <a:srgbClr val="FFFFFF"/>
                </a:solidFill>
                <a:latin typeface="Calibri"/>
                <a:ea typeface="Calibri"/>
                <a:cs typeface="Calibri"/>
                <a:sym typeface="Calibri"/>
              </a:rPr>
              <a:t>Being together means each and every person.</a:t>
            </a:r>
            <a:endParaRPr sz="4000" b="1">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endParaRPr sz="2700" b="1">
              <a:solidFill>
                <a:srgbClr val="FFFFFF"/>
              </a:solidFill>
            </a:endParaRPr>
          </a:p>
          <a:p>
            <a:pPr marL="1371600" lvl="0" indent="0" algn="ctr" rtl="0">
              <a:lnSpc>
                <a:spcPct val="115000"/>
              </a:lnSpc>
              <a:spcBef>
                <a:spcPts val="0"/>
              </a:spcBef>
              <a:spcAft>
                <a:spcPts val="0"/>
              </a:spcAft>
              <a:buNone/>
            </a:pPr>
            <a:endParaRPr sz="1800" b="1">
              <a:solidFill>
                <a:srgbClr val="FFFFFF"/>
              </a:solidFill>
            </a:endParaRPr>
          </a:p>
        </p:txBody>
      </p:sp>
      <p:sp>
        <p:nvSpPr>
          <p:cNvPr id="2" name="Title 1" hidden="1"/>
          <p:cNvSpPr>
            <a:spLocks noGrp="1"/>
          </p:cNvSpPr>
          <p:nvPr>
            <p:ph type="title"/>
          </p:nvPr>
        </p:nvSpPr>
        <p:spPr/>
        <p:txBody>
          <a:bodyPr/>
          <a:lstStyle/>
          <a:p>
            <a:r>
              <a:rPr lang="en-US" dirty="0">
                <a:solidFill>
                  <a:srgbClr val="FFF2CC"/>
                </a:solidFill>
              </a:rPr>
              <a:t>Key Message </a:t>
            </a:r>
            <a:br>
              <a:rPr lang="en-US" dirty="0">
                <a:solidFill>
                  <a:srgbClr val="FFF2CC"/>
                </a:solidFill>
              </a:rPr>
            </a:br>
            <a:r>
              <a:rPr lang="en-US" dirty="0" smtClean="0">
                <a:solidFill>
                  <a:srgbClr val="FFF2CC"/>
                </a:solidFill>
              </a:rPr>
              <a:t> 4</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p:nvPr/>
        </p:nvSpPr>
        <p:spPr>
          <a:xfrm>
            <a:off x="292825" y="994400"/>
            <a:ext cx="8606400" cy="37947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r>
              <a:rPr lang="en-US" sz="3000" b="1" dirty="0">
                <a:solidFill>
                  <a:schemeClr val="dk1"/>
                </a:solidFill>
                <a:latin typeface="Calibri"/>
                <a:ea typeface="Calibri"/>
                <a:cs typeface="Calibri"/>
                <a:sym typeface="Calibri"/>
              </a:rPr>
              <a:t>We’re in this together. </a:t>
            </a:r>
            <a:endParaRPr sz="3000" b="1" dirty="0">
              <a:solidFill>
                <a:schemeClr val="dk1"/>
              </a:solidFill>
              <a:latin typeface="Calibri"/>
              <a:ea typeface="Calibri"/>
              <a:cs typeface="Calibri"/>
              <a:sym typeface="Calibri"/>
            </a:endParaRPr>
          </a:p>
          <a:p>
            <a:pPr marL="457200" lvl="0" indent="-355600" algn="l" rtl="0">
              <a:spcBef>
                <a:spcPts val="40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School staff, families and students, are valued and trusted partners in all efforts. </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The people who are closest to the education system are the key to unlocking innovative solutions we need to meet the academic needs and strengths of all students and the social-emotional needs of students and staff.</a:t>
            </a:r>
            <a:endParaRPr sz="2000" b="1" dirty="0">
              <a:solidFill>
                <a:schemeClr val="dk1"/>
              </a:solidFill>
              <a:latin typeface="Calibri"/>
              <a:ea typeface="Calibri"/>
              <a:cs typeface="Calibri"/>
              <a:sym typeface="Calibri"/>
            </a:endParaRPr>
          </a:p>
        </p:txBody>
      </p:sp>
      <p:sp>
        <p:nvSpPr>
          <p:cNvPr id="2" name="Title 1" hidden="1"/>
          <p:cNvSpPr>
            <a:spLocks noGrp="1"/>
          </p:cNvSpPr>
          <p:nvPr>
            <p:ph type="title"/>
          </p:nvPr>
        </p:nvSpPr>
        <p:spPr/>
        <p:txBody>
          <a:bodyPr/>
          <a:lstStyle/>
          <a:p>
            <a:r>
              <a:rPr lang="en-US" dirty="0"/>
              <a:t>We’re in this together. </a:t>
            </a:r>
            <a:br>
              <a:rPr lang="en-US" dirty="0"/>
            </a:b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9" title="&quot;&quot;"/>
          <p:cNvPicPr preferRelativeResize="0"/>
          <p:nvPr/>
        </p:nvPicPr>
        <p:blipFill>
          <a:blip r:embed="rId3">
            <a:alphaModFix/>
          </a:blip>
          <a:stretch>
            <a:fillRect/>
          </a:stretch>
        </p:blipFill>
        <p:spPr>
          <a:xfrm>
            <a:off x="0" y="0"/>
            <a:ext cx="9144000" cy="5143505"/>
          </a:xfrm>
          <a:prstGeom prst="rect">
            <a:avLst/>
          </a:prstGeom>
          <a:noFill/>
          <a:ln>
            <a:noFill/>
          </a:ln>
        </p:spPr>
      </p:pic>
      <p:sp>
        <p:nvSpPr>
          <p:cNvPr id="194" name="Google Shape;194;p29"/>
          <p:cNvSpPr txBox="1"/>
          <p:nvPr/>
        </p:nvSpPr>
        <p:spPr>
          <a:xfrm>
            <a:off x="265125" y="1644625"/>
            <a:ext cx="8616000" cy="895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3000" b="1">
                <a:solidFill>
                  <a:srgbClr val="FFFFFF"/>
                </a:solidFill>
              </a:rPr>
              <a:t>Advancing racial justice means we examine policies and practices through dialogue. Actions that promote education equity benefit everyone.</a:t>
            </a:r>
            <a:endParaRPr sz="3000" b="1">
              <a:solidFill>
                <a:srgbClr val="FFFFFF"/>
              </a:solidFill>
            </a:endParaRPr>
          </a:p>
        </p:txBody>
      </p:sp>
      <p:sp>
        <p:nvSpPr>
          <p:cNvPr id="195" name="Google Shape;195;p29"/>
          <p:cNvSpPr txBox="1"/>
          <p:nvPr/>
        </p:nvSpPr>
        <p:spPr>
          <a:xfrm>
            <a:off x="1697700" y="326075"/>
            <a:ext cx="5748600" cy="648300"/>
          </a:xfrm>
          <a:prstGeom prst="rect">
            <a:avLst/>
          </a:prstGeom>
          <a:noFill/>
          <a:ln>
            <a:noFill/>
          </a:ln>
        </p:spPr>
        <p:txBody>
          <a:bodyPr spcFirstLastPara="1" wrap="square" lIns="91425" tIns="91425" rIns="91425" bIns="91425" anchor="t" anchorCtr="0">
            <a:noAutofit/>
          </a:bodyPr>
          <a:lstStyle/>
          <a:p>
            <a:pPr lvl="0" algn="ctr"/>
            <a:r>
              <a:rPr lang="en-US" sz="5300" b="1" dirty="0">
                <a:solidFill>
                  <a:srgbClr val="FFF2CC"/>
                </a:solidFill>
                <a:latin typeface="Calibri"/>
                <a:ea typeface="Calibri"/>
                <a:cs typeface="Calibri"/>
                <a:sym typeface="Calibri"/>
              </a:rPr>
              <a:t>Key Message </a:t>
            </a:r>
            <a:endParaRPr lang="en-US" sz="5300" b="1" dirty="0">
              <a:solidFill>
                <a:srgbClr val="FFF2CC"/>
              </a:solidFill>
              <a:latin typeface="Calibri"/>
              <a:ea typeface="Calibri"/>
              <a:cs typeface="Calibri"/>
              <a:sym typeface="Calibri"/>
            </a:endParaRPr>
          </a:p>
        </p:txBody>
      </p:sp>
      <p:sp>
        <p:nvSpPr>
          <p:cNvPr id="2" name="Title 1" hidden="1"/>
          <p:cNvSpPr>
            <a:spLocks noGrp="1"/>
          </p:cNvSpPr>
          <p:nvPr>
            <p:ph type="title"/>
          </p:nvPr>
        </p:nvSpPr>
        <p:spPr/>
        <p:txBody>
          <a:bodyPr/>
          <a:lstStyle/>
          <a:p>
            <a:r>
              <a:rPr lang="en-US" dirty="0">
                <a:solidFill>
                  <a:srgbClr val="FFF2CC"/>
                </a:solidFill>
              </a:rPr>
              <a:t>Key Message </a:t>
            </a:r>
            <a:br>
              <a:rPr lang="en-US" dirty="0">
                <a:solidFill>
                  <a:srgbClr val="FFF2CC"/>
                </a:solidFill>
              </a:rPr>
            </a:br>
            <a:r>
              <a:rPr lang="en-US" dirty="0" smtClean="0">
                <a:solidFill>
                  <a:srgbClr val="FFF2CC"/>
                </a:solidFill>
              </a:rPr>
              <a:t> 5</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t>Advancing racial justice</a:t>
            </a:r>
          </a:p>
        </p:txBody>
      </p:sp>
      <p:sp>
        <p:nvSpPr>
          <p:cNvPr id="201" name="Google Shape;201;p30"/>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
        <p:nvSpPr>
          <p:cNvPr id="202" name="Google Shape;202;p30"/>
          <p:cNvSpPr txBox="1"/>
          <p:nvPr/>
        </p:nvSpPr>
        <p:spPr>
          <a:xfrm>
            <a:off x="292825" y="994400"/>
            <a:ext cx="8606400" cy="3794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600" b="1" dirty="0">
                <a:latin typeface="Calibri"/>
                <a:ea typeface="Calibri"/>
                <a:cs typeface="Calibri"/>
                <a:sym typeface="Calibri"/>
              </a:rPr>
              <a:t>Advancing racial justice means we examine policies and practices through dialogue. Actions that promote education equity benefit everyone.</a:t>
            </a:r>
            <a:endParaRPr sz="2600" b="1" dirty="0">
              <a:latin typeface="Calibri"/>
              <a:ea typeface="Calibri"/>
              <a:cs typeface="Calibri"/>
              <a:sym typeface="Calibri"/>
            </a:endParaRPr>
          </a:p>
          <a:p>
            <a:pPr marL="0" lvl="0" indent="0" algn="l" rtl="0">
              <a:lnSpc>
                <a:spcPct val="115000"/>
              </a:lnSpc>
              <a:spcBef>
                <a:spcPts val="0"/>
              </a:spcBef>
              <a:spcAft>
                <a:spcPts val="0"/>
              </a:spcAft>
              <a:buNone/>
            </a:pPr>
            <a:endParaRPr sz="1600" b="1" dirty="0">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We recognize racial inequities existed before COVID. It is incumbent upon us to identify worsening inequities and create mechanisms to address them. </a:t>
            </a:r>
            <a:endParaRPr sz="28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The COVID-19 pandemic has disproportionately impacted Black, Latino and Native/American Alaska /Native students, staff and families.</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In our school / district, we use an equity lens to support our decision-making to ensure all of our students are being served.</a:t>
            </a:r>
            <a:endParaRPr sz="2000" dirty="0">
              <a:solidFill>
                <a:schemeClr val="dk1"/>
              </a:solidFill>
              <a:latin typeface="Calibri"/>
              <a:ea typeface="Calibri"/>
              <a:cs typeface="Calibri"/>
              <a:sym typeface="Calibri"/>
            </a:endParaRPr>
          </a:p>
          <a:p>
            <a:pPr marL="457200" lvl="0" indent="0" algn="l" rtl="0">
              <a:spcBef>
                <a:spcPts val="0"/>
              </a:spcBef>
              <a:spcAft>
                <a:spcPts val="0"/>
              </a:spcAft>
              <a:buNone/>
            </a:pPr>
            <a:endParaRPr sz="2000" b="1" dirty="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p:nvPr/>
        </p:nvSpPr>
        <p:spPr>
          <a:xfrm>
            <a:off x="248300" y="1076600"/>
            <a:ext cx="5473500" cy="138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900" b="1" dirty="0">
                <a:solidFill>
                  <a:srgbClr val="1F75BC"/>
                </a:solidFill>
                <a:latin typeface="Calibri"/>
                <a:ea typeface="Calibri"/>
                <a:cs typeface="Calibri"/>
                <a:sym typeface="Calibri"/>
              </a:rPr>
              <a:t>Snapshot of Key Updates </a:t>
            </a:r>
            <a:endParaRPr sz="3900" b="1" dirty="0">
              <a:solidFill>
                <a:srgbClr val="1F75BC"/>
              </a:solidFill>
              <a:latin typeface="Calibri"/>
              <a:ea typeface="Calibri"/>
              <a:cs typeface="Calibri"/>
              <a:sym typeface="Calibri"/>
            </a:endParaRPr>
          </a:p>
          <a:p>
            <a:pPr marL="0" marR="0" lvl="0" indent="0" algn="ctr" rtl="0">
              <a:lnSpc>
                <a:spcPct val="100000"/>
              </a:lnSpc>
              <a:spcBef>
                <a:spcPts val="0"/>
              </a:spcBef>
              <a:spcAft>
                <a:spcPts val="0"/>
              </a:spcAft>
              <a:buNone/>
            </a:pPr>
            <a:endParaRPr sz="2600" b="1" dirty="0">
              <a:solidFill>
                <a:srgbClr val="1F75BC"/>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3400" b="1" i="1" dirty="0">
                <a:latin typeface="Calibri"/>
                <a:ea typeface="Calibri"/>
                <a:cs typeface="Calibri"/>
                <a:sym typeface="Calibri"/>
              </a:rPr>
              <a:t>Ready Schools, Safe Learners</a:t>
            </a:r>
            <a:r>
              <a:rPr lang="en-US" sz="3400" b="1" dirty="0">
                <a:latin typeface="Calibri"/>
                <a:ea typeface="Calibri"/>
                <a:cs typeface="Calibri"/>
                <a:sym typeface="Calibri"/>
              </a:rPr>
              <a:t> </a:t>
            </a:r>
            <a:endParaRPr sz="3400" b="1" dirty="0">
              <a:latin typeface="Calibri"/>
              <a:ea typeface="Calibri"/>
              <a:cs typeface="Calibri"/>
              <a:sym typeface="Calibri"/>
            </a:endParaRPr>
          </a:p>
          <a:p>
            <a:pPr marL="0" lvl="0" indent="0" algn="ctr" rtl="0">
              <a:spcBef>
                <a:spcPts val="0"/>
              </a:spcBef>
              <a:spcAft>
                <a:spcPts val="0"/>
              </a:spcAft>
              <a:buNone/>
            </a:pPr>
            <a:endParaRPr sz="1100" b="1" dirty="0">
              <a:solidFill>
                <a:srgbClr val="1F75BC"/>
              </a:solidFill>
              <a:latin typeface="Calibri"/>
              <a:ea typeface="Calibri"/>
              <a:cs typeface="Calibri"/>
              <a:sym typeface="Calibri"/>
            </a:endParaRPr>
          </a:p>
          <a:p>
            <a:pPr marL="0" lvl="0" indent="0" algn="ctr" rtl="0">
              <a:spcBef>
                <a:spcPts val="0"/>
              </a:spcBef>
              <a:spcAft>
                <a:spcPts val="0"/>
              </a:spcAft>
              <a:buNone/>
            </a:pPr>
            <a:r>
              <a:rPr lang="en-US" sz="2500" b="1" dirty="0">
                <a:latin typeface="Calibri"/>
                <a:ea typeface="Calibri"/>
                <a:cs typeface="Calibri"/>
                <a:sym typeface="Calibri"/>
              </a:rPr>
              <a:t>January 19, 2021</a:t>
            </a:r>
            <a:endParaRPr sz="2500" b="1"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sz="700" b="0" i="0" u="none" strike="noStrike" cap="none" dirty="0">
              <a:solidFill>
                <a:srgbClr val="1F75BC"/>
              </a:solidFill>
              <a:latin typeface="Arial"/>
              <a:ea typeface="Arial"/>
              <a:cs typeface="Arial"/>
              <a:sym typeface="Arial"/>
            </a:endParaRPr>
          </a:p>
        </p:txBody>
      </p:sp>
      <p:pic>
        <p:nvPicPr>
          <p:cNvPr id="209" name="Google Shape;209;p31" title="&quot;&quot;"/>
          <p:cNvPicPr preferRelativeResize="0"/>
          <p:nvPr/>
        </p:nvPicPr>
        <p:blipFill rotWithShape="1">
          <a:blip r:embed="rId3">
            <a:alphaModFix/>
          </a:blip>
          <a:srcRect b="3484"/>
          <a:stretch/>
        </p:blipFill>
        <p:spPr>
          <a:xfrm>
            <a:off x="5970750" y="831000"/>
            <a:ext cx="2773825" cy="3481499"/>
          </a:xfrm>
          <a:prstGeom prst="rect">
            <a:avLst/>
          </a:prstGeom>
          <a:noFill/>
          <a:ln w="9525" cap="flat" cmpd="sng">
            <a:solidFill>
              <a:srgbClr val="1F75BC"/>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solidFill>
                  <a:srgbClr val="1F75BC"/>
                </a:solidFill>
              </a:rPr>
              <a:t>Snapshot of Key Updates </a:t>
            </a:r>
            <a:br>
              <a:rPr lang="en-US" dirty="0">
                <a:solidFill>
                  <a:srgbClr val="1F75BC"/>
                </a:solidFill>
              </a:rPr>
            </a:b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0F75BC"/>
                </a:solidFill>
              </a:rPr>
              <a:t>Key Update</a:t>
            </a:r>
            <a:br>
              <a:rPr lang="en-US" dirty="0">
                <a:solidFill>
                  <a:srgbClr val="0F75BC"/>
                </a:solidFill>
              </a:rPr>
            </a:br>
            <a:endParaRPr lang="en-US" dirty="0"/>
          </a:p>
        </p:txBody>
      </p:sp>
      <p:sp>
        <p:nvSpPr>
          <p:cNvPr id="215" name="Google Shape;215;p32"/>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
        <p:nvSpPr>
          <p:cNvPr id="216" name="Google Shape;216;p32"/>
          <p:cNvSpPr txBox="1"/>
          <p:nvPr/>
        </p:nvSpPr>
        <p:spPr>
          <a:xfrm>
            <a:off x="627975" y="1680625"/>
            <a:ext cx="8100300" cy="153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US" sz="2600" b="1">
                <a:latin typeface="Calibri"/>
                <a:ea typeface="Calibri"/>
                <a:cs typeface="Calibri"/>
                <a:sym typeface="Calibri"/>
              </a:rPr>
              <a:t>Operating schools in-person is now a local decision. </a:t>
            </a:r>
            <a:endParaRPr sz="2600">
              <a:latin typeface="Calibri"/>
              <a:ea typeface="Calibri"/>
              <a:cs typeface="Calibri"/>
              <a:sym typeface="Calibri"/>
            </a:endParaRPr>
          </a:p>
          <a:p>
            <a:pPr marL="457200" lvl="0" indent="-368300" algn="l" rtl="0">
              <a:lnSpc>
                <a:spcPct val="115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Opening schools relies on implementing public health and safety protocols/requirements with fidelity and consulting with local public health officials. </a:t>
            </a:r>
            <a:endParaRPr sz="2200">
              <a:solidFill>
                <a:schemeClr val="dk1"/>
              </a:solidFill>
              <a:latin typeface="Calibri"/>
              <a:ea typeface="Calibri"/>
              <a:cs typeface="Calibri"/>
              <a:sym typeface="Calibri"/>
            </a:endParaRPr>
          </a:p>
          <a:p>
            <a:pPr marL="457200" lvl="0" indent="-368300" algn="l" rtl="0">
              <a:lnSpc>
                <a:spcPct val="115000"/>
              </a:lnSpc>
              <a:spcBef>
                <a:spcPts val="0"/>
              </a:spcBef>
              <a:spcAft>
                <a:spcPts val="0"/>
              </a:spcAft>
              <a:buClr>
                <a:schemeClr val="dk1"/>
              </a:buClr>
              <a:buSzPts val="2200"/>
              <a:buFont typeface="Calibri"/>
              <a:buChar char="●"/>
            </a:pPr>
            <a:r>
              <a:rPr lang="en-US" sz="2000">
                <a:solidFill>
                  <a:schemeClr val="dk1"/>
                </a:solidFill>
                <a:highlight>
                  <a:srgbClr val="FFFF00"/>
                </a:highlight>
                <a:latin typeface="Calibri"/>
                <a:ea typeface="Calibri"/>
                <a:cs typeface="Calibri"/>
                <a:sym typeface="Calibri"/>
              </a:rPr>
              <a:t>[Our district/school] </a:t>
            </a:r>
            <a:r>
              <a:rPr lang="en-US" sz="2200">
                <a:solidFill>
                  <a:schemeClr val="dk1"/>
                </a:solidFill>
                <a:latin typeface="Calibri"/>
                <a:ea typeface="Calibri"/>
                <a:cs typeface="Calibri"/>
                <a:sym typeface="Calibri"/>
              </a:rPr>
              <a:t>must follow the requirements outlined in RSSL and submit new blueprints when the instructional model changes.</a:t>
            </a:r>
            <a:endParaRPr sz="2400">
              <a:solidFill>
                <a:schemeClr val="dk1"/>
              </a:solidFill>
              <a:latin typeface="Calibri"/>
              <a:ea typeface="Calibri"/>
              <a:cs typeface="Calibri"/>
              <a:sym typeface="Calibri"/>
            </a:endParaRPr>
          </a:p>
          <a:p>
            <a:pPr marL="0" lvl="0" indent="0" algn="l" rtl="0">
              <a:lnSpc>
                <a:spcPct val="115000"/>
              </a:lnSpc>
              <a:spcBef>
                <a:spcPts val="0"/>
              </a:spcBef>
              <a:spcAft>
                <a:spcPts val="1200"/>
              </a:spcAft>
              <a:buNone/>
            </a:pPr>
            <a:endParaRPr sz="2200">
              <a:solidFill>
                <a:schemeClr val="dk1"/>
              </a:solidFill>
              <a:latin typeface="Calibri"/>
              <a:ea typeface="Calibri"/>
              <a:cs typeface="Calibri"/>
              <a:sym typeface="Calibri"/>
            </a:endParaRPr>
          </a:p>
        </p:txBody>
      </p:sp>
      <p:sp>
        <p:nvSpPr>
          <p:cNvPr id="217" name="Google Shape;217;p32"/>
          <p:cNvSpPr txBox="1"/>
          <p:nvPr/>
        </p:nvSpPr>
        <p:spPr>
          <a:xfrm>
            <a:off x="549450" y="778525"/>
            <a:ext cx="6633900" cy="9021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600" b="1" dirty="0">
                <a:solidFill>
                  <a:srgbClr val="0F75BC"/>
                </a:solidFill>
                <a:latin typeface="Calibri"/>
                <a:ea typeface="Calibri"/>
                <a:cs typeface="Calibri"/>
                <a:sym typeface="Calibri"/>
              </a:rPr>
              <a:t>Key Update</a:t>
            </a:r>
            <a:endParaRPr sz="3600" dirty="0">
              <a:solidFill>
                <a:srgbClr val="0F75BC"/>
              </a:solidFill>
            </a:endParaRPr>
          </a:p>
        </p:txBody>
      </p:sp>
      <p:pic>
        <p:nvPicPr>
          <p:cNvPr id="218" name="Google Shape;218;p32" title="&quot;&quot;"/>
          <p:cNvPicPr preferRelativeResize="0"/>
          <p:nvPr/>
        </p:nvPicPr>
        <p:blipFill rotWithShape="1">
          <a:blip r:embed="rId3">
            <a:alphaModFix/>
          </a:blip>
          <a:srcRect b="3484"/>
          <a:stretch/>
        </p:blipFill>
        <p:spPr>
          <a:xfrm>
            <a:off x="7562500" y="359374"/>
            <a:ext cx="1165774" cy="1463201"/>
          </a:xfrm>
          <a:prstGeom prst="rect">
            <a:avLst/>
          </a:prstGeom>
          <a:noFill/>
          <a:ln w="9525" cap="flat" cmpd="sng">
            <a:solidFill>
              <a:srgbClr val="1F75BC"/>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0F75BC"/>
                </a:solidFill>
              </a:rPr>
              <a:t>Key Update</a:t>
            </a:r>
            <a:br>
              <a:rPr lang="en-US" dirty="0">
                <a:solidFill>
                  <a:srgbClr val="0F75BC"/>
                </a:solidFill>
              </a:rPr>
            </a:br>
            <a:r>
              <a:rPr lang="en-US" dirty="0" smtClean="0">
                <a:solidFill>
                  <a:srgbClr val="0F75BC"/>
                </a:solidFill>
              </a:rPr>
              <a:t> 2</a:t>
            </a:r>
            <a:endParaRPr lang="en-US" dirty="0"/>
          </a:p>
        </p:txBody>
      </p:sp>
      <p:sp>
        <p:nvSpPr>
          <p:cNvPr id="224" name="Google Shape;224;p33"/>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sp>
        <p:nvSpPr>
          <p:cNvPr id="225" name="Google Shape;225;p33"/>
          <p:cNvSpPr txBox="1"/>
          <p:nvPr/>
        </p:nvSpPr>
        <p:spPr>
          <a:xfrm>
            <a:off x="549450" y="1642825"/>
            <a:ext cx="7930500" cy="229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US" sz="2600" b="1">
                <a:latin typeface="Calibri"/>
                <a:ea typeface="Calibri"/>
                <a:cs typeface="Calibri"/>
                <a:sym typeface="Calibri"/>
              </a:rPr>
              <a:t>Advisory Metrics expand opportunities to return students to on-site or hybrid instruction. </a:t>
            </a:r>
            <a:endParaRPr sz="2600">
              <a:latin typeface="Calibri"/>
              <a:ea typeface="Calibri"/>
              <a:cs typeface="Calibri"/>
              <a:sym typeface="Calibri"/>
            </a:endParaRPr>
          </a:p>
          <a:p>
            <a:pPr marL="457200" lvl="0" indent="-368300" algn="l" rtl="0">
              <a:lnSpc>
                <a:spcPct val="115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The county metrics remain and the chart in RSSL serves as the best tool for determining when cases are down enough to return to in-person instruction.</a:t>
            </a:r>
            <a:endParaRPr sz="2200">
              <a:solidFill>
                <a:schemeClr val="dk1"/>
              </a:solidFill>
              <a:latin typeface="Calibri"/>
              <a:ea typeface="Calibri"/>
              <a:cs typeface="Calibri"/>
              <a:sym typeface="Calibri"/>
            </a:endParaRPr>
          </a:p>
          <a:p>
            <a:pPr marL="457200" lvl="0" indent="-368300" algn="l" rtl="0">
              <a:lnSpc>
                <a:spcPct val="115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Public and private schools must </a:t>
            </a:r>
            <a:r>
              <a:rPr lang="en-US" sz="2200" u="sng">
                <a:solidFill>
                  <a:schemeClr val="hlink"/>
                </a:solidFill>
                <a:latin typeface="Calibri"/>
                <a:ea typeface="Calibri"/>
                <a:cs typeface="Calibri"/>
                <a:sym typeface="Calibri"/>
                <a:hlinkClick r:id="rId3"/>
              </a:rPr>
              <a:t>submit data weekly</a:t>
            </a:r>
            <a:r>
              <a:rPr lang="en-US" sz="2200">
                <a:solidFill>
                  <a:schemeClr val="dk1"/>
                </a:solidFill>
                <a:latin typeface="Calibri"/>
                <a:ea typeface="Calibri"/>
                <a:cs typeface="Calibri"/>
                <a:sym typeface="Calibri"/>
              </a:rPr>
              <a:t> on how many students they are serving in-person.</a:t>
            </a:r>
            <a:endParaRPr sz="2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2000">
              <a:solidFill>
                <a:schemeClr val="dk1"/>
              </a:solidFill>
              <a:latin typeface="Calibri"/>
              <a:ea typeface="Calibri"/>
              <a:cs typeface="Calibri"/>
              <a:sym typeface="Calibri"/>
            </a:endParaRPr>
          </a:p>
        </p:txBody>
      </p:sp>
      <p:sp>
        <p:nvSpPr>
          <p:cNvPr id="226" name="Google Shape;226;p33"/>
          <p:cNvSpPr txBox="1"/>
          <p:nvPr/>
        </p:nvSpPr>
        <p:spPr>
          <a:xfrm>
            <a:off x="549450" y="795950"/>
            <a:ext cx="6633900" cy="9021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600" b="1">
                <a:solidFill>
                  <a:srgbClr val="0F75BC"/>
                </a:solidFill>
                <a:latin typeface="Calibri"/>
                <a:ea typeface="Calibri"/>
                <a:cs typeface="Calibri"/>
                <a:sym typeface="Calibri"/>
              </a:rPr>
              <a:t>Key Update</a:t>
            </a:r>
            <a:endParaRPr sz="3600">
              <a:solidFill>
                <a:srgbClr val="0F75BC"/>
              </a:solidFill>
            </a:endParaRPr>
          </a:p>
        </p:txBody>
      </p:sp>
      <p:pic>
        <p:nvPicPr>
          <p:cNvPr id="227" name="Google Shape;227;p33" title="&quot;&quot;"/>
          <p:cNvPicPr preferRelativeResize="0"/>
          <p:nvPr/>
        </p:nvPicPr>
        <p:blipFill rotWithShape="1">
          <a:blip r:embed="rId4">
            <a:alphaModFix/>
          </a:blip>
          <a:srcRect b="3484"/>
          <a:stretch/>
        </p:blipFill>
        <p:spPr>
          <a:xfrm>
            <a:off x="7562500" y="359374"/>
            <a:ext cx="1165774" cy="1463201"/>
          </a:xfrm>
          <a:prstGeom prst="rect">
            <a:avLst/>
          </a:prstGeom>
          <a:noFill/>
          <a:ln w="9525" cap="flat" cmpd="sng">
            <a:solidFill>
              <a:srgbClr val="1F75BC"/>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0F75BC"/>
                </a:solidFill>
              </a:rPr>
              <a:t>Key Update</a:t>
            </a:r>
            <a:br>
              <a:rPr lang="en-US" dirty="0">
                <a:solidFill>
                  <a:srgbClr val="0F75BC"/>
                </a:solidFill>
              </a:rPr>
            </a:br>
            <a:r>
              <a:rPr lang="en-US" dirty="0" smtClean="0">
                <a:solidFill>
                  <a:srgbClr val="0F75BC"/>
                </a:solidFill>
              </a:rPr>
              <a:t> 3</a:t>
            </a:r>
            <a:endParaRPr lang="en-US" dirty="0"/>
          </a:p>
        </p:txBody>
      </p:sp>
      <p:sp>
        <p:nvSpPr>
          <p:cNvPr id="233" name="Google Shape;233;p34"/>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sp>
        <p:nvSpPr>
          <p:cNvPr id="234" name="Google Shape;234;p34"/>
          <p:cNvSpPr txBox="1"/>
          <p:nvPr/>
        </p:nvSpPr>
        <p:spPr>
          <a:xfrm>
            <a:off x="610950" y="1680625"/>
            <a:ext cx="7922100" cy="30000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2600" b="1">
                <a:latin typeface="Calibri"/>
                <a:ea typeface="Calibri"/>
                <a:cs typeface="Calibri"/>
                <a:sym typeface="Calibri"/>
              </a:rPr>
              <a:t>Schools should make every effort to promote a stable learning environment for staff and students.</a:t>
            </a:r>
            <a:endParaRPr sz="2600">
              <a:latin typeface="Calibri"/>
              <a:ea typeface="Calibri"/>
              <a:cs typeface="Calibri"/>
              <a:sym typeface="Calibri"/>
            </a:endParaRPr>
          </a:p>
          <a:p>
            <a:pPr marL="457200" lvl="0" indent="-368300" algn="l" rtl="0">
              <a:lnSpc>
                <a:spcPct val="115000"/>
              </a:lnSpc>
              <a:spcBef>
                <a:spcPts val="140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Community case counts (or case rates) should be taken into consideration when determining to open for on-site instruction.</a:t>
            </a:r>
            <a:endParaRPr sz="2200">
              <a:solidFill>
                <a:schemeClr val="dk1"/>
              </a:solidFill>
              <a:latin typeface="Calibri"/>
              <a:ea typeface="Calibri"/>
              <a:cs typeface="Calibri"/>
              <a:sym typeface="Calibri"/>
            </a:endParaRPr>
          </a:p>
          <a:p>
            <a:pPr marL="457200" lvl="0" indent="-368300" algn="l" rtl="0">
              <a:lnSpc>
                <a:spcPct val="115000"/>
              </a:lnSpc>
              <a:spcBef>
                <a:spcPts val="0"/>
              </a:spcBef>
              <a:spcAft>
                <a:spcPts val="0"/>
              </a:spcAft>
              <a:buClr>
                <a:schemeClr val="dk1"/>
              </a:buClr>
              <a:buSzPts val="2200"/>
              <a:buFont typeface="Calibri"/>
              <a:buChar char="●"/>
            </a:pPr>
            <a:r>
              <a:rPr lang="en-US" sz="2000">
                <a:solidFill>
                  <a:schemeClr val="dk1"/>
                </a:solidFill>
                <a:highlight>
                  <a:srgbClr val="FFFF00"/>
                </a:highlight>
                <a:latin typeface="Calibri"/>
                <a:ea typeface="Calibri"/>
                <a:cs typeface="Calibri"/>
                <a:sym typeface="Calibri"/>
              </a:rPr>
              <a:t>[Our district/school] </a:t>
            </a:r>
            <a:r>
              <a:rPr lang="en-US" sz="2200">
                <a:solidFill>
                  <a:schemeClr val="dk1"/>
                </a:solidFill>
                <a:latin typeface="Calibri"/>
                <a:ea typeface="Calibri"/>
                <a:cs typeface="Calibri"/>
                <a:sym typeface="Calibri"/>
              </a:rPr>
              <a:t>must actively work to ensure new cases of COVID-19 are not introduced to their schools, causing disruption to the learning environment for students and staff.</a:t>
            </a:r>
            <a:endParaRPr sz="2200">
              <a:solidFill>
                <a:schemeClr val="dk1"/>
              </a:solidFill>
              <a:latin typeface="Calibri"/>
              <a:ea typeface="Calibri"/>
              <a:cs typeface="Calibri"/>
              <a:sym typeface="Calibri"/>
            </a:endParaRPr>
          </a:p>
          <a:p>
            <a:pPr marL="457200" lvl="0" indent="0" algn="l" rtl="0">
              <a:spcBef>
                <a:spcPts val="0"/>
              </a:spcBef>
              <a:spcAft>
                <a:spcPts val="0"/>
              </a:spcAft>
              <a:buNone/>
            </a:pPr>
            <a:endParaRPr sz="2000">
              <a:solidFill>
                <a:schemeClr val="dk1"/>
              </a:solidFill>
              <a:latin typeface="Calibri"/>
              <a:ea typeface="Calibri"/>
              <a:cs typeface="Calibri"/>
              <a:sym typeface="Calibri"/>
            </a:endParaRPr>
          </a:p>
          <a:p>
            <a:pPr marL="0" lvl="0" indent="0" algn="l" rtl="0">
              <a:spcBef>
                <a:spcPts val="0"/>
              </a:spcBef>
              <a:spcAft>
                <a:spcPts val="0"/>
              </a:spcAft>
              <a:buNone/>
            </a:pPr>
            <a:endParaRPr sz="2400">
              <a:solidFill>
                <a:schemeClr val="dk1"/>
              </a:solidFill>
              <a:latin typeface="Calibri"/>
              <a:ea typeface="Calibri"/>
              <a:cs typeface="Calibri"/>
              <a:sym typeface="Calibri"/>
            </a:endParaRPr>
          </a:p>
          <a:p>
            <a:pPr marL="0" lvl="0" indent="0" algn="l" rtl="0">
              <a:spcBef>
                <a:spcPts val="1200"/>
              </a:spcBef>
              <a:spcAft>
                <a:spcPts val="1200"/>
              </a:spcAft>
              <a:buNone/>
            </a:pPr>
            <a:endParaRPr sz="2000">
              <a:solidFill>
                <a:schemeClr val="dk1"/>
              </a:solidFill>
              <a:latin typeface="Calibri"/>
              <a:ea typeface="Calibri"/>
              <a:cs typeface="Calibri"/>
              <a:sym typeface="Calibri"/>
            </a:endParaRPr>
          </a:p>
        </p:txBody>
      </p:sp>
      <p:sp>
        <p:nvSpPr>
          <p:cNvPr id="235" name="Google Shape;235;p34"/>
          <p:cNvSpPr txBox="1"/>
          <p:nvPr/>
        </p:nvSpPr>
        <p:spPr>
          <a:xfrm>
            <a:off x="549450" y="778525"/>
            <a:ext cx="6633900" cy="9021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600" b="1">
                <a:solidFill>
                  <a:srgbClr val="0F75BC"/>
                </a:solidFill>
                <a:latin typeface="Calibri"/>
                <a:ea typeface="Calibri"/>
                <a:cs typeface="Calibri"/>
                <a:sym typeface="Calibri"/>
              </a:rPr>
              <a:t>Key Update</a:t>
            </a:r>
            <a:endParaRPr sz="3600">
              <a:solidFill>
                <a:srgbClr val="0F75BC"/>
              </a:solidFill>
            </a:endParaRPr>
          </a:p>
        </p:txBody>
      </p:sp>
      <p:pic>
        <p:nvPicPr>
          <p:cNvPr id="236" name="Google Shape;236;p34" title="&quot;&quot;"/>
          <p:cNvPicPr preferRelativeResize="0"/>
          <p:nvPr/>
        </p:nvPicPr>
        <p:blipFill rotWithShape="1">
          <a:blip r:embed="rId3">
            <a:alphaModFix/>
          </a:blip>
          <a:srcRect b="3484"/>
          <a:stretch/>
        </p:blipFill>
        <p:spPr>
          <a:xfrm>
            <a:off x="7562500" y="359374"/>
            <a:ext cx="1165774" cy="1463201"/>
          </a:xfrm>
          <a:prstGeom prst="rect">
            <a:avLst/>
          </a:prstGeom>
          <a:noFill/>
          <a:ln w="9525" cap="flat" cmpd="sng">
            <a:solidFill>
              <a:srgbClr val="1F75BC"/>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0F75BC"/>
                </a:solidFill>
              </a:rPr>
              <a:t>Key Update</a:t>
            </a:r>
            <a:br>
              <a:rPr lang="en-US" dirty="0">
                <a:solidFill>
                  <a:srgbClr val="0F75BC"/>
                </a:solidFill>
              </a:rPr>
            </a:br>
            <a:r>
              <a:rPr lang="en-US" dirty="0" smtClean="0">
                <a:solidFill>
                  <a:srgbClr val="0F75BC"/>
                </a:solidFill>
              </a:rPr>
              <a:t> 4</a:t>
            </a:r>
            <a:endParaRPr lang="en-US" dirty="0"/>
          </a:p>
        </p:txBody>
      </p:sp>
      <p:sp>
        <p:nvSpPr>
          <p:cNvPr id="242" name="Google Shape;242;p3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sp>
        <p:nvSpPr>
          <p:cNvPr id="243" name="Google Shape;243;p35"/>
          <p:cNvSpPr txBox="1"/>
          <p:nvPr/>
        </p:nvSpPr>
        <p:spPr>
          <a:xfrm>
            <a:off x="549450" y="1680625"/>
            <a:ext cx="7509600" cy="235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US" sz="2600" b="1">
                <a:latin typeface="Calibri"/>
                <a:ea typeface="Calibri"/>
                <a:cs typeface="Calibri"/>
                <a:sym typeface="Calibri"/>
              </a:rPr>
              <a:t>All health and safety protocols named in RSSL are required and needed.</a:t>
            </a: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US" sz="2000">
                <a:solidFill>
                  <a:schemeClr val="dk1"/>
                </a:solidFill>
                <a:highlight>
                  <a:srgbClr val="FFFF00"/>
                </a:highlight>
                <a:latin typeface="Calibri"/>
                <a:ea typeface="Calibri"/>
                <a:cs typeface="Calibri"/>
                <a:sym typeface="Calibri"/>
              </a:rPr>
              <a:t>[Our district/school] </a:t>
            </a:r>
            <a:r>
              <a:rPr lang="en-US" sz="2000">
                <a:solidFill>
                  <a:schemeClr val="dk1"/>
                </a:solidFill>
                <a:latin typeface="Calibri"/>
                <a:ea typeface="Calibri"/>
                <a:cs typeface="Calibri"/>
                <a:sym typeface="Calibri"/>
              </a:rPr>
              <a:t>will develop, practice and train our staff and students to use new routines.</a:t>
            </a: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This includes diligent entry screening, face coverings, physical distancing, cohorting, frequent handwashing, and all of RSSL sections 1-3.</a:t>
            </a:r>
            <a:endParaRPr sz="2000">
              <a:solidFill>
                <a:schemeClr val="dk1"/>
              </a:solidFill>
              <a:latin typeface="Calibri"/>
              <a:ea typeface="Calibri"/>
              <a:cs typeface="Calibri"/>
              <a:sym typeface="Calibri"/>
            </a:endParaRPr>
          </a:p>
        </p:txBody>
      </p:sp>
      <p:sp>
        <p:nvSpPr>
          <p:cNvPr id="244" name="Google Shape;244;p35"/>
          <p:cNvSpPr txBox="1"/>
          <p:nvPr/>
        </p:nvSpPr>
        <p:spPr>
          <a:xfrm>
            <a:off x="549450" y="778525"/>
            <a:ext cx="6633900" cy="9021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600" b="1">
                <a:solidFill>
                  <a:srgbClr val="0F75BC"/>
                </a:solidFill>
                <a:latin typeface="Calibri"/>
                <a:ea typeface="Calibri"/>
                <a:cs typeface="Calibri"/>
                <a:sym typeface="Calibri"/>
              </a:rPr>
              <a:t>Key Update</a:t>
            </a:r>
            <a:endParaRPr sz="3600">
              <a:solidFill>
                <a:srgbClr val="0F75BC"/>
              </a:solidFill>
            </a:endParaRPr>
          </a:p>
        </p:txBody>
      </p:sp>
      <p:pic>
        <p:nvPicPr>
          <p:cNvPr id="245" name="Google Shape;245;p35" title="&quot;&quot;"/>
          <p:cNvPicPr preferRelativeResize="0"/>
          <p:nvPr/>
        </p:nvPicPr>
        <p:blipFill rotWithShape="1">
          <a:blip r:embed="rId3">
            <a:alphaModFix/>
          </a:blip>
          <a:srcRect b="3484"/>
          <a:stretch/>
        </p:blipFill>
        <p:spPr>
          <a:xfrm>
            <a:off x="7562500" y="359374"/>
            <a:ext cx="1165774" cy="1463201"/>
          </a:xfrm>
          <a:prstGeom prst="rect">
            <a:avLst/>
          </a:prstGeom>
          <a:noFill/>
          <a:ln w="9525" cap="flat" cmpd="sng">
            <a:solidFill>
              <a:srgbClr val="1F75BC"/>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p:nvPr/>
        </p:nvSpPr>
        <p:spPr>
          <a:xfrm>
            <a:off x="507400" y="994400"/>
            <a:ext cx="7924200" cy="379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dirty="0">
                <a:solidFill>
                  <a:schemeClr val="dk1"/>
                </a:solidFill>
              </a:rPr>
              <a:t>Communicating with All of Your Community</a:t>
            </a:r>
            <a:endParaRPr sz="2200" b="1" dirty="0">
              <a:solidFill>
                <a:schemeClr val="dk1"/>
              </a:solidFill>
            </a:endParaRPr>
          </a:p>
          <a:p>
            <a:pPr marL="0" lvl="0" indent="0" algn="ctr" rtl="0">
              <a:spcBef>
                <a:spcPts val="0"/>
              </a:spcBef>
              <a:spcAft>
                <a:spcPts val="0"/>
              </a:spcAft>
              <a:buNone/>
            </a:pPr>
            <a:endParaRPr sz="2200" b="1" dirty="0">
              <a:solidFill>
                <a:schemeClr val="dk1"/>
              </a:solidFill>
            </a:endParaRPr>
          </a:p>
          <a:p>
            <a:pPr marL="0" lvl="0" indent="0" algn="ctr" rtl="0">
              <a:spcBef>
                <a:spcPts val="0"/>
              </a:spcBef>
              <a:spcAft>
                <a:spcPts val="0"/>
              </a:spcAft>
              <a:buNone/>
            </a:pPr>
            <a:r>
              <a:rPr lang="en-US" sz="2000" dirty="0">
                <a:solidFill>
                  <a:schemeClr val="dk1"/>
                </a:solidFill>
                <a:latin typeface="Calibri"/>
                <a:ea typeface="Calibri"/>
                <a:cs typeface="Calibri"/>
                <a:sym typeface="Calibri"/>
              </a:rPr>
              <a:t>As the COVID-19 pandemic unfolds, increasing public awareness and understanding about school operations is essential. These slides provide ready access to messaging and updates made to the Ready Schools, Safe Learners guidance on January 19, 2021. You may use and modify these slides to align with your local communications and planning efforts after reviewing the guidance in full and tailoring to the different communities and needs within your whole community.</a:t>
            </a:r>
            <a:endParaRPr sz="2000" dirty="0">
              <a:solidFill>
                <a:schemeClr val="dk1"/>
              </a:solidFill>
              <a:latin typeface="Calibri"/>
              <a:ea typeface="Calibri"/>
              <a:cs typeface="Calibri"/>
              <a:sym typeface="Calibri"/>
            </a:endParaRPr>
          </a:p>
          <a:p>
            <a:pPr marL="457200" marR="0" lvl="0" indent="0" algn="l" rtl="0">
              <a:lnSpc>
                <a:spcPct val="100000"/>
              </a:lnSpc>
              <a:spcBef>
                <a:spcPts val="1200"/>
              </a:spcBef>
              <a:spcAft>
                <a:spcPts val="0"/>
              </a:spcAft>
              <a:buNone/>
            </a:pPr>
            <a:endParaRPr sz="2200" dirty="0"/>
          </a:p>
          <a:p>
            <a:pPr marL="0" marR="0" lvl="0" indent="0" algn="l" rtl="0">
              <a:lnSpc>
                <a:spcPct val="100000"/>
              </a:lnSpc>
              <a:spcBef>
                <a:spcPts val="1000"/>
              </a:spcBef>
              <a:spcAft>
                <a:spcPts val="1000"/>
              </a:spcAft>
              <a:buNone/>
            </a:pPr>
            <a:endParaRPr sz="2200" dirty="0"/>
          </a:p>
        </p:txBody>
      </p:sp>
      <p:sp>
        <p:nvSpPr>
          <p:cNvPr id="114" name="Google Shape;114;p18"/>
          <p:cNvSpPr txBox="1"/>
          <p:nvPr/>
        </p:nvSpPr>
        <p:spPr>
          <a:xfrm>
            <a:off x="702475" y="405625"/>
            <a:ext cx="7836600" cy="58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2000" b="1" i="1">
                <a:solidFill>
                  <a:srgbClr val="1F75BC"/>
                </a:solidFill>
              </a:rPr>
              <a:t>[About this deck; delete for final presentation]</a:t>
            </a:r>
            <a:endParaRPr sz="2000" b="1" i="1">
              <a:solidFill>
                <a:srgbClr val="1F75BC"/>
              </a:solidFill>
            </a:endParaRPr>
          </a:p>
          <a:p>
            <a:pPr marL="0" marR="0" lvl="0" indent="0" algn="ctr" rtl="0">
              <a:lnSpc>
                <a:spcPct val="100000"/>
              </a:lnSpc>
              <a:spcBef>
                <a:spcPts val="0"/>
              </a:spcBef>
              <a:spcAft>
                <a:spcPts val="0"/>
              </a:spcAft>
              <a:buClr>
                <a:srgbClr val="000000"/>
              </a:buClr>
              <a:buSzPts val="5400"/>
              <a:buFont typeface="Arial"/>
              <a:buNone/>
            </a:pPr>
            <a:endParaRPr sz="2000" i="1">
              <a:solidFill>
                <a:srgbClr val="2E74B5"/>
              </a:solidFill>
            </a:endParaRPr>
          </a:p>
          <a:p>
            <a:pPr marL="0" marR="0" lvl="0" indent="0" algn="l" rtl="0">
              <a:lnSpc>
                <a:spcPct val="100000"/>
              </a:lnSpc>
              <a:spcBef>
                <a:spcPts val="0"/>
              </a:spcBef>
              <a:spcAft>
                <a:spcPts val="0"/>
              </a:spcAft>
              <a:buClr>
                <a:srgbClr val="000000"/>
              </a:buClr>
              <a:buSzPts val="5400"/>
              <a:buFont typeface="Arial"/>
              <a:buNone/>
            </a:pPr>
            <a:endParaRPr sz="3100"/>
          </a:p>
        </p:txBody>
      </p:sp>
      <p:sp>
        <p:nvSpPr>
          <p:cNvPr id="2" name="Title 1" hidden="1"/>
          <p:cNvSpPr>
            <a:spLocks noGrp="1"/>
          </p:cNvSpPr>
          <p:nvPr>
            <p:ph type="title"/>
          </p:nvPr>
        </p:nvSpPr>
        <p:spPr/>
        <p:txBody>
          <a:bodyPr/>
          <a:lstStyle/>
          <a:p>
            <a:r>
              <a:rPr lang="en-US" dirty="0"/>
              <a:t>Communicating with All of Your Community</a:t>
            </a:r>
            <a:br>
              <a:rPr lang="en-US" dirty="0"/>
            </a:b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0F75BC"/>
                </a:solidFill>
              </a:rPr>
              <a:t>Key Update</a:t>
            </a:r>
            <a:br>
              <a:rPr lang="en-US" dirty="0">
                <a:solidFill>
                  <a:srgbClr val="0F75BC"/>
                </a:solidFill>
              </a:rPr>
            </a:br>
            <a:r>
              <a:rPr lang="en-US" dirty="0" smtClean="0">
                <a:solidFill>
                  <a:srgbClr val="0F75BC"/>
                </a:solidFill>
              </a:rPr>
              <a:t> 5</a:t>
            </a:r>
            <a:endParaRPr lang="en-US" dirty="0"/>
          </a:p>
        </p:txBody>
      </p:sp>
      <p:sp>
        <p:nvSpPr>
          <p:cNvPr id="251" name="Google Shape;251;p36"/>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
        <p:nvSpPr>
          <p:cNvPr id="252" name="Google Shape;252;p36"/>
          <p:cNvSpPr txBox="1"/>
          <p:nvPr/>
        </p:nvSpPr>
        <p:spPr>
          <a:xfrm>
            <a:off x="549450" y="1514725"/>
            <a:ext cx="7759500" cy="29256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2600" b="1">
                <a:latin typeface="Calibri"/>
                <a:ea typeface="Calibri"/>
                <a:cs typeface="Calibri"/>
                <a:sym typeface="Calibri"/>
              </a:rPr>
              <a:t>Every school will have a designated leader to implement, enforce and support health and safety protocols.</a:t>
            </a:r>
            <a:endParaRPr sz="2600">
              <a:latin typeface="Calibri"/>
              <a:ea typeface="Calibri"/>
              <a:cs typeface="Calibri"/>
              <a:sym typeface="Calibri"/>
            </a:endParaRPr>
          </a:p>
          <a:p>
            <a:pPr marL="457200" lvl="0" indent="-355600" algn="l" rtl="0">
              <a:spcBef>
                <a:spcPts val="1000"/>
              </a:spcBef>
              <a:spcAft>
                <a:spcPts val="0"/>
              </a:spcAft>
              <a:buClr>
                <a:schemeClr val="dk1"/>
              </a:buClr>
              <a:buSzPts val="2000"/>
              <a:buFont typeface="Calibri"/>
              <a:buChar char="●"/>
            </a:pPr>
            <a:r>
              <a:rPr lang="en-US" sz="2000">
                <a:solidFill>
                  <a:schemeClr val="dk1"/>
                </a:solidFill>
                <a:highlight>
                  <a:srgbClr val="FFFF00"/>
                </a:highlight>
                <a:latin typeface="Calibri"/>
                <a:ea typeface="Calibri"/>
                <a:cs typeface="Calibri"/>
                <a:sym typeface="Calibri"/>
              </a:rPr>
              <a:t>[Our district/school]</a:t>
            </a:r>
            <a:r>
              <a:rPr lang="en-US" sz="2000">
                <a:solidFill>
                  <a:schemeClr val="dk1"/>
                </a:solidFill>
                <a:latin typeface="Calibri"/>
                <a:ea typeface="Calibri"/>
                <a:cs typeface="Calibri"/>
                <a:sym typeface="Calibri"/>
              </a:rPr>
              <a:t> will create a simple process that allows for named and anonymous sharing of concerns;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Establish a process and procedures to train all staff on Section 1-3 of the RSSL guidance (consider virtual training).</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Protocol to notify local public health.</a:t>
            </a:r>
            <a:endParaRPr sz="2000">
              <a:solidFill>
                <a:schemeClr val="dk1"/>
              </a:solidFill>
              <a:latin typeface="Calibri"/>
              <a:ea typeface="Calibri"/>
              <a:cs typeface="Calibri"/>
              <a:sym typeface="Calibri"/>
            </a:endParaRPr>
          </a:p>
          <a:p>
            <a:pPr marL="0" lvl="0" indent="0" algn="l" rtl="0">
              <a:spcBef>
                <a:spcPts val="1000"/>
              </a:spcBef>
              <a:spcAft>
                <a:spcPts val="0"/>
              </a:spcAft>
              <a:buNone/>
            </a:pPr>
            <a:endParaRPr sz="2000">
              <a:solidFill>
                <a:schemeClr val="dk1"/>
              </a:solidFill>
              <a:latin typeface="Calibri"/>
              <a:ea typeface="Calibri"/>
              <a:cs typeface="Calibri"/>
              <a:sym typeface="Calibri"/>
            </a:endParaRPr>
          </a:p>
        </p:txBody>
      </p:sp>
      <p:sp>
        <p:nvSpPr>
          <p:cNvPr id="253" name="Google Shape;253;p36" title="&quot;&quot;"/>
          <p:cNvSpPr txBox="1"/>
          <p:nvPr/>
        </p:nvSpPr>
        <p:spPr>
          <a:xfrm>
            <a:off x="1211750" y="795950"/>
            <a:ext cx="7173900" cy="624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endParaRPr sz="3400">
              <a:solidFill>
                <a:srgbClr val="0F75BC"/>
              </a:solidFill>
            </a:endParaRPr>
          </a:p>
        </p:txBody>
      </p:sp>
      <p:sp>
        <p:nvSpPr>
          <p:cNvPr id="254" name="Google Shape;254;p36"/>
          <p:cNvSpPr txBox="1"/>
          <p:nvPr/>
        </p:nvSpPr>
        <p:spPr>
          <a:xfrm>
            <a:off x="549450" y="719275"/>
            <a:ext cx="6633900" cy="9021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600" b="1">
                <a:solidFill>
                  <a:srgbClr val="0F75BC"/>
                </a:solidFill>
                <a:latin typeface="Calibri"/>
                <a:ea typeface="Calibri"/>
                <a:cs typeface="Calibri"/>
                <a:sym typeface="Calibri"/>
              </a:rPr>
              <a:t>Key Update</a:t>
            </a:r>
            <a:endParaRPr sz="3600">
              <a:solidFill>
                <a:srgbClr val="0F75BC"/>
              </a:solidFill>
            </a:endParaRPr>
          </a:p>
        </p:txBody>
      </p:sp>
      <p:pic>
        <p:nvPicPr>
          <p:cNvPr id="255" name="Google Shape;255;p36" title="&quot;&quot;"/>
          <p:cNvPicPr preferRelativeResize="0"/>
          <p:nvPr/>
        </p:nvPicPr>
        <p:blipFill rotWithShape="1">
          <a:blip r:embed="rId3">
            <a:alphaModFix/>
          </a:blip>
          <a:srcRect b="3484"/>
          <a:stretch/>
        </p:blipFill>
        <p:spPr>
          <a:xfrm>
            <a:off x="7562500" y="359374"/>
            <a:ext cx="1165774" cy="1463201"/>
          </a:xfrm>
          <a:prstGeom prst="rect">
            <a:avLst/>
          </a:prstGeom>
          <a:noFill/>
          <a:ln w="9525" cap="flat" cmpd="sng">
            <a:solidFill>
              <a:srgbClr val="1F75BC"/>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0F75BC"/>
                </a:solidFill>
              </a:rPr>
              <a:t>Key Update</a:t>
            </a:r>
            <a:br>
              <a:rPr lang="en-US" dirty="0">
                <a:solidFill>
                  <a:srgbClr val="0F75BC"/>
                </a:solidFill>
              </a:rPr>
            </a:br>
            <a:r>
              <a:rPr lang="en-US" dirty="0" smtClean="0">
                <a:solidFill>
                  <a:srgbClr val="0F75BC"/>
                </a:solidFill>
              </a:rPr>
              <a:t> 6</a:t>
            </a:r>
            <a:endParaRPr lang="en-US" dirty="0"/>
          </a:p>
        </p:txBody>
      </p:sp>
      <p:sp>
        <p:nvSpPr>
          <p:cNvPr id="261" name="Google Shape;261;p37"/>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
        <p:nvSpPr>
          <p:cNvPr id="262" name="Google Shape;262;p37"/>
          <p:cNvSpPr txBox="1"/>
          <p:nvPr/>
        </p:nvSpPr>
        <p:spPr>
          <a:xfrm>
            <a:off x="434125" y="1764750"/>
            <a:ext cx="8415000" cy="27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latin typeface="Calibri"/>
                <a:ea typeface="Calibri"/>
                <a:cs typeface="Calibri"/>
                <a:sym typeface="Calibri"/>
              </a:rPr>
              <a:t>Limited In-person Instruction included as part of Comprehensive Distance Learning</a:t>
            </a:r>
            <a:endParaRPr sz="2600" b="1">
              <a:latin typeface="Calibri"/>
              <a:ea typeface="Calibri"/>
              <a:cs typeface="Calibri"/>
              <a:sym typeface="Calibri"/>
            </a:endParaRPr>
          </a:p>
          <a:p>
            <a:pPr marL="457200" lvl="0" indent="-355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Aimed to meet the needs of specific groups of students based on needed educational, relational, social-emotional, curricular, instructional, and/or assessment supports.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Cohorts of 20 students, no more than two cohorts in any given week.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Time on campus: two consecutive hours and cannot be intermittent.</a:t>
            </a:r>
            <a:endParaRPr sz="2000">
              <a:solidFill>
                <a:schemeClr val="dk1"/>
              </a:solidFill>
              <a:latin typeface="Calibri"/>
              <a:ea typeface="Calibri"/>
              <a:cs typeface="Calibri"/>
              <a:sym typeface="Calibri"/>
            </a:endParaRPr>
          </a:p>
          <a:p>
            <a:pPr marL="457200" lvl="0" indent="-355600" algn="l" rtl="0">
              <a:lnSpc>
                <a:spcPct val="100000"/>
              </a:lnSpc>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Depending on details, could be considered instructional time</a:t>
            </a:r>
            <a:endParaRPr sz="200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100">
              <a:solidFill>
                <a:schemeClr val="dk1"/>
              </a:solidFill>
              <a:latin typeface="Calibri"/>
              <a:ea typeface="Calibri"/>
              <a:cs typeface="Calibri"/>
              <a:sym typeface="Calibri"/>
            </a:endParaRPr>
          </a:p>
        </p:txBody>
      </p:sp>
      <p:sp>
        <p:nvSpPr>
          <p:cNvPr id="263" name="Google Shape;263;p37"/>
          <p:cNvSpPr txBox="1"/>
          <p:nvPr/>
        </p:nvSpPr>
        <p:spPr>
          <a:xfrm>
            <a:off x="434125" y="795950"/>
            <a:ext cx="6633900" cy="9021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600" b="1">
                <a:solidFill>
                  <a:srgbClr val="0F75BC"/>
                </a:solidFill>
                <a:latin typeface="Calibri"/>
                <a:ea typeface="Calibri"/>
                <a:cs typeface="Calibri"/>
                <a:sym typeface="Calibri"/>
              </a:rPr>
              <a:t>Key Update</a:t>
            </a:r>
            <a:endParaRPr sz="3600">
              <a:solidFill>
                <a:srgbClr val="0F75BC"/>
              </a:solidFill>
            </a:endParaRPr>
          </a:p>
        </p:txBody>
      </p:sp>
      <p:pic>
        <p:nvPicPr>
          <p:cNvPr id="264" name="Google Shape;264;p37" title="&quot;&quot;"/>
          <p:cNvPicPr preferRelativeResize="0"/>
          <p:nvPr/>
        </p:nvPicPr>
        <p:blipFill rotWithShape="1">
          <a:blip r:embed="rId3">
            <a:alphaModFix/>
          </a:blip>
          <a:srcRect b="3484"/>
          <a:stretch/>
        </p:blipFill>
        <p:spPr>
          <a:xfrm>
            <a:off x="7562500" y="359374"/>
            <a:ext cx="1165774" cy="1463201"/>
          </a:xfrm>
          <a:prstGeom prst="rect">
            <a:avLst/>
          </a:prstGeom>
          <a:noFill/>
          <a:ln w="9525" cap="flat" cmpd="sng">
            <a:solidFill>
              <a:srgbClr val="1F75BC"/>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2E74B5"/>
                </a:solidFill>
              </a:rPr>
              <a:t>Advisory Metrics</a:t>
            </a:r>
            <a:br>
              <a:rPr lang="en-US" dirty="0">
                <a:solidFill>
                  <a:srgbClr val="2E74B5"/>
                </a:solidFill>
              </a:rPr>
            </a:br>
            <a:endParaRPr lang="en-US" dirty="0"/>
          </a:p>
        </p:txBody>
      </p:sp>
      <p:sp>
        <p:nvSpPr>
          <p:cNvPr id="270" name="Google Shape;270;p38"/>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a:p>
        </p:txBody>
      </p:sp>
      <p:sp>
        <p:nvSpPr>
          <p:cNvPr id="271" name="Google Shape;271;p38"/>
          <p:cNvSpPr txBox="1"/>
          <p:nvPr/>
        </p:nvSpPr>
        <p:spPr>
          <a:xfrm>
            <a:off x="536675" y="1607550"/>
            <a:ext cx="7709100" cy="96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4000" b="1" dirty="0">
                <a:solidFill>
                  <a:srgbClr val="2E74B5"/>
                </a:solidFill>
              </a:rPr>
              <a:t>Advisory Metrics</a:t>
            </a:r>
            <a:endParaRPr sz="4000" b="1" dirty="0">
              <a:solidFill>
                <a:srgbClr val="2E74B5"/>
              </a:solidFill>
            </a:endParaRPr>
          </a:p>
          <a:p>
            <a:pPr marL="0" marR="0" lvl="0" indent="0" algn="ctr" rtl="0">
              <a:lnSpc>
                <a:spcPct val="100000"/>
              </a:lnSpc>
              <a:spcBef>
                <a:spcPts val="0"/>
              </a:spcBef>
              <a:spcAft>
                <a:spcPts val="0"/>
              </a:spcAft>
              <a:buClr>
                <a:srgbClr val="000000"/>
              </a:buClr>
              <a:buSzPts val="5400"/>
              <a:buFont typeface="Arial"/>
              <a:buNone/>
            </a:pPr>
            <a:endParaRPr sz="4000" b="1" dirty="0">
              <a:solidFill>
                <a:srgbClr val="2E74B5"/>
              </a:solidFill>
            </a:endParaRPr>
          </a:p>
          <a:p>
            <a:pPr marL="457200" marR="0" lvl="0" indent="0" algn="l" rtl="0">
              <a:lnSpc>
                <a:spcPct val="100000"/>
              </a:lnSpc>
              <a:spcBef>
                <a:spcPts val="0"/>
              </a:spcBef>
              <a:spcAft>
                <a:spcPts val="0"/>
              </a:spcAft>
              <a:buNone/>
            </a:pPr>
            <a:endParaRPr sz="4000" dirty="0"/>
          </a:p>
          <a:p>
            <a:pPr marL="0" marR="0" lvl="0" indent="0" algn="ctr" rtl="0">
              <a:lnSpc>
                <a:spcPct val="100000"/>
              </a:lnSpc>
              <a:spcBef>
                <a:spcPts val="0"/>
              </a:spcBef>
              <a:spcAft>
                <a:spcPts val="0"/>
              </a:spcAft>
              <a:buClr>
                <a:srgbClr val="000000"/>
              </a:buClr>
              <a:buSzPts val="5400"/>
              <a:buFont typeface="Arial"/>
              <a:buNone/>
            </a:pPr>
            <a:endParaRPr sz="4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2E74B5"/>
                </a:solidFill>
              </a:rPr>
              <a:t>Advisory Metrics</a:t>
            </a:r>
            <a:br>
              <a:rPr lang="en-US" dirty="0">
                <a:solidFill>
                  <a:srgbClr val="2E74B5"/>
                </a:solidFill>
              </a:rPr>
            </a:br>
            <a:r>
              <a:rPr lang="en-US" dirty="0" smtClean="0">
                <a:solidFill>
                  <a:srgbClr val="2E74B5"/>
                </a:solidFill>
              </a:rPr>
              <a:t> 2</a:t>
            </a:r>
            <a:endParaRPr lang="en-US" dirty="0"/>
          </a:p>
        </p:txBody>
      </p:sp>
      <p:sp>
        <p:nvSpPr>
          <p:cNvPr id="277" name="Google Shape;277;p3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
        <p:nvSpPr>
          <p:cNvPr id="278" name="Google Shape;278;p39"/>
          <p:cNvSpPr txBox="1"/>
          <p:nvPr/>
        </p:nvSpPr>
        <p:spPr>
          <a:xfrm>
            <a:off x="249575" y="1450775"/>
            <a:ext cx="8726700" cy="3357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2000" b="1">
                <a:solidFill>
                  <a:schemeClr val="dk1"/>
                </a:solidFill>
                <a:latin typeface="Calibri"/>
                <a:ea typeface="Calibri"/>
                <a:cs typeface="Calibri"/>
                <a:sym typeface="Calibri"/>
              </a:rPr>
              <a:t>Health Metrics shifted from Required to “Advisory”</a:t>
            </a:r>
            <a:endParaRPr sz="2600" b="1">
              <a:latin typeface="Calibri"/>
              <a:ea typeface="Calibri"/>
              <a:cs typeface="Calibri"/>
              <a:sym typeface="Calibri"/>
            </a:endParaRPr>
          </a:p>
          <a:p>
            <a:pPr marL="457200" lvl="0" indent="-349250" algn="l" rtl="0">
              <a:spcBef>
                <a:spcPts val="0"/>
              </a:spcBef>
              <a:spcAft>
                <a:spcPts val="0"/>
              </a:spcAft>
              <a:buSzPts val="1900"/>
              <a:buFont typeface="Calibri"/>
              <a:buChar char="●"/>
            </a:pPr>
            <a:r>
              <a:rPr lang="en-US" sz="1900">
                <a:latin typeface="Calibri"/>
                <a:ea typeface="Calibri"/>
                <a:cs typeface="Calibri"/>
                <a:sym typeface="Calibri"/>
              </a:rPr>
              <a:t>As of January 1, 2021, </a:t>
            </a:r>
            <a:r>
              <a:rPr lang="en-US" sz="1900">
                <a:solidFill>
                  <a:schemeClr val="dk1"/>
                </a:solidFill>
                <a:latin typeface="Calibri"/>
                <a:ea typeface="Calibri"/>
                <a:cs typeface="Calibri"/>
                <a:sym typeface="Calibri"/>
              </a:rPr>
              <a:t>Health Metrics shifted from Required to Advisory</a:t>
            </a:r>
            <a:r>
              <a:rPr lang="en-US" sz="1900">
                <a:latin typeface="Calibri"/>
                <a:ea typeface="Calibri"/>
                <a:cs typeface="Calibri"/>
                <a:sym typeface="Calibri"/>
              </a:rPr>
              <a:t> per Governor Brown’s directive</a:t>
            </a:r>
            <a:endParaRPr sz="1900">
              <a:latin typeface="Calibri"/>
              <a:ea typeface="Calibri"/>
              <a:cs typeface="Calibri"/>
              <a:sym typeface="Calibri"/>
            </a:endParaRPr>
          </a:p>
          <a:p>
            <a:pPr marL="457200" lvl="0" indent="-349250" algn="l" rtl="0">
              <a:spcBef>
                <a:spcPts val="0"/>
              </a:spcBef>
              <a:spcAft>
                <a:spcPts val="0"/>
              </a:spcAft>
              <a:buSzPts val="1900"/>
              <a:buFont typeface="Calibri"/>
              <a:buChar char="●"/>
            </a:pPr>
            <a:r>
              <a:rPr lang="en-US" sz="1900">
                <a:latin typeface="Calibri"/>
                <a:ea typeface="Calibri"/>
                <a:cs typeface="Calibri"/>
                <a:sym typeface="Calibri"/>
              </a:rPr>
              <a:t>Updates based on </a:t>
            </a:r>
            <a:r>
              <a:rPr lang="en-US" sz="1900" u="sng">
                <a:solidFill>
                  <a:schemeClr val="hlink"/>
                </a:solidFill>
                <a:latin typeface="Calibri"/>
                <a:ea typeface="Calibri"/>
                <a:cs typeface="Calibri"/>
                <a:sym typeface="Calibri"/>
                <a:hlinkClick r:id="rId3"/>
              </a:rPr>
              <a:t>Harvard Global Health Institute</a:t>
            </a:r>
            <a:endParaRPr sz="1900">
              <a:latin typeface="Calibri"/>
              <a:ea typeface="Calibri"/>
              <a:cs typeface="Calibri"/>
              <a:sym typeface="Calibri"/>
            </a:endParaRPr>
          </a:p>
          <a:p>
            <a:pPr marL="0" lvl="0" indent="0" algn="l" rtl="0">
              <a:spcBef>
                <a:spcPts val="240"/>
              </a:spcBef>
              <a:spcAft>
                <a:spcPts val="0"/>
              </a:spcAft>
              <a:buNone/>
            </a:pPr>
            <a:endParaRPr sz="400" b="1" i="1">
              <a:solidFill>
                <a:schemeClr val="dk1"/>
              </a:solidFill>
              <a:latin typeface="Calibri"/>
              <a:ea typeface="Calibri"/>
              <a:cs typeface="Calibri"/>
              <a:sym typeface="Calibri"/>
            </a:endParaRPr>
          </a:p>
          <a:p>
            <a:pPr marL="0" lvl="0" indent="0" algn="l" rtl="0">
              <a:spcBef>
                <a:spcPts val="240"/>
              </a:spcBef>
              <a:spcAft>
                <a:spcPts val="0"/>
              </a:spcAft>
              <a:buNone/>
            </a:pPr>
            <a:r>
              <a:rPr lang="en-US" sz="2000" b="1">
                <a:solidFill>
                  <a:schemeClr val="dk1"/>
                </a:solidFill>
                <a:latin typeface="Calibri"/>
                <a:ea typeface="Calibri"/>
                <a:cs typeface="Calibri"/>
                <a:sym typeface="Calibri"/>
              </a:rPr>
              <a:t>Ready Schools, Safe Learners will continue to be updated based on:</a:t>
            </a:r>
            <a:endParaRPr sz="2000" b="1">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Noto Sans Symbols"/>
              <a:buChar char="●"/>
            </a:pPr>
            <a:r>
              <a:rPr lang="en-US" sz="1900">
                <a:solidFill>
                  <a:schemeClr val="dk1"/>
                </a:solidFill>
                <a:latin typeface="Calibri"/>
                <a:ea typeface="Calibri"/>
                <a:cs typeface="Calibri"/>
                <a:sym typeface="Calibri"/>
              </a:rPr>
              <a:t>The continuing impacts of COVID-19 and the state’s evolving mitigation efforts as directed by Governor Brown and the Oregon Health Authority. </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Noto Sans Symbols"/>
              <a:buChar char="●"/>
            </a:pPr>
            <a:r>
              <a:rPr lang="en-US" sz="1900">
                <a:solidFill>
                  <a:schemeClr val="dk1"/>
                </a:solidFill>
                <a:latin typeface="Calibri"/>
                <a:ea typeface="Calibri"/>
                <a:cs typeface="Calibri"/>
                <a:sym typeface="Calibri"/>
              </a:rPr>
              <a:t>Input from educators, students, families, and community partners. </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Noto Sans Symbols"/>
              <a:buChar char="●"/>
            </a:pPr>
            <a:r>
              <a:rPr lang="en-US" sz="1900">
                <a:solidFill>
                  <a:schemeClr val="dk1"/>
                </a:solidFill>
                <a:latin typeface="Calibri"/>
                <a:ea typeface="Calibri"/>
                <a:cs typeface="Calibri"/>
                <a:sym typeface="Calibri"/>
              </a:rPr>
              <a:t>An ongoing review of equity impacts. </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Noto Sans Symbols"/>
              <a:buChar char="●"/>
            </a:pPr>
            <a:r>
              <a:rPr lang="en-US" sz="1900">
                <a:solidFill>
                  <a:schemeClr val="dk1"/>
                </a:solidFill>
                <a:latin typeface="Calibri"/>
                <a:ea typeface="Calibri"/>
                <a:cs typeface="Calibri"/>
                <a:sym typeface="Calibri"/>
              </a:rPr>
              <a:t>Learnings from efforts being rolled out in other states and countries.</a:t>
            </a:r>
            <a:endParaRPr sz="1900">
              <a:solidFill>
                <a:schemeClr val="dk1"/>
              </a:solidFill>
              <a:latin typeface="Calibri"/>
              <a:ea typeface="Calibri"/>
              <a:cs typeface="Calibri"/>
              <a:sym typeface="Calibri"/>
            </a:endParaRPr>
          </a:p>
          <a:p>
            <a:pPr marL="0" lvl="0" indent="0" algn="l" rtl="0">
              <a:spcBef>
                <a:spcPts val="0"/>
              </a:spcBef>
              <a:spcAft>
                <a:spcPts val="0"/>
              </a:spcAft>
              <a:buNone/>
            </a:pPr>
            <a:endParaRPr sz="2000" b="1">
              <a:latin typeface="Calibri"/>
              <a:ea typeface="Calibri"/>
              <a:cs typeface="Calibri"/>
              <a:sym typeface="Calibri"/>
            </a:endParaRPr>
          </a:p>
          <a:p>
            <a:pPr marL="457200" lvl="0" indent="0" algn="l" rtl="0">
              <a:spcBef>
                <a:spcPts val="0"/>
              </a:spcBef>
              <a:spcAft>
                <a:spcPts val="0"/>
              </a:spcAft>
              <a:buNone/>
            </a:pPr>
            <a:endParaRPr sz="2000">
              <a:latin typeface="Calibri"/>
              <a:ea typeface="Calibri"/>
              <a:cs typeface="Calibri"/>
              <a:sym typeface="Calibri"/>
            </a:endParaRPr>
          </a:p>
        </p:txBody>
      </p:sp>
      <p:sp>
        <p:nvSpPr>
          <p:cNvPr id="279" name="Google Shape;279;p39"/>
          <p:cNvSpPr txBox="1"/>
          <p:nvPr/>
        </p:nvSpPr>
        <p:spPr>
          <a:xfrm>
            <a:off x="249575" y="878675"/>
            <a:ext cx="57486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rgbClr val="008000"/>
                </a:solidFill>
                <a:latin typeface="Calibri"/>
                <a:ea typeface="Calibri"/>
                <a:cs typeface="Calibri"/>
                <a:sym typeface="Calibri"/>
              </a:rPr>
              <a:t>Advisory Metrics</a:t>
            </a:r>
            <a:endParaRPr sz="3600" b="1">
              <a:solidFill>
                <a:srgbClr val="008000"/>
              </a:solidFill>
              <a:latin typeface="Calibri"/>
              <a:ea typeface="Calibri"/>
              <a:cs typeface="Calibri"/>
              <a:sym typeface="Calibri"/>
            </a:endParaRPr>
          </a:p>
        </p:txBody>
      </p:sp>
      <p:pic>
        <p:nvPicPr>
          <p:cNvPr id="280" name="Google Shape;280;p39" title="Update"/>
          <p:cNvPicPr preferRelativeResize="0"/>
          <p:nvPr/>
        </p:nvPicPr>
        <p:blipFill>
          <a:blip r:embed="rId4">
            <a:alphaModFix/>
          </a:blip>
          <a:stretch>
            <a:fillRect/>
          </a:stretch>
        </p:blipFill>
        <p:spPr>
          <a:xfrm rot="1924421">
            <a:off x="7459200" y="71722"/>
            <a:ext cx="1362952" cy="13493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2E74B5"/>
                </a:solidFill>
              </a:rPr>
              <a:t>Advisory Metrics</a:t>
            </a:r>
            <a:br>
              <a:rPr lang="en-US" dirty="0">
                <a:solidFill>
                  <a:srgbClr val="2E74B5"/>
                </a:solidFill>
              </a:rPr>
            </a:br>
            <a:r>
              <a:rPr lang="en-US" dirty="0" smtClean="0">
                <a:solidFill>
                  <a:srgbClr val="2E74B5"/>
                </a:solidFill>
              </a:rPr>
              <a:t> 3</a:t>
            </a:r>
            <a:endParaRPr lang="en-US" dirty="0"/>
          </a:p>
        </p:txBody>
      </p:sp>
      <p:sp>
        <p:nvSpPr>
          <p:cNvPr id="286" name="Google Shape;286;p40"/>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sp>
        <p:nvSpPr>
          <p:cNvPr id="287" name="Google Shape;287;p40"/>
          <p:cNvSpPr txBox="1"/>
          <p:nvPr/>
        </p:nvSpPr>
        <p:spPr>
          <a:xfrm>
            <a:off x="173375" y="1558625"/>
            <a:ext cx="8726700" cy="32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latin typeface="Calibri"/>
                <a:ea typeface="Calibri"/>
                <a:cs typeface="Calibri"/>
                <a:sym typeface="Calibri"/>
              </a:rPr>
              <a:t>When students and staff return to on-site instruction in any form, it is required that schools:</a:t>
            </a:r>
            <a:endParaRPr sz="2600" b="1">
              <a:latin typeface="Calibri"/>
              <a:ea typeface="Calibri"/>
              <a:cs typeface="Calibri"/>
              <a:sym typeface="Calibri"/>
            </a:endParaRPr>
          </a:p>
          <a:p>
            <a:pPr marL="457200" lvl="0" indent="-355600" algn="l" rtl="0">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Train all staff on Section 1-3 of the RSSL guidance.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Designate a school leader to implement, support and enforce health and safety protocols.</a:t>
            </a: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Provide a Comprehensive Distance Learning (CDL) Instructional Model option for students and families that choose to remain off-site. </a:t>
            </a:r>
            <a:endParaRPr sz="2000">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Clr>
                <a:schemeClr val="dk1"/>
              </a:buClr>
              <a:buSzPts val="2000"/>
              <a:buChar char="●"/>
            </a:pPr>
            <a:r>
              <a:rPr lang="en-US" sz="2000">
                <a:solidFill>
                  <a:schemeClr val="dk1"/>
                </a:solidFill>
                <a:latin typeface="Calibri"/>
                <a:ea typeface="Calibri"/>
                <a:cs typeface="Calibri"/>
                <a:sym typeface="Calibri"/>
              </a:rPr>
              <a:t>Work with families to serve all students, even those in high-risk population(s) whether learning is happening through On-Site, Hybrid, or CDL.</a:t>
            </a:r>
            <a:endParaRPr sz="2000">
              <a:solidFill>
                <a:schemeClr val="dk1"/>
              </a:solidFill>
              <a:latin typeface="Calibri"/>
              <a:ea typeface="Calibri"/>
              <a:cs typeface="Calibri"/>
              <a:sym typeface="Calibri"/>
            </a:endParaRPr>
          </a:p>
          <a:p>
            <a:pPr marL="457200" lvl="0" indent="0" algn="l" rtl="0">
              <a:spcBef>
                <a:spcPts val="0"/>
              </a:spcBef>
              <a:spcAft>
                <a:spcPts val="0"/>
              </a:spcAft>
              <a:buNone/>
            </a:pPr>
            <a:endParaRPr sz="2000">
              <a:latin typeface="Calibri"/>
              <a:ea typeface="Calibri"/>
              <a:cs typeface="Calibri"/>
              <a:sym typeface="Calibri"/>
            </a:endParaRPr>
          </a:p>
          <a:p>
            <a:pPr marL="0" lvl="0" indent="0" algn="l" rtl="0">
              <a:spcBef>
                <a:spcPts val="0"/>
              </a:spcBef>
              <a:spcAft>
                <a:spcPts val="0"/>
              </a:spcAft>
              <a:buNone/>
            </a:pPr>
            <a:endParaRPr sz="1100">
              <a:solidFill>
                <a:schemeClr val="dk1"/>
              </a:solidFill>
              <a:latin typeface="Calibri"/>
              <a:ea typeface="Calibri"/>
              <a:cs typeface="Calibri"/>
              <a:sym typeface="Calibri"/>
            </a:endParaRPr>
          </a:p>
        </p:txBody>
      </p:sp>
      <p:pic>
        <p:nvPicPr>
          <p:cNvPr id="288" name="Google Shape;288;p40" title="Update"/>
          <p:cNvPicPr preferRelativeResize="0"/>
          <p:nvPr/>
        </p:nvPicPr>
        <p:blipFill>
          <a:blip r:embed="rId3">
            <a:alphaModFix/>
          </a:blip>
          <a:stretch>
            <a:fillRect/>
          </a:stretch>
        </p:blipFill>
        <p:spPr>
          <a:xfrm rot="1924421">
            <a:off x="7459200" y="71722"/>
            <a:ext cx="1362952" cy="1349324"/>
          </a:xfrm>
          <a:prstGeom prst="rect">
            <a:avLst/>
          </a:prstGeom>
          <a:noFill/>
          <a:ln>
            <a:noFill/>
          </a:ln>
        </p:spPr>
      </p:pic>
      <p:sp>
        <p:nvSpPr>
          <p:cNvPr id="289" name="Google Shape;289;p40"/>
          <p:cNvSpPr txBox="1"/>
          <p:nvPr/>
        </p:nvSpPr>
        <p:spPr>
          <a:xfrm>
            <a:off x="254950" y="794475"/>
            <a:ext cx="57486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rgbClr val="008000"/>
                </a:solidFill>
                <a:latin typeface="Calibri"/>
                <a:ea typeface="Calibri"/>
                <a:cs typeface="Calibri"/>
                <a:sym typeface="Calibri"/>
              </a:rPr>
              <a:t>Advisory Metrics</a:t>
            </a:r>
            <a:endParaRPr sz="3600" b="1">
              <a:solidFill>
                <a:srgbClr val="008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1F75BC"/>
                </a:solidFill>
              </a:rPr>
              <a:t>Updated metrics</a:t>
            </a:r>
            <a:endParaRPr lang="en-US" dirty="0"/>
          </a:p>
        </p:txBody>
      </p:sp>
      <p:sp>
        <p:nvSpPr>
          <p:cNvPr id="295" name="Google Shape;295;p41"/>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
        <p:nvSpPr>
          <p:cNvPr id="296" name="Google Shape;296;p41"/>
          <p:cNvSpPr txBox="1"/>
          <p:nvPr/>
        </p:nvSpPr>
        <p:spPr>
          <a:xfrm>
            <a:off x="45425" y="899650"/>
            <a:ext cx="3444300" cy="34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solidFill>
                  <a:srgbClr val="1F75BC"/>
                </a:solidFill>
                <a:latin typeface="Calibri"/>
                <a:ea typeface="Calibri"/>
                <a:cs typeface="Calibri"/>
                <a:sym typeface="Calibri"/>
              </a:rPr>
              <a:t>Updated metrics based on the Harvard Global Health Institute recommendations.</a:t>
            </a:r>
            <a:endParaRPr sz="3200" dirty="0">
              <a:solidFill>
                <a:srgbClr val="1F75BC"/>
              </a:solidFill>
            </a:endParaRPr>
          </a:p>
        </p:txBody>
      </p:sp>
      <p:pic>
        <p:nvPicPr>
          <p:cNvPr id="297" name="Google Shape;297;p41" title="&quot;&quot;"/>
          <p:cNvPicPr preferRelativeResize="0"/>
          <p:nvPr/>
        </p:nvPicPr>
        <p:blipFill>
          <a:blip r:embed="rId3">
            <a:alphaModFix/>
          </a:blip>
          <a:stretch>
            <a:fillRect/>
          </a:stretch>
        </p:blipFill>
        <p:spPr>
          <a:xfrm>
            <a:off x="3650850" y="90400"/>
            <a:ext cx="5245774" cy="4659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1F75BC"/>
                </a:solidFill>
                <a:highlight>
                  <a:srgbClr val="FFFF00"/>
                </a:highlight>
              </a:rPr>
              <a:t>Placeholder: Addressing Testing</a:t>
            </a:r>
            <a:endParaRPr lang="en-US" dirty="0"/>
          </a:p>
        </p:txBody>
      </p:sp>
      <p:sp>
        <p:nvSpPr>
          <p:cNvPr id="303" name="Google Shape;303;p42"/>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
        <p:nvSpPr>
          <p:cNvPr id="304" name="Google Shape;304;p42"/>
          <p:cNvSpPr txBox="1"/>
          <p:nvPr/>
        </p:nvSpPr>
        <p:spPr>
          <a:xfrm>
            <a:off x="141725" y="1761300"/>
            <a:ext cx="8664600" cy="258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If your school is located in a county that does not meet the advisory metrics; not later than March 1, 2021, </a:t>
            </a:r>
            <a:r>
              <a:rPr lang="en-US" sz="1800" b="1">
                <a:solidFill>
                  <a:schemeClr val="dk1"/>
                </a:solidFill>
                <a:latin typeface="Calibri"/>
                <a:ea typeface="Calibri"/>
                <a:cs typeface="Calibri"/>
                <a:sym typeface="Calibri"/>
              </a:rPr>
              <a:t>the school must offer access to on-site testing for symptomatic students and staff identified on campus as well as those with known exposures to individuals with COVID-19</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a:p>
            <a:pPr marL="45720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42"/>
          <p:cNvSpPr txBox="1"/>
          <p:nvPr/>
        </p:nvSpPr>
        <p:spPr>
          <a:xfrm>
            <a:off x="238100" y="438325"/>
            <a:ext cx="8054100" cy="624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400" b="1" dirty="0">
                <a:solidFill>
                  <a:srgbClr val="1F75BC"/>
                </a:solidFill>
                <a:latin typeface="Calibri"/>
                <a:ea typeface="Calibri"/>
                <a:cs typeface="Calibri"/>
                <a:sym typeface="Calibri"/>
              </a:rPr>
              <a:t>[</a:t>
            </a:r>
            <a:r>
              <a:rPr lang="en-US" sz="3400" b="1" dirty="0">
                <a:solidFill>
                  <a:srgbClr val="1F75BC"/>
                </a:solidFill>
                <a:highlight>
                  <a:srgbClr val="FFFF00"/>
                </a:highlight>
                <a:latin typeface="Calibri"/>
                <a:ea typeface="Calibri"/>
                <a:cs typeface="Calibri"/>
                <a:sym typeface="Calibri"/>
              </a:rPr>
              <a:t>Placeholder: Addressing Testing</a:t>
            </a:r>
            <a:r>
              <a:rPr lang="en-US" sz="3400" b="1" dirty="0">
                <a:solidFill>
                  <a:srgbClr val="1F75BC"/>
                </a:solidFill>
                <a:latin typeface="Calibri"/>
                <a:ea typeface="Calibri"/>
                <a:cs typeface="Calibri"/>
                <a:sym typeface="Calibri"/>
              </a:rPr>
              <a:t>]</a:t>
            </a:r>
            <a:endParaRPr sz="3400" dirty="0">
              <a:solidFill>
                <a:srgbClr val="1F75BC"/>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rgbClr val="2E74B5"/>
                </a:solidFill>
              </a:rPr>
              <a:t>Health &amp; Safety Protocols</a:t>
            </a:r>
            <a:br>
              <a:rPr lang="en-US" dirty="0">
                <a:solidFill>
                  <a:srgbClr val="2E74B5"/>
                </a:solidFill>
              </a:rPr>
            </a:br>
            <a:endParaRPr lang="en-US" dirty="0"/>
          </a:p>
        </p:txBody>
      </p:sp>
      <p:sp>
        <p:nvSpPr>
          <p:cNvPr id="311" name="Google Shape;311;p43"/>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
        <p:nvSpPr>
          <p:cNvPr id="312" name="Google Shape;312;p43"/>
          <p:cNvSpPr txBox="1"/>
          <p:nvPr/>
        </p:nvSpPr>
        <p:spPr>
          <a:xfrm>
            <a:off x="536675" y="1607550"/>
            <a:ext cx="7709100" cy="96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4000" b="1" dirty="0">
                <a:solidFill>
                  <a:srgbClr val="2E74B5"/>
                </a:solidFill>
              </a:rPr>
              <a:t>Health &amp; Safety Protocols</a:t>
            </a:r>
            <a:endParaRPr sz="4000" b="1" dirty="0">
              <a:solidFill>
                <a:srgbClr val="2E74B5"/>
              </a:solidFill>
            </a:endParaRPr>
          </a:p>
          <a:p>
            <a:pPr marL="0" marR="0" lvl="0" indent="0" algn="ctr" rtl="0">
              <a:lnSpc>
                <a:spcPct val="100000"/>
              </a:lnSpc>
              <a:spcBef>
                <a:spcPts val="0"/>
              </a:spcBef>
              <a:spcAft>
                <a:spcPts val="0"/>
              </a:spcAft>
              <a:buClr>
                <a:srgbClr val="000000"/>
              </a:buClr>
              <a:buSzPts val="5400"/>
              <a:buFont typeface="Arial"/>
              <a:buNone/>
            </a:pPr>
            <a:endParaRPr sz="4000" b="1" dirty="0">
              <a:solidFill>
                <a:srgbClr val="2E74B5"/>
              </a:solidFill>
            </a:endParaRPr>
          </a:p>
          <a:p>
            <a:pPr marL="457200" marR="0" lvl="0" indent="0" algn="l" rtl="0">
              <a:lnSpc>
                <a:spcPct val="100000"/>
              </a:lnSpc>
              <a:spcBef>
                <a:spcPts val="0"/>
              </a:spcBef>
              <a:spcAft>
                <a:spcPts val="0"/>
              </a:spcAft>
              <a:buNone/>
            </a:pPr>
            <a:endParaRPr sz="4000" dirty="0"/>
          </a:p>
          <a:p>
            <a:pPr marL="0" marR="0" lvl="0" indent="0" algn="ctr" rtl="0">
              <a:lnSpc>
                <a:spcPct val="100000"/>
              </a:lnSpc>
              <a:spcBef>
                <a:spcPts val="0"/>
              </a:spcBef>
              <a:spcAft>
                <a:spcPts val="0"/>
              </a:spcAft>
              <a:buClr>
                <a:srgbClr val="000000"/>
              </a:buClr>
              <a:buSzPts val="5400"/>
              <a:buFont typeface="Arial"/>
              <a:buNone/>
            </a:pPr>
            <a:endParaRPr sz="4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chemeClr val="accent3"/>
                </a:solidFill>
              </a:rPr>
              <a:t>designated leader</a:t>
            </a:r>
            <a:endParaRPr lang="en-US" dirty="0"/>
          </a:p>
        </p:txBody>
      </p:sp>
      <p:sp>
        <p:nvSpPr>
          <p:cNvPr id="318" name="Google Shape;318;p44"/>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a:p>
        </p:txBody>
      </p:sp>
      <p:sp>
        <p:nvSpPr>
          <p:cNvPr id="319" name="Google Shape;319;p44"/>
          <p:cNvSpPr txBox="1"/>
          <p:nvPr/>
        </p:nvSpPr>
        <p:spPr>
          <a:xfrm>
            <a:off x="626150" y="2159175"/>
            <a:ext cx="6625800" cy="23535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Including face coverings and physical distancing requirements, consistent with RSSL guidance and other guidance from OHA. </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This role should be known to all staff in the building with consistent ways for licenced and classified staff to access and voice concerns or needs.</a:t>
            </a:r>
            <a:endParaRPr sz="2200">
              <a:solidFill>
                <a:schemeClr val="dk1"/>
              </a:solidFill>
              <a:latin typeface="Calibri"/>
              <a:ea typeface="Calibri"/>
              <a:cs typeface="Calibri"/>
              <a:sym typeface="Calibri"/>
            </a:endParaRPr>
          </a:p>
        </p:txBody>
      </p:sp>
      <p:sp>
        <p:nvSpPr>
          <p:cNvPr id="320" name="Google Shape;320;p44"/>
          <p:cNvSpPr txBox="1"/>
          <p:nvPr/>
        </p:nvSpPr>
        <p:spPr>
          <a:xfrm>
            <a:off x="529000" y="612425"/>
            <a:ext cx="7856700" cy="624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2800" b="1" dirty="0">
                <a:solidFill>
                  <a:schemeClr val="accent3"/>
                </a:solidFill>
                <a:latin typeface="Calibri"/>
                <a:ea typeface="Calibri"/>
                <a:cs typeface="Calibri"/>
                <a:sym typeface="Calibri"/>
              </a:rPr>
              <a:t>Every school will have a designated leader to establish, implement, support and enforce all RSSL health and safety protocols.</a:t>
            </a:r>
            <a:endParaRPr sz="2800" b="1" dirty="0">
              <a:solidFill>
                <a:schemeClr val="accent3"/>
              </a:solidFill>
              <a:latin typeface="Calibri"/>
              <a:ea typeface="Calibri"/>
              <a:cs typeface="Calibri"/>
              <a:sym typeface="Calibri"/>
            </a:endParaRPr>
          </a:p>
        </p:txBody>
      </p:sp>
      <p:pic>
        <p:nvPicPr>
          <p:cNvPr id="321" name="Google Shape;321;p44" title="&quot;&quot;"/>
          <p:cNvPicPr preferRelativeResize="0"/>
          <p:nvPr/>
        </p:nvPicPr>
        <p:blipFill>
          <a:blip r:embed="rId3">
            <a:alphaModFix/>
          </a:blip>
          <a:stretch>
            <a:fillRect/>
          </a:stretch>
        </p:blipFill>
        <p:spPr>
          <a:xfrm>
            <a:off x="7390875" y="3313125"/>
            <a:ext cx="1520425" cy="1520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chemeClr val="accent3"/>
                </a:solidFill>
              </a:rPr>
              <a:t>Address concerns</a:t>
            </a:r>
            <a:endParaRPr lang="en-US" dirty="0"/>
          </a:p>
        </p:txBody>
      </p:sp>
      <p:sp>
        <p:nvSpPr>
          <p:cNvPr id="327" name="Google Shape;327;p4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a:p>
        </p:txBody>
      </p:sp>
      <p:sp>
        <p:nvSpPr>
          <p:cNvPr id="328" name="Google Shape;328;p45"/>
          <p:cNvSpPr txBox="1"/>
          <p:nvPr/>
        </p:nvSpPr>
        <p:spPr>
          <a:xfrm>
            <a:off x="465825" y="1593250"/>
            <a:ext cx="7058700" cy="30042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Create a simple process that allows for named and anonymous sharing of concerns that can be reviewed on a daily and weekly basis by the designated RSSL building point-person. </a:t>
            </a:r>
            <a:endParaRPr sz="2200">
              <a:solidFill>
                <a:schemeClr val="dk1"/>
              </a:solidFill>
              <a:latin typeface="Calibri"/>
              <a:ea typeface="Calibri"/>
              <a:cs typeface="Calibri"/>
              <a:sym typeface="Calibri"/>
            </a:endParaRPr>
          </a:p>
          <a:p>
            <a:pPr marL="457200" lvl="0" indent="-368300" algn="l" rtl="0">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If a regular committee or group is meeting to support RSSL implementation, it is </a:t>
            </a:r>
            <a:r>
              <a:rPr lang="en-US" sz="2200" u="sng">
                <a:solidFill>
                  <a:schemeClr val="dk1"/>
                </a:solidFill>
                <a:latin typeface="Calibri"/>
                <a:ea typeface="Calibri"/>
                <a:cs typeface="Calibri"/>
                <a:sym typeface="Calibri"/>
              </a:rPr>
              <a:t>recommended</a:t>
            </a:r>
            <a:r>
              <a:rPr lang="en-US" sz="2200">
                <a:solidFill>
                  <a:schemeClr val="dk1"/>
                </a:solidFill>
                <a:latin typeface="Calibri"/>
                <a:ea typeface="Calibri"/>
                <a:cs typeface="Calibri"/>
                <a:sym typeface="Calibri"/>
              </a:rPr>
              <a:t> that one employee member be selected by each local bargaining unit representing employees at the school to participate.</a:t>
            </a:r>
            <a:endParaRPr sz="2200">
              <a:solidFill>
                <a:schemeClr val="dk1"/>
              </a:solidFill>
              <a:latin typeface="Calibri"/>
              <a:ea typeface="Calibri"/>
              <a:cs typeface="Calibri"/>
              <a:sym typeface="Calibri"/>
            </a:endParaRPr>
          </a:p>
        </p:txBody>
      </p:sp>
      <p:sp>
        <p:nvSpPr>
          <p:cNvPr id="329" name="Google Shape;329;p45"/>
          <p:cNvSpPr txBox="1"/>
          <p:nvPr/>
        </p:nvSpPr>
        <p:spPr>
          <a:xfrm>
            <a:off x="465825" y="810575"/>
            <a:ext cx="7509600" cy="624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400" b="1" dirty="0">
                <a:solidFill>
                  <a:schemeClr val="accent3"/>
                </a:solidFill>
                <a:latin typeface="Calibri"/>
                <a:ea typeface="Calibri"/>
                <a:cs typeface="Calibri"/>
                <a:sym typeface="Calibri"/>
              </a:rPr>
              <a:t>Address concerns at all levels.</a:t>
            </a:r>
            <a:endParaRPr sz="3400" dirty="0">
              <a:solidFill>
                <a:schemeClr val="accent3"/>
              </a:solidFill>
              <a:latin typeface="Calibri"/>
              <a:ea typeface="Calibri"/>
              <a:cs typeface="Calibri"/>
              <a:sym typeface="Calibri"/>
            </a:endParaRPr>
          </a:p>
        </p:txBody>
      </p:sp>
      <p:pic>
        <p:nvPicPr>
          <p:cNvPr id="330" name="Google Shape;330;p45" title="&quot;&quot;"/>
          <p:cNvPicPr preferRelativeResize="0"/>
          <p:nvPr/>
        </p:nvPicPr>
        <p:blipFill>
          <a:blip r:embed="rId3">
            <a:alphaModFix/>
          </a:blip>
          <a:stretch>
            <a:fillRect/>
          </a:stretch>
        </p:blipFill>
        <p:spPr>
          <a:xfrm>
            <a:off x="7578625" y="3390300"/>
            <a:ext cx="1359550" cy="1359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p:nvPr/>
        </p:nvSpPr>
        <p:spPr>
          <a:xfrm>
            <a:off x="343450" y="2199275"/>
            <a:ext cx="8606400" cy="217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dirty="0">
                <a:solidFill>
                  <a:schemeClr val="dk1"/>
                </a:solidFill>
              </a:rPr>
              <a:t>What’s Included</a:t>
            </a:r>
            <a:endParaRPr sz="2200" b="1" dirty="0"/>
          </a:p>
          <a:p>
            <a:pPr marL="457200" marR="0" lvl="0" indent="-368300" algn="l" rtl="0">
              <a:lnSpc>
                <a:spcPct val="100000"/>
              </a:lnSpc>
              <a:spcBef>
                <a:spcPts val="1000"/>
              </a:spcBef>
              <a:spcAft>
                <a:spcPts val="0"/>
              </a:spcAft>
              <a:buSzPts val="2200"/>
              <a:buChar char="●"/>
            </a:pPr>
            <a:r>
              <a:rPr lang="en-US" sz="2200" dirty="0"/>
              <a:t>Framing and Key messages</a:t>
            </a:r>
            <a:endParaRPr sz="2200" dirty="0"/>
          </a:p>
          <a:p>
            <a:pPr marL="457200" lvl="0" indent="-368300" algn="l" rtl="0">
              <a:spcBef>
                <a:spcPts val="0"/>
              </a:spcBef>
              <a:spcAft>
                <a:spcPts val="0"/>
              </a:spcAft>
              <a:buSzPts val="2200"/>
              <a:buChar char="●"/>
            </a:pPr>
            <a:r>
              <a:rPr lang="en-US" sz="2200" dirty="0">
                <a:solidFill>
                  <a:schemeClr val="dk1"/>
                </a:solidFill>
              </a:rPr>
              <a:t>A snapshot of updates to the guidance for Oregon’s schools</a:t>
            </a:r>
            <a:endParaRPr sz="2200" dirty="0"/>
          </a:p>
          <a:p>
            <a:pPr marL="457200" marR="0" lvl="0" indent="-368300" algn="l" rtl="0">
              <a:lnSpc>
                <a:spcPct val="100000"/>
              </a:lnSpc>
              <a:spcBef>
                <a:spcPts val="0"/>
              </a:spcBef>
              <a:spcAft>
                <a:spcPts val="0"/>
              </a:spcAft>
              <a:buSzPts val="2200"/>
              <a:buChar char="●"/>
            </a:pPr>
            <a:r>
              <a:rPr lang="en-US" sz="2200" dirty="0"/>
              <a:t>Brief Explainer on Advisory Health Metrics</a:t>
            </a:r>
            <a:endParaRPr sz="2200" dirty="0"/>
          </a:p>
          <a:p>
            <a:pPr marL="457200" marR="0" lvl="0" indent="-368300" algn="l" rtl="0">
              <a:lnSpc>
                <a:spcPct val="100000"/>
              </a:lnSpc>
              <a:spcBef>
                <a:spcPts val="0"/>
              </a:spcBef>
              <a:spcAft>
                <a:spcPts val="0"/>
              </a:spcAft>
              <a:buSzPts val="2200"/>
              <a:buChar char="●"/>
            </a:pPr>
            <a:r>
              <a:rPr lang="en-US" sz="2200" dirty="0"/>
              <a:t>Health &amp; Safety Protocols </a:t>
            </a:r>
            <a:endParaRPr sz="2200" dirty="0"/>
          </a:p>
          <a:p>
            <a:pPr marL="457200" marR="0" lvl="0" indent="-368300" algn="l" rtl="0">
              <a:lnSpc>
                <a:spcPct val="100000"/>
              </a:lnSpc>
              <a:spcBef>
                <a:spcPts val="0"/>
              </a:spcBef>
              <a:spcAft>
                <a:spcPts val="0"/>
              </a:spcAft>
              <a:buSzPts val="2200"/>
              <a:buChar char="●"/>
            </a:pPr>
            <a:r>
              <a:rPr lang="en-US" sz="2200" dirty="0"/>
              <a:t>Vaccine Update</a:t>
            </a:r>
            <a:endParaRPr sz="2200" dirty="0"/>
          </a:p>
          <a:p>
            <a:pPr marL="457200" marR="0" lvl="0" indent="-368300" algn="l" rtl="0">
              <a:lnSpc>
                <a:spcPct val="100000"/>
              </a:lnSpc>
              <a:spcBef>
                <a:spcPts val="0"/>
              </a:spcBef>
              <a:spcAft>
                <a:spcPts val="0"/>
              </a:spcAft>
              <a:buSzPts val="2200"/>
              <a:buChar char="●"/>
            </a:pPr>
            <a:r>
              <a:rPr lang="en-US" sz="2200" dirty="0"/>
              <a:t>Tools and Resources</a:t>
            </a:r>
            <a:endParaRPr sz="2200" dirty="0"/>
          </a:p>
          <a:p>
            <a:pPr marL="0" marR="0" lvl="0" indent="0" algn="l" rtl="0">
              <a:lnSpc>
                <a:spcPct val="100000"/>
              </a:lnSpc>
              <a:spcBef>
                <a:spcPts val="1000"/>
              </a:spcBef>
              <a:spcAft>
                <a:spcPts val="1000"/>
              </a:spcAft>
              <a:buNone/>
            </a:pPr>
            <a:endParaRPr sz="2200" dirty="0"/>
          </a:p>
        </p:txBody>
      </p:sp>
      <p:sp>
        <p:nvSpPr>
          <p:cNvPr id="121" name="Google Shape;121;p19"/>
          <p:cNvSpPr txBox="1"/>
          <p:nvPr/>
        </p:nvSpPr>
        <p:spPr>
          <a:xfrm>
            <a:off x="542275" y="718875"/>
            <a:ext cx="8107500" cy="1284900"/>
          </a:xfrm>
          <a:prstGeom prst="rect">
            <a:avLst/>
          </a:prstGeom>
          <a:noFill/>
          <a:ln w="19050"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latin typeface="Calibri"/>
                <a:ea typeface="Calibri"/>
                <a:cs typeface="Calibri"/>
                <a:sym typeface="Calibri"/>
              </a:rPr>
              <a:t>Please Note:</a:t>
            </a:r>
            <a:r>
              <a:rPr lang="en-US" sz="1600">
                <a:latin typeface="Calibri"/>
                <a:ea typeface="Calibri"/>
                <a:cs typeface="Calibri"/>
                <a:sym typeface="Calibri"/>
              </a:rPr>
              <a:t> The information in these slides is not intended to be comprehensive. The purpose of these slides is to equip district and school leaders with a resource they can use to share information with teachers, school staff, school boards, students, families and their local community. </a:t>
            </a:r>
            <a:endParaRPr sz="1600">
              <a:latin typeface="Calibri"/>
              <a:ea typeface="Calibri"/>
              <a:cs typeface="Calibri"/>
              <a:sym typeface="Calibri"/>
            </a:endParaRPr>
          </a:p>
        </p:txBody>
      </p:sp>
      <p:sp>
        <p:nvSpPr>
          <p:cNvPr id="2" name="Title 1" hidden="1"/>
          <p:cNvSpPr>
            <a:spLocks noGrp="1"/>
          </p:cNvSpPr>
          <p:nvPr>
            <p:ph type="title"/>
          </p:nvPr>
        </p:nvSpPr>
        <p:spPr/>
        <p:txBody>
          <a:bodyPr/>
          <a:lstStyle/>
          <a:p>
            <a:r>
              <a:rPr lang="en-US" dirty="0"/>
              <a:t>What’s Included</a:t>
            </a:r>
            <a:br>
              <a:rPr lang="en-US" dirty="0"/>
            </a:b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chemeClr val="accent3"/>
                </a:solidFill>
              </a:rPr>
              <a:t>Infection Control</a:t>
            </a:r>
            <a:br>
              <a:rPr lang="en-US" dirty="0">
                <a:solidFill>
                  <a:schemeClr val="accent3"/>
                </a:solidFill>
              </a:rPr>
            </a:br>
            <a:endParaRPr lang="en-US" dirty="0"/>
          </a:p>
        </p:txBody>
      </p:sp>
      <p:sp>
        <p:nvSpPr>
          <p:cNvPr id="336" name="Google Shape;336;p46"/>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30</a:t>
            </a:fld>
            <a:endParaRPr/>
          </a:p>
        </p:txBody>
      </p:sp>
      <p:sp>
        <p:nvSpPr>
          <p:cNvPr id="337" name="Google Shape;337;p46"/>
          <p:cNvSpPr txBox="1"/>
          <p:nvPr/>
        </p:nvSpPr>
        <p:spPr>
          <a:xfrm>
            <a:off x="359125" y="1773575"/>
            <a:ext cx="8637300" cy="27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What’s Required?</a:t>
            </a:r>
            <a:endParaRPr sz="2000" b="1">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Conduct a risk assessment and review requirements by OSHA</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Create a simple process that allows for named and anonymous complaints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Process to train all staff in sections 1-3 of RSSL guidance</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Protocols to notify local public health of student or staff cases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Plans for systematic cleaning/disinfecting/sanitizing</a:t>
            </a:r>
            <a:endParaRPr sz="2000">
              <a:solidFill>
                <a:schemeClr val="dk1"/>
              </a:solidFill>
              <a:latin typeface="Calibri"/>
              <a:ea typeface="Calibri"/>
              <a:cs typeface="Calibri"/>
              <a:sym typeface="Calibri"/>
            </a:endParaRPr>
          </a:p>
          <a:p>
            <a:pPr marL="0" lvl="0" indent="0" algn="l" rtl="0">
              <a:spcBef>
                <a:spcPts val="1000"/>
              </a:spcBef>
              <a:spcAft>
                <a:spcPts val="0"/>
              </a:spcAft>
              <a:buNone/>
            </a:pPr>
            <a:endParaRPr>
              <a:solidFill>
                <a:schemeClr val="dk1"/>
              </a:solidFill>
              <a:latin typeface="Calibri"/>
              <a:ea typeface="Calibri"/>
              <a:cs typeface="Calibri"/>
              <a:sym typeface="Calibri"/>
            </a:endParaRPr>
          </a:p>
          <a:p>
            <a:pPr marL="0" lvl="0" indent="0" algn="l" rtl="0">
              <a:spcBef>
                <a:spcPts val="1000"/>
              </a:spcBef>
              <a:spcAft>
                <a:spcPts val="0"/>
              </a:spcAft>
              <a:buNone/>
            </a:pPr>
            <a:r>
              <a:rPr lang="en-US">
                <a:solidFill>
                  <a:schemeClr val="dk1"/>
                </a:solidFill>
                <a:latin typeface="Calibri"/>
                <a:ea typeface="Calibri"/>
                <a:cs typeface="Calibri"/>
                <a:sym typeface="Calibri"/>
              </a:rPr>
              <a:t>Full list of requirements can be found in Section 1a.</a:t>
            </a:r>
            <a:endParaRPr sz="2000" b="1">
              <a:solidFill>
                <a:schemeClr val="dk1"/>
              </a:solidFill>
              <a:latin typeface="Calibri"/>
              <a:ea typeface="Calibri"/>
              <a:cs typeface="Calibri"/>
              <a:sym typeface="Calibri"/>
            </a:endParaRPr>
          </a:p>
          <a:p>
            <a:pPr marL="457200" lvl="0" indent="0" algn="l" rtl="0">
              <a:lnSpc>
                <a:spcPct val="100000"/>
              </a:lnSpc>
              <a:spcBef>
                <a:spcPts val="1000"/>
              </a:spcBef>
              <a:spcAft>
                <a:spcPts val="0"/>
              </a:spcAft>
              <a:buNone/>
            </a:pPr>
            <a:endParaRPr sz="2000" b="1">
              <a:latin typeface="Calibri"/>
              <a:ea typeface="Calibri"/>
              <a:cs typeface="Calibri"/>
              <a:sym typeface="Calibri"/>
            </a:endParaRPr>
          </a:p>
          <a:p>
            <a:pPr marL="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38" name="Google Shape;338;p46"/>
          <p:cNvSpPr txBox="1"/>
          <p:nvPr/>
        </p:nvSpPr>
        <p:spPr>
          <a:xfrm>
            <a:off x="307825" y="915000"/>
            <a:ext cx="77379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chemeClr val="accent3"/>
                </a:solidFill>
                <a:latin typeface="Calibri"/>
                <a:ea typeface="Calibri"/>
                <a:cs typeface="Calibri"/>
                <a:sym typeface="Calibri"/>
              </a:rPr>
              <a:t>Infection Control</a:t>
            </a:r>
            <a:endParaRPr sz="3600" b="1" dirty="0">
              <a:solidFill>
                <a:schemeClr val="accent3"/>
              </a:solidFill>
              <a:latin typeface="Calibri"/>
              <a:ea typeface="Calibri"/>
              <a:cs typeface="Calibri"/>
              <a:sym typeface="Calibri"/>
            </a:endParaRPr>
          </a:p>
        </p:txBody>
      </p:sp>
      <p:pic>
        <p:nvPicPr>
          <p:cNvPr id="339" name="Google Shape;339;p46" title="&quot;&quot;"/>
          <p:cNvPicPr preferRelativeResize="0"/>
          <p:nvPr/>
        </p:nvPicPr>
        <p:blipFill>
          <a:blip r:embed="rId3">
            <a:alphaModFix/>
          </a:blip>
          <a:stretch>
            <a:fillRect/>
          </a:stretch>
        </p:blipFill>
        <p:spPr>
          <a:xfrm>
            <a:off x="7481450" y="3496725"/>
            <a:ext cx="1395000" cy="1395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a:solidFill>
                  <a:schemeClr val="accent3"/>
                </a:solidFill>
              </a:rPr>
              <a:t>Stop COVID at the door</a:t>
            </a:r>
            <a:endParaRPr lang="en-US" dirty="0"/>
          </a:p>
        </p:txBody>
      </p:sp>
      <p:sp>
        <p:nvSpPr>
          <p:cNvPr id="345" name="Google Shape;345;p47"/>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31</a:t>
            </a:fld>
            <a:endParaRPr/>
          </a:p>
        </p:txBody>
      </p:sp>
      <p:sp>
        <p:nvSpPr>
          <p:cNvPr id="346" name="Google Shape;346;p47"/>
          <p:cNvSpPr txBox="1"/>
          <p:nvPr/>
        </p:nvSpPr>
        <p:spPr>
          <a:xfrm>
            <a:off x="471625" y="1556150"/>
            <a:ext cx="7867800" cy="3004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Diligently screen all students and staff for symptoms on entry to bus/school/outside learning space every day.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This can be done visually as well as asking students and staff about any new symptoms or close contact with someone with COVID-19. For students, confirmation from a parent/caregiver or guardian can also be appropriate.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Staff members can self-screen and attest to their own health, but regular reminders of the importance of daily screening must be provided to staff.</a:t>
            </a:r>
            <a:endParaRPr sz="2000">
              <a:solidFill>
                <a:schemeClr val="dk1"/>
              </a:solidFill>
              <a:latin typeface="Calibri"/>
              <a:ea typeface="Calibri"/>
              <a:cs typeface="Calibri"/>
              <a:sym typeface="Calibri"/>
            </a:endParaRPr>
          </a:p>
        </p:txBody>
      </p:sp>
      <p:sp>
        <p:nvSpPr>
          <p:cNvPr id="347" name="Google Shape;347;p47"/>
          <p:cNvSpPr txBox="1"/>
          <p:nvPr/>
        </p:nvSpPr>
        <p:spPr>
          <a:xfrm>
            <a:off x="541150" y="699575"/>
            <a:ext cx="7867800" cy="624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400" b="1" dirty="0">
                <a:solidFill>
                  <a:schemeClr val="accent3"/>
                </a:solidFill>
                <a:latin typeface="Calibri"/>
                <a:ea typeface="Calibri"/>
                <a:cs typeface="Calibri"/>
                <a:sym typeface="Calibri"/>
              </a:rPr>
              <a:t>Stop COVID at the door.</a:t>
            </a:r>
            <a:endParaRPr sz="3400" dirty="0">
              <a:solidFill>
                <a:schemeClr val="accent3"/>
              </a:solidFill>
              <a:latin typeface="Calibri"/>
              <a:ea typeface="Calibri"/>
              <a:cs typeface="Calibri"/>
              <a:sym typeface="Calibri"/>
            </a:endParaRPr>
          </a:p>
        </p:txBody>
      </p:sp>
      <p:pic>
        <p:nvPicPr>
          <p:cNvPr id="348" name="Google Shape;348;p47" title="&quot;&quot;"/>
          <p:cNvPicPr preferRelativeResize="0"/>
          <p:nvPr/>
        </p:nvPicPr>
        <p:blipFill>
          <a:blip r:embed="rId3">
            <a:alphaModFix/>
          </a:blip>
          <a:stretch>
            <a:fillRect/>
          </a:stretch>
        </p:blipFill>
        <p:spPr>
          <a:xfrm>
            <a:off x="7425650" y="3449575"/>
            <a:ext cx="1300275" cy="13002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Exclusion Summary Chart</a:t>
            </a:r>
            <a:endParaRPr lang="en-US" dirty="0"/>
          </a:p>
        </p:txBody>
      </p:sp>
      <p:sp>
        <p:nvSpPr>
          <p:cNvPr id="354" name="Google Shape;354;p48"/>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32</a:t>
            </a:fld>
            <a:endParaRPr/>
          </a:p>
        </p:txBody>
      </p:sp>
      <p:pic>
        <p:nvPicPr>
          <p:cNvPr id="355" name="Google Shape;355;p48" title="&quot;&quot;"/>
          <p:cNvPicPr preferRelativeResize="0"/>
          <p:nvPr/>
        </p:nvPicPr>
        <p:blipFill>
          <a:blip r:embed="rId3">
            <a:alphaModFix/>
          </a:blip>
          <a:stretch>
            <a:fillRect/>
          </a:stretch>
        </p:blipFill>
        <p:spPr>
          <a:xfrm>
            <a:off x="0" y="0"/>
            <a:ext cx="9143999" cy="589185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33</a:t>
            </a:fld>
            <a:endParaRPr/>
          </a:p>
        </p:txBody>
      </p:sp>
      <p:sp>
        <p:nvSpPr>
          <p:cNvPr id="362" name="Google Shape;362;p49"/>
          <p:cNvSpPr txBox="1"/>
          <p:nvPr/>
        </p:nvSpPr>
        <p:spPr>
          <a:xfrm>
            <a:off x="223650" y="1733750"/>
            <a:ext cx="8849100" cy="10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What’s Required?</a:t>
            </a:r>
            <a:endParaRPr sz="2000" b="1">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Serve students in high-risk populations across all instructional models. According to CDC, high-risk populations include:</a:t>
            </a:r>
            <a:endParaRPr sz="2000">
              <a:solidFill>
                <a:schemeClr val="dk1"/>
              </a:solidFill>
              <a:latin typeface="Calibri"/>
              <a:ea typeface="Calibri"/>
              <a:cs typeface="Calibri"/>
              <a:sym typeface="Calibri"/>
            </a:endParaRPr>
          </a:p>
          <a:p>
            <a:pPr marL="457200" lvl="0" indent="0" algn="l" rtl="0">
              <a:spcBef>
                <a:spcPts val="0"/>
              </a:spcBef>
              <a:spcAft>
                <a:spcPts val="0"/>
              </a:spcAft>
              <a:buNone/>
            </a:pPr>
            <a:endParaRPr sz="2000">
              <a:solidFill>
                <a:schemeClr val="dk1"/>
              </a:solidFill>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age 65 years or older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cancer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COPD (chronic obstructive pulmonary disease)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serious heart conditions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weakened immune system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obesity</a:t>
            </a:r>
            <a:endParaRPr>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en-US">
                <a:solidFill>
                  <a:schemeClr val="dk1"/>
                </a:solidFill>
                <a:latin typeface="Calibri"/>
                <a:ea typeface="Calibri"/>
                <a:cs typeface="Calibri"/>
                <a:sym typeface="Calibri"/>
              </a:rPr>
              <a:t>Full list of requirements can be found in Section 1b.</a:t>
            </a:r>
            <a:endParaRPr sz="2000" b="1">
              <a:latin typeface="Calibri"/>
              <a:ea typeface="Calibri"/>
              <a:cs typeface="Calibri"/>
              <a:sym typeface="Calibri"/>
            </a:endParaRPr>
          </a:p>
          <a:p>
            <a:pPr marL="0" lvl="0" indent="0" algn="l" rtl="0">
              <a:spcBef>
                <a:spcPts val="1000"/>
              </a:spcBef>
              <a:spcAft>
                <a:spcPts val="0"/>
              </a:spcAft>
              <a:buNone/>
            </a:pPr>
            <a:endParaRPr sz="1100">
              <a:solidFill>
                <a:schemeClr val="dk1"/>
              </a:solidFill>
              <a:latin typeface="Calibri"/>
              <a:ea typeface="Calibri"/>
              <a:cs typeface="Calibri"/>
              <a:sym typeface="Calibri"/>
            </a:endParaRPr>
          </a:p>
        </p:txBody>
      </p:sp>
      <p:sp>
        <p:nvSpPr>
          <p:cNvPr id="363" name="Google Shape;363;p49"/>
          <p:cNvSpPr txBox="1"/>
          <p:nvPr/>
        </p:nvSpPr>
        <p:spPr>
          <a:xfrm>
            <a:off x="284125" y="915000"/>
            <a:ext cx="77379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chemeClr val="accent3"/>
                </a:solidFill>
                <a:latin typeface="Calibri"/>
                <a:ea typeface="Calibri"/>
                <a:cs typeface="Calibri"/>
                <a:sym typeface="Calibri"/>
              </a:rPr>
              <a:t>High-Risk Populations</a:t>
            </a:r>
            <a:endParaRPr sz="3600" b="1" dirty="0">
              <a:solidFill>
                <a:schemeClr val="accent3"/>
              </a:solidFill>
              <a:latin typeface="Calibri"/>
              <a:ea typeface="Calibri"/>
              <a:cs typeface="Calibri"/>
              <a:sym typeface="Calibri"/>
            </a:endParaRPr>
          </a:p>
        </p:txBody>
      </p:sp>
      <p:sp>
        <p:nvSpPr>
          <p:cNvPr id="364" name="Google Shape;364;p49"/>
          <p:cNvSpPr txBox="1"/>
          <p:nvPr/>
        </p:nvSpPr>
        <p:spPr>
          <a:xfrm>
            <a:off x="4012450" y="2959600"/>
            <a:ext cx="3157200" cy="1313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libri"/>
              <a:buChar char="●"/>
            </a:pPr>
            <a:r>
              <a:rPr lang="en-US">
                <a:latin typeface="Calibri"/>
                <a:ea typeface="Calibri"/>
                <a:cs typeface="Calibri"/>
                <a:sym typeface="Calibri"/>
              </a:rPr>
              <a:t>type 2 diabetes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chronic kidney disease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sickle cell disease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smoking</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pregnancy</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US">
                <a:latin typeface="Calibri"/>
                <a:ea typeface="Calibri"/>
                <a:cs typeface="Calibri"/>
                <a:sym typeface="Calibri"/>
              </a:rPr>
              <a:t>other conditions or risk factors identified by OHA, CDC or healthcare provider</a:t>
            </a:r>
            <a:endParaRPr>
              <a:latin typeface="Calibri"/>
              <a:ea typeface="Calibri"/>
              <a:cs typeface="Calibri"/>
              <a:sym typeface="Calibri"/>
            </a:endParaRPr>
          </a:p>
        </p:txBody>
      </p:sp>
      <p:pic>
        <p:nvPicPr>
          <p:cNvPr id="365" name="Google Shape;365;p49" title="&quot;&quot;"/>
          <p:cNvPicPr preferRelativeResize="0"/>
          <p:nvPr/>
        </p:nvPicPr>
        <p:blipFill>
          <a:blip r:embed="rId3">
            <a:alphaModFix/>
          </a:blip>
          <a:stretch>
            <a:fillRect/>
          </a:stretch>
        </p:blipFill>
        <p:spPr>
          <a:xfrm>
            <a:off x="7169650" y="3254775"/>
            <a:ext cx="1495075" cy="1495075"/>
          </a:xfrm>
          <a:prstGeom prst="rect">
            <a:avLst/>
          </a:prstGeom>
          <a:noFill/>
          <a:ln>
            <a:noFill/>
          </a:ln>
        </p:spPr>
      </p:pic>
      <p:sp>
        <p:nvSpPr>
          <p:cNvPr id="2" name="Title 1"/>
          <p:cNvSpPr>
            <a:spLocks noGrp="1"/>
          </p:cNvSpPr>
          <p:nvPr>
            <p:ph type="title"/>
          </p:nvPr>
        </p:nvSpPr>
        <p:spPr/>
        <p:txBody>
          <a:bodyPr/>
          <a:lstStyle/>
          <a:p>
            <a:r>
              <a:rPr lang="en-US" dirty="0">
                <a:solidFill>
                  <a:schemeClr val="accent3"/>
                </a:solidFill>
              </a:rPr>
              <a:t>High-Risk Populations</a:t>
            </a:r>
            <a:br>
              <a:rPr lang="en-US" dirty="0">
                <a:solidFill>
                  <a:schemeClr val="accent3"/>
                </a:solidFill>
              </a:rPr>
            </a:b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0"/>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34</a:t>
            </a:fld>
            <a:endParaRPr/>
          </a:p>
        </p:txBody>
      </p:sp>
      <p:sp>
        <p:nvSpPr>
          <p:cNvPr id="372" name="Google Shape;372;p50"/>
          <p:cNvSpPr txBox="1"/>
          <p:nvPr/>
        </p:nvSpPr>
        <p:spPr>
          <a:xfrm>
            <a:off x="171150" y="1694950"/>
            <a:ext cx="6858900" cy="27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What’s Required?</a:t>
            </a:r>
            <a:endParaRPr sz="2000" b="1">
              <a:solidFill>
                <a:schemeClr val="dk1"/>
              </a:solidFill>
              <a:latin typeface="Calibri"/>
              <a:ea typeface="Calibri"/>
              <a:cs typeface="Calibri"/>
              <a:sym typeface="Calibri"/>
            </a:endParaRPr>
          </a:p>
          <a:p>
            <a:pPr marL="457200" lvl="0" indent="-355600" algn="l" rtl="0">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Establish a minimum of 35 square feet of distance </a:t>
            </a:r>
            <a:r>
              <a:rPr lang="en-US" sz="2000" u="sng">
                <a:solidFill>
                  <a:schemeClr val="dk1"/>
                </a:solidFill>
                <a:latin typeface="Calibri"/>
                <a:ea typeface="Calibri"/>
                <a:cs typeface="Calibri"/>
                <a:sym typeface="Calibri"/>
              </a:rPr>
              <a:t>per student and teacher</a:t>
            </a:r>
            <a:r>
              <a:rPr lang="en-US" sz="2000">
                <a:solidFill>
                  <a:schemeClr val="dk1"/>
                </a:solidFill>
                <a:latin typeface="Calibri"/>
                <a:ea typeface="Calibri"/>
                <a:cs typeface="Calibri"/>
                <a:sym typeface="Calibri"/>
              </a:rPr>
              <a:t> in a classroom.</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Minimize time standing in line and take steps to ensure 6 feet of physical distance can be maintained, including marking spaces on the floor, and one way traffic flow in constrained areas.</a:t>
            </a:r>
            <a:endParaRPr>
              <a:solidFill>
                <a:schemeClr val="dk1"/>
              </a:solidFill>
              <a:latin typeface="Calibri"/>
              <a:ea typeface="Calibri"/>
              <a:cs typeface="Calibri"/>
              <a:sym typeface="Calibri"/>
            </a:endParaRPr>
          </a:p>
          <a:p>
            <a:pPr marL="0" lvl="0" indent="0" algn="l" rtl="0">
              <a:spcBef>
                <a:spcPts val="1000"/>
              </a:spcBef>
              <a:spcAft>
                <a:spcPts val="0"/>
              </a:spcAft>
              <a:buNone/>
            </a:pPr>
            <a:r>
              <a:rPr lang="en-US">
                <a:solidFill>
                  <a:schemeClr val="dk1"/>
                </a:solidFill>
                <a:latin typeface="Calibri"/>
                <a:ea typeface="Calibri"/>
                <a:cs typeface="Calibri"/>
                <a:sym typeface="Calibri"/>
              </a:rPr>
              <a:t>Full list of requirements can be found in Section 1c. </a:t>
            </a:r>
            <a:endParaRPr sz="2000" b="1">
              <a:latin typeface="Calibri"/>
              <a:ea typeface="Calibri"/>
              <a:cs typeface="Calibri"/>
              <a:sym typeface="Calibri"/>
            </a:endParaRPr>
          </a:p>
          <a:p>
            <a:pPr marL="0" lvl="0" indent="0" algn="l" rtl="0">
              <a:spcBef>
                <a:spcPts val="1000"/>
              </a:spcBef>
              <a:spcAft>
                <a:spcPts val="0"/>
              </a:spcAft>
              <a:buNone/>
            </a:pPr>
            <a:endParaRPr sz="1100">
              <a:solidFill>
                <a:schemeClr val="dk1"/>
              </a:solidFill>
              <a:latin typeface="Calibri"/>
              <a:ea typeface="Calibri"/>
              <a:cs typeface="Calibri"/>
              <a:sym typeface="Calibri"/>
            </a:endParaRPr>
          </a:p>
        </p:txBody>
      </p:sp>
      <p:sp>
        <p:nvSpPr>
          <p:cNvPr id="373" name="Google Shape;373;p50"/>
          <p:cNvSpPr txBox="1"/>
          <p:nvPr/>
        </p:nvSpPr>
        <p:spPr>
          <a:xfrm>
            <a:off x="213366" y="971074"/>
            <a:ext cx="77379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chemeClr val="accent3"/>
                </a:solidFill>
                <a:latin typeface="Calibri"/>
                <a:ea typeface="Calibri"/>
                <a:cs typeface="Calibri"/>
                <a:sym typeface="Calibri"/>
              </a:rPr>
              <a:t>Physical Distancing</a:t>
            </a:r>
            <a:endParaRPr sz="3600" b="1" dirty="0">
              <a:solidFill>
                <a:schemeClr val="accent3"/>
              </a:solidFill>
              <a:latin typeface="Calibri"/>
              <a:ea typeface="Calibri"/>
              <a:cs typeface="Calibri"/>
              <a:sym typeface="Calibri"/>
            </a:endParaRPr>
          </a:p>
        </p:txBody>
      </p:sp>
      <p:pic>
        <p:nvPicPr>
          <p:cNvPr id="374" name="Google Shape;374;p50" title="&quot;&quot;"/>
          <p:cNvPicPr preferRelativeResize="0"/>
          <p:nvPr/>
        </p:nvPicPr>
        <p:blipFill>
          <a:blip r:embed="rId3">
            <a:alphaModFix/>
          </a:blip>
          <a:stretch>
            <a:fillRect/>
          </a:stretch>
        </p:blipFill>
        <p:spPr>
          <a:xfrm>
            <a:off x="7120154" y="3012025"/>
            <a:ext cx="1662225" cy="1662250"/>
          </a:xfrm>
          <a:prstGeom prst="rect">
            <a:avLst/>
          </a:prstGeom>
          <a:noFill/>
          <a:ln>
            <a:noFill/>
          </a:ln>
        </p:spPr>
      </p:pic>
      <p:sp>
        <p:nvSpPr>
          <p:cNvPr id="2" name="Title 1" hidden="1"/>
          <p:cNvSpPr>
            <a:spLocks noGrp="1"/>
          </p:cNvSpPr>
          <p:nvPr>
            <p:ph type="title"/>
          </p:nvPr>
        </p:nvSpPr>
        <p:spPr/>
        <p:txBody>
          <a:bodyPr/>
          <a:lstStyle/>
          <a:p>
            <a:r>
              <a:rPr lang="en-US" dirty="0">
                <a:solidFill>
                  <a:schemeClr val="accent3"/>
                </a:solidFill>
              </a:rPr>
              <a:t>Physical Distancing</a:t>
            </a:r>
            <a:br>
              <a:rPr lang="en-US" dirty="0">
                <a:solidFill>
                  <a:schemeClr val="accent3"/>
                </a:solidFill>
              </a:rPr>
            </a:b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1"/>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35</a:t>
            </a:fld>
            <a:endParaRPr/>
          </a:p>
        </p:txBody>
      </p:sp>
      <p:sp>
        <p:nvSpPr>
          <p:cNvPr id="381" name="Google Shape;381;p51"/>
          <p:cNvSpPr txBox="1"/>
          <p:nvPr/>
        </p:nvSpPr>
        <p:spPr>
          <a:xfrm>
            <a:off x="203550" y="1694450"/>
            <a:ext cx="8736900" cy="29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What’s Required?</a:t>
            </a:r>
            <a:endParaRPr sz="2000" b="1">
              <a:solidFill>
                <a:schemeClr val="dk1"/>
              </a:solidFill>
              <a:latin typeface="Calibri"/>
              <a:ea typeface="Calibri"/>
              <a:cs typeface="Calibri"/>
              <a:sym typeface="Calibri"/>
            </a:endParaRPr>
          </a:p>
          <a:p>
            <a:pPr marL="457200" lvl="0" indent="-349250" algn="l" rtl="0">
              <a:spcBef>
                <a:spcPts val="10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Students cannot be a part of any single cohort, or multiple cohorts that exceed 100 people within the educational week.</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Schools must have a system for daily logs. </a:t>
            </a:r>
            <a:endParaRPr sz="1900">
              <a:solidFill>
                <a:schemeClr val="dk1"/>
              </a:solidFill>
              <a:latin typeface="Calibri"/>
              <a:ea typeface="Calibri"/>
              <a:cs typeface="Calibri"/>
              <a:sym typeface="Calibri"/>
            </a:endParaRPr>
          </a:p>
          <a:p>
            <a:pPr marL="457200" lvl="0" indent="-349250" algn="l" rtl="0">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Minimize the number of staff that interact with each cohort to the extent possible.</a:t>
            </a:r>
            <a:endParaRPr sz="1900">
              <a:solidFill>
                <a:schemeClr val="dk1"/>
              </a:solidFill>
              <a:latin typeface="Calibri"/>
              <a:ea typeface="Calibri"/>
              <a:cs typeface="Calibri"/>
              <a:sym typeface="Calibri"/>
            </a:endParaRPr>
          </a:p>
          <a:p>
            <a:pPr marL="914400" lvl="1" indent="-336550" algn="l" rtl="0">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Elementary staff who interact with multiple cohorts (music, PE, library, paraprofessionals) should have schedules altered to reduce number of cohorts/students they interact with within a week. </a:t>
            </a:r>
            <a:endParaRPr sz="1700">
              <a:solidFill>
                <a:schemeClr val="dk1"/>
              </a:solidFill>
              <a:latin typeface="Calibri"/>
              <a:ea typeface="Calibri"/>
              <a:cs typeface="Calibri"/>
              <a:sym typeface="Calibri"/>
            </a:endParaRPr>
          </a:p>
          <a:p>
            <a:pPr marL="0" lvl="0" indent="0" algn="l" rtl="0">
              <a:spcBef>
                <a:spcPts val="1000"/>
              </a:spcBef>
              <a:spcAft>
                <a:spcPts val="0"/>
              </a:spcAft>
              <a:buNone/>
            </a:pPr>
            <a:r>
              <a:rPr lang="en-US">
                <a:solidFill>
                  <a:schemeClr val="dk1"/>
                </a:solidFill>
                <a:latin typeface="Calibri"/>
                <a:ea typeface="Calibri"/>
                <a:cs typeface="Calibri"/>
                <a:sym typeface="Calibri"/>
              </a:rPr>
              <a:t>Full list of requirements can be found in Section 1d.</a:t>
            </a:r>
            <a:endParaRPr sz="2000" b="1">
              <a:latin typeface="Calibri"/>
              <a:ea typeface="Calibri"/>
              <a:cs typeface="Calibri"/>
              <a:sym typeface="Calibri"/>
            </a:endParaRPr>
          </a:p>
          <a:p>
            <a:pPr marL="0" lvl="0" indent="0" algn="l" rtl="0">
              <a:spcBef>
                <a:spcPts val="1000"/>
              </a:spcBef>
              <a:spcAft>
                <a:spcPts val="0"/>
              </a:spcAft>
              <a:buNone/>
            </a:pPr>
            <a:endParaRPr sz="1100">
              <a:solidFill>
                <a:schemeClr val="dk1"/>
              </a:solidFill>
              <a:latin typeface="Calibri"/>
              <a:ea typeface="Calibri"/>
              <a:cs typeface="Calibri"/>
              <a:sym typeface="Calibri"/>
            </a:endParaRPr>
          </a:p>
        </p:txBody>
      </p:sp>
      <p:sp>
        <p:nvSpPr>
          <p:cNvPr id="382" name="Google Shape;382;p51"/>
          <p:cNvSpPr txBox="1"/>
          <p:nvPr/>
        </p:nvSpPr>
        <p:spPr>
          <a:xfrm>
            <a:off x="260425" y="903150"/>
            <a:ext cx="77379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err="1">
                <a:solidFill>
                  <a:schemeClr val="accent3"/>
                </a:solidFill>
                <a:latin typeface="Calibri"/>
                <a:ea typeface="Calibri"/>
                <a:cs typeface="Calibri"/>
                <a:sym typeface="Calibri"/>
              </a:rPr>
              <a:t>Cohorting</a:t>
            </a:r>
            <a:endParaRPr sz="3600" b="1" dirty="0">
              <a:solidFill>
                <a:schemeClr val="accent3"/>
              </a:solidFill>
              <a:latin typeface="Calibri"/>
              <a:ea typeface="Calibri"/>
              <a:cs typeface="Calibri"/>
              <a:sym typeface="Calibri"/>
            </a:endParaRPr>
          </a:p>
        </p:txBody>
      </p:sp>
      <p:pic>
        <p:nvPicPr>
          <p:cNvPr id="383" name="Google Shape;383;p51" title="&quot;&quot;"/>
          <p:cNvPicPr preferRelativeResize="0"/>
          <p:nvPr/>
        </p:nvPicPr>
        <p:blipFill>
          <a:blip r:embed="rId3">
            <a:alphaModFix/>
          </a:blip>
          <a:stretch>
            <a:fillRect/>
          </a:stretch>
        </p:blipFill>
        <p:spPr>
          <a:xfrm>
            <a:off x="7506025" y="3391625"/>
            <a:ext cx="1358225" cy="1358225"/>
          </a:xfrm>
          <a:prstGeom prst="rect">
            <a:avLst/>
          </a:prstGeom>
          <a:noFill/>
          <a:ln>
            <a:noFill/>
          </a:ln>
        </p:spPr>
      </p:pic>
      <p:sp>
        <p:nvSpPr>
          <p:cNvPr id="2" name="Title 1" hidden="1"/>
          <p:cNvSpPr>
            <a:spLocks noGrp="1"/>
          </p:cNvSpPr>
          <p:nvPr>
            <p:ph type="title"/>
          </p:nvPr>
        </p:nvSpPr>
        <p:spPr/>
        <p:txBody>
          <a:bodyPr/>
          <a:lstStyle/>
          <a:p>
            <a:r>
              <a:rPr lang="en-US" dirty="0" err="1">
                <a:solidFill>
                  <a:schemeClr val="accent3"/>
                </a:solidFill>
              </a:rPr>
              <a:t>Cohorting</a:t>
            </a:r>
            <a:r>
              <a:rPr lang="en-US" dirty="0">
                <a:solidFill>
                  <a:schemeClr val="accent3"/>
                </a:solidFill>
              </a:rPr>
              <a:t/>
            </a:r>
            <a:br>
              <a:rPr lang="en-US" dirty="0">
                <a:solidFill>
                  <a:schemeClr val="accent3"/>
                </a:solidFill>
              </a:rPr>
            </a:b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2"/>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sp>
        <p:nvSpPr>
          <p:cNvPr id="390" name="Google Shape;390;p52"/>
          <p:cNvSpPr txBox="1"/>
          <p:nvPr/>
        </p:nvSpPr>
        <p:spPr>
          <a:xfrm>
            <a:off x="147450" y="1761875"/>
            <a:ext cx="7122600" cy="29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What’s Required?</a:t>
            </a:r>
            <a:endParaRPr sz="2000" b="1">
              <a:solidFill>
                <a:schemeClr val="dk1"/>
              </a:solidFill>
              <a:latin typeface="Calibri"/>
              <a:ea typeface="Calibri"/>
              <a:cs typeface="Calibri"/>
              <a:sym typeface="Calibri"/>
            </a:endParaRPr>
          </a:p>
          <a:p>
            <a:pPr marL="457200" lvl="0" indent="-355600" algn="l" rtl="0">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Offer training to all staff prior to being in-person in any instructional model.</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Develop protocols for communicating immediately with staff, families, and the school community when new case(s) of COVID-19 is diagnosed in students or staff members.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Offer periodic training explaining infection control measures. </a:t>
            </a:r>
            <a:endParaRPr>
              <a:solidFill>
                <a:schemeClr val="dk1"/>
              </a:solidFill>
              <a:latin typeface="Calibri"/>
              <a:ea typeface="Calibri"/>
              <a:cs typeface="Calibri"/>
              <a:sym typeface="Calibri"/>
            </a:endParaRPr>
          </a:p>
          <a:p>
            <a:pPr marL="0" lvl="0" indent="0" algn="l" rtl="0">
              <a:spcBef>
                <a:spcPts val="1000"/>
              </a:spcBef>
              <a:spcAft>
                <a:spcPts val="0"/>
              </a:spcAft>
              <a:buNone/>
            </a:pPr>
            <a:endParaRPr sz="600">
              <a:solidFill>
                <a:schemeClr val="dk1"/>
              </a:solidFill>
              <a:latin typeface="Calibri"/>
              <a:ea typeface="Calibri"/>
              <a:cs typeface="Calibri"/>
              <a:sym typeface="Calibri"/>
            </a:endParaRPr>
          </a:p>
          <a:p>
            <a:pPr marL="0" lvl="0" indent="0" algn="l" rtl="0">
              <a:spcBef>
                <a:spcPts val="1000"/>
              </a:spcBef>
              <a:spcAft>
                <a:spcPts val="0"/>
              </a:spcAft>
              <a:buNone/>
            </a:pPr>
            <a:r>
              <a:rPr lang="en-US">
                <a:solidFill>
                  <a:schemeClr val="dk1"/>
                </a:solidFill>
                <a:latin typeface="Calibri"/>
                <a:ea typeface="Calibri"/>
                <a:cs typeface="Calibri"/>
                <a:sym typeface="Calibri"/>
              </a:rPr>
              <a:t>Full list of requirements can be found in Section 1e.</a:t>
            </a:r>
            <a:endParaRPr sz="2000" b="1">
              <a:latin typeface="Calibri"/>
              <a:ea typeface="Calibri"/>
              <a:cs typeface="Calibri"/>
              <a:sym typeface="Calibri"/>
            </a:endParaRPr>
          </a:p>
          <a:p>
            <a:pPr marL="0" lvl="0" indent="0" algn="l" rtl="0">
              <a:spcBef>
                <a:spcPts val="1000"/>
              </a:spcBef>
              <a:spcAft>
                <a:spcPts val="0"/>
              </a:spcAft>
              <a:buNone/>
            </a:pPr>
            <a:endParaRPr sz="1100">
              <a:solidFill>
                <a:schemeClr val="dk1"/>
              </a:solidFill>
              <a:latin typeface="Calibri"/>
              <a:ea typeface="Calibri"/>
              <a:cs typeface="Calibri"/>
              <a:sym typeface="Calibri"/>
            </a:endParaRPr>
          </a:p>
        </p:txBody>
      </p:sp>
      <p:sp>
        <p:nvSpPr>
          <p:cNvPr id="391" name="Google Shape;391;p52"/>
          <p:cNvSpPr txBox="1"/>
          <p:nvPr/>
        </p:nvSpPr>
        <p:spPr>
          <a:xfrm>
            <a:off x="248575" y="962400"/>
            <a:ext cx="82119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chemeClr val="accent3"/>
                </a:solidFill>
                <a:latin typeface="Calibri"/>
                <a:ea typeface="Calibri"/>
                <a:cs typeface="Calibri"/>
                <a:sym typeface="Calibri"/>
              </a:rPr>
              <a:t>Public Health Communication &amp; Training</a:t>
            </a:r>
            <a:endParaRPr sz="3600" b="1" dirty="0">
              <a:solidFill>
                <a:schemeClr val="accent3"/>
              </a:solidFill>
              <a:latin typeface="Calibri"/>
              <a:ea typeface="Calibri"/>
              <a:cs typeface="Calibri"/>
              <a:sym typeface="Calibri"/>
            </a:endParaRPr>
          </a:p>
        </p:txBody>
      </p:sp>
      <p:pic>
        <p:nvPicPr>
          <p:cNvPr id="392" name="Google Shape;392;p52" title="&quot;&quot;"/>
          <p:cNvPicPr preferRelativeResize="0"/>
          <p:nvPr/>
        </p:nvPicPr>
        <p:blipFill>
          <a:blip r:embed="rId3">
            <a:alphaModFix/>
          </a:blip>
          <a:stretch>
            <a:fillRect/>
          </a:stretch>
        </p:blipFill>
        <p:spPr>
          <a:xfrm>
            <a:off x="7125175" y="2882925"/>
            <a:ext cx="1791350" cy="1791350"/>
          </a:xfrm>
          <a:prstGeom prst="rect">
            <a:avLst/>
          </a:prstGeom>
          <a:noFill/>
          <a:ln>
            <a:noFill/>
          </a:ln>
        </p:spPr>
      </p:pic>
      <p:sp>
        <p:nvSpPr>
          <p:cNvPr id="2" name="Title 1" hidden="1"/>
          <p:cNvSpPr>
            <a:spLocks noGrp="1"/>
          </p:cNvSpPr>
          <p:nvPr>
            <p:ph type="title"/>
          </p:nvPr>
        </p:nvSpPr>
        <p:spPr/>
        <p:txBody>
          <a:bodyPr/>
          <a:lstStyle/>
          <a:p>
            <a:r>
              <a:rPr lang="en-US" dirty="0">
                <a:solidFill>
                  <a:schemeClr val="accent3"/>
                </a:solidFill>
              </a:rPr>
              <a:t>Public Health Communication &amp; Training</a:t>
            </a:r>
            <a:br>
              <a:rPr lang="en-US" dirty="0">
                <a:solidFill>
                  <a:schemeClr val="accent3"/>
                </a:solidFill>
              </a:rPr>
            </a:b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3"/>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37</a:t>
            </a:fld>
            <a:endParaRPr/>
          </a:p>
        </p:txBody>
      </p:sp>
      <p:sp>
        <p:nvSpPr>
          <p:cNvPr id="399" name="Google Shape;399;p53"/>
          <p:cNvSpPr txBox="1"/>
          <p:nvPr/>
        </p:nvSpPr>
        <p:spPr>
          <a:xfrm>
            <a:off x="431625" y="1900900"/>
            <a:ext cx="7319700" cy="21453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Training could be accomplished through all staff webinar, narrated slide decks, online video, using professional learning communities, or mailing handouts with discussion. Training cannot be delivered solely through the sharing or forwarding information electronically or in paper copy form as this is an insufficient method for ensuring fidelity to public health protocols.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Note: Instructional time requirements allow for time to be devoted for professional learning that includes RSSL training. </a:t>
            </a:r>
            <a:endParaRPr sz="2000">
              <a:solidFill>
                <a:schemeClr val="dk1"/>
              </a:solidFill>
              <a:latin typeface="Calibri"/>
              <a:ea typeface="Calibri"/>
              <a:cs typeface="Calibri"/>
              <a:sym typeface="Calibri"/>
            </a:endParaRPr>
          </a:p>
        </p:txBody>
      </p:sp>
      <p:sp>
        <p:nvSpPr>
          <p:cNvPr id="400" name="Google Shape;400;p53"/>
          <p:cNvSpPr txBox="1"/>
          <p:nvPr/>
        </p:nvSpPr>
        <p:spPr>
          <a:xfrm>
            <a:off x="517975" y="896600"/>
            <a:ext cx="7867800" cy="62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accent3"/>
                </a:solidFill>
                <a:latin typeface="Calibri"/>
                <a:ea typeface="Calibri"/>
                <a:cs typeface="Calibri"/>
                <a:sym typeface="Calibri"/>
              </a:rPr>
              <a:t>Training has always been required. And, important as you transition to in-person instruction</a:t>
            </a:r>
            <a:endParaRPr sz="2800" dirty="0">
              <a:solidFill>
                <a:schemeClr val="accent3"/>
              </a:solidFill>
              <a:latin typeface="Calibri"/>
              <a:ea typeface="Calibri"/>
              <a:cs typeface="Calibri"/>
              <a:sym typeface="Calibri"/>
            </a:endParaRPr>
          </a:p>
        </p:txBody>
      </p:sp>
      <p:pic>
        <p:nvPicPr>
          <p:cNvPr id="401" name="Google Shape;401;p53" title="&quot;&quot;"/>
          <p:cNvPicPr preferRelativeResize="0"/>
          <p:nvPr/>
        </p:nvPicPr>
        <p:blipFill>
          <a:blip r:embed="rId3">
            <a:alphaModFix/>
          </a:blip>
          <a:stretch>
            <a:fillRect/>
          </a:stretch>
        </p:blipFill>
        <p:spPr>
          <a:xfrm>
            <a:off x="7265100" y="3325100"/>
            <a:ext cx="1424750" cy="1424750"/>
          </a:xfrm>
          <a:prstGeom prst="rect">
            <a:avLst/>
          </a:prstGeom>
          <a:noFill/>
          <a:ln>
            <a:noFill/>
          </a:ln>
        </p:spPr>
      </p:pic>
      <p:sp>
        <p:nvSpPr>
          <p:cNvPr id="2" name="Title 1" hidden="1"/>
          <p:cNvSpPr>
            <a:spLocks noGrp="1"/>
          </p:cNvSpPr>
          <p:nvPr>
            <p:ph type="title"/>
          </p:nvPr>
        </p:nvSpPr>
        <p:spPr/>
        <p:txBody>
          <a:bodyPr/>
          <a:lstStyle/>
          <a:p>
            <a:r>
              <a:rPr lang="en-US" dirty="0">
                <a:solidFill>
                  <a:schemeClr val="accent3"/>
                </a:solidFill>
              </a:rPr>
              <a:t>Training</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4"/>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sp>
        <p:nvSpPr>
          <p:cNvPr id="408" name="Google Shape;408;p54"/>
          <p:cNvSpPr txBox="1"/>
          <p:nvPr/>
        </p:nvSpPr>
        <p:spPr>
          <a:xfrm>
            <a:off x="203550" y="1634425"/>
            <a:ext cx="8461500" cy="29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What’s Required?</a:t>
            </a:r>
            <a:endParaRPr sz="2000" b="1">
              <a:solidFill>
                <a:schemeClr val="dk1"/>
              </a:solidFill>
              <a:latin typeface="Calibri"/>
              <a:ea typeface="Calibri"/>
              <a:cs typeface="Calibri"/>
              <a:sym typeface="Calibri"/>
            </a:endParaRPr>
          </a:p>
          <a:p>
            <a:pPr marL="457200" lvl="0" indent="-355600" algn="l" rtl="0">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Direct students and staff to stay home if they have COVID-19 symptoms.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Diligently screen all students and staff on entry to bus/school/outside learning space.</a:t>
            </a:r>
            <a:endParaRPr sz="2000">
              <a:solidFill>
                <a:schemeClr val="dk1"/>
              </a:solidFill>
              <a:latin typeface="Calibri"/>
              <a:ea typeface="Calibri"/>
              <a:cs typeface="Calibri"/>
              <a:sym typeface="Calibri"/>
            </a:endParaRPr>
          </a:p>
          <a:p>
            <a:pPr marL="914400" lvl="1"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This can be done visually as well as questioning students and staff</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Follow local public health advice on restricting from school any           student or staff known to have been exposed. </a:t>
            </a:r>
            <a:endParaRPr>
              <a:solidFill>
                <a:schemeClr val="dk1"/>
              </a:solidFill>
              <a:latin typeface="Calibri"/>
              <a:ea typeface="Calibri"/>
              <a:cs typeface="Calibri"/>
              <a:sym typeface="Calibri"/>
            </a:endParaRPr>
          </a:p>
          <a:p>
            <a:pPr marL="0" lvl="0" indent="0" algn="l" rtl="0">
              <a:spcBef>
                <a:spcPts val="1000"/>
              </a:spcBef>
              <a:spcAft>
                <a:spcPts val="0"/>
              </a:spcAft>
              <a:buNone/>
            </a:pPr>
            <a:endParaRPr sz="800">
              <a:solidFill>
                <a:schemeClr val="dk1"/>
              </a:solidFill>
              <a:latin typeface="Calibri"/>
              <a:ea typeface="Calibri"/>
              <a:cs typeface="Calibri"/>
              <a:sym typeface="Calibri"/>
            </a:endParaRPr>
          </a:p>
          <a:p>
            <a:pPr marL="0" lvl="0" indent="0" algn="l" rtl="0">
              <a:spcBef>
                <a:spcPts val="1000"/>
              </a:spcBef>
              <a:spcAft>
                <a:spcPts val="0"/>
              </a:spcAft>
              <a:buNone/>
            </a:pPr>
            <a:r>
              <a:rPr lang="en-US">
                <a:solidFill>
                  <a:schemeClr val="dk1"/>
                </a:solidFill>
                <a:latin typeface="Calibri"/>
                <a:ea typeface="Calibri"/>
                <a:cs typeface="Calibri"/>
                <a:sym typeface="Calibri"/>
              </a:rPr>
              <a:t>Full list of requirements can be found in Section 1f.</a:t>
            </a:r>
            <a:endParaRPr sz="2000" b="1">
              <a:latin typeface="Calibri"/>
              <a:ea typeface="Calibri"/>
              <a:cs typeface="Calibri"/>
              <a:sym typeface="Calibri"/>
            </a:endParaRPr>
          </a:p>
          <a:p>
            <a:pPr marL="0" lvl="0" indent="0" algn="l" rtl="0">
              <a:spcBef>
                <a:spcPts val="1000"/>
              </a:spcBef>
              <a:spcAft>
                <a:spcPts val="0"/>
              </a:spcAft>
              <a:buNone/>
            </a:pPr>
            <a:endParaRPr sz="1100">
              <a:solidFill>
                <a:schemeClr val="dk1"/>
              </a:solidFill>
              <a:latin typeface="Calibri"/>
              <a:ea typeface="Calibri"/>
              <a:cs typeface="Calibri"/>
              <a:sym typeface="Calibri"/>
            </a:endParaRPr>
          </a:p>
        </p:txBody>
      </p:sp>
      <p:sp>
        <p:nvSpPr>
          <p:cNvPr id="409" name="Google Shape;409;p54"/>
          <p:cNvSpPr txBox="1"/>
          <p:nvPr/>
        </p:nvSpPr>
        <p:spPr>
          <a:xfrm>
            <a:off x="272275" y="986125"/>
            <a:ext cx="82119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chemeClr val="accent3"/>
                </a:solidFill>
                <a:latin typeface="Calibri"/>
                <a:ea typeface="Calibri"/>
                <a:cs typeface="Calibri"/>
                <a:sym typeface="Calibri"/>
              </a:rPr>
              <a:t>Entry &amp; Screening</a:t>
            </a:r>
            <a:endParaRPr sz="3600" b="1" dirty="0">
              <a:solidFill>
                <a:schemeClr val="accent3"/>
              </a:solidFill>
              <a:latin typeface="Calibri"/>
              <a:ea typeface="Calibri"/>
              <a:cs typeface="Calibri"/>
              <a:sym typeface="Calibri"/>
            </a:endParaRPr>
          </a:p>
        </p:txBody>
      </p:sp>
      <p:pic>
        <p:nvPicPr>
          <p:cNvPr id="410" name="Google Shape;410;p54" title="&quot;&quot;"/>
          <p:cNvPicPr preferRelativeResize="0"/>
          <p:nvPr/>
        </p:nvPicPr>
        <p:blipFill>
          <a:blip r:embed="rId3">
            <a:alphaModFix/>
          </a:blip>
          <a:stretch>
            <a:fillRect/>
          </a:stretch>
        </p:blipFill>
        <p:spPr>
          <a:xfrm>
            <a:off x="7344550" y="3313150"/>
            <a:ext cx="1497225" cy="1497225"/>
          </a:xfrm>
          <a:prstGeom prst="rect">
            <a:avLst/>
          </a:prstGeom>
          <a:noFill/>
          <a:ln>
            <a:noFill/>
          </a:ln>
        </p:spPr>
      </p:pic>
      <p:sp>
        <p:nvSpPr>
          <p:cNvPr id="2" name="Title 1" hidden="1"/>
          <p:cNvSpPr>
            <a:spLocks noGrp="1"/>
          </p:cNvSpPr>
          <p:nvPr>
            <p:ph type="title"/>
          </p:nvPr>
        </p:nvSpPr>
        <p:spPr/>
        <p:txBody>
          <a:bodyPr/>
          <a:lstStyle/>
          <a:p>
            <a:r>
              <a:rPr lang="en-US" dirty="0">
                <a:solidFill>
                  <a:schemeClr val="accent3"/>
                </a:solidFill>
              </a:rPr>
              <a:t>Entry &amp; Screening</a:t>
            </a:r>
            <a:br>
              <a:rPr lang="en-US" dirty="0">
                <a:solidFill>
                  <a:schemeClr val="accent3"/>
                </a:solidFill>
              </a:rPr>
            </a:b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sp>
        <p:nvSpPr>
          <p:cNvPr id="417" name="Google Shape;417;p55"/>
          <p:cNvSpPr txBox="1"/>
          <p:nvPr/>
        </p:nvSpPr>
        <p:spPr>
          <a:xfrm>
            <a:off x="299850" y="1754200"/>
            <a:ext cx="6858900" cy="27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What’s Required?</a:t>
            </a:r>
            <a:endParaRPr sz="2000" b="1">
              <a:solidFill>
                <a:schemeClr val="dk1"/>
              </a:solidFill>
              <a:latin typeface="Calibri"/>
              <a:ea typeface="Calibri"/>
              <a:cs typeface="Calibri"/>
              <a:sym typeface="Calibri"/>
            </a:endParaRPr>
          </a:p>
          <a:p>
            <a:pPr marL="457200" lvl="0" indent="-355600" algn="l" rtl="0">
              <a:spcBef>
                <a:spcPts val="100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Employers are required to provide masks, face coverings or face shields for all staff, contractors, other service providers, visitors and volunteers.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Face coverings or face shields required for all students Kindergarten and up.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Individuals may remove face coverings while working alone in private offices.</a:t>
            </a:r>
            <a:endParaRPr sz="2000">
              <a:solidFill>
                <a:schemeClr val="dk1"/>
              </a:solidFill>
              <a:latin typeface="Calibri"/>
              <a:ea typeface="Calibri"/>
              <a:cs typeface="Calibri"/>
              <a:sym typeface="Calibri"/>
            </a:endParaRPr>
          </a:p>
          <a:p>
            <a:pPr marL="0" lvl="0" indent="0" algn="l" rtl="0">
              <a:spcBef>
                <a:spcPts val="1000"/>
              </a:spcBef>
              <a:spcAft>
                <a:spcPts val="0"/>
              </a:spcAft>
              <a:buNone/>
            </a:pPr>
            <a:r>
              <a:rPr lang="en-US">
                <a:solidFill>
                  <a:schemeClr val="dk1"/>
                </a:solidFill>
                <a:latin typeface="Calibri"/>
                <a:ea typeface="Calibri"/>
                <a:cs typeface="Calibri"/>
                <a:sym typeface="Calibri"/>
              </a:rPr>
              <a:t>Full list of requirements can be found in Section 1h.</a:t>
            </a:r>
            <a:endParaRPr sz="2000" b="1">
              <a:latin typeface="Calibri"/>
              <a:ea typeface="Calibri"/>
              <a:cs typeface="Calibri"/>
              <a:sym typeface="Calibri"/>
            </a:endParaRPr>
          </a:p>
          <a:p>
            <a:pPr marL="0" lvl="0" indent="0" algn="l" rtl="0">
              <a:spcBef>
                <a:spcPts val="1000"/>
              </a:spcBef>
              <a:spcAft>
                <a:spcPts val="0"/>
              </a:spcAft>
              <a:buNone/>
            </a:pPr>
            <a:endParaRPr sz="1100">
              <a:solidFill>
                <a:schemeClr val="dk1"/>
              </a:solidFill>
              <a:latin typeface="Calibri"/>
              <a:ea typeface="Calibri"/>
              <a:cs typeface="Calibri"/>
              <a:sym typeface="Calibri"/>
            </a:endParaRPr>
          </a:p>
        </p:txBody>
      </p:sp>
      <p:sp>
        <p:nvSpPr>
          <p:cNvPr id="418" name="Google Shape;418;p55"/>
          <p:cNvSpPr txBox="1"/>
          <p:nvPr/>
        </p:nvSpPr>
        <p:spPr>
          <a:xfrm>
            <a:off x="299850" y="997975"/>
            <a:ext cx="77379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chemeClr val="accent3"/>
                </a:solidFill>
                <a:latin typeface="Calibri"/>
                <a:ea typeface="Calibri"/>
                <a:cs typeface="Calibri"/>
                <a:sym typeface="Calibri"/>
              </a:rPr>
              <a:t>Face Coverings</a:t>
            </a:r>
            <a:endParaRPr sz="3600" b="1" dirty="0">
              <a:solidFill>
                <a:schemeClr val="accent3"/>
              </a:solidFill>
              <a:latin typeface="Calibri"/>
              <a:ea typeface="Calibri"/>
              <a:cs typeface="Calibri"/>
              <a:sym typeface="Calibri"/>
            </a:endParaRPr>
          </a:p>
        </p:txBody>
      </p:sp>
      <p:pic>
        <p:nvPicPr>
          <p:cNvPr id="419" name="Google Shape;419;p55" title="&quot;&quot;"/>
          <p:cNvPicPr preferRelativeResize="0"/>
          <p:nvPr/>
        </p:nvPicPr>
        <p:blipFill>
          <a:blip r:embed="rId3">
            <a:alphaModFix/>
          </a:blip>
          <a:stretch>
            <a:fillRect/>
          </a:stretch>
        </p:blipFill>
        <p:spPr>
          <a:xfrm>
            <a:off x="7144075" y="3037000"/>
            <a:ext cx="1637275" cy="1637275"/>
          </a:xfrm>
          <a:prstGeom prst="rect">
            <a:avLst/>
          </a:prstGeom>
          <a:noFill/>
          <a:ln>
            <a:noFill/>
          </a:ln>
        </p:spPr>
      </p:pic>
      <p:sp>
        <p:nvSpPr>
          <p:cNvPr id="2" name="Title 1" hidden="1"/>
          <p:cNvSpPr>
            <a:spLocks noGrp="1"/>
          </p:cNvSpPr>
          <p:nvPr>
            <p:ph type="title"/>
          </p:nvPr>
        </p:nvSpPr>
        <p:spPr/>
        <p:txBody>
          <a:bodyPr/>
          <a:lstStyle/>
          <a:p>
            <a:r>
              <a:rPr lang="en-US" dirty="0">
                <a:solidFill>
                  <a:schemeClr val="accent3"/>
                </a:solidFill>
              </a:rPr>
              <a:t>Face Coverings</a:t>
            </a:r>
            <a:br>
              <a:rPr lang="en-US" dirty="0">
                <a:solidFill>
                  <a:schemeClr val="accent3"/>
                </a:solidFill>
              </a:rPr>
            </a:b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2" name="Title 1" hidden="1"/>
          <p:cNvSpPr>
            <a:spLocks noGrp="1"/>
          </p:cNvSpPr>
          <p:nvPr>
            <p:ph type="title"/>
          </p:nvPr>
        </p:nvSpPr>
        <p:spPr/>
        <p:txBody>
          <a:bodyPr/>
          <a:lstStyle/>
          <a:p>
            <a:r>
              <a:rPr lang="en-US" i="1" dirty="0">
                <a:solidFill>
                  <a:srgbClr val="1F75BC"/>
                </a:solidFill>
              </a:rPr>
              <a:t>important key </a:t>
            </a:r>
            <a:r>
              <a:rPr lang="en-US" i="1" dirty="0" smtClean="0">
                <a:solidFill>
                  <a:srgbClr val="1F75BC"/>
                </a:solidFill>
              </a:rPr>
              <a:t>messages 1</a:t>
            </a:r>
            <a:endParaRPr lang="en-US" dirty="0"/>
          </a:p>
        </p:txBody>
      </p:sp>
      <p:sp>
        <p:nvSpPr>
          <p:cNvPr id="127" name="Google Shape;127;p20"/>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sp>
        <p:nvSpPr>
          <p:cNvPr id="128" name="Google Shape;128;p20"/>
          <p:cNvSpPr txBox="1"/>
          <p:nvPr/>
        </p:nvSpPr>
        <p:spPr>
          <a:xfrm>
            <a:off x="1167575" y="1607550"/>
            <a:ext cx="6565800" cy="96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i="1" dirty="0">
                <a:solidFill>
                  <a:srgbClr val="1F75BC"/>
                </a:solidFill>
              </a:rPr>
              <a:t>The next several slides contain important key messages to help guide our community’s conversations.</a:t>
            </a:r>
            <a:endParaRPr sz="2500" b="1" i="1" dirty="0">
              <a:solidFill>
                <a:srgbClr val="1F75BC"/>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6"/>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40</a:t>
            </a:fld>
            <a:endParaRPr/>
          </a:p>
        </p:txBody>
      </p:sp>
      <p:sp>
        <p:nvSpPr>
          <p:cNvPr id="426" name="Google Shape;426;p56"/>
          <p:cNvSpPr txBox="1"/>
          <p:nvPr/>
        </p:nvSpPr>
        <p:spPr>
          <a:xfrm>
            <a:off x="517975" y="1476875"/>
            <a:ext cx="7867800" cy="3004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Students who abstain from wearing a face covering, or students whose families determine the student will not wear a face covering for values-based reason should be provided access to CDL. Additional provisions do apply to students protected under ADA and IDEA.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Staff refusal to wear appropriate face coverings should be addressed according to established school or district processes.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OSHA: Employers are required to provide face coverings for all staff, contractors, other service providers, visitors and volunteers.</a:t>
            </a:r>
            <a:endParaRPr sz="2000">
              <a:solidFill>
                <a:schemeClr val="dk1"/>
              </a:solidFill>
              <a:latin typeface="Calibri"/>
              <a:ea typeface="Calibri"/>
              <a:cs typeface="Calibri"/>
              <a:sym typeface="Calibri"/>
            </a:endParaRPr>
          </a:p>
        </p:txBody>
      </p:sp>
      <p:sp>
        <p:nvSpPr>
          <p:cNvPr id="427" name="Google Shape;427;p56"/>
          <p:cNvSpPr txBox="1"/>
          <p:nvPr/>
        </p:nvSpPr>
        <p:spPr>
          <a:xfrm>
            <a:off x="517975" y="567350"/>
            <a:ext cx="7867800" cy="624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400" b="1">
                <a:solidFill>
                  <a:schemeClr val="accent3"/>
                </a:solidFill>
                <a:latin typeface="Calibri"/>
                <a:ea typeface="Calibri"/>
                <a:cs typeface="Calibri"/>
                <a:sym typeface="Calibri"/>
              </a:rPr>
              <a:t>Face Coverings are not a choice.</a:t>
            </a:r>
            <a:endParaRPr sz="3400">
              <a:solidFill>
                <a:schemeClr val="accent3"/>
              </a:solidFill>
            </a:endParaRPr>
          </a:p>
        </p:txBody>
      </p:sp>
      <p:sp>
        <p:nvSpPr>
          <p:cNvPr id="2" name="Title 1" hidden="1"/>
          <p:cNvSpPr>
            <a:spLocks noGrp="1"/>
          </p:cNvSpPr>
          <p:nvPr>
            <p:ph type="title"/>
          </p:nvPr>
        </p:nvSpPr>
        <p:spPr/>
        <p:txBody>
          <a:bodyPr/>
          <a:lstStyle/>
          <a:p>
            <a:r>
              <a:rPr lang="en-US" dirty="0">
                <a:solidFill>
                  <a:schemeClr val="accent3"/>
                </a:solidFill>
              </a:rPr>
              <a:t>Face Coverings</a:t>
            </a:r>
            <a:br>
              <a:rPr lang="en-US" dirty="0">
                <a:solidFill>
                  <a:schemeClr val="accent3"/>
                </a:solidFill>
              </a:rPr>
            </a:br>
            <a:r>
              <a:rPr lang="en-US" dirty="0" smtClean="0">
                <a:solidFill>
                  <a:schemeClr val="accent3"/>
                </a:solidFill>
              </a:rPr>
              <a:t>2</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7"/>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41</a:t>
            </a:fld>
            <a:endParaRPr/>
          </a:p>
        </p:txBody>
      </p:sp>
      <p:sp>
        <p:nvSpPr>
          <p:cNvPr id="434" name="Google Shape;434;p57"/>
          <p:cNvSpPr txBox="1"/>
          <p:nvPr/>
        </p:nvSpPr>
        <p:spPr>
          <a:xfrm>
            <a:off x="517975" y="1481750"/>
            <a:ext cx="7867800" cy="3004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Young children are not a significant source of spread of COVID-19. This section provides requirements and recommendations to mitigate risk of COVID-19 transmission during mealtime.  Staff supervising mealtime should always wear a face covering and maintain at least 6 feet of physical distance while students are eating and wash hands or use an alcohol-based hand sanitizer after mealtime. </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Staff should avoid eating with one another in common areas to the greatest extent possible, as this has proven to be a significant source of spread of COVID-19 in workplaces.</a:t>
            </a:r>
            <a:endParaRPr sz="2000">
              <a:solidFill>
                <a:schemeClr val="dk1"/>
              </a:solidFill>
              <a:latin typeface="Calibri"/>
              <a:ea typeface="Calibri"/>
              <a:cs typeface="Calibri"/>
              <a:sym typeface="Calibri"/>
            </a:endParaRPr>
          </a:p>
        </p:txBody>
      </p:sp>
      <p:sp>
        <p:nvSpPr>
          <p:cNvPr id="435" name="Google Shape;435;p57"/>
          <p:cNvSpPr txBox="1"/>
          <p:nvPr/>
        </p:nvSpPr>
        <p:spPr>
          <a:xfrm>
            <a:off x="517975" y="722850"/>
            <a:ext cx="7867800" cy="624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2600" b="1" dirty="0">
                <a:solidFill>
                  <a:schemeClr val="accent3"/>
                </a:solidFill>
                <a:latin typeface="Calibri"/>
                <a:ea typeface="Calibri"/>
                <a:cs typeface="Calibri"/>
                <a:sym typeface="Calibri"/>
              </a:rPr>
              <a:t>Why is it OK to eat at school?</a:t>
            </a:r>
            <a:endParaRPr sz="2600" dirty="0">
              <a:solidFill>
                <a:schemeClr val="accent3"/>
              </a:solidFill>
            </a:endParaRPr>
          </a:p>
        </p:txBody>
      </p:sp>
      <p:sp>
        <p:nvSpPr>
          <p:cNvPr id="2" name="Title 1" hidden="1"/>
          <p:cNvSpPr>
            <a:spLocks noGrp="1"/>
          </p:cNvSpPr>
          <p:nvPr>
            <p:ph type="title"/>
          </p:nvPr>
        </p:nvSpPr>
        <p:spPr/>
        <p:txBody>
          <a:bodyPr/>
          <a:lstStyle/>
          <a:p>
            <a:r>
              <a:rPr lang="en-US" dirty="0" smtClean="0">
                <a:solidFill>
                  <a:schemeClr val="accent3"/>
                </a:solidFill>
              </a:rPr>
              <a:t>eating </a:t>
            </a:r>
            <a:r>
              <a:rPr lang="en-US" dirty="0">
                <a:solidFill>
                  <a:schemeClr val="accent3"/>
                </a:solidFill>
              </a:rPr>
              <a:t>at school</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8"/>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42</a:t>
            </a:fld>
            <a:endParaRPr/>
          </a:p>
        </p:txBody>
      </p:sp>
      <p:sp>
        <p:nvSpPr>
          <p:cNvPr id="442" name="Google Shape;442;p58"/>
          <p:cNvSpPr txBox="1"/>
          <p:nvPr/>
        </p:nvSpPr>
        <p:spPr>
          <a:xfrm>
            <a:off x="159450" y="1606450"/>
            <a:ext cx="8397300" cy="31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What’s Required?</a:t>
            </a:r>
            <a:endParaRPr sz="2000" b="1">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LPHAs in Oregon continue to experience high volumes of COVID-19 cases, leading to challenges in completing case investigations and contact tracing.</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In order to support LPHAs and reduce the time it takes for an LPHA to respond to an individual and/or to address capacity issues, schools have support from OHA and ODE to use one of three options which need understanding and attention.</a:t>
            </a:r>
            <a:endParaRPr sz="1800">
              <a:solidFill>
                <a:schemeClr val="dk1"/>
              </a:solidFill>
              <a:latin typeface="Calibri"/>
              <a:ea typeface="Calibri"/>
              <a:cs typeface="Calibri"/>
              <a:sym typeface="Calibri"/>
            </a:endParaRPr>
          </a:p>
          <a:p>
            <a:pPr marL="914400" lvl="1" indent="-317500" algn="l" rtl="0">
              <a:lnSpc>
                <a:spcPct val="115000"/>
              </a:lnSpc>
              <a:spcBef>
                <a:spcPts val="0"/>
              </a:spcBef>
              <a:spcAft>
                <a:spcPts val="0"/>
              </a:spcAft>
              <a:buClr>
                <a:schemeClr val="dk1"/>
              </a:buClr>
              <a:buSzPts val="1400"/>
              <a:buChar char="○"/>
            </a:pPr>
            <a:r>
              <a:rPr lang="en-US">
                <a:solidFill>
                  <a:schemeClr val="dk1"/>
                </a:solidFill>
                <a:latin typeface="Calibri"/>
                <a:ea typeface="Calibri"/>
                <a:cs typeface="Calibri"/>
                <a:sym typeface="Calibri"/>
              </a:rPr>
              <a:t>The first and primary option is for districts to </a:t>
            </a:r>
            <a:r>
              <a:rPr lang="en-US" i="1">
                <a:solidFill>
                  <a:schemeClr val="dk1"/>
                </a:solidFill>
                <a:latin typeface="Calibri"/>
                <a:ea typeface="Calibri"/>
                <a:cs typeface="Calibri"/>
                <a:sym typeface="Calibri"/>
              </a:rPr>
              <a:t>quarantine entire cohorts</a:t>
            </a:r>
            <a:r>
              <a:rPr lang="en-US">
                <a:solidFill>
                  <a:schemeClr val="dk1"/>
                </a:solidFill>
                <a:latin typeface="Calibri"/>
                <a:ea typeface="Calibri"/>
                <a:cs typeface="Calibri"/>
                <a:sym typeface="Calibri"/>
              </a:rPr>
              <a:t> whenever there is presumptive or confirmed case following the quarantine guidance outlined in                             </a:t>
            </a:r>
            <a:r>
              <a:rPr lang="en-US" u="sng">
                <a:solidFill>
                  <a:srgbClr val="1155CC"/>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Scenario Planning for COVID-19 in Schools</a:t>
            </a:r>
            <a:r>
              <a:rPr lang="en-US">
                <a:solidFill>
                  <a:schemeClr val="dk1"/>
                </a:solidFill>
                <a:latin typeface="Calibri"/>
                <a:ea typeface="Calibri"/>
                <a:cs typeface="Calibri"/>
                <a:sym typeface="Calibri"/>
              </a:rPr>
              <a:t>.</a:t>
            </a:r>
            <a:endParaRPr>
              <a:solidFill>
                <a:schemeClr val="dk1"/>
              </a:solidFill>
            </a:endParaRPr>
          </a:p>
          <a:p>
            <a:pPr marL="0" lvl="0" indent="0" algn="l" rtl="0">
              <a:spcBef>
                <a:spcPts val="1000"/>
              </a:spcBef>
              <a:spcAft>
                <a:spcPts val="0"/>
              </a:spcAft>
              <a:buNone/>
            </a:pPr>
            <a:r>
              <a:rPr lang="en-US" sz="1100">
                <a:solidFill>
                  <a:schemeClr val="dk1"/>
                </a:solidFill>
                <a:latin typeface="Calibri"/>
                <a:ea typeface="Calibri"/>
                <a:cs typeface="Calibri"/>
                <a:sym typeface="Calibri"/>
              </a:rPr>
              <a:t>For additional information, refer to ODE’s Guidance for Schools Responding to LPHA Capacity Needs Related to Contact Tracing</a:t>
            </a:r>
            <a:endParaRPr sz="1700" b="1">
              <a:highlight>
                <a:srgbClr val="FFFF00"/>
              </a:highlight>
              <a:latin typeface="Calibri"/>
              <a:ea typeface="Calibri"/>
              <a:cs typeface="Calibri"/>
              <a:sym typeface="Calibri"/>
            </a:endParaRPr>
          </a:p>
          <a:p>
            <a:pPr marL="0" lvl="0" indent="0" algn="l" rtl="0">
              <a:spcBef>
                <a:spcPts val="1000"/>
              </a:spcBef>
              <a:spcAft>
                <a:spcPts val="0"/>
              </a:spcAft>
              <a:buNone/>
            </a:pPr>
            <a:endParaRPr sz="1100">
              <a:solidFill>
                <a:schemeClr val="dk1"/>
              </a:solidFill>
              <a:latin typeface="Calibri"/>
              <a:ea typeface="Calibri"/>
              <a:cs typeface="Calibri"/>
              <a:sym typeface="Calibri"/>
            </a:endParaRPr>
          </a:p>
        </p:txBody>
      </p:sp>
      <p:sp>
        <p:nvSpPr>
          <p:cNvPr id="443" name="Google Shape;443;p58"/>
          <p:cNvSpPr txBox="1"/>
          <p:nvPr/>
        </p:nvSpPr>
        <p:spPr>
          <a:xfrm>
            <a:off x="298150" y="850200"/>
            <a:ext cx="77379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chemeClr val="accent3"/>
                </a:solidFill>
                <a:latin typeface="Calibri"/>
                <a:ea typeface="Calibri"/>
                <a:cs typeface="Calibri"/>
                <a:sym typeface="Calibri"/>
              </a:rPr>
              <a:t>Contact Tracing</a:t>
            </a:r>
            <a:endParaRPr sz="3600" b="1" dirty="0">
              <a:solidFill>
                <a:schemeClr val="accent3"/>
              </a:solidFill>
              <a:latin typeface="Calibri"/>
              <a:ea typeface="Calibri"/>
              <a:cs typeface="Calibri"/>
              <a:sym typeface="Calibri"/>
            </a:endParaRPr>
          </a:p>
        </p:txBody>
      </p:sp>
      <p:pic>
        <p:nvPicPr>
          <p:cNvPr id="444" name="Google Shape;444;p58" title="&quot;&quot;"/>
          <p:cNvPicPr preferRelativeResize="0"/>
          <p:nvPr/>
        </p:nvPicPr>
        <p:blipFill>
          <a:blip r:embed="rId4">
            <a:alphaModFix/>
          </a:blip>
          <a:stretch>
            <a:fillRect/>
          </a:stretch>
        </p:blipFill>
        <p:spPr>
          <a:xfrm>
            <a:off x="7653750" y="3454650"/>
            <a:ext cx="1295200" cy="1295200"/>
          </a:xfrm>
          <a:prstGeom prst="rect">
            <a:avLst/>
          </a:prstGeom>
          <a:noFill/>
          <a:ln>
            <a:noFill/>
          </a:ln>
        </p:spPr>
      </p:pic>
      <p:sp>
        <p:nvSpPr>
          <p:cNvPr id="2" name="Title 1" hidden="1"/>
          <p:cNvSpPr>
            <a:spLocks noGrp="1"/>
          </p:cNvSpPr>
          <p:nvPr>
            <p:ph type="title"/>
          </p:nvPr>
        </p:nvSpPr>
        <p:spPr/>
        <p:txBody>
          <a:bodyPr/>
          <a:lstStyle/>
          <a:p>
            <a:r>
              <a:rPr lang="en-US" dirty="0">
                <a:solidFill>
                  <a:schemeClr val="accent3"/>
                </a:solidFill>
              </a:rPr>
              <a:t>Contact Tracing</a:t>
            </a:r>
            <a:br>
              <a:rPr lang="en-US" dirty="0">
                <a:solidFill>
                  <a:schemeClr val="accent3"/>
                </a:solidFill>
              </a:rPr>
            </a:b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9"/>
          <p:cNvSpPr txBox="1"/>
          <p:nvPr/>
        </p:nvSpPr>
        <p:spPr>
          <a:xfrm>
            <a:off x="292825" y="613400"/>
            <a:ext cx="4794000" cy="9411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r>
              <a:rPr lang="en-US" sz="3000" b="1" dirty="0">
                <a:solidFill>
                  <a:schemeClr val="accent3"/>
                </a:solidFill>
                <a:latin typeface="Calibri"/>
                <a:ea typeface="Calibri"/>
                <a:cs typeface="Calibri"/>
                <a:sym typeface="Calibri"/>
              </a:rPr>
              <a:t>Building contact tracing capacity.</a:t>
            </a:r>
            <a:endParaRPr sz="3000" b="1" dirty="0">
              <a:solidFill>
                <a:schemeClr val="accent3"/>
              </a:solidFill>
              <a:latin typeface="Calibri"/>
              <a:ea typeface="Calibri"/>
              <a:cs typeface="Calibri"/>
              <a:sym typeface="Calibri"/>
            </a:endParaRPr>
          </a:p>
          <a:p>
            <a:pPr marL="457200" lvl="0" indent="0" algn="l" rtl="0">
              <a:spcBef>
                <a:spcPts val="400"/>
              </a:spcBef>
              <a:spcAft>
                <a:spcPts val="0"/>
              </a:spcAft>
              <a:buNone/>
            </a:pPr>
            <a:endParaRPr sz="2000" b="1" dirty="0">
              <a:solidFill>
                <a:schemeClr val="dk1"/>
              </a:solidFill>
              <a:latin typeface="Calibri"/>
              <a:ea typeface="Calibri"/>
              <a:cs typeface="Calibri"/>
              <a:sym typeface="Calibri"/>
            </a:endParaRPr>
          </a:p>
        </p:txBody>
      </p:sp>
      <p:sp>
        <p:nvSpPr>
          <p:cNvPr id="451" name="Google Shape;451;p59"/>
          <p:cNvSpPr txBox="1"/>
          <p:nvPr/>
        </p:nvSpPr>
        <p:spPr>
          <a:xfrm>
            <a:off x="336250" y="1826575"/>
            <a:ext cx="4434600" cy="25452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Options put safety and risk mitigation first.</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LPHAs have </a:t>
            </a:r>
            <a:r>
              <a:rPr lang="en-US" sz="1800" u="sng">
                <a:solidFill>
                  <a:schemeClr val="hlink"/>
                </a:solidFill>
                <a:latin typeface="Calibri"/>
                <a:ea typeface="Calibri"/>
                <a:cs typeface="Calibri"/>
                <a:sym typeface="Calibri"/>
                <a:hlinkClick r:id="rId3"/>
              </a:rPr>
              <a:t>priorities under surge conditions</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Aligned to and centered on the guidance in </a:t>
            </a:r>
            <a:r>
              <a:rPr lang="en-US" sz="1800" u="sng">
                <a:solidFill>
                  <a:srgbClr val="1155CC"/>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Scenario Planning for COVID-19 in School</a:t>
            </a:r>
            <a:endParaRPr sz="180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Options for training and more...</a:t>
            </a:r>
            <a:endParaRPr sz="1800">
              <a:solidFill>
                <a:schemeClr val="dk1"/>
              </a:solidFill>
              <a:latin typeface="Calibri"/>
              <a:ea typeface="Calibri"/>
              <a:cs typeface="Calibri"/>
              <a:sym typeface="Calibri"/>
            </a:endParaRPr>
          </a:p>
        </p:txBody>
      </p:sp>
      <p:pic>
        <p:nvPicPr>
          <p:cNvPr id="452" name="Google Shape;452;p59" title="&quot;&quot;"/>
          <p:cNvPicPr preferRelativeResize="0"/>
          <p:nvPr/>
        </p:nvPicPr>
        <p:blipFill>
          <a:blip r:embed="rId5">
            <a:alphaModFix/>
          </a:blip>
          <a:stretch>
            <a:fillRect/>
          </a:stretch>
        </p:blipFill>
        <p:spPr>
          <a:xfrm>
            <a:off x="5311925" y="215550"/>
            <a:ext cx="3484725" cy="4502925"/>
          </a:xfrm>
          <a:prstGeom prst="rect">
            <a:avLst/>
          </a:prstGeom>
          <a:noFill/>
          <a:ln>
            <a:noFill/>
          </a:ln>
          <a:effectLst>
            <a:outerShdw blurRad="57150" dist="19050" dir="5400000" algn="bl" rotWithShape="0">
              <a:srgbClr val="000000">
                <a:alpha val="50000"/>
              </a:srgbClr>
            </a:outerShdw>
          </a:effectLst>
        </p:spPr>
      </p:pic>
      <p:sp>
        <p:nvSpPr>
          <p:cNvPr id="2" name="Title 1" hidden="1"/>
          <p:cNvSpPr>
            <a:spLocks noGrp="1"/>
          </p:cNvSpPr>
          <p:nvPr>
            <p:ph type="title"/>
          </p:nvPr>
        </p:nvSpPr>
        <p:spPr/>
        <p:txBody>
          <a:bodyPr/>
          <a:lstStyle/>
          <a:p>
            <a:r>
              <a:rPr lang="en-US" dirty="0">
                <a:solidFill>
                  <a:schemeClr val="accent3"/>
                </a:solidFill>
              </a:rPr>
              <a:t>Building contact tracing capacity</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0"/>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44</a:t>
            </a:fld>
            <a:endParaRPr/>
          </a:p>
        </p:txBody>
      </p:sp>
      <p:sp>
        <p:nvSpPr>
          <p:cNvPr id="459" name="Google Shape;459;p60"/>
          <p:cNvSpPr txBox="1"/>
          <p:nvPr/>
        </p:nvSpPr>
        <p:spPr>
          <a:xfrm>
            <a:off x="160025" y="1644175"/>
            <a:ext cx="6858900" cy="27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What’s Required?</a:t>
            </a:r>
            <a:endParaRPr sz="2000" b="1">
              <a:solidFill>
                <a:schemeClr val="dk1"/>
              </a:solidFill>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Face coverings for all students, applying the guidance in section 1h to transportation settings. This prevents eating while on the bus.</a:t>
            </a:r>
            <a:endParaRPr sz="2000">
              <a:latin typeface="Calibri"/>
              <a:ea typeface="Calibri"/>
              <a:cs typeface="Calibri"/>
              <a:sym typeface="Calibri"/>
            </a:endParaRPr>
          </a:p>
          <a:p>
            <a:pPr marL="457200" lvl="0" indent="-355600" algn="l" rtl="0">
              <a:lnSpc>
                <a:spcPct val="115000"/>
              </a:lnSpc>
              <a:spcBef>
                <a:spcPts val="0"/>
              </a:spcBef>
              <a:spcAft>
                <a:spcPts val="0"/>
              </a:spcAft>
              <a:buSzPts val="2000"/>
              <a:buFont typeface="Calibri"/>
              <a:buChar char="●"/>
            </a:pPr>
            <a:r>
              <a:rPr lang="en-US" sz="2000">
                <a:latin typeface="Calibri"/>
                <a:ea typeface="Calibri"/>
                <a:cs typeface="Calibri"/>
                <a:sym typeface="Calibri"/>
              </a:rPr>
              <a:t>Take all possible actions to maximize ventilation: Dress warmly, keep vents and windows open to the greatest extent possible.</a:t>
            </a:r>
            <a:endParaRPr sz="2300">
              <a:latin typeface="Calibri"/>
              <a:ea typeface="Calibri"/>
              <a:cs typeface="Calibri"/>
              <a:sym typeface="Calibri"/>
            </a:endParaRPr>
          </a:p>
          <a:p>
            <a:pPr marL="0" lvl="0" indent="0" algn="l" rtl="0">
              <a:spcBef>
                <a:spcPts val="1000"/>
              </a:spcBef>
              <a:spcAft>
                <a:spcPts val="0"/>
              </a:spcAft>
              <a:buNone/>
            </a:pPr>
            <a:r>
              <a:rPr lang="en-US">
                <a:solidFill>
                  <a:schemeClr val="dk1"/>
                </a:solidFill>
                <a:latin typeface="Calibri"/>
                <a:ea typeface="Calibri"/>
                <a:cs typeface="Calibri"/>
                <a:sym typeface="Calibri"/>
              </a:rPr>
              <a:t>Full list of requirements can be found in Section 2i</a:t>
            </a:r>
            <a:endParaRPr sz="2000" b="1">
              <a:highlight>
                <a:srgbClr val="FFFF00"/>
              </a:highlight>
              <a:latin typeface="Calibri"/>
              <a:ea typeface="Calibri"/>
              <a:cs typeface="Calibri"/>
              <a:sym typeface="Calibri"/>
            </a:endParaRPr>
          </a:p>
          <a:p>
            <a:pPr marL="0" lvl="0" indent="0" algn="l" rtl="0">
              <a:spcBef>
                <a:spcPts val="1000"/>
              </a:spcBef>
              <a:spcAft>
                <a:spcPts val="0"/>
              </a:spcAft>
              <a:buNone/>
            </a:pPr>
            <a:endParaRPr sz="1100">
              <a:solidFill>
                <a:schemeClr val="dk1"/>
              </a:solidFill>
              <a:latin typeface="Calibri"/>
              <a:ea typeface="Calibri"/>
              <a:cs typeface="Calibri"/>
              <a:sym typeface="Calibri"/>
            </a:endParaRPr>
          </a:p>
        </p:txBody>
      </p:sp>
      <p:sp>
        <p:nvSpPr>
          <p:cNvPr id="460" name="Google Shape;460;p60"/>
          <p:cNvSpPr txBox="1"/>
          <p:nvPr/>
        </p:nvSpPr>
        <p:spPr>
          <a:xfrm>
            <a:off x="247850" y="900500"/>
            <a:ext cx="7737900" cy="64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chemeClr val="accent3"/>
                </a:solidFill>
                <a:latin typeface="Calibri"/>
                <a:ea typeface="Calibri"/>
                <a:cs typeface="Calibri"/>
                <a:sym typeface="Calibri"/>
              </a:rPr>
              <a:t>Transportation</a:t>
            </a:r>
            <a:endParaRPr sz="3600" b="1" dirty="0">
              <a:solidFill>
                <a:schemeClr val="accent3"/>
              </a:solidFill>
              <a:latin typeface="Calibri"/>
              <a:ea typeface="Calibri"/>
              <a:cs typeface="Calibri"/>
              <a:sym typeface="Calibri"/>
            </a:endParaRPr>
          </a:p>
        </p:txBody>
      </p:sp>
      <p:pic>
        <p:nvPicPr>
          <p:cNvPr id="461" name="Google Shape;461;p60" title="&quot;&quot;"/>
          <p:cNvPicPr preferRelativeResize="0"/>
          <p:nvPr/>
        </p:nvPicPr>
        <p:blipFill>
          <a:blip r:embed="rId3">
            <a:alphaModFix/>
          </a:blip>
          <a:stretch>
            <a:fillRect/>
          </a:stretch>
        </p:blipFill>
        <p:spPr>
          <a:xfrm>
            <a:off x="6347900" y="3438175"/>
            <a:ext cx="2623350" cy="1311675"/>
          </a:xfrm>
          <a:prstGeom prst="rect">
            <a:avLst/>
          </a:prstGeom>
          <a:noFill/>
          <a:ln>
            <a:noFill/>
          </a:ln>
        </p:spPr>
      </p:pic>
      <p:sp>
        <p:nvSpPr>
          <p:cNvPr id="2" name="Title 1" hidden="1"/>
          <p:cNvSpPr>
            <a:spLocks noGrp="1"/>
          </p:cNvSpPr>
          <p:nvPr>
            <p:ph type="title"/>
          </p:nvPr>
        </p:nvSpPr>
        <p:spPr/>
        <p:txBody>
          <a:bodyPr/>
          <a:lstStyle/>
          <a:p>
            <a:r>
              <a:rPr lang="en-US" dirty="0">
                <a:solidFill>
                  <a:schemeClr val="accent3"/>
                </a:solidFill>
              </a:rPr>
              <a:t>Transportation</a:t>
            </a:r>
            <a:br>
              <a:rPr lang="en-US" dirty="0">
                <a:solidFill>
                  <a:schemeClr val="accent3"/>
                </a:solidFill>
              </a:rPr>
            </a:b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1"/>
          <p:cNvSpPr txBox="1"/>
          <p:nvPr/>
        </p:nvSpPr>
        <p:spPr>
          <a:xfrm>
            <a:off x="780375" y="1518902"/>
            <a:ext cx="7403100" cy="2297100"/>
          </a:xfrm>
          <a:prstGeom prst="rect">
            <a:avLst/>
          </a:prstGeom>
          <a:solidFill>
            <a:srgbClr val="FFC000"/>
          </a:solidFill>
          <a:ln>
            <a:noFill/>
          </a:ln>
        </p:spPr>
        <p:txBody>
          <a:bodyPr spcFirstLastPara="1" wrap="square" lIns="91425" tIns="45700" rIns="91425" bIns="45700" anchor="t" anchorCtr="0">
            <a:noAutofit/>
          </a:bodyPr>
          <a:lstStyle/>
          <a:p>
            <a:pPr marL="45720" marR="0" lvl="0" indent="0" algn="ctr" rtl="0">
              <a:lnSpc>
                <a:spcPct val="90000"/>
              </a:lnSpc>
              <a:spcBef>
                <a:spcPts val="0"/>
              </a:spcBef>
              <a:spcAft>
                <a:spcPts val="0"/>
              </a:spcAft>
              <a:buClr>
                <a:srgbClr val="000000"/>
              </a:buClr>
              <a:buSzPts val="2400"/>
              <a:buFont typeface="Arial"/>
              <a:buNone/>
            </a:pPr>
            <a:endParaRPr sz="3200">
              <a:solidFill>
                <a:srgbClr val="000000"/>
              </a:solidFill>
              <a:latin typeface="Calibri"/>
              <a:ea typeface="Calibri"/>
              <a:cs typeface="Calibri"/>
              <a:sym typeface="Calibri"/>
            </a:endParaRPr>
          </a:p>
          <a:p>
            <a:pPr marL="45720" marR="0" lvl="0" indent="0" algn="ctr" rtl="0">
              <a:lnSpc>
                <a:spcPct val="90000"/>
              </a:lnSpc>
              <a:spcBef>
                <a:spcPts val="1000"/>
              </a:spcBef>
              <a:spcAft>
                <a:spcPts val="0"/>
              </a:spcAft>
              <a:buClr>
                <a:srgbClr val="000000"/>
              </a:buClr>
              <a:buSzPts val="2800"/>
              <a:buFont typeface="Arial"/>
              <a:buNone/>
            </a:pPr>
            <a:r>
              <a:rPr lang="en-US" sz="3200">
                <a:solidFill>
                  <a:srgbClr val="000000"/>
                </a:solidFill>
                <a:latin typeface="Calibri"/>
                <a:ea typeface="Calibri"/>
                <a:cs typeface="Calibri"/>
                <a:sym typeface="Calibri"/>
              </a:rPr>
              <a:t>Share information on this slide about how your district is </a:t>
            </a:r>
            <a:r>
              <a:rPr lang="en-US" sz="3200">
                <a:latin typeface="Calibri"/>
                <a:ea typeface="Calibri"/>
                <a:cs typeface="Calibri"/>
                <a:sym typeface="Calibri"/>
              </a:rPr>
              <a:t>following health and safety protocols.</a:t>
            </a:r>
            <a:r>
              <a:rPr lang="en-US" sz="3200">
                <a:solidFill>
                  <a:srgbClr val="000000"/>
                </a:solidFill>
                <a:latin typeface="Calibri"/>
                <a:ea typeface="Calibri"/>
                <a:cs typeface="Calibri"/>
                <a:sym typeface="Calibri"/>
              </a:rPr>
              <a:t> </a:t>
            </a:r>
            <a:endParaRPr sz="3200">
              <a:solidFill>
                <a:srgbClr val="000000"/>
              </a:solidFill>
              <a:latin typeface="Calibri"/>
              <a:ea typeface="Calibri"/>
              <a:cs typeface="Calibri"/>
              <a:sym typeface="Calibri"/>
            </a:endParaRPr>
          </a:p>
        </p:txBody>
      </p:sp>
      <p:sp>
        <p:nvSpPr>
          <p:cNvPr id="2" name="Title 1" hidden="1"/>
          <p:cNvSpPr>
            <a:spLocks noGrp="1"/>
          </p:cNvSpPr>
          <p:nvPr>
            <p:ph type="title"/>
          </p:nvPr>
        </p:nvSpPr>
        <p:spPr/>
        <p:txBody>
          <a:bodyPr/>
          <a:lstStyle/>
          <a:p>
            <a:r>
              <a:rPr lang="en-US" dirty="0" smtClean="0"/>
              <a:t>protocols</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2"/>
          <p:cNvSpPr txBox="1"/>
          <p:nvPr/>
        </p:nvSpPr>
        <p:spPr>
          <a:xfrm>
            <a:off x="436838" y="1380402"/>
            <a:ext cx="8653200" cy="1383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600" b="1" dirty="0">
                <a:solidFill>
                  <a:srgbClr val="1F75BC"/>
                </a:solidFill>
                <a:latin typeface="Calibri"/>
                <a:ea typeface="Calibri"/>
                <a:cs typeface="Calibri"/>
                <a:sym typeface="Calibri"/>
              </a:rPr>
              <a:t>Vaccine Update</a:t>
            </a:r>
            <a:endParaRPr sz="4600" b="1" dirty="0">
              <a:solidFill>
                <a:srgbClr val="1F75BC"/>
              </a:solidFill>
              <a:latin typeface="Calibri"/>
              <a:ea typeface="Calibri"/>
              <a:cs typeface="Calibri"/>
              <a:sym typeface="Calibri"/>
            </a:endParaRPr>
          </a:p>
          <a:p>
            <a:pPr marL="0" lvl="0" indent="0" algn="ctr" rtl="0">
              <a:spcBef>
                <a:spcPts val="0"/>
              </a:spcBef>
              <a:spcAft>
                <a:spcPts val="0"/>
              </a:spcAft>
              <a:buNone/>
            </a:pPr>
            <a:r>
              <a:rPr lang="en-US" sz="3200" dirty="0">
                <a:latin typeface="Calibri"/>
                <a:ea typeface="Calibri"/>
                <a:cs typeface="Calibri"/>
                <a:sym typeface="Calibri"/>
              </a:rPr>
              <a:t>What We Know as of January 19, 2021</a:t>
            </a:r>
            <a:endParaRPr sz="3200" dirty="0">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endParaRPr sz="1400" b="0" i="0" u="none" strike="noStrike" cap="none" dirty="0">
              <a:solidFill>
                <a:srgbClr val="1F75BC"/>
              </a:solidFill>
              <a:latin typeface="Arial"/>
              <a:ea typeface="Arial"/>
              <a:cs typeface="Arial"/>
              <a:sym typeface="Arial"/>
            </a:endParaRPr>
          </a:p>
        </p:txBody>
      </p:sp>
      <p:pic>
        <p:nvPicPr>
          <p:cNvPr id="474" name="Google Shape;474;p62" title="&quot;&quot;"/>
          <p:cNvPicPr preferRelativeResize="0"/>
          <p:nvPr/>
        </p:nvPicPr>
        <p:blipFill>
          <a:blip r:embed="rId3">
            <a:alphaModFix/>
          </a:blip>
          <a:stretch>
            <a:fillRect/>
          </a:stretch>
        </p:blipFill>
        <p:spPr>
          <a:xfrm>
            <a:off x="3879385" y="2888875"/>
            <a:ext cx="1385228" cy="1383300"/>
          </a:xfrm>
          <a:prstGeom prst="rect">
            <a:avLst/>
          </a:prstGeom>
          <a:noFill/>
          <a:ln>
            <a:noFill/>
          </a:ln>
        </p:spPr>
      </p:pic>
      <p:sp>
        <p:nvSpPr>
          <p:cNvPr id="2" name="Title 1" hidden="1"/>
          <p:cNvSpPr>
            <a:spLocks noGrp="1"/>
          </p:cNvSpPr>
          <p:nvPr>
            <p:ph type="title"/>
          </p:nvPr>
        </p:nvSpPr>
        <p:spPr/>
        <p:txBody>
          <a:bodyPr/>
          <a:lstStyle/>
          <a:p>
            <a:r>
              <a:rPr lang="en-US" dirty="0">
                <a:solidFill>
                  <a:srgbClr val="1F75BC"/>
                </a:solidFill>
              </a:rPr>
              <a:t>Vaccine Update</a:t>
            </a:r>
            <a:br>
              <a:rPr lang="en-US" dirty="0">
                <a:solidFill>
                  <a:srgbClr val="1F75BC"/>
                </a:solidFill>
              </a:rPr>
            </a:b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3"/>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47</a:t>
            </a:fld>
            <a:endParaRPr/>
          </a:p>
        </p:txBody>
      </p:sp>
      <p:sp>
        <p:nvSpPr>
          <p:cNvPr id="481" name="Google Shape;481;p63"/>
          <p:cNvSpPr txBox="1"/>
          <p:nvPr/>
        </p:nvSpPr>
        <p:spPr>
          <a:xfrm>
            <a:off x="653700" y="1147600"/>
            <a:ext cx="7836600" cy="588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2600" b="1" i="1" dirty="0">
                <a:solidFill>
                  <a:srgbClr val="1F75BC"/>
                </a:solidFill>
                <a:latin typeface="Calibri"/>
                <a:ea typeface="Calibri"/>
                <a:cs typeface="Calibri"/>
                <a:sym typeface="Calibri"/>
              </a:rPr>
              <a:t>[Placeholder to insert regional/local information]</a:t>
            </a:r>
            <a:endParaRPr sz="2600" b="1" i="1" dirty="0">
              <a:solidFill>
                <a:srgbClr val="1F75BC"/>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5400"/>
              <a:buFont typeface="Arial"/>
              <a:buNone/>
            </a:pPr>
            <a:endParaRPr sz="2600" i="1" dirty="0">
              <a:solidFill>
                <a:srgbClr val="2E74B5"/>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5400"/>
              <a:buFont typeface="Arial"/>
              <a:buNone/>
            </a:pPr>
            <a:endParaRPr sz="2600" dirty="0">
              <a:latin typeface="Calibri"/>
              <a:ea typeface="Calibri"/>
              <a:cs typeface="Calibri"/>
              <a:sym typeface="Calibri"/>
            </a:endParaRPr>
          </a:p>
        </p:txBody>
      </p:sp>
      <p:sp>
        <p:nvSpPr>
          <p:cNvPr id="2" name="Title 1" hidden="1"/>
          <p:cNvSpPr>
            <a:spLocks noGrp="1"/>
          </p:cNvSpPr>
          <p:nvPr>
            <p:ph type="title"/>
          </p:nvPr>
        </p:nvSpPr>
        <p:spPr/>
        <p:txBody>
          <a:bodyPr/>
          <a:lstStyle/>
          <a:p>
            <a:r>
              <a:rPr lang="en-US" i="1" dirty="0">
                <a:solidFill>
                  <a:srgbClr val="1F75BC"/>
                </a:solidFill>
              </a:rPr>
              <a:t>Placeholder</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4"/>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48</a:t>
            </a:fld>
            <a:endParaRPr/>
          </a:p>
        </p:txBody>
      </p:sp>
      <p:sp>
        <p:nvSpPr>
          <p:cNvPr id="488" name="Google Shape;488;p64"/>
          <p:cNvSpPr txBox="1"/>
          <p:nvPr/>
        </p:nvSpPr>
        <p:spPr>
          <a:xfrm>
            <a:off x="536675" y="1607550"/>
            <a:ext cx="7709100" cy="96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4000" b="1" dirty="0">
                <a:solidFill>
                  <a:srgbClr val="2E74B5"/>
                </a:solidFill>
              </a:rPr>
              <a:t>Tools &amp; Resources</a:t>
            </a:r>
            <a:endParaRPr sz="4000" b="1" dirty="0">
              <a:solidFill>
                <a:srgbClr val="2E74B5"/>
              </a:solidFill>
            </a:endParaRPr>
          </a:p>
          <a:p>
            <a:pPr marL="0" marR="0" lvl="0" indent="0" algn="ctr" rtl="0">
              <a:lnSpc>
                <a:spcPct val="100000"/>
              </a:lnSpc>
              <a:spcBef>
                <a:spcPts val="0"/>
              </a:spcBef>
              <a:spcAft>
                <a:spcPts val="0"/>
              </a:spcAft>
              <a:buClr>
                <a:srgbClr val="000000"/>
              </a:buClr>
              <a:buSzPts val="5400"/>
              <a:buFont typeface="Arial"/>
              <a:buNone/>
            </a:pPr>
            <a:endParaRPr sz="4000" b="1" dirty="0">
              <a:solidFill>
                <a:srgbClr val="2E74B5"/>
              </a:solidFill>
            </a:endParaRPr>
          </a:p>
          <a:p>
            <a:pPr marL="457200" marR="0" lvl="0" indent="0" algn="l" rtl="0">
              <a:lnSpc>
                <a:spcPct val="100000"/>
              </a:lnSpc>
              <a:spcBef>
                <a:spcPts val="0"/>
              </a:spcBef>
              <a:spcAft>
                <a:spcPts val="0"/>
              </a:spcAft>
              <a:buNone/>
            </a:pPr>
            <a:endParaRPr sz="4000" dirty="0"/>
          </a:p>
          <a:p>
            <a:pPr marL="0" marR="0" lvl="0" indent="0" algn="ctr" rtl="0">
              <a:lnSpc>
                <a:spcPct val="100000"/>
              </a:lnSpc>
              <a:spcBef>
                <a:spcPts val="0"/>
              </a:spcBef>
              <a:spcAft>
                <a:spcPts val="0"/>
              </a:spcAft>
              <a:buClr>
                <a:srgbClr val="000000"/>
              </a:buClr>
              <a:buSzPts val="5400"/>
              <a:buFont typeface="Arial"/>
              <a:buNone/>
            </a:pPr>
            <a:endParaRPr sz="4000" dirty="0"/>
          </a:p>
        </p:txBody>
      </p:sp>
      <p:sp>
        <p:nvSpPr>
          <p:cNvPr id="2" name="Title 1" hidden="1"/>
          <p:cNvSpPr>
            <a:spLocks noGrp="1"/>
          </p:cNvSpPr>
          <p:nvPr>
            <p:ph type="title"/>
          </p:nvPr>
        </p:nvSpPr>
        <p:spPr/>
        <p:txBody>
          <a:bodyPr/>
          <a:lstStyle/>
          <a:p>
            <a:r>
              <a:rPr lang="en-US" dirty="0">
                <a:solidFill>
                  <a:srgbClr val="2E74B5"/>
                </a:solidFill>
              </a:rPr>
              <a:t>Tools &amp; Resources</a:t>
            </a:r>
            <a:br>
              <a:rPr lang="en-US" dirty="0">
                <a:solidFill>
                  <a:srgbClr val="2E74B5"/>
                </a:solidFill>
              </a:rPr>
            </a:b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5"/>
          <p:cNvSpPr txBox="1"/>
          <p:nvPr/>
        </p:nvSpPr>
        <p:spPr>
          <a:xfrm>
            <a:off x="179725" y="643575"/>
            <a:ext cx="6188400" cy="6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None/>
            </a:pPr>
            <a:r>
              <a:rPr lang="en-US" sz="3000" b="1" dirty="0">
                <a:solidFill>
                  <a:schemeClr val="dk1"/>
                </a:solidFill>
              </a:rPr>
              <a:t>Key Documents </a:t>
            </a:r>
            <a:endParaRPr sz="3000" dirty="0"/>
          </a:p>
          <a:p>
            <a:pPr marL="0" marR="0" lvl="0" indent="0" algn="l" rtl="0">
              <a:lnSpc>
                <a:spcPct val="100000"/>
              </a:lnSpc>
              <a:spcBef>
                <a:spcPts val="1000"/>
              </a:spcBef>
              <a:spcAft>
                <a:spcPts val="1000"/>
              </a:spcAft>
              <a:buNone/>
            </a:pPr>
            <a:endParaRPr sz="3000" dirty="0"/>
          </a:p>
        </p:txBody>
      </p:sp>
      <p:pic>
        <p:nvPicPr>
          <p:cNvPr id="495" name="Google Shape;495;p65" title="&quot;&quot;"/>
          <p:cNvPicPr preferRelativeResize="0"/>
          <p:nvPr/>
        </p:nvPicPr>
        <p:blipFill>
          <a:blip r:embed="rId3">
            <a:alphaModFix/>
          </a:blip>
          <a:stretch>
            <a:fillRect/>
          </a:stretch>
        </p:blipFill>
        <p:spPr>
          <a:xfrm>
            <a:off x="604750" y="1469550"/>
            <a:ext cx="2457174" cy="3195376"/>
          </a:xfrm>
          <a:prstGeom prst="rect">
            <a:avLst/>
          </a:prstGeom>
          <a:noFill/>
          <a:ln w="28575" cap="flat" cmpd="sng">
            <a:solidFill>
              <a:srgbClr val="1C4587"/>
            </a:solidFill>
            <a:prstDash val="solid"/>
            <a:round/>
            <a:headEnd type="none" w="sm" len="sm"/>
            <a:tailEnd type="none" w="sm" len="sm"/>
          </a:ln>
        </p:spPr>
      </p:pic>
      <p:pic>
        <p:nvPicPr>
          <p:cNvPr id="496" name="Google Shape;496;p65" title="&quot;&quot;"/>
          <p:cNvPicPr preferRelativeResize="0"/>
          <p:nvPr/>
        </p:nvPicPr>
        <p:blipFill>
          <a:blip r:embed="rId4">
            <a:alphaModFix/>
          </a:blip>
          <a:stretch>
            <a:fillRect/>
          </a:stretch>
        </p:blipFill>
        <p:spPr>
          <a:xfrm rot="-905877">
            <a:off x="3441523" y="266805"/>
            <a:ext cx="1803155" cy="2310140"/>
          </a:xfrm>
          <a:prstGeom prst="rect">
            <a:avLst/>
          </a:prstGeom>
          <a:noFill/>
          <a:ln w="19050" cap="flat" cmpd="sng">
            <a:solidFill>
              <a:srgbClr val="1C4587"/>
            </a:solidFill>
            <a:prstDash val="solid"/>
            <a:round/>
            <a:headEnd type="none" w="sm" len="sm"/>
            <a:tailEnd type="none" w="sm" len="sm"/>
          </a:ln>
        </p:spPr>
      </p:pic>
      <p:pic>
        <p:nvPicPr>
          <p:cNvPr id="497" name="Google Shape;497;p65" title="&quot;&quot;"/>
          <p:cNvPicPr preferRelativeResize="0"/>
          <p:nvPr/>
        </p:nvPicPr>
        <p:blipFill>
          <a:blip r:embed="rId5">
            <a:alphaModFix/>
          </a:blip>
          <a:stretch>
            <a:fillRect/>
          </a:stretch>
        </p:blipFill>
        <p:spPr>
          <a:xfrm rot="400398">
            <a:off x="4222478" y="2253180"/>
            <a:ext cx="1806369" cy="2314390"/>
          </a:xfrm>
          <a:prstGeom prst="rect">
            <a:avLst/>
          </a:prstGeom>
          <a:noFill/>
          <a:ln w="19050" cap="flat" cmpd="sng">
            <a:solidFill>
              <a:srgbClr val="1C4587"/>
            </a:solidFill>
            <a:prstDash val="solid"/>
            <a:round/>
            <a:headEnd type="none" w="sm" len="sm"/>
            <a:tailEnd type="none" w="sm" len="sm"/>
          </a:ln>
        </p:spPr>
      </p:pic>
      <p:pic>
        <p:nvPicPr>
          <p:cNvPr id="498" name="Google Shape;498;p65" title="&quot;&quot;"/>
          <p:cNvPicPr preferRelativeResize="0"/>
          <p:nvPr/>
        </p:nvPicPr>
        <p:blipFill>
          <a:blip r:embed="rId6">
            <a:alphaModFix/>
          </a:blip>
          <a:stretch>
            <a:fillRect/>
          </a:stretch>
        </p:blipFill>
        <p:spPr>
          <a:xfrm rot="-240596">
            <a:off x="6317825" y="2338554"/>
            <a:ext cx="2063076" cy="2256994"/>
          </a:xfrm>
          <a:prstGeom prst="rect">
            <a:avLst/>
          </a:prstGeom>
          <a:noFill/>
          <a:ln w="19050" cap="flat" cmpd="sng">
            <a:solidFill>
              <a:srgbClr val="1C4587"/>
            </a:solidFill>
            <a:prstDash val="solid"/>
            <a:round/>
            <a:headEnd type="none" w="sm" len="sm"/>
            <a:tailEnd type="none" w="sm" len="sm"/>
          </a:ln>
        </p:spPr>
      </p:pic>
      <p:pic>
        <p:nvPicPr>
          <p:cNvPr id="499" name="Google Shape;499;p65" title="&quot;&quot;"/>
          <p:cNvPicPr preferRelativeResize="0"/>
          <p:nvPr/>
        </p:nvPicPr>
        <p:blipFill>
          <a:blip r:embed="rId7">
            <a:alphaModFix/>
          </a:blip>
          <a:stretch>
            <a:fillRect/>
          </a:stretch>
        </p:blipFill>
        <p:spPr>
          <a:xfrm>
            <a:off x="5514425" y="152473"/>
            <a:ext cx="3088949" cy="2003579"/>
          </a:xfrm>
          <a:prstGeom prst="rect">
            <a:avLst/>
          </a:prstGeom>
          <a:noFill/>
          <a:ln w="19050" cap="flat" cmpd="sng">
            <a:solidFill>
              <a:srgbClr val="000000"/>
            </a:solidFill>
            <a:prstDash val="solid"/>
            <a:round/>
            <a:headEnd type="none" w="sm" len="sm"/>
            <a:tailEnd type="none" w="sm" len="sm"/>
          </a:ln>
        </p:spPr>
      </p:pic>
      <p:sp>
        <p:nvSpPr>
          <p:cNvPr id="2" name="Title 1" hidden="1"/>
          <p:cNvSpPr>
            <a:spLocks noGrp="1"/>
          </p:cNvSpPr>
          <p:nvPr>
            <p:ph type="title"/>
          </p:nvPr>
        </p:nvSpPr>
        <p:spPr/>
        <p:txBody>
          <a:bodyPr/>
          <a:lstStyle/>
          <a:p>
            <a:r>
              <a:rPr lang="en-US" dirty="0"/>
              <a:t>Key Documents </a:t>
            </a:r>
            <a:br>
              <a:rPr lang="en-US" dirty="0"/>
            </a:b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itle 1" hidden="1"/>
          <p:cNvSpPr>
            <a:spLocks noGrp="1"/>
          </p:cNvSpPr>
          <p:nvPr>
            <p:ph type="title"/>
          </p:nvPr>
        </p:nvSpPr>
        <p:spPr/>
        <p:txBody>
          <a:bodyPr/>
          <a:lstStyle/>
          <a:p>
            <a:pPr lvl="0"/>
            <a:r>
              <a:rPr lang="en-US" dirty="0">
                <a:solidFill>
                  <a:srgbClr val="FFF2CC"/>
                </a:solidFill>
              </a:rPr>
              <a:t>Key Message </a:t>
            </a:r>
            <a:endParaRPr lang="en-US" dirty="0">
              <a:solidFill>
                <a:srgbClr val="FFF2CC"/>
              </a:solidFill>
            </a:endParaRPr>
          </a:p>
        </p:txBody>
      </p:sp>
      <p:sp>
        <p:nvSpPr>
          <p:cNvPr id="134" name="Google Shape;134;p21"/>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pic>
        <p:nvPicPr>
          <p:cNvPr id="135" name="Google Shape;135;p21" title="&quot;&quot;"/>
          <p:cNvPicPr preferRelativeResize="0"/>
          <p:nvPr/>
        </p:nvPicPr>
        <p:blipFill>
          <a:blip r:embed="rId3">
            <a:alphaModFix/>
          </a:blip>
          <a:stretch>
            <a:fillRect/>
          </a:stretch>
        </p:blipFill>
        <p:spPr>
          <a:xfrm>
            <a:off x="0" y="0"/>
            <a:ext cx="9144000" cy="5143505"/>
          </a:xfrm>
          <a:prstGeom prst="rect">
            <a:avLst/>
          </a:prstGeom>
          <a:noFill/>
          <a:ln>
            <a:noFill/>
          </a:ln>
        </p:spPr>
      </p:pic>
      <p:sp>
        <p:nvSpPr>
          <p:cNvPr id="136" name="Google Shape;136;p21"/>
          <p:cNvSpPr txBox="1"/>
          <p:nvPr/>
        </p:nvSpPr>
        <p:spPr>
          <a:xfrm>
            <a:off x="1697700" y="1055075"/>
            <a:ext cx="5748600" cy="64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300" b="1" dirty="0">
                <a:solidFill>
                  <a:srgbClr val="FFF2CC"/>
                </a:solidFill>
                <a:latin typeface="Calibri"/>
                <a:ea typeface="Calibri"/>
                <a:cs typeface="Calibri"/>
                <a:sym typeface="Calibri"/>
              </a:rPr>
              <a:t>Key Message </a:t>
            </a:r>
            <a:endParaRPr sz="5300" b="1" dirty="0">
              <a:solidFill>
                <a:srgbClr val="FFF2CC"/>
              </a:solidFill>
              <a:latin typeface="Calibri"/>
              <a:ea typeface="Calibri"/>
              <a:cs typeface="Calibri"/>
              <a:sym typeface="Calibri"/>
            </a:endParaRPr>
          </a:p>
        </p:txBody>
      </p:sp>
      <p:sp>
        <p:nvSpPr>
          <p:cNvPr id="137" name="Google Shape;137;p21"/>
          <p:cNvSpPr txBox="1"/>
          <p:nvPr/>
        </p:nvSpPr>
        <p:spPr>
          <a:xfrm>
            <a:off x="634600" y="1703375"/>
            <a:ext cx="7726500" cy="1623900"/>
          </a:xfrm>
          <a:prstGeom prst="rect">
            <a:avLst/>
          </a:prstGeom>
          <a:noFill/>
          <a:ln>
            <a:noFill/>
          </a:ln>
        </p:spPr>
        <p:txBody>
          <a:bodyPr spcFirstLastPara="1" wrap="square" lIns="91425" tIns="91425" rIns="91425" bIns="91425" anchor="t" anchorCtr="0">
            <a:noAutofit/>
          </a:bodyPr>
          <a:lstStyle/>
          <a:p>
            <a:pPr marL="0" lvl="0" indent="0" algn="ctr" rtl="0">
              <a:spcBef>
                <a:spcPts val="1400"/>
              </a:spcBef>
              <a:spcAft>
                <a:spcPts val="0"/>
              </a:spcAft>
              <a:buClr>
                <a:schemeClr val="dk1"/>
              </a:buClr>
              <a:buSzPts val="1100"/>
              <a:buFont typeface="Arial"/>
              <a:buNone/>
            </a:pPr>
            <a:r>
              <a:rPr lang="en-US" sz="3000" b="1">
                <a:solidFill>
                  <a:srgbClr val="FFFFFF"/>
                </a:solidFill>
                <a:latin typeface="Calibri"/>
                <a:ea typeface="Calibri"/>
                <a:cs typeface="Calibri"/>
                <a:sym typeface="Calibri"/>
              </a:rPr>
              <a:t>Every student deserves high-quality instruction and time to learn, grow and thrive. </a:t>
            </a:r>
            <a:endParaRPr sz="3000" b="1">
              <a:solidFill>
                <a:srgbClr val="FFFFFF"/>
              </a:solidFill>
              <a:latin typeface="Calibri"/>
              <a:ea typeface="Calibri"/>
              <a:cs typeface="Calibri"/>
              <a:sym typeface="Calibri"/>
            </a:endParaRPr>
          </a:p>
          <a:p>
            <a:pPr marL="0" lvl="0" indent="0" algn="ctr" rtl="0">
              <a:spcBef>
                <a:spcPts val="1400"/>
              </a:spcBef>
              <a:spcAft>
                <a:spcPts val="0"/>
              </a:spcAft>
              <a:buClr>
                <a:schemeClr val="dk1"/>
              </a:buClr>
              <a:buSzPts val="1100"/>
              <a:buFont typeface="Arial"/>
              <a:buNone/>
            </a:pPr>
            <a:r>
              <a:rPr lang="en-US" sz="3000">
                <a:solidFill>
                  <a:srgbClr val="FFFFFF"/>
                </a:solidFill>
                <a:latin typeface="Calibri"/>
                <a:ea typeface="Calibri"/>
                <a:cs typeface="Calibri"/>
                <a:sym typeface="Calibri"/>
              </a:rPr>
              <a:t>(across all instructional models)</a:t>
            </a:r>
            <a:endParaRPr sz="3000">
              <a:solidFill>
                <a:srgbClr val="FFFFFF"/>
              </a:solidFill>
              <a:latin typeface="Calibri"/>
              <a:ea typeface="Calibri"/>
              <a:cs typeface="Calibri"/>
              <a:sym typeface="Calibri"/>
            </a:endParaRPr>
          </a:p>
          <a:p>
            <a:pPr marL="0" lvl="0" indent="0" algn="ctr" rtl="0">
              <a:spcBef>
                <a:spcPts val="1400"/>
              </a:spcBef>
              <a:spcAft>
                <a:spcPts val="0"/>
              </a:spcAft>
              <a:buClr>
                <a:schemeClr val="dk1"/>
              </a:buClr>
              <a:buSzPts val="1100"/>
              <a:buFont typeface="Arial"/>
              <a:buNone/>
            </a:pPr>
            <a:endParaRPr sz="4000" b="1">
              <a:solidFill>
                <a:srgbClr val="FFFFFF"/>
              </a:solidFill>
              <a:latin typeface="Calibri"/>
              <a:ea typeface="Calibri"/>
              <a:cs typeface="Calibri"/>
              <a:sym typeface="Calibri"/>
            </a:endParaRPr>
          </a:p>
          <a:p>
            <a:pPr marL="0" lvl="0" indent="0" algn="ctr" rtl="0">
              <a:lnSpc>
                <a:spcPct val="115000"/>
              </a:lnSpc>
              <a:spcBef>
                <a:spcPts val="0"/>
              </a:spcBef>
              <a:spcAft>
                <a:spcPts val="0"/>
              </a:spcAft>
              <a:buNone/>
            </a:pPr>
            <a:endParaRPr sz="2700" b="1">
              <a:solidFill>
                <a:srgbClr val="FFFFFF"/>
              </a:solidFill>
            </a:endParaRPr>
          </a:p>
          <a:p>
            <a:pPr marL="1371600" lvl="0" indent="0" algn="ctr" rtl="0">
              <a:lnSpc>
                <a:spcPct val="115000"/>
              </a:lnSpc>
              <a:spcBef>
                <a:spcPts val="0"/>
              </a:spcBef>
              <a:spcAft>
                <a:spcPts val="0"/>
              </a:spcAft>
              <a:buNone/>
            </a:pPr>
            <a:endParaRPr sz="1800" b="1">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6"/>
          <p:cNvSpPr txBox="1"/>
          <p:nvPr/>
        </p:nvSpPr>
        <p:spPr>
          <a:xfrm>
            <a:off x="292825" y="232400"/>
            <a:ext cx="4794000" cy="9411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Clr>
                <a:schemeClr val="dk1"/>
              </a:buClr>
              <a:buSzPts val="1100"/>
              <a:buFont typeface="Arial"/>
              <a:buNone/>
            </a:pPr>
            <a:r>
              <a:rPr lang="en-US" sz="3000" b="1" dirty="0">
                <a:solidFill>
                  <a:srgbClr val="0F75BC"/>
                </a:solidFill>
                <a:latin typeface="Calibri"/>
                <a:ea typeface="Calibri"/>
                <a:cs typeface="Calibri"/>
                <a:sym typeface="Calibri"/>
              </a:rPr>
              <a:t>Attendance matters...</a:t>
            </a:r>
            <a:endParaRPr sz="3000" b="1" dirty="0">
              <a:solidFill>
                <a:srgbClr val="0F75BC"/>
              </a:solidFill>
              <a:latin typeface="Calibri"/>
              <a:ea typeface="Calibri"/>
              <a:cs typeface="Calibri"/>
              <a:sym typeface="Calibri"/>
            </a:endParaRPr>
          </a:p>
          <a:p>
            <a:pPr marL="457200" lvl="0" indent="0" algn="l" rtl="0">
              <a:spcBef>
                <a:spcPts val="400"/>
              </a:spcBef>
              <a:spcAft>
                <a:spcPts val="0"/>
              </a:spcAft>
              <a:buNone/>
            </a:pPr>
            <a:endParaRPr sz="2000" b="1" dirty="0">
              <a:solidFill>
                <a:schemeClr val="dk1"/>
              </a:solidFill>
              <a:latin typeface="Calibri"/>
              <a:ea typeface="Calibri"/>
              <a:cs typeface="Calibri"/>
              <a:sym typeface="Calibri"/>
            </a:endParaRPr>
          </a:p>
        </p:txBody>
      </p:sp>
      <p:sp>
        <p:nvSpPr>
          <p:cNvPr id="506" name="Google Shape;506;p66"/>
          <p:cNvSpPr txBox="1"/>
          <p:nvPr/>
        </p:nvSpPr>
        <p:spPr>
          <a:xfrm>
            <a:off x="336250" y="861150"/>
            <a:ext cx="4534500" cy="3688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Developed by teachers, TAPP Leaders, and ODE.</a:t>
            </a: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Maintaining contact with students is essential. </a:t>
            </a: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Throughout Oregon’s experience with the COVID-19 pandemic, teachers and students have had to pivot how they connect with one another. </a:t>
            </a:r>
            <a:endParaRPr sz="1800" dirty="0">
              <a:solidFill>
                <a:schemeClr val="dk1"/>
              </a:solidFill>
              <a:latin typeface="Calibri"/>
              <a:ea typeface="Calibri"/>
              <a:cs typeface="Calibri"/>
              <a:sym typeface="Calibri"/>
            </a:endParaRPr>
          </a:p>
          <a:p>
            <a:pPr marL="457200" lvl="0" indent="-342900" algn="l" rtl="0">
              <a:spcBef>
                <a:spcPts val="0"/>
              </a:spcBef>
              <a:spcAft>
                <a:spcPts val="0"/>
              </a:spcAft>
              <a:buClr>
                <a:schemeClr val="dk1"/>
              </a:buClr>
              <a:buSzPts val="1800"/>
              <a:buFont typeface="Calibri"/>
              <a:buChar char="●"/>
            </a:pPr>
            <a:r>
              <a:rPr lang="en-US" sz="1800" dirty="0">
                <a:solidFill>
                  <a:schemeClr val="dk1"/>
                </a:solidFill>
                <a:latin typeface="Calibri"/>
                <a:ea typeface="Calibri"/>
                <a:cs typeface="Calibri"/>
                <a:sym typeface="Calibri"/>
              </a:rPr>
              <a:t>Attendance allows schools to verify that students learning from home have the tools and supports needed to access instructional materials and focus on students' mental health and wellbeing.</a:t>
            </a:r>
            <a:endParaRPr sz="1800" dirty="0">
              <a:solidFill>
                <a:schemeClr val="dk1"/>
              </a:solidFill>
              <a:latin typeface="Calibri"/>
              <a:ea typeface="Calibri"/>
              <a:cs typeface="Calibri"/>
              <a:sym typeface="Calibri"/>
            </a:endParaRPr>
          </a:p>
        </p:txBody>
      </p:sp>
      <p:pic>
        <p:nvPicPr>
          <p:cNvPr id="507" name="Google Shape;507;p66" title="&quot;&quot;"/>
          <p:cNvPicPr preferRelativeResize="0"/>
          <p:nvPr/>
        </p:nvPicPr>
        <p:blipFill>
          <a:blip r:embed="rId3">
            <a:alphaModFix/>
          </a:blip>
          <a:stretch>
            <a:fillRect/>
          </a:stretch>
        </p:blipFill>
        <p:spPr>
          <a:xfrm>
            <a:off x="5375550" y="219825"/>
            <a:ext cx="3421125" cy="4444126"/>
          </a:xfrm>
          <a:prstGeom prst="rect">
            <a:avLst/>
          </a:prstGeom>
          <a:noFill/>
          <a:ln>
            <a:noFill/>
          </a:ln>
          <a:effectLst>
            <a:outerShdw blurRad="57150" dist="19050" dir="5400000" algn="bl" rotWithShape="0">
              <a:srgbClr val="000000">
                <a:alpha val="50000"/>
              </a:srgbClr>
            </a:outerShdw>
          </a:effectLst>
        </p:spPr>
      </p:pic>
      <p:sp>
        <p:nvSpPr>
          <p:cNvPr id="2" name="Title 1" hidden="1"/>
          <p:cNvSpPr>
            <a:spLocks noGrp="1"/>
          </p:cNvSpPr>
          <p:nvPr>
            <p:ph type="title"/>
          </p:nvPr>
        </p:nvSpPr>
        <p:spPr/>
        <p:txBody>
          <a:bodyPr/>
          <a:lstStyle/>
          <a:p>
            <a:r>
              <a:rPr lang="en-US" dirty="0">
                <a:solidFill>
                  <a:srgbClr val="0F75BC"/>
                </a:solidFill>
              </a:rPr>
              <a:t>Attendance matters</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7"/>
          <p:cNvSpPr txBox="1"/>
          <p:nvPr/>
        </p:nvSpPr>
        <p:spPr>
          <a:xfrm>
            <a:off x="202000" y="743775"/>
            <a:ext cx="2091300" cy="259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None/>
            </a:pPr>
            <a:r>
              <a:rPr lang="en-US" sz="2600" b="1" dirty="0">
                <a:solidFill>
                  <a:schemeClr val="dk1"/>
                </a:solidFill>
              </a:rPr>
              <a:t>Concerns &amp; Complaints: Options for Problem Solving</a:t>
            </a:r>
            <a:endParaRPr sz="2600" dirty="0"/>
          </a:p>
          <a:p>
            <a:pPr marL="0" marR="0" lvl="0" indent="0" algn="ctr" rtl="0">
              <a:lnSpc>
                <a:spcPct val="100000"/>
              </a:lnSpc>
              <a:spcBef>
                <a:spcPts val="1000"/>
              </a:spcBef>
              <a:spcAft>
                <a:spcPts val="1000"/>
              </a:spcAft>
              <a:buNone/>
            </a:pPr>
            <a:endParaRPr sz="3000" dirty="0"/>
          </a:p>
        </p:txBody>
      </p:sp>
      <p:pic>
        <p:nvPicPr>
          <p:cNvPr id="514" name="Google Shape;514;p67" title="&quot;&quot;"/>
          <p:cNvPicPr preferRelativeResize="0"/>
          <p:nvPr/>
        </p:nvPicPr>
        <p:blipFill>
          <a:blip r:embed="rId3">
            <a:alphaModFix/>
          </a:blip>
          <a:stretch>
            <a:fillRect/>
          </a:stretch>
        </p:blipFill>
        <p:spPr>
          <a:xfrm>
            <a:off x="2526173" y="0"/>
            <a:ext cx="6617829" cy="5143499"/>
          </a:xfrm>
          <a:prstGeom prst="rect">
            <a:avLst/>
          </a:prstGeom>
          <a:noFill/>
          <a:ln>
            <a:noFill/>
          </a:ln>
        </p:spPr>
      </p:pic>
      <p:sp>
        <p:nvSpPr>
          <p:cNvPr id="2" name="Title 1" hidden="1"/>
          <p:cNvSpPr>
            <a:spLocks noGrp="1"/>
          </p:cNvSpPr>
          <p:nvPr>
            <p:ph type="title"/>
          </p:nvPr>
        </p:nvSpPr>
        <p:spPr/>
        <p:txBody>
          <a:bodyPr/>
          <a:lstStyle/>
          <a:p>
            <a:r>
              <a:rPr lang="en-US" dirty="0"/>
              <a:t>Concerns &amp; Complaints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8"/>
          <p:cNvSpPr txBox="1"/>
          <p:nvPr/>
        </p:nvSpPr>
        <p:spPr>
          <a:xfrm>
            <a:off x="268800" y="120325"/>
            <a:ext cx="8606400" cy="61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1000"/>
              </a:spcBef>
              <a:spcAft>
                <a:spcPts val="0"/>
              </a:spcAft>
              <a:buNone/>
            </a:pPr>
            <a:r>
              <a:rPr lang="en-US" sz="4000" b="1" dirty="0">
                <a:solidFill>
                  <a:schemeClr val="dk1"/>
                </a:solidFill>
                <a:latin typeface="Calibri"/>
                <a:ea typeface="Calibri"/>
                <a:cs typeface="Calibri"/>
                <a:sym typeface="Calibri"/>
              </a:rPr>
              <a:t>Visit ODE’s Webpage </a:t>
            </a:r>
            <a:endParaRPr sz="4000" dirty="0">
              <a:latin typeface="Calibri"/>
              <a:ea typeface="Calibri"/>
              <a:cs typeface="Calibri"/>
              <a:sym typeface="Calibri"/>
            </a:endParaRPr>
          </a:p>
          <a:p>
            <a:pPr marL="0" marR="0" lvl="0" indent="0" algn="ctr" rtl="0">
              <a:lnSpc>
                <a:spcPct val="100000"/>
              </a:lnSpc>
              <a:spcBef>
                <a:spcPts val="1000"/>
              </a:spcBef>
              <a:spcAft>
                <a:spcPts val="1000"/>
              </a:spcAft>
              <a:buNone/>
            </a:pPr>
            <a:endParaRPr sz="3000" dirty="0"/>
          </a:p>
        </p:txBody>
      </p:sp>
      <p:pic>
        <p:nvPicPr>
          <p:cNvPr id="521" name="Google Shape;521;p68" title="&quot;&quot;"/>
          <p:cNvPicPr preferRelativeResize="0"/>
          <p:nvPr/>
        </p:nvPicPr>
        <p:blipFill rotWithShape="1">
          <a:blip r:embed="rId3">
            <a:alphaModFix/>
          </a:blip>
          <a:srcRect t="5660"/>
          <a:stretch/>
        </p:blipFill>
        <p:spPr>
          <a:xfrm>
            <a:off x="1569775" y="973175"/>
            <a:ext cx="6007748" cy="3820151"/>
          </a:xfrm>
          <a:prstGeom prst="rect">
            <a:avLst/>
          </a:prstGeom>
          <a:noFill/>
          <a:ln>
            <a:noFill/>
          </a:ln>
        </p:spPr>
      </p:pic>
      <p:sp>
        <p:nvSpPr>
          <p:cNvPr id="2" name="Title 1" hidden="1"/>
          <p:cNvSpPr>
            <a:spLocks noGrp="1"/>
          </p:cNvSpPr>
          <p:nvPr>
            <p:ph type="title"/>
          </p:nvPr>
        </p:nvSpPr>
        <p:spPr/>
        <p:txBody>
          <a:bodyPr/>
          <a:lstStyle/>
          <a:p>
            <a:r>
              <a:rPr lang="en-US" dirty="0"/>
              <a:t>Visit ODE’s Webpage </a:t>
            </a:r>
            <a:br>
              <a:rPr lang="en-US" dirty="0"/>
            </a:b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69" title="&quot;&quot;"/>
          <p:cNvPicPr preferRelativeResize="0"/>
          <p:nvPr/>
        </p:nvPicPr>
        <p:blipFill rotWithShape="1">
          <a:blip r:embed="rId3">
            <a:alphaModFix/>
          </a:blip>
          <a:srcRect b="13171"/>
          <a:stretch/>
        </p:blipFill>
        <p:spPr>
          <a:xfrm>
            <a:off x="1074275" y="1410025"/>
            <a:ext cx="6858000" cy="3418700"/>
          </a:xfrm>
          <a:prstGeom prst="rect">
            <a:avLst/>
          </a:prstGeom>
          <a:noFill/>
          <a:ln>
            <a:noFill/>
          </a:ln>
        </p:spPr>
      </p:pic>
      <p:sp>
        <p:nvSpPr>
          <p:cNvPr id="528" name="Google Shape;528;p69"/>
          <p:cNvSpPr txBox="1"/>
          <p:nvPr/>
        </p:nvSpPr>
        <p:spPr>
          <a:xfrm>
            <a:off x="2479137" y="105404"/>
            <a:ext cx="6615600" cy="484500"/>
          </a:xfrm>
          <a:prstGeom prst="rect">
            <a:avLst/>
          </a:prstGeom>
          <a:noFill/>
          <a:ln>
            <a:noFill/>
          </a:ln>
        </p:spPr>
        <p:txBody>
          <a:bodyPr spcFirstLastPara="1" wrap="square" lIns="91425" tIns="45700" rIns="91425" bIns="45700" anchor="t" anchorCtr="0">
            <a:noAutofit/>
          </a:bodyPr>
          <a:lstStyle/>
          <a:p>
            <a:pPr lvl="0" algn="r">
              <a:buSzPts val="3600"/>
            </a:pPr>
            <a:r>
              <a:rPr lang="en-US" sz="3600" b="1" dirty="0">
                <a:solidFill>
                  <a:srgbClr val="0F75BC"/>
                </a:solidFill>
              </a:rPr>
              <a:t>Questions...</a:t>
            </a:r>
            <a:endParaRPr sz="1400" b="0" i="0" u="none" strike="noStrike" cap="none" dirty="0">
              <a:solidFill>
                <a:srgbClr val="000000"/>
              </a:solidFill>
              <a:latin typeface="Arial"/>
              <a:ea typeface="Arial"/>
              <a:cs typeface="Arial"/>
              <a:sym typeface="Arial"/>
            </a:endParaRPr>
          </a:p>
        </p:txBody>
      </p:sp>
      <p:sp>
        <p:nvSpPr>
          <p:cNvPr id="2" name="Title 1" hidden="1"/>
          <p:cNvSpPr>
            <a:spLocks noGrp="1"/>
          </p:cNvSpPr>
          <p:nvPr>
            <p:ph type="title"/>
          </p:nvPr>
        </p:nvSpPr>
        <p:spPr/>
        <p:txBody>
          <a:bodyPr/>
          <a:lstStyle/>
          <a:p>
            <a:r>
              <a:rPr lang="en-US" dirty="0">
                <a:solidFill>
                  <a:srgbClr val="0F75BC"/>
                </a:solidFill>
                <a:latin typeface="Arial"/>
                <a:ea typeface="Arial"/>
                <a:cs typeface="Arial"/>
                <a:sym typeface="Arial"/>
              </a:rPr>
              <a:t>Questions</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2"/>
          <p:cNvSpPr txBox="1"/>
          <p:nvPr/>
        </p:nvSpPr>
        <p:spPr>
          <a:xfrm>
            <a:off x="292825" y="994400"/>
            <a:ext cx="8606400" cy="37947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b="1" dirty="0">
                <a:solidFill>
                  <a:schemeClr val="dk1"/>
                </a:solidFill>
                <a:latin typeface="Calibri"/>
                <a:ea typeface="Calibri"/>
                <a:cs typeface="Calibri"/>
                <a:sym typeface="Calibri"/>
              </a:rPr>
              <a:t>Every student deserves high-quality instruction and time to learn, grow and thrive. </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Comprehensive distance learning has been challenging, a source of learning and struggle, and returning to in-person learning, while managing the risks well, is a priority. </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Access to high-quality, culturally sustaining practices and services are essential for students to reach their full potential. </a:t>
            </a:r>
            <a:endParaRPr sz="2000" dirty="0">
              <a:solidFill>
                <a:schemeClr val="dk1"/>
              </a:solidFill>
              <a:latin typeface="Calibri"/>
              <a:ea typeface="Calibri"/>
              <a:cs typeface="Calibri"/>
              <a:sym typeface="Calibri"/>
            </a:endParaRPr>
          </a:p>
          <a:p>
            <a:pPr marL="0" lvl="0" indent="0" algn="l" rtl="0">
              <a:spcBef>
                <a:spcPts val="1000"/>
              </a:spcBef>
              <a:spcAft>
                <a:spcPts val="1000"/>
              </a:spcAft>
              <a:buNone/>
            </a:pPr>
            <a:endParaRPr sz="2000" b="1" dirty="0">
              <a:latin typeface="Calibri"/>
              <a:ea typeface="Calibri"/>
              <a:cs typeface="Calibri"/>
              <a:sym typeface="Calibri"/>
            </a:endParaRPr>
          </a:p>
        </p:txBody>
      </p:sp>
      <p:sp>
        <p:nvSpPr>
          <p:cNvPr id="2" name="Title 1" hidden="1"/>
          <p:cNvSpPr>
            <a:spLocks noGrp="1"/>
          </p:cNvSpPr>
          <p:nvPr>
            <p:ph type="title"/>
          </p:nvPr>
        </p:nvSpPr>
        <p:spPr/>
        <p:txBody>
          <a:bodyPr/>
          <a:lstStyle/>
          <a:p>
            <a:r>
              <a:rPr lang="en-US" dirty="0"/>
              <a:t>Every student deserves high-quality instruction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3" title="&quot;&quot;"/>
          <p:cNvPicPr preferRelativeResize="0"/>
          <p:nvPr/>
        </p:nvPicPr>
        <p:blipFill rotWithShape="1">
          <a:blip r:embed="rId3">
            <a:alphaModFix/>
          </a:blip>
          <a:srcRect/>
          <a:stretch/>
        </p:blipFill>
        <p:spPr>
          <a:xfrm>
            <a:off x="0" y="0"/>
            <a:ext cx="9144000" cy="5143505"/>
          </a:xfrm>
          <a:prstGeom prst="rect">
            <a:avLst/>
          </a:prstGeom>
          <a:noFill/>
          <a:ln>
            <a:noFill/>
          </a:ln>
        </p:spPr>
      </p:pic>
      <p:sp>
        <p:nvSpPr>
          <p:cNvPr id="149" name="Google Shape;149;p23"/>
          <p:cNvSpPr txBox="1"/>
          <p:nvPr/>
        </p:nvSpPr>
        <p:spPr>
          <a:xfrm>
            <a:off x="708750" y="1197125"/>
            <a:ext cx="7726500" cy="1623900"/>
          </a:xfrm>
          <a:prstGeom prst="rect">
            <a:avLst/>
          </a:prstGeom>
          <a:noFill/>
          <a:ln>
            <a:noFill/>
          </a:ln>
        </p:spPr>
        <p:txBody>
          <a:bodyPr spcFirstLastPara="1" wrap="square" lIns="91425" tIns="91425" rIns="91425" bIns="91425" anchor="t" anchorCtr="0">
            <a:noAutofit/>
          </a:bodyPr>
          <a:lstStyle/>
          <a:p>
            <a:pPr marL="0" lvl="0" indent="0" algn="ctr" rtl="0">
              <a:spcBef>
                <a:spcPts val="1400"/>
              </a:spcBef>
              <a:spcAft>
                <a:spcPts val="0"/>
              </a:spcAft>
              <a:buClr>
                <a:schemeClr val="dk1"/>
              </a:buClr>
              <a:buSzPts val="1100"/>
              <a:buFont typeface="Arial"/>
              <a:buNone/>
            </a:pPr>
            <a:r>
              <a:rPr lang="en-US" sz="4000" b="1">
                <a:solidFill>
                  <a:srgbClr val="FFFFFF"/>
                </a:solidFill>
                <a:latin typeface="Calibri"/>
                <a:ea typeface="Calibri"/>
                <a:cs typeface="Calibri"/>
                <a:sym typeface="Calibri"/>
              </a:rPr>
              <a:t>Preparation, action, and communication demonstrate that staff and student safety is a top priority.</a:t>
            </a:r>
            <a:endParaRPr sz="4000" b="1">
              <a:solidFill>
                <a:srgbClr val="FFFFFF"/>
              </a:solidFill>
            </a:endParaRPr>
          </a:p>
          <a:p>
            <a:pPr marL="0" lvl="0" indent="0" algn="ctr" rtl="0">
              <a:lnSpc>
                <a:spcPct val="115000"/>
              </a:lnSpc>
              <a:spcBef>
                <a:spcPts val="0"/>
              </a:spcBef>
              <a:spcAft>
                <a:spcPts val="0"/>
              </a:spcAft>
              <a:buNone/>
            </a:pPr>
            <a:endParaRPr sz="2700" b="1">
              <a:solidFill>
                <a:srgbClr val="FFFFFF"/>
              </a:solidFill>
            </a:endParaRPr>
          </a:p>
          <a:p>
            <a:pPr marL="1371600" lvl="0" indent="0" algn="ctr" rtl="0">
              <a:lnSpc>
                <a:spcPct val="115000"/>
              </a:lnSpc>
              <a:spcBef>
                <a:spcPts val="0"/>
              </a:spcBef>
              <a:spcAft>
                <a:spcPts val="0"/>
              </a:spcAft>
              <a:buNone/>
            </a:pPr>
            <a:endParaRPr sz="1800" b="1">
              <a:solidFill>
                <a:srgbClr val="FFFFFF"/>
              </a:solidFill>
            </a:endParaRPr>
          </a:p>
        </p:txBody>
      </p:sp>
      <p:sp>
        <p:nvSpPr>
          <p:cNvPr id="150" name="Google Shape;150;p23"/>
          <p:cNvSpPr txBox="1"/>
          <p:nvPr/>
        </p:nvSpPr>
        <p:spPr>
          <a:xfrm>
            <a:off x="1697700" y="315950"/>
            <a:ext cx="5748600" cy="64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300" b="1" dirty="0">
                <a:solidFill>
                  <a:srgbClr val="FFF2CC"/>
                </a:solidFill>
                <a:latin typeface="Calibri"/>
                <a:ea typeface="Calibri"/>
                <a:cs typeface="Calibri"/>
                <a:sym typeface="Calibri"/>
              </a:rPr>
              <a:t>Key Message </a:t>
            </a:r>
            <a:endParaRPr sz="5300" b="1" dirty="0">
              <a:solidFill>
                <a:srgbClr val="FFF2CC"/>
              </a:solidFill>
              <a:latin typeface="Calibri"/>
              <a:ea typeface="Calibri"/>
              <a:cs typeface="Calibri"/>
              <a:sym typeface="Calibri"/>
            </a:endParaRPr>
          </a:p>
        </p:txBody>
      </p:sp>
      <p:sp>
        <p:nvSpPr>
          <p:cNvPr id="2" name="Title 1" hidden="1"/>
          <p:cNvSpPr>
            <a:spLocks noGrp="1"/>
          </p:cNvSpPr>
          <p:nvPr>
            <p:ph type="title"/>
          </p:nvPr>
        </p:nvSpPr>
        <p:spPr/>
        <p:txBody>
          <a:bodyPr/>
          <a:lstStyle/>
          <a:p>
            <a:r>
              <a:rPr lang="en-US" dirty="0">
                <a:solidFill>
                  <a:srgbClr val="FFF2CC"/>
                </a:solidFill>
              </a:rPr>
              <a:t>Key Message </a:t>
            </a:r>
            <a:br>
              <a:rPr lang="en-US" dirty="0">
                <a:solidFill>
                  <a:srgbClr val="FFF2CC"/>
                </a:solidFill>
              </a:rPr>
            </a:br>
            <a:r>
              <a:rPr lang="en-US" dirty="0" smtClean="0">
                <a:solidFill>
                  <a:srgbClr val="FFF2CC"/>
                </a:solidFill>
              </a:rPr>
              <a:t>2</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4"/>
          <p:cNvSpPr txBox="1"/>
          <p:nvPr/>
        </p:nvSpPr>
        <p:spPr>
          <a:xfrm>
            <a:off x="268800" y="791900"/>
            <a:ext cx="8606400" cy="37947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b="1" dirty="0">
                <a:solidFill>
                  <a:schemeClr val="dk1"/>
                </a:solidFill>
                <a:latin typeface="Calibri"/>
                <a:ea typeface="Calibri"/>
                <a:cs typeface="Calibri"/>
                <a:sym typeface="Calibri"/>
              </a:rPr>
              <a:t>Staff and student safety is a top priority. </a:t>
            </a:r>
            <a:endParaRPr sz="3000" b="1" dirty="0">
              <a:solidFill>
                <a:schemeClr val="dk1"/>
              </a:solidFill>
              <a:latin typeface="Calibri"/>
              <a:ea typeface="Calibri"/>
              <a:cs typeface="Calibri"/>
              <a:sym typeface="Calibri"/>
            </a:endParaRPr>
          </a:p>
          <a:p>
            <a:pPr marL="457200" lvl="0" indent="-355600" algn="l" rtl="0">
              <a:spcBef>
                <a:spcPts val="140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Oregon will be living with the virus until there is widespread immunity, which is many, many months off.</a:t>
            </a:r>
            <a:endParaRPr b="1"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We want to ensure the health of our communities and prevent the virus from spreading. </a:t>
            </a:r>
            <a:endParaRPr sz="2000"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The best tools to protect individuals are physical distancing, face coverings, and hygiene</a:t>
            </a:r>
            <a:r>
              <a:rPr lang="en-US" sz="2000" b="1" dirty="0">
                <a:solidFill>
                  <a:schemeClr val="dk1"/>
                </a:solidFill>
                <a:latin typeface="Calibri"/>
                <a:ea typeface="Calibri"/>
                <a:cs typeface="Calibri"/>
                <a:sym typeface="Calibri"/>
              </a:rPr>
              <a:t>.</a:t>
            </a:r>
            <a:endParaRPr sz="2000" b="1" dirty="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dirty="0">
                <a:solidFill>
                  <a:schemeClr val="dk1"/>
                </a:solidFill>
                <a:latin typeface="Calibri"/>
                <a:ea typeface="Calibri"/>
                <a:cs typeface="Calibri"/>
                <a:sym typeface="Calibri"/>
              </a:rPr>
              <a:t>This means ensuring young people and our school staff take necessary steps to mitigate risk and protect themselves and their families. </a:t>
            </a:r>
            <a:endParaRPr sz="2000" dirty="0">
              <a:solidFill>
                <a:schemeClr val="dk1"/>
              </a:solidFill>
              <a:latin typeface="Calibri"/>
              <a:ea typeface="Calibri"/>
              <a:cs typeface="Calibri"/>
              <a:sym typeface="Calibri"/>
            </a:endParaRPr>
          </a:p>
          <a:p>
            <a:pPr marL="0" lvl="0" indent="0" algn="l" rtl="0">
              <a:spcBef>
                <a:spcPts val="1400"/>
              </a:spcBef>
              <a:spcAft>
                <a:spcPts val="0"/>
              </a:spcAft>
              <a:buClr>
                <a:schemeClr val="dk1"/>
              </a:buClr>
              <a:buSzPts val="1100"/>
              <a:buFont typeface="Arial"/>
              <a:buNone/>
            </a:pPr>
            <a:r>
              <a:rPr lang="en-US"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a:p>
            <a:pPr marL="0" lvl="0" indent="0" algn="l" rtl="0">
              <a:spcBef>
                <a:spcPts val="1000"/>
              </a:spcBef>
              <a:spcAft>
                <a:spcPts val="1000"/>
              </a:spcAft>
              <a:buNone/>
            </a:pPr>
            <a:endParaRPr sz="2000" b="1" dirty="0">
              <a:latin typeface="Calibri"/>
              <a:ea typeface="Calibri"/>
              <a:cs typeface="Calibri"/>
              <a:sym typeface="Calibri"/>
            </a:endParaRPr>
          </a:p>
        </p:txBody>
      </p:sp>
      <p:sp>
        <p:nvSpPr>
          <p:cNvPr id="2" name="Title 1" hidden="1"/>
          <p:cNvSpPr>
            <a:spLocks noGrp="1"/>
          </p:cNvSpPr>
          <p:nvPr>
            <p:ph type="title"/>
          </p:nvPr>
        </p:nvSpPr>
        <p:spPr/>
        <p:txBody>
          <a:bodyPr/>
          <a:lstStyle/>
          <a:p>
            <a:r>
              <a:rPr lang="en-US" dirty="0"/>
              <a:t>Staff and student safety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a:t>Staff and student </a:t>
            </a:r>
            <a:r>
              <a:rPr lang="en-US" dirty="0" smtClean="0"/>
              <a:t>safety 3</a:t>
            </a:r>
            <a:endParaRPr lang="en-US" dirty="0"/>
          </a:p>
        </p:txBody>
      </p:sp>
      <p:sp>
        <p:nvSpPr>
          <p:cNvPr id="163" name="Google Shape;163;p25"/>
          <p:cNvSpPr txBox="1">
            <a:spLocks noGrp="1"/>
          </p:cNvSpPr>
          <p:nvPr>
            <p:ph type="sldNum"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pic>
        <p:nvPicPr>
          <p:cNvPr id="165" name="Google Shape;165;p25" title="&quot;&quot;"/>
          <p:cNvPicPr preferRelativeResize="0"/>
          <p:nvPr/>
        </p:nvPicPr>
        <p:blipFill rotWithShape="1">
          <a:blip r:embed="rId3">
            <a:alphaModFix/>
          </a:blip>
          <a:srcRect/>
          <a:stretch/>
        </p:blipFill>
        <p:spPr>
          <a:xfrm>
            <a:off x="0" y="0"/>
            <a:ext cx="9144000" cy="5143505"/>
          </a:xfrm>
          <a:prstGeom prst="rect">
            <a:avLst/>
          </a:prstGeom>
          <a:noFill/>
          <a:ln>
            <a:noFill/>
          </a:ln>
        </p:spPr>
      </p:pic>
      <p:sp>
        <p:nvSpPr>
          <p:cNvPr id="166" name="Google Shape;166;p25"/>
          <p:cNvSpPr txBox="1"/>
          <p:nvPr/>
        </p:nvSpPr>
        <p:spPr>
          <a:xfrm>
            <a:off x="1697700" y="437450"/>
            <a:ext cx="5748600" cy="64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5300" b="1">
                <a:solidFill>
                  <a:srgbClr val="FFF2CC"/>
                </a:solidFill>
                <a:latin typeface="Calibri"/>
                <a:ea typeface="Calibri"/>
                <a:cs typeface="Calibri"/>
                <a:sym typeface="Calibri"/>
              </a:rPr>
              <a:t>Key Message </a:t>
            </a:r>
            <a:endParaRPr sz="5300" b="1">
              <a:solidFill>
                <a:srgbClr val="FFF2CC"/>
              </a:solidFill>
              <a:latin typeface="Calibri"/>
              <a:ea typeface="Calibri"/>
              <a:cs typeface="Calibri"/>
              <a:sym typeface="Calibri"/>
            </a:endParaRPr>
          </a:p>
        </p:txBody>
      </p:sp>
      <p:sp>
        <p:nvSpPr>
          <p:cNvPr id="167" name="Google Shape;167;p25"/>
          <p:cNvSpPr txBox="1"/>
          <p:nvPr/>
        </p:nvSpPr>
        <p:spPr>
          <a:xfrm>
            <a:off x="708750" y="1247750"/>
            <a:ext cx="7726500" cy="1623900"/>
          </a:xfrm>
          <a:prstGeom prst="rect">
            <a:avLst/>
          </a:prstGeom>
          <a:noFill/>
          <a:ln>
            <a:noFill/>
          </a:ln>
        </p:spPr>
        <p:txBody>
          <a:bodyPr spcFirstLastPara="1" wrap="square" lIns="91425" tIns="91425" rIns="91425" bIns="91425" anchor="t" anchorCtr="0">
            <a:noAutofit/>
          </a:bodyPr>
          <a:lstStyle/>
          <a:p>
            <a:pPr marL="0" lvl="0" indent="0" algn="ctr" rtl="0">
              <a:spcBef>
                <a:spcPts val="1400"/>
              </a:spcBef>
              <a:spcAft>
                <a:spcPts val="0"/>
              </a:spcAft>
              <a:buClr>
                <a:schemeClr val="dk1"/>
              </a:buClr>
              <a:buSzPts val="1100"/>
              <a:buFont typeface="Arial"/>
              <a:buNone/>
            </a:pPr>
            <a:r>
              <a:rPr lang="en-US" sz="4000" b="1">
                <a:solidFill>
                  <a:srgbClr val="FFFFFF"/>
                </a:solidFill>
                <a:latin typeface="Calibri"/>
                <a:ea typeface="Calibri"/>
                <a:cs typeface="Calibri"/>
                <a:sym typeface="Calibri"/>
              </a:rPr>
              <a:t>Success with increasing in-person learning has happened when we take a measured approach and follow the protocols with fidelity.</a:t>
            </a:r>
            <a:endParaRPr sz="4000" b="1">
              <a:solidFill>
                <a:srgbClr val="FFFFFF"/>
              </a:solidFill>
            </a:endParaRPr>
          </a:p>
          <a:p>
            <a:pPr marL="0" lvl="0" indent="0" algn="ctr" rtl="0">
              <a:lnSpc>
                <a:spcPct val="115000"/>
              </a:lnSpc>
              <a:spcBef>
                <a:spcPts val="0"/>
              </a:spcBef>
              <a:spcAft>
                <a:spcPts val="0"/>
              </a:spcAft>
              <a:buNone/>
            </a:pPr>
            <a:endParaRPr sz="2700" b="1">
              <a:solidFill>
                <a:srgbClr val="FFFFFF"/>
              </a:solidFill>
            </a:endParaRPr>
          </a:p>
          <a:p>
            <a:pPr marL="1371600" lvl="0" indent="0" algn="ctr" rtl="0">
              <a:lnSpc>
                <a:spcPct val="115000"/>
              </a:lnSpc>
              <a:spcBef>
                <a:spcPts val="0"/>
              </a:spcBef>
              <a:spcAft>
                <a:spcPts val="0"/>
              </a:spcAft>
              <a:buNone/>
            </a:pPr>
            <a:endParaRPr sz="1800" b="1">
              <a:solidFill>
                <a:srgbClr val="FFFFFF"/>
              </a:solidFill>
            </a:endParaRPr>
          </a:p>
        </p:txBody>
      </p:sp>
    </p:spTree>
  </p:cSld>
  <p:clrMapOvr>
    <a:masterClrMapping/>
  </p:clrMapOvr>
</p:sld>
</file>

<file path=ppt/theme/theme1.xml><?xml version="1.0" encoding="utf-8"?>
<a:theme xmlns:a="http://schemas.openxmlformats.org/drawingml/2006/main" name="ODE_Powerpoint - pattern background">
  <a:themeElements>
    <a:clrScheme name="ODE Color Theme">
      <a:dk1>
        <a:srgbClr val="000000"/>
      </a:dk1>
      <a:lt1>
        <a:srgbClr val="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3572F4819F544D95B8DB4C2029B778" ma:contentTypeVersion="10" ma:contentTypeDescription="Create a new document." ma:contentTypeScope="" ma:versionID="b7ebd6db338f7da953e9af249e50e29d">
  <xsd:schema xmlns:xsd="http://www.w3.org/2001/XMLSchema" xmlns:xs="http://www.w3.org/2001/XMLSchema" xmlns:p="http://schemas.microsoft.com/office/2006/metadata/properties" xmlns:ns1="http://schemas.microsoft.com/sharepoint/v3" xmlns:ns2="c30eb2c4-08af-4681-9c46-ce44a6085b67" xmlns:ns3="54031767-dd6d-417c-ab73-583408f47564" targetNamespace="http://schemas.microsoft.com/office/2006/metadata/properties" ma:root="true" ma:fieldsID="c574a3e67b60255e0c619d783ef5e630" ns1:_="" ns2:_="" ns3:_="">
    <xsd:import namespace="http://schemas.microsoft.com/sharepoint/v3"/>
    <xsd:import namespace="c30eb2c4-08af-4681-9c46-ce44a6085b6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1:Offic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Office" ma:index="9" nillable="true" ma:displayName="Office" ma:description="" ma:internalName="Offic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0eb2c4-08af-4681-9c46-ce44a6085b6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ffice xmlns="http://schemas.microsoft.com/sharepoint/v3" xsi:nil="true"/>
    <Priority xmlns="c30eb2c4-08af-4681-9c46-ce44a6085b67">New</Priority>
    <PublishingStartDate xmlns="http://schemas.microsoft.com/sharepoint/v3" xsi:nil="true"/>
    <PublishingExpirationDate xmlns="http://schemas.microsoft.com/sharepoint/v3" xsi:nil="true"/>
    <Estimated_x0020_Creation_x0020_Date xmlns="c30eb2c4-08af-4681-9c46-ce44a6085b67" xsi:nil="true"/>
    <Remediation_x0020_Date xmlns="c30eb2c4-08af-4681-9c46-ce44a6085b67">2021-01-18T08:00:00+00:00</Remediation_x0020_Date>
  </documentManagement>
</p:properties>
</file>

<file path=customXml/itemProps1.xml><?xml version="1.0" encoding="utf-8"?>
<ds:datastoreItem xmlns:ds="http://schemas.openxmlformats.org/officeDocument/2006/customXml" ds:itemID="{9FC96ABE-30D4-4029-891A-CD7E1A43266E}"/>
</file>

<file path=customXml/itemProps2.xml><?xml version="1.0" encoding="utf-8"?>
<ds:datastoreItem xmlns:ds="http://schemas.openxmlformats.org/officeDocument/2006/customXml" ds:itemID="{28E5FBE4-7EB3-4959-A0C9-F8402E44FB0B}"/>
</file>

<file path=customXml/itemProps3.xml><?xml version="1.0" encoding="utf-8"?>
<ds:datastoreItem xmlns:ds="http://schemas.openxmlformats.org/officeDocument/2006/customXml" ds:itemID="{16A180F7-21A0-4AB6-8FF1-3F496E19C82F}"/>
</file>

<file path=docProps/app.xml><?xml version="1.0" encoding="utf-8"?>
<Properties xmlns="http://schemas.openxmlformats.org/officeDocument/2006/extended-properties" xmlns:vt="http://schemas.openxmlformats.org/officeDocument/2006/docPropsVTypes">
  <TotalTime>20</TotalTime>
  <Words>3364</Words>
  <Application>Microsoft Office PowerPoint</Application>
  <PresentationFormat>On-screen Show (16:9)</PresentationFormat>
  <Paragraphs>378</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Georgia</vt:lpstr>
      <vt:lpstr>Noto Sans Symbols</vt:lpstr>
      <vt:lpstr>ODE_Powerpoint - pattern background</vt:lpstr>
      <vt:lpstr>Template Slidedeck for School Leaders</vt:lpstr>
      <vt:lpstr>Communicating with All of Your Community </vt:lpstr>
      <vt:lpstr>What’s Included </vt:lpstr>
      <vt:lpstr>important key messages 1</vt:lpstr>
      <vt:lpstr>Key Message </vt:lpstr>
      <vt:lpstr>Every student deserves high-quality instruction</vt:lpstr>
      <vt:lpstr>Key Message  2</vt:lpstr>
      <vt:lpstr>Staff and student safety</vt:lpstr>
      <vt:lpstr>Staff and student safety 3</vt:lpstr>
      <vt:lpstr>measured approach</vt:lpstr>
      <vt:lpstr>Key Message   4</vt:lpstr>
      <vt:lpstr>We’re in this together.  </vt:lpstr>
      <vt:lpstr>Key Message   5</vt:lpstr>
      <vt:lpstr>Advancing racial justice</vt:lpstr>
      <vt:lpstr>Snapshot of Key Updates  </vt:lpstr>
      <vt:lpstr>Key Update </vt:lpstr>
      <vt:lpstr>Key Update  2</vt:lpstr>
      <vt:lpstr>Key Update  3</vt:lpstr>
      <vt:lpstr>Key Update  4</vt:lpstr>
      <vt:lpstr>Key Update  5</vt:lpstr>
      <vt:lpstr>Key Update  6</vt:lpstr>
      <vt:lpstr>Advisory Metrics </vt:lpstr>
      <vt:lpstr>Advisory Metrics  2</vt:lpstr>
      <vt:lpstr>Advisory Metrics  3</vt:lpstr>
      <vt:lpstr>Updated metrics</vt:lpstr>
      <vt:lpstr>Placeholder: Addressing Testing</vt:lpstr>
      <vt:lpstr>Health &amp; Safety Protocols </vt:lpstr>
      <vt:lpstr>designated leader</vt:lpstr>
      <vt:lpstr>Address concerns</vt:lpstr>
      <vt:lpstr>Infection Control </vt:lpstr>
      <vt:lpstr>Stop COVID at the door</vt:lpstr>
      <vt:lpstr>Exclusion Summary Chart</vt:lpstr>
      <vt:lpstr>High-Risk Populations </vt:lpstr>
      <vt:lpstr>Physical Distancing </vt:lpstr>
      <vt:lpstr>Cohorting </vt:lpstr>
      <vt:lpstr>Public Health Communication &amp; Training </vt:lpstr>
      <vt:lpstr>Training</vt:lpstr>
      <vt:lpstr>Entry &amp; Screening </vt:lpstr>
      <vt:lpstr>Face Coverings </vt:lpstr>
      <vt:lpstr>Face Coverings 2</vt:lpstr>
      <vt:lpstr>eating at school</vt:lpstr>
      <vt:lpstr>Contact Tracing </vt:lpstr>
      <vt:lpstr>Building contact tracing capacity</vt:lpstr>
      <vt:lpstr>Transportation </vt:lpstr>
      <vt:lpstr>protocols</vt:lpstr>
      <vt:lpstr>Vaccine Update </vt:lpstr>
      <vt:lpstr>Placeholder</vt:lpstr>
      <vt:lpstr>Tools &amp; Resources </vt:lpstr>
      <vt:lpstr>Key Documents  </vt:lpstr>
      <vt:lpstr>Attendance matters</vt:lpstr>
      <vt:lpstr>Concerns &amp; Complaints</vt:lpstr>
      <vt:lpstr>Visit ODE’s Webpage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Slidedeck for School Leaders</dc:title>
  <cp:lastModifiedBy>RUDY Peter - ODE</cp:lastModifiedBy>
  <cp:revision>3</cp:revision>
  <dcterms:modified xsi:type="dcterms:W3CDTF">2021-01-19T07:00:19Z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0x010100D83572F4819F544D95B8DB4C2029B778</vt:lpwstr>
  </property>
</Properties>
</file>