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5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64.xml" ContentType="application/vnd.openxmlformats-officedocument.presentationml.slide+xml"/>
  <Override PartName="/ppt/slides/slide38.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71.xml" ContentType="application/vnd.openxmlformats-officedocument.presentationml.slide+xml"/>
  <Override PartName="/ppt/slides/slide65.xml" ContentType="application/vnd.openxmlformats-officedocument.presentationml.slide+xml"/>
  <Override PartName="/ppt/slides/slide73.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72.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50.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36.xml" ContentType="application/vnd.openxmlformats-officedocument.presentationml.notesSlide+xml"/>
  <Override PartName="/ppt/notesSlides/notesSlide23.xml" ContentType="application/vnd.openxmlformats-officedocument.presentationml.notesSlide+xml"/>
  <Override PartName="/ppt/notesSlides/notesSlide37.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65.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55.xml" ContentType="application/vnd.openxmlformats-officedocument.presentationml.notesSlide+xml"/>
  <Override PartName="/ppt/notesSlides/notesSlide66.xml" ContentType="application/vnd.openxmlformats-officedocument.presentationml.notesSlide+xml"/>
  <Override PartName="/ppt/notesSlides/notesSlide5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54.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8" r:id="rId3"/>
  </p:sldMasterIdLst>
  <p:notesMasterIdLst>
    <p:notesMasterId r:id="rId7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Lst>
  <p:sldSz cx="9144000" cy="5143500" type="screen16x9"/>
  <p:notesSz cx="6881813" cy="9296400"/>
  <p:embeddedFontLst>
    <p:embeddedFont>
      <p:font typeface="Roboto" panose="020B0604020202020204" charset="0"/>
      <p:regular r:id="rId80"/>
      <p:bold r:id="rId81"/>
      <p:italic r:id="rId82"/>
      <p:boldItalic r:id="rId83"/>
    </p:embeddedFont>
    <p:embeddedFont>
      <p:font typeface="Calibri" panose="020F0502020204030204" pitchFamily="34" charset="0"/>
      <p:regular r:id="rId84"/>
      <p:bold r:id="rId85"/>
      <p:italic r:id="rId86"/>
      <p:boldItalic r:id="rId87"/>
    </p:embeddedFont>
    <p:embeddedFont>
      <p:font typeface="Roboto Black" panose="020B0604020202020204" charset="0"/>
      <p:bold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0B5A34-CBF9-4C81-8F1B-2B064C47127F}">
  <a:tblStyle styleId="{9F0B5A34-CBF9-4C81-8F1B-2B064C47127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79" autoAdjust="0"/>
  </p:normalViewPr>
  <p:slideViewPr>
    <p:cSldViewPr snapToGrid="0">
      <p:cViewPr varScale="1">
        <p:scale>
          <a:sx n="73" d="100"/>
          <a:sy n="73" d="100"/>
        </p:scale>
        <p:origin x="813"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8.fntdata"/><Relationship Id="rId61" Type="http://schemas.openxmlformats.org/officeDocument/2006/relationships/slide" Target="slides/slide58.xml"/><Relationship Id="rId82" Type="http://schemas.openxmlformats.org/officeDocument/2006/relationships/font" Target="fonts/font3.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1" y="1"/>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315" y="1162050"/>
            <a:ext cx="55731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9e7dc54e9_0_55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b9e7dc54e9_0_55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9e7dc54e9_0_57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b9e7dc54e9_0_57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9e7dc54e9_0_59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b9e7dc54e9_0_59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9e7dc54e9_0_59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9e7dc54e9_0_59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cf9e4b993_3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bcf9e4b993_3_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baf364a8dd_0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baf364a8dd_0_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9e7dc54e9_0_61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b9e7dc54e9_0_619: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9e7dc54e9_0_60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9e7dc54e9_0_60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a9cb0e53f_0_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a9cb0e53f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6" name="Google Shape;286;gba9cb0e53f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9e7dc54e9_0_60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9e7dc54e9_0_60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b9e7dc54e9_0_61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b9e7dc54e9_0_61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9e7dc54e9_0_56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9e7dc54e9_0_56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a9cb0e53f_0_11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a9cb0e53f_0_11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a9cb0e53f_0_25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a9cb0e53f_0_25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a9cb0e53f_0_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a9cb0e53f_0_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2" name="Google Shape;322;gba9cb0e53f_0_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ba9cb0e53f_0_25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ba9cb0e53f_0_25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a9cb0e53f_0_26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ba9cb0e53f_0_26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37" name="Google Shape;337;gba9cb0e53f_0_26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9e7dc54e9_0_62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b9e7dc54e9_0_62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9e7dc54e9_0_63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b9e7dc54e9_0_63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9e7dc54e9_0_63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b9e7dc54e9_0_63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b9e7dc54e9_0_64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b9e7dc54e9_0_64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ba9cb0e53f_0_35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ba9cb0e53f_0_35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a9cb0e53f_0_4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ba9cb0e53f_0_4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d44e489e7_0_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d44e489e7_0_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d44e489e7_0_1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d44e489e7_0_1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dirty="0"/>
              <a:t>People with COVID-19 can have a wide range of symptoms, ranging from mild symptoms to severe illness. Symptoms may appear 2–14 days after exposure to the virus. The “primary” COVID-19 symptoms require exclusion from school. The “non-primary” COVID-19 symptoms can be seen with many other illnesses, in addition to COVID-19. The non-primary symptoms do not always require exclusion. When feasible, ill students and staff with any primary COVID-19 symptoms should be encouraged to seek viral testing. If a student or staff has non-primary symptoms that persist for more than one day, the parent should consider evaluation by the child’s healthcare provider who can determine if viral testing is advised.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Primary COVID-19 symptoms: • Cough • Temperature of 100.4oF or higher • Chills • Shortness of breath • Difficulty breathing • New loss of taste or smell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Non-primary COVID-19 symptoms: • Fatigue • Muscle or body aches • Headache • Sore throat • Nasal congestion or runny nose • Nausea or vomiting • Diarrhea</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b9e7dc54e9_0_64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b9e7dc54e9_0_64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a9cb0e53f_0_1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a9cb0e53f_0_1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ba9cb0e53f_0_28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ba9cb0e53f_0_28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ba9cb0e53f_0_29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ba9cb0e53f_0_29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baf364a8dd_0_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baf364a8dd_0_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ba9cb0e53f_0_27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ba9cb0e53f_0_27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28" name="Google Shape;428;gba9cb0e53f_0_27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ba9cb0e53f_0_13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ba9cb0e53f_0_13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ba9cb0e53f_0_16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ba9cb0e53f_0_16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a9cb0e53f_0_11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a9cb0e53f_0_11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be444d0ad9_0_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be444d0ad9_0_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baf364a8dd_0_3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baf364a8dd_0_3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ba9cb0e53f_0_32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ba9cb0e53f_0_32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af364a8dd_0_1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baf364a8dd_0_19: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ba9cb0e53f_0_14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ba9cb0e53f_0_14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ba9cb0e53f_0_14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ba9cb0e53f_0_14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bc358c25a_0_1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bc358c25a_0_1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ba9cb0e53f_0_29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ba9cb0e53f_0_29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b9e7dc54e9_0_66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b9e7dc54e9_0_669: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b9e7dc54e9_0_67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b9e7dc54e9_0_67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9e7dc54e9_0_57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b9e7dc54e9_0_57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bbc358c25a_0_2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bbc358c25a_0_2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bbc358c25a_0_3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bbc358c25a_0_3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ba9cb0e53f_0_30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ba9cb0e53f_0_30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baf364a8dd_0_2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baf364a8dd_0_2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bbc358c25a_0_4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bbc358c25a_0_4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548" name="Google Shape;548;gbbc358c25a_0_4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b9e7dc54e9_0_68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b9e7dc54e9_0_68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bbc358c25a_0_6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bbc358c25a_0_6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b9e7dc54e9_0_76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b9e7dc54e9_0_76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be0a405666_0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be0a405666_0_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be444d0ad9_0_1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be444d0ad9_0_1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a9cb0e53f_0_10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a9cb0e53f_0_10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bbc358c25a_0_5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bbc358c25a_0_5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be0a405666_0_6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be0a405666_0_6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be0a405666_0_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be0a405666_0_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be0a405666_0_1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be0a405666_0_1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Young children are not a significant source of spread of COVID-1910. This section provides requirements and recommendations to mitigate risk of COVID-19 transmission during mealtime. Staff supervising mealtime should always wear a face covering and maintain at least 6 feet of physical distance while students are eating and wash hands or use an alcohol-based hand sanitizer after mealtime. Staff should avoid eating with one another in common areas to the greatest extent possible, as this has proven to be a significant source of spread of COVID-19 in workplaces.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be58746391_0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be58746391_0_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be0a405666_0_2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be0a405666_0_2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be58746391_0_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be58746391_0_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be0a405666_0_7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be0a405666_0_7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be0a405666_0_3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be0a405666_0_3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be0a405666_0_6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be0a405666_0_69: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Staff should avoid eating with one another in common areas to the greatest extent possible, as this has proven to be a significant source of spread of COVID-19 in workplaces.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a9cb0e53f_0_26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ba9cb0e53f_0_26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be0a405666_0_2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be0a405666_0_29: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be0a405666_0_5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be0a405666_0_5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4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1000"/>
              </a:spcBef>
              <a:spcAft>
                <a:spcPts val="1000"/>
              </a:spcAft>
              <a:buSzPts val="1400"/>
              <a:buNone/>
            </a:pPr>
            <a:endParaRPr sz="1400">
              <a:latin typeface="Arial"/>
              <a:ea typeface="Arial"/>
              <a:cs typeface="Arial"/>
              <a:sym typeface="Arial"/>
            </a:endParaRPr>
          </a:p>
        </p:txBody>
      </p:sp>
      <p:sp>
        <p:nvSpPr>
          <p:cNvPr id="691" name="Google Shape;691;p45: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4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1000"/>
              </a:spcBef>
              <a:spcAft>
                <a:spcPts val="1000"/>
              </a:spcAft>
              <a:buSzPts val="1400"/>
              <a:buNone/>
            </a:pPr>
            <a:endParaRPr sz="1400">
              <a:latin typeface="Arial"/>
              <a:ea typeface="Arial"/>
              <a:cs typeface="Arial"/>
              <a:sym typeface="Arial"/>
            </a:endParaRPr>
          </a:p>
        </p:txBody>
      </p:sp>
      <p:sp>
        <p:nvSpPr>
          <p:cNvPr id="697" name="Google Shape;697;p4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5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5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1000"/>
              </a:spcBef>
              <a:spcAft>
                <a:spcPts val="1000"/>
              </a:spcAft>
              <a:buSzPts val="1400"/>
              <a:buNone/>
            </a:pPr>
            <a:endParaRPr sz="1400">
              <a:latin typeface="Arial"/>
              <a:ea typeface="Arial"/>
              <a:cs typeface="Arial"/>
              <a:sym typeface="Arial"/>
            </a:endParaRPr>
          </a:p>
        </p:txBody>
      </p:sp>
      <p:sp>
        <p:nvSpPr>
          <p:cNvPr id="708" name="Google Shape;708;p52: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5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5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15" name="Google Shape;715;p5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a9cb0e53f_0_4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a9cb0e53f_0_4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a9cb0e53f_0_10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a9cb0e53f_0_10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2"/>
          <p:cNvPicPr preferRelativeResize="0"/>
          <p:nvPr/>
        </p:nvPicPr>
        <p:blipFill rotWithShape="1">
          <a:blip r:embed="rId3">
            <a:alphaModFix/>
          </a:blip>
          <a:srcRect/>
          <a:stretch/>
        </p:blipFill>
        <p:spPr>
          <a:xfrm>
            <a:off x="-1" y="83686"/>
            <a:ext cx="1285876" cy="502114"/>
          </a:xfrm>
          <a:prstGeom prst="rect">
            <a:avLst/>
          </a:prstGeom>
          <a:noFill/>
          <a:ln>
            <a:noFill/>
          </a:ln>
        </p:spPr>
      </p:pic>
      <p:pic>
        <p:nvPicPr>
          <p:cNvPr id="21" name="Google Shape;21;p2"/>
          <p:cNvPicPr preferRelativeResize="0"/>
          <p:nvPr/>
        </p:nvPicPr>
        <p:blipFill rotWithShape="1">
          <a:blip r:embed="rId3">
            <a:alphaModFix/>
          </a:blip>
          <a:srcRect/>
          <a:stretch/>
        </p:blipFill>
        <p:spPr>
          <a:xfrm>
            <a:off x="-1" y="83686"/>
            <a:ext cx="1285876" cy="502114"/>
          </a:xfrm>
          <a:prstGeom prst="rect">
            <a:avLst/>
          </a:prstGeom>
          <a:noFill/>
          <a:ln>
            <a:noFill/>
          </a:ln>
        </p:spPr>
      </p:pic>
      <p:pic>
        <p:nvPicPr>
          <p:cNvPr id="22" name="Google Shape;22;p2"/>
          <p:cNvPicPr preferRelativeResize="0"/>
          <p:nvPr/>
        </p:nvPicPr>
        <p:blipFill rotWithShape="1">
          <a:blip r:embed="rId3">
            <a:alphaModFix/>
          </a:blip>
          <a:srcRect/>
          <a:stretch/>
        </p:blipFill>
        <p:spPr>
          <a:xfrm>
            <a:off x="-1" y="83686"/>
            <a:ext cx="1285876" cy="502114"/>
          </a:xfrm>
          <a:prstGeom prst="rect">
            <a:avLst/>
          </a:prstGeom>
          <a:noFill/>
          <a:ln>
            <a:noFill/>
          </a:ln>
        </p:spPr>
      </p:pic>
      <p:sp>
        <p:nvSpPr>
          <p:cNvPr id="23" name="Google Shape;23;p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6558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2"/>
          <p:cNvSpPr txBox="1">
            <a:spLocks noGrp="1"/>
          </p:cNvSpPr>
          <p:nvPr>
            <p:ph type="body" idx="2"/>
          </p:nvPr>
        </p:nvSpPr>
        <p:spPr>
          <a:xfrm>
            <a:off x="46563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7"/>
        <p:cNvGrpSpPr/>
        <p:nvPr/>
      </p:nvGrpSpPr>
      <p:grpSpPr>
        <a:xfrm>
          <a:off x="0" y="0"/>
          <a:ext cx="0" cy="0"/>
          <a:chOff x="0" y="0"/>
          <a:chExt cx="0" cy="0"/>
        </a:xfrm>
      </p:grpSpPr>
      <p:sp>
        <p:nvSpPr>
          <p:cNvPr id="78" name="Google Shape;78;p13"/>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3"/>
          <p:cNvSpPr txBox="1">
            <a:spLocks noGrp="1"/>
          </p:cNvSpPr>
          <p:nvPr>
            <p:ph type="body" idx="2"/>
          </p:nvPr>
        </p:nvSpPr>
        <p:spPr>
          <a:xfrm>
            <a:off x="584574" y="2529700"/>
            <a:ext cx="3868200" cy="16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13"/>
          <p:cNvSpPr txBox="1">
            <a:spLocks noGrp="1"/>
          </p:cNvSpPr>
          <p:nvPr>
            <p:ph type="body" idx="4"/>
          </p:nvPr>
        </p:nvSpPr>
        <p:spPr>
          <a:xfrm>
            <a:off x="4583884" y="2529700"/>
            <a:ext cx="3887400" cy="16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4"/>
        <p:cNvGrpSpPr/>
        <p:nvPr/>
      </p:nvGrpSpPr>
      <p:grpSpPr>
        <a:xfrm>
          <a:off x="0" y="0"/>
          <a:ext cx="0" cy="0"/>
          <a:chOff x="0" y="0"/>
          <a:chExt cx="0" cy="0"/>
        </a:xfrm>
      </p:grpSpPr>
      <p:sp>
        <p:nvSpPr>
          <p:cNvPr id="85" name="Google Shape;85;p14"/>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6" name="Google Shape;86;p14"/>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14"/>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9"/>
        <p:cNvGrpSpPr/>
        <p:nvPr/>
      </p:nvGrpSpPr>
      <p:grpSpPr>
        <a:xfrm>
          <a:off x="0" y="0"/>
          <a:ext cx="0" cy="0"/>
          <a:chOff x="0" y="0"/>
          <a:chExt cx="0" cy="0"/>
        </a:xfrm>
      </p:grpSpPr>
      <p:sp>
        <p:nvSpPr>
          <p:cNvPr id="90" name="Google Shape;90;p15"/>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body" idx="1"/>
          </p:nvPr>
        </p:nvSpPr>
        <p:spPr>
          <a:xfrm>
            <a:off x="629841" y="2710484"/>
            <a:ext cx="2949300" cy="1685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15"/>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6" name="Google Shape;96;p16" descr="Decorative geometric pattern"/>
          <p:cNvPicPr preferRelativeResize="0"/>
          <p:nvPr/>
        </p:nvPicPr>
        <p:blipFill rotWithShape="1">
          <a:blip r:embed="rId2">
            <a:alphaModFix/>
          </a:blip>
          <a:srcRect/>
          <a:stretch/>
        </p:blipFill>
        <p:spPr>
          <a:xfrm>
            <a:off x="0" y="0"/>
            <a:ext cx="9144001" cy="4871141"/>
          </a:xfrm>
          <a:prstGeom prst="rect">
            <a:avLst/>
          </a:prstGeom>
          <a:noFill/>
          <a:ln>
            <a:noFill/>
          </a:ln>
        </p:spPr>
      </p:pic>
      <p:pic>
        <p:nvPicPr>
          <p:cNvPr id="97" name="Google Shape;97;p16"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98" name="Google Shape;98;p16"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99" name="Google Shape;99;p1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18"/>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8" name="Google Shape;108;p18"/>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09" name="Google Shape;109;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12" name="Google Shape;112;p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sp>
        <p:nvSpPr>
          <p:cNvPr id="114" name="Google Shape;114;p20"/>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7" name="Google Shape;117;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8" name="Google Shape;118;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
        <p:cNvGrpSpPr/>
        <p:nvPr/>
      </p:nvGrpSpPr>
      <p:grpSpPr>
        <a:xfrm>
          <a:off x="0" y="0"/>
          <a:ext cx="0" cy="0"/>
          <a:chOff x="0" y="0"/>
          <a:chExt cx="0" cy="0"/>
        </a:xfrm>
      </p:grpSpPr>
      <p:sp>
        <p:nvSpPr>
          <p:cNvPr id="120" name="Google Shape;120;p21"/>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1"/>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3" name="Google Shape;123;p21"/>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4" name="Google Shape;124;p21"/>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5" name="Google Shape;125;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2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30" name="Google Shape;130;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1">
  <p:cSld name="2_Blank">
    <p:bg>
      <p:bgPr>
        <a:solidFill>
          <a:schemeClr val="lt1"/>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 name="Google Shape;26;p3"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sp>
        <p:nvSpPr>
          <p:cNvPr id="27" name="Google Shape;27;p3"/>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28" name="Google Shape;28;p3"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29" name="Google Shape;29;p3"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30" name="Google Shape;30;p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3"/>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sp>
        <p:nvSpPr>
          <p:cNvPr id="132" name="Google Shape;132;p23"/>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5" name="Google Shape;135;p23"/>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136" name="Google Shape;136;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39" name="Google Shape;139;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0"/>
        <p:cNvGrpSpPr/>
        <p:nvPr/>
      </p:nvGrpSpPr>
      <p:grpSpPr>
        <a:xfrm>
          <a:off x="0" y="0"/>
          <a:ext cx="0" cy="0"/>
          <a:chOff x="0" y="0"/>
          <a:chExt cx="0" cy="0"/>
        </a:xfrm>
      </p:grpSpPr>
      <p:sp>
        <p:nvSpPr>
          <p:cNvPr id="141" name="Google Shape;141;p25"/>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5"/>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44" name="Google Shape;144;p25"/>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5" name="Google Shape;145;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46" name="Google Shape;146;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p26"/>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51" name="Google Shape;151;p2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52"/>
        <p:cNvGrpSpPr/>
        <p:nvPr/>
      </p:nvGrpSpPr>
      <p:grpSpPr>
        <a:xfrm>
          <a:off x="0" y="0"/>
          <a:ext cx="0" cy="0"/>
          <a:chOff x="0" y="0"/>
          <a:chExt cx="0" cy="0"/>
        </a:xfrm>
      </p:grpSpPr>
      <p:sp>
        <p:nvSpPr>
          <p:cNvPr id="153" name="Google Shape;153;p27"/>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54" name="Google Shape;154;p27"/>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55" name="Google Shape;155;p2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56"/>
        <p:cNvGrpSpPr/>
        <p:nvPr/>
      </p:nvGrpSpPr>
      <p:grpSpPr>
        <a:xfrm>
          <a:off x="0" y="0"/>
          <a:ext cx="0" cy="0"/>
          <a:chOff x="0" y="0"/>
          <a:chExt cx="0" cy="0"/>
        </a:xfrm>
      </p:grpSpPr>
      <p:sp>
        <p:nvSpPr>
          <p:cNvPr id="157" name="Google Shape;157;p2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_Blank">
  <p:cSld name="1_Blank">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60" name="Google Shape;160;p29"/>
          <p:cNvPicPr preferRelativeResize="0"/>
          <p:nvPr/>
        </p:nvPicPr>
        <p:blipFill rotWithShape="1">
          <a:blip r:embed="rId3">
            <a:alphaModFix/>
          </a:blip>
          <a:srcRect/>
          <a:stretch/>
        </p:blipFill>
        <p:spPr>
          <a:xfrm>
            <a:off x="-90611" y="40172"/>
            <a:ext cx="1479336" cy="735683"/>
          </a:xfrm>
          <a:prstGeom prst="rect">
            <a:avLst/>
          </a:prstGeom>
          <a:noFill/>
          <a:ln>
            <a:noFill/>
          </a:ln>
        </p:spPr>
      </p:pic>
      <p:sp>
        <p:nvSpPr>
          <p:cNvPr id="161" name="Google Shape;161;p2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1">
  <p:cSld name="Blank">
    <p:bg>
      <p:bgPr>
        <a:solidFill>
          <a:schemeClr val="lt1"/>
        </a:solidFill>
        <a:effectLst/>
      </p:bgPr>
    </p:bg>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64" name="Google Shape;164;p30"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165" name="Google Shape;165;p30"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166" name="Google Shape;166;p30"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167" name="Google Shape;167;p3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2_Blank">
  <p:cSld name="2_Blank">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70" name="Google Shape;170;p31" descr="Decorative geometric pattern"/>
          <p:cNvPicPr preferRelativeResize="0"/>
          <p:nvPr/>
        </p:nvPicPr>
        <p:blipFill rotWithShape="1">
          <a:blip r:embed="rId3">
            <a:alphaModFix/>
          </a:blip>
          <a:srcRect/>
          <a:stretch/>
        </p:blipFill>
        <p:spPr>
          <a:xfrm>
            <a:off x="0" y="0"/>
            <a:ext cx="9144001" cy="4871139"/>
          </a:xfrm>
          <a:prstGeom prst="rect">
            <a:avLst/>
          </a:prstGeom>
          <a:noFill/>
          <a:ln>
            <a:noFill/>
          </a:ln>
        </p:spPr>
      </p:pic>
      <p:sp>
        <p:nvSpPr>
          <p:cNvPr id="171" name="Google Shape;171;p31"/>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172" name="Google Shape;172;p31" descr="Decorative blue bar"/>
          <p:cNvPicPr preferRelativeResize="0"/>
          <p:nvPr/>
        </p:nvPicPr>
        <p:blipFill rotWithShape="1">
          <a:blip r:embed="rId4">
            <a:alphaModFix/>
          </a:blip>
          <a:srcRect/>
          <a:stretch/>
        </p:blipFill>
        <p:spPr>
          <a:xfrm>
            <a:off x="0" y="4871140"/>
            <a:ext cx="9144001" cy="276279"/>
          </a:xfrm>
          <a:prstGeom prst="rect">
            <a:avLst/>
          </a:prstGeom>
          <a:noFill/>
          <a:ln>
            <a:noFill/>
          </a:ln>
        </p:spPr>
      </p:pic>
      <p:pic>
        <p:nvPicPr>
          <p:cNvPr id="173" name="Google Shape;173;p31" descr="Oregon Department of Education Logo"/>
          <p:cNvPicPr preferRelativeResize="0"/>
          <p:nvPr/>
        </p:nvPicPr>
        <p:blipFill rotWithShape="1">
          <a:blip r:embed="rId5">
            <a:alphaModFix/>
          </a:blip>
          <a:srcRect/>
          <a:stretch/>
        </p:blipFill>
        <p:spPr>
          <a:xfrm>
            <a:off x="-90611" y="40172"/>
            <a:ext cx="1479336" cy="735684"/>
          </a:xfrm>
          <a:prstGeom prst="rect">
            <a:avLst/>
          </a:prstGeom>
          <a:noFill/>
          <a:ln>
            <a:noFill/>
          </a:ln>
        </p:spPr>
      </p:pic>
      <p:sp>
        <p:nvSpPr>
          <p:cNvPr id="174" name="Google Shape;174;p3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31"/>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1200"/>
              </a:spcBef>
              <a:spcAft>
                <a:spcPts val="0"/>
              </a:spcAft>
              <a:buClr>
                <a:schemeClr val="dk1"/>
              </a:buClr>
              <a:buSzPts val="2000"/>
              <a:buNone/>
              <a:defRPr sz="2000"/>
            </a:lvl2pPr>
            <a:lvl3pPr lvl="2" algn="ctr" rtl="0">
              <a:lnSpc>
                <a:spcPct val="90000"/>
              </a:lnSpc>
              <a:spcBef>
                <a:spcPts val="1200"/>
              </a:spcBef>
              <a:spcAft>
                <a:spcPts val="0"/>
              </a:spcAft>
              <a:buClr>
                <a:schemeClr val="dk1"/>
              </a:buClr>
              <a:buSzPts val="1800"/>
              <a:buNone/>
              <a:defRPr sz="1800"/>
            </a:lvl3pPr>
            <a:lvl4pPr lvl="3" algn="ctr" rtl="0">
              <a:lnSpc>
                <a:spcPct val="90000"/>
              </a:lnSpc>
              <a:spcBef>
                <a:spcPts val="1200"/>
              </a:spcBef>
              <a:spcAft>
                <a:spcPts val="0"/>
              </a:spcAft>
              <a:buClr>
                <a:schemeClr val="dk1"/>
              </a:buClr>
              <a:buSzPts val="1600"/>
              <a:buNone/>
              <a:defRPr sz="1600"/>
            </a:lvl4pPr>
            <a:lvl5pPr lvl="4" algn="ctr" rtl="0">
              <a:lnSpc>
                <a:spcPct val="90000"/>
              </a:lnSpc>
              <a:spcBef>
                <a:spcPts val="1200"/>
              </a:spcBef>
              <a:spcAft>
                <a:spcPts val="0"/>
              </a:spcAft>
              <a:buClr>
                <a:schemeClr val="dk1"/>
              </a:buClr>
              <a:buSzPts val="1600"/>
              <a:buNone/>
              <a:defRPr sz="1600"/>
            </a:lvl5pPr>
            <a:lvl6pPr lvl="5" algn="ctr" rtl="0">
              <a:lnSpc>
                <a:spcPct val="90000"/>
              </a:lnSpc>
              <a:spcBef>
                <a:spcPts val="1200"/>
              </a:spcBef>
              <a:spcAft>
                <a:spcPts val="0"/>
              </a:spcAft>
              <a:buClr>
                <a:schemeClr val="dk1"/>
              </a:buClr>
              <a:buSzPts val="1600"/>
              <a:buNone/>
              <a:defRPr sz="1600"/>
            </a:lvl6pPr>
            <a:lvl7pPr lvl="6" algn="ctr" rtl="0">
              <a:lnSpc>
                <a:spcPct val="90000"/>
              </a:lnSpc>
              <a:spcBef>
                <a:spcPts val="1200"/>
              </a:spcBef>
              <a:spcAft>
                <a:spcPts val="0"/>
              </a:spcAft>
              <a:buClr>
                <a:schemeClr val="dk1"/>
              </a:buClr>
              <a:buSzPts val="1600"/>
              <a:buNone/>
              <a:defRPr sz="1600"/>
            </a:lvl7pPr>
            <a:lvl8pPr lvl="7" algn="ctr" rtl="0">
              <a:lnSpc>
                <a:spcPct val="90000"/>
              </a:lnSpc>
              <a:spcBef>
                <a:spcPts val="1200"/>
              </a:spcBef>
              <a:spcAft>
                <a:spcPts val="0"/>
              </a:spcAft>
              <a:buClr>
                <a:schemeClr val="dk1"/>
              </a:buClr>
              <a:buSzPts val="1600"/>
              <a:buNone/>
              <a:defRPr sz="1600"/>
            </a:lvl8pPr>
            <a:lvl9pPr lvl="8" algn="ctr" rtl="0">
              <a:lnSpc>
                <a:spcPct val="90000"/>
              </a:lnSpc>
              <a:spcBef>
                <a:spcPts val="1200"/>
              </a:spcBef>
              <a:spcAft>
                <a:spcPts val="120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4"/>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4"/>
          <p:cNvSpPr txBox="1">
            <a:spLocks noGrp="1"/>
          </p:cNvSpPr>
          <p:nvPr>
            <p:ph type="title"/>
          </p:nvPr>
        </p:nvSpPr>
        <p:spPr>
          <a:xfrm>
            <a:off x="2679825" y="69895"/>
            <a:ext cx="6400800" cy="642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5"/>
          <p:cNvSpPr txBox="1">
            <a:spLocks noGrp="1"/>
          </p:cNvSpPr>
          <p:nvPr>
            <p:ph type="body" idx="1"/>
          </p:nvPr>
        </p:nvSpPr>
        <p:spPr>
          <a:xfrm>
            <a:off x="655811" y="1918592"/>
            <a:ext cx="3886200" cy="2062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body" idx="2"/>
          </p:nvPr>
        </p:nvSpPr>
        <p:spPr>
          <a:xfrm>
            <a:off x="4656311" y="1918592"/>
            <a:ext cx="3886200" cy="2062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title"/>
          </p:nvPr>
        </p:nvSpPr>
        <p:spPr>
          <a:xfrm>
            <a:off x="2679825" y="69895"/>
            <a:ext cx="6400800" cy="642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584574" y="2529700"/>
            <a:ext cx="3868200" cy="1680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583884" y="2529700"/>
            <a:ext cx="3887400" cy="1680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title"/>
          </p:nvPr>
        </p:nvSpPr>
        <p:spPr>
          <a:xfrm>
            <a:off x="2679825" y="69895"/>
            <a:ext cx="6400800" cy="642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8"/>
        <p:cNvGrpSpPr/>
        <p:nvPr/>
      </p:nvGrpSpPr>
      <p:grpSpPr>
        <a:xfrm>
          <a:off x="0" y="0"/>
          <a:ext cx="0" cy="0"/>
          <a:chOff x="0" y="0"/>
          <a:chExt cx="0" cy="0"/>
        </a:xfrm>
      </p:grpSpPr>
      <p:sp>
        <p:nvSpPr>
          <p:cNvPr id="49" name="Google Shape;49;p7"/>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7"/>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7"/>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3"/>
        <p:cNvGrpSpPr/>
        <p:nvPr/>
      </p:nvGrpSpPr>
      <p:grpSpPr>
        <a:xfrm>
          <a:off x="0" y="0"/>
          <a:ext cx="0" cy="0"/>
          <a:chOff x="0" y="0"/>
          <a:chExt cx="0" cy="0"/>
        </a:xfrm>
      </p:grpSpPr>
      <p:sp>
        <p:nvSpPr>
          <p:cNvPr id="54" name="Google Shape;54;p8"/>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body" idx="1"/>
          </p:nvPr>
        </p:nvSpPr>
        <p:spPr>
          <a:xfrm>
            <a:off x="629841" y="2710484"/>
            <a:ext cx="2949300" cy="1685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8"/>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blipFill>
          <a:blip r:embed="rId2">
            <a:alphaModFix/>
          </a:blip>
          <a:stretch>
            <a:fillRect/>
          </a:stretch>
        </a:blipFill>
        <a:effectLst/>
      </p:bgPr>
    </p:bg>
    <p:spTree>
      <p:nvGrpSpPr>
        <p:cNvPr id="1" name="Shape 66"/>
        <p:cNvGrpSpPr/>
        <p:nvPr/>
      </p:nvGrpSpPr>
      <p:grpSpPr>
        <a:xfrm>
          <a:off x="0" y="0"/>
          <a:ext cx="0" cy="0"/>
          <a:chOff x="0" y="0"/>
          <a:chExt cx="0" cy="0"/>
        </a:xfrm>
      </p:grpSpPr>
      <p:pic>
        <p:nvPicPr>
          <p:cNvPr id="67" name="Google Shape;67;p10"/>
          <p:cNvPicPr preferRelativeResize="0"/>
          <p:nvPr/>
        </p:nvPicPr>
        <p:blipFill rotWithShape="1">
          <a:blip r:embed="rId3">
            <a:alphaModFix/>
          </a:blip>
          <a:srcRect/>
          <a:stretch/>
        </p:blipFill>
        <p:spPr>
          <a:xfrm>
            <a:off x="-1" y="83686"/>
            <a:ext cx="1285876" cy="50211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8"/>
        <p:cNvGrpSpPr/>
        <p:nvPr/>
      </p:nvGrpSpPr>
      <p:grpSpPr>
        <a:xfrm>
          <a:off x="0" y="0"/>
          <a:ext cx="0" cy="0"/>
          <a:chOff x="0" y="0"/>
          <a:chExt cx="0" cy="0"/>
        </a:xfrm>
      </p:grpSpPr>
      <p:sp>
        <p:nvSpPr>
          <p:cNvPr id="69" name="Google Shape;69;p11"/>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0" name="Google Shape;70;p11"/>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jp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Decorative geometric pattern"/>
          <p:cNvPicPr preferRelativeResize="0"/>
          <p:nvPr/>
        </p:nvPicPr>
        <p:blipFill rotWithShape="1">
          <a:blip r:embed="rId9">
            <a:alphaModFix/>
          </a:blip>
          <a:srcRect/>
          <a:stretch/>
        </p:blipFill>
        <p:spPr>
          <a:xfrm>
            <a:off x="0" y="1"/>
            <a:ext cx="9144001" cy="4871141"/>
          </a:xfrm>
          <a:prstGeom prst="rect">
            <a:avLst/>
          </a:prstGeom>
          <a:noFill/>
          <a:ln>
            <a:noFill/>
          </a:ln>
        </p:spPr>
      </p:pic>
      <p:pic>
        <p:nvPicPr>
          <p:cNvPr id="11" name="Google Shape;11;p1" descr="Decorative blue swoosh"/>
          <p:cNvPicPr preferRelativeResize="0"/>
          <p:nvPr/>
        </p:nvPicPr>
        <p:blipFill rotWithShape="1">
          <a:blip r:embed="rId10">
            <a:alphaModFix/>
          </a:blip>
          <a:srcRect/>
          <a:stretch/>
        </p:blipFill>
        <p:spPr>
          <a:xfrm>
            <a:off x="-1" y="-677"/>
            <a:ext cx="9144003" cy="1556462"/>
          </a:xfrm>
          <a:prstGeom prst="rect">
            <a:avLst/>
          </a:prstGeom>
          <a:noFill/>
          <a:ln>
            <a:noFill/>
          </a:ln>
        </p:spPr>
      </p:pic>
      <p:pic>
        <p:nvPicPr>
          <p:cNvPr id="12" name="Google Shape;12;p1" descr="Decorative blue bar"/>
          <p:cNvPicPr preferRelativeResize="0"/>
          <p:nvPr/>
        </p:nvPicPr>
        <p:blipFill rotWithShape="1">
          <a:blip r:embed="rId11">
            <a:alphaModFix/>
          </a:blip>
          <a:srcRect/>
          <a:stretch/>
        </p:blipFill>
        <p:spPr>
          <a:xfrm>
            <a:off x="0" y="4871140"/>
            <a:ext cx="9144001" cy="276279"/>
          </a:xfrm>
          <a:prstGeom prst="rect">
            <a:avLst/>
          </a:prstGeom>
          <a:noFill/>
          <a:ln>
            <a:noFill/>
          </a:ln>
        </p:spPr>
      </p:pic>
      <p:sp>
        <p:nvSpPr>
          <p:cNvPr id="13" name="Google Shape;13;p1"/>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628650" y="2570441"/>
            <a:ext cx="7886700" cy="2062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1"/>
          <p:cNvPicPr preferRelativeResize="0"/>
          <p:nvPr/>
        </p:nvPicPr>
        <p:blipFill rotWithShape="1">
          <a:blip r:embed="rId12">
            <a:alphaModFix/>
          </a:blip>
          <a:srcRect/>
          <a:stretch/>
        </p:blipFill>
        <p:spPr>
          <a:xfrm>
            <a:off x="115173" y="139623"/>
            <a:ext cx="2033166" cy="1011107"/>
          </a:xfrm>
          <a:prstGeom prst="rect">
            <a:avLst/>
          </a:prstGeom>
          <a:noFill/>
          <a:ln>
            <a:noFill/>
          </a:ln>
        </p:spPr>
      </p:pic>
      <p:pic>
        <p:nvPicPr>
          <p:cNvPr id="16" name="Google Shape;16;p1"/>
          <p:cNvPicPr preferRelativeResize="0"/>
          <p:nvPr/>
        </p:nvPicPr>
        <p:blipFill rotWithShape="1">
          <a:blip r:embed="rId12">
            <a:alphaModFix/>
          </a:blip>
          <a:srcRect/>
          <a:stretch/>
        </p:blipFill>
        <p:spPr>
          <a:xfrm>
            <a:off x="115173" y="139623"/>
            <a:ext cx="2033166" cy="1011107"/>
          </a:xfrm>
          <a:prstGeom prst="rect">
            <a:avLst/>
          </a:prstGeom>
          <a:noFill/>
          <a:ln>
            <a:noFill/>
          </a:ln>
        </p:spPr>
      </p:pic>
      <p:pic>
        <p:nvPicPr>
          <p:cNvPr id="17" name="Google Shape;17;p1" descr="Oregon Department of Education Logo"/>
          <p:cNvPicPr preferRelativeResize="0"/>
          <p:nvPr/>
        </p:nvPicPr>
        <p:blipFill rotWithShape="1">
          <a:blip r:embed="rId12">
            <a:alphaModFix/>
          </a:blip>
          <a:srcRect/>
          <a:stretch/>
        </p:blipFill>
        <p:spPr>
          <a:xfrm>
            <a:off x="115173" y="139623"/>
            <a:ext cx="2033166" cy="1011107"/>
          </a:xfrm>
          <a:prstGeom prst="rect">
            <a:avLst/>
          </a:prstGeom>
          <a:noFill/>
          <a:ln>
            <a:noFill/>
          </a:ln>
        </p:spPr>
      </p:pic>
      <p:sp>
        <p:nvSpPr>
          <p:cNvPr id="18" name="Google Shape;18;p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9" descr="Decorative geometric pattern"/>
          <p:cNvPicPr preferRelativeResize="0"/>
          <p:nvPr/>
        </p:nvPicPr>
        <p:blipFill rotWithShape="1">
          <a:blip r:embed="rId9">
            <a:alphaModFix/>
          </a:blip>
          <a:srcRect/>
          <a:stretch/>
        </p:blipFill>
        <p:spPr>
          <a:xfrm>
            <a:off x="0" y="1"/>
            <a:ext cx="9144001" cy="4871141"/>
          </a:xfrm>
          <a:prstGeom prst="rect">
            <a:avLst/>
          </a:prstGeom>
          <a:noFill/>
          <a:ln>
            <a:noFill/>
          </a:ln>
        </p:spPr>
      </p:pic>
      <p:pic>
        <p:nvPicPr>
          <p:cNvPr id="60" name="Google Shape;60;p9" descr="Decorative blue swoosh"/>
          <p:cNvPicPr preferRelativeResize="0"/>
          <p:nvPr/>
        </p:nvPicPr>
        <p:blipFill rotWithShape="1">
          <a:blip r:embed="rId10">
            <a:alphaModFix/>
          </a:blip>
          <a:srcRect/>
          <a:stretch/>
        </p:blipFill>
        <p:spPr>
          <a:xfrm>
            <a:off x="-1" y="-677"/>
            <a:ext cx="9144003" cy="1556462"/>
          </a:xfrm>
          <a:prstGeom prst="rect">
            <a:avLst/>
          </a:prstGeom>
          <a:noFill/>
          <a:ln>
            <a:noFill/>
          </a:ln>
        </p:spPr>
      </p:pic>
      <p:pic>
        <p:nvPicPr>
          <p:cNvPr id="61" name="Google Shape;61;p9" descr="Decorative blue bar"/>
          <p:cNvPicPr preferRelativeResize="0"/>
          <p:nvPr/>
        </p:nvPicPr>
        <p:blipFill rotWithShape="1">
          <a:blip r:embed="rId11">
            <a:alphaModFix/>
          </a:blip>
          <a:srcRect/>
          <a:stretch/>
        </p:blipFill>
        <p:spPr>
          <a:xfrm>
            <a:off x="0" y="4871140"/>
            <a:ext cx="9144001" cy="276279"/>
          </a:xfrm>
          <a:prstGeom prst="rect">
            <a:avLst/>
          </a:prstGeom>
          <a:noFill/>
          <a:ln>
            <a:noFill/>
          </a:ln>
        </p:spPr>
      </p:pic>
      <p:sp>
        <p:nvSpPr>
          <p:cNvPr id="62" name="Google Shape;62;p9"/>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9"/>
          <p:cNvSpPr txBox="1">
            <a:spLocks noGrp="1"/>
          </p:cNvSpPr>
          <p:nvPr>
            <p:ph type="body" idx="1"/>
          </p:nvPr>
        </p:nvSpPr>
        <p:spPr>
          <a:xfrm>
            <a:off x="628650" y="2570441"/>
            <a:ext cx="7886700" cy="2062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 name="Google Shape;64;p9"/>
          <p:cNvPicPr preferRelativeResize="0"/>
          <p:nvPr/>
        </p:nvPicPr>
        <p:blipFill rotWithShape="1">
          <a:blip r:embed="rId12">
            <a:alphaModFix/>
          </a:blip>
          <a:srcRect/>
          <a:stretch/>
        </p:blipFill>
        <p:spPr>
          <a:xfrm>
            <a:off x="115172" y="76953"/>
            <a:ext cx="2264751" cy="1126277"/>
          </a:xfrm>
          <a:prstGeom prst="rect">
            <a:avLst/>
          </a:prstGeom>
          <a:noFill/>
          <a:ln>
            <a:noFill/>
          </a:ln>
        </p:spPr>
      </p:pic>
      <p:sp>
        <p:nvSpPr>
          <p:cNvPr id="65" name="Google Shape;65;p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102" name="Google Shape;102;p1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103" name="Google Shape;103;p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tudents-and-family/healthsafety/Documents/Ready%20Schools%20Safe%20Learners%202020-21%20Guidance.pdf"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s://www.oregon.gov/ode/students-and-family/healthsafety/Pages/RSSL-Guidance.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sharedsystems.dhsoha.state.or.us/DHSForms/Served/le3560.pdf"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app.smartsheet.com/b/form/a4dedb5185d94966b1dffc75e4874c8a"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s://www.oregon.gov/ode/students-and-family/healthsafety/Documents/Operational%20Blueprint%20Template.doc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Pages/lhd.aspx"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hyperlink" Target="https://www.oregon.gov/ode/students-and-family/healthsafety/Documents/Symptom-based%20Exclusion%20Chart.pdf" TargetMode="External"/><Relationship Id="rId3" Type="http://schemas.openxmlformats.org/officeDocument/2006/relationships/hyperlink" Target="https://www.oregon.gov/ode/students-and-family/healthsafety/Documents/Operational%20Blueprint%20Template.docx" TargetMode="External"/><Relationship Id="rId7" Type="http://schemas.openxmlformats.org/officeDocument/2006/relationships/hyperlink" Target="https://www.oregon.gov/ode/students-and-family/healthsafety/Documents/Planning%20and%20Responding%20to%20COVID-19%20Scenarios%20in%20Schools.pdf"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hyperlink" Target="https://www.oregon.gov/ode/students-and-family/healthsafety/Pages/2020-21-Communications-Toolkit.aspx" TargetMode="External"/><Relationship Id="rId5" Type="http://schemas.openxmlformats.org/officeDocument/2006/relationships/hyperlink" Target="https://www.oregon.gov/ode/students-and-family/healthsafety/Documents/Local%20Problem%20Solving%20and%20Complaint%20Options.pdf" TargetMode="External"/><Relationship Id="rId4" Type="http://schemas.openxmlformats.org/officeDocument/2006/relationships/hyperlink" Target="https://www.oregon.gov/ode/students-and-family/healthsafety/Documents/COVID-19%20Specific%20Communicable%20Disease%20Management%20Plan.docx" TargetMode="External"/><Relationship Id="rId9" Type="http://schemas.openxmlformats.org/officeDocument/2006/relationships/hyperlink" Target="https://www.oregon.gov/ode/schools-and-districts/grants/Pages/CARES-Act-Resources.asp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www.oregon.gov/ode/students-and-family/healthsafety/Documents/Symptom-based%20Exclusion%20Chart.pdf"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oregon.gov/ode/students-and-family/healthsafety/Documents/Planning%20and%20Responding%20to%20COVID-19%20Scenarios%20in%20Schools.pdf"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coronavirus/2019-ncov/community/clean-disinfect/index.html"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hyperlink" Target="https://www.cdc.gov/coronavirus/2019-ncov/community/reopen-guidance.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hyperlink" Target="https://www.oregonschoolnurses.org/resources/covid-19-toolkit"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cdc.gov/coronavirus/2019-ncov/communication/toolkits/schools.html" TargetMode="External"/><Relationship Id="rId3" Type="http://schemas.openxmlformats.org/officeDocument/2006/relationships/hyperlink" Target="https://www.oregon.gov/ode/students-and-family/healthsafety/Documents/Occupancy%20Limit%20Posters.zip" TargetMode="External"/><Relationship Id="rId7" Type="http://schemas.openxmlformats.org/officeDocument/2006/relationships/hyperlink" Target="https://www.oregon.gov/ode/students-and-family/healthsafety/Documents/Symptom-based%20Exclusion%20Chart.pdf"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hyperlink" Target="https://www.oregon.gov/ode/students-and-family/healthsafety/Documents/LPHA%20Capacity%20Needs%20and%20Contact%20Tracing.pdf" TargetMode="External"/><Relationship Id="rId5" Type="http://schemas.openxmlformats.org/officeDocument/2006/relationships/hyperlink" Target="https://www.oregon.gov/ode/students-and-family/healthsafety/Documents/Cohort%20Daily%20Log%20COVID-19.docx" TargetMode="External"/><Relationship Id="rId4" Type="http://schemas.openxmlformats.org/officeDocument/2006/relationships/hyperlink" Target="https://www.oregon.gov/ode/students-and-family/healthsafety/Documents/Supplemental%20Guidance%20for%20Learning%20Outside.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hyperlink" Target="https://www.oregon.gov/ode/students-and-family/healthsafety/Documents/Key%20Practices%20for%20Reducing%20Spread%20of%20COVID-19%20in%20Schools.pdf" TargetMode="External"/><Relationship Id="rId2" Type="http://schemas.openxmlformats.org/officeDocument/2006/relationships/notesSlide" Target="../notesSlides/notesSlide54.xml"/><Relationship Id="rId1" Type="http://schemas.openxmlformats.org/officeDocument/2006/relationships/slideLayout" Target="../slideLayouts/slideLayout20.xml"/><Relationship Id="rId5" Type="http://schemas.openxmlformats.org/officeDocument/2006/relationships/hyperlink" Target="https://www.oregon.gov/ode/students-and-family/healthsafety/Documents/Symptom-based%20Exclusion%20Chart.pdf" TargetMode="External"/><Relationship Id="rId4" Type="http://schemas.openxmlformats.org/officeDocument/2006/relationships/hyperlink" Target="https://www.oregon.gov/ode/students-and-family/healthsafety/Documents/Planning%20and%20Responding%20to%20COVID-19%20Scenarios%20in%20Schools.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hyperlink" Target="https://www.oregon.gov/ode/students-and-family/healthsafety/Documents/RSSL%20Attendance%20Best%20Practices.pdf?utm_medium=email&amp;utm_source=govdelivery" TargetMode="External"/><Relationship Id="rId2" Type="http://schemas.openxmlformats.org/officeDocument/2006/relationships/notesSlide" Target="../notesSlides/notesSlide61.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hyperlink" Target="https://sharedsystems.dhsoha.state.or.us/DHSForms/Served/le2342E.pdf" TargetMode="External"/><Relationship Id="rId2" Type="http://schemas.openxmlformats.org/officeDocument/2006/relationships/notesSlide" Target="../notesSlides/notesSlide65.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hyperlink" Target="https://www.cdc.gov/coronavirus/2019-ncov/community/clean-disinfect/index.html"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sharedsystems.dhsoha.state.or.us/DHSForms/Served/le3560.pdf" TargetMode="External"/><Relationship Id="rId2" Type="http://schemas.openxmlformats.org/officeDocument/2006/relationships/notesSlide" Target="../notesSlides/notesSlide66.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hyperlink" Target="https://www.oregon.gov/ode/students-and-family/healthsafety/Documents/Planning%20and%20Responding%20to%20COVID-19%20Scenarios%20in%20Schools.pdf" TargetMode="External"/><Relationship Id="rId2" Type="http://schemas.openxmlformats.org/officeDocument/2006/relationships/notesSlide" Target="../notesSlides/notesSlide67.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hyperlink" Target="https://sharedsystems.dhsoha.state.or.us/DHSForms/Served/le2351e.pdf" TargetMode="External"/><Relationship Id="rId7"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23.xml"/><Relationship Id="rId6" Type="http://schemas.openxmlformats.org/officeDocument/2006/relationships/hyperlink" Target="https://oregonearlylearning.com/wp-content/uploads/2021/01/FINAL_Web_Version1.1_Health-and-Safety-Guidelines_English_1.15.21.pdf" TargetMode="External"/><Relationship Id="rId5" Type="http://schemas.openxmlformats.org/officeDocument/2006/relationships/hyperlink" Target="https://sharedsystems.dhsoha.state.or.us/DHSForms/Served/le2351E.pdf?utm_medium=email&amp;utm_source=govdelivery" TargetMode="External"/><Relationship Id="rId4" Type="http://schemas.openxmlformats.org/officeDocument/2006/relationships/hyperlink" Target="https://sharedsystems.dhsoha.state.or.us/DHSForms/Served/le2352.pdf?utm_medium=email&amp;utm_source=govdelivery"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de/students-and-family/healthsafety/Pages/2020-21-School-Status.aspx"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460950" y="1681250"/>
            <a:ext cx="8222100" cy="15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a:t>Health &amp; Safety Protocols for   Reopening Oregon Schools</a:t>
            </a:r>
            <a:endParaRPr sz="4800"/>
          </a:p>
        </p:txBody>
      </p:sp>
      <p:sp>
        <p:nvSpPr>
          <p:cNvPr id="181" name="Google Shape;181;p32"/>
          <p:cNvSpPr txBox="1"/>
          <p:nvPr/>
        </p:nvSpPr>
        <p:spPr>
          <a:xfrm>
            <a:off x="566650" y="3345475"/>
            <a:ext cx="7500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A Presentation Slidedeck to Support Training</a:t>
            </a:r>
            <a:r>
              <a:rPr lang="en-US" sz="2400" i="1">
                <a:solidFill>
                  <a:srgbClr val="FFFFFF"/>
                </a:solidFill>
                <a:latin typeface="Roboto"/>
                <a:ea typeface="Roboto"/>
                <a:cs typeface="Roboto"/>
                <a:sym typeface="Roboto"/>
              </a:rPr>
              <a:t> </a:t>
            </a:r>
            <a:r>
              <a:rPr lang="en-US" sz="1800" i="1">
                <a:solidFill>
                  <a:srgbClr val="FFFFFF"/>
                </a:solidFill>
                <a:latin typeface="Roboto"/>
                <a:ea typeface="Roboto"/>
                <a:cs typeface="Roboto"/>
                <a:sym typeface="Roboto"/>
              </a:rPr>
              <a:t>[Placeholder for Educators/Boards/School Leaders/Staff etc]</a:t>
            </a:r>
            <a:endParaRPr sz="1800" i="1">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2065"/>
        </a:solidFill>
        <a:effectLst/>
      </p:bgPr>
    </p:bg>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471900" y="98450"/>
            <a:ext cx="8222100" cy="140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160+ Requirements</a:t>
            </a:r>
            <a:endParaRPr sz="3600">
              <a:solidFill>
                <a:srgbClr val="FFFFFF"/>
              </a:solidFill>
            </a:endParaRPr>
          </a:p>
        </p:txBody>
      </p:sp>
      <p:sp>
        <p:nvSpPr>
          <p:cNvPr id="242" name="Google Shape;242;p4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lnSpc>
                <a:spcPct val="90000"/>
              </a:lnSpc>
              <a:spcBef>
                <a:spcPts val="0"/>
              </a:spcBef>
              <a:spcAft>
                <a:spcPts val="0"/>
              </a:spcAft>
              <a:buClr>
                <a:srgbClr val="000000"/>
              </a:buClr>
              <a:buSzPts val="1800"/>
              <a:buChar char="●"/>
            </a:pPr>
            <a:r>
              <a:rPr lang="en-US">
                <a:solidFill>
                  <a:srgbClr val="000000"/>
                </a:solidFill>
              </a:rPr>
              <a:t>All of the 160+ health and safety requirements outlined in </a:t>
            </a:r>
            <a:r>
              <a:rPr lang="en-US" u="sng">
                <a:solidFill>
                  <a:schemeClr val="hlink"/>
                </a:solidFill>
                <a:hlinkClick r:id="rId3"/>
              </a:rPr>
              <a:t>Ready School Safe Learners</a:t>
            </a:r>
            <a:r>
              <a:rPr lang="en-US">
                <a:solidFill>
                  <a:srgbClr val="000000"/>
                </a:solidFill>
              </a:rPr>
              <a:t> (RSSL) are required. Refer to the </a:t>
            </a:r>
            <a:r>
              <a:rPr lang="en-US" u="sng">
                <a:solidFill>
                  <a:schemeClr val="hlink"/>
                </a:solidFill>
                <a:hlinkClick r:id="rId4"/>
              </a:rPr>
              <a:t>RSSL webpage </a:t>
            </a:r>
            <a:r>
              <a:rPr lang="en-US">
                <a:solidFill>
                  <a:srgbClr val="000000"/>
                </a:solidFill>
              </a:rPr>
              <a:t>for a comprehensive list of related resources. </a:t>
            </a:r>
            <a:endParaRPr>
              <a:solidFill>
                <a:srgbClr val="000000"/>
              </a:solidFill>
            </a:endParaRPr>
          </a:p>
          <a:p>
            <a:pPr marL="457200" lvl="0" indent="0" algn="l" rtl="0">
              <a:lnSpc>
                <a:spcPct val="90000"/>
              </a:lnSpc>
              <a:spcBef>
                <a:spcPts val="0"/>
              </a:spcBef>
              <a:spcAft>
                <a:spcPts val="0"/>
              </a:spcAft>
              <a:buNone/>
            </a:pP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Implementation requires a deep understanding and collaborative approach with school staff in order to design a safe environment for students, staff, and families.</a:t>
            </a:r>
            <a:endParaRPr>
              <a:solidFill>
                <a:srgbClr val="000000"/>
              </a:solidFill>
            </a:endParaRPr>
          </a:p>
          <a:p>
            <a:pPr marL="457200" lvl="0" indent="0" algn="l" rtl="0">
              <a:lnSpc>
                <a:spcPct val="90000"/>
              </a:lnSpc>
              <a:spcBef>
                <a:spcPts val="0"/>
              </a:spcBef>
              <a:spcAft>
                <a:spcPts val="0"/>
              </a:spcAft>
              <a:buNone/>
            </a:pP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These slides focus on the </a:t>
            </a:r>
            <a:r>
              <a:rPr lang="en-US" b="1">
                <a:solidFill>
                  <a:srgbClr val="000000"/>
                </a:solidFill>
              </a:rPr>
              <a:t>what</a:t>
            </a:r>
            <a:r>
              <a:rPr lang="en-US">
                <a:solidFill>
                  <a:srgbClr val="000000"/>
                </a:solidFill>
              </a:rPr>
              <a:t> and the </a:t>
            </a:r>
            <a:r>
              <a:rPr lang="en-US" b="1">
                <a:solidFill>
                  <a:srgbClr val="000000"/>
                </a:solidFill>
              </a:rPr>
              <a:t>how</a:t>
            </a:r>
            <a:r>
              <a:rPr lang="en-US">
                <a:solidFill>
                  <a:srgbClr val="000000"/>
                </a:solidFill>
              </a:rPr>
              <a:t> of putting RSSL health and safety requirements into place during the flow of a typical school day.</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46"/>
        <p:cNvGrpSpPr/>
        <p:nvPr/>
      </p:nvGrpSpPr>
      <p:grpSpPr>
        <a:xfrm>
          <a:off x="0" y="0"/>
          <a:ext cx="0" cy="0"/>
          <a:chOff x="0" y="0"/>
          <a:chExt cx="0" cy="0"/>
        </a:xfrm>
      </p:grpSpPr>
      <p:sp>
        <p:nvSpPr>
          <p:cNvPr id="247" name="Google Shape;247;p42"/>
          <p:cNvSpPr txBox="1">
            <a:spLocks noGrp="1"/>
          </p:cNvSpPr>
          <p:nvPr>
            <p:ph type="ctrTitle"/>
          </p:nvPr>
        </p:nvSpPr>
        <p:spPr>
          <a:xfrm>
            <a:off x="314475" y="786200"/>
            <a:ext cx="8515200" cy="196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Planning for On-Site Instruction</a:t>
            </a:r>
            <a:endParaRPr/>
          </a:p>
        </p:txBody>
      </p:sp>
      <p:sp>
        <p:nvSpPr>
          <p:cNvPr id="248" name="Google Shape;248;p42"/>
          <p:cNvSpPr txBox="1">
            <a:spLocks noGrp="1"/>
          </p:cNvSpPr>
          <p:nvPr>
            <p:ph type="subTitle" idx="1"/>
          </p:nvPr>
        </p:nvSpPr>
        <p:spPr>
          <a:xfrm>
            <a:off x="314475" y="2789125"/>
            <a:ext cx="8298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Foundational Requirements</a:t>
            </a:r>
            <a:endParaRPr sz="2400"/>
          </a:p>
        </p:txBody>
      </p:sp>
      <p:sp>
        <p:nvSpPr>
          <p:cNvPr id="249" name="Google Shape;249;p42"/>
          <p:cNvSpPr txBox="1">
            <a:spLocks noGrp="1"/>
          </p:cNvSpPr>
          <p:nvPr>
            <p:ph type="subTitle" idx="1"/>
          </p:nvPr>
        </p:nvSpPr>
        <p:spPr>
          <a:xfrm>
            <a:off x="390525" y="4510725"/>
            <a:ext cx="861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t>Section 1</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General Planning  </a:t>
            </a:r>
            <a:endParaRPr sz="3600"/>
          </a:p>
        </p:txBody>
      </p:sp>
      <p:sp>
        <p:nvSpPr>
          <p:cNvPr id="255" name="Google Shape;255;p43"/>
          <p:cNvSpPr txBox="1">
            <a:spLocks noGrp="1"/>
          </p:cNvSpPr>
          <p:nvPr>
            <p:ph type="body" idx="1"/>
          </p:nvPr>
        </p:nvSpPr>
        <p:spPr>
          <a:xfrm>
            <a:off x="171850" y="1746600"/>
            <a:ext cx="8856900" cy="33969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US" b="1">
                <a:solidFill>
                  <a:srgbClr val="000000"/>
                </a:solidFill>
                <a:highlight>
                  <a:srgbClr val="FFFFFF"/>
                </a:highlight>
              </a:rPr>
              <a:t>Offer dedicated professional development time to train all staff.</a:t>
            </a:r>
            <a:r>
              <a:rPr lang="en-US">
                <a:solidFill>
                  <a:srgbClr val="000000"/>
                </a:solidFill>
                <a:highlight>
                  <a:srgbClr val="FFFFFF"/>
                </a:highlight>
              </a:rPr>
              <a:t> </a:t>
            </a:r>
            <a:endParaRPr>
              <a:solidFill>
                <a:srgbClr val="000000"/>
              </a:solidFill>
              <a:highlight>
                <a:srgbClr val="FFFFFF"/>
              </a:highlight>
            </a:endParaRPr>
          </a:p>
          <a:p>
            <a:pPr marL="0" lvl="0" indent="0" algn="l" rtl="0">
              <a:lnSpc>
                <a:spcPct val="80000"/>
              </a:lnSpc>
              <a:spcBef>
                <a:spcPts val="0"/>
              </a:spcBef>
              <a:spcAft>
                <a:spcPts val="0"/>
              </a:spcAft>
              <a:buNone/>
            </a:pPr>
            <a:endParaRPr>
              <a:solidFill>
                <a:srgbClr val="000000"/>
              </a:solidFill>
              <a:highlight>
                <a:srgbClr val="FFFFFF"/>
              </a:highlight>
            </a:endParaRPr>
          </a:p>
          <a:p>
            <a:pPr marL="0" lvl="0" indent="0" algn="l" rtl="0">
              <a:lnSpc>
                <a:spcPct val="80000"/>
              </a:lnSpc>
              <a:spcBef>
                <a:spcPts val="0"/>
              </a:spcBef>
              <a:spcAft>
                <a:spcPts val="0"/>
              </a:spcAft>
              <a:buNone/>
            </a:pPr>
            <a:r>
              <a:rPr lang="en-US">
                <a:solidFill>
                  <a:srgbClr val="000000"/>
                </a:solidFill>
                <a:highlight>
                  <a:srgbClr val="FFFFFF"/>
                </a:highlight>
              </a:rPr>
              <a:t>RSSL requirements are extensive and teachers and school staff need time and training to know and understand requirements and worksite operations. </a:t>
            </a:r>
            <a:endParaRPr>
              <a:solidFill>
                <a:srgbClr val="000000"/>
              </a:solidFill>
            </a:endParaRPr>
          </a:p>
          <a:p>
            <a:pPr marL="0" lvl="0" indent="0" algn="l" rtl="0">
              <a:lnSpc>
                <a:spcPct val="80000"/>
              </a:lnSpc>
              <a:spcBef>
                <a:spcPts val="0"/>
              </a:spcBef>
              <a:spcAft>
                <a:spcPts val="0"/>
              </a:spcAft>
              <a:buNone/>
            </a:pPr>
            <a:endParaRPr>
              <a:solidFill>
                <a:srgbClr val="000000"/>
              </a:solidFill>
            </a:endParaRPr>
          </a:p>
          <a:p>
            <a:pPr marL="0" lvl="0" indent="0" algn="l" rtl="0">
              <a:lnSpc>
                <a:spcPct val="80000"/>
              </a:lnSpc>
              <a:spcBef>
                <a:spcPts val="0"/>
              </a:spcBef>
              <a:spcAft>
                <a:spcPts val="0"/>
              </a:spcAft>
              <a:buNone/>
            </a:pPr>
            <a:r>
              <a:rPr lang="en-US">
                <a:solidFill>
                  <a:srgbClr val="000000"/>
                </a:solidFill>
              </a:rPr>
              <a:t>Implementing RSSL is a continuous process. </a:t>
            </a:r>
            <a:endParaRPr>
              <a:solidFill>
                <a:srgbClr val="000000"/>
              </a:solidFill>
            </a:endParaRPr>
          </a:p>
          <a:p>
            <a:pPr marL="0" lvl="0" indent="0" algn="l" rtl="0">
              <a:lnSpc>
                <a:spcPct val="80000"/>
              </a:lnSpc>
              <a:spcBef>
                <a:spcPts val="0"/>
              </a:spcBef>
              <a:spcAft>
                <a:spcPts val="0"/>
              </a:spcAft>
              <a:buNone/>
            </a:pPr>
            <a:endParaRPr>
              <a:solidFill>
                <a:srgbClr val="000000"/>
              </a:solidFill>
            </a:endParaRPr>
          </a:p>
          <a:p>
            <a:pPr marL="0" lvl="0" indent="0" algn="l" rtl="0">
              <a:lnSpc>
                <a:spcPct val="80000"/>
              </a:lnSpc>
              <a:spcBef>
                <a:spcPts val="0"/>
              </a:spcBef>
              <a:spcAft>
                <a:spcPts val="0"/>
              </a:spcAft>
              <a:buNone/>
            </a:pPr>
            <a:r>
              <a:rPr lang="en-US">
                <a:solidFill>
                  <a:srgbClr val="000000"/>
                </a:solidFill>
              </a:rPr>
              <a:t>School and district planning teams should develop mechanisms to monitor:</a:t>
            </a:r>
            <a:endParaRPr>
              <a:solidFill>
                <a:srgbClr val="000000"/>
              </a:solidFill>
            </a:endParaRPr>
          </a:p>
          <a:p>
            <a:pPr marL="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Efficacy of Protocols</a:t>
            </a:r>
            <a:endParaRPr>
              <a:solidFill>
                <a:srgbClr val="000000"/>
              </a:solidFill>
            </a:endParaRPr>
          </a:p>
          <a:p>
            <a:pPr marL="45720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Fidelity of Implementation</a:t>
            </a:r>
            <a:endParaRPr>
              <a:solidFill>
                <a:srgbClr val="000000"/>
              </a:solidFill>
            </a:endParaRPr>
          </a:p>
          <a:p>
            <a:pPr marL="45720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Additional Strategies or Protocols</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General Planning (cont.)</a:t>
            </a:r>
            <a:endParaRPr sz="3600"/>
          </a:p>
        </p:txBody>
      </p:sp>
      <p:sp>
        <p:nvSpPr>
          <p:cNvPr id="261" name="Google Shape;261;p44"/>
          <p:cNvSpPr txBox="1">
            <a:spLocks noGrp="1"/>
          </p:cNvSpPr>
          <p:nvPr>
            <p:ph type="body" idx="1"/>
          </p:nvPr>
        </p:nvSpPr>
        <p:spPr>
          <a:xfrm>
            <a:off x="290275" y="1753800"/>
            <a:ext cx="8623800" cy="33261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US">
                <a:solidFill>
                  <a:srgbClr val="000000"/>
                </a:solidFill>
              </a:rPr>
              <a:t>Teams should consider utilizing existing systems such as safety teams, staff meetings or committees to:</a:t>
            </a:r>
            <a:endParaRPr>
              <a:solidFill>
                <a:srgbClr val="000000"/>
              </a:solidFill>
            </a:endParaRPr>
          </a:p>
          <a:p>
            <a:pPr marL="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Continuously review safety processes and procedures</a:t>
            </a:r>
            <a:endParaRPr>
              <a:solidFill>
                <a:srgbClr val="000000"/>
              </a:solidFill>
            </a:endParaRPr>
          </a:p>
          <a:p>
            <a:pPr marL="45720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Obtain feedback on systems</a:t>
            </a:r>
            <a:endParaRPr>
              <a:solidFill>
                <a:srgbClr val="000000"/>
              </a:solidFill>
            </a:endParaRPr>
          </a:p>
          <a:p>
            <a:pPr marL="45720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Address upcoming events (school pictures, holidays, assemblies)</a:t>
            </a:r>
            <a:endParaRPr>
              <a:solidFill>
                <a:srgbClr val="000000"/>
              </a:solidFill>
            </a:endParaRPr>
          </a:p>
          <a:p>
            <a:pPr marL="45720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Solve logistical concerns (attendance, technology, cohort groups)</a:t>
            </a:r>
            <a:endParaRPr>
              <a:solidFill>
                <a:srgbClr val="000000"/>
              </a:solidFill>
            </a:endParaRPr>
          </a:p>
          <a:p>
            <a:pPr marL="45720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Communicate needs</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Planning to Operate On-Site</a:t>
            </a:r>
            <a:endParaRPr sz="3600"/>
          </a:p>
        </p:txBody>
      </p:sp>
      <p:sp>
        <p:nvSpPr>
          <p:cNvPr id="267" name="Google Shape;267;p45"/>
          <p:cNvSpPr txBox="1">
            <a:spLocks noGrp="1"/>
          </p:cNvSpPr>
          <p:nvPr>
            <p:ph type="body" idx="1"/>
          </p:nvPr>
        </p:nvSpPr>
        <p:spPr>
          <a:xfrm>
            <a:off x="193525" y="1790100"/>
            <a:ext cx="8781000" cy="319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a:solidFill>
                  <a:srgbClr val="000000"/>
                </a:solidFill>
              </a:rPr>
              <a:t>If your school is operating an On-Site or Hybrid Instructional Model, but is located in a county that DOES NOT MEET the advisory metrics (Section 0b) the school must:</a:t>
            </a:r>
            <a:endParaRPr sz="1400" b="1">
              <a:solidFill>
                <a:srgbClr val="000000"/>
              </a:solidFill>
            </a:endParaRPr>
          </a:p>
          <a:p>
            <a:pPr marL="457200" lvl="0" indent="-317500" algn="l" rtl="0">
              <a:spcBef>
                <a:spcPts val="1200"/>
              </a:spcBef>
              <a:spcAft>
                <a:spcPts val="0"/>
              </a:spcAft>
              <a:buClr>
                <a:srgbClr val="000000"/>
              </a:buClr>
              <a:buSzPts val="1400"/>
              <a:buChar char="❏"/>
            </a:pPr>
            <a:r>
              <a:rPr lang="en-US" sz="1400" b="1">
                <a:solidFill>
                  <a:srgbClr val="000000"/>
                </a:solidFill>
              </a:rPr>
              <a:t>Offer access to on-site testing</a:t>
            </a:r>
            <a:r>
              <a:rPr lang="en-US" sz="1400">
                <a:solidFill>
                  <a:srgbClr val="000000"/>
                </a:solidFill>
              </a:rPr>
              <a:t> for symptomatic students and staff identified on campus, as well as those with known exposures to individuals with COVID-19 not later than March 1, 2021. See </a:t>
            </a:r>
            <a:r>
              <a:rPr lang="en-US" sz="1400" u="sng">
                <a:solidFill>
                  <a:schemeClr val="hlink"/>
                </a:solidFill>
                <a:hlinkClick r:id="rId3"/>
              </a:rPr>
              <a:t>guidance from the Oregon Health Authority</a:t>
            </a:r>
            <a:r>
              <a:rPr lang="en-US" sz="1400">
                <a:solidFill>
                  <a:srgbClr val="000000"/>
                </a:solidFill>
              </a:rPr>
              <a:t>. </a:t>
            </a:r>
            <a:endParaRPr sz="1400">
              <a:solidFill>
                <a:srgbClr val="000000"/>
              </a:solidFill>
            </a:endParaRPr>
          </a:p>
          <a:p>
            <a:pPr marL="457200" lvl="0" indent="-317500" algn="l" rtl="0">
              <a:spcBef>
                <a:spcPts val="0"/>
              </a:spcBef>
              <a:spcAft>
                <a:spcPts val="0"/>
              </a:spcAft>
              <a:buClr>
                <a:srgbClr val="000000"/>
              </a:buClr>
              <a:buSzPts val="1400"/>
              <a:buChar char="❏"/>
            </a:pPr>
            <a:r>
              <a:rPr lang="en-US" sz="1400" b="1">
                <a:solidFill>
                  <a:srgbClr val="000000"/>
                </a:solidFill>
              </a:rPr>
              <a:t>Provide a Comprehensive Distance Learning Instructional Model option </a:t>
            </a:r>
            <a:r>
              <a:rPr lang="en-US" sz="1400">
                <a:solidFill>
                  <a:srgbClr val="000000"/>
                </a:solidFill>
              </a:rPr>
              <a:t>for students and families that choose to remain off-site. For schools and districts that are required to comply with all sections (0-8) and supplements to this guidance, the remote option must comply with the requirements of the Comprehensive Distance Learning Instructional Model. The school or district may determine the most beneficial way to staff this option, through partnership with other schools or ESDs or with staff who may be at more risk from COVID-19 or through other means. </a:t>
            </a:r>
            <a:endParaRPr sz="1400">
              <a:solidFill>
                <a:srgbClr val="000000"/>
              </a:solidFill>
            </a:endParaRPr>
          </a:p>
        </p:txBody>
      </p:sp>
      <p:sp>
        <p:nvSpPr>
          <p:cNvPr id="268" name="Google Shape;268;p4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2"/>
        <p:cNvGrpSpPr/>
        <p:nvPr/>
      </p:nvGrpSpPr>
      <p:grpSpPr>
        <a:xfrm>
          <a:off x="0" y="0"/>
          <a:ext cx="0" cy="0"/>
          <a:chOff x="0" y="0"/>
          <a:chExt cx="0" cy="0"/>
        </a:xfrm>
      </p:grpSpPr>
      <p:sp>
        <p:nvSpPr>
          <p:cNvPr id="273" name="Google Shape;273;p4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Update &amp; Submit Operational Blueprint</a:t>
            </a:r>
            <a:endParaRPr sz="3600"/>
          </a:p>
        </p:txBody>
      </p:sp>
      <p:sp>
        <p:nvSpPr>
          <p:cNvPr id="274" name="Google Shape;274;p46"/>
          <p:cNvSpPr txBox="1">
            <a:spLocks noGrp="1"/>
          </p:cNvSpPr>
          <p:nvPr>
            <p:ph type="body" idx="1"/>
          </p:nvPr>
        </p:nvSpPr>
        <p:spPr>
          <a:xfrm>
            <a:off x="208925" y="1765900"/>
            <a:ext cx="4302600" cy="32898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SzPts val="605"/>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Assemble a planning team to create a blueprint. The planning team will include one employee member selected by each local bargaining unit representing </a:t>
            </a:r>
            <a:endParaRPr>
              <a:solidFill>
                <a:srgbClr val="000000"/>
              </a:solidFill>
            </a:endParaRPr>
          </a:p>
          <a:p>
            <a:pPr marL="457200" lvl="0" indent="0" algn="l" rtl="0">
              <a:lnSpc>
                <a:spcPct val="100000"/>
              </a:lnSpc>
              <a:spcBef>
                <a:spcPts val="0"/>
              </a:spcBef>
              <a:spcAft>
                <a:spcPts val="0"/>
              </a:spcAft>
              <a:buSzPts val="605"/>
              <a:buNone/>
            </a:pPr>
            <a:r>
              <a:rPr lang="en-US">
                <a:solidFill>
                  <a:srgbClr val="000000"/>
                </a:solidFill>
              </a:rPr>
              <a:t>employees at the school.</a:t>
            </a:r>
            <a:endParaRPr>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a:solidFill>
                  <a:srgbClr val="000000"/>
                </a:solidFill>
              </a:rPr>
              <a:t>Once the plan has been developed, leadership will:</a:t>
            </a:r>
            <a:endParaRPr>
              <a:solidFill>
                <a:srgbClr val="000000"/>
              </a:solidFill>
            </a:endParaRPr>
          </a:p>
          <a:p>
            <a:pPr marL="914400" lvl="0" indent="-317500" algn="l" rtl="0">
              <a:lnSpc>
                <a:spcPct val="100000"/>
              </a:lnSpc>
              <a:spcBef>
                <a:spcPts val="0"/>
              </a:spcBef>
              <a:spcAft>
                <a:spcPts val="0"/>
              </a:spcAft>
              <a:buClr>
                <a:srgbClr val="000000"/>
              </a:buClr>
              <a:buSzPts val="1400"/>
              <a:buFont typeface="Roboto"/>
              <a:buAutoNum type="arabicPeriod"/>
            </a:pPr>
            <a:r>
              <a:rPr lang="en-US">
                <a:solidFill>
                  <a:srgbClr val="000000"/>
                </a:solidFill>
              </a:rPr>
              <a:t>Submit to the LPHA</a:t>
            </a:r>
            <a:endParaRPr>
              <a:solidFill>
                <a:srgbClr val="000000"/>
              </a:solidFill>
            </a:endParaRPr>
          </a:p>
          <a:p>
            <a:pPr marL="914400" lvl="0" indent="-317500" algn="l" rtl="0">
              <a:lnSpc>
                <a:spcPct val="100000"/>
              </a:lnSpc>
              <a:spcBef>
                <a:spcPts val="0"/>
              </a:spcBef>
              <a:spcAft>
                <a:spcPts val="0"/>
              </a:spcAft>
              <a:buClr>
                <a:srgbClr val="000000"/>
              </a:buClr>
              <a:buSzPts val="1400"/>
              <a:buFont typeface="Roboto"/>
              <a:buAutoNum type="arabicPeriod"/>
            </a:pPr>
            <a:r>
              <a:rPr lang="en-US">
                <a:solidFill>
                  <a:srgbClr val="000000"/>
                </a:solidFill>
              </a:rPr>
              <a:t>Place the blueprint on the school’s website</a:t>
            </a:r>
            <a:endParaRPr>
              <a:solidFill>
                <a:srgbClr val="000000"/>
              </a:solidFill>
            </a:endParaRPr>
          </a:p>
          <a:p>
            <a:pPr marL="914400" lvl="0" indent="-317500" algn="l" rtl="0">
              <a:lnSpc>
                <a:spcPct val="100000"/>
              </a:lnSpc>
              <a:spcBef>
                <a:spcPts val="0"/>
              </a:spcBef>
              <a:spcAft>
                <a:spcPts val="0"/>
              </a:spcAft>
              <a:buClr>
                <a:srgbClr val="000000"/>
              </a:buClr>
              <a:buSzPts val="1400"/>
              <a:buFont typeface="Roboto"/>
              <a:buAutoNum type="arabicPeriod"/>
            </a:pPr>
            <a:r>
              <a:rPr lang="en-US">
                <a:solidFill>
                  <a:srgbClr val="000000"/>
                </a:solidFill>
              </a:rPr>
              <a:t>Submit to ODE </a:t>
            </a:r>
            <a:r>
              <a:rPr lang="en-US" u="sng">
                <a:solidFill>
                  <a:srgbClr val="1B75B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https://app.smartsheet.com/b/form/a4dedb5185d94966b1dffc75e4874c8a</a:t>
            </a:r>
            <a:endParaRPr b="1"/>
          </a:p>
        </p:txBody>
      </p:sp>
      <p:sp>
        <p:nvSpPr>
          <p:cNvPr id="275" name="Google Shape;275;p46"/>
          <p:cNvSpPr txBox="1">
            <a:spLocks noGrp="1"/>
          </p:cNvSpPr>
          <p:nvPr>
            <p:ph type="body" idx="2"/>
          </p:nvPr>
        </p:nvSpPr>
        <p:spPr>
          <a:xfrm>
            <a:off x="4572000" y="1765900"/>
            <a:ext cx="4389300" cy="32898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Each time your instructional model changes, use the </a:t>
            </a:r>
            <a:r>
              <a:rPr lang="en-US" u="sng">
                <a:solidFill>
                  <a:schemeClr val="hlink"/>
                </a:solidFill>
                <a:hlinkClick r:id="rId4"/>
              </a:rPr>
              <a:t>blueprint template</a:t>
            </a:r>
            <a:r>
              <a:rPr lang="en-US">
                <a:solidFill>
                  <a:srgbClr val="000000"/>
                </a:solidFill>
              </a:rPr>
              <a:t> to update and reflect how your school is operating.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Consult with planning team to update blueprint. and discuss communication to staff, students, and families around changes any time a school alters its instructional model.</a:t>
            </a:r>
            <a:endParaRPr>
              <a:solidFill>
                <a:srgbClr val="000000"/>
              </a:solidFill>
            </a:endParaRPr>
          </a:p>
          <a:p>
            <a:pPr marL="0" lvl="0" indent="0" algn="l" rtl="0">
              <a:spcBef>
                <a:spcPts val="0"/>
              </a:spcBef>
              <a:spcAft>
                <a:spcPts val="1200"/>
              </a:spcAft>
              <a:buNone/>
            </a:pP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Designate a School Leader</a:t>
            </a:r>
            <a:endParaRPr sz="3600"/>
          </a:p>
        </p:txBody>
      </p:sp>
      <p:sp>
        <p:nvSpPr>
          <p:cNvPr id="281" name="Google Shape;281;p47"/>
          <p:cNvSpPr txBox="1">
            <a:spLocks noGrp="1"/>
          </p:cNvSpPr>
          <p:nvPr>
            <p:ph type="body" idx="1"/>
          </p:nvPr>
        </p:nvSpPr>
        <p:spPr>
          <a:xfrm>
            <a:off x="269400" y="1767725"/>
            <a:ext cx="4218000" cy="32505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000000"/>
                </a:solidFill>
              </a:rPr>
              <a:t>Requirement:</a:t>
            </a:r>
            <a:endParaRPr sz="1800" b="1">
              <a:solidFill>
                <a:srgbClr val="000000"/>
              </a:solidFill>
            </a:endParaRPr>
          </a:p>
          <a:p>
            <a:pPr marL="457200" lvl="0" indent="-342900" algn="l" rtl="0">
              <a:lnSpc>
                <a:spcPct val="100000"/>
              </a:lnSpc>
              <a:spcBef>
                <a:spcPts val="120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Designate a point-person (school leader) </a:t>
            </a:r>
            <a:r>
              <a:rPr lang="en-US" sz="1800">
                <a:solidFill>
                  <a:srgbClr val="000000"/>
                </a:solidFill>
                <a:latin typeface="Calibri"/>
                <a:ea typeface="Calibri"/>
                <a:cs typeface="Calibri"/>
                <a:sym typeface="Calibri"/>
              </a:rPr>
              <a:t>at each school to establish, implement, support, and enforce all RSSL health and safety protocols;</a:t>
            </a:r>
            <a:endParaRPr sz="1800">
              <a:solidFill>
                <a:srgbClr val="000000"/>
              </a:solidFill>
              <a:latin typeface="Calibri"/>
              <a:ea typeface="Calibri"/>
              <a:cs typeface="Calibri"/>
              <a:sym typeface="Calibri"/>
            </a:endParaRPr>
          </a:p>
          <a:p>
            <a:pPr marL="45720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This role should be known to all staff in the building </a:t>
            </a:r>
            <a:r>
              <a:rPr lang="en-US" sz="1800">
                <a:solidFill>
                  <a:srgbClr val="000000"/>
                </a:solidFill>
                <a:latin typeface="Calibri"/>
                <a:ea typeface="Calibri"/>
                <a:cs typeface="Calibri"/>
                <a:sym typeface="Calibri"/>
              </a:rPr>
              <a:t>with consistent ways for certified and classified staff to access and voice concerns or needs.</a:t>
            </a:r>
            <a:endParaRPr sz="1800">
              <a:solidFill>
                <a:srgbClr val="000000"/>
              </a:solidFill>
              <a:latin typeface="Calibri"/>
              <a:ea typeface="Calibri"/>
              <a:cs typeface="Calibri"/>
              <a:sym typeface="Calibri"/>
            </a:endParaRPr>
          </a:p>
          <a:p>
            <a:pPr marL="0" lvl="0" indent="0" algn="l" rtl="0">
              <a:spcBef>
                <a:spcPts val="0"/>
              </a:spcBef>
              <a:spcAft>
                <a:spcPts val="0"/>
              </a:spcAft>
              <a:buNone/>
            </a:pPr>
            <a:endParaRPr sz="1800">
              <a:solidFill>
                <a:srgbClr val="000000"/>
              </a:solidFill>
            </a:endParaRPr>
          </a:p>
          <a:p>
            <a:pPr marL="457200" lvl="0" indent="0" algn="l" rtl="0">
              <a:spcBef>
                <a:spcPts val="0"/>
              </a:spcBef>
              <a:spcAft>
                <a:spcPts val="1200"/>
              </a:spcAft>
              <a:buNone/>
            </a:pPr>
            <a:endParaRPr sz="1800" b="1"/>
          </a:p>
        </p:txBody>
      </p:sp>
      <p:sp>
        <p:nvSpPr>
          <p:cNvPr id="282" name="Google Shape;282;p47"/>
          <p:cNvSpPr txBox="1">
            <a:spLocks noGrp="1"/>
          </p:cNvSpPr>
          <p:nvPr>
            <p:ph type="body" idx="2"/>
          </p:nvPr>
        </p:nvSpPr>
        <p:spPr>
          <a:xfrm>
            <a:off x="4572000" y="1767725"/>
            <a:ext cx="4302600" cy="32505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0"/>
              </a:spcAft>
              <a:buNone/>
            </a:pPr>
            <a:r>
              <a:rPr lang="en-US" sz="1800" b="1">
                <a:solidFill>
                  <a:srgbClr val="000000"/>
                </a:solidFill>
              </a:rPr>
              <a:t>In Action:</a:t>
            </a:r>
            <a:endParaRPr sz="1800" b="1">
              <a:solidFill>
                <a:srgbClr val="000000"/>
              </a:solidFill>
            </a:endParaRPr>
          </a:p>
          <a:p>
            <a:pPr marL="457200" lvl="0" indent="-342900" algn="l" rtl="0">
              <a:lnSpc>
                <a:spcPct val="100000"/>
              </a:lnSpc>
              <a:spcBef>
                <a:spcPts val="120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Post designated school leader’s name and contact information in common areas.</a:t>
            </a:r>
            <a:endParaRPr sz="1800">
              <a:solidFill>
                <a:srgbClr val="000000"/>
              </a:solidFill>
              <a:latin typeface="Calibri"/>
              <a:ea typeface="Calibri"/>
              <a:cs typeface="Calibri"/>
              <a:sym typeface="Calibri"/>
            </a:endParaRPr>
          </a:p>
          <a:p>
            <a:pPr marL="45720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Utilize building or district-wide communication strategies to disseminate blueprint overview and leader’s contact information.</a:t>
            </a:r>
            <a:endParaRPr sz="1800">
              <a:solidFill>
                <a:srgbClr val="000000"/>
              </a:solidFill>
              <a:latin typeface="Calibri"/>
              <a:ea typeface="Calibri"/>
              <a:cs typeface="Calibri"/>
              <a:sym typeface="Calibri"/>
            </a:endParaRPr>
          </a:p>
          <a:p>
            <a:pPr marL="457200" lvl="0" indent="0" algn="l" rtl="0">
              <a:spcBef>
                <a:spcPts val="0"/>
              </a:spcBef>
              <a:spcAft>
                <a:spcPts val="0"/>
              </a:spcAft>
              <a:buNone/>
            </a:pPr>
            <a:endParaRPr>
              <a:solidFill>
                <a:srgbClr val="000000"/>
              </a:solidFill>
            </a:endParaRPr>
          </a:p>
          <a:p>
            <a:pPr marL="0" lvl="0" indent="0" algn="l" rtl="0">
              <a:spcBef>
                <a:spcPts val="0"/>
              </a:spcBef>
              <a:spcAft>
                <a:spcPts val="1200"/>
              </a:spcAft>
              <a:buNone/>
            </a:pP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t>About the Designated School Leader</a:t>
            </a:r>
            <a:endParaRPr sz="3000"/>
          </a:p>
        </p:txBody>
      </p:sp>
      <p:sp>
        <p:nvSpPr>
          <p:cNvPr id="289" name="Google Shape;289;p4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17</a:t>
            </a:fld>
            <a:endParaRPr/>
          </a:p>
        </p:txBody>
      </p:sp>
      <p:sp>
        <p:nvSpPr>
          <p:cNvPr id="290" name="Google Shape;290;p48"/>
          <p:cNvSpPr txBox="1"/>
          <p:nvPr/>
        </p:nvSpPr>
        <p:spPr>
          <a:xfrm>
            <a:off x="253225" y="858750"/>
            <a:ext cx="8552100" cy="403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Roboto"/>
                <a:ea typeface="Roboto"/>
                <a:cs typeface="Roboto"/>
                <a:sym typeface="Roboto"/>
              </a:rPr>
              <a:t>The school leader (or building point-person) will support team members to:</a:t>
            </a:r>
            <a:endParaRPr sz="1800" b="1">
              <a:latin typeface="Roboto"/>
              <a:ea typeface="Roboto"/>
              <a:cs typeface="Roboto"/>
              <a:sym typeface="Roboto"/>
            </a:endParaRPr>
          </a:p>
          <a:p>
            <a:pPr marL="457200" lvl="0" indent="-342900" algn="l" rtl="0">
              <a:spcBef>
                <a:spcPts val="0"/>
              </a:spcBef>
              <a:spcAft>
                <a:spcPts val="0"/>
              </a:spcAft>
              <a:buSzPts val="1800"/>
              <a:buFont typeface="Roboto"/>
              <a:buChar char="●"/>
            </a:pPr>
            <a:r>
              <a:rPr lang="en-US" sz="1800">
                <a:latin typeface="Roboto"/>
                <a:ea typeface="Roboto"/>
                <a:cs typeface="Roboto"/>
                <a:sym typeface="Roboto"/>
              </a:rPr>
              <a:t>Fully read RSSL;</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Understand both local decision-making and when support from central office is needed;</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Download the blueprint and review the requirements of each section;</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Reach out to union leadership to get assigned staff planning team members;</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Work with school and district leadership to outline timelines for completion of the blueprint, protocols, and when you may start in-person learning;</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Make connections with key leaders in the district that will be integral in developing and implementing your school’s plan (e.g. transportation, food service, custodial).</a:t>
            </a:r>
            <a:endParaRPr sz="1800">
              <a:latin typeface="Roboto"/>
              <a:ea typeface="Roboto"/>
              <a:cs typeface="Roboto"/>
              <a:sym typeface="Roboto"/>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94"/>
        <p:cNvGrpSpPr/>
        <p:nvPr/>
      </p:nvGrpSpPr>
      <p:grpSpPr>
        <a:xfrm>
          <a:off x="0" y="0"/>
          <a:ext cx="0" cy="0"/>
          <a:chOff x="0" y="0"/>
          <a:chExt cx="0" cy="0"/>
        </a:xfrm>
      </p:grpSpPr>
      <p:sp>
        <p:nvSpPr>
          <p:cNvPr id="295" name="Google Shape;295;p4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400"/>
              <a:t>Create a Process for Elevating Concerns</a:t>
            </a:r>
            <a:endParaRPr sz="3400"/>
          </a:p>
        </p:txBody>
      </p:sp>
      <p:sp>
        <p:nvSpPr>
          <p:cNvPr id="296" name="Google Shape;296;p49"/>
          <p:cNvSpPr txBox="1">
            <a:spLocks noGrp="1"/>
          </p:cNvSpPr>
          <p:nvPr>
            <p:ph type="body" idx="1"/>
          </p:nvPr>
        </p:nvSpPr>
        <p:spPr>
          <a:xfrm>
            <a:off x="205625" y="1802200"/>
            <a:ext cx="4302600" cy="3254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Create a simple process that allows for named and anonymous sharing of concerns that can be reviewed on a daily and weekly basis by the designated RSSL building point-person.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914400" lvl="1" indent="-317500" algn="l" rtl="0">
              <a:lnSpc>
                <a:spcPct val="100000"/>
              </a:lnSpc>
              <a:spcBef>
                <a:spcPts val="0"/>
              </a:spcBef>
              <a:spcAft>
                <a:spcPts val="0"/>
              </a:spcAft>
              <a:buClr>
                <a:srgbClr val="000000"/>
              </a:buClr>
              <a:buSzPts val="1400"/>
              <a:buFont typeface="Roboto"/>
              <a:buChar char="❏"/>
            </a:pPr>
            <a:r>
              <a:rPr lang="en-US" sz="1400">
                <a:solidFill>
                  <a:srgbClr val="000000"/>
                </a:solidFill>
              </a:rPr>
              <a:t>Example: Anonymous survey form or suggestion box.  </a:t>
            </a:r>
            <a:endParaRPr sz="1400" b="1" u="sng">
              <a:solidFill>
                <a:srgbClr val="000000"/>
              </a:solidFill>
            </a:endParaRPr>
          </a:p>
          <a:p>
            <a:pPr marL="0" lvl="0" indent="0" algn="l" rtl="0">
              <a:spcBef>
                <a:spcPts val="0"/>
              </a:spcBef>
              <a:spcAft>
                <a:spcPts val="1200"/>
              </a:spcAft>
              <a:buNone/>
            </a:pPr>
            <a:endParaRPr b="1"/>
          </a:p>
        </p:txBody>
      </p:sp>
      <p:sp>
        <p:nvSpPr>
          <p:cNvPr id="297" name="Google Shape;297;p49"/>
          <p:cNvSpPr txBox="1">
            <a:spLocks noGrp="1"/>
          </p:cNvSpPr>
          <p:nvPr>
            <p:ph type="body" idx="2"/>
          </p:nvPr>
        </p:nvSpPr>
        <p:spPr>
          <a:xfrm>
            <a:off x="4632475" y="1802200"/>
            <a:ext cx="4364400" cy="3177900"/>
          </a:xfrm>
          <a:prstGeom prst="rect">
            <a:avLst/>
          </a:prstGeom>
          <a:noFill/>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US" sz="2550" b="1">
                <a:solidFill>
                  <a:srgbClr val="000000"/>
                </a:solidFill>
              </a:rPr>
              <a:t>In Action:</a:t>
            </a:r>
            <a:endParaRPr sz="2550" b="1">
              <a:solidFill>
                <a:srgbClr val="000000"/>
              </a:solidFill>
            </a:endParaRPr>
          </a:p>
          <a:p>
            <a:pPr marL="457200" lvl="0" indent="-317658" algn="l" rtl="0">
              <a:lnSpc>
                <a:spcPct val="100000"/>
              </a:lnSpc>
              <a:spcBef>
                <a:spcPts val="1200"/>
              </a:spcBef>
              <a:spcAft>
                <a:spcPts val="0"/>
              </a:spcAft>
              <a:buClr>
                <a:srgbClr val="000000"/>
              </a:buClr>
              <a:buSzPct val="100000"/>
              <a:buFont typeface="Roboto"/>
              <a:buChar char="★"/>
            </a:pPr>
            <a:r>
              <a:rPr lang="en-US" sz="2550">
                <a:solidFill>
                  <a:srgbClr val="000000"/>
                </a:solidFill>
              </a:rPr>
              <a:t>If a regular committee or group is meeting to support RSSL implementation, it is </a:t>
            </a:r>
            <a:r>
              <a:rPr lang="en-US" sz="2550" b="1">
                <a:solidFill>
                  <a:srgbClr val="000000"/>
                </a:solidFill>
              </a:rPr>
              <a:t>recommended</a:t>
            </a:r>
            <a:r>
              <a:rPr lang="en-US" sz="2550">
                <a:solidFill>
                  <a:srgbClr val="000000"/>
                </a:solidFill>
              </a:rPr>
              <a:t> that one employee member be selected by each local bargaining unit representing employees at the school to participate.</a:t>
            </a:r>
            <a:endParaRPr sz="2550">
              <a:solidFill>
                <a:srgbClr val="000000"/>
              </a:solidFill>
            </a:endParaRPr>
          </a:p>
          <a:p>
            <a:pPr marL="457200" lvl="0" indent="-317658" algn="l" rtl="0">
              <a:spcBef>
                <a:spcPts val="0"/>
              </a:spcBef>
              <a:spcAft>
                <a:spcPts val="0"/>
              </a:spcAft>
              <a:buClr>
                <a:srgbClr val="000000"/>
              </a:buClr>
              <a:buSzPct val="100000"/>
              <a:buFont typeface="Roboto"/>
              <a:buChar char="★"/>
            </a:pPr>
            <a:r>
              <a:rPr lang="en-US" sz="2550">
                <a:solidFill>
                  <a:srgbClr val="000000"/>
                </a:solidFill>
              </a:rPr>
              <a:t>Consider using your OSHA safety concern process for anonymous sharing of COVID concerns.</a:t>
            </a:r>
            <a:endParaRPr sz="2550">
              <a:solidFill>
                <a:srgbClr val="000000"/>
              </a:solidFill>
            </a:endParaRPr>
          </a:p>
          <a:p>
            <a:pPr marL="457200" lvl="0" indent="-317658" algn="l" rtl="0">
              <a:spcBef>
                <a:spcPts val="0"/>
              </a:spcBef>
              <a:spcAft>
                <a:spcPts val="0"/>
              </a:spcAft>
              <a:buClr>
                <a:srgbClr val="000000"/>
              </a:buClr>
              <a:buSzPct val="100000"/>
              <a:buFont typeface="Roboto"/>
              <a:buChar char="★"/>
            </a:pPr>
            <a:r>
              <a:rPr lang="en-US" sz="2550">
                <a:solidFill>
                  <a:srgbClr val="000000"/>
                </a:solidFill>
              </a:rPr>
              <a:t>Designated leader could utilize OSHA safety team to support development of a response to COVID concerns.</a:t>
            </a:r>
            <a:endParaRPr sz="2550">
              <a:solidFill>
                <a:srgbClr val="000000"/>
              </a:solidFill>
            </a:endParaRPr>
          </a:p>
          <a:p>
            <a:pPr marL="0" lvl="0" indent="0" algn="l" rtl="0">
              <a:spcBef>
                <a:spcPts val="0"/>
              </a:spcBef>
              <a:spcAft>
                <a:spcPts val="1200"/>
              </a:spcAft>
              <a:buNone/>
            </a:pP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1"/>
        <p:cNvGrpSpPr/>
        <p:nvPr/>
      </p:nvGrpSpPr>
      <p:grpSpPr>
        <a:xfrm>
          <a:off x="0" y="0"/>
          <a:ext cx="0" cy="0"/>
          <a:chOff x="0" y="0"/>
          <a:chExt cx="0" cy="0"/>
        </a:xfrm>
      </p:grpSpPr>
      <p:sp>
        <p:nvSpPr>
          <p:cNvPr id="302" name="Google Shape;302;p5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Train All School Staff</a:t>
            </a:r>
            <a:endParaRPr sz="3600"/>
          </a:p>
        </p:txBody>
      </p:sp>
      <p:sp>
        <p:nvSpPr>
          <p:cNvPr id="303" name="Google Shape;303;p50"/>
          <p:cNvSpPr txBox="1">
            <a:spLocks noGrp="1"/>
          </p:cNvSpPr>
          <p:nvPr>
            <p:ph type="body" idx="1"/>
          </p:nvPr>
        </p:nvSpPr>
        <p:spPr>
          <a:xfrm>
            <a:off x="96950" y="1803875"/>
            <a:ext cx="3999900" cy="321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b="1">
                <a:solidFill>
                  <a:srgbClr val="000000"/>
                </a:solidFill>
              </a:rPr>
              <a:t>Train teachers and school staff</a:t>
            </a:r>
            <a:r>
              <a:rPr lang="en-US">
                <a:solidFill>
                  <a:srgbClr val="000000"/>
                </a:solidFill>
              </a:rPr>
              <a:t> on health and safety protocols in RSSL (consider virtual training) prior to returning to on-site instruction. </a:t>
            </a:r>
            <a:r>
              <a:rPr lang="en-US" b="1">
                <a:solidFill>
                  <a:srgbClr val="000000"/>
                </a:solidFill>
              </a:rPr>
              <a:t>Note</a:t>
            </a:r>
            <a:r>
              <a:rPr lang="en-US">
                <a:solidFill>
                  <a:srgbClr val="000000"/>
                </a:solidFill>
              </a:rPr>
              <a:t>: The State Board of Education approved the use of instructional time to be devoted for professional learning that includes RSSL training. This training is to occur while staff are not also trying to teach via Comprehensive Distance Learning.</a:t>
            </a:r>
            <a:endParaRPr>
              <a:solidFill>
                <a:srgbClr val="000000"/>
              </a:solidFill>
            </a:endParaRPr>
          </a:p>
          <a:p>
            <a:pPr marL="0" lvl="0" indent="0" algn="l" rtl="0">
              <a:spcBef>
                <a:spcPts val="0"/>
              </a:spcBef>
              <a:spcAft>
                <a:spcPts val="1200"/>
              </a:spcAft>
              <a:buNone/>
            </a:pPr>
            <a:endParaRPr b="1"/>
          </a:p>
        </p:txBody>
      </p:sp>
      <p:sp>
        <p:nvSpPr>
          <p:cNvPr id="304" name="Google Shape;304;p50"/>
          <p:cNvSpPr txBox="1">
            <a:spLocks noGrp="1"/>
          </p:cNvSpPr>
          <p:nvPr>
            <p:ph type="body" idx="2"/>
          </p:nvPr>
        </p:nvSpPr>
        <p:spPr>
          <a:xfrm>
            <a:off x="4172850" y="1765900"/>
            <a:ext cx="4813800" cy="3214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US" b="1">
                <a:solidFill>
                  <a:srgbClr val="000000"/>
                </a:solidFill>
              </a:rPr>
              <a:t>In Action:</a:t>
            </a:r>
            <a:endParaRPr b="1">
              <a:solidFill>
                <a:srgbClr val="000000"/>
              </a:solidFill>
            </a:endParaRPr>
          </a:p>
          <a:p>
            <a:pPr marL="457200" lvl="0" indent="-317500" algn="l" rtl="0">
              <a:lnSpc>
                <a:spcPct val="95000"/>
              </a:lnSpc>
              <a:spcBef>
                <a:spcPts val="1200"/>
              </a:spcBef>
              <a:spcAft>
                <a:spcPts val="0"/>
              </a:spcAft>
              <a:buClr>
                <a:srgbClr val="000000"/>
              </a:buClr>
              <a:buSzPts val="1400"/>
              <a:buFont typeface="Roboto"/>
              <a:buChar char="★"/>
            </a:pPr>
            <a:r>
              <a:rPr lang="en-US">
                <a:solidFill>
                  <a:srgbClr val="000000"/>
                </a:solidFill>
              </a:rPr>
              <a:t>Validate people’s emotional responses to COVID-19 while assuring that plans are being made to keep staff, students, and families safe.</a:t>
            </a:r>
            <a:endParaRPr>
              <a:solidFill>
                <a:srgbClr val="000000"/>
              </a:solidFill>
            </a:endParaRPr>
          </a:p>
          <a:p>
            <a:pPr marL="457200" lvl="0" indent="-317500" algn="l" rtl="0">
              <a:lnSpc>
                <a:spcPct val="95000"/>
              </a:lnSpc>
              <a:spcBef>
                <a:spcPts val="0"/>
              </a:spcBef>
              <a:spcAft>
                <a:spcPts val="0"/>
              </a:spcAft>
              <a:buClr>
                <a:srgbClr val="000000"/>
              </a:buClr>
              <a:buSzPts val="1400"/>
              <a:buFont typeface="Roboto"/>
              <a:buChar char="★"/>
            </a:pPr>
            <a:r>
              <a:rPr lang="en-US">
                <a:solidFill>
                  <a:srgbClr val="000000"/>
                </a:solidFill>
              </a:rPr>
              <a:t>Develop a training/support system for staff members to meaningfully engage in dialogue around all of the protocols.</a:t>
            </a:r>
            <a:endParaRPr>
              <a:solidFill>
                <a:srgbClr val="000000"/>
              </a:solidFill>
            </a:endParaRPr>
          </a:p>
          <a:p>
            <a:pPr marL="914400" lvl="1" indent="-317500" algn="l" rtl="0">
              <a:lnSpc>
                <a:spcPct val="95000"/>
              </a:lnSpc>
              <a:spcBef>
                <a:spcPts val="0"/>
              </a:spcBef>
              <a:spcAft>
                <a:spcPts val="0"/>
              </a:spcAft>
              <a:buClr>
                <a:srgbClr val="000000"/>
              </a:buClr>
              <a:buSzPts val="1400"/>
              <a:buFont typeface="Roboto"/>
              <a:buChar char="○"/>
            </a:pPr>
            <a:r>
              <a:rPr lang="en-US" sz="1400">
                <a:solidFill>
                  <a:srgbClr val="000000"/>
                </a:solidFill>
              </a:rPr>
              <a:t>As you work through each protocol, note adjustments that need to be made based on collaborative conversations regarding their use</a:t>
            </a:r>
            <a:endParaRPr sz="1400">
              <a:solidFill>
                <a:srgbClr val="000000"/>
              </a:solidFill>
            </a:endParaRPr>
          </a:p>
          <a:p>
            <a:pPr marL="457200" lvl="0" indent="-317500" algn="l" rtl="0">
              <a:lnSpc>
                <a:spcPct val="95000"/>
              </a:lnSpc>
              <a:spcBef>
                <a:spcPts val="0"/>
              </a:spcBef>
              <a:spcAft>
                <a:spcPts val="0"/>
              </a:spcAft>
              <a:buClr>
                <a:srgbClr val="000000"/>
              </a:buClr>
              <a:buSzPts val="1400"/>
              <a:buFont typeface="Roboto"/>
              <a:buChar char="★"/>
            </a:pPr>
            <a:r>
              <a:rPr lang="en-US">
                <a:solidFill>
                  <a:srgbClr val="000000"/>
                </a:solidFill>
              </a:rPr>
              <a:t>For staff that are assigned specific duties within protocols, walk them through the steps, acting out each procedure so that you can mimic the actions of what will happen when students arrive</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193375" y="665250"/>
            <a:ext cx="2808000" cy="121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t>What’s Included</a:t>
            </a:r>
            <a:endParaRPr sz="3600"/>
          </a:p>
        </p:txBody>
      </p:sp>
      <p:sp>
        <p:nvSpPr>
          <p:cNvPr id="187" name="Google Shape;187;p33"/>
          <p:cNvSpPr txBox="1">
            <a:spLocks noGrp="1"/>
          </p:cNvSpPr>
          <p:nvPr>
            <p:ph type="body" idx="1"/>
          </p:nvPr>
        </p:nvSpPr>
        <p:spPr>
          <a:xfrm>
            <a:off x="5078125" y="292050"/>
            <a:ext cx="3421800" cy="45594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US" sz="1800" b="1">
                <a:solidFill>
                  <a:srgbClr val="000000"/>
                </a:solidFill>
              </a:rPr>
              <a:t>Preface</a:t>
            </a:r>
            <a:endParaRPr sz="1800" b="1">
              <a:solidFill>
                <a:srgbClr val="000000"/>
              </a:solidFill>
            </a:endParaRPr>
          </a:p>
          <a:p>
            <a:pPr marL="0" lvl="0" indent="0" algn="l" rtl="0">
              <a:lnSpc>
                <a:spcPct val="80000"/>
              </a:lnSpc>
              <a:spcBef>
                <a:spcPts val="0"/>
              </a:spcBef>
              <a:spcAft>
                <a:spcPts val="0"/>
              </a:spcAft>
              <a:buNone/>
            </a:pPr>
            <a:r>
              <a:rPr lang="en-US" sz="1800">
                <a:solidFill>
                  <a:srgbClr val="000000"/>
                </a:solidFill>
              </a:rPr>
              <a:t>Grounding Understanding</a:t>
            </a:r>
            <a:endParaRPr sz="1800">
              <a:solidFill>
                <a:srgbClr val="000000"/>
              </a:solidFill>
            </a:endParaRPr>
          </a:p>
          <a:p>
            <a:pPr marL="0" lvl="0" indent="0" algn="l" rtl="0">
              <a:lnSpc>
                <a:spcPct val="80000"/>
              </a:lnSpc>
              <a:spcBef>
                <a:spcPts val="0"/>
              </a:spcBef>
              <a:spcAft>
                <a:spcPts val="0"/>
              </a:spcAft>
              <a:buNone/>
            </a:pPr>
            <a:endParaRPr sz="1800" b="1">
              <a:solidFill>
                <a:srgbClr val="000000"/>
              </a:solidFill>
            </a:endParaRPr>
          </a:p>
          <a:p>
            <a:pPr marL="0" lvl="0" indent="0" algn="l" rtl="0">
              <a:lnSpc>
                <a:spcPct val="80000"/>
              </a:lnSpc>
              <a:spcBef>
                <a:spcPts val="0"/>
              </a:spcBef>
              <a:spcAft>
                <a:spcPts val="0"/>
              </a:spcAft>
              <a:buNone/>
            </a:pPr>
            <a:endParaRPr sz="1800" b="1">
              <a:solidFill>
                <a:srgbClr val="000000"/>
              </a:solidFill>
            </a:endParaRPr>
          </a:p>
          <a:p>
            <a:pPr marL="0" lvl="0" indent="0" algn="l" rtl="0">
              <a:lnSpc>
                <a:spcPct val="80000"/>
              </a:lnSpc>
              <a:spcBef>
                <a:spcPts val="0"/>
              </a:spcBef>
              <a:spcAft>
                <a:spcPts val="0"/>
              </a:spcAft>
              <a:buNone/>
            </a:pPr>
            <a:r>
              <a:rPr lang="en-US" sz="1800" b="1">
                <a:solidFill>
                  <a:srgbClr val="000000"/>
                </a:solidFill>
              </a:rPr>
              <a:t>Section 1 </a:t>
            </a:r>
            <a:endParaRPr sz="1800" b="1">
              <a:solidFill>
                <a:srgbClr val="000000"/>
              </a:solidFill>
            </a:endParaRPr>
          </a:p>
          <a:p>
            <a:pPr marL="0" lvl="0" indent="0" algn="l" rtl="0">
              <a:lnSpc>
                <a:spcPct val="80000"/>
              </a:lnSpc>
              <a:spcBef>
                <a:spcPts val="0"/>
              </a:spcBef>
              <a:spcAft>
                <a:spcPts val="0"/>
              </a:spcAft>
              <a:buNone/>
            </a:pPr>
            <a:r>
              <a:rPr lang="en-US" sz="1800">
                <a:solidFill>
                  <a:srgbClr val="000000"/>
                </a:solidFill>
              </a:rPr>
              <a:t>Planning for On-Site Instruction</a:t>
            </a: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r>
              <a:rPr lang="en-US" sz="1800" b="1">
                <a:solidFill>
                  <a:srgbClr val="000000"/>
                </a:solidFill>
              </a:rPr>
              <a:t>Section 2 </a:t>
            </a:r>
            <a:endParaRPr sz="1800" b="1">
              <a:solidFill>
                <a:srgbClr val="000000"/>
              </a:solidFill>
            </a:endParaRPr>
          </a:p>
          <a:p>
            <a:pPr marL="0" lvl="0" indent="0" algn="l" rtl="0">
              <a:lnSpc>
                <a:spcPct val="80000"/>
              </a:lnSpc>
              <a:spcBef>
                <a:spcPts val="0"/>
              </a:spcBef>
              <a:spcAft>
                <a:spcPts val="0"/>
              </a:spcAft>
              <a:buNone/>
            </a:pPr>
            <a:r>
              <a:rPr lang="en-US" sz="1800">
                <a:solidFill>
                  <a:srgbClr val="000000"/>
                </a:solidFill>
              </a:rPr>
              <a:t>Preparing the School Environment</a:t>
            </a: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r>
              <a:rPr lang="en-US" sz="1800" b="1">
                <a:solidFill>
                  <a:srgbClr val="000000"/>
                </a:solidFill>
              </a:rPr>
              <a:t>Section 3</a:t>
            </a:r>
            <a:endParaRPr sz="1800" b="1">
              <a:solidFill>
                <a:srgbClr val="000000"/>
              </a:solidFill>
            </a:endParaRPr>
          </a:p>
          <a:p>
            <a:pPr marL="0" lvl="0" indent="0" algn="l" rtl="0">
              <a:lnSpc>
                <a:spcPct val="80000"/>
              </a:lnSpc>
              <a:spcBef>
                <a:spcPts val="0"/>
              </a:spcBef>
              <a:spcAft>
                <a:spcPts val="0"/>
              </a:spcAft>
              <a:buNone/>
            </a:pPr>
            <a:r>
              <a:rPr lang="en-US" sz="1800">
                <a:solidFill>
                  <a:srgbClr val="000000"/>
                </a:solidFill>
              </a:rPr>
              <a:t>Key Practices for Reducing Spread of COVID-19 in Schools</a:t>
            </a: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r>
              <a:rPr lang="en-US" sz="1800" b="1">
                <a:solidFill>
                  <a:srgbClr val="000000"/>
                </a:solidFill>
              </a:rPr>
              <a:t>Section 4 </a:t>
            </a:r>
            <a:endParaRPr sz="1800" b="1">
              <a:solidFill>
                <a:srgbClr val="000000"/>
              </a:solidFill>
            </a:endParaRPr>
          </a:p>
          <a:p>
            <a:pPr marL="0" lvl="0" indent="0" algn="l" rtl="0">
              <a:lnSpc>
                <a:spcPct val="80000"/>
              </a:lnSpc>
              <a:spcBef>
                <a:spcPts val="0"/>
              </a:spcBef>
              <a:spcAft>
                <a:spcPts val="0"/>
              </a:spcAft>
              <a:buNone/>
            </a:pPr>
            <a:r>
              <a:rPr lang="en-US" sz="1800">
                <a:solidFill>
                  <a:srgbClr val="000000"/>
                </a:solidFill>
              </a:rPr>
              <a:t>A Snapshot of a School Day</a:t>
            </a:r>
            <a:endParaRPr sz="1800"/>
          </a:p>
        </p:txBody>
      </p:sp>
      <p:pic>
        <p:nvPicPr>
          <p:cNvPr id="188" name="Google Shape;188;p33" title="&quot;&quot;"/>
          <p:cNvPicPr preferRelativeResize="0"/>
          <p:nvPr/>
        </p:nvPicPr>
        <p:blipFill>
          <a:blip r:embed="rId3">
            <a:alphaModFix/>
          </a:blip>
          <a:stretch>
            <a:fillRect/>
          </a:stretch>
        </p:blipFill>
        <p:spPr>
          <a:xfrm>
            <a:off x="4666629" y="359275"/>
            <a:ext cx="411500" cy="411525"/>
          </a:xfrm>
          <a:prstGeom prst="rect">
            <a:avLst/>
          </a:prstGeom>
          <a:noFill/>
          <a:ln>
            <a:noFill/>
          </a:ln>
        </p:spPr>
      </p:pic>
      <p:pic>
        <p:nvPicPr>
          <p:cNvPr id="189" name="Google Shape;189;p33" title="&quot;&quot;"/>
          <p:cNvPicPr preferRelativeResize="0"/>
          <p:nvPr/>
        </p:nvPicPr>
        <p:blipFill>
          <a:blip r:embed="rId3">
            <a:alphaModFix/>
          </a:blip>
          <a:stretch>
            <a:fillRect/>
          </a:stretch>
        </p:blipFill>
        <p:spPr>
          <a:xfrm>
            <a:off x="4666629" y="1259762"/>
            <a:ext cx="411500" cy="411525"/>
          </a:xfrm>
          <a:prstGeom prst="rect">
            <a:avLst/>
          </a:prstGeom>
          <a:noFill/>
          <a:ln>
            <a:noFill/>
          </a:ln>
        </p:spPr>
      </p:pic>
      <p:pic>
        <p:nvPicPr>
          <p:cNvPr id="190" name="Google Shape;190;p33" title="&quot;&quot;"/>
          <p:cNvPicPr preferRelativeResize="0"/>
          <p:nvPr/>
        </p:nvPicPr>
        <p:blipFill>
          <a:blip r:embed="rId3">
            <a:alphaModFix/>
          </a:blip>
          <a:stretch>
            <a:fillRect/>
          </a:stretch>
        </p:blipFill>
        <p:spPr>
          <a:xfrm>
            <a:off x="4666629" y="3256675"/>
            <a:ext cx="411500" cy="411525"/>
          </a:xfrm>
          <a:prstGeom prst="rect">
            <a:avLst/>
          </a:prstGeom>
          <a:noFill/>
          <a:ln>
            <a:noFill/>
          </a:ln>
        </p:spPr>
      </p:pic>
      <p:pic>
        <p:nvPicPr>
          <p:cNvPr id="191" name="Google Shape;191;p33" title="&quot;&quot;"/>
          <p:cNvPicPr preferRelativeResize="0"/>
          <p:nvPr/>
        </p:nvPicPr>
        <p:blipFill>
          <a:blip r:embed="rId3">
            <a:alphaModFix/>
          </a:blip>
          <a:stretch>
            <a:fillRect/>
          </a:stretch>
        </p:blipFill>
        <p:spPr>
          <a:xfrm>
            <a:off x="4666629" y="4353100"/>
            <a:ext cx="411500" cy="411525"/>
          </a:xfrm>
          <a:prstGeom prst="rect">
            <a:avLst/>
          </a:prstGeom>
          <a:noFill/>
          <a:ln>
            <a:noFill/>
          </a:ln>
        </p:spPr>
      </p:pic>
      <p:pic>
        <p:nvPicPr>
          <p:cNvPr id="192" name="Google Shape;192;p33" title="&quot;&quot;"/>
          <p:cNvPicPr preferRelativeResize="0"/>
          <p:nvPr/>
        </p:nvPicPr>
        <p:blipFill>
          <a:blip r:embed="rId3">
            <a:alphaModFix/>
          </a:blip>
          <a:stretch>
            <a:fillRect/>
          </a:stretch>
        </p:blipFill>
        <p:spPr>
          <a:xfrm>
            <a:off x="4666629" y="2160237"/>
            <a:ext cx="411500" cy="411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8"/>
        <p:cNvGrpSpPr/>
        <p:nvPr/>
      </p:nvGrpSpPr>
      <p:grpSpPr>
        <a:xfrm>
          <a:off x="0" y="0"/>
          <a:ext cx="0" cy="0"/>
          <a:chOff x="0" y="0"/>
          <a:chExt cx="0" cy="0"/>
        </a:xfrm>
      </p:grpSpPr>
      <p:sp>
        <p:nvSpPr>
          <p:cNvPr id="309" name="Google Shape;309;p5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Update Communicable Disease Plan</a:t>
            </a:r>
            <a:endParaRPr sz="3600"/>
          </a:p>
        </p:txBody>
      </p:sp>
      <p:sp>
        <p:nvSpPr>
          <p:cNvPr id="310" name="Google Shape;310;p51"/>
          <p:cNvSpPr txBox="1">
            <a:spLocks noGrp="1"/>
          </p:cNvSpPr>
          <p:nvPr>
            <p:ph type="body" idx="1"/>
          </p:nvPr>
        </p:nvSpPr>
        <p:spPr>
          <a:xfrm>
            <a:off x="155425" y="1761375"/>
            <a:ext cx="4316400" cy="32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All districts and public charter schools must update their written Communicable Disease Management Plan (CDMP).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Conduct a risk assessment.</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All district policies related to communicable diseases and student health and wellbeing should be reviewed and updated to assure alignment with new public health requirements. </a:t>
            </a:r>
            <a:endParaRPr>
              <a:solidFill>
                <a:srgbClr val="000000"/>
              </a:solidFill>
            </a:endParaRPr>
          </a:p>
          <a:p>
            <a:pPr marL="45720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1" name="Google Shape;311;p51"/>
          <p:cNvSpPr txBox="1">
            <a:spLocks noGrp="1"/>
          </p:cNvSpPr>
          <p:nvPr>
            <p:ph type="body" idx="2"/>
          </p:nvPr>
        </p:nvSpPr>
        <p:spPr>
          <a:xfrm>
            <a:off x="4694250" y="1761375"/>
            <a:ext cx="4275300" cy="321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Ensure your CDMP reflects COVID-19 information.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Utilize your safety team to review and adjust the CDMP based on evolving factors.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Post the CDMP and protocols on your website where staff and families can easily locate them.</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Regularly remind/train on protocols to increase fidelity of implementation.</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15"/>
        <p:cNvGrpSpPr/>
        <p:nvPr/>
      </p:nvGrpSpPr>
      <p:grpSpPr>
        <a:xfrm>
          <a:off x="0" y="0"/>
          <a:ext cx="0" cy="0"/>
          <a:chOff x="0" y="0"/>
          <a:chExt cx="0" cy="0"/>
        </a:xfrm>
      </p:grpSpPr>
      <p:sp>
        <p:nvSpPr>
          <p:cNvPr id="316" name="Google Shape;316;p5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sz="3600"/>
              <a:t>Partner with Local Public Health Authority </a:t>
            </a:r>
            <a:endParaRPr sz="3600"/>
          </a:p>
        </p:txBody>
      </p:sp>
      <p:sp>
        <p:nvSpPr>
          <p:cNvPr id="317" name="Google Shape;317;p52"/>
          <p:cNvSpPr txBox="1">
            <a:spLocks noGrp="1"/>
          </p:cNvSpPr>
          <p:nvPr>
            <p:ph type="body" idx="1"/>
          </p:nvPr>
        </p:nvSpPr>
        <p:spPr>
          <a:xfrm>
            <a:off x="177625" y="1919075"/>
            <a:ext cx="4294200" cy="30609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US" sz="2000" b="1">
                <a:solidFill>
                  <a:srgbClr val="000000"/>
                </a:solidFill>
              </a:rPr>
              <a:t>Requirement:</a:t>
            </a:r>
            <a:endParaRPr sz="2000">
              <a:solidFill>
                <a:srgbClr val="000000"/>
              </a:solidFill>
            </a:endParaRPr>
          </a:p>
          <a:p>
            <a:pPr marL="457200" lvl="0" indent="-307975" algn="l" rtl="0">
              <a:spcBef>
                <a:spcPts val="1200"/>
              </a:spcBef>
              <a:spcAft>
                <a:spcPts val="0"/>
              </a:spcAft>
              <a:buClr>
                <a:srgbClr val="000000"/>
              </a:buClr>
              <a:buSzPct val="100000"/>
              <a:buChar char="❏"/>
            </a:pPr>
            <a:r>
              <a:rPr lang="en-US" sz="2000">
                <a:solidFill>
                  <a:srgbClr val="000000"/>
                </a:solidFill>
              </a:rPr>
              <a:t>Protocol to notify the local public health authority (</a:t>
            </a:r>
            <a:r>
              <a:rPr lang="en-US" sz="2000" u="sng">
                <a:solidFill>
                  <a:schemeClr val="hlink"/>
                </a:solidFill>
                <a:hlinkClick r:id="rId3"/>
              </a:rPr>
              <a:t>LPHA Directory by County</a:t>
            </a:r>
            <a:r>
              <a:rPr lang="en-US" sz="2000">
                <a:solidFill>
                  <a:srgbClr val="000000"/>
                </a:solidFill>
              </a:rPr>
              <a:t>) of any confirmed COVID-19 cases among students or staff. </a:t>
            </a:r>
            <a:endParaRPr sz="2000">
              <a:solidFill>
                <a:srgbClr val="000000"/>
              </a:solidFill>
            </a:endParaRPr>
          </a:p>
          <a:p>
            <a:pPr marL="457200" lvl="0" indent="-307975" algn="l" rtl="0">
              <a:spcBef>
                <a:spcPts val="0"/>
              </a:spcBef>
              <a:spcAft>
                <a:spcPts val="0"/>
              </a:spcAft>
              <a:buClr>
                <a:srgbClr val="000000"/>
              </a:buClr>
              <a:buSzPct val="100000"/>
              <a:buChar char="❏"/>
            </a:pPr>
            <a:r>
              <a:rPr lang="en-US" sz="2000">
                <a:solidFill>
                  <a:srgbClr val="000000"/>
                </a:solidFill>
              </a:rPr>
              <a:t>Process to report to the LPHA any cluster of any illness among staff or students. </a:t>
            </a:r>
            <a:endParaRPr sz="2000">
              <a:solidFill>
                <a:srgbClr val="000000"/>
              </a:solidFill>
            </a:endParaRPr>
          </a:p>
          <a:p>
            <a:pPr marL="457200" lvl="0" indent="-307975" algn="l" rtl="0">
              <a:spcBef>
                <a:spcPts val="0"/>
              </a:spcBef>
              <a:spcAft>
                <a:spcPts val="0"/>
              </a:spcAft>
              <a:buClr>
                <a:srgbClr val="000000"/>
              </a:buClr>
              <a:buSzPct val="100000"/>
              <a:buChar char="❏"/>
            </a:pPr>
            <a:r>
              <a:rPr lang="en-US" sz="2000">
                <a:solidFill>
                  <a:srgbClr val="000000"/>
                </a:solidFill>
              </a:rPr>
              <a:t>Protocol to cooperate with the LPHA recommendations. </a:t>
            </a:r>
            <a:endParaRPr sz="2000">
              <a:solidFill>
                <a:srgbClr val="000000"/>
              </a:solidFill>
            </a:endParaRPr>
          </a:p>
          <a:p>
            <a:pPr marL="457200" lvl="0" indent="-307975" algn="l" rtl="0">
              <a:spcBef>
                <a:spcPts val="0"/>
              </a:spcBef>
              <a:spcAft>
                <a:spcPts val="0"/>
              </a:spcAft>
              <a:buClr>
                <a:srgbClr val="000000"/>
              </a:buClr>
              <a:buSzPct val="100000"/>
              <a:buChar char="❏"/>
            </a:pPr>
            <a:r>
              <a:rPr lang="en-US" sz="2000">
                <a:solidFill>
                  <a:srgbClr val="000000"/>
                </a:solidFill>
              </a:rPr>
              <a:t>Provide all logs and information to the LPHA in a timely manner. </a:t>
            </a:r>
            <a:endParaRPr sz="2000">
              <a:solidFill>
                <a:srgbClr val="000000"/>
              </a:solidFill>
            </a:endParaRPr>
          </a:p>
          <a:p>
            <a:pPr marL="457200" lvl="0" indent="-307975" algn="l" rtl="0">
              <a:spcBef>
                <a:spcPts val="0"/>
              </a:spcBef>
              <a:spcAft>
                <a:spcPts val="0"/>
              </a:spcAft>
              <a:buClr>
                <a:srgbClr val="000000"/>
              </a:buClr>
              <a:buSzPct val="100000"/>
              <a:buChar char="❏"/>
            </a:pPr>
            <a:r>
              <a:rPr lang="en-US" sz="2000">
                <a:solidFill>
                  <a:srgbClr val="000000"/>
                </a:solidFill>
              </a:rPr>
              <a:t>Protocol for screening students and staff for symptoms (see RSSL section 1f). </a:t>
            </a:r>
            <a:endParaRPr sz="2000">
              <a:solidFill>
                <a:srgbClr val="000000"/>
              </a:solidFill>
            </a:endParaRPr>
          </a:p>
          <a:p>
            <a:pPr marL="457200" lvl="0" indent="-307975" algn="l" rtl="0">
              <a:spcBef>
                <a:spcPts val="0"/>
              </a:spcBef>
              <a:spcAft>
                <a:spcPts val="0"/>
              </a:spcAft>
              <a:buClr>
                <a:srgbClr val="000000"/>
              </a:buClr>
              <a:buSzPct val="100000"/>
              <a:buChar char="❏"/>
            </a:pPr>
            <a:r>
              <a:rPr lang="en-US" sz="2000">
                <a:solidFill>
                  <a:srgbClr val="000000"/>
                </a:solidFill>
              </a:rPr>
              <a:t>Protocol to isolate any ill or exposed persons from physical contact with others. </a:t>
            </a:r>
            <a:endParaRPr>
              <a:solidFill>
                <a:srgbClr val="000000"/>
              </a:solidFill>
              <a:latin typeface="Calibri"/>
              <a:ea typeface="Calibri"/>
              <a:cs typeface="Calibri"/>
              <a:sym typeface="Calibri"/>
            </a:endParaRPr>
          </a:p>
        </p:txBody>
      </p:sp>
      <p:sp>
        <p:nvSpPr>
          <p:cNvPr id="318" name="Google Shape;318;p52"/>
          <p:cNvSpPr txBox="1">
            <a:spLocks noGrp="1"/>
          </p:cNvSpPr>
          <p:nvPr>
            <p:ph type="body" idx="2"/>
          </p:nvPr>
        </p:nvSpPr>
        <p:spPr>
          <a:xfrm>
            <a:off x="4694100" y="1919075"/>
            <a:ext cx="4294200" cy="3060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b="1">
                <a:solidFill>
                  <a:srgbClr val="000000"/>
                </a:solidFill>
              </a:rPr>
              <a:t>In Action:</a:t>
            </a:r>
            <a:endParaRPr b="1">
              <a:solidFill>
                <a:srgbClr val="000000"/>
              </a:solidFill>
            </a:endParaRPr>
          </a:p>
          <a:p>
            <a:pPr marL="457200" lvl="0" indent="-307975" algn="l" rtl="0">
              <a:lnSpc>
                <a:spcPct val="100000"/>
              </a:lnSpc>
              <a:spcBef>
                <a:spcPts val="1200"/>
              </a:spcBef>
              <a:spcAft>
                <a:spcPts val="0"/>
              </a:spcAft>
              <a:buClr>
                <a:srgbClr val="000000"/>
              </a:buClr>
              <a:buSzPts val="1250"/>
              <a:buFont typeface="Roboto"/>
              <a:buChar char="★"/>
            </a:pPr>
            <a:r>
              <a:rPr lang="en-US" sz="1250">
                <a:solidFill>
                  <a:srgbClr val="000000"/>
                </a:solidFill>
              </a:rPr>
              <a:t>Set regular meetings / touch-points with LPHA personnel in order to: </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914400" lvl="1" indent="-307975" algn="l" rtl="0">
              <a:lnSpc>
                <a:spcPct val="100000"/>
              </a:lnSpc>
              <a:spcBef>
                <a:spcPts val="0"/>
              </a:spcBef>
              <a:spcAft>
                <a:spcPts val="0"/>
              </a:spcAft>
              <a:buClr>
                <a:srgbClr val="000000"/>
              </a:buClr>
              <a:buSzPts val="1250"/>
              <a:buFont typeface="Roboto"/>
              <a:buChar char="○"/>
            </a:pPr>
            <a:r>
              <a:rPr lang="en-US" sz="1250">
                <a:solidFill>
                  <a:srgbClr val="000000"/>
                </a:solidFill>
              </a:rPr>
              <a:t>Exchange information with designated leaders at each district/building and the LPHA designees for case investigation.</a:t>
            </a:r>
            <a:endParaRPr sz="1250">
              <a:solidFill>
                <a:srgbClr val="000000"/>
              </a:solidFill>
            </a:endParaRPr>
          </a:p>
          <a:p>
            <a:pPr marL="914400" lvl="0" indent="0" algn="l" rtl="0">
              <a:lnSpc>
                <a:spcPct val="100000"/>
              </a:lnSpc>
              <a:spcBef>
                <a:spcPts val="0"/>
              </a:spcBef>
              <a:spcAft>
                <a:spcPts val="0"/>
              </a:spcAft>
              <a:buNone/>
            </a:pPr>
            <a:endParaRPr sz="1250">
              <a:solidFill>
                <a:srgbClr val="000000"/>
              </a:solidFill>
            </a:endParaRPr>
          </a:p>
          <a:p>
            <a:pPr marL="914400" lvl="1" indent="-307975" algn="l" rtl="0">
              <a:lnSpc>
                <a:spcPct val="100000"/>
              </a:lnSpc>
              <a:spcBef>
                <a:spcPts val="0"/>
              </a:spcBef>
              <a:spcAft>
                <a:spcPts val="0"/>
              </a:spcAft>
              <a:buClr>
                <a:srgbClr val="000000"/>
              </a:buClr>
              <a:buSzPts val="1250"/>
              <a:buFont typeface="Arial"/>
              <a:buChar char="○"/>
            </a:pPr>
            <a:r>
              <a:rPr lang="en-US" sz="1250">
                <a:solidFill>
                  <a:srgbClr val="000000"/>
                </a:solidFill>
              </a:rPr>
              <a:t>Develop a contact sheet with key LPHA contact and their role (name, schedules and contact information) and distribute to designees.</a:t>
            </a:r>
            <a:endParaRPr sz="1250">
              <a:solidFill>
                <a:srgbClr val="000000"/>
              </a:solidFill>
            </a:endParaRPr>
          </a:p>
          <a:p>
            <a:pPr marL="457200" lvl="0" indent="0" algn="l" rtl="0">
              <a:spcBef>
                <a:spcPts val="0"/>
              </a:spcBef>
              <a:spcAft>
                <a:spcPts val="0"/>
              </a:spcAft>
              <a:buNone/>
            </a:pP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23"/>
        <p:cNvGrpSpPr/>
        <p:nvPr/>
      </p:nvGrpSpPr>
      <p:grpSpPr>
        <a:xfrm>
          <a:off x="0" y="0"/>
          <a:ext cx="0" cy="0"/>
          <a:chOff x="0" y="0"/>
          <a:chExt cx="0" cy="0"/>
        </a:xfrm>
      </p:grpSpPr>
      <p:sp>
        <p:nvSpPr>
          <p:cNvPr id="324" name="Google Shape;324;p5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t>About the Role of Local Public Health</a:t>
            </a:r>
            <a:endParaRPr sz="3000"/>
          </a:p>
        </p:txBody>
      </p:sp>
      <p:sp>
        <p:nvSpPr>
          <p:cNvPr id="325" name="Google Shape;325;p53"/>
          <p:cNvSpPr txBox="1">
            <a:spLocks noGrp="1"/>
          </p:cNvSpPr>
          <p:nvPr>
            <p:ph type="body" idx="4294967295"/>
          </p:nvPr>
        </p:nvSpPr>
        <p:spPr>
          <a:xfrm>
            <a:off x="301450" y="1001425"/>
            <a:ext cx="8222100" cy="392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018"/>
              <a:buNone/>
            </a:pPr>
            <a:r>
              <a:rPr lang="en-US" b="1">
                <a:solidFill>
                  <a:srgbClr val="000000"/>
                </a:solidFill>
              </a:rPr>
              <a:t>Local Public Health officials are key partners who can provide support to:</a:t>
            </a:r>
            <a:endParaRPr b="1">
              <a:solidFill>
                <a:srgbClr val="000000"/>
              </a:solidFill>
            </a:endParaRPr>
          </a:p>
          <a:p>
            <a:pPr marL="0" lvl="0" indent="0" algn="l" rtl="0">
              <a:lnSpc>
                <a:spcPct val="100000"/>
              </a:lnSpc>
              <a:spcBef>
                <a:spcPts val="0"/>
              </a:spcBef>
              <a:spcAft>
                <a:spcPts val="0"/>
              </a:spcAft>
              <a:buSzPts val="1018"/>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Roboto"/>
              <a:buChar char="●"/>
            </a:pPr>
            <a:r>
              <a:rPr lang="en-US">
                <a:solidFill>
                  <a:srgbClr val="000000"/>
                </a:solidFill>
              </a:rPr>
              <a:t>Review and assist with safety protocols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Roboto"/>
              <a:buChar char="●"/>
            </a:pPr>
            <a:r>
              <a:rPr lang="en-US">
                <a:solidFill>
                  <a:srgbClr val="000000"/>
                </a:solidFill>
              </a:rPr>
              <a:t>Monitor and offer insight into community case counts and trends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Roboto"/>
              <a:buChar char="●"/>
            </a:pPr>
            <a:r>
              <a:rPr lang="en-US">
                <a:solidFill>
                  <a:srgbClr val="000000"/>
                </a:solidFill>
              </a:rPr>
              <a:t>Work directly with district leadership on case investigation of positive, or presumptive positive cases of COVID-19 in schools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Roboto"/>
              <a:buChar char="●"/>
            </a:pPr>
            <a:r>
              <a:rPr lang="en-US">
                <a:solidFill>
                  <a:srgbClr val="000000"/>
                </a:solidFill>
              </a:rPr>
              <a:t>Identify, in partnership with the district, close contacts that will be quarantined</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Roboto"/>
              <a:buChar char="●"/>
            </a:pPr>
            <a:r>
              <a:rPr lang="en-US">
                <a:solidFill>
                  <a:srgbClr val="000000"/>
                </a:solidFill>
              </a:rPr>
              <a:t>Act as a support for COVID-related scenarios in districts</a:t>
            </a:r>
            <a:endParaRPr>
              <a:solidFill>
                <a:srgbClr val="000000"/>
              </a:solidFill>
            </a:endParaRPr>
          </a:p>
          <a:p>
            <a:pPr marL="0" lvl="0" indent="0" algn="l" rtl="0">
              <a:spcBef>
                <a:spcPts val="0"/>
              </a:spcBef>
              <a:spcAft>
                <a:spcPts val="1200"/>
              </a:spcAft>
              <a:buSzPts val="1018"/>
              <a:buNone/>
            </a:pPr>
            <a:endParaRPr sz="1665"/>
          </a:p>
        </p:txBody>
      </p:sp>
      <p:sp>
        <p:nvSpPr>
          <p:cNvPr id="326" name="Google Shape;326;p5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0"/>
        <p:cNvGrpSpPr/>
        <p:nvPr/>
      </p:nvGrpSpPr>
      <p:grpSpPr>
        <a:xfrm>
          <a:off x="0" y="0"/>
          <a:ext cx="0" cy="0"/>
          <a:chOff x="0" y="0"/>
          <a:chExt cx="0" cy="0"/>
        </a:xfrm>
      </p:grpSpPr>
      <p:sp>
        <p:nvSpPr>
          <p:cNvPr id="331" name="Google Shape;331;p5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Develop a Communications Plan</a:t>
            </a:r>
            <a:endParaRPr sz="3600"/>
          </a:p>
        </p:txBody>
      </p:sp>
      <p:sp>
        <p:nvSpPr>
          <p:cNvPr id="332" name="Google Shape;332;p54"/>
          <p:cNvSpPr txBox="1">
            <a:spLocks noGrp="1"/>
          </p:cNvSpPr>
          <p:nvPr>
            <p:ph type="body" idx="1"/>
          </p:nvPr>
        </p:nvSpPr>
        <p:spPr>
          <a:xfrm>
            <a:off x="471900" y="1766675"/>
            <a:ext cx="3999900" cy="3137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Char char="❏"/>
            </a:pPr>
            <a:r>
              <a:rPr lang="en-US">
                <a:solidFill>
                  <a:srgbClr val="000000"/>
                </a:solidFill>
              </a:rPr>
              <a:t>Develop protocols for communicating immediately with staff, families, and the school community when a new case(s) of COVID-19 is diagnosed in students or staff members, including a description of how the school or district is responding. </a:t>
            </a:r>
            <a:endParaRPr>
              <a:solidFill>
                <a:srgbClr val="000000"/>
              </a:solidFill>
            </a:endParaRPr>
          </a:p>
          <a:p>
            <a:pPr marL="457200" lvl="0" indent="0" algn="l" rtl="0">
              <a:lnSpc>
                <a:spcPct val="100000"/>
              </a:lnSpc>
              <a:spcBef>
                <a:spcPts val="1200"/>
              </a:spcBef>
              <a:spcAft>
                <a:spcPts val="0"/>
              </a:spcAft>
              <a:buNone/>
            </a:pPr>
            <a:endParaRPr sz="200"/>
          </a:p>
          <a:p>
            <a:pPr marL="457200" lvl="0" indent="-297497" algn="l" rtl="0">
              <a:lnSpc>
                <a:spcPct val="100000"/>
              </a:lnSpc>
              <a:spcBef>
                <a:spcPts val="1200"/>
              </a:spcBef>
              <a:spcAft>
                <a:spcPts val="0"/>
              </a:spcAft>
              <a:buClr>
                <a:srgbClr val="000000"/>
              </a:buClr>
              <a:buSzPts val="1085"/>
              <a:buChar char="❏"/>
            </a:pPr>
            <a:r>
              <a:rPr lang="en-US">
                <a:solidFill>
                  <a:srgbClr val="000000"/>
                </a:solidFill>
              </a:rPr>
              <a:t>Provide all information in languages and formats accessible to the school community. </a:t>
            </a:r>
            <a:endParaRPr>
              <a:solidFill>
                <a:srgbClr val="000000"/>
              </a:solidFill>
            </a:endParaRPr>
          </a:p>
          <a:p>
            <a:pPr marL="457200" lvl="0" indent="0" algn="l" rtl="0">
              <a:lnSpc>
                <a:spcPct val="95000"/>
              </a:lnSpc>
              <a:spcBef>
                <a:spcPts val="1200"/>
              </a:spcBef>
              <a:spcAft>
                <a:spcPts val="0"/>
              </a:spcAft>
              <a:buSzPts val="852"/>
              <a:buNone/>
            </a:pPr>
            <a:endParaRPr sz="1185">
              <a:solidFill>
                <a:srgbClr val="000000"/>
              </a:solidFill>
            </a:endParaRPr>
          </a:p>
          <a:p>
            <a:pPr marL="0" lvl="0" indent="0" algn="l" rtl="0">
              <a:lnSpc>
                <a:spcPct val="95000"/>
              </a:lnSpc>
              <a:spcBef>
                <a:spcPts val="1200"/>
              </a:spcBef>
              <a:spcAft>
                <a:spcPts val="1200"/>
              </a:spcAft>
              <a:buSzPts val="852"/>
              <a:buNone/>
            </a:pPr>
            <a:endParaRPr sz="1085" b="1"/>
          </a:p>
        </p:txBody>
      </p:sp>
      <p:sp>
        <p:nvSpPr>
          <p:cNvPr id="333" name="Google Shape;333;p54"/>
          <p:cNvSpPr txBox="1">
            <a:spLocks noGrp="1"/>
          </p:cNvSpPr>
          <p:nvPr>
            <p:ph type="body" idx="2"/>
          </p:nvPr>
        </p:nvSpPr>
        <p:spPr>
          <a:xfrm>
            <a:off x="4694100" y="1766675"/>
            <a:ext cx="3999900" cy="30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Take every opportunity to remind your community that every Oregonian can help us return students to in-person instruction.</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Develop templates for rapidly sharing information on social media, robo-dialers, and letters home to ensure responsive and timely communications.</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8"/>
        <p:cNvGrpSpPr/>
        <p:nvPr/>
      </p:nvGrpSpPr>
      <p:grpSpPr>
        <a:xfrm>
          <a:off x="0" y="0"/>
          <a:ext cx="0" cy="0"/>
          <a:chOff x="0" y="0"/>
          <a:chExt cx="0" cy="0"/>
        </a:xfrm>
      </p:grpSpPr>
      <p:sp>
        <p:nvSpPr>
          <p:cNvPr id="339" name="Google Shape;339;p55"/>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700"/>
              <a:t>Learn More</a:t>
            </a:r>
            <a:endParaRPr sz="3700"/>
          </a:p>
        </p:txBody>
      </p:sp>
      <p:sp>
        <p:nvSpPr>
          <p:cNvPr id="340" name="Google Shape;340;p5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24</a:t>
            </a:fld>
            <a:endParaRPr/>
          </a:p>
        </p:txBody>
      </p:sp>
      <p:sp>
        <p:nvSpPr>
          <p:cNvPr id="341" name="Google Shape;341;p55"/>
          <p:cNvSpPr txBox="1"/>
          <p:nvPr/>
        </p:nvSpPr>
        <p:spPr>
          <a:xfrm>
            <a:off x="3535325" y="285225"/>
            <a:ext cx="5127900" cy="514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Roboto"/>
                <a:ea typeface="Roboto"/>
                <a:cs typeface="Roboto"/>
                <a:sym typeface="Roboto"/>
                <a:hlinkClick r:id="rId3"/>
              </a:rPr>
              <a:t>Operational Blueprint Template</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4"/>
              </a:rPr>
              <a:t>COVID-19 Specific Communicable Disease Plan Template</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5"/>
              </a:rPr>
              <a:t>Problem-Solving Concerns and Complaints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6"/>
              </a:rPr>
              <a:t>Communications Tools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7"/>
              </a:rPr>
              <a:t>Planning for COVID-19 Scenarios in Schools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8"/>
              </a:rPr>
              <a:t>When to Exclude Staff and Students from School</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9"/>
              </a:rPr>
              <a:t>COVID-19 Grants and Funding Resources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8"/>
              </a:rPr>
              <a:t>Exclusion Summary Guide</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45"/>
        <p:cNvGrpSpPr/>
        <p:nvPr/>
      </p:nvGrpSpPr>
      <p:grpSpPr>
        <a:xfrm>
          <a:off x="0" y="0"/>
          <a:ext cx="0" cy="0"/>
          <a:chOff x="0" y="0"/>
          <a:chExt cx="0" cy="0"/>
        </a:xfrm>
      </p:grpSpPr>
      <p:sp>
        <p:nvSpPr>
          <p:cNvPr id="346" name="Google Shape;346;p56"/>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School Environment</a:t>
            </a:r>
            <a:endParaRPr/>
          </a:p>
        </p:txBody>
      </p:sp>
      <p:sp>
        <p:nvSpPr>
          <p:cNvPr id="347" name="Google Shape;347;p56"/>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Preparing the School Campus for On-Site Instruction</a:t>
            </a:r>
            <a:endParaRPr sz="2400"/>
          </a:p>
        </p:txBody>
      </p:sp>
      <p:sp>
        <p:nvSpPr>
          <p:cNvPr id="348" name="Google Shape;348;p56"/>
          <p:cNvSpPr txBox="1">
            <a:spLocks noGrp="1"/>
          </p:cNvSpPr>
          <p:nvPr>
            <p:ph type="subTitle" idx="1"/>
          </p:nvPr>
        </p:nvSpPr>
        <p:spPr>
          <a:xfrm>
            <a:off x="390525" y="4510725"/>
            <a:ext cx="861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t>Section 2</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52"/>
        <p:cNvGrpSpPr/>
        <p:nvPr/>
      </p:nvGrpSpPr>
      <p:grpSpPr>
        <a:xfrm>
          <a:off x="0" y="0"/>
          <a:ext cx="0" cy="0"/>
          <a:chOff x="0" y="0"/>
          <a:chExt cx="0" cy="0"/>
        </a:xfrm>
      </p:grpSpPr>
      <p:sp>
        <p:nvSpPr>
          <p:cNvPr id="353" name="Google Shape;353;p5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School Environment</a:t>
            </a:r>
            <a:endParaRPr sz="3600"/>
          </a:p>
        </p:txBody>
      </p:sp>
      <p:sp>
        <p:nvSpPr>
          <p:cNvPr id="354" name="Google Shape;354;p5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a:solidFill>
                  <a:srgbClr val="000000"/>
                </a:solidFill>
              </a:rPr>
              <a:t>In order to create a school environment where health and safety protocols can be implemented with fidelity, the school setting should be assessed and updated to ensure effective implementation of all health and safety protocols required by the state.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58"/>
        <p:cNvGrpSpPr/>
        <p:nvPr/>
      </p:nvGrpSpPr>
      <p:grpSpPr>
        <a:xfrm>
          <a:off x="0" y="0"/>
          <a:ext cx="0" cy="0"/>
          <a:chOff x="0" y="0"/>
          <a:chExt cx="0" cy="0"/>
        </a:xfrm>
      </p:grpSpPr>
      <p:sp>
        <p:nvSpPr>
          <p:cNvPr id="359" name="Google Shape;359;p5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Occupancy</a:t>
            </a:r>
            <a:endParaRPr sz="3600"/>
          </a:p>
        </p:txBody>
      </p:sp>
      <p:sp>
        <p:nvSpPr>
          <p:cNvPr id="360" name="Google Shape;360;p58"/>
          <p:cNvSpPr txBox="1">
            <a:spLocks noGrp="1"/>
          </p:cNvSpPr>
          <p:nvPr>
            <p:ph type="body" idx="1"/>
          </p:nvPr>
        </p:nvSpPr>
        <p:spPr>
          <a:xfrm>
            <a:off x="222025" y="1768775"/>
            <a:ext cx="4249800" cy="32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rPr>
              <a:t>Requirement:</a:t>
            </a:r>
            <a:endParaRPr b="1">
              <a:solidFill>
                <a:srgbClr val="000000"/>
              </a:solidFill>
            </a:endParaRPr>
          </a:p>
          <a:p>
            <a:pPr marL="457200" lvl="0" indent="-317500" algn="l" rtl="0">
              <a:spcBef>
                <a:spcPts val="1200"/>
              </a:spcBef>
              <a:spcAft>
                <a:spcPts val="0"/>
              </a:spcAft>
              <a:buClr>
                <a:srgbClr val="000000"/>
              </a:buClr>
              <a:buSzPts val="1400"/>
              <a:buFont typeface="Roboto"/>
              <a:buChar char="❏"/>
            </a:pPr>
            <a:r>
              <a:rPr lang="en-US">
                <a:solidFill>
                  <a:srgbClr val="000000"/>
                </a:solidFill>
              </a:rPr>
              <a:t>Establish a minimum of 35 square feet per person to determine room capacity</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Font typeface="Roboto"/>
              <a:buChar char="❏"/>
            </a:pPr>
            <a:r>
              <a:rPr lang="en-US">
                <a:solidFill>
                  <a:srgbClr val="000000"/>
                </a:solidFill>
              </a:rPr>
              <a:t>Calculate only usable classroom space</a:t>
            </a:r>
            <a:endParaRPr>
              <a:solidFill>
                <a:srgbClr val="000000"/>
              </a:solidFill>
            </a:endParaRPr>
          </a:p>
          <a:p>
            <a:pPr marL="914400" lvl="1" indent="-317500" algn="l" rtl="0">
              <a:spcBef>
                <a:spcPts val="0"/>
              </a:spcBef>
              <a:spcAft>
                <a:spcPts val="0"/>
              </a:spcAft>
              <a:buClr>
                <a:srgbClr val="000000"/>
              </a:buClr>
              <a:buSzPts val="1400"/>
              <a:buFont typeface="Roboto"/>
              <a:buChar char="❏"/>
            </a:pPr>
            <a:r>
              <a:rPr lang="en-US" sz="1400">
                <a:solidFill>
                  <a:srgbClr val="000000"/>
                </a:solidFill>
              </a:rPr>
              <a:t>Subtract cupboards, tables, and non-student desk spaces</a:t>
            </a:r>
            <a:endParaRPr sz="1400">
              <a:solidFill>
                <a:srgbClr val="000000"/>
              </a:solidFill>
            </a:endParaRPr>
          </a:p>
          <a:p>
            <a:pPr marL="914400" lvl="0" indent="0" algn="l" rtl="0">
              <a:spcBef>
                <a:spcPts val="0"/>
              </a:spcBef>
              <a:spcAft>
                <a:spcPts val="0"/>
              </a:spcAft>
              <a:buNone/>
            </a:pPr>
            <a:endParaRPr sz="1400">
              <a:solidFill>
                <a:srgbClr val="000000"/>
              </a:solidFill>
            </a:endParaRPr>
          </a:p>
          <a:p>
            <a:pPr marL="457200" lvl="0" indent="-317500" algn="l" rtl="0">
              <a:spcBef>
                <a:spcPts val="0"/>
              </a:spcBef>
              <a:spcAft>
                <a:spcPts val="0"/>
              </a:spcAft>
              <a:buClr>
                <a:srgbClr val="000000"/>
              </a:buClr>
              <a:buSzPts val="1400"/>
              <a:buFont typeface="Roboto"/>
              <a:buChar char="❏"/>
            </a:pPr>
            <a:r>
              <a:rPr lang="en-US">
                <a:solidFill>
                  <a:srgbClr val="000000"/>
                </a:solidFill>
              </a:rPr>
              <a:t>Strive to use all of the usable space in the room; work to keep people’s work spaces 6 feet from each other</a:t>
            </a:r>
            <a:endParaRPr>
              <a:solidFill>
                <a:srgbClr val="000000"/>
              </a:solidFill>
            </a:endParaRPr>
          </a:p>
          <a:p>
            <a:pPr marL="457200" lvl="0" indent="0" algn="l" rtl="0">
              <a:spcBef>
                <a:spcPts val="0"/>
              </a:spcBef>
              <a:spcAft>
                <a:spcPts val="1200"/>
              </a:spcAft>
              <a:buNone/>
            </a:pPr>
            <a:endParaRPr b="1"/>
          </a:p>
        </p:txBody>
      </p:sp>
      <p:sp>
        <p:nvSpPr>
          <p:cNvPr id="361" name="Google Shape;361;p58"/>
          <p:cNvSpPr txBox="1">
            <a:spLocks noGrp="1"/>
          </p:cNvSpPr>
          <p:nvPr>
            <p:ph type="body" idx="2"/>
          </p:nvPr>
        </p:nvSpPr>
        <p:spPr>
          <a:xfrm>
            <a:off x="4694250" y="1768775"/>
            <a:ext cx="4249800" cy="3211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spcBef>
                <a:spcPts val="1200"/>
              </a:spcBef>
              <a:spcAft>
                <a:spcPts val="0"/>
              </a:spcAft>
              <a:buClr>
                <a:srgbClr val="000000"/>
              </a:buClr>
              <a:buSzPts val="1400"/>
              <a:buFont typeface="Roboto"/>
              <a:buChar char="★"/>
            </a:pPr>
            <a:r>
              <a:rPr lang="en-US">
                <a:solidFill>
                  <a:srgbClr val="000000"/>
                </a:solidFill>
              </a:rPr>
              <a:t>Measure and determine the number of people that can be in each classroom and common space</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Font typeface="Roboto"/>
              <a:buChar char="★"/>
            </a:pPr>
            <a:r>
              <a:rPr lang="en-US">
                <a:solidFill>
                  <a:srgbClr val="000000"/>
                </a:solidFill>
              </a:rPr>
              <a:t>Consider putting up a sign with the number of people allowed in each space so that people who enter the area understand if there are too many in the room</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Font typeface="Roboto"/>
              <a:buChar char="★"/>
            </a:pPr>
            <a:r>
              <a:rPr lang="en-US">
                <a:solidFill>
                  <a:srgbClr val="000000"/>
                </a:solidFill>
              </a:rPr>
              <a:t>The number of people in a space will help drive your decision about the model you choose </a:t>
            </a:r>
            <a:endParaRPr>
              <a:solidFill>
                <a:srgbClr val="000000"/>
              </a:solidFill>
            </a:endParaRPr>
          </a:p>
          <a:p>
            <a:pPr marL="0" lvl="0" indent="0" algn="l" rtl="0">
              <a:spcBef>
                <a:spcPts val="0"/>
              </a:spcBef>
              <a:spcAft>
                <a:spcPts val="1200"/>
              </a:spcAft>
              <a:buNone/>
            </a:pP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65"/>
        <p:cNvGrpSpPr/>
        <p:nvPr/>
      </p:nvGrpSpPr>
      <p:grpSpPr>
        <a:xfrm>
          <a:off x="0" y="0"/>
          <a:ext cx="0" cy="0"/>
          <a:chOff x="0" y="0"/>
          <a:chExt cx="0" cy="0"/>
        </a:xfrm>
      </p:grpSpPr>
      <p:sp>
        <p:nvSpPr>
          <p:cNvPr id="366" name="Google Shape;366;p5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Seating</a:t>
            </a:r>
            <a:endParaRPr sz="3600"/>
          </a:p>
        </p:txBody>
      </p:sp>
      <p:sp>
        <p:nvSpPr>
          <p:cNvPr id="367" name="Google Shape;367;p59"/>
          <p:cNvSpPr txBox="1">
            <a:spLocks noGrp="1"/>
          </p:cNvSpPr>
          <p:nvPr>
            <p:ph type="body" idx="1"/>
          </p:nvPr>
        </p:nvSpPr>
        <p:spPr>
          <a:xfrm>
            <a:off x="471900" y="1919075"/>
            <a:ext cx="3999900" cy="313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rPr>
              <a:t>Requirement:</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Rearrange student desks and other seat spaces so that staff and students’ physical bodies are six feet apart to the maximum extent possible while also maintaining 35 square feet per person</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For all grade levels, assign seating so students are in the same seat at all times. This will assist with determining close contacts (for contact-tracing).</a:t>
            </a:r>
            <a:endParaRPr>
              <a:solidFill>
                <a:srgbClr val="000000"/>
              </a:solidFill>
            </a:endParaRPr>
          </a:p>
          <a:p>
            <a:pPr marL="457200" lvl="0" indent="0" algn="l" rtl="0">
              <a:spcBef>
                <a:spcPts val="0"/>
              </a:spcBef>
              <a:spcAft>
                <a:spcPts val="1200"/>
              </a:spcAft>
              <a:buNone/>
            </a:pPr>
            <a:endParaRPr b="1"/>
          </a:p>
        </p:txBody>
      </p:sp>
      <p:sp>
        <p:nvSpPr>
          <p:cNvPr id="368" name="Google Shape;368;p59"/>
          <p:cNvSpPr txBox="1">
            <a:spLocks noGrp="1"/>
          </p:cNvSpPr>
          <p:nvPr>
            <p:ph type="body" idx="2"/>
          </p:nvPr>
        </p:nvSpPr>
        <p:spPr>
          <a:xfrm>
            <a:off x="4694250" y="1919075"/>
            <a:ext cx="3999900" cy="30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Remove all unnecessary items from the learning environment. Less items = More people.</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Address traditionally high use areas within a classroom (such as turn-in boxes, supply areas, etc.) to prevent congregation of students.</a:t>
            </a:r>
            <a:endParaRPr>
              <a:solidFill>
                <a:srgbClr val="000000"/>
              </a:solidFill>
            </a:endParaRPr>
          </a:p>
          <a:p>
            <a:pPr marL="914400" lvl="1" indent="-317500" algn="l" rtl="0">
              <a:lnSpc>
                <a:spcPct val="100000"/>
              </a:lnSpc>
              <a:spcBef>
                <a:spcPts val="0"/>
              </a:spcBef>
              <a:spcAft>
                <a:spcPts val="0"/>
              </a:spcAft>
              <a:buClr>
                <a:srgbClr val="000000"/>
              </a:buClr>
              <a:buSzPts val="1400"/>
              <a:buFont typeface="Roboto"/>
              <a:buChar char="○"/>
            </a:pPr>
            <a:r>
              <a:rPr lang="en-US" sz="1400">
                <a:solidFill>
                  <a:srgbClr val="000000"/>
                </a:solidFill>
              </a:rPr>
              <a:t>Individual materials at desk</a:t>
            </a:r>
            <a:endParaRPr sz="1400">
              <a:solidFill>
                <a:srgbClr val="000000"/>
              </a:solidFill>
            </a:endParaRPr>
          </a:p>
          <a:p>
            <a:pPr marL="914400" lvl="1" indent="-317500" algn="l" rtl="0">
              <a:lnSpc>
                <a:spcPct val="100000"/>
              </a:lnSpc>
              <a:spcBef>
                <a:spcPts val="0"/>
              </a:spcBef>
              <a:spcAft>
                <a:spcPts val="0"/>
              </a:spcAft>
              <a:buClr>
                <a:srgbClr val="000000"/>
              </a:buClr>
              <a:buSzPts val="1400"/>
              <a:buFont typeface="Roboto"/>
              <a:buChar char="○"/>
            </a:pPr>
            <a:r>
              <a:rPr lang="en-US" sz="1400">
                <a:solidFill>
                  <a:srgbClr val="000000"/>
                </a:solidFill>
              </a:rPr>
              <a:t>Submit papers electronically</a:t>
            </a:r>
            <a:endParaRPr sz="1400">
              <a:solidFill>
                <a:srgbClr val="000000"/>
              </a:solidFill>
            </a:endParaRPr>
          </a:p>
          <a:p>
            <a:pPr marL="457200" lvl="0" indent="0" algn="l" rtl="0">
              <a:spcBef>
                <a:spcPts val="0"/>
              </a:spcBef>
              <a:spcAft>
                <a:spcPts val="0"/>
              </a:spcAft>
              <a:buNone/>
            </a:pPr>
            <a:endParaRPr>
              <a:solidFill>
                <a:srgbClr val="000000"/>
              </a:solidFill>
            </a:endParaRPr>
          </a:p>
          <a:p>
            <a:pPr marL="0" lvl="0" indent="0" algn="l" rtl="0">
              <a:spcBef>
                <a:spcPts val="0"/>
              </a:spcBef>
              <a:spcAft>
                <a:spcPts val="1200"/>
              </a:spcAft>
              <a:buNone/>
            </a:pP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372"/>
        <p:cNvGrpSpPr/>
        <p:nvPr/>
      </p:nvGrpSpPr>
      <p:grpSpPr>
        <a:xfrm>
          <a:off x="0" y="0"/>
          <a:ext cx="0" cy="0"/>
          <a:chOff x="0" y="0"/>
          <a:chExt cx="0" cy="0"/>
        </a:xfrm>
      </p:grpSpPr>
      <p:sp>
        <p:nvSpPr>
          <p:cNvPr id="373" name="Google Shape;373;p6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Screening Process</a:t>
            </a:r>
            <a:endParaRPr sz="3600"/>
          </a:p>
        </p:txBody>
      </p:sp>
      <p:sp>
        <p:nvSpPr>
          <p:cNvPr id="374" name="Google Shape;374;p60"/>
          <p:cNvSpPr txBox="1">
            <a:spLocks noGrp="1"/>
          </p:cNvSpPr>
          <p:nvPr>
            <p:ph type="body" idx="1"/>
          </p:nvPr>
        </p:nvSpPr>
        <p:spPr>
          <a:xfrm>
            <a:off x="125825" y="1801925"/>
            <a:ext cx="4338600" cy="32952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US" sz="2000" b="1">
                <a:solidFill>
                  <a:srgbClr val="000000"/>
                </a:solidFill>
              </a:rPr>
              <a:t>Requirement:</a:t>
            </a:r>
            <a:endParaRPr sz="2000">
              <a:solidFill>
                <a:srgbClr val="000000"/>
              </a:solidFill>
            </a:endParaRPr>
          </a:p>
          <a:p>
            <a:pPr marL="457200" lvl="0" indent="-307975" algn="l" rtl="0">
              <a:lnSpc>
                <a:spcPct val="100000"/>
              </a:lnSpc>
              <a:spcBef>
                <a:spcPts val="1200"/>
              </a:spcBef>
              <a:spcAft>
                <a:spcPts val="0"/>
              </a:spcAft>
              <a:buClr>
                <a:srgbClr val="000000"/>
              </a:buClr>
              <a:buSzPct val="100000"/>
              <a:buFont typeface="Roboto"/>
              <a:buChar char="❏"/>
            </a:pPr>
            <a:r>
              <a:rPr lang="en-US" sz="2000">
                <a:solidFill>
                  <a:srgbClr val="000000"/>
                </a:solidFill>
              </a:rPr>
              <a:t>Determine what your screening process will include and how staff will be trained on that process. Training should include strategies for being culturally responsive and trauma-informed during screening interactions with students and families. </a:t>
            </a:r>
            <a:endParaRPr sz="2000">
              <a:solidFill>
                <a:srgbClr val="000000"/>
              </a:solidFill>
            </a:endParaRPr>
          </a:p>
          <a:p>
            <a:pPr marL="457200" lvl="0" indent="-307975" algn="l" rtl="0">
              <a:lnSpc>
                <a:spcPct val="100000"/>
              </a:lnSpc>
              <a:spcBef>
                <a:spcPts val="0"/>
              </a:spcBef>
              <a:spcAft>
                <a:spcPts val="0"/>
              </a:spcAft>
              <a:buClr>
                <a:srgbClr val="000000"/>
              </a:buClr>
              <a:buSzPct val="100000"/>
              <a:buFont typeface="Roboto"/>
              <a:buChar char="❏"/>
            </a:pPr>
            <a:r>
              <a:rPr lang="en-US" sz="2000">
                <a:solidFill>
                  <a:srgbClr val="000000"/>
                </a:solidFill>
              </a:rPr>
              <a:t>Determine what process will be followed if a student or staff member exhibits primary symptoms of COVID-19 and needs to be either excluded from entry or moved into isolation until they can be sent home. How will that process be completed without the screener leaving their post at the entry and without causing significant back-up in the line? </a:t>
            </a:r>
            <a:endParaRPr sz="2000">
              <a:solidFill>
                <a:srgbClr val="000000"/>
              </a:solidFill>
            </a:endParaRPr>
          </a:p>
          <a:p>
            <a:pPr marL="457200" lvl="0" indent="-307975" algn="l" rtl="0">
              <a:lnSpc>
                <a:spcPct val="100000"/>
              </a:lnSpc>
              <a:spcBef>
                <a:spcPts val="0"/>
              </a:spcBef>
              <a:spcAft>
                <a:spcPts val="0"/>
              </a:spcAft>
              <a:buClr>
                <a:srgbClr val="000000"/>
              </a:buClr>
              <a:buSzPct val="100000"/>
              <a:buFont typeface="Roboto"/>
              <a:buChar char="❏"/>
            </a:pPr>
            <a:r>
              <a:rPr lang="en-US" sz="2000">
                <a:solidFill>
                  <a:srgbClr val="000000"/>
                </a:solidFill>
              </a:rPr>
              <a:t>Determine how students will have access to either hand sanitizer or soap/water for hand hygiene upon entry </a:t>
            </a:r>
            <a:endParaRPr sz="2000">
              <a:solidFill>
                <a:srgbClr val="000000"/>
              </a:solidFill>
            </a:endParaRPr>
          </a:p>
          <a:p>
            <a:pPr marL="457200" lvl="0" indent="-307975" algn="l" rtl="0">
              <a:lnSpc>
                <a:spcPct val="100000"/>
              </a:lnSpc>
              <a:spcBef>
                <a:spcPts val="0"/>
              </a:spcBef>
              <a:spcAft>
                <a:spcPts val="0"/>
              </a:spcAft>
              <a:buClr>
                <a:srgbClr val="000000"/>
              </a:buClr>
              <a:buSzPct val="100000"/>
              <a:buFont typeface="Roboto"/>
              <a:buChar char="❏"/>
            </a:pPr>
            <a:r>
              <a:rPr lang="en-US" sz="2000">
                <a:solidFill>
                  <a:srgbClr val="000000"/>
                </a:solidFill>
              </a:rPr>
              <a:t>Determine and provide visual signage for foot traffic patterns that will support effective social distancing</a:t>
            </a:r>
            <a:endParaRPr sz="2000">
              <a:solidFill>
                <a:srgbClr val="000000"/>
              </a:solidFill>
            </a:endParaRPr>
          </a:p>
          <a:p>
            <a:pPr marL="0" lvl="0" indent="0" algn="l" rtl="0">
              <a:spcBef>
                <a:spcPts val="0"/>
              </a:spcBef>
              <a:spcAft>
                <a:spcPts val="1200"/>
              </a:spcAft>
              <a:buNone/>
            </a:pPr>
            <a:endParaRPr>
              <a:solidFill>
                <a:srgbClr val="000000"/>
              </a:solidFill>
              <a:latin typeface="Calibri"/>
              <a:ea typeface="Calibri"/>
              <a:cs typeface="Calibri"/>
              <a:sym typeface="Calibri"/>
            </a:endParaRPr>
          </a:p>
        </p:txBody>
      </p:sp>
      <p:sp>
        <p:nvSpPr>
          <p:cNvPr id="375" name="Google Shape;375;p60"/>
          <p:cNvSpPr txBox="1">
            <a:spLocks noGrp="1"/>
          </p:cNvSpPr>
          <p:nvPr>
            <p:ph type="body" idx="2"/>
          </p:nvPr>
        </p:nvSpPr>
        <p:spPr>
          <a:xfrm>
            <a:off x="4679425" y="1801925"/>
            <a:ext cx="4338600" cy="30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lnSpc>
                <a:spcPct val="100000"/>
              </a:lnSpc>
              <a:spcBef>
                <a:spcPts val="1200"/>
              </a:spcBef>
              <a:spcAft>
                <a:spcPts val="0"/>
              </a:spcAft>
              <a:buClr>
                <a:srgbClr val="000000"/>
              </a:buClr>
              <a:buSzPts val="1250"/>
              <a:buFont typeface="Roboto"/>
              <a:buChar char="★"/>
            </a:pPr>
            <a:r>
              <a:rPr lang="en-US" sz="1250">
                <a:solidFill>
                  <a:srgbClr val="000000"/>
                </a:solidFill>
              </a:rPr>
              <a:t>Reinforce the importance of screening with students and staff; normalize the process and protocols and find ways to encourage and empower personal responsibility, as well as health and safety.</a:t>
            </a:r>
            <a:endParaRPr sz="1250">
              <a:solidFill>
                <a:srgbClr val="000000"/>
              </a:solidFill>
            </a:endParaRPr>
          </a:p>
          <a:p>
            <a:pPr marL="457200" lvl="0" indent="-307975" algn="l" rtl="0">
              <a:lnSpc>
                <a:spcPct val="100000"/>
              </a:lnSpc>
              <a:spcBef>
                <a:spcPts val="1000"/>
              </a:spcBef>
              <a:spcAft>
                <a:spcPts val="0"/>
              </a:spcAft>
              <a:buClr>
                <a:srgbClr val="000000"/>
              </a:buClr>
              <a:buSzPts val="1250"/>
              <a:buFont typeface="Roboto"/>
              <a:buChar char="★"/>
            </a:pPr>
            <a:r>
              <a:rPr lang="en-US" sz="1250">
                <a:solidFill>
                  <a:srgbClr val="000000"/>
                </a:solidFill>
              </a:rPr>
              <a:t>As part of the screening process, staff should be checking and ensuring all who enter the school have appropriate face coverings in place.</a:t>
            </a:r>
            <a:endParaRPr sz="1250">
              <a:solidFill>
                <a:srgbClr val="000000"/>
              </a:solidFill>
            </a:endParaRPr>
          </a:p>
          <a:p>
            <a:pPr marL="457200" lvl="0" indent="-307975" algn="l" rtl="0">
              <a:lnSpc>
                <a:spcPct val="100000"/>
              </a:lnSpc>
              <a:spcBef>
                <a:spcPts val="1000"/>
              </a:spcBef>
              <a:spcAft>
                <a:spcPts val="0"/>
              </a:spcAft>
              <a:buClr>
                <a:srgbClr val="000000"/>
              </a:buClr>
              <a:buSzPts val="1250"/>
              <a:buFont typeface="Roboto"/>
              <a:buChar char="★"/>
            </a:pPr>
            <a:r>
              <a:rPr lang="en-US" sz="1250">
                <a:solidFill>
                  <a:srgbClr val="000000"/>
                </a:solidFill>
              </a:rPr>
              <a:t>Use </a:t>
            </a:r>
            <a:r>
              <a:rPr lang="en-US" sz="1250" u="sng">
                <a:solidFill>
                  <a:schemeClr val="hlink"/>
                </a:solidFill>
                <a:hlinkClick r:id="rId3"/>
              </a:rPr>
              <a:t>ODE’s Exclusion Summary Chart</a:t>
            </a:r>
            <a:endParaRPr sz="125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Objectives</a:t>
            </a:r>
            <a:endParaRPr sz="3600">
              <a:solidFill>
                <a:srgbClr val="FFFFFF"/>
              </a:solidFill>
            </a:endParaRPr>
          </a:p>
        </p:txBody>
      </p:sp>
      <p:sp>
        <p:nvSpPr>
          <p:cNvPr id="198" name="Google Shape;198;p34"/>
          <p:cNvSpPr txBox="1">
            <a:spLocks noGrp="1"/>
          </p:cNvSpPr>
          <p:nvPr>
            <p:ph type="body" idx="1"/>
          </p:nvPr>
        </p:nvSpPr>
        <p:spPr>
          <a:xfrm>
            <a:off x="471900" y="1919075"/>
            <a:ext cx="8222100" cy="30687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rgbClr val="000000"/>
              </a:buClr>
              <a:buSzPts val="1800"/>
              <a:buChar char="●"/>
            </a:pPr>
            <a:r>
              <a:rPr lang="en-US">
                <a:solidFill>
                  <a:srgbClr val="000000"/>
                </a:solidFill>
                <a:highlight>
                  <a:srgbClr val="FFFFFF"/>
                </a:highlight>
              </a:rPr>
              <a:t>Become familiar with the planning and logistics necessary for returning students and staff to on-site instruction;</a:t>
            </a:r>
            <a:endParaRPr>
              <a:solidFill>
                <a:srgbClr val="000000"/>
              </a:solidFill>
              <a:highlight>
                <a:srgbClr val="FFFFFF"/>
              </a:highlight>
            </a:endParaRPr>
          </a:p>
          <a:p>
            <a:pPr marL="0" lvl="0" indent="0" algn="l" rtl="0">
              <a:lnSpc>
                <a:spcPct val="100000"/>
              </a:lnSpc>
              <a:spcBef>
                <a:spcPts val="0"/>
              </a:spcBef>
              <a:spcAft>
                <a:spcPts val="0"/>
              </a:spcAft>
              <a:buNone/>
            </a:pPr>
            <a:endParaRPr>
              <a:solidFill>
                <a:srgbClr val="000000"/>
              </a:solidFill>
              <a:highlight>
                <a:srgbClr val="FFFFFF"/>
              </a:highlight>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highlight>
                  <a:srgbClr val="FFFFFF"/>
                </a:highlight>
              </a:rPr>
              <a:t>Understand many of the key health and safety protocols foundational to preparing the school environment for on-site instruction;</a:t>
            </a:r>
            <a:endParaRPr>
              <a:solidFill>
                <a:srgbClr val="000000"/>
              </a:solidFill>
              <a:highlight>
                <a:srgbClr val="FFFFFF"/>
              </a:highlight>
            </a:endParaRPr>
          </a:p>
          <a:p>
            <a:pPr marL="457200" lvl="0" indent="0" algn="l" rtl="0">
              <a:lnSpc>
                <a:spcPct val="100000"/>
              </a:lnSpc>
              <a:spcBef>
                <a:spcPts val="0"/>
              </a:spcBef>
              <a:spcAft>
                <a:spcPts val="0"/>
              </a:spcAft>
              <a:buNone/>
            </a:pPr>
            <a:endParaRPr>
              <a:solidFill>
                <a:srgbClr val="000000"/>
              </a:solidFill>
              <a:highlight>
                <a:srgbClr val="FFFFFF"/>
              </a:highlight>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highlight>
                  <a:srgbClr val="FFFFFF"/>
                </a:highlight>
              </a:rPr>
              <a:t>Get a snapshot of the school day -- including how required health and safety protocols are implemented in practice;</a:t>
            </a:r>
            <a:endParaRPr>
              <a:solidFill>
                <a:srgbClr val="000000"/>
              </a:solidFill>
              <a:highlight>
                <a:srgbClr val="FFFFFF"/>
              </a:highlight>
            </a:endParaRPr>
          </a:p>
          <a:p>
            <a:pPr marL="457200" lvl="0" indent="0" algn="l" rtl="0">
              <a:lnSpc>
                <a:spcPct val="100000"/>
              </a:lnSpc>
              <a:spcBef>
                <a:spcPts val="0"/>
              </a:spcBef>
              <a:spcAft>
                <a:spcPts val="0"/>
              </a:spcAft>
              <a:buNone/>
            </a:pPr>
            <a:endParaRPr>
              <a:solidFill>
                <a:srgbClr val="000000"/>
              </a:solidFill>
              <a:highlight>
                <a:srgbClr val="FFFFFF"/>
              </a:highlight>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highlight>
                  <a:srgbClr val="FFFFFF"/>
                </a:highlight>
              </a:rPr>
              <a:t>Know where to find more information.</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379"/>
        <p:cNvGrpSpPr/>
        <p:nvPr/>
      </p:nvGrpSpPr>
      <p:grpSpPr>
        <a:xfrm>
          <a:off x="0" y="0"/>
          <a:ext cx="0" cy="0"/>
          <a:chOff x="0" y="0"/>
          <a:chExt cx="0" cy="0"/>
        </a:xfrm>
      </p:grpSpPr>
      <p:sp>
        <p:nvSpPr>
          <p:cNvPr id="380" name="Google Shape;380;p6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Staff Screening Process</a:t>
            </a:r>
            <a:endParaRPr sz="3600"/>
          </a:p>
        </p:txBody>
      </p:sp>
      <p:sp>
        <p:nvSpPr>
          <p:cNvPr id="381" name="Google Shape;381;p61"/>
          <p:cNvSpPr txBox="1">
            <a:spLocks noGrp="1"/>
          </p:cNvSpPr>
          <p:nvPr>
            <p:ph type="body" idx="1"/>
          </p:nvPr>
        </p:nvSpPr>
        <p:spPr>
          <a:xfrm>
            <a:off x="240075" y="1919075"/>
            <a:ext cx="8684700" cy="329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900" b="1" u="sng">
                <a:solidFill>
                  <a:srgbClr val="000000"/>
                </a:solidFill>
                <a:latin typeface="Calibri"/>
                <a:ea typeface="Calibri"/>
                <a:cs typeface="Calibri"/>
                <a:sym typeface="Calibri"/>
              </a:rPr>
              <a:t>Staff should stay home if:</a:t>
            </a:r>
            <a:r>
              <a:rPr lang="en-US" sz="1900" b="1">
                <a:solidFill>
                  <a:srgbClr val="000000"/>
                </a:solidFill>
                <a:latin typeface="Calibri"/>
                <a:ea typeface="Calibri"/>
                <a:cs typeface="Calibri"/>
                <a:sym typeface="Calibri"/>
              </a:rPr>
              <a:t> </a:t>
            </a:r>
            <a:r>
              <a:rPr lang="en-US" sz="1900">
                <a:solidFill>
                  <a:srgbClr val="000000"/>
                </a:solidFill>
                <a:latin typeface="Calibri"/>
                <a:ea typeface="Calibri"/>
                <a:cs typeface="Calibri"/>
                <a:sym typeface="Calibri"/>
              </a:rPr>
              <a:t>they or anyone in their homes or community living spaces have COVID-19 Symptoms</a:t>
            </a:r>
            <a:endParaRPr sz="1900">
              <a:solidFill>
                <a:srgbClr val="000000"/>
              </a:solidFill>
              <a:latin typeface="Calibri"/>
              <a:ea typeface="Calibri"/>
              <a:cs typeface="Calibri"/>
              <a:sym typeface="Calibri"/>
            </a:endParaRPr>
          </a:p>
          <a:p>
            <a:pPr marL="0" lvl="0" indent="0" algn="l" rtl="0">
              <a:spcBef>
                <a:spcPts val="0"/>
              </a:spcBef>
              <a:spcAft>
                <a:spcPts val="0"/>
              </a:spcAft>
              <a:buNone/>
            </a:pPr>
            <a:endParaRPr sz="1900" b="1" u="sng">
              <a:solidFill>
                <a:srgbClr val="000000"/>
              </a:solidFill>
              <a:latin typeface="Calibri"/>
              <a:ea typeface="Calibri"/>
              <a:cs typeface="Calibri"/>
              <a:sym typeface="Calibri"/>
            </a:endParaRPr>
          </a:p>
          <a:p>
            <a:pPr marL="0" lvl="0" indent="0" algn="l" rtl="0">
              <a:spcBef>
                <a:spcPts val="0"/>
              </a:spcBef>
              <a:spcAft>
                <a:spcPts val="0"/>
              </a:spcAft>
              <a:buNone/>
            </a:pPr>
            <a:r>
              <a:rPr lang="en-US" sz="1900" b="1" u="sng">
                <a:solidFill>
                  <a:srgbClr val="000000"/>
                </a:solidFill>
                <a:latin typeface="Calibri"/>
                <a:ea typeface="Calibri"/>
                <a:cs typeface="Calibri"/>
                <a:sym typeface="Calibri"/>
              </a:rPr>
              <a:t>If a staff member presents with symptoms at work:</a:t>
            </a:r>
            <a:r>
              <a:rPr lang="en-US" sz="1900" b="1">
                <a:solidFill>
                  <a:srgbClr val="000000"/>
                </a:solidFill>
                <a:latin typeface="Calibri"/>
                <a:ea typeface="Calibri"/>
                <a:cs typeface="Calibri"/>
                <a:sym typeface="Calibri"/>
              </a:rPr>
              <a:t> </a:t>
            </a:r>
            <a:r>
              <a:rPr lang="en-US" sz="1900">
                <a:solidFill>
                  <a:srgbClr val="000000"/>
                </a:solidFill>
                <a:latin typeface="Calibri"/>
                <a:ea typeface="Calibri"/>
                <a:cs typeface="Calibri"/>
                <a:sym typeface="Calibri"/>
              </a:rPr>
              <a:t>staff should communicate the symptom(s) to their administrator/designee and go to the isolation room</a:t>
            </a:r>
            <a:endParaRPr sz="1900">
              <a:solidFill>
                <a:srgbClr val="000000"/>
              </a:solidFill>
              <a:latin typeface="Calibri"/>
              <a:ea typeface="Calibri"/>
              <a:cs typeface="Calibri"/>
              <a:sym typeface="Calibri"/>
            </a:endParaRPr>
          </a:p>
          <a:p>
            <a:pPr marL="0" lvl="0" indent="0" algn="l" rtl="0">
              <a:spcBef>
                <a:spcPts val="0"/>
              </a:spcBef>
              <a:spcAft>
                <a:spcPts val="0"/>
              </a:spcAft>
              <a:buNone/>
            </a:pPr>
            <a:endParaRPr sz="2200">
              <a:solidFill>
                <a:srgbClr val="000000"/>
              </a:solidFill>
              <a:latin typeface="Calibri"/>
              <a:ea typeface="Calibri"/>
              <a:cs typeface="Calibri"/>
              <a:sym typeface="Calibri"/>
            </a:endParaRPr>
          </a:p>
          <a:p>
            <a:pPr marL="0" lvl="0" indent="0" algn="l" rtl="0">
              <a:spcBef>
                <a:spcPts val="0"/>
              </a:spcBef>
              <a:spcAft>
                <a:spcPts val="1200"/>
              </a:spcAft>
              <a:buNone/>
            </a:pPr>
            <a:endParaRPr>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385"/>
        <p:cNvGrpSpPr/>
        <p:nvPr/>
      </p:nvGrpSpPr>
      <p:grpSpPr>
        <a:xfrm>
          <a:off x="0" y="0"/>
          <a:ext cx="0" cy="0"/>
          <a:chOff x="0" y="0"/>
          <a:chExt cx="0" cy="0"/>
        </a:xfrm>
      </p:grpSpPr>
      <p:sp>
        <p:nvSpPr>
          <p:cNvPr id="386" name="Google Shape;386;p6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COVID-19 Primary Symptoms</a:t>
            </a:r>
            <a:endParaRPr sz="3600"/>
          </a:p>
        </p:txBody>
      </p:sp>
      <p:sp>
        <p:nvSpPr>
          <p:cNvPr id="387" name="Google Shape;387;p62"/>
          <p:cNvSpPr txBox="1">
            <a:spLocks noGrp="1"/>
          </p:cNvSpPr>
          <p:nvPr>
            <p:ph type="body" idx="1"/>
          </p:nvPr>
        </p:nvSpPr>
        <p:spPr>
          <a:xfrm>
            <a:off x="471900" y="1838474"/>
            <a:ext cx="7255200" cy="2126423"/>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Calibri"/>
              <a:buChar char="●"/>
            </a:pPr>
            <a:r>
              <a:rPr lang="en-US" sz="1800" dirty="0" smtClean="0">
                <a:solidFill>
                  <a:srgbClr val="000000"/>
                </a:solidFill>
                <a:latin typeface="Roboto" panose="020B0604020202020204" charset="0"/>
                <a:ea typeface="Roboto" panose="020B0604020202020204" charset="0"/>
                <a:cs typeface="Calibri"/>
                <a:sym typeface="Calibri"/>
              </a:rPr>
              <a:t>Temperature of 100.4 F or higher</a:t>
            </a:r>
          </a:p>
          <a:p>
            <a:pPr marL="457200" lvl="0" indent="-342900" algn="l" rtl="0">
              <a:spcBef>
                <a:spcPts val="0"/>
              </a:spcBef>
              <a:spcAft>
                <a:spcPts val="0"/>
              </a:spcAft>
              <a:buClr>
                <a:srgbClr val="000000"/>
              </a:buClr>
              <a:buSzPts val="1800"/>
              <a:buFont typeface="Calibri"/>
              <a:buChar char="●"/>
            </a:pPr>
            <a:r>
              <a:rPr lang="en-US" sz="1800" dirty="0" smtClean="0">
                <a:solidFill>
                  <a:srgbClr val="000000"/>
                </a:solidFill>
                <a:latin typeface="Roboto" panose="020B0604020202020204" charset="0"/>
                <a:ea typeface="Roboto" panose="020B0604020202020204" charset="0"/>
                <a:cs typeface="Calibri"/>
                <a:sym typeface="Calibri"/>
              </a:rPr>
              <a:t>Chills</a:t>
            </a:r>
            <a:endParaRPr sz="1800" dirty="0">
              <a:solidFill>
                <a:srgbClr val="000000"/>
              </a:solidFill>
              <a:latin typeface="Roboto" panose="020B0604020202020204" charset="0"/>
              <a:ea typeface="Roboto" panose="020B0604020202020204" charset="0"/>
              <a:cs typeface="Calibri"/>
              <a:sym typeface="Calibri"/>
            </a:endParaRPr>
          </a:p>
          <a:p>
            <a:pPr marL="457200" lvl="0" indent="-342900" algn="l" rtl="0">
              <a:spcBef>
                <a:spcPts val="0"/>
              </a:spcBef>
              <a:spcAft>
                <a:spcPts val="0"/>
              </a:spcAft>
              <a:buClr>
                <a:srgbClr val="000000"/>
              </a:buClr>
              <a:buSzPts val="1800"/>
              <a:buFont typeface="Calibri"/>
              <a:buChar char="●"/>
            </a:pPr>
            <a:r>
              <a:rPr lang="en-US" sz="1800" dirty="0">
                <a:solidFill>
                  <a:srgbClr val="000000"/>
                </a:solidFill>
                <a:latin typeface="Roboto" panose="020B0604020202020204" charset="0"/>
                <a:ea typeface="Roboto" panose="020B0604020202020204" charset="0"/>
                <a:cs typeface="Calibri"/>
                <a:sym typeface="Calibri"/>
              </a:rPr>
              <a:t>Cough</a:t>
            </a:r>
            <a:endParaRPr sz="1800" dirty="0">
              <a:solidFill>
                <a:srgbClr val="000000"/>
              </a:solidFill>
              <a:latin typeface="Roboto" panose="020B0604020202020204" charset="0"/>
              <a:ea typeface="Roboto" panose="020B0604020202020204" charset="0"/>
              <a:cs typeface="Calibri"/>
              <a:sym typeface="Calibri"/>
            </a:endParaRPr>
          </a:p>
          <a:p>
            <a:pPr marL="457200" lvl="0" indent="-342900" algn="l" rtl="0">
              <a:spcBef>
                <a:spcPts val="0"/>
              </a:spcBef>
              <a:spcAft>
                <a:spcPts val="0"/>
              </a:spcAft>
              <a:buClr>
                <a:srgbClr val="000000"/>
              </a:buClr>
              <a:buSzPts val="1800"/>
              <a:buFont typeface="Calibri"/>
              <a:buChar char="●"/>
            </a:pPr>
            <a:r>
              <a:rPr lang="en-US" sz="1800" dirty="0">
                <a:solidFill>
                  <a:srgbClr val="000000"/>
                </a:solidFill>
                <a:latin typeface="Roboto" panose="020B0604020202020204" charset="0"/>
                <a:ea typeface="Roboto" panose="020B0604020202020204" charset="0"/>
                <a:cs typeface="Calibri"/>
                <a:sym typeface="Calibri"/>
              </a:rPr>
              <a:t>Shortness of breath or difficulty breathing</a:t>
            </a:r>
            <a:endParaRPr sz="1800" dirty="0">
              <a:solidFill>
                <a:srgbClr val="000000"/>
              </a:solidFill>
              <a:latin typeface="Roboto" panose="020B0604020202020204" charset="0"/>
              <a:ea typeface="Roboto" panose="020B0604020202020204" charset="0"/>
              <a:cs typeface="Calibri"/>
              <a:sym typeface="Calibri"/>
            </a:endParaRPr>
          </a:p>
          <a:p>
            <a:pPr marL="457200" lvl="0" indent="-342900" algn="l" rtl="0">
              <a:spcBef>
                <a:spcPts val="0"/>
              </a:spcBef>
              <a:spcAft>
                <a:spcPts val="0"/>
              </a:spcAft>
              <a:buClr>
                <a:srgbClr val="000000"/>
              </a:buClr>
              <a:buSzPts val="1800"/>
              <a:buFont typeface="Calibri"/>
              <a:buChar char="●"/>
            </a:pPr>
            <a:r>
              <a:rPr lang="en-US" sz="1800" dirty="0" smtClean="0">
                <a:solidFill>
                  <a:srgbClr val="000000"/>
                </a:solidFill>
                <a:latin typeface="Roboto" panose="020B0604020202020204" charset="0"/>
                <a:ea typeface="Roboto" panose="020B0604020202020204" charset="0"/>
                <a:cs typeface="Calibri"/>
                <a:sym typeface="Calibri"/>
              </a:rPr>
              <a:t>New loss of taste or smell</a:t>
            </a:r>
            <a:endParaRPr sz="1800" dirty="0">
              <a:solidFill>
                <a:srgbClr val="000000"/>
              </a:solidFill>
              <a:latin typeface="Roboto" panose="020B0604020202020204" charset="0"/>
              <a:ea typeface="Roboto" panose="020B0604020202020204" charset="0"/>
              <a:cs typeface="Calibri"/>
              <a:sym typeface="Calibri"/>
            </a:endParaRPr>
          </a:p>
        </p:txBody>
      </p:sp>
      <p:sp>
        <p:nvSpPr>
          <p:cNvPr id="388" name="Google Shape;388;p62"/>
          <p:cNvSpPr txBox="1"/>
          <p:nvPr/>
        </p:nvSpPr>
        <p:spPr>
          <a:xfrm>
            <a:off x="603700" y="4022625"/>
            <a:ext cx="7617600" cy="738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latin typeface="Roboto" panose="020B0604020202020204" charset="0"/>
                <a:ea typeface="Roboto" panose="020B0604020202020204" charset="0"/>
                <a:cs typeface="Calibri"/>
                <a:sym typeface="Calibri"/>
              </a:rPr>
              <a:t>Learn More:</a:t>
            </a:r>
            <a:endParaRPr sz="1800" b="1" dirty="0">
              <a:latin typeface="Roboto" panose="020B0604020202020204" charset="0"/>
              <a:ea typeface="Roboto" panose="020B0604020202020204" charset="0"/>
              <a:cs typeface="Calibri"/>
              <a:sym typeface="Calibri"/>
            </a:endParaRPr>
          </a:p>
          <a:p>
            <a:pPr marL="0" lvl="0" indent="0" algn="l" rtl="0">
              <a:spcBef>
                <a:spcPts val="0"/>
              </a:spcBef>
              <a:spcAft>
                <a:spcPts val="0"/>
              </a:spcAft>
              <a:buNone/>
            </a:pPr>
            <a:r>
              <a:rPr lang="en-US" sz="1800" u="sng" dirty="0">
                <a:solidFill>
                  <a:schemeClr val="hlink"/>
                </a:solidFill>
                <a:latin typeface="Roboto" panose="020B0604020202020204" charset="0"/>
                <a:ea typeface="Roboto" panose="020B0604020202020204" charset="0"/>
                <a:cs typeface="Calibri"/>
                <a:sym typeface="Calibri"/>
                <a:hlinkClick r:id="rId3"/>
              </a:rPr>
              <a:t>Planning for COVID-19 Scenarios in Schools</a:t>
            </a:r>
            <a:endParaRPr dirty="0">
              <a:latin typeface="Roboto" panose="020B0604020202020204" charset="0"/>
              <a:ea typeface="Roboto" panose="020B0604020202020204" charset="0"/>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92"/>
        <p:cNvGrpSpPr/>
        <p:nvPr/>
      </p:nvGrpSpPr>
      <p:grpSpPr>
        <a:xfrm>
          <a:off x="0" y="0"/>
          <a:ext cx="0" cy="0"/>
          <a:chOff x="0" y="0"/>
          <a:chExt cx="0" cy="0"/>
        </a:xfrm>
      </p:grpSpPr>
      <p:sp>
        <p:nvSpPr>
          <p:cNvPr id="393" name="Google Shape;393;p6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Cleaning &amp; Disinfecting</a:t>
            </a:r>
            <a:endParaRPr sz="3600"/>
          </a:p>
        </p:txBody>
      </p:sp>
      <p:sp>
        <p:nvSpPr>
          <p:cNvPr id="394" name="Google Shape;394;p63"/>
          <p:cNvSpPr txBox="1">
            <a:spLocks noGrp="1"/>
          </p:cNvSpPr>
          <p:nvPr>
            <p:ph type="body" idx="1"/>
          </p:nvPr>
        </p:nvSpPr>
        <p:spPr>
          <a:xfrm>
            <a:off x="193525" y="1780325"/>
            <a:ext cx="4278300" cy="33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dirty="0">
                <a:solidFill>
                  <a:srgbClr val="000000"/>
                </a:solidFill>
              </a:rPr>
              <a:t>Requirement:</a:t>
            </a:r>
            <a:endParaRPr sz="1250" b="1" dirty="0">
              <a:solidFill>
                <a:srgbClr val="000000"/>
              </a:solidFill>
            </a:endParaRPr>
          </a:p>
          <a:p>
            <a:pPr marL="457200" lvl="0" indent="-307975" algn="l" rtl="0">
              <a:spcBef>
                <a:spcPts val="1200"/>
              </a:spcBef>
              <a:spcAft>
                <a:spcPts val="0"/>
              </a:spcAft>
              <a:buClr>
                <a:srgbClr val="000000"/>
              </a:buClr>
              <a:buSzPts val="1250"/>
              <a:buFont typeface="Roboto"/>
              <a:buChar char="❏"/>
            </a:pPr>
            <a:r>
              <a:rPr lang="en-US" sz="1250" dirty="0">
                <a:solidFill>
                  <a:srgbClr val="000000"/>
                </a:solidFill>
              </a:rPr>
              <a:t>Clean, sanitize, and disinfect frequently touched surfaces (e.g., playground equipment, door handles, sink handles, drinking fountains, transport vehicles) and shared objects (e.g., toys, games, art supplies) between uses, multiple times per day. </a:t>
            </a:r>
            <a:endParaRPr sz="1250" dirty="0">
              <a:solidFill>
                <a:srgbClr val="000000"/>
              </a:solidFill>
            </a:endParaRPr>
          </a:p>
          <a:p>
            <a:pPr marL="457200" lvl="0" indent="-307975" algn="l" rtl="0">
              <a:spcBef>
                <a:spcPts val="0"/>
              </a:spcBef>
              <a:spcAft>
                <a:spcPts val="0"/>
              </a:spcAft>
              <a:buClr>
                <a:srgbClr val="000000"/>
              </a:buClr>
              <a:buSzPts val="1250"/>
              <a:buFont typeface="Roboto"/>
              <a:buChar char="❏"/>
            </a:pPr>
            <a:r>
              <a:rPr lang="en-US" sz="1250" dirty="0">
                <a:solidFill>
                  <a:srgbClr val="000000"/>
                </a:solidFill>
              </a:rPr>
              <a:t>Maintain clean and disinfected (</a:t>
            </a:r>
            <a:r>
              <a:rPr lang="en-US" sz="1250" u="sng" dirty="0">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guidance</a:t>
            </a:r>
            <a:r>
              <a:rPr lang="en-US" sz="1250" u="sng" dirty="0">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US" sz="1250" dirty="0">
                <a:solidFill>
                  <a:srgbClr val="000000"/>
                </a:solidFill>
              </a:rPr>
              <a:t> environments, including classrooms, cafeteria settings, restrooms, and playgrounds. </a:t>
            </a:r>
            <a:endParaRPr sz="1250" dirty="0">
              <a:solidFill>
                <a:srgbClr val="000000"/>
              </a:solidFill>
            </a:endParaRPr>
          </a:p>
          <a:p>
            <a:pPr marL="457200" lvl="0" indent="-307975" algn="l" rtl="0">
              <a:spcBef>
                <a:spcPts val="0"/>
              </a:spcBef>
              <a:spcAft>
                <a:spcPts val="0"/>
              </a:spcAft>
              <a:buClr>
                <a:srgbClr val="000000"/>
              </a:buClr>
              <a:buSzPts val="1250"/>
              <a:buFont typeface="Roboto"/>
              <a:buChar char="❏"/>
            </a:pPr>
            <a:r>
              <a:rPr lang="en-US" sz="1250" dirty="0">
                <a:solidFill>
                  <a:srgbClr val="000000"/>
                </a:solidFill>
              </a:rPr>
              <a:t>Facilities should be cleaned and disinfected at least once daily to prevent transmission of the virus from surfaces (see</a:t>
            </a:r>
            <a:r>
              <a:rPr lang="en-US" sz="1250" dirty="0">
                <a:solidFill>
                  <a:srgbClr val="000000"/>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250" u="sng" dirty="0">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CDC’s guidelines on disinfecting public spaces</a:t>
            </a:r>
            <a:r>
              <a:rPr lang="en-US" sz="1250" dirty="0">
                <a:solidFill>
                  <a:srgbClr val="000000"/>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US" sz="1250" dirty="0">
                <a:solidFill>
                  <a:srgbClr val="000000"/>
                </a:solidFill>
              </a:rPr>
              <a:t>.</a:t>
            </a:r>
            <a:endParaRPr sz="1250" dirty="0">
              <a:solidFill>
                <a:srgbClr val="000000"/>
              </a:solidFill>
            </a:endParaRPr>
          </a:p>
          <a:p>
            <a:pPr marL="457200" lvl="0" indent="0" algn="l" rtl="0">
              <a:spcBef>
                <a:spcPts val="0"/>
              </a:spcBef>
              <a:spcAft>
                <a:spcPts val="1200"/>
              </a:spcAft>
              <a:buNone/>
            </a:pPr>
            <a:endParaRPr b="1" dirty="0"/>
          </a:p>
        </p:txBody>
      </p:sp>
      <p:sp>
        <p:nvSpPr>
          <p:cNvPr id="395" name="Google Shape;395;p63"/>
          <p:cNvSpPr txBox="1">
            <a:spLocks noGrp="1"/>
          </p:cNvSpPr>
          <p:nvPr>
            <p:ph type="body" idx="2"/>
          </p:nvPr>
        </p:nvSpPr>
        <p:spPr>
          <a:xfrm>
            <a:off x="4694100" y="1780325"/>
            <a:ext cx="3999900" cy="30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30200" algn="l" rtl="0">
              <a:lnSpc>
                <a:spcPct val="100000"/>
              </a:lnSpc>
              <a:spcBef>
                <a:spcPts val="1200"/>
              </a:spcBef>
              <a:spcAft>
                <a:spcPts val="0"/>
              </a:spcAft>
              <a:buClr>
                <a:srgbClr val="000000"/>
              </a:buClr>
              <a:buSzPts val="1600"/>
              <a:buFont typeface="Roboto"/>
              <a:buChar char="★"/>
            </a:pPr>
            <a:r>
              <a:rPr lang="en-US" sz="1250">
                <a:solidFill>
                  <a:srgbClr val="000000"/>
                </a:solidFill>
              </a:rPr>
              <a:t>Include your custodial team in the planning and training of cleaning/disinfecting operations.  Train all staff on the requirements.</a:t>
            </a:r>
            <a:r>
              <a:rPr lang="en-US" sz="1500">
                <a:solidFill>
                  <a:srgbClr val="000000"/>
                </a:solidFill>
              </a:rPr>
              <a:t>  </a:t>
            </a:r>
            <a:endParaRPr>
              <a:solidFill>
                <a:srgbClr val="000000"/>
              </a:solidFill>
            </a:endParaRPr>
          </a:p>
          <a:p>
            <a:pPr marL="0" lvl="0" indent="0" algn="l" rtl="0">
              <a:spcBef>
                <a:spcPts val="0"/>
              </a:spcBef>
              <a:spcAft>
                <a:spcPts val="1200"/>
              </a:spcAft>
              <a:buNone/>
            </a:pP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99"/>
        <p:cNvGrpSpPr/>
        <p:nvPr/>
      </p:nvGrpSpPr>
      <p:grpSpPr>
        <a:xfrm>
          <a:off x="0" y="0"/>
          <a:ext cx="0" cy="0"/>
          <a:chOff x="0" y="0"/>
          <a:chExt cx="0" cy="0"/>
        </a:xfrm>
      </p:grpSpPr>
      <p:sp>
        <p:nvSpPr>
          <p:cNvPr id="400" name="Google Shape;400;p6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t>Physical Distancing in High Traffic Areas</a:t>
            </a:r>
            <a:endParaRPr sz="3600"/>
          </a:p>
        </p:txBody>
      </p:sp>
      <p:sp>
        <p:nvSpPr>
          <p:cNvPr id="401" name="Google Shape;401;p64"/>
          <p:cNvSpPr txBox="1">
            <a:spLocks noGrp="1"/>
          </p:cNvSpPr>
          <p:nvPr>
            <p:ph type="body" idx="1"/>
          </p:nvPr>
        </p:nvSpPr>
        <p:spPr>
          <a:xfrm>
            <a:off x="222025" y="1800675"/>
            <a:ext cx="4249800" cy="313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dirty="0">
                <a:solidFill>
                  <a:srgbClr val="000000"/>
                </a:solidFill>
              </a:rPr>
              <a:t>Requirement:</a:t>
            </a:r>
            <a:endParaRPr sz="1250" dirty="0">
              <a:solidFill>
                <a:srgbClr val="000000"/>
              </a:solidFill>
            </a:endParaRPr>
          </a:p>
          <a:p>
            <a:pPr marL="457200" lvl="0" indent="-307975" algn="l" rtl="0">
              <a:spcBef>
                <a:spcPts val="1200"/>
              </a:spcBef>
              <a:spcAft>
                <a:spcPts val="0"/>
              </a:spcAft>
              <a:buClr>
                <a:srgbClr val="000000"/>
              </a:buClr>
              <a:buSzPts val="1250"/>
              <a:buFont typeface="Roboto"/>
              <a:buChar char="❏"/>
            </a:pPr>
            <a:r>
              <a:rPr lang="en-US" sz="1250" dirty="0">
                <a:solidFill>
                  <a:srgbClr val="000000"/>
                </a:solidFill>
              </a:rPr>
              <a:t>In areas where there will be time spent in lines, take steps to ensure there is 6 feet of distance between students</a:t>
            </a:r>
            <a:endParaRPr sz="1250" dirty="0">
              <a:solidFill>
                <a:srgbClr val="000000"/>
              </a:solidFill>
            </a:endParaRPr>
          </a:p>
          <a:p>
            <a:pPr marL="457200" lvl="0" indent="0" algn="l" rtl="0">
              <a:spcBef>
                <a:spcPts val="0"/>
              </a:spcBef>
              <a:spcAft>
                <a:spcPts val="0"/>
              </a:spcAft>
              <a:buNone/>
            </a:pPr>
            <a:endParaRPr sz="1250" dirty="0">
              <a:solidFill>
                <a:srgbClr val="000000"/>
              </a:solidFill>
            </a:endParaRPr>
          </a:p>
          <a:p>
            <a:pPr marL="457200" lvl="0" indent="-307975" algn="l" rtl="0">
              <a:spcBef>
                <a:spcPts val="0"/>
              </a:spcBef>
              <a:spcAft>
                <a:spcPts val="0"/>
              </a:spcAft>
              <a:buClr>
                <a:srgbClr val="000000"/>
              </a:buClr>
              <a:buSzPts val="1250"/>
              <a:buFont typeface="Roboto"/>
              <a:buChar char="❏"/>
            </a:pPr>
            <a:r>
              <a:rPr lang="en-US" sz="1250" dirty="0">
                <a:solidFill>
                  <a:srgbClr val="000000"/>
                </a:solidFill>
              </a:rPr>
              <a:t>To avoid congestion, use signage to support physical distancing and proper flow of the building</a:t>
            </a:r>
            <a:endParaRPr sz="1250" dirty="0">
              <a:solidFill>
                <a:srgbClr val="000000"/>
              </a:solidFill>
            </a:endParaRPr>
          </a:p>
          <a:p>
            <a:pPr marL="914400" lvl="1" indent="-307975" algn="l" rtl="0">
              <a:spcBef>
                <a:spcPts val="0"/>
              </a:spcBef>
              <a:spcAft>
                <a:spcPts val="0"/>
              </a:spcAft>
              <a:buClr>
                <a:srgbClr val="000000"/>
              </a:buClr>
              <a:buSzPts val="1250"/>
              <a:buFont typeface="Roboto"/>
              <a:buChar char="❏"/>
            </a:pPr>
            <a:r>
              <a:rPr lang="en-US" sz="1250" dirty="0">
                <a:solidFill>
                  <a:srgbClr val="000000"/>
                </a:solidFill>
              </a:rPr>
              <a:t>Marks on the floor signaling where to stand, one way traffic arrows, separate entrances and exits, etc. </a:t>
            </a:r>
            <a:endParaRPr sz="1250" dirty="0">
              <a:solidFill>
                <a:srgbClr val="000000"/>
              </a:solidFill>
            </a:endParaRPr>
          </a:p>
          <a:p>
            <a:pPr marL="914400" lvl="0" indent="0" algn="l" rtl="0">
              <a:spcBef>
                <a:spcPts val="0"/>
              </a:spcBef>
              <a:spcAft>
                <a:spcPts val="0"/>
              </a:spcAft>
              <a:buNone/>
            </a:pPr>
            <a:endParaRPr sz="1250" dirty="0">
              <a:solidFill>
                <a:srgbClr val="000000"/>
              </a:solidFill>
            </a:endParaRPr>
          </a:p>
          <a:p>
            <a:pPr marL="457200" lvl="0" indent="-307975" algn="l" rtl="0">
              <a:spcBef>
                <a:spcPts val="0"/>
              </a:spcBef>
              <a:spcAft>
                <a:spcPts val="0"/>
              </a:spcAft>
              <a:buClr>
                <a:srgbClr val="000000"/>
              </a:buClr>
              <a:buSzPts val="1250"/>
              <a:buFont typeface="Roboto"/>
              <a:buChar char="❏"/>
            </a:pPr>
            <a:r>
              <a:rPr lang="en-US" sz="1250" dirty="0">
                <a:solidFill>
                  <a:srgbClr val="000000"/>
                </a:solidFill>
              </a:rPr>
              <a:t>Plan for students who will need training and support to follow these new requirements</a:t>
            </a:r>
            <a:endParaRPr sz="1250" b="1" dirty="0"/>
          </a:p>
        </p:txBody>
      </p:sp>
      <p:sp>
        <p:nvSpPr>
          <p:cNvPr id="402" name="Google Shape;402;p64"/>
          <p:cNvSpPr txBox="1">
            <a:spLocks noGrp="1"/>
          </p:cNvSpPr>
          <p:nvPr>
            <p:ph type="body" idx="2"/>
          </p:nvPr>
        </p:nvSpPr>
        <p:spPr>
          <a:xfrm>
            <a:off x="4694100" y="1800675"/>
            <a:ext cx="4249800" cy="30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spcBef>
                <a:spcPts val="1200"/>
              </a:spcBef>
              <a:spcAft>
                <a:spcPts val="0"/>
              </a:spcAft>
              <a:buClr>
                <a:srgbClr val="000000"/>
              </a:buClr>
              <a:buSzPts val="1250"/>
              <a:buFont typeface="Roboto"/>
              <a:buChar char="★"/>
            </a:pPr>
            <a:r>
              <a:rPr lang="en-US" sz="1250">
                <a:solidFill>
                  <a:srgbClr val="000000"/>
                </a:solidFill>
              </a:rPr>
              <a:t>Make a list of areas where congestion and/or standing in lines occurs, then work through how  adjustments will be made</a:t>
            </a:r>
            <a:endParaRPr sz="1250">
              <a:solidFill>
                <a:srgbClr val="000000"/>
              </a:solidFill>
            </a:endParaRPr>
          </a:p>
          <a:p>
            <a:pPr marL="457200" lvl="0" indent="0" algn="l" rtl="0">
              <a:spcBef>
                <a:spcPts val="0"/>
              </a:spcBef>
              <a:spcAft>
                <a:spcPts val="0"/>
              </a:spcAft>
              <a:buNone/>
            </a:pPr>
            <a:endParaRPr sz="1250">
              <a:solidFill>
                <a:srgbClr val="000000"/>
              </a:solidFill>
            </a:endParaRPr>
          </a:p>
          <a:p>
            <a:pPr marL="457200" lvl="0" indent="-307975" algn="l" rtl="0">
              <a:spcBef>
                <a:spcPts val="0"/>
              </a:spcBef>
              <a:spcAft>
                <a:spcPts val="0"/>
              </a:spcAft>
              <a:buClr>
                <a:srgbClr val="000000"/>
              </a:buClr>
              <a:buSzPts val="1250"/>
              <a:buFont typeface="Roboto"/>
              <a:buChar char="★"/>
            </a:pPr>
            <a:r>
              <a:rPr lang="en-US" sz="1250">
                <a:solidFill>
                  <a:srgbClr val="000000"/>
                </a:solidFill>
              </a:rPr>
              <a:t>Develop plans for signage - order purchased items early, items are running out quickly</a:t>
            </a:r>
            <a:endParaRPr sz="1250">
              <a:solidFill>
                <a:srgbClr val="000000"/>
              </a:solidFill>
            </a:endParaRPr>
          </a:p>
          <a:p>
            <a:pPr marL="457200" lvl="0" indent="0" algn="l" rtl="0">
              <a:spcBef>
                <a:spcPts val="0"/>
              </a:spcBef>
              <a:spcAft>
                <a:spcPts val="0"/>
              </a:spcAft>
              <a:buNone/>
            </a:pPr>
            <a:endParaRPr sz="1250">
              <a:solidFill>
                <a:srgbClr val="000000"/>
              </a:solidFill>
            </a:endParaRPr>
          </a:p>
          <a:p>
            <a:pPr marL="457200" lvl="0" indent="-307975" algn="l" rtl="0">
              <a:spcBef>
                <a:spcPts val="0"/>
              </a:spcBef>
              <a:spcAft>
                <a:spcPts val="0"/>
              </a:spcAft>
              <a:buClr>
                <a:srgbClr val="000000"/>
              </a:buClr>
              <a:buSzPts val="1250"/>
              <a:buFont typeface="Roboto"/>
              <a:buChar char="★"/>
            </a:pPr>
            <a:r>
              <a:rPr lang="en-US" sz="1250">
                <a:solidFill>
                  <a:srgbClr val="000000"/>
                </a:solidFill>
              </a:rPr>
              <a:t>Add training for students on physical distancing to the agenda for acclimating students back to in-person instruction</a:t>
            </a:r>
            <a:endParaRPr sz="125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06"/>
        <p:cNvGrpSpPr/>
        <p:nvPr/>
      </p:nvGrpSpPr>
      <p:grpSpPr>
        <a:xfrm>
          <a:off x="0" y="0"/>
          <a:ext cx="0" cy="0"/>
          <a:chOff x="0" y="0"/>
          <a:chExt cx="0" cy="0"/>
        </a:xfrm>
      </p:grpSpPr>
      <p:sp>
        <p:nvSpPr>
          <p:cNvPr id="407" name="Google Shape;407;p6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Contact Tracing</a:t>
            </a:r>
            <a:endParaRPr sz="3600"/>
          </a:p>
        </p:txBody>
      </p:sp>
      <p:sp>
        <p:nvSpPr>
          <p:cNvPr id="408" name="Google Shape;408;p65"/>
          <p:cNvSpPr txBox="1">
            <a:spLocks noGrp="1"/>
          </p:cNvSpPr>
          <p:nvPr>
            <p:ph type="body" idx="1"/>
          </p:nvPr>
        </p:nvSpPr>
        <p:spPr>
          <a:xfrm>
            <a:off x="108850" y="1871000"/>
            <a:ext cx="8829600" cy="303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00"/>
                </a:solidFill>
              </a:rPr>
              <a:t>Contact tracing is the methodology used to quickly identify individuals who have been exposed to COVID-19. An exposure is defined as an individual who has close contact (less than 6 feet), for longer than 15 cumulative minutes in a day, with a person who has COVID-19. If a student or staff member is diagnosed with COVID-19, then the LPHA should be consulted to review the situation.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a:solidFill>
                  <a:srgbClr val="000000"/>
                </a:solidFill>
              </a:rPr>
              <a:t>If a school cannot confirm that six-feet distancing was consistently maintained during the school day, all members of a stable cohort group will need to quarantine until the contact tracing process is completed. The clear documentation of the cohort members will allow for the LPHA to rapidly initiate contact tracing.</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12"/>
        <p:cNvGrpSpPr/>
        <p:nvPr/>
      </p:nvGrpSpPr>
      <p:grpSpPr>
        <a:xfrm>
          <a:off x="0" y="0"/>
          <a:ext cx="0" cy="0"/>
          <a:chOff x="0" y="0"/>
          <a:chExt cx="0" cy="0"/>
        </a:xfrm>
      </p:grpSpPr>
      <p:sp>
        <p:nvSpPr>
          <p:cNvPr id="413" name="Google Shape;413;p6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Contact Tracing</a:t>
            </a:r>
            <a:endParaRPr sz="3600"/>
          </a:p>
        </p:txBody>
      </p:sp>
      <p:sp>
        <p:nvSpPr>
          <p:cNvPr id="414" name="Google Shape;414;p66"/>
          <p:cNvSpPr txBox="1">
            <a:spLocks noGrp="1"/>
          </p:cNvSpPr>
          <p:nvPr>
            <p:ph type="body" idx="1"/>
          </p:nvPr>
        </p:nvSpPr>
        <p:spPr>
          <a:xfrm>
            <a:off x="133225" y="1765775"/>
            <a:ext cx="4338600" cy="32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a:solidFill>
                  <a:srgbClr val="000000"/>
                </a:solidFill>
              </a:rPr>
              <a:t>Requirement:</a:t>
            </a:r>
            <a:endParaRPr sz="1250" b="1">
              <a:solidFill>
                <a:srgbClr val="000000"/>
              </a:solidFill>
            </a:endParaRPr>
          </a:p>
          <a:p>
            <a:pPr marL="457200" lvl="0" indent="-307975" algn="l" rtl="0">
              <a:spcBef>
                <a:spcPts val="1200"/>
              </a:spcBef>
              <a:spcAft>
                <a:spcPts val="0"/>
              </a:spcAft>
              <a:buClr>
                <a:srgbClr val="000000"/>
              </a:buClr>
              <a:buSzPts val="1250"/>
              <a:buChar char="❏"/>
            </a:pPr>
            <a:r>
              <a:rPr lang="en-US" sz="1250">
                <a:solidFill>
                  <a:srgbClr val="000000"/>
                </a:solidFill>
              </a:rPr>
              <a:t>Each school must have a system for daily logs to ensure contract tracing among the cohort (see section 1a).</a:t>
            </a:r>
            <a:endParaRPr sz="1250">
              <a:solidFill>
                <a:srgbClr val="000000"/>
              </a:solidFill>
            </a:endParaRPr>
          </a:p>
          <a:p>
            <a:pPr marL="0" lvl="0" indent="0" algn="l" rtl="0">
              <a:spcBef>
                <a:spcPts val="1200"/>
              </a:spcBef>
              <a:spcAft>
                <a:spcPts val="0"/>
              </a:spcAft>
              <a:buNone/>
            </a:pPr>
            <a:endParaRPr sz="1250">
              <a:solidFill>
                <a:srgbClr val="000000"/>
              </a:solidFill>
            </a:endParaRPr>
          </a:p>
          <a:p>
            <a:pPr marL="457200" lvl="0" indent="-307975" algn="l" rtl="0">
              <a:spcBef>
                <a:spcPts val="1200"/>
              </a:spcBef>
              <a:spcAft>
                <a:spcPts val="0"/>
              </a:spcAft>
              <a:buClr>
                <a:srgbClr val="000000"/>
              </a:buClr>
              <a:buSzPts val="1250"/>
              <a:buChar char="❏"/>
            </a:pPr>
            <a:r>
              <a:rPr lang="en-US" sz="1250">
                <a:solidFill>
                  <a:srgbClr val="000000"/>
                </a:solidFill>
              </a:rPr>
              <a:t>Each school must adhere to protocol to record/keep daily logs (for contact tracing) for a minimum of four weeks to assist the LPHA as needed. </a:t>
            </a:r>
            <a:endParaRPr sz="1250">
              <a:solidFill>
                <a:srgbClr val="000000"/>
              </a:solidFill>
            </a:endParaRPr>
          </a:p>
          <a:p>
            <a:pPr marL="457200" lvl="0" indent="0" algn="l" rtl="0">
              <a:spcBef>
                <a:spcPts val="1200"/>
              </a:spcBef>
              <a:spcAft>
                <a:spcPts val="1200"/>
              </a:spcAft>
              <a:buNone/>
            </a:pPr>
            <a:endParaRPr sz="2150" b="1"/>
          </a:p>
        </p:txBody>
      </p:sp>
      <p:sp>
        <p:nvSpPr>
          <p:cNvPr id="415" name="Google Shape;415;p66"/>
          <p:cNvSpPr txBox="1">
            <a:spLocks noGrp="1"/>
          </p:cNvSpPr>
          <p:nvPr>
            <p:ph type="body" idx="2"/>
          </p:nvPr>
        </p:nvSpPr>
        <p:spPr>
          <a:xfrm>
            <a:off x="4660650" y="1765900"/>
            <a:ext cx="4338600" cy="32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lnSpc>
                <a:spcPct val="100000"/>
              </a:lnSpc>
              <a:spcBef>
                <a:spcPts val="1200"/>
              </a:spcBef>
              <a:spcAft>
                <a:spcPts val="0"/>
              </a:spcAft>
              <a:buClr>
                <a:srgbClr val="000000"/>
              </a:buClr>
              <a:buSzPts val="1250"/>
              <a:buFont typeface="Roboto"/>
              <a:buChar char="★"/>
            </a:pPr>
            <a:r>
              <a:rPr lang="en-US" sz="1250">
                <a:solidFill>
                  <a:srgbClr val="000000"/>
                </a:solidFill>
              </a:rPr>
              <a:t>Prepare the logs ahead of time with student information, then just log in/log out.</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Determine who will be responsible for logging in the students.</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Create a system for submitting the logs so that leaders have access to the information. Calls from the LPHA do not only come in during the workday, and leaders may need access to the information 24/7.</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Consider using technology (Excel, Google) to make logging easier (but remember confidentiality rules).</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highlight>
                  <a:srgbClr val="FFFFFF"/>
                </a:highlight>
              </a:rPr>
              <a:t>Maintain seating charts, bathroom logs, and cohorting by grades so only specific grades are ever in the hallway/playground/cafeteria/restrooms at the same time.</a:t>
            </a:r>
            <a:endParaRPr sz="1250" b="1">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19"/>
        <p:cNvGrpSpPr/>
        <p:nvPr/>
      </p:nvGrpSpPr>
      <p:grpSpPr>
        <a:xfrm>
          <a:off x="0" y="0"/>
          <a:ext cx="0" cy="0"/>
          <a:chOff x="0" y="0"/>
          <a:chExt cx="0" cy="0"/>
        </a:xfrm>
      </p:grpSpPr>
      <p:sp>
        <p:nvSpPr>
          <p:cNvPr id="420" name="Google Shape;420;p6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2400"/>
              <a:t>Contact Tracing</a:t>
            </a:r>
            <a:endParaRPr sz="2400"/>
          </a:p>
        </p:txBody>
      </p:sp>
      <p:sp>
        <p:nvSpPr>
          <p:cNvPr id="421" name="Google Shape;421;p67"/>
          <p:cNvSpPr txBox="1">
            <a:spLocks noGrp="1"/>
          </p:cNvSpPr>
          <p:nvPr>
            <p:ph type="body" idx="4294967295"/>
          </p:nvPr>
        </p:nvSpPr>
        <p:spPr>
          <a:xfrm>
            <a:off x="353125" y="925875"/>
            <a:ext cx="4893600" cy="39861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US" sz="7350" b="1" dirty="0">
                <a:solidFill>
                  <a:srgbClr val="000000"/>
                </a:solidFill>
              </a:rPr>
              <a:t>Requirement:</a:t>
            </a:r>
            <a:endParaRPr sz="7350" b="1" u="sng" dirty="0">
              <a:solidFill>
                <a:srgbClr val="000000"/>
              </a:solidFill>
            </a:endParaRPr>
          </a:p>
          <a:p>
            <a:pPr marL="457200" lvl="0" indent="-345281" algn="l" rtl="0">
              <a:lnSpc>
                <a:spcPct val="100000"/>
              </a:lnSpc>
              <a:spcBef>
                <a:spcPts val="1200"/>
              </a:spcBef>
              <a:spcAft>
                <a:spcPts val="0"/>
              </a:spcAft>
              <a:buClr>
                <a:srgbClr val="000000"/>
              </a:buClr>
              <a:buSzPct val="100000"/>
              <a:buFont typeface="Roboto"/>
              <a:buChar char="❏"/>
            </a:pPr>
            <a:r>
              <a:rPr lang="en-US" sz="5500" dirty="0">
                <a:solidFill>
                  <a:srgbClr val="000000"/>
                </a:solidFill>
              </a:rPr>
              <a:t>Required components of individual, daily student/cohort logs include: </a:t>
            </a:r>
            <a:endParaRPr sz="5500" dirty="0">
              <a:solidFill>
                <a:srgbClr val="000000"/>
              </a:solidFill>
            </a:endParaRPr>
          </a:p>
          <a:p>
            <a:pPr marL="914400" lvl="0" indent="0" algn="l" rtl="0">
              <a:lnSpc>
                <a:spcPct val="100000"/>
              </a:lnSpc>
              <a:spcBef>
                <a:spcPts val="0"/>
              </a:spcBef>
              <a:spcAft>
                <a:spcPts val="0"/>
              </a:spcAft>
              <a:buNone/>
            </a:pPr>
            <a:r>
              <a:rPr lang="en-US" sz="5500" dirty="0">
                <a:solidFill>
                  <a:srgbClr val="000000"/>
                </a:solidFill>
              </a:rPr>
              <a:t>● Child’s name </a:t>
            </a:r>
            <a:endParaRPr sz="5500" dirty="0">
              <a:solidFill>
                <a:srgbClr val="000000"/>
              </a:solidFill>
            </a:endParaRPr>
          </a:p>
          <a:p>
            <a:pPr marL="914400" lvl="0" indent="0" algn="l" rtl="0">
              <a:lnSpc>
                <a:spcPct val="100000"/>
              </a:lnSpc>
              <a:spcBef>
                <a:spcPts val="0"/>
              </a:spcBef>
              <a:spcAft>
                <a:spcPts val="0"/>
              </a:spcAft>
              <a:buNone/>
            </a:pPr>
            <a:r>
              <a:rPr lang="en-US" sz="5500" dirty="0">
                <a:solidFill>
                  <a:srgbClr val="000000"/>
                </a:solidFill>
              </a:rPr>
              <a:t>● Drop off/pick up time </a:t>
            </a:r>
            <a:endParaRPr sz="5500" dirty="0">
              <a:solidFill>
                <a:srgbClr val="000000"/>
              </a:solidFill>
            </a:endParaRPr>
          </a:p>
          <a:p>
            <a:pPr marL="914400" lvl="0" indent="0" algn="l" rtl="0">
              <a:lnSpc>
                <a:spcPct val="100000"/>
              </a:lnSpc>
              <a:spcBef>
                <a:spcPts val="0"/>
              </a:spcBef>
              <a:spcAft>
                <a:spcPts val="0"/>
              </a:spcAft>
              <a:buNone/>
            </a:pPr>
            <a:r>
              <a:rPr lang="en-US" sz="5500" dirty="0">
                <a:solidFill>
                  <a:srgbClr val="000000"/>
                </a:solidFill>
              </a:rPr>
              <a:t>● Parent/guardian name and emergency contact information </a:t>
            </a:r>
            <a:endParaRPr sz="5500" dirty="0">
              <a:solidFill>
                <a:srgbClr val="000000"/>
              </a:solidFill>
            </a:endParaRPr>
          </a:p>
          <a:p>
            <a:pPr marL="914400" lvl="0" indent="0" algn="l" rtl="0">
              <a:lnSpc>
                <a:spcPct val="100000"/>
              </a:lnSpc>
              <a:spcBef>
                <a:spcPts val="0"/>
              </a:spcBef>
              <a:spcAft>
                <a:spcPts val="0"/>
              </a:spcAft>
              <a:buNone/>
            </a:pPr>
            <a:r>
              <a:rPr lang="en-US" sz="5500" dirty="0">
                <a:solidFill>
                  <a:srgbClr val="000000"/>
                </a:solidFill>
              </a:rPr>
              <a:t>● All staff (including itinerant staff, district staff, substitutes, and guest teachers) names and phone numbers who interact with a stable cohort or individual student </a:t>
            </a:r>
            <a:endParaRPr sz="5500" dirty="0">
              <a:solidFill>
                <a:srgbClr val="000000"/>
              </a:solidFill>
              <a:highlight>
                <a:schemeClr val="lt1"/>
              </a:highlight>
            </a:endParaRPr>
          </a:p>
          <a:p>
            <a:pPr marL="0" lvl="0" indent="0" algn="l" rtl="0">
              <a:spcBef>
                <a:spcPts val="0"/>
              </a:spcBef>
              <a:spcAft>
                <a:spcPts val="0"/>
              </a:spcAft>
              <a:buNone/>
            </a:pPr>
            <a:endParaRPr sz="5500" dirty="0">
              <a:solidFill>
                <a:srgbClr val="000000"/>
              </a:solidFill>
            </a:endParaRPr>
          </a:p>
          <a:p>
            <a:pPr marL="457200" lvl="0" indent="0" algn="l" rtl="0">
              <a:spcBef>
                <a:spcPts val="0"/>
              </a:spcBef>
              <a:spcAft>
                <a:spcPts val="1200"/>
              </a:spcAft>
              <a:buNone/>
            </a:pPr>
            <a:endParaRPr sz="5500" b="1" dirty="0"/>
          </a:p>
        </p:txBody>
      </p:sp>
      <p:sp>
        <p:nvSpPr>
          <p:cNvPr id="422" name="Google Shape;422;p6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36</a:t>
            </a:fld>
            <a:endParaRPr/>
          </a:p>
        </p:txBody>
      </p:sp>
      <p:pic>
        <p:nvPicPr>
          <p:cNvPr id="423" name="Google Shape;423;p67" title="&quot;&quot;"/>
          <p:cNvPicPr preferRelativeResize="0"/>
          <p:nvPr/>
        </p:nvPicPr>
        <p:blipFill>
          <a:blip r:embed="rId3">
            <a:alphaModFix/>
          </a:blip>
          <a:stretch>
            <a:fillRect/>
          </a:stretch>
        </p:blipFill>
        <p:spPr>
          <a:xfrm>
            <a:off x="5409925" y="1181675"/>
            <a:ext cx="3592474" cy="2584907"/>
          </a:xfrm>
          <a:prstGeom prst="rect">
            <a:avLst/>
          </a:prstGeom>
          <a:noFill/>
          <a:ln>
            <a:noFill/>
          </a:ln>
        </p:spPr>
      </p:pic>
      <p:sp>
        <p:nvSpPr>
          <p:cNvPr id="424" name="Google Shape;424;p67"/>
          <p:cNvSpPr txBox="1"/>
          <p:nvPr/>
        </p:nvSpPr>
        <p:spPr>
          <a:xfrm>
            <a:off x="5523550" y="3901525"/>
            <a:ext cx="3000000" cy="82173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dirty="0">
                <a:latin typeface="Calibri"/>
                <a:ea typeface="Calibri"/>
                <a:cs typeface="Calibri"/>
                <a:sym typeface="Calibri"/>
              </a:rPr>
              <a:t>Sample logs are available </a:t>
            </a:r>
            <a:r>
              <a:rPr lang="en-US" sz="1200" dirty="0">
                <a:latin typeface="Calibri"/>
                <a:ea typeface="Calibri"/>
                <a:cs typeface="Calibri"/>
                <a:sym typeface="Calibri"/>
              </a:rPr>
              <a:t>as a part of the</a:t>
            </a:r>
            <a:r>
              <a:rPr lang="en-US" sz="1200" dirty="0">
                <a:solidFill>
                  <a:srgbClr val="008000"/>
                </a:solidFill>
                <a:uFill>
                  <a:noFill/>
                </a:u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2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Oregon School Nurses Association COVID-19 Toolkit</a:t>
            </a:r>
            <a:endParaRPr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29"/>
        <p:cNvGrpSpPr/>
        <p:nvPr/>
      </p:nvGrpSpPr>
      <p:grpSpPr>
        <a:xfrm>
          <a:off x="0" y="0"/>
          <a:ext cx="0" cy="0"/>
          <a:chOff x="0" y="0"/>
          <a:chExt cx="0" cy="0"/>
        </a:xfrm>
      </p:grpSpPr>
      <p:sp>
        <p:nvSpPr>
          <p:cNvPr id="430" name="Google Shape;430;p68"/>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700"/>
              <a:t>Learn More</a:t>
            </a:r>
            <a:endParaRPr sz="3700"/>
          </a:p>
        </p:txBody>
      </p:sp>
      <p:sp>
        <p:nvSpPr>
          <p:cNvPr id="431" name="Google Shape;431;p6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37</a:t>
            </a:fld>
            <a:endParaRPr/>
          </a:p>
        </p:txBody>
      </p:sp>
      <p:sp>
        <p:nvSpPr>
          <p:cNvPr id="432" name="Google Shape;432;p68"/>
          <p:cNvSpPr txBox="1"/>
          <p:nvPr/>
        </p:nvSpPr>
        <p:spPr>
          <a:xfrm>
            <a:off x="3492600" y="122250"/>
            <a:ext cx="5127900" cy="48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latin typeface="Roboto"/>
                <a:ea typeface="Roboto"/>
                <a:cs typeface="Roboto"/>
                <a:sym typeface="Roboto"/>
                <a:hlinkClick r:id="rId3"/>
              </a:rPr>
              <a:t>Room Occupancy Signs</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4"/>
              </a:rPr>
              <a:t>Learning Outside</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5"/>
              </a:rPr>
              <a:t>Contact Log Template</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6"/>
              </a:rPr>
              <a:t>Local Public Health and Contact Tracing</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7"/>
              </a:rPr>
              <a:t>Exclusion Summary Guide</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8"/>
              </a:rPr>
              <a:t>CDC’s Toolkit for Schools</a:t>
            </a:r>
            <a:endParaRPr sz="18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36"/>
        <p:cNvGrpSpPr/>
        <p:nvPr/>
      </p:nvGrpSpPr>
      <p:grpSpPr>
        <a:xfrm>
          <a:off x="0" y="0"/>
          <a:ext cx="0" cy="0"/>
          <a:chOff x="0" y="0"/>
          <a:chExt cx="0" cy="0"/>
        </a:xfrm>
      </p:grpSpPr>
      <p:sp>
        <p:nvSpPr>
          <p:cNvPr id="437" name="Google Shape;437;p69"/>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Key Practices </a:t>
            </a:r>
            <a:endParaRPr/>
          </a:p>
        </p:txBody>
      </p:sp>
      <p:sp>
        <p:nvSpPr>
          <p:cNvPr id="438" name="Google Shape;438;p69"/>
          <p:cNvSpPr txBox="1">
            <a:spLocks noGrp="1"/>
          </p:cNvSpPr>
          <p:nvPr>
            <p:ph type="subTitle" idx="1"/>
          </p:nvPr>
        </p:nvSpPr>
        <p:spPr>
          <a:xfrm>
            <a:off x="390525" y="2789116"/>
            <a:ext cx="8222100" cy="1155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Protocols and Practices for Reducing Spread and Minimizing Risk</a:t>
            </a:r>
            <a:endParaRPr sz="2400"/>
          </a:p>
        </p:txBody>
      </p:sp>
      <p:sp>
        <p:nvSpPr>
          <p:cNvPr id="439" name="Google Shape;439;p69"/>
          <p:cNvSpPr txBox="1">
            <a:spLocks noGrp="1"/>
          </p:cNvSpPr>
          <p:nvPr>
            <p:ph type="subTitle" idx="1"/>
          </p:nvPr>
        </p:nvSpPr>
        <p:spPr>
          <a:xfrm>
            <a:off x="390525" y="4510725"/>
            <a:ext cx="861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t>Section 3</a:t>
            </a:r>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43"/>
        <p:cNvGrpSpPr/>
        <p:nvPr/>
      </p:nvGrpSpPr>
      <p:grpSpPr>
        <a:xfrm>
          <a:off x="0" y="0"/>
          <a:ext cx="0" cy="0"/>
          <a:chOff x="0" y="0"/>
          <a:chExt cx="0" cy="0"/>
        </a:xfrm>
      </p:grpSpPr>
      <p:sp>
        <p:nvSpPr>
          <p:cNvPr id="444" name="Google Shape;444;p7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Reducing Spread &amp; Minimizing Risk</a:t>
            </a:r>
            <a:endParaRPr sz="3600"/>
          </a:p>
        </p:txBody>
      </p:sp>
      <p:sp>
        <p:nvSpPr>
          <p:cNvPr id="445" name="Google Shape;445;p70"/>
          <p:cNvSpPr txBox="1">
            <a:spLocks noGrp="1"/>
          </p:cNvSpPr>
          <p:nvPr>
            <p:ph type="body" idx="1"/>
          </p:nvPr>
        </p:nvSpPr>
        <p:spPr>
          <a:xfrm>
            <a:off x="244225" y="1790975"/>
            <a:ext cx="8703300" cy="3229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a:solidFill>
                  <a:srgbClr val="000000"/>
                </a:solidFill>
              </a:rPr>
              <a:t>It is critical that we all adhere to the key practices for reducing spread of COVID-19 in schools, to ensure that our schools can open with safe protocols and stability: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a:t>
            </a:r>
            <a:r>
              <a:rPr lang="en-US" b="1">
                <a:solidFill>
                  <a:srgbClr val="000000"/>
                </a:solidFill>
              </a:rPr>
              <a:t>Maintain physical distancing </a:t>
            </a:r>
            <a:endParaRPr b="1">
              <a:solidFill>
                <a:srgbClr val="000000"/>
              </a:solidFill>
            </a:endParaRPr>
          </a:p>
          <a:p>
            <a:pPr marL="457200" lvl="0" indent="0" algn="l" rtl="0">
              <a:lnSpc>
                <a:spcPct val="100000"/>
              </a:lnSpc>
              <a:spcBef>
                <a:spcPts val="0"/>
              </a:spcBef>
              <a:spcAft>
                <a:spcPts val="0"/>
              </a:spcAft>
              <a:buNone/>
            </a:pPr>
            <a:r>
              <a:rPr lang="en-US">
                <a:solidFill>
                  <a:srgbClr val="000000"/>
                </a:solidFill>
              </a:rPr>
              <a:t>● </a:t>
            </a:r>
            <a:r>
              <a:rPr lang="en-US" b="1">
                <a:solidFill>
                  <a:srgbClr val="000000"/>
                </a:solidFill>
              </a:rPr>
              <a:t>Use face coverings </a:t>
            </a:r>
            <a:endParaRPr b="1">
              <a:solidFill>
                <a:srgbClr val="000000"/>
              </a:solidFill>
            </a:endParaRPr>
          </a:p>
          <a:p>
            <a:pPr marL="457200" lvl="0" indent="0" algn="l" rtl="0">
              <a:lnSpc>
                <a:spcPct val="100000"/>
              </a:lnSpc>
              <a:spcBef>
                <a:spcPts val="0"/>
              </a:spcBef>
              <a:spcAft>
                <a:spcPts val="0"/>
              </a:spcAft>
              <a:buNone/>
            </a:pPr>
            <a:r>
              <a:rPr lang="en-US">
                <a:solidFill>
                  <a:srgbClr val="000000"/>
                </a:solidFill>
              </a:rPr>
              <a:t>● Use personal protective equipment when indicated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Increase hand hygiene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Serve students and staff in as small and as stable cohorts as possible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Be prepared to isolate and quarantine at the first sign of illness or exposure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Regularly clean and disinfect facilities and the environment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Maximize airflow and ventilation</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6115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Important Note About Slide Format</a:t>
            </a:r>
            <a:endParaRPr sz="3600">
              <a:solidFill>
                <a:srgbClr val="FFFFFF"/>
              </a:solidFill>
            </a:endParaRPr>
          </a:p>
        </p:txBody>
      </p:sp>
      <p:sp>
        <p:nvSpPr>
          <p:cNvPr id="204" name="Google Shape;204;p35"/>
          <p:cNvSpPr txBox="1">
            <a:spLocks noGrp="1"/>
          </p:cNvSpPr>
          <p:nvPr>
            <p:ph type="body" idx="1"/>
          </p:nvPr>
        </p:nvSpPr>
        <p:spPr>
          <a:xfrm>
            <a:off x="471900" y="1919075"/>
            <a:ext cx="8222100" cy="3068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sz="2000">
                <a:solidFill>
                  <a:srgbClr val="000000"/>
                </a:solidFill>
                <a:highlight>
                  <a:srgbClr val="FFFFFF"/>
                </a:highlight>
              </a:rPr>
              <a:t>Under each section, you’ll see information in two columns: “Requirement” and “In Action”</a:t>
            </a:r>
            <a:endParaRPr sz="2000">
              <a:solidFill>
                <a:srgbClr val="000000"/>
              </a:solidFill>
              <a:highlight>
                <a:srgbClr val="FFFFFF"/>
              </a:highlight>
            </a:endParaRPr>
          </a:p>
          <a:p>
            <a:pPr marL="457200" lvl="0" indent="0" algn="l" rtl="0">
              <a:lnSpc>
                <a:spcPct val="100000"/>
              </a:lnSpc>
              <a:spcBef>
                <a:spcPts val="0"/>
              </a:spcBef>
              <a:spcAft>
                <a:spcPts val="0"/>
              </a:spcAft>
              <a:buNone/>
            </a:pPr>
            <a:endParaRPr sz="2000">
              <a:solidFill>
                <a:srgbClr val="3C4043"/>
              </a:solidFill>
              <a:highlight>
                <a:srgbClr val="FFFFFF"/>
              </a:highlight>
            </a:endParaRPr>
          </a:p>
          <a:p>
            <a:pPr marL="457200" lvl="0" indent="0" algn="l" rtl="0">
              <a:lnSpc>
                <a:spcPct val="100000"/>
              </a:lnSpc>
              <a:spcBef>
                <a:spcPts val="0"/>
              </a:spcBef>
              <a:spcAft>
                <a:spcPts val="0"/>
              </a:spcAft>
              <a:buNone/>
            </a:pPr>
            <a:endParaRPr sz="2000">
              <a:solidFill>
                <a:srgbClr val="3C4043"/>
              </a:solidFill>
              <a:highlight>
                <a:srgbClr val="FFFFFF"/>
              </a:highlight>
            </a:endParaRPr>
          </a:p>
        </p:txBody>
      </p:sp>
      <p:graphicFrame>
        <p:nvGraphicFramePr>
          <p:cNvPr id="205" name="Google Shape;205;p35" title="&quot;&quot;"/>
          <p:cNvGraphicFramePr/>
          <p:nvPr>
            <p:extLst>
              <p:ext uri="{D42A27DB-BD31-4B8C-83A1-F6EECF244321}">
                <p14:modId xmlns:p14="http://schemas.microsoft.com/office/powerpoint/2010/main" val="280849831"/>
              </p:ext>
            </p:extLst>
          </p:nvPr>
        </p:nvGraphicFramePr>
        <p:xfrm>
          <a:off x="952500" y="2885750"/>
          <a:ext cx="7239000" cy="2011620"/>
        </p:xfrm>
        <a:graphic>
          <a:graphicData uri="http://schemas.openxmlformats.org/drawingml/2006/table">
            <a:tbl>
              <a:tblPr>
                <a:noFill/>
                <a:tableStyleId>{9F0B5A34-CBF9-4C81-8F1B-2B064C47127F}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457200" lvl="0" indent="-342900" algn="l" rtl="0">
                        <a:spcBef>
                          <a:spcPts val="0"/>
                        </a:spcBef>
                        <a:spcAft>
                          <a:spcPts val="0"/>
                        </a:spcAft>
                        <a:buSzPts val="1800"/>
                        <a:buFont typeface="Roboto"/>
                        <a:buChar char="❏"/>
                      </a:pPr>
                      <a:r>
                        <a:rPr lang="en-US" sz="1800">
                          <a:latin typeface="Roboto"/>
                          <a:ea typeface="Roboto"/>
                          <a:cs typeface="Roboto"/>
                          <a:sym typeface="Roboto"/>
                        </a:rPr>
                        <a:t>Requirement </a:t>
                      </a:r>
                      <a:endParaRPr sz="1800">
                        <a:latin typeface="Roboto"/>
                        <a:ea typeface="Roboto"/>
                        <a:cs typeface="Roboto"/>
                        <a:sym typeface="Roboto"/>
                      </a:endParaRPr>
                    </a:p>
                  </a:txBody>
                  <a:tcPr marL="91425" marR="91425" marT="91425" marB="91425"/>
                </a:tc>
                <a:tc>
                  <a:txBody>
                    <a:bodyPr/>
                    <a:lstStyle/>
                    <a:p>
                      <a:pPr marL="457200" lvl="0" indent="-342900" algn="l" rtl="0">
                        <a:spcBef>
                          <a:spcPts val="0"/>
                        </a:spcBef>
                        <a:spcAft>
                          <a:spcPts val="0"/>
                        </a:spcAft>
                        <a:buSzPts val="1800"/>
                        <a:buFont typeface="Roboto"/>
                        <a:buChar char="★"/>
                      </a:pPr>
                      <a:r>
                        <a:rPr lang="en-US" sz="1800">
                          <a:latin typeface="Roboto"/>
                          <a:ea typeface="Roboto"/>
                          <a:cs typeface="Roboto"/>
                          <a:sym typeface="Roboto"/>
                        </a:rPr>
                        <a:t>In Action </a:t>
                      </a:r>
                      <a:endParaRPr sz="1800">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800">
                          <a:latin typeface="Roboto"/>
                          <a:ea typeface="Roboto"/>
                          <a:cs typeface="Roboto"/>
                          <a:sym typeface="Roboto"/>
                        </a:rPr>
                        <a:t>All items listed in this column are required by the Oregon Department of Education and detailed in RSSL.</a:t>
                      </a:r>
                      <a:endParaRPr sz="18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US" sz="1800" dirty="0">
                          <a:latin typeface="Roboto"/>
                          <a:ea typeface="Roboto"/>
                          <a:cs typeface="Roboto"/>
                          <a:sym typeface="Roboto"/>
                        </a:rPr>
                        <a:t>The items listed in this column are NOT required. Instead, they serve as considerations for how schools might implement the requirement(s) listed.</a:t>
                      </a:r>
                      <a:endParaRPr sz="1800" dirty="0">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49"/>
        <p:cNvGrpSpPr/>
        <p:nvPr/>
      </p:nvGrpSpPr>
      <p:grpSpPr>
        <a:xfrm>
          <a:off x="0" y="0"/>
          <a:ext cx="0" cy="0"/>
          <a:chOff x="0" y="0"/>
          <a:chExt cx="0" cy="0"/>
        </a:xfrm>
      </p:grpSpPr>
      <p:sp>
        <p:nvSpPr>
          <p:cNvPr id="450" name="Google Shape;450;p7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Physical Distancing</a:t>
            </a:r>
            <a:endParaRPr sz="3600"/>
          </a:p>
        </p:txBody>
      </p:sp>
      <p:sp>
        <p:nvSpPr>
          <p:cNvPr id="451" name="Google Shape;451;p71"/>
          <p:cNvSpPr txBox="1">
            <a:spLocks noGrp="1"/>
          </p:cNvSpPr>
          <p:nvPr>
            <p:ph type="body" idx="1"/>
          </p:nvPr>
        </p:nvSpPr>
        <p:spPr>
          <a:xfrm>
            <a:off x="460950" y="1930500"/>
            <a:ext cx="8222100" cy="876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b="1">
                <a:solidFill>
                  <a:srgbClr val="000000"/>
                </a:solidFill>
                <a:latin typeface="Calibri"/>
                <a:ea typeface="Calibri"/>
                <a:cs typeface="Calibri"/>
                <a:sym typeface="Calibri"/>
              </a:rPr>
              <a:t>Support physical distancing in all daily activities and instruction, maintaining six feet between individuals to the maximum extent possible. </a:t>
            </a:r>
            <a:endParaRPr>
              <a:solidFill>
                <a:srgbClr val="000000"/>
              </a:solidFill>
              <a:latin typeface="Calibri"/>
              <a:ea typeface="Calibri"/>
              <a:cs typeface="Calibri"/>
              <a:sym typeface="Calibri"/>
            </a:endParaRPr>
          </a:p>
        </p:txBody>
      </p:sp>
      <p:pic>
        <p:nvPicPr>
          <p:cNvPr id="452" name="Google Shape;452;p71" title="&quot;&quot;"/>
          <p:cNvPicPr preferRelativeResize="0"/>
          <p:nvPr/>
        </p:nvPicPr>
        <p:blipFill>
          <a:blip r:embed="rId3">
            <a:alphaModFix/>
          </a:blip>
          <a:stretch>
            <a:fillRect/>
          </a:stretch>
        </p:blipFill>
        <p:spPr>
          <a:xfrm>
            <a:off x="1321238" y="2841975"/>
            <a:ext cx="6501537" cy="2053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56"/>
        <p:cNvGrpSpPr/>
        <p:nvPr/>
      </p:nvGrpSpPr>
      <p:grpSpPr>
        <a:xfrm>
          <a:off x="0" y="0"/>
          <a:ext cx="0" cy="0"/>
          <a:chOff x="0" y="0"/>
          <a:chExt cx="0" cy="0"/>
        </a:xfrm>
      </p:grpSpPr>
      <p:sp>
        <p:nvSpPr>
          <p:cNvPr id="457" name="Google Shape;457;p7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Physical Distancing</a:t>
            </a:r>
            <a:endParaRPr sz="3600"/>
          </a:p>
        </p:txBody>
      </p:sp>
      <p:sp>
        <p:nvSpPr>
          <p:cNvPr id="458" name="Google Shape;458;p72"/>
          <p:cNvSpPr txBox="1">
            <a:spLocks noGrp="1"/>
          </p:cNvSpPr>
          <p:nvPr>
            <p:ph type="body" idx="1"/>
          </p:nvPr>
        </p:nvSpPr>
        <p:spPr>
          <a:xfrm>
            <a:off x="162825" y="1919075"/>
            <a:ext cx="4308900" cy="3224400"/>
          </a:xfrm>
          <a:prstGeom prst="rect">
            <a:avLst/>
          </a:prstGeom>
        </p:spPr>
        <p:txBody>
          <a:bodyPr spcFirstLastPara="1" wrap="square" lIns="91425" tIns="91425" rIns="91425" bIns="91425" anchor="t" anchorCtr="0">
            <a:normAutofit fontScale="92500"/>
          </a:bodyPr>
          <a:lstStyle/>
          <a:p>
            <a:pPr marL="0" lvl="0" indent="0" algn="l" rtl="0">
              <a:lnSpc>
                <a:spcPct val="100000"/>
              </a:lnSpc>
              <a:spcBef>
                <a:spcPts val="0"/>
              </a:spcBef>
              <a:spcAft>
                <a:spcPts val="0"/>
              </a:spcAft>
              <a:buNone/>
            </a:pPr>
            <a:r>
              <a:rPr lang="en-US" sz="1600" b="1">
                <a:solidFill>
                  <a:srgbClr val="000000"/>
                </a:solidFill>
              </a:rPr>
              <a:t>Requirements:</a:t>
            </a:r>
            <a:endParaRPr sz="1600" b="1">
              <a:solidFill>
                <a:srgbClr val="000000"/>
              </a:solidFill>
            </a:endParaRPr>
          </a:p>
          <a:p>
            <a:pPr marL="0" lvl="0" indent="0" algn="l" rtl="0">
              <a:lnSpc>
                <a:spcPct val="100000"/>
              </a:lnSpc>
              <a:spcBef>
                <a:spcPts val="0"/>
              </a:spcBef>
              <a:spcAft>
                <a:spcPts val="0"/>
              </a:spcAft>
              <a:buNone/>
            </a:pPr>
            <a:endParaRPr sz="1600" b="1">
              <a:solidFill>
                <a:srgbClr val="000000"/>
              </a:solidFill>
            </a:endParaRPr>
          </a:p>
          <a:p>
            <a:pPr marL="457200" lvl="0" indent="-322580" algn="l" rtl="0">
              <a:lnSpc>
                <a:spcPct val="100000"/>
              </a:lnSpc>
              <a:spcBef>
                <a:spcPts val="0"/>
              </a:spcBef>
              <a:spcAft>
                <a:spcPts val="0"/>
              </a:spcAft>
              <a:buClr>
                <a:srgbClr val="000000"/>
              </a:buClr>
              <a:buSzPct val="100000"/>
              <a:buChar char="❏"/>
            </a:pPr>
            <a:r>
              <a:rPr lang="en-US" sz="1600">
                <a:solidFill>
                  <a:srgbClr val="000000"/>
                </a:solidFill>
              </a:rPr>
              <a:t>Minimize time standing in lines and take steps to ensure that six feet of distance between students is maintained, including marking spacing on floor, one-way traffic flow in constrained spaces, etc.</a:t>
            </a:r>
            <a:endParaRPr sz="1600">
              <a:solidFill>
                <a:srgbClr val="000000"/>
              </a:solidFill>
            </a:endParaRPr>
          </a:p>
          <a:p>
            <a:pPr marL="457200" lvl="0" indent="0" algn="l" rtl="0">
              <a:lnSpc>
                <a:spcPct val="100000"/>
              </a:lnSpc>
              <a:spcBef>
                <a:spcPts val="0"/>
              </a:spcBef>
              <a:spcAft>
                <a:spcPts val="0"/>
              </a:spcAft>
              <a:buNone/>
            </a:pPr>
            <a:endParaRPr sz="1600">
              <a:solidFill>
                <a:srgbClr val="000000"/>
              </a:solidFill>
            </a:endParaRPr>
          </a:p>
          <a:p>
            <a:pPr marL="457200" lvl="0" indent="-322580" algn="l" rtl="0">
              <a:lnSpc>
                <a:spcPct val="100000"/>
              </a:lnSpc>
              <a:spcBef>
                <a:spcPts val="0"/>
              </a:spcBef>
              <a:spcAft>
                <a:spcPts val="0"/>
              </a:spcAft>
              <a:buClr>
                <a:srgbClr val="000000"/>
              </a:buClr>
              <a:buSzPct val="100000"/>
              <a:buChar char="❏"/>
            </a:pPr>
            <a:r>
              <a:rPr lang="en-US" sz="1600">
                <a:solidFill>
                  <a:srgbClr val="000000"/>
                </a:solidFill>
              </a:rPr>
              <a:t>Schedule modifications to limit the number of students in the building or in the outside learning space (e.g., rotating groups by days or location, staggered schedules to avoid hallway crowding and gathering). </a:t>
            </a:r>
            <a:endParaRPr sz="1600">
              <a:solidFill>
                <a:srgbClr val="000000"/>
              </a:solidFill>
            </a:endParaRPr>
          </a:p>
          <a:p>
            <a:pPr marL="0" lvl="0" indent="0" algn="l" rtl="0">
              <a:lnSpc>
                <a:spcPct val="100000"/>
              </a:lnSpc>
              <a:spcBef>
                <a:spcPts val="0"/>
              </a:spcBef>
              <a:spcAft>
                <a:spcPts val="0"/>
              </a:spcAft>
              <a:buNone/>
            </a:pPr>
            <a:endParaRPr sz="2000">
              <a:solidFill>
                <a:srgbClr val="000000"/>
              </a:solidFill>
            </a:endParaRPr>
          </a:p>
        </p:txBody>
      </p:sp>
      <p:sp>
        <p:nvSpPr>
          <p:cNvPr id="459" name="Google Shape;459;p72"/>
          <p:cNvSpPr txBox="1">
            <a:spLocks noGrp="1"/>
          </p:cNvSpPr>
          <p:nvPr>
            <p:ph type="body" idx="2"/>
          </p:nvPr>
        </p:nvSpPr>
        <p:spPr>
          <a:xfrm>
            <a:off x="4694100" y="1919075"/>
            <a:ext cx="4308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Char char="★"/>
            </a:pPr>
            <a:r>
              <a:rPr lang="en-US">
                <a:solidFill>
                  <a:srgbClr val="000000"/>
                </a:solidFill>
              </a:rPr>
              <a:t>Model, teach, and reinforce physical distancing and hygiene practices at the classroom, school, and district level until they become an expected and accepted way of being at school. </a:t>
            </a:r>
            <a:endParaRPr>
              <a:solidFill>
                <a:srgbClr val="000000"/>
              </a:solidFill>
            </a:endParaRPr>
          </a:p>
        </p:txBody>
      </p:sp>
      <p:sp>
        <p:nvSpPr>
          <p:cNvPr id="460" name="Google Shape;460;p7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64"/>
        <p:cNvGrpSpPr/>
        <p:nvPr/>
      </p:nvGrpSpPr>
      <p:grpSpPr>
        <a:xfrm>
          <a:off x="0" y="0"/>
          <a:ext cx="0" cy="0"/>
          <a:chOff x="0" y="0"/>
          <a:chExt cx="0" cy="0"/>
        </a:xfrm>
      </p:grpSpPr>
      <p:sp>
        <p:nvSpPr>
          <p:cNvPr id="465" name="Google Shape;465;p7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Physical Distancing</a:t>
            </a:r>
            <a:endParaRPr sz="3600"/>
          </a:p>
        </p:txBody>
      </p:sp>
      <p:sp>
        <p:nvSpPr>
          <p:cNvPr id="466" name="Google Shape;466;p73"/>
          <p:cNvSpPr txBox="1">
            <a:spLocks noGrp="1"/>
          </p:cNvSpPr>
          <p:nvPr>
            <p:ph type="body" idx="1"/>
          </p:nvPr>
        </p:nvSpPr>
        <p:spPr>
          <a:xfrm>
            <a:off x="111000" y="1820575"/>
            <a:ext cx="4360800" cy="32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00" b="1">
                <a:solidFill>
                  <a:srgbClr val="000000"/>
                </a:solidFill>
              </a:rPr>
              <a:t>Requirement:</a:t>
            </a:r>
            <a:endParaRPr sz="1300">
              <a:solidFill>
                <a:srgbClr val="000000"/>
              </a:solidFill>
            </a:endParaRPr>
          </a:p>
          <a:p>
            <a:pPr marL="457200" lvl="0" indent="-311150" algn="l" rtl="0">
              <a:lnSpc>
                <a:spcPct val="100000"/>
              </a:lnSpc>
              <a:spcBef>
                <a:spcPts val="1200"/>
              </a:spcBef>
              <a:spcAft>
                <a:spcPts val="0"/>
              </a:spcAft>
              <a:buClr>
                <a:srgbClr val="000000"/>
              </a:buClr>
              <a:buSzPts val="1300"/>
              <a:buFont typeface="Roboto"/>
              <a:buChar char="❏"/>
            </a:pPr>
            <a:r>
              <a:rPr lang="en-US" sz="1300">
                <a:solidFill>
                  <a:srgbClr val="000000"/>
                </a:solidFill>
              </a:rPr>
              <a:t>Establish a minimum of 35 square feet per person when determining room capacity. Calculate only with usable classroom space, understanding that desks and room set-up will require use of all space in the calculation.</a:t>
            </a:r>
            <a:endParaRPr sz="1300">
              <a:solidFill>
                <a:srgbClr val="000000"/>
              </a:solidFill>
            </a:endParaRPr>
          </a:p>
          <a:p>
            <a:pPr marL="457200" lvl="0" indent="0" algn="l" rtl="0">
              <a:lnSpc>
                <a:spcPct val="100000"/>
              </a:lnSpc>
              <a:spcBef>
                <a:spcPts val="0"/>
              </a:spcBef>
              <a:spcAft>
                <a:spcPts val="0"/>
              </a:spcAft>
              <a:buNone/>
            </a:pPr>
            <a:endParaRPr sz="1300">
              <a:solidFill>
                <a:srgbClr val="000000"/>
              </a:solidFill>
            </a:endParaRPr>
          </a:p>
          <a:p>
            <a:pPr marL="457200" lvl="0" indent="-311150" algn="l" rtl="0">
              <a:lnSpc>
                <a:spcPct val="100000"/>
              </a:lnSpc>
              <a:spcBef>
                <a:spcPts val="0"/>
              </a:spcBef>
              <a:spcAft>
                <a:spcPts val="0"/>
              </a:spcAft>
              <a:buClr>
                <a:srgbClr val="000000"/>
              </a:buClr>
              <a:buSzPts val="1300"/>
              <a:buFont typeface="Roboto"/>
              <a:buChar char="❏"/>
            </a:pPr>
            <a:r>
              <a:rPr lang="en-US" sz="1300">
                <a:solidFill>
                  <a:srgbClr val="000000"/>
                </a:solidFill>
              </a:rPr>
              <a:t>Plan for students who will need additional support in learning how to maintain physical distancing requirements. Provide instruction; don’t employ punitive discipline.</a:t>
            </a:r>
            <a:endParaRPr sz="1300">
              <a:solidFill>
                <a:srgbClr val="000000"/>
              </a:solidFill>
            </a:endParaRPr>
          </a:p>
          <a:p>
            <a:pPr marL="457200" lvl="0" indent="0" algn="l" rtl="0">
              <a:lnSpc>
                <a:spcPct val="100000"/>
              </a:lnSpc>
              <a:spcBef>
                <a:spcPts val="0"/>
              </a:spcBef>
              <a:spcAft>
                <a:spcPts val="0"/>
              </a:spcAft>
              <a:buNone/>
            </a:pPr>
            <a:r>
              <a:rPr lang="en-US" sz="1300">
                <a:solidFill>
                  <a:srgbClr val="000000"/>
                </a:solidFill>
              </a:rPr>
              <a:t> </a:t>
            </a:r>
            <a:endParaRPr sz="1300">
              <a:solidFill>
                <a:srgbClr val="000000"/>
              </a:solidFill>
            </a:endParaRPr>
          </a:p>
          <a:p>
            <a:pPr marL="457200" lvl="0" indent="-311150" algn="l" rtl="0">
              <a:lnSpc>
                <a:spcPct val="100000"/>
              </a:lnSpc>
              <a:spcBef>
                <a:spcPts val="0"/>
              </a:spcBef>
              <a:spcAft>
                <a:spcPts val="0"/>
              </a:spcAft>
              <a:buClr>
                <a:srgbClr val="000000"/>
              </a:buClr>
              <a:buSzPts val="1300"/>
              <a:buFont typeface="Roboto"/>
              <a:buChar char="❏"/>
            </a:pPr>
            <a:r>
              <a:rPr lang="en-US" sz="1300">
                <a:solidFill>
                  <a:srgbClr val="000000"/>
                </a:solidFill>
              </a:rPr>
              <a:t>Staff must maintain physical distancing during all staff meetings and conferences, or consider remote, web-based meetings</a:t>
            </a:r>
            <a:endParaRPr sz="1300">
              <a:solidFill>
                <a:srgbClr val="000000"/>
              </a:solidFill>
            </a:endParaRPr>
          </a:p>
        </p:txBody>
      </p:sp>
      <p:sp>
        <p:nvSpPr>
          <p:cNvPr id="467" name="Google Shape;467;p73"/>
          <p:cNvSpPr txBox="1">
            <a:spLocks noGrp="1"/>
          </p:cNvSpPr>
          <p:nvPr>
            <p:ph type="body" idx="2"/>
          </p:nvPr>
        </p:nvSpPr>
        <p:spPr>
          <a:xfrm>
            <a:off x="4694250" y="1820575"/>
            <a:ext cx="4290300" cy="315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lnSpc>
                <a:spcPct val="100000"/>
              </a:lnSpc>
              <a:spcBef>
                <a:spcPts val="1200"/>
              </a:spcBef>
              <a:spcAft>
                <a:spcPts val="0"/>
              </a:spcAft>
              <a:buClr>
                <a:srgbClr val="000000"/>
              </a:buClr>
              <a:buSzPts val="1250"/>
              <a:buFont typeface="Roboto"/>
              <a:buChar char="★"/>
            </a:pPr>
            <a:r>
              <a:rPr lang="en-US" sz="1250">
                <a:solidFill>
                  <a:srgbClr val="000000"/>
                </a:solidFill>
              </a:rPr>
              <a:t>Consider utilizing outdoor spaces, common areas, and other buildings in planning. ODE has provided supplemental guidance to support Learning Outside. </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In high schools, middle schools, or settings where students require individualized schedules or elective classes, physical distancing between students remains essential, and ways to reduce mixing among cohorts should be considered. </a:t>
            </a:r>
            <a:endParaRPr sz="1250">
              <a:solidFill>
                <a:srgbClr val="000000"/>
              </a:solidFill>
            </a:endParaRPr>
          </a:p>
          <a:p>
            <a:pPr marL="914400" lvl="1" indent="-307975" algn="l" rtl="0">
              <a:lnSpc>
                <a:spcPct val="100000"/>
              </a:lnSpc>
              <a:spcBef>
                <a:spcPts val="0"/>
              </a:spcBef>
              <a:spcAft>
                <a:spcPts val="0"/>
              </a:spcAft>
              <a:buClr>
                <a:srgbClr val="000000"/>
              </a:buClr>
              <a:buSzPts val="1250"/>
              <a:buFont typeface="Roboto"/>
              <a:buChar char="○"/>
            </a:pPr>
            <a:r>
              <a:rPr lang="en-US" sz="1250">
                <a:solidFill>
                  <a:srgbClr val="000000"/>
                </a:solidFill>
              </a:rPr>
              <a:t>Reinforce health and safety protocols. </a:t>
            </a:r>
            <a:endParaRPr sz="1250">
              <a:solidFill>
                <a:srgbClr val="000000"/>
              </a:solidFill>
            </a:endParaRPr>
          </a:p>
          <a:p>
            <a:pPr marL="914400" lvl="1" indent="-307975" algn="l" rtl="0">
              <a:lnSpc>
                <a:spcPct val="100000"/>
              </a:lnSpc>
              <a:spcBef>
                <a:spcPts val="0"/>
              </a:spcBef>
              <a:spcAft>
                <a:spcPts val="0"/>
              </a:spcAft>
              <a:buClr>
                <a:srgbClr val="000000"/>
              </a:buClr>
              <a:buSzPts val="1250"/>
              <a:buFont typeface="Roboto"/>
              <a:buChar char="○"/>
            </a:pPr>
            <a:r>
              <a:rPr lang="en-US" sz="1250">
                <a:solidFill>
                  <a:srgbClr val="000000"/>
                </a:solidFill>
              </a:rPr>
              <a:t>Daily activities and curriculum should support physical distancing. </a:t>
            </a:r>
            <a:endParaRPr sz="125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71"/>
        <p:cNvGrpSpPr/>
        <p:nvPr/>
      </p:nvGrpSpPr>
      <p:grpSpPr>
        <a:xfrm>
          <a:off x="0" y="0"/>
          <a:ext cx="0" cy="0"/>
          <a:chOff x="0" y="0"/>
          <a:chExt cx="0" cy="0"/>
        </a:xfrm>
      </p:grpSpPr>
      <p:sp>
        <p:nvSpPr>
          <p:cNvPr id="472" name="Google Shape;472;p7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Face Coverings</a:t>
            </a:r>
            <a:endParaRPr sz="3600"/>
          </a:p>
        </p:txBody>
      </p:sp>
      <p:sp>
        <p:nvSpPr>
          <p:cNvPr id="473" name="Google Shape;473;p74"/>
          <p:cNvSpPr txBox="1">
            <a:spLocks noGrp="1"/>
          </p:cNvSpPr>
          <p:nvPr>
            <p:ph type="body" idx="1"/>
          </p:nvPr>
        </p:nvSpPr>
        <p:spPr>
          <a:xfrm>
            <a:off x="460950" y="1763127"/>
            <a:ext cx="8413200" cy="952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b="1">
                <a:solidFill>
                  <a:srgbClr val="000000"/>
                </a:solidFill>
              </a:rPr>
              <a:t>Face coverings are an important mitigation strategy. Leaders need to think through how to train and support students and staff for wearing face coverings properly at all designated times.</a:t>
            </a:r>
            <a:endParaRPr>
              <a:solidFill>
                <a:srgbClr val="000000"/>
              </a:solidFill>
            </a:endParaRPr>
          </a:p>
        </p:txBody>
      </p:sp>
      <p:pic>
        <p:nvPicPr>
          <p:cNvPr id="474" name="Google Shape;474;p74" title="&quot;&quot;"/>
          <p:cNvPicPr preferRelativeResize="0"/>
          <p:nvPr/>
        </p:nvPicPr>
        <p:blipFill>
          <a:blip r:embed="rId3">
            <a:alphaModFix/>
          </a:blip>
          <a:stretch>
            <a:fillRect/>
          </a:stretch>
        </p:blipFill>
        <p:spPr>
          <a:xfrm>
            <a:off x="1330339" y="2849950"/>
            <a:ext cx="6483322" cy="20547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78"/>
        <p:cNvGrpSpPr/>
        <p:nvPr/>
      </p:nvGrpSpPr>
      <p:grpSpPr>
        <a:xfrm>
          <a:off x="0" y="0"/>
          <a:ext cx="0" cy="0"/>
          <a:chOff x="0" y="0"/>
          <a:chExt cx="0" cy="0"/>
        </a:xfrm>
      </p:grpSpPr>
      <p:sp>
        <p:nvSpPr>
          <p:cNvPr id="479" name="Google Shape;479;p7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Face Coverings</a:t>
            </a:r>
            <a:endParaRPr sz="3600"/>
          </a:p>
        </p:txBody>
      </p:sp>
      <p:sp>
        <p:nvSpPr>
          <p:cNvPr id="480" name="Google Shape;480;p75"/>
          <p:cNvSpPr txBox="1">
            <a:spLocks noGrp="1"/>
          </p:cNvSpPr>
          <p:nvPr>
            <p:ph type="body" idx="1"/>
          </p:nvPr>
        </p:nvSpPr>
        <p:spPr>
          <a:xfrm>
            <a:off x="471900" y="1813175"/>
            <a:ext cx="8222100" cy="3045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sz="1400" b="1">
                <a:solidFill>
                  <a:srgbClr val="000000"/>
                </a:solidFill>
              </a:rPr>
              <a:t>Face coverings are not a choice.</a:t>
            </a:r>
            <a:endParaRPr sz="1400" b="1">
              <a:solidFill>
                <a:srgbClr val="000000"/>
              </a:solidFill>
            </a:endParaRPr>
          </a:p>
          <a:p>
            <a:pPr marL="0" lvl="0" indent="0" algn="l" rtl="0">
              <a:lnSpc>
                <a:spcPct val="100000"/>
              </a:lnSpc>
              <a:spcBef>
                <a:spcPts val="0"/>
              </a:spcBef>
              <a:spcAft>
                <a:spcPts val="0"/>
              </a:spcAft>
              <a:buNone/>
            </a:pPr>
            <a:endParaRPr sz="1400" b="1">
              <a:solidFill>
                <a:srgbClr val="000000"/>
              </a:solidFill>
            </a:endParaRPr>
          </a:p>
          <a:p>
            <a:pPr marL="0" lvl="0" indent="0" algn="l" rtl="0">
              <a:lnSpc>
                <a:spcPct val="100000"/>
              </a:lnSpc>
              <a:spcBef>
                <a:spcPts val="0"/>
              </a:spcBef>
              <a:spcAft>
                <a:spcPts val="0"/>
              </a:spcAft>
              <a:buNone/>
            </a:pPr>
            <a:r>
              <a:rPr lang="en-US" sz="1400">
                <a:solidFill>
                  <a:srgbClr val="000000"/>
                </a:solidFill>
              </a:rPr>
              <a:t>Face coverings are </a:t>
            </a:r>
            <a:r>
              <a:rPr lang="en-US" sz="1400" b="1">
                <a:solidFill>
                  <a:srgbClr val="000000"/>
                </a:solidFill>
              </a:rPr>
              <a:t>required*</a:t>
            </a:r>
            <a:r>
              <a:rPr lang="en-US" sz="1400">
                <a:solidFill>
                  <a:srgbClr val="000000"/>
                </a:solidFill>
              </a:rPr>
              <a:t> for all students in grades kindergarten and up, along with all staff. Certain accommodations for medical needs or disability are noted in the guidance.</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rPr>
              <a:t>Student or family refusal to wear appropriate face coverings for a </a:t>
            </a:r>
            <a:r>
              <a:rPr lang="en-US" sz="1400" b="1" i="1">
                <a:solidFill>
                  <a:srgbClr val="000000"/>
                </a:solidFill>
              </a:rPr>
              <a:t>values-based </a:t>
            </a:r>
            <a:r>
              <a:rPr lang="en-US" sz="1400">
                <a:solidFill>
                  <a:srgbClr val="000000"/>
                </a:solidFill>
              </a:rPr>
              <a:t>reason then dictates that educational needs be met through Comprehensive Distance Learning. </a:t>
            </a:r>
            <a:endParaRPr sz="1400">
              <a:solidFill>
                <a:srgbClr val="000000"/>
              </a:solidFill>
            </a:endParaRPr>
          </a:p>
          <a:p>
            <a:pPr marL="45720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rPr>
              <a:t>Staff refusal to wear appropriate face coverings should be addressed according to established school or district processes.</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sz="1400">
                <a:solidFill>
                  <a:srgbClr val="000000"/>
                </a:solidFill>
              </a:rPr>
              <a:t>OSHA: Employers are required to provide face coverings for all staff, contractors, other service providers, visitors and volunteers.</a:t>
            </a:r>
            <a:endParaRPr sz="1400">
              <a:solidFill>
                <a:srgbClr val="000000"/>
              </a:solidFill>
            </a:endParaRPr>
          </a:p>
        </p:txBody>
      </p:sp>
      <p:sp>
        <p:nvSpPr>
          <p:cNvPr id="481" name="Google Shape;481;p75"/>
          <p:cNvSpPr txBox="1"/>
          <p:nvPr/>
        </p:nvSpPr>
        <p:spPr>
          <a:xfrm>
            <a:off x="471900" y="4788275"/>
            <a:ext cx="7419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latin typeface="Roboto"/>
                <a:ea typeface="Roboto"/>
                <a:cs typeface="Roboto"/>
                <a:sym typeface="Roboto"/>
              </a:rPr>
              <a:t>*Full list of requirements can be found in Section 1h of the guidance.</a:t>
            </a:r>
            <a:endParaRPr sz="1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85"/>
        <p:cNvGrpSpPr/>
        <p:nvPr/>
      </p:nvGrpSpPr>
      <p:grpSpPr>
        <a:xfrm>
          <a:off x="0" y="0"/>
          <a:ext cx="0" cy="0"/>
          <a:chOff x="0" y="0"/>
          <a:chExt cx="0" cy="0"/>
        </a:xfrm>
      </p:grpSpPr>
      <p:sp>
        <p:nvSpPr>
          <p:cNvPr id="486" name="Google Shape;486;p7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Face Coverings: Students</a:t>
            </a:r>
            <a:endParaRPr sz="3600"/>
          </a:p>
        </p:txBody>
      </p:sp>
      <p:sp>
        <p:nvSpPr>
          <p:cNvPr id="487" name="Google Shape;487;p76"/>
          <p:cNvSpPr txBox="1">
            <a:spLocks noGrp="1"/>
          </p:cNvSpPr>
          <p:nvPr>
            <p:ph type="body" idx="1"/>
          </p:nvPr>
        </p:nvSpPr>
        <p:spPr>
          <a:xfrm>
            <a:off x="84675" y="1753800"/>
            <a:ext cx="4487400" cy="33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a:solidFill>
                  <a:srgbClr val="000000"/>
                </a:solidFill>
              </a:rPr>
              <a:t>Requirement:</a:t>
            </a:r>
            <a:endParaRPr sz="1250">
              <a:solidFill>
                <a:srgbClr val="000000"/>
              </a:solidFill>
            </a:endParaRPr>
          </a:p>
          <a:p>
            <a:pPr marL="457200" lvl="0" indent="-307975" algn="l" rtl="0">
              <a:lnSpc>
                <a:spcPct val="100000"/>
              </a:lnSpc>
              <a:spcBef>
                <a:spcPts val="1200"/>
              </a:spcBef>
              <a:spcAft>
                <a:spcPts val="0"/>
              </a:spcAft>
              <a:buClr>
                <a:srgbClr val="000000"/>
              </a:buClr>
              <a:buSzPts val="1250"/>
              <a:buFont typeface="Roboto"/>
              <a:buChar char="❏"/>
            </a:pPr>
            <a:r>
              <a:rPr lang="en-US" sz="1250">
                <a:solidFill>
                  <a:srgbClr val="000000"/>
                </a:solidFill>
              </a:rPr>
              <a:t>Face coverings or face shields are required for all students Kindergarten and up. </a:t>
            </a:r>
            <a:endParaRPr sz="1250">
              <a:solidFill>
                <a:srgbClr val="000000"/>
              </a:solidFill>
            </a:endParaRPr>
          </a:p>
          <a:p>
            <a:pPr marL="914400" lvl="1" indent="-307975" algn="l" rtl="0">
              <a:lnSpc>
                <a:spcPct val="100000"/>
              </a:lnSpc>
              <a:spcBef>
                <a:spcPts val="0"/>
              </a:spcBef>
              <a:spcAft>
                <a:spcPts val="0"/>
              </a:spcAft>
              <a:buClr>
                <a:srgbClr val="000000"/>
              </a:buClr>
              <a:buSzPts val="1250"/>
              <a:buFont typeface="Roboto"/>
              <a:buChar char="❏"/>
            </a:pPr>
            <a:r>
              <a:rPr lang="en-US" sz="1250">
                <a:solidFill>
                  <a:srgbClr val="000000"/>
                </a:solidFill>
              </a:rPr>
              <a:t>Should be worn both indoors and outdoors, including during outdoor recess. </a:t>
            </a:r>
            <a:endParaRPr sz="1250">
              <a:solidFill>
                <a:srgbClr val="000000"/>
              </a:solidFill>
            </a:endParaRPr>
          </a:p>
          <a:p>
            <a:pPr marL="9144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Group “mask breaks” or “full classroom mask breaks” are not allowed.</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Students who abstain from wearing a face covering, or students whose families determine the student will not wear a face covering during On-Site instruction must be provided access to instruction. CDL can and should be provided when this decision is values-based. Additional provisions apply to students protected under ADA and IDEA.</a:t>
            </a:r>
            <a:endParaRPr sz="1250" b="1">
              <a:solidFill>
                <a:srgbClr val="000000"/>
              </a:solidFill>
            </a:endParaRPr>
          </a:p>
        </p:txBody>
      </p:sp>
      <p:sp>
        <p:nvSpPr>
          <p:cNvPr id="488" name="Google Shape;488;p76"/>
          <p:cNvSpPr txBox="1">
            <a:spLocks noGrp="1"/>
          </p:cNvSpPr>
          <p:nvPr>
            <p:ph type="body" idx="2"/>
          </p:nvPr>
        </p:nvSpPr>
        <p:spPr>
          <a:xfrm>
            <a:off x="4838100" y="1753875"/>
            <a:ext cx="4173000" cy="33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lnSpc>
                <a:spcPct val="100000"/>
              </a:lnSpc>
              <a:spcBef>
                <a:spcPts val="1200"/>
              </a:spcBef>
              <a:spcAft>
                <a:spcPts val="0"/>
              </a:spcAft>
              <a:buClr>
                <a:srgbClr val="000000"/>
              </a:buClr>
              <a:buSzPts val="1250"/>
              <a:buFont typeface="Calibri"/>
              <a:buChar char="★"/>
            </a:pPr>
            <a:r>
              <a:rPr lang="en-US" sz="1250">
                <a:solidFill>
                  <a:srgbClr val="000000"/>
                </a:solidFill>
              </a:rPr>
              <a:t>Provide instruction to students about how to properly wear a face covering</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Times New Roman"/>
              <a:buChar char="★"/>
            </a:pPr>
            <a:r>
              <a:rPr lang="en-US" sz="1250">
                <a:solidFill>
                  <a:srgbClr val="000000"/>
                </a:solidFill>
              </a:rPr>
              <a:t>Explain when and where the face coverings are required to be worn</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Times New Roman"/>
              <a:buChar char="★"/>
            </a:pPr>
            <a:r>
              <a:rPr lang="en-US" sz="1250">
                <a:solidFill>
                  <a:srgbClr val="000000"/>
                </a:solidFill>
              </a:rPr>
              <a:t>Instruct the students how to ask for a mask break.</a:t>
            </a:r>
            <a:endParaRPr sz="1250">
              <a:solidFill>
                <a:srgbClr val="000000"/>
              </a:solidFill>
            </a:endParaRPr>
          </a:p>
          <a:p>
            <a:pPr marL="0" lvl="0" indent="0" algn="l" rtl="0">
              <a:lnSpc>
                <a:spcPct val="100000"/>
              </a:lnSpc>
              <a:spcBef>
                <a:spcPts val="0"/>
              </a:spcBef>
              <a:spcAft>
                <a:spcPts val="0"/>
              </a:spcAft>
              <a:buNone/>
            </a:pPr>
            <a:endParaRPr sz="1200" b="1">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92"/>
        <p:cNvGrpSpPr/>
        <p:nvPr/>
      </p:nvGrpSpPr>
      <p:grpSpPr>
        <a:xfrm>
          <a:off x="0" y="0"/>
          <a:ext cx="0" cy="0"/>
          <a:chOff x="0" y="0"/>
          <a:chExt cx="0" cy="0"/>
        </a:xfrm>
      </p:grpSpPr>
      <p:sp>
        <p:nvSpPr>
          <p:cNvPr id="493" name="Google Shape;493;p7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Face Coverings: Staff</a:t>
            </a:r>
            <a:endParaRPr sz="3600"/>
          </a:p>
        </p:txBody>
      </p:sp>
      <p:sp>
        <p:nvSpPr>
          <p:cNvPr id="494" name="Google Shape;494;p77"/>
          <p:cNvSpPr txBox="1">
            <a:spLocks noGrp="1"/>
          </p:cNvSpPr>
          <p:nvPr>
            <p:ph type="body" idx="1"/>
          </p:nvPr>
        </p:nvSpPr>
        <p:spPr>
          <a:xfrm>
            <a:off x="133225" y="1842775"/>
            <a:ext cx="4338600" cy="3213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Employers are required* to provide masks, face coverings or face shields for all staff, contractors, other service providers, visitors and volunteers.</a:t>
            </a:r>
            <a:endParaRPr>
              <a:solidFill>
                <a:srgbClr val="000000"/>
              </a:solidFill>
            </a:endParaRPr>
          </a:p>
          <a:p>
            <a:pPr marL="457200" lvl="0" indent="0" algn="l" rtl="0">
              <a:lnSpc>
                <a:spcPct val="100000"/>
              </a:lnSpc>
              <a:spcBef>
                <a:spcPts val="100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Face masks must be provided for school RNs or other medical personnel when providing direct contact care and monitoring of staff/students displaying symptoms.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Individuals may remove face coverings while working alone in private offices.</a:t>
            </a:r>
            <a:endParaRPr>
              <a:solidFill>
                <a:srgbClr val="000000"/>
              </a:solidFill>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sz="1150" b="1">
                <a:solidFill>
                  <a:srgbClr val="000000"/>
                </a:solidFill>
              </a:rPr>
              <a:t>*Full list of requirements can be found in Section 1h.</a:t>
            </a:r>
            <a:endParaRPr sz="1150" b="1">
              <a:solidFill>
                <a:srgbClr val="000000"/>
              </a:solidFill>
            </a:endParaRPr>
          </a:p>
        </p:txBody>
      </p:sp>
      <p:sp>
        <p:nvSpPr>
          <p:cNvPr id="495" name="Google Shape;495;p77"/>
          <p:cNvSpPr txBox="1">
            <a:spLocks noGrp="1"/>
          </p:cNvSpPr>
          <p:nvPr>
            <p:ph type="body" idx="2"/>
          </p:nvPr>
        </p:nvSpPr>
        <p:spPr>
          <a:xfrm>
            <a:off x="4694250" y="1842775"/>
            <a:ext cx="4268100" cy="31371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Calibri"/>
              <a:buChar char="★"/>
            </a:pPr>
            <a:r>
              <a:rPr lang="en-US">
                <a:solidFill>
                  <a:srgbClr val="000000"/>
                </a:solidFill>
              </a:rPr>
              <a:t>Train staff on how to effectively wear a mask and why it is important</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Times New Roman"/>
              <a:buChar char="★"/>
            </a:pPr>
            <a:r>
              <a:rPr lang="en-US">
                <a:solidFill>
                  <a:srgbClr val="000000"/>
                </a:solidFill>
              </a:rPr>
              <a:t>Explain where additional masks can be found in the school</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Times New Roman"/>
              <a:buChar char="★"/>
            </a:pPr>
            <a:r>
              <a:rPr lang="en-US">
                <a:solidFill>
                  <a:srgbClr val="000000"/>
                </a:solidFill>
              </a:rPr>
              <a:t>Provide information about who to talk to if they are having difficulty wearing a mask and need accommodations</a:t>
            </a:r>
            <a:endParaRPr>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99"/>
        <p:cNvGrpSpPr/>
        <p:nvPr/>
      </p:nvGrpSpPr>
      <p:grpSpPr>
        <a:xfrm>
          <a:off x="0" y="0"/>
          <a:ext cx="0" cy="0"/>
          <a:chOff x="0" y="0"/>
          <a:chExt cx="0" cy="0"/>
        </a:xfrm>
      </p:grpSpPr>
      <p:sp>
        <p:nvSpPr>
          <p:cNvPr id="500" name="Google Shape;500;p7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Hand Hygiene</a:t>
            </a:r>
            <a:r>
              <a:rPr lang="en-US"/>
              <a:t> </a:t>
            </a:r>
            <a:endParaRPr/>
          </a:p>
        </p:txBody>
      </p:sp>
      <p:sp>
        <p:nvSpPr>
          <p:cNvPr id="501" name="Google Shape;501;p78"/>
          <p:cNvSpPr txBox="1">
            <a:spLocks noGrp="1"/>
          </p:cNvSpPr>
          <p:nvPr>
            <p:ph type="body" idx="1"/>
          </p:nvPr>
        </p:nvSpPr>
        <p:spPr>
          <a:xfrm>
            <a:off x="185025" y="1798375"/>
            <a:ext cx="4286700" cy="3257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Calibri"/>
              <a:buChar char="❏"/>
            </a:pPr>
            <a:r>
              <a:rPr lang="en-US">
                <a:solidFill>
                  <a:srgbClr val="000000"/>
                </a:solidFill>
              </a:rPr>
              <a:t>Students must wash hands with soap and water for 20 seconds </a:t>
            </a:r>
            <a:r>
              <a:rPr lang="en-US" u="sng">
                <a:solidFill>
                  <a:srgbClr val="000000"/>
                </a:solidFill>
              </a:rPr>
              <a:t>or</a:t>
            </a:r>
            <a:r>
              <a:rPr lang="en-US">
                <a:solidFill>
                  <a:srgbClr val="000000"/>
                </a:solidFill>
              </a:rPr>
              <a:t> use an alcohol-based hand sanitizer with 60-95% alcohol </a:t>
            </a:r>
            <a:r>
              <a:rPr lang="en-US" b="1">
                <a:solidFill>
                  <a:srgbClr val="000000"/>
                </a:solidFill>
              </a:rPr>
              <a:t>before meals</a:t>
            </a:r>
            <a:r>
              <a:rPr lang="en-US">
                <a:solidFill>
                  <a:srgbClr val="000000"/>
                </a:solidFill>
              </a:rPr>
              <a:t> and shall be encouraged to do so after.</a:t>
            </a:r>
            <a:endParaRPr>
              <a:solidFill>
                <a:srgbClr val="000000"/>
              </a:solidFill>
            </a:endParaRPr>
          </a:p>
          <a:p>
            <a:pPr marL="457200" lvl="0" indent="-317500" algn="l" rtl="0">
              <a:lnSpc>
                <a:spcPct val="100000"/>
              </a:lnSpc>
              <a:spcBef>
                <a:spcPts val="0"/>
              </a:spcBef>
              <a:spcAft>
                <a:spcPts val="0"/>
              </a:spcAft>
              <a:buClr>
                <a:srgbClr val="000000"/>
              </a:buClr>
              <a:buSzPts val="1400"/>
              <a:buFont typeface="Arial"/>
              <a:buChar char="❏"/>
            </a:pPr>
            <a:r>
              <a:rPr lang="en-US" b="1">
                <a:solidFill>
                  <a:srgbClr val="000000"/>
                </a:solidFill>
              </a:rPr>
              <a:t>After using the restroom </a:t>
            </a:r>
            <a:r>
              <a:rPr lang="en-US">
                <a:solidFill>
                  <a:srgbClr val="000000"/>
                </a:solidFill>
              </a:rPr>
              <a:t>students must wash hands with soap and water for 20 seconds. Soap must always be made available to students and staff. </a:t>
            </a:r>
            <a:endParaRPr>
              <a:solidFill>
                <a:srgbClr val="000000"/>
              </a:solidFill>
            </a:endParaRPr>
          </a:p>
          <a:p>
            <a:pPr marL="457200" lvl="0" indent="-317500" algn="l" rtl="0">
              <a:lnSpc>
                <a:spcPct val="100000"/>
              </a:lnSpc>
              <a:spcBef>
                <a:spcPts val="0"/>
              </a:spcBef>
              <a:spcAft>
                <a:spcPts val="0"/>
              </a:spcAft>
              <a:buClr>
                <a:srgbClr val="000000"/>
              </a:buClr>
              <a:buSzPts val="1400"/>
              <a:buFont typeface="Arial"/>
              <a:buChar char="❏"/>
            </a:pPr>
            <a:r>
              <a:rPr lang="en-US">
                <a:solidFill>
                  <a:srgbClr val="000000"/>
                </a:solidFill>
              </a:rPr>
              <a:t>Before and </a:t>
            </a:r>
            <a:r>
              <a:rPr lang="en-US" b="1">
                <a:solidFill>
                  <a:srgbClr val="000000"/>
                </a:solidFill>
              </a:rPr>
              <a:t>after using playground equipment</a:t>
            </a:r>
            <a:r>
              <a:rPr lang="en-US">
                <a:solidFill>
                  <a:srgbClr val="000000"/>
                </a:solidFill>
              </a:rPr>
              <a:t>, students must wash hands with soap and water for 20 seconds </a:t>
            </a:r>
            <a:r>
              <a:rPr lang="en-US" u="sng">
                <a:solidFill>
                  <a:srgbClr val="000000"/>
                </a:solidFill>
              </a:rPr>
              <a:t>or</a:t>
            </a:r>
            <a:r>
              <a:rPr lang="en-US">
                <a:solidFill>
                  <a:srgbClr val="000000"/>
                </a:solidFill>
              </a:rPr>
              <a:t> use an alcohol-based hand sanitizer with 60-95% alcohol.</a:t>
            </a:r>
            <a:endParaRPr b="1"/>
          </a:p>
        </p:txBody>
      </p:sp>
      <p:sp>
        <p:nvSpPr>
          <p:cNvPr id="502" name="Google Shape;502;p78"/>
          <p:cNvSpPr txBox="1">
            <a:spLocks noGrp="1"/>
          </p:cNvSpPr>
          <p:nvPr>
            <p:ph type="body" idx="2"/>
          </p:nvPr>
        </p:nvSpPr>
        <p:spPr>
          <a:xfrm>
            <a:off x="4694250" y="1798375"/>
            <a:ext cx="4286700" cy="31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Remind students (with signage and regular verbal reminders from staff) of the utmost importance of hand hygiene and respiratory etiquette.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04800" algn="l" rtl="0">
              <a:lnSpc>
                <a:spcPct val="100000"/>
              </a:lnSpc>
              <a:spcBef>
                <a:spcPts val="0"/>
              </a:spcBef>
              <a:spcAft>
                <a:spcPts val="0"/>
              </a:spcAft>
              <a:buClr>
                <a:srgbClr val="000000"/>
              </a:buClr>
              <a:buSzPts val="1200"/>
              <a:buFont typeface="Roboto"/>
              <a:buChar char="★"/>
            </a:pPr>
            <a:r>
              <a:rPr lang="en-US">
                <a:solidFill>
                  <a:srgbClr val="000000"/>
                </a:solidFill>
              </a:rPr>
              <a:t>Build in handwashing times throughout the school day.</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04800" algn="l" rtl="0">
              <a:lnSpc>
                <a:spcPct val="100000"/>
              </a:lnSpc>
              <a:spcBef>
                <a:spcPts val="0"/>
              </a:spcBef>
              <a:spcAft>
                <a:spcPts val="0"/>
              </a:spcAft>
              <a:buClr>
                <a:srgbClr val="000000"/>
              </a:buClr>
              <a:buSzPts val="1200"/>
              <a:buFont typeface="Roboto"/>
              <a:buChar char="★"/>
            </a:pPr>
            <a:r>
              <a:rPr lang="en-US">
                <a:solidFill>
                  <a:srgbClr val="000000"/>
                </a:solidFill>
              </a:rPr>
              <a:t>Teach younger students how to correctly wash their hands. </a:t>
            </a:r>
            <a:endParaRPr>
              <a:solidFill>
                <a:srgbClr val="000000"/>
              </a:solidFill>
            </a:endParaRPr>
          </a:p>
          <a:p>
            <a:pPr marL="457200" lvl="0" indent="0" algn="l" rtl="0">
              <a:lnSpc>
                <a:spcPct val="100000"/>
              </a:lnSpc>
              <a:spcBef>
                <a:spcPts val="0"/>
              </a:spcBef>
              <a:spcAft>
                <a:spcPts val="0"/>
              </a:spcAft>
              <a:buNone/>
            </a:pPr>
            <a:endParaRPr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06"/>
        <p:cNvGrpSpPr/>
        <p:nvPr/>
      </p:nvGrpSpPr>
      <p:grpSpPr>
        <a:xfrm>
          <a:off x="0" y="0"/>
          <a:ext cx="0" cy="0"/>
          <a:chOff x="0" y="0"/>
          <a:chExt cx="0" cy="0"/>
        </a:xfrm>
      </p:grpSpPr>
      <p:sp>
        <p:nvSpPr>
          <p:cNvPr id="507" name="Google Shape;507;p7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Cohorts</a:t>
            </a:r>
            <a:endParaRPr sz="3600"/>
          </a:p>
        </p:txBody>
      </p:sp>
      <p:sp>
        <p:nvSpPr>
          <p:cNvPr id="508" name="Google Shape;508;p7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solidFill>
                  <a:srgbClr val="000000"/>
                </a:solidFill>
              </a:rPr>
              <a:t>Cohorting is an essential component in reducing the spread and managing risks associated with the potential spread of COVID-19. Occupancy rates in rooms are one of the primary drivers of cohort sizes. </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a:solidFill>
                  <a:srgbClr val="000000"/>
                </a:solidFill>
              </a:rPr>
              <a:t>Student cohorting: </a:t>
            </a:r>
            <a:endParaRPr>
              <a:solidFill>
                <a:srgbClr val="000000"/>
              </a:solidFill>
            </a:endParaRPr>
          </a:p>
          <a:p>
            <a:pPr marL="457200" lvl="0" indent="-342900" algn="l" rtl="0">
              <a:lnSpc>
                <a:spcPct val="100000"/>
              </a:lnSpc>
              <a:spcBef>
                <a:spcPts val="0"/>
              </a:spcBef>
              <a:spcAft>
                <a:spcPts val="0"/>
              </a:spcAft>
              <a:buClr>
                <a:srgbClr val="000000"/>
              </a:buClr>
              <a:buSzPts val="1800"/>
              <a:buAutoNum type="arabicParenR"/>
            </a:pPr>
            <a:r>
              <a:rPr lang="en-US">
                <a:solidFill>
                  <a:srgbClr val="000000"/>
                </a:solidFill>
              </a:rPr>
              <a:t>Limits the number of exposed people when a COVID-19 case is identified in the school;</a:t>
            </a:r>
            <a:endParaRPr>
              <a:solidFill>
                <a:srgbClr val="000000"/>
              </a:solidFill>
            </a:endParaRPr>
          </a:p>
          <a:p>
            <a:pPr marL="457200" lvl="0" indent="-342900" algn="l" rtl="0">
              <a:lnSpc>
                <a:spcPct val="100000"/>
              </a:lnSpc>
              <a:spcBef>
                <a:spcPts val="0"/>
              </a:spcBef>
              <a:spcAft>
                <a:spcPts val="0"/>
              </a:spcAft>
              <a:buClr>
                <a:srgbClr val="000000"/>
              </a:buClr>
              <a:buSzPts val="1800"/>
              <a:buAutoNum type="arabicParenR"/>
            </a:pPr>
            <a:r>
              <a:rPr lang="en-US">
                <a:solidFill>
                  <a:srgbClr val="000000"/>
                </a:solidFill>
              </a:rPr>
              <a:t>Quickly identifies exposed individuals when a COVID-19 case is identified;</a:t>
            </a:r>
            <a:endParaRPr>
              <a:solidFill>
                <a:srgbClr val="000000"/>
              </a:solidFill>
            </a:endParaRPr>
          </a:p>
          <a:p>
            <a:pPr marL="457200" lvl="0" indent="-342900" algn="l" rtl="0">
              <a:lnSpc>
                <a:spcPct val="100000"/>
              </a:lnSpc>
              <a:spcBef>
                <a:spcPts val="0"/>
              </a:spcBef>
              <a:spcAft>
                <a:spcPts val="0"/>
              </a:spcAft>
              <a:buClr>
                <a:srgbClr val="000000"/>
              </a:buClr>
              <a:buSzPts val="1800"/>
              <a:buAutoNum type="arabicParenR"/>
            </a:pPr>
            <a:r>
              <a:rPr lang="en-US">
                <a:solidFill>
                  <a:srgbClr val="000000"/>
                </a:solidFill>
              </a:rPr>
              <a:t>Minimizes school-wide disruptions in student learning.</a:t>
            </a:r>
            <a:endParaRPr u="sng">
              <a:solidFill>
                <a:srgbClr val="000000"/>
              </a:solidFill>
            </a:endParaRPr>
          </a:p>
          <a:p>
            <a:pPr marL="0" lvl="0" indent="0" algn="l" rtl="0">
              <a:lnSpc>
                <a:spcPct val="100000"/>
              </a:lnSpc>
              <a:spcBef>
                <a:spcPts val="0"/>
              </a:spcBef>
              <a:spcAft>
                <a:spcPts val="0"/>
              </a:spcAft>
              <a:buNone/>
            </a:pPr>
            <a:endParaRPr>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12"/>
        <p:cNvGrpSpPr/>
        <p:nvPr/>
      </p:nvGrpSpPr>
      <p:grpSpPr>
        <a:xfrm>
          <a:off x="0" y="0"/>
          <a:ext cx="0" cy="0"/>
          <a:chOff x="0" y="0"/>
          <a:chExt cx="0" cy="0"/>
        </a:xfrm>
      </p:grpSpPr>
      <p:sp>
        <p:nvSpPr>
          <p:cNvPr id="513" name="Google Shape;513;p8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Cohorts</a:t>
            </a:r>
            <a:r>
              <a:rPr lang="en-US"/>
              <a:t> </a:t>
            </a:r>
            <a:endParaRPr/>
          </a:p>
        </p:txBody>
      </p:sp>
      <p:sp>
        <p:nvSpPr>
          <p:cNvPr id="514" name="Google Shape;514;p80"/>
          <p:cNvSpPr txBox="1">
            <a:spLocks noGrp="1"/>
          </p:cNvSpPr>
          <p:nvPr>
            <p:ph type="body" idx="1"/>
          </p:nvPr>
        </p:nvSpPr>
        <p:spPr>
          <a:xfrm>
            <a:off x="133225" y="1790975"/>
            <a:ext cx="4338600" cy="3265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US" sz="5600" b="1" dirty="0">
                <a:solidFill>
                  <a:srgbClr val="000000"/>
                </a:solidFill>
              </a:rPr>
              <a:t>Requirement:</a:t>
            </a:r>
            <a:endParaRPr sz="5600" dirty="0">
              <a:solidFill>
                <a:srgbClr val="000000"/>
              </a:solidFill>
            </a:endParaRPr>
          </a:p>
          <a:p>
            <a:pPr marL="457200" lvl="0" indent="0" algn="l" rtl="0">
              <a:lnSpc>
                <a:spcPct val="100000"/>
              </a:lnSpc>
              <a:spcBef>
                <a:spcPts val="0"/>
              </a:spcBef>
              <a:spcAft>
                <a:spcPts val="0"/>
              </a:spcAft>
              <a:buNone/>
            </a:pPr>
            <a:endParaRPr sz="5600" dirty="0">
              <a:solidFill>
                <a:srgbClr val="000000"/>
              </a:solidFill>
              <a:highlight>
                <a:schemeClr val="lt1"/>
              </a:highlight>
            </a:endParaRPr>
          </a:p>
          <a:p>
            <a:pPr marL="457200" lvl="0" indent="-317500" algn="l" rtl="0">
              <a:lnSpc>
                <a:spcPct val="100000"/>
              </a:lnSpc>
              <a:spcBef>
                <a:spcPts val="0"/>
              </a:spcBef>
              <a:spcAft>
                <a:spcPts val="0"/>
              </a:spcAft>
              <a:buClr>
                <a:srgbClr val="000000"/>
              </a:buClr>
              <a:buSzPct val="100000"/>
              <a:buFont typeface="Roboto"/>
              <a:buChar char="❏"/>
            </a:pPr>
            <a:r>
              <a:rPr lang="en-US" sz="5600" dirty="0">
                <a:solidFill>
                  <a:srgbClr val="000000"/>
                </a:solidFill>
                <a:highlight>
                  <a:schemeClr val="lt1"/>
                </a:highlight>
              </a:rPr>
              <a:t>Schools must plan to limit cohort sizes to allow for efficient contact-tracing and minimal risk for exposure.</a:t>
            </a:r>
            <a:r>
              <a:rPr lang="en-US" sz="5600" dirty="0">
                <a:solidFill>
                  <a:srgbClr val="000000"/>
                </a:solidFill>
              </a:rPr>
              <a:t> </a:t>
            </a:r>
            <a:r>
              <a:rPr lang="en-US" sz="5600" b="1" dirty="0">
                <a:solidFill>
                  <a:srgbClr val="000000"/>
                </a:solidFill>
              </a:rPr>
              <a:t>Cohorts may change week-to-week, but must be stable within the educational week.</a:t>
            </a:r>
            <a:endParaRPr sz="5600" b="1" dirty="0">
              <a:solidFill>
                <a:srgbClr val="000000"/>
              </a:solidFill>
            </a:endParaRPr>
          </a:p>
          <a:p>
            <a:pPr marL="457200" lvl="0" indent="0" algn="l" rtl="0">
              <a:spcBef>
                <a:spcPts val="0"/>
              </a:spcBef>
              <a:spcAft>
                <a:spcPts val="0"/>
              </a:spcAft>
              <a:buNone/>
            </a:pPr>
            <a:endParaRPr sz="5600" dirty="0">
              <a:solidFill>
                <a:srgbClr val="000000"/>
              </a:solidFill>
            </a:endParaRPr>
          </a:p>
          <a:p>
            <a:pPr marL="457200" lvl="0" indent="-317500" algn="l" rtl="0">
              <a:spcBef>
                <a:spcPts val="0"/>
              </a:spcBef>
              <a:spcAft>
                <a:spcPts val="0"/>
              </a:spcAft>
              <a:buClr>
                <a:srgbClr val="000000"/>
              </a:buClr>
              <a:buSzPct val="100000"/>
              <a:buFont typeface="Roboto"/>
              <a:buChar char="❏"/>
            </a:pPr>
            <a:r>
              <a:rPr lang="en-US" sz="5600" dirty="0">
                <a:solidFill>
                  <a:srgbClr val="000000"/>
                </a:solidFill>
              </a:rPr>
              <a:t>Groups shall be no larger than can be accommodated by the space available to provide 35 square feet per person, including staff.</a:t>
            </a:r>
            <a:endParaRPr sz="2150" b="1" dirty="0"/>
          </a:p>
        </p:txBody>
      </p:sp>
      <p:sp>
        <p:nvSpPr>
          <p:cNvPr id="515" name="Google Shape;515;p80"/>
          <p:cNvSpPr txBox="1">
            <a:spLocks noGrp="1"/>
          </p:cNvSpPr>
          <p:nvPr>
            <p:ph type="body" idx="2"/>
          </p:nvPr>
        </p:nvSpPr>
        <p:spPr>
          <a:xfrm>
            <a:off x="4694250" y="1790975"/>
            <a:ext cx="4297500" cy="33525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US" sz="2500" b="1">
                <a:solidFill>
                  <a:srgbClr val="000000"/>
                </a:solidFill>
              </a:rPr>
              <a:t>In Action:</a:t>
            </a:r>
            <a:endParaRPr sz="2500" b="1">
              <a:solidFill>
                <a:srgbClr val="000000"/>
              </a:solidFill>
            </a:endParaRPr>
          </a:p>
          <a:p>
            <a:pPr marL="457200" lvl="0" indent="-315912" algn="l" rtl="0">
              <a:lnSpc>
                <a:spcPct val="100000"/>
              </a:lnSpc>
              <a:spcBef>
                <a:spcPts val="1200"/>
              </a:spcBef>
              <a:spcAft>
                <a:spcPts val="0"/>
              </a:spcAft>
              <a:buClr>
                <a:srgbClr val="000000"/>
              </a:buClr>
              <a:buSzPct val="100000"/>
              <a:buFont typeface="Roboto"/>
              <a:buChar char="★"/>
            </a:pPr>
            <a:r>
              <a:rPr lang="en-US" sz="2500" b="1">
                <a:solidFill>
                  <a:srgbClr val="000000"/>
                </a:solidFill>
              </a:rPr>
              <a:t>Use AM/PM schedules</a:t>
            </a:r>
            <a:r>
              <a:rPr lang="en-US" sz="2500">
                <a:solidFill>
                  <a:srgbClr val="000000"/>
                </a:solidFill>
              </a:rPr>
              <a:t> to break up cohorts</a:t>
            </a:r>
            <a:endParaRPr sz="2500">
              <a:solidFill>
                <a:srgbClr val="000000"/>
              </a:solidFill>
            </a:endParaRPr>
          </a:p>
          <a:p>
            <a:pPr marL="457200" lvl="0" indent="-315912" algn="l" rtl="0">
              <a:lnSpc>
                <a:spcPct val="100000"/>
              </a:lnSpc>
              <a:spcBef>
                <a:spcPts val="0"/>
              </a:spcBef>
              <a:spcAft>
                <a:spcPts val="0"/>
              </a:spcAft>
              <a:buClr>
                <a:srgbClr val="000000"/>
              </a:buClr>
              <a:buSzPct val="100000"/>
              <a:buFont typeface="Roboto"/>
              <a:buChar char="★"/>
            </a:pPr>
            <a:r>
              <a:rPr lang="en-US" sz="2500">
                <a:solidFill>
                  <a:srgbClr val="000000"/>
                </a:solidFill>
              </a:rPr>
              <a:t>Reduce the traditional x-period day into smaller segments (block scheduling or accelerated school terms).</a:t>
            </a:r>
            <a:endParaRPr sz="2500">
              <a:solidFill>
                <a:srgbClr val="000000"/>
              </a:solidFill>
            </a:endParaRPr>
          </a:p>
          <a:p>
            <a:pPr marL="457200" lvl="0" indent="-315912" algn="l" rtl="0">
              <a:lnSpc>
                <a:spcPct val="100000"/>
              </a:lnSpc>
              <a:spcBef>
                <a:spcPts val="0"/>
              </a:spcBef>
              <a:spcAft>
                <a:spcPts val="0"/>
              </a:spcAft>
              <a:buClr>
                <a:srgbClr val="000000"/>
              </a:buClr>
              <a:buSzPct val="100000"/>
              <a:buFont typeface="Roboto"/>
              <a:buChar char="★"/>
            </a:pPr>
            <a:r>
              <a:rPr lang="en-US" sz="2500">
                <a:solidFill>
                  <a:srgbClr val="000000"/>
                </a:solidFill>
              </a:rPr>
              <a:t>If space permits, utilize technology to break classrooms up into two sections; one that has the teacher and the other with an instructional assistant who has instruction delivered virtually through technology.. </a:t>
            </a:r>
            <a:endParaRPr sz="2500">
              <a:solidFill>
                <a:srgbClr val="000000"/>
              </a:solidFill>
            </a:endParaRPr>
          </a:p>
          <a:p>
            <a:pPr marL="457200" lvl="0" indent="-315912" algn="l" rtl="0">
              <a:lnSpc>
                <a:spcPct val="100000"/>
              </a:lnSpc>
              <a:spcBef>
                <a:spcPts val="0"/>
              </a:spcBef>
              <a:spcAft>
                <a:spcPts val="0"/>
              </a:spcAft>
              <a:buClr>
                <a:srgbClr val="000000"/>
              </a:buClr>
              <a:buSzPct val="100000"/>
              <a:buFont typeface="Roboto"/>
              <a:buChar char="★"/>
            </a:pPr>
            <a:r>
              <a:rPr lang="en-US" sz="2500">
                <a:solidFill>
                  <a:srgbClr val="000000"/>
                </a:solidFill>
              </a:rPr>
              <a:t>Have </a:t>
            </a:r>
            <a:r>
              <a:rPr lang="en-US" sz="2500" b="1">
                <a:solidFill>
                  <a:srgbClr val="000000"/>
                </a:solidFill>
              </a:rPr>
              <a:t>teachers move</a:t>
            </a:r>
            <a:r>
              <a:rPr lang="en-US" sz="2500">
                <a:solidFill>
                  <a:srgbClr val="000000"/>
                </a:solidFill>
              </a:rPr>
              <a:t> from class to class rather than students.</a:t>
            </a:r>
            <a:endParaRPr sz="2500">
              <a:solidFill>
                <a:srgbClr val="000000"/>
              </a:solidFill>
            </a:endParaRPr>
          </a:p>
          <a:p>
            <a:pPr marL="457200" lvl="0" indent="-315912" algn="l" rtl="0">
              <a:lnSpc>
                <a:spcPct val="100000"/>
              </a:lnSpc>
              <a:spcBef>
                <a:spcPts val="0"/>
              </a:spcBef>
              <a:spcAft>
                <a:spcPts val="0"/>
              </a:spcAft>
              <a:buClr>
                <a:srgbClr val="000000"/>
              </a:buClr>
              <a:buSzPct val="100000"/>
              <a:buFont typeface="Roboto"/>
              <a:buChar char="★"/>
            </a:pPr>
            <a:r>
              <a:rPr lang="en-US" sz="2500">
                <a:solidFill>
                  <a:srgbClr val="000000"/>
                </a:solidFill>
              </a:rPr>
              <a:t>Consider having </a:t>
            </a:r>
            <a:r>
              <a:rPr lang="en-US" sz="2500" b="1">
                <a:solidFill>
                  <a:srgbClr val="000000"/>
                </a:solidFill>
              </a:rPr>
              <a:t>specialty teachers virtually stream into classrooms</a:t>
            </a:r>
            <a:r>
              <a:rPr lang="en-US" sz="2500">
                <a:solidFill>
                  <a:srgbClr val="000000"/>
                </a:solidFill>
              </a:rPr>
              <a:t> rather than pulling individual students from multiple rooms/cohorts for services.</a:t>
            </a:r>
            <a:endParaRPr sz="2500">
              <a:solidFill>
                <a:srgbClr val="000000"/>
              </a:solidFill>
            </a:endParaRPr>
          </a:p>
          <a:p>
            <a:pPr marL="457200" lvl="0" indent="0" algn="l" rtl="0">
              <a:spcBef>
                <a:spcPts val="0"/>
              </a:spcBef>
              <a:spcAft>
                <a:spcPts val="0"/>
              </a:spcAft>
              <a:buNone/>
            </a:pPr>
            <a:endParaRPr>
              <a:solidFill>
                <a:srgbClr val="000000"/>
              </a:solidFill>
            </a:endParaRPr>
          </a:p>
          <a:p>
            <a:pPr marL="0" lvl="0" indent="0" algn="l" rtl="0">
              <a:spcBef>
                <a:spcPts val="0"/>
              </a:spcBef>
              <a:spcAft>
                <a:spcPts val="1200"/>
              </a:spcAft>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p:nvPr/>
        </p:nvSpPr>
        <p:spPr>
          <a:xfrm rot="-169856">
            <a:off x="2130887" y="727825"/>
            <a:ext cx="5071990" cy="6617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a:latin typeface="Roboto Black"/>
                <a:ea typeface="Roboto Black"/>
                <a:cs typeface="Roboto Black"/>
                <a:sym typeface="Roboto Black"/>
              </a:rPr>
              <a:t>About These Slides</a:t>
            </a:r>
            <a:endParaRPr sz="3100">
              <a:latin typeface="Roboto Black"/>
              <a:ea typeface="Roboto Black"/>
              <a:cs typeface="Roboto Black"/>
              <a:sym typeface="Roboto Black"/>
            </a:endParaRPr>
          </a:p>
        </p:txBody>
      </p:sp>
      <p:sp>
        <p:nvSpPr>
          <p:cNvPr id="211" name="Google Shape;211;p36"/>
          <p:cNvSpPr txBox="1"/>
          <p:nvPr/>
        </p:nvSpPr>
        <p:spPr>
          <a:xfrm rot="-180565">
            <a:off x="2208983" y="1465949"/>
            <a:ext cx="4822851" cy="295517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Roboto"/>
                <a:ea typeface="Roboto"/>
                <a:cs typeface="Roboto"/>
                <a:sym typeface="Roboto"/>
              </a:rPr>
              <a:t>The information captured in this presentation is not intended to be comprehensive. </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a:latin typeface="Roboto"/>
                <a:ea typeface="Roboto"/>
                <a:cs typeface="Roboto"/>
                <a:sym typeface="Roboto"/>
              </a:rPr>
              <a:t>The slides serve as a tool to prepare and train teachers and school staff on the required health and safety protocols for operating on-site instruction in Oregon’s schools.</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a:latin typeface="Roboto"/>
                <a:ea typeface="Roboto"/>
                <a:cs typeface="Roboto"/>
                <a:sym typeface="Roboto"/>
              </a:rPr>
              <a:t>School and district leaders should customize to meet their local needs.</a:t>
            </a:r>
            <a:endParaRPr sz="1800">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19"/>
        <p:cNvGrpSpPr/>
        <p:nvPr/>
      </p:nvGrpSpPr>
      <p:grpSpPr>
        <a:xfrm>
          <a:off x="0" y="0"/>
          <a:ext cx="0" cy="0"/>
          <a:chOff x="0" y="0"/>
          <a:chExt cx="0" cy="0"/>
        </a:xfrm>
      </p:grpSpPr>
      <p:sp>
        <p:nvSpPr>
          <p:cNvPr id="520" name="Google Shape;520;p8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Cohorts</a:t>
            </a:r>
            <a:r>
              <a:rPr lang="en-US"/>
              <a:t> </a:t>
            </a:r>
            <a:endParaRPr/>
          </a:p>
        </p:txBody>
      </p:sp>
      <p:sp>
        <p:nvSpPr>
          <p:cNvPr id="521" name="Google Shape;521;p81"/>
          <p:cNvSpPr txBox="1">
            <a:spLocks noGrp="1"/>
          </p:cNvSpPr>
          <p:nvPr>
            <p:ph type="body" idx="1"/>
          </p:nvPr>
        </p:nvSpPr>
        <p:spPr>
          <a:xfrm>
            <a:off x="471900" y="1919075"/>
            <a:ext cx="3999900" cy="313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000000"/>
                </a:solidFill>
              </a:rPr>
              <a:t>Requirement</a:t>
            </a:r>
            <a:r>
              <a:rPr lang="en-US" b="1">
                <a:solidFill>
                  <a:srgbClr val="000000"/>
                </a:solidFill>
              </a:rPr>
              <a:t>:</a:t>
            </a:r>
            <a:endParaRPr>
              <a:solidFill>
                <a:srgbClr val="0C0C0C"/>
              </a:solidFill>
            </a:endParaRPr>
          </a:p>
          <a:p>
            <a:pPr marL="457200" lvl="0" indent="-317500" algn="l" rtl="0">
              <a:spcBef>
                <a:spcPts val="1200"/>
              </a:spcBef>
              <a:spcAft>
                <a:spcPts val="0"/>
              </a:spcAft>
              <a:buClr>
                <a:srgbClr val="000000"/>
              </a:buClr>
              <a:buSzPts val="1400"/>
              <a:buFont typeface="Roboto"/>
              <a:buChar char="❏"/>
            </a:pPr>
            <a:r>
              <a:rPr lang="en-US">
                <a:solidFill>
                  <a:srgbClr val="0C0C0C"/>
                </a:solidFill>
              </a:rPr>
              <a:t>Staff who interact with multiple cohorts (music, PE, library, paraprofessionals who provide supervision at recess, etc.) should have schedules altered to reduce the number of cohorts/students they interact with in a week. </a:t>
            </a:r>
            <a:endParaRPr>
              <a:solidFill>
                <a:srgbClr val="0C0C0C"/>
              </a:solidFill>
            </a:endParaRPr>
          </a:p>
          <a:p>
            <a:pPr marL="0" lvl="0" indent="0" algn="l" rtl="0">
              <a:spcBef>
                <a:spcPts val="0"/>
              </a:spcBef>
              <a:spcAft>
                <a:spcPts val="0"/>
              </a:spcAft>
              <a:buNone/>
            </a:pPr>
            <a:endParaRPr>
              <a:solidFill>
                <a:srgbClr val="000000"/>
              </a:solidFill>
            </a:endParaRPr>
          </a:p>
          <a:p>
            <a:pPr marL="457200" lvl="0" indent="0" algn="l" rtl="0">
              <a:spcBef>
                <a:spcPts val="0"/>
              </a:spcBef>
              <a:spcAft>
                <a:spcPts val="1200"/>
              </a:spcAft>
              <a:buNone/>
            </a:pPr>
            <a:endParaRPr sz="2150" b="1"/>
          </a:p>
        </p:txBody>
      </p:sp>
      <p:sp>
        <p:nvSpPr>
          <p:cNvPr id="522" name="Google Shape;522;p81"/>
          <p:cNvSpPr txBox="1">
            <a:spLocks noGrp="1"/>
          </p:cNvSpPr>
          <p:nvPr>
            <p:ph type="body" idx="2"/>
          </p:nvPr>
        </p:nvSpPr>
        <p:spPr>
          <a:xfrm>
            <a:off x="4694250" y="1919075"/>
            <a:ext cx="3999900" cy="30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b="1">
                <a:solidFill>
                  <a:srgbClr val="000000"/>
                </a:solidFill>
              </a:rPr>
              <a:t>In Action:</a:t>
            </a:r>
            <a:endParaRPr sz="1600"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Cohort by grade level (staggered time of entry into spaces) with one grade level in the hallway/other spaces at a time.</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Calibri"/>
              <a:buChar char="★"/>
            </a:pPr>
            <a:r>
              <a:rPr lang="en-US">
                <a:solidFill>
                  <a:srgbClr val="000000"/>
                </a:solidFill>
              </a:rPr>
              <a:t>Consider having specialty teachers and other staff (such as </a:t>
            </a:r>
            <a:r>
              <a:rPr lang="en-US">
                <a:solidFill>
                  <a:srgbClr val="0C0C0C"/>
                </a:solidFill>
              </a:rPr>
              <a:t>Instructional Assistants, Counselors) </a:t>
            </a:r>
            <a:r>
              <a:rPr lang="en-US">
                <a:solidFill>
                  <a:srgbClr val="000000"/>
                </a:solidFill>
              </a:rPr>
              <a:t>virtually stream into classrooms rather than pulling individual students from multiple rooms/cohorts for services.</a:t>
            </a:r>
            <a:endParaRPr>
              <a:solidFill>
                <a:srgbClr val="000000"/>
              </a:solidFill>
            </a:endParaRPr>
          </a:p>
          <a:p>
            <a:pPr marL="457200" lvl="0" indent="0" algn="l" rtl="0">
              <a:spcBef>
                <a:spcPts val="0"/>
              </a:spcBef>
              <a:spcAft>
                <a:spcPts val="0"/>
              </a:spcAft>
              <a:buNone/>
            </a:pPr>
            <a:endParaRPr>
              <a:solidFill>
                <a:srgbClr val="000000"/>
              </a:solidFill>
            </a:endParaRPr>
          </a:p>
          <a:p>
            <a:pPr marL="0" lvl="0" indent="0" algn="l" rtl="0">
              <a:spcBef>
                <a:spcPts val="0"/>
              </a:spcBef>
              <a:spcAft>
                <a:spcPts val="1200"/>
              </a:spcAft>
              <a:buNone/>
            </a:pPr>
            <a:endParaRPr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26"/>
        <p:cNvGrpSpPr/>
        <p:nvPr/>
      </p:nvGrpSpPr>
      <p:grpSpPr>
        <a:xfrm>
          <a:off x="0" y="0"/>
          <a:ext cx="0" cy="0"/>
          <a:chOff x="0" y="0"/>
          <a:chExt cx="0" cy="0"/>
        </a:xfrm>
      </p:grpSpPr>
      <p:sp>
        <p:nvSpPr>
          <p:cNvPr id="527" name="Google Shape;527;p8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Isolation and Quarantine</a:t>
            </a:r>
            <a:endParaRPr sz="3600"/>
          </a:p>
        </p:txBody>
      </p:sp>
      <p:sp>
        <p:nvSpPr>
          <p:cNvPr id="528" name="Google Shape;528;p82"/>
          <p:cNvSpPr txBox="1">
            <a:spLocks noGrp="1"/>
          </p:cNvSpPr>
          <p:nvPr>
            <p:ph type="body" idx="1"/>
          </p:nvPr>
        </p:nvSpPr>
        <p:spPr>
          <a:xfrm>
            <a:off x="471900" y="2027775"/>
            <a:ext cx="3846300" cy="28845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b="1">
                <a:solidFill>
                  <a:srgbClr val="000000"/>
                </a:solidFill>
              </a:rPr>
              <a:t>Isolation </a:t>
            </a:r>
            <a:r>
              <a:rPr lang="en-US">
                <a:solidFill>
                  <a:srgbClr val="000000"/>
                </a:solidFill>
              </a:rPr>
              <a:t>separates sick people with a contagious disease from people who are not sick. </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b="1">
                <a:solidFill>
                  <a:srgbClr val="000000"/>
                </a:solidFill>
              </a:rPr>
              <a:t>Quarantine</a:t>
            </a:r>
            <a:r>
              <a:rPr lang="en-US">
                <a:solidFill>
                  <a:srgbClr val="000000"/>
                </a:solidFill>
              </a:rPr>
              <a:t> separates and restricts the movement of people who were exposed to a contagious disease to see if they become sick. </a:t>
            </a:r>
            <a:endParaRPr>
              <a:solidFill>
                <a:srgbClr val="000000"/>
              </a:solidFill>
            </a:endParaRPr>
          </a:p>
        </p:txBody>
      </p:sp>
      <p:sp>
        <p:nvSpPr>
          <p:cNvPr id="529" name="Google Shape;529;p8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51</a:t>
            </a:fld>
            <a:endParaRPr/>
          </a:p>
        </p:txBody>
      </p:sp>
      <p:pic>
        <p:nvPicPr>
          <p:cNvPr id="530" name="Google Shape;530;p82" title="&quot;&quot;"/>
          <p:cNvPicPr preferRelativeResize="0"/>
          <p:nvPr/>
        </p:nvPicPr>
        <p:blipFill>
          <a:blip r:embed="rId3">
            <a:alphaModFix/>
          </a:blip>
          <a:stretch>
            <a:fillRect/>
          </a:stretch>
        </p:blipFill>
        <p:spPr>
          <a:xfrm>
            <a:off x="4860300" y="1919075"/>
            <a:ext cx="3833695" cy="28843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34"/>
        <p:cNvGrpSpPr/>
        <p:nvPr/>
      </p:nvGrpSpPr>
      <p:grpSpPr>
        <a:xfrm>
          <a:off x="0" y="0"/>
          <a:ext cx="0" cy="0"/>
          <a:chOff x="0" y="0"/>
          <a:chExt cx="0" cy="0"/>
        </a:xfrm>
      </p:grpSpPr>
      <p:sp>
        <p:nvSpPr>
          <p:cNvPr id="535" name="Google Shape;535;p8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Isolation and Quarantine</a:t>
            </a:r>
            <a:endParaRPr sz="3600"/>
          </a:p>
        </p:txBody>
      </p:sp>
      <p:sp>
        <p:nvSpPr>
          <p:cNvPr id="536" name="Google Shape;536;p83"/>
          <p:cNvSpPr txBox="1">
            <a:spLocks noGrp="1"/>
          </p:cNvSpPr>
          <p:nvPr>
            <p:ph type="body" idx="1"/>
          </p:nvPr>
        </p:nvSpPr>
        <p:spPr>
          <a:xfrm>
            <a:off x="199825" y="1919075"/>
            <a:ext cx="4272000" cy="313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Protocols must be in place for exclusion and isolation for sick students and staff whether identified at the time of bus pick-up, arrival to school, or at any time during the school day.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Protocols for screening students </a:t>
            </a:r>
            <a:endParaRPr>
              <a:solidFill>
                <a:srgbClr val="000000"/>
              </a:solidFill>
            </a:endParaRPr>
          </a:p>
          <a:p>
            <a:pPr marL="914400" lvl="1" indent="-317500" algn="l" rtl="0">
              <a:lnSpc>
                <a:spcPct val="100000"/>
              </a:lnSpc>
              <a:spcBef>
                <a:spcPts val="0"/>
              </a:spcBef>
              <a:spcAft>
                <a:spcPts val="0"/>
              </a:spcAft>
              <a:buClr>
                <a:srgbClr val="000000"/>
              </a:buClr>
              <a:buSzPts val="1400"/>
              <a:buFont typeface="Roboto"/>
              <a:buChar char="❏"/>
            </a:pPr>
            <a:r>
              <a:rPr lang="en-US">
                <a:solidFill>
                  <a:srgbClr val="000000"/>
                </a:solidFill>
              </a:rPr>
              <a:t>Including exclusion and isolation protocols for sick students and staff identified at the time of arrival or during the school day. </a:t>
            </a:r>
            <a:endParaRPr>
              <a:solidFill>
                <a:srgbClr val="000000"/>
              </a:solidFill>
            </a:endParaRPr>
          </a:p>
        </p:txBody>
      </p:sp>
      <p:sp>
        <p:nvSpPr>
          <p:cNvPr id="537" name="Google Shape;537;p83"/>
          <p:cNvSpPr txBox="1">
            <a:spLocks noGrp="1"/>
          </p:cNvSpPr>
          <p:nvPr>
            <p:ph type="body" idx="2"/>
          </p:nvPr>
        </p:nvSpPr>
        <p:spPr>
          <a:xfrm>
            <a:off x="4694250" y="1919075"/>
            <a:ext cx="4238400" cy="30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Calibri"/>
              <a:buChar char="★"/>
            </a:pPr>
            <a:r>
              <a:rPr lang="en-US">
                <a:solidFill>
                  <a:srgbClr val="000000"/>
                </a:solidFill>
              </a:rPr>
              <a:t>Ensure the isolation room is ready and available at all times</a:t>
            </a:r>
            <a:endParaRPr>
              <a:solidFill>
                <a:srgbClr val="000000"/>
              </a:solidFill>
            </a:endParaRPr>
          </a:p>
          <a:p>
            <a:pPr marL="457200" lvl="0" indent="-317500" algn="l" rtl="0">
              <a:lnSpc>
                <a:spcPct val="100000"/>
              </a:lnSpc>
              <a:spcBef>
                <a:spcPts val="0"/>
              </a:spcBef>
              <a:spcAft>
                <a:spcPts val="0"/>
              </a:spcAft>
              <a:buClr>
                <a:srgbClr val="000000"/>
              </a:buClr>
              <a:buSzPts val="1400"/>
              <a:buFont typeface="Times New Roman"/>
              <a:buChar char="★"/>
            </a:pPr>
            <a:r>
              <a:rPr lang="en-US">
                <a:solidFill>
                  <a:srgbClr val="000000"/>
                </a:solidFill>
              </a:rPr>
              <a:t>Train staff who are assigned to the isolation room in the required protocols</a:t>
            </a:r>
            <a:endParaRPr>
              <a:solidFill>
                <a:srgbClr val="000000"/>
              </a:solidFill>
            </a:endParaRPr>
          </a:p>
          <a:p>
            <a:pPr marL="457200" lvl="0" indent="-317500" algn="l" rtl="0">
              <a:lnSpc>
                <a:spcPct val="100000"/>
              </a:lnSpc>
              <a:spcBef>
                <a:spcPts val="0"/>
              </a:spcBef>
              <a:spcAft>
                <a:spcPts val="0"/>
              </a:spcAft>
              <a:buClr>
                <a:srgbClr val="000000"/>
              </a:buClr>
              <a:buSzPts val="1400"/>
              <a:buFont typeface="Times New Roman"/>
              <a:buChar char="★"/>
            </a:pPr>
            <a:r>
              <a:rPr lang="en-US">
                <a:solidFill>
                  <a:srgbClr val="000000"/>
                </a:solidFill>
              </a:rPr>
              <a:t>Prepare a script for communicating with families, with follow up information readily available</a:t>
            </a:r>
            <a:endParaRPr>
              <a:solidFill>
                <a:srgbClr val="000000"/>
              </a:solidFill>
            </a:endParaRPr>
          </a:p>
          <a:p>
            <a:pPr marL="457200" lvl="0" indent="-317500" algn="l" rtl="0">
              <a:lnSpc>
                <a:spcPct val="100000"/>
              </a:lnSpc>
              <a:spcBef>
                <a:spcPts val="0"/>
              </a:spcBef>
              <a:spcAft>
                <a:spcPts val="0"/>
              </a:spcAft>
              <a:buClr>
                <a:srgbClr val="000000"/>
              </a:buClr>
              <a:buSzPts val="1400"/>
              <a:buFont typeface="Calibri"/>
              <a:buChar char="★"/>
            </a:pPr>
            <a:r>
              <a:rPr lang="en-US">
                <a:solidFill>
                  <a:srgbClr val="000000"/>
                </a:solidFill>
              </a:rPr>
              <a:t>Schools should make information available about community-based health supports and provide this information directly to families in the event a student displays possible COVID-19 symptoms. </a:t>
            </a:r>
            <a:endParaRPr>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41"/>
        <p:cNvGrpSpPr/>
        <p:nvPr/>
      </p:nvGrpSpPr>
      <p:grpSpPr>
        <a:xfrm>
          <a:off x="0" y="0"/>
          <a:ext cx="0" cy="0"/>
          <a:chOff x="0" y="0"/>
          <a:chExt cx="0" cy="0"/>
        </a:xfrm>
      </p:grpSpPr>
      <p:sp>
        <p:nvSpPr>
          <p:cNvPr id="542" name="Google Shape;542;p8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Airflow and Ventilation</a:t>
            </a:r>
            <a:endParaRPr sz="3600"/>
          </a:p>
        </p:txBody>
      </p:sp>
      <p:sp>
        <p:nvSpPr>
          <p:cNvPr id="543" name="Google Shape;543;p84"/>
          <p:cNvSpPr txBox="1">
            <a:spLocks noGrp="1"/>
          </p:cNvSpPr>
          <p:nvPr>
            <p:ph type="body" idx="1"/>
          </p:nvPr>
        </p:nvSpPr>
        <p:spPr>
          <a:xfrm>
            <a:off x="177625" y="1805775"/>
            <a:ext cx="4708800" cy="32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a:solidFill>
                  <a:srgbClr val="000000"/>
                </a:solidFill>
              </a:rPr>
              <a:t>Requirement:</a:t>
            </a:r>
            <a:endParaRPr sz="1250">
              <a:solidFill>
                <a:srgbClr val="000000"/>
              </a:solidFill>
            </a:endParaRPr>
          </a:p>
          <a:p>
            <a:pPr marL="0" lvl="0" indent="0" algn="l" rtl="0">
              <a:lnSpc>
                <a:spcPct val="100000"/>
              </a:lnSpc>
              <a:spcBef>
                <a:spcPts val="1200"/>
              </a:spcBef>
              <a:spcAft>
                <a:spcPts val="0"/>
              </a:spcAft>
              <a:buNone/>
            </a:pPr>
            <a:r>
              <a:rPr lang="en-US" sz="1250" b="1">
                <a:solidFill>
                  <a:srgbClr val="000000"/>
                </a:solidFill>
              </a:rPr>
              <a:t>Schools with HVAC systems must </a:t>
            </a:r>
            <a:endParaRPr sz="1250" b="1">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Evaluate the system to minimize indoor air recirculation (thus maximizing fresh outdoor air) to the extent possible. Schools that do not have mechanical ventilation systems shall, to the extent possible, increase natural ventilation by opening windows and interior doors before students arrive and after students leave, and while students are present. </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Ensure all filters are maintained and replaced as necessary to ensure proper functioning of the system. </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All intake ports that provide outside air to the HVAC system should be cleaned, maintained, and cleared of any debris that may affect the function and performance of the ventilation system. </a:t>
            </a:r>
            <a:endParaRPr sz="1250">
              <a:solidFill>
                <a:srgbClr val="000000"/>
              </a:solidFill>
            </a:endParaRPr>
          </a:p>
        </p:txBody>
      </p:sp>
      <p:sp>
        <p:nvSpPr>
          <p:cNvPr id="544" name="Google Shape;544;p84"/>
          <p:cNvSpPr txBox="1">
            <a:spLocks noGrp="1"/>
          </p:cNvSpPr>
          <p:nvPr>
            <p:ph type="body" idx="2"/>
          </p:nvPr>
        </p:nvSpPr>
        <p:spPr>
          <a:xfrm>
            <a:off x="5152575" y="1805775"/>
            <a:ext cx="3835800" cy="317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lnSpc>
                <a:spcPct val="100000"/>
              </a:lnSpc>
              <a:spcBef>
                <a:spcPts val="1200"/>
              </a:spcBef>
              <a:spcAft>
                <a:spcPts val="0"/>
              </a:spcAft>
              <a:buClr>
                <a:srgbClr val="000000"/>
              </a:buClr>
              <a:buSzPts val="1250"/>
              <a:buFont typeface="Calibri"/>
              <a:buChar char="★"/>
            </a:pPr>
            <a:r>
              <a:rPr lang="en-US" sz="1250">
                <a:solidFill>
                  <a:srgbClr val="000000"/>
                </a:solidFill>
              </a:rPr>
              <a:t>Utilize your HVAC company to map all systems and determine which filter sizes are available and the MERV ratings which can be utilized.</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Times New Roman"/>
              <a:buChar char="★"/>
            </a:pPr>
            <a:r>
              <a:rPr lang="en-US" sz="1250">
                <a:solidFill>
                  <a:srgbClr val="000000"/>
                </a:solidFill>
              </a:rPr>
              <a:t>Develop a spreadsheet to track and monitor the replacement of the filters.</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Times New Roman"/>
              <a:buChar char="★"/>
            </a:pPr>
            <a:r>
              <a:rPr lang="en-US" sz="1250">
                <a:solidFill>
                  <a:srgbClr val="000000"/>
                </a:solidFill>
              </a:rPr>
              <a:t>Outline your evaluation plan and replacement pattern in your CDMP</a:t>
            </a:r>
            <a:endParaRPr sz="1250">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49"/>
        <p:cNvGrpSpPr/>
        <p:nvPr/>
      </p:nvGrpSpPr>
      <p:grpSpPr>
        <a:xfrm>
          <a:off x="0" y="0"/>
          <a:ext cx="0" cy="0"/>
          <a:chOff x="0" y="0"/>
          <a:chExt cx="0" cy="0"/>
        </a:xfrm>
      </p:grpSpPr>
      <p:sp>
        <p:nvSpPr>
          <p:cNvPr id="550" name="Google Shape;550;p85"/>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Learn More</a:t>
            </a:r>
            <a:endParaRPr sz="3600"/>
          </a:p>
        </p:txBody>
      </p:sp>
      <p:sp>
        <p:nvSpPr>
          <p:cNvPr id="551" name="Google Shape;551;p8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54</a:t>
            </a:fld>
            <a:endParaRPr/>
          </a:p>
        </p:txBody>
      </p:sp>
      <p:sp>
        <p:nvSpPr>
          <p:cNvPr id="552" name="Google Shape;552;p85"/>
          <p:cNvSpPr txBox="1"/>
          <p:nvPr/>
        </p:nvSpPr>
        <p:spPr>
          <a:xfrm>
            <a:off x="3551800" y="647700"/>
            <a:ext cx="51279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latin typeface="Roboto"/>
                <a:ea typeface="Roboto"/>
                <a:cs typeface="Roboto"/>
                <a:sym typeface="Roboto"/>
                <a:hlinkClick r:id="rId3"/>
              </a:rPr>
              <a:t>Key Practices for Reducing Spread of COVID-19 in Schools</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4"/>
              </a:rPr>
              <a:t>Planning for COVID-19 Scenarios in Schools</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5"/>
              </a:rPr>
              <a:t>Exclusion Summary Chart</a:t>
            </a:r>
            <a:endParaRPr sz="18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56"/>
        <p:cNvGrpSpPr/>
        <p:nvPr/>
      </p:nvGrpSpPr>
      <p:grpSpPr>
        <a:xfrm>
          <a:off x="0" y="0"/>
          <a:ext cx="0" cy="0"/>
          <a:chOff x="0" y="0"/>
          <a:chExt cx="0" cy="0"/>
        </a:xfrm>
      </p:grpSpPr>
      <p:sp>
        <p:nvSpPr>
          <p:cNvPr id="557" name="Google Shape;557;p86"/>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Snapshot of a School Day</a:t>
            </a:r>
            <a:endParaRPr/>
          </a:p>
        </p:txBody>
      </p:sp>
      <p:sp>
        <p:nvSpPr>
          <p:cNvPr id="558" name="Google Shape;558;p86"/>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Arrival to Departure</a:t>
            </a:r>
            <a:endParaRPr sz="2400"/>
          </a:p>
        </p:txBody>
      </p:sp>
      <p:sp>
        <p:nvSpPr>
          <p:cNvPr id="559" name="Google Shape;559;p86"/>
          <p:cNvSpPr txBox="1">
            <a:spLocks noGrp="1"/>
          </p:cNvSpPr>
          <p:nvPr>
            <p:ph type="subTitle" idx="1"/>
          </p:nvPr>
        </p:nvSpPr>
        <p:spPr>
          <a:xfrm>
            <a:off x="390525" y="4510725"/>
            <a:ext cx="861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t>Section 4</a:t>
            </a:r>
            <a:endParaRPr sz="1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63"/>
        <p:cNvGrpSpPr/>
        <p:nvPr/>
      </p:nvGrpSpPr>
      <p:grpSpPr>
        <a:xfrm>
          <a:off x="0" y="0"/>
          <a:ext cx="0" cy="0"/>
          <a:chOff x="0" y="0"/>
          <a:chExt cx="0" cy="0"/>
        </a:xfrm>
      </p:grpSpPr>
      <p:sp>
        <p:nvSpPr>
          <p:cNvPr id="564" name="Google Shape;564;p87"/>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Getting to School</a:t>
            </a:r>
            <a:endParaRPr sz="3600" b="1">
              <a:solidFill>
                <a:srgbClr val="000000"/>
              </a:solidFill>
            </a:endParaRPr>
          </a:p>
        </p:txBody>
      </p:sp>
      <p:sp>
        <p:nvSpPr>
          <p:cNvPr id="565" name="Google Shape;565;p87"/>
          <p:cNvSpPr txBox="1">
            <a:spLocks noGrp="1"/>
          </p:cNvSpPr>
          <p:nvPr>
            <p:ph type="body" idx="1"/>
          </p:nvPr>
        </p:nvSpPr>
        <p:spPr>
          <a:xfrm>
            <a:off x="391950" y="1620025"/>
            <a:ext cx="8382000" cy="286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400" b="1" i="1">
              <a:solidFill>
                <a:srgbClr val="000000"/>
              </a:solidFill>
              <a:latin typeface="Calibri"/>
              <a:ea typeface="Calibri"/>
              <a:cs typeface="Calibri"/>
              <a:sym typeface="Calibri"/>
            </a:endParaRPr>
          </a:p>
          <a:p>
            <a:pPr marL="0" lvl="0" indent="0" algn="l" rtl="0">
              <a:spcBef>
                <a:spcPts val="0"/>
              </a:spcBef>
              <a:spcAft>
                <a:spcPts val="0"/>
              </a:spcAft>
              <a:buNone/>
            </a:pPr>
            <a:endParaRPr sz="1400" b="1" i="1">
              <a:solidFill>
                <a:srgbClr val="000000"/>
              </a:solidFill>
              <a:latin typeface="Calibri"/>
              <a:ea typeface="Calibri"/>
              <a:cs typeface="Calibri"/>
              <a:sym typeface="Calibri"/>
            </a:endParaRPr>
          </a:p>
          <a:p>
            <a:pPr marL="0" lvl="0" indent="0" algn="l" rtl="0">
              <a:spcBef>
                <a:spcPts val="0"/>
              </a:spcBef>
              <a:spcAft>
                <a:spcPts val="0"/>
              </a:spcAft>
              <a:buNone/>
            </a:pPr>
            <a:r>
              <a:rPr lang="en-US" sz="1600" b="1" i="1">
                <a:solidFill>
                  <a:srgbClr val="000000"/>
                </a:solidFill>
                <a:latin typeface="Calibri"/>
                <a:ea typeface="Calibri"/>
                <a:cs typeface="Calibri"/>
                <a:sym typeface="Calibri"/>
              </a:rPr>
              <a:t>Work with transportation to stagger bus arrival times. </a:t>
            </a:r>
            <a:endParaRPr sz="1600" b="1" i="1">
              <a:solidFill>
                <a:srgbClr val="000000"/>
              </a:solidFill>
              <a:latin typeface="Calibri"/>
              <a:ea typeface="Calibri"/>
              <a:cs typeface="Calibri"/>
              <a:sym typeface="Calibri"/>
            </a:endParaRPr>
          </a:p>
          <a:p>
            <a:pPr marL="0" lvl="0" indent="0" algn="l" rtl="0">
              <a:spcBef>
                <a:spcPts val="0"/>
              </a:spcBef>
              <a:spcAft>
                <a:spcPts val="0"/>
              </a:spcAft>
              <a:buNone/>
            </a:pPr>
            <a:endParaRPr sz="1400" b="1">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1400" b="1" u="sng">
                <a:solidFill>
                  <a:srgbClr val="000000"/>
                </a:solidFill>
                <a:latin typeface="Calibri"/>
                <a:ea typeface="Calibri"/>
                <a:cs typeface="Calibri"/>
                <a:sym typeface="Calibri"/>
              </a:rPr>
              <a:t>Key Concepts</a:t>
            </a:r>
            <a:endParaRPr sz="1400" b="1">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Consider different start times for different grades to prevent mixing of cohorts and struggles with social distancing.</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Have different points of entry for different grade levels.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Determine and mark doors that will be utilized as entry points. Have enough entry points available to prevent lines and to support effective social distancing. Since screening is required upon entry into the building, each available entry needs to be a screening checkpoint. </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Utilize signage to remind people to social distance and wear masks.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Remember to have hand sanitizer available for students and staff</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Frequently clean common touch points between groups and/or sessions</a:t>
            </a:r>
            <a:endParaRPr sz="1400">
              <a:solidFill>
                <a:srgbClr val="000000"/>
              </a:solidFill>
              <a:latin typeface="Calibri"/>
              <a:ea typeface="Calibri"/>
              <a:cs typeface="Calibri"/>
              <a:sym typeface="Calibri"/>
            </a:endParaRPr>
          </a:p>
          <a:p>
            <a:pPr marL="0" lvl="0" indent="0" algn="l" rtl="0">
              <a:spcBef>
                <a:spcPts val="0"/>
              </a:spcBef>
              <a:spcAft>
                <a:spcPts val="0"/>
              </a:spcAft>
              <a:buNone/>
            </a:pPr>
            <a:endParaRPr sz="1400" b="1" i="1">
              <a:solidFill>
                <a:srgbClr val="000000"/>
              </a:solidFill>
              <a:latin typeface="Calibri"/>
              <a:ea typeface="Calibri"/>
              <a:cs typeface="Calibri"/>
              <a:sym typeface="Calibri"/>
            </a:endParaRPr>
          </a:p>
          <a:p>
            <a:pPr marL="457200" lvl="0" indent="0" algn="l" rtl="0">
              <a:spcBef>
                <a:spcPts val="0"/>
              </a:spcBef>
              <a:spcAft>
                <a:spcPts val="0"/>
              </a:spcAft>
              <a:buNone/>
            </a:pPr>
            <a:endParaRPr sz="2150" b="1"/>
          </a:p>
        </p:txBody>
      </p:sp>
      <p:sp>
        <p:nvSpPr>
          <p:cNvPr id="566" name="Google Shape;566;p8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56</a:t>
            </a:fld>
            <a:endParaRPr>
              <a:solidFill>
                <a:schemeClr val="lt1"/>
              </a:solidFill>
            </a:endParaRPr>
          </a:p>
        </p:txBody>
      </p:sp>
      <p:pic>
        <p:nvPicPr>
          <p:cNvPr id="567" name="Google Shape;567;p87" title="&quot;&quot;"/>
          <p:cNvPicPr preferRelativeResize="0"/>
          <p:nvPr/>
        </p:nvPicPr>
        <p:blipFill rotWithShape="1">
          <a:blip r:embed="rId3">
            <a:alphaModFix/>
          </a:blip>
          <a:srcRect/>
          <a:stretch/>
        </p:blipFill>
        <p:spPr>
          <a:xfrm>
            <a:off x="6597750" y="305725"/>
            <a:ext cx="2176202" cy="108809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71"/>
        <p:cNvGrpSpPr/>
        <p:nvPr/>
      </p:nvGrpSpPr>
      <p:grpSpPr>
        <a:xfrm>
          <a:off x="0" y="0"/>
          <a:ext cx="0" cy="0"/>
          <a:chOff x="0" y="0"/>
          <a:chExt cx="0" cy="0"/>
        </a:xfrm>
      </p:grpSpPr>
      <p:sp>
        <p:nvSpPr>
          <p:cNvPr id="572" name="Google Shape;572;p88"/>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Arrival</a:t>
            </a:r>
            <a:endParaRPr sz="3600" b="1">
              <a:solidFill>
                <a:srgbClr val="000000"/>
              </a:solidFill>
            </a:endParaRPr>
          </a:p>
        </p:txBody>
      </p:sp>
      <p:sp>
        <p:nvSpPr>
          <p:cNvPr id="573" name="Google Shape;573;p88"/>
          <p:cNvSpPr txBox="1">
            <a:spLocks noGrp="1"/>
          </p:cNvSpPr>
          <p:nvPr>
            <p:ph type="body" idx="1"/>
          </p:nvPr>
        </p:nvSpPr>
        <p:spPr>
          <a:xfrm>
            <a:off x="391950" y="1620025"/>
            <a:ext cx="8382000" cy="2764688"/>
          </a:xfrm>
          <a:prstGeom prst="rect">
            <a:avLst/>
          </a:prstGeom>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r>
              <a:rPr lang="en-US" sz="6400" b="1" i="1" dirty="0">
                <a:solidFill>
                  <a:srgbClr val="000000"/>
                </a:solidFill>
                <a:latin typeface="Calibri"/>
                <a:ea typeface="Calibri"/>
                <a:cs typeface="Calibri"/>
                <a:sym typeface="Calibri"/>
              </a:rPr>
              <a:t>Student arrival will need to be a carefully planned and orchestrated part of the school day in order to ensure health and safety protocols are in place.</a:t>
            </a:r>
            <a:endParaRPr sz="6400" b="1" i="1"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275"/>
              <a:buFont typeface="Arial"/>
              <a:buNone/>
            </a:pPr>
            <a:endParaRPr sz="5600" b="1" i="1"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5600" b="1" u="sng" dirty="0">
                <a:solidFill>
                  <a:srgbClr val="000000"/>
                </a:solidFill>
                <a:latin typeface="Calibri"/>
                <a:ea typeface="Calibri"/>
                <a:cs typeface="Calibri"/>
                <a:sym typeface="Calibri"/>
              </a:rPr>
              <a:t>Key Concepts</a:t>
            </a:r>
            <a:endParaRPr sz="5600" b="1" u="sng"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All schools will develop plans and procedures to ensure proper screening before students enter the building.</a:t>
            </a:r>
            <a:endParaRPr sz="56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Each building should evaluate their physical layout, doorways and options for entering the building given physical distancing requirements</a:t>
            </a:r>
            <a:endParaRPr sz="56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Identify available staff to conduct screenings and train them on the protocols</a:t>
            </a:r>
            <a:endParaRPr sz="56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No person exhibiting primary symptoms will be admitted to the campus</a:t>
            </a:r>
            <a:endParaRPr sz="5600" dirty="0">
              <a:solidFill>
                <a:srgbClr val="000000"/>
              </a:solidFill>
              <a:latin typeface="Calibri"/>
              <a:ea typeface="Calibri"/>
              <a:cs typeface="Calibri"/>
              <a:sym typeface="Calibri"/>
            </a:endParaRPr>
          </a:p>
          <a:p>
            <a:pPr marL="914400" lvl="1" indent="-317500" algn="l" rtl="0">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Primary symptoms of concern: cough, fever or chills, shortness of breath, or difficulty breathing</a:t>
            </a:r>
            <a:endParaRPr sz="5600" dirty="0">
              <a:solidFill>
                <a:srgbClr val="000000"/>
              </a:solidFill>
              <a:latin typeface="Calibri"/>
              <a:ea typeface="Calibri"/>
              <a:cs typeface="Calibri"/>
              <a:sym typeface="Calibri"/>
            </a:endParaRPr>
          </a:p>
          <a:p>
            <a:pPr marL="914400" lvl="1" indent="-317500" algn="l" rtl="0">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See isolation protocols for students or staff that present illness upon screening</a:t>
            </a:r>
            <a:endParaRPr sz="1200" b="1" dirty="0">
              <a:solidFill>
                <a:srgbClr val="000000"/>
              </a:solidFill>
            </a:endParaRPr>
          </a:p>
          <a:p>
            <a:pPr marL="0" lvl="0" indent="0" algn="l" rtl="0">
              <a:spcBef>
                <a:spcPts val="0"/>
              </a:spcBef>
              <a:spcAft>
                <a:spcPts val="0"/>
              </a:spcAft>
              <a:buNone/>
            </a:pPr>
            <a:endParaRPr sz="4794" dirty="0">
              <a:solidFill>
                <a:srgbClr val="000000"/>
              </a:solidFill>
            </a:endParaRPr>
          </a:p>
          <a:p>
            <a:pPr marL="457200" lvl="0" indent="0" algn="l" rtl="0">
              <a:spcBef>
                <a:spcPts val="0"/>
              </a:spcBef>
              <a:spcAft>
                <a:spcPts val="0"/>
              </a:spcAft>
              <a:buNone/>
            </a:pPr>
            <a:endParaRPr sz="2150" b="1" dirty="0"/>
          </a:p>
        </p:txBody>
      </p:sp>
      <p:sp>
        <p:nvSpPr>
          <p:cNvPr id="574" name="Google Shape;574;p8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57</a:t>
            </a:fld>
            <a:endParaRPr>
              <a:solidFill>
                <a:schemeClr val="lt1"/>
              </a:solidFill>
            </a:endParaRPr>
          </a:p>
        </p:txBody>
      </p:sp>
      <p:pic>
        <p:nvPicPr>
          <p:cNvPr id="575" name="Google Shape;575;p88" title="&quot;&quot;&quot;"/>
          <p:cNvPicPr preferRelativeResize="0"/>
          <p:nvPr/>
        </p:nvPicPr>
        <p:blipFill rotWithShape="1">
          <a:blip r:embed="rId3">
            <a:alphaModFix/>
          </a:blip>
          <a:srcRect/>
          <a:stretch/>
        </p:blipFill>
        <p:spPr>
          <a:xfrm>
            <a:off x="7269250" y="291500"/>
            <a:ext cx="1424750" cy="14247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79"/>
        <p:cNvGrpSpPr/>
        <p:nvPr/>
      </p:nvGrpSpPr>
      <p:grpSpPr>
        <a:xfrm>
          <a:off x="0" y="0"/>
          <a:ext cx="0" cy="0"/>
          <a:chOff x="0" y="0"/>
          <a:chExt cx="0" cy="0"/>
        </a:xfrm>
      </p:grpSpPr>
      <p:sp>
        <p:nvSpPr>
          <p:cNvPr id="580" name="Google Shape;580;p89"/>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Screening</a:t>
            </a:r>
            <a:endParaRPr sz="3600" b="1">
              <a:solidFill>
                <a:srgbClr val="000000"/>
              </a:solidFill>
            </a:endParaRPr>
          </a:p>
        </p:txBody>
      </p:sp>
      <p:sp>
        <p:nvSpPr>
          <p:cNvPr id="581" name="Google Shape;581;p89"/>
          <p:cNvSpPr txBox="1">
            <a:spLocks noGrp="1"/>
          </p:cNvSpPr>
          <p:nvPr>
            <p:ph type="body" idx="1"/>
          </p:nvPr>
        </p:nvSpPr>
        <p:spPr>
          <a:xfrm>
            <a:off x="391950" y="1620025"/>
            <a:ext cx="8382000" cy="2825281"/>
          </a:xfrm>
          <a:prstGeom prst="rect">
            <a:avLst/>
          </a:prstGeom>
        </p:spPr>
        <p:txBody>
          <a:bodyPr spcFirstLastPara="1" wrap="square" lIns="91425" tIns="91425" rIns="91425" bIns="91425" anchor="ctr" anchorCtr="0">
            <a:normAutofit fontScale="25000" lnSpcReduction="20000"/>
          </a:bodyPr>
          <a:lstStyle/>
          <a:p>
            <a:pPr marL="0" lvl="0" indent="0" algn="l" rtl="0">
              <a:spcBef>
                <a:spcPts val="1200"/>
              </a:spcBef>
              <a:spcAft>
                <a:spcPts val="0"/>
              </a:spcAft>
              <a:buClr>
                <a:srgbClr val="000000"/>
              </a:buClr>
              <a:buSzPts val="300"/>
              <a:buFont typeface="Arial"/>
              <a:buNone/>
            </a:pPr>
            <a:r>
              <a:rPr lang="en-US" sz="6400" b="1" i="1" dirty="0">
                <a:solidFill>
                  <a:srgbClr val="000000"/>
                </a:solidFill>
                <a:latin typeface="Calibri"/>
                <a:ea typeface="Calibri"/>
                <a:cs typeface="Calibri"/>
                <a:sym typeface="Calibri"/>
              </a:rPr>
              <a:t>Screening is the primary way that we keep ill individuals out of the school environment. Careful planning and training is required for this process to go smoothly. The organization of the screening process will make the difference between a quick and efficient process and one that causes a gridlock, potential exposures, and delays the start of the school day.</a:t>
            </a:r>
            <a:endParaRPr sz="6400" b="1" u="sng"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275"/>
              <a:buFont typeface="Arial"/>
              <a:buNone/>
            </a:pPr>
            <a:endParaRPr sz="5600" b="1" i="1"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5600" b="1" u="sng" dirty="0">
                <a:solidFill>
                  <a:srgbClr val="000000"/>
                </a:solidFill>
                <a:latin typeface="Calibri"/>
                <a:ea typeface="Calibri"/>
                <a:cs typeface="Calibri"/>
                <a:sym typeface="Calibri"/>
              </a:rPr>
              <a:t>Key Concepts</a:t>
            </a:r>
            <a:endParaRPr sz="5600" b="1" u="sng"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Screen students using trained individuals and a set of developmentally appropriate, standardized questions.</a:t>
            </a:r>
            <a:endParaRPr sz="56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Anyone displaying or reporting the primary symptoms of concern must be isolated (see section 1i) and sent home as soon as possible.</a:t>
            </a:r>
            <a:endParaRPr sz="56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Upon entry to school every day: students should wash with soap and water for 20 seconds or use an alcohol-based hand sanitizer with 60-95% alcohol. This may take place at entry points OR once students arrive to their classrooms.</a:t>
            </a:r>
            <a:endParaRPr sz="5600" dirty="0">
              <a:solidFill>
                <a:srgbClr val="000000"/>
              </a:solidFill>
              <a:latin typeface="Calibri"/>
              <a:ea typeface="Calibri"/>
              <a:cs typeface="Calibri"/>
              <a:sym typeface="Calibri"/>
            </a:endParaRPr>
          </a:p>
          <a:p>
            <a:pPr marL="457200" lvl="0" indent="0" algn="l" rtl="0">
              <a:spcBef>
                <a:spcPts val="0"/>
              </a:spcBef>
              <a:spcAft>
                <a:spcPts val="0"/>
              </a:spcAft>
              <a:buNone/>
            </a:pPr>
            <a:endParaRPr sz="2150" b="1" dirty="0"/>
          </a:p>
        </p:txBody>
      </p:sp>
      <p:sp>
        <p:nvSpPr>
          <p:cNvPr id="582" name="Google Shape;582;p8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58</a:t>
            </a:fld>
            <a:endParaRPr>
              <a:solidFill>
                <a:schemeClr val="lt1"/>
              </a:solidFill>
            </a:endParaRPr>
          </a:p>
        </p:txBody>
      </p:sp>
      <p:pic>
        <p:nvPicPr>
          <p:cNvPr id="583" name="Google Shape;583;p89" title="&quot;&quot;"/>
          <p:cNvPicPr preferRelativeResize="0"/>
          <p:nvPr/>
        </p:nvPicPr>
        <p:blipFill rotWithShape="1">
          <a:blip r:embed="rId3">
            <a:alphaModFix/>
          </a:blip>
          <a:srcRect/>
          <a:stretch/>
        </p:blipFill>
        <p:spPr>
          <a:xfrm>
            <a:off x="7388450" y="122800"/>
            <a:ext cx="1497225" cy="14972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87"/>
        <p:cNvGrpSpPr/>
        <p:nvPr/>
      </p:nvGrpSpPr>
      <p:grpSpPr>
        <a:xfrm>
          <a:off x="0" y="0"/>
          <a:ext cx="0" cy="0"/>
          <a:chOff x="0" y="0"/>
          <a:chExt cx="0" cy="0"/>
        </a:xfrm>
      </p:grpSpPr>
      <p:sp>
        <p:nvSpPr>
          <p:cNvPr id="588" name="Google Shape;588;p90"/>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Screening Staff</a:t>
            </a:r>
            <a:endParaRPr sz="3600" b="1">
              <a:solidFill>
                <a:srgbClr val="000000"/>
              </a:solidFill>
            </a:endParaRPr>
          </a:p>
        </p:txBody>
      </p:sp>
      <p:sp>
        <p:nvSpPr>
          <p:cNvPr id="589" name="Google Shape;589;p90"/>
          <p:cNvSpPr txBox="1">
            <a:spLocks noGrp="1"/>
          </p:cNvSpPr>
          <p:nvPr>
            <p:ph type="body" idx="1"/>
          </p:nvPr>
        </p:nvSpPr>
        <p:spPr>
          <a:xfrm>
            <a:off x="391950" y="1711750"/>
            <a:ext cx="8382000" cy="2870273"/>
          </a:xfrm>
          <a:prstGeom prst="rect">
            <a:avLst/>
          </a:prstGeom>
        </p:spPr>
        <p:txBody>
          <a:bodyPr spcFirstLastPara="1" wrap="square" lIns="91425" tIns="91425" rIns="91425" bIns="91425" anchor="ctr" anchorCtr="0">
            <a:normAutofit fontScale="25000" lnSpcReduction="20000"/>
          </a:bodyPr>
          <a:lstStyle/>
          <a:p>
            <a:pPr marL="0" lvl="0" indent="0" algn="l" rtl="0">
              <a:spcBef>
                <a:spcPts val="1200"/>
              </a:spcBef>
              <a:spcAft>
                <a:spcPts val="0"/>
              </a:spcAft>
              <a:buClr>
                <a:srgbClr val="000000"/>
              </a:buClr>
              <a:buSzPts val="300"/>
              <a:buFont typeface="Arial"/>
              <a:buNone/>
            </a:pPr>
            <a:r>
              <a:rPr lang="en-US" sz="6400" b="1" i="1" dirty="0">
                <a:solidFill>
                  <a:srgbClr val="000000"/>
                </a:solidFill>
                <a:latin typeface="Calibri"/>
                <a:ea typeface="Calibri"/>
                <a:cs typeface="Calibri"/>
                <a:sym typeface="Calibri"/>
              </a:rPr>
              <a:t>Screening is the primary way that we keep ill individuals out of the school environment. Careful planning and training is required for this process to go smoothly. The organization of the screening process will make the difference between a quick and efficient process and one that causes a gridlock, potential exposures, and delays the start of the school day.</a:t>
            </a:r>
            <a:endParaRPr sz="6400" b="1" u="sng"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275"/>
              <a:buFont typeface="Arial"/>
              <a:buNone/>
            </a:pPr>
            <a:endParaRPr sz="5600" b="1" i="1"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5600" b="1" u="sng" dirty="0">
                <a:solidFill>
                  <a:srgbClr val="000000"/>
                </a:solidFill>
                <a:latin typeface="Calibri"/>
                <a:ea typeface="Calibri"/>
                <a:cs typeface="Calibri"/>
                <a:sym typeface="Calibri"/>
              </a:rPr>
              <a:t>Key Concepts</a:t>
            </a:r>
            <a:endParaRPr sz="5600" b="1" u="sng"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ct val="100000"/>
              <a:buFont typeface="Calibri"/>
              <a:buChar char="●"/>
            </a:pPr>
            <a:r>
              <a:rPr lang="en-US" sz="5600" b="1" dirty="0">
                <a:solidFill>
                  <a:srgbClr val="000000"/>
                </a:solidFill>
                <a:latin typeface="Calibri"/>
                <a:ea typeface="Calibri"/>
                <a:cs typeface="Calibri"/>
                <a:sym typeface="Calibri"/>
              </a:rPr>
              <a:t>Staff should stay home if: </a:t>
            </a:r>
            <a:r>
              <a:rPr lang="en-US" sz="5600" dirty="0">
                <a:solidFill>
                  <a:srgbClr val="000000"/>
                </a:solidFill>
                <a:latin typeface="Calibri"/>
                <a:ea typeface="Calibri"/>
                <a:cs typeface="Calibri"/>
                <a:sym typeface="Calibri"/>
              </a:rPr>
              <a:t>they or anyone in their homes or community living spaces have COVID-19 Symptoms</a:t>
            </a:r>
            <a:endParaRPr sz="5600" b="1"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ct val="100000"/>
              <a:buFont typeface="Calibri"/>
              <a:buChar char="●"/>
            </a:pPr>
            <a:r>
              <a:rPr lang="en-US" sz="5600" b="1" dirty="0">
                <a:solidFill>
                  <a:srgbClr val="000000"/>
                </a:solidFill>
                <a:latin typeface="Calibri"/>
                <a:ea typeface="Calibri"/>
                <a:cs typeface="Calibri"/>
                <a:sym typeface="Calibri"/>
              </a:rPr>
              <a:t>Staff are responsible for: </a:t>
            </a:r>
            <a:r>
              <a:rPr lang="en-US" sz="5600" dirty="0">
                <a:solidFill>
                  <a:srgbClr val="000000"/>
                </a:solidFill>
                <a:latin typeface="Calibri"/>
                <a:ea typeface="Calibri"/>
                <a:cs typeface="Calibri"/>
                <a:sym typeface="Calibri"/>
              </a:rPr>
              <a:t>screening themselves daily upon arrival and during the workday for COVID-19 Primary Symptoms</a:t>
            </a:r>
            <a:endParaRPr sz="5600" b="1"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ct val="100000"/>
              <a:buFont typeface="Calibri"/>
              <a:buChar char="●"/>
            </a:pPr>
            <a:r>
              <a:rPr lang="en-US" sz="5600" b="1" dirty="0">
                <a:solidFill>
                  <a:srgbClr val="000000"/>
                </a:solidFill>
                <a:latin typeface="Calibri"/>
                <a:ea typeface="Calibri"/>
                <a:cs typeface="Calibri"/>
                <a:sym typeface="Calibri"/>
              </a:rPr>
              <a:t>If the staff member presents with symptoms at work: </a:t>
            </a:r>
            <a:r>
              <a:rPr lang="en-US" sz="5600" dirty="0">
                <a:solidFill>
                  <a:srgbClr val="000000"/>
                </a:solidFill>
                <a:latin typeface="Calibri"/>
                <a:ea typeface="Calibri"/>
                <a:cs typeface="Calibri"/>
                <a:sym typeface="Calibri"/>
              </a:rPr>
              <a:t>they should communicate the symptom(s) to their administrator/designee and go to the isolation room.</a:t>
            </a:r>
            <a:endParaRPr sz="5600" dirty="0">
              <a:solidFill>
                <a:srgbClr val="000000"/>
              </a:solidFill>
              <a:latin typeface="Calibri"/>
              <a:ea typeface="Calibri"/>
              <a:cs typeface="Calibri"/>
              <a:sym typeface="Calibri"/>
            </a:endParaRPr>
          </a:p>
          <a:p>
            <a:pPr marL="914400" lvl="0" indent="0" algn="l" rtl="0">
              <a:lnSpc>
                <a:spcPct val="115000"/>
              </a:lnSpc>
              <a:spcBef>
                <a:spcPts val="0"/>
              </a:spcBef>
              <a:spcAft>
                <a:spcPts val="0"/>
              </a:spcAft>
              <a:buNone/>
            </a:pPr>
            <a:endParaRPr sz="1300" dirty="0">
              <a:solidFill>
                <a:srgbClr val="000000"/>
              </a:solidFill>
              <a:latin typeface="Calibri"/>
              <a:ea typeface="Calibri"/>
              <a:cs typeface="Calibri"/>
              <a:sym typeface="Calibri"/>
            </a:endParaRPr>
          </a:p>
          <a:p>
            <a:pPr marL="0" lvl="0" indent="0" algn="l" rtl="0">
              <a:spcBef>
                <a:spcPts val="0"/>
              </a:spcBef>
              <a:spcAft>
                <a:spcPts val="0"/>
              </a:spcAft>
              <a:buNone/>
            </a:pPr>
            <a:endParaRPr sz="6400" dirty="0">
              <a:solidFill>
                <a:srgbClr val="000000"/>
              </a:solidFill>
              <a:latin typeface="Calibri"/>
              <a:ea typeface="Calibri"/>
              <a:cs typeface="Calibri"/>
              <a:sym typeface="Calibri"/>
            </a:endParaRPr>
          </a:p>
          <a:p>
            <a:pPr marL="457200" lvl="0" indent="0" algn="l" rtl="0">
              <a:spcBef>
                <a:spcPts val="0"/>
              </a:spcBef>
              <a:spcAft>
                <a:spcPts val="0"/>
              </a:spcAft>
              <a:buNone/>
            </a:pPr>
            <a:endParaRPr sz="2150" b="1" dirty="0"/>
          </a:p>
        </p:txBody>
      </p:sp>
      <p:sp>
        <p:nvSpPr>
          <p:cNvPr id="590" name="Google Shape;590;p9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59</a:t>
            </a:fld>
            <a:endParaRPr>
              <a:solidFill>
                <a:schemeClr val="lt1"/>
              </a:solidFill>
            </a:endParaRPr>
          </a:p>
        </p:txBody>
      </p:sp>
      <p:pic>
        <p:nvPicPr>
          <p:cNvPr id="591" name="Google Shape;591;p90" title="&quot;&quot;"/>
          <p:cNvPicPr preferRelativeResize="0"/>
          <p:nvPr/>
        </p:nvPicPr>
        <p:blipFill rotWithShape="1">
          <a:blip r:embed="rId3">
            <a:alphaModFix/>
          </a:blip>
          <a:srcRect/>
          <a:stretch/>
        </p:blipFill>
        <p:spPr>
          <a:xfrm>
            <a:off x="7388450" y="122800"/>
            <a:ext cx="1497225" cy="1497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2065"/>
        </a:solidFill>
        <a:effectLst/>
      </p:bgPr>
    </p:bg>
    <p:spTree>
      <p:nvGrpSpPr>
        <p:cNvPr id="1" name="Shape 215"/>
        <p:cNvGrpSpPr/>
        <p:nvPr/>
      </p:nvGrpSpPr>
      <p:grpSpPr>
        <a:xfrm>
          <a:off x="0" y="0"/>
          <a:ext cx="0" cy="0"/>
          <a:chOff x="0" y="0"/>
          <a:chExt cx="0" cy="0"/>
        </a:xfrm>
      </p:grpSpPr>
      <p:sp>
        <p:nvSpPr>
          <p:cNvPr id="216" name="Google Shape;216;p37"/>
          <p:cNvSpPr txBox="1">
            <a:spLocks noGrp="1"/>
          </p:cNvSpPr>
          <p:nvPr>
            <p:ph type="ctrTitle"/>
          </p:nvPr>
        </p:nvSpPr>
        <p:spPr>
          <a:xfrm>
            <a:off x="460950" y="185552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Grounding Our Understanding</a:t>
            </a:r>
            <a:endParaRPr/>
          </a:p>
        </p:txBody>
      </p:sp>
      <p:sp>
        <p:nvSpPr>
          <p:cNvPr id="217" name="Google Shape;217;p37"/>
          <p:cNvSpPr txBox="1">
            <a:spLocks noGrp="1"/>
          </p:cNvSpPr>
          <p:nvPr>
            <p:ph type="subTitle" idx="1"/>
          </p:nvPr>
        </p:nvSpPr>
        <p:spPr>
          <a:xfrm>
            <a:off x="460950" y="2789130"/>
            <a:ext cx="82221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A look at the big picture.</a:t>
            </a:r>
            <a:endParaRPr sz="2400"/>
          </a:p>
        </p:txBody>
      </p:sp>
      <p:sp>
        <p:nvSpPr>
          <p:cNvPr id="218" name="Google Shape;218;p37"/>
          <p:cNvSpPr txBox="1">
            <a:spLocks noGrp="1"/>
          </p:cNvSpPr>
          <p:nvPr>
            <p:ph type="subTitle" idx="1"/>
          </p:nvPr>
        </p:nvSpPr>
        <p:spPr>
          <a:xfrm>
            <a:off x="390525" y="4510725"/>
            <a:ext cx="861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t>Preface</a:t>
            </a:r>
            <a:endParaRPr sz="1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95"/>
        <p:cNvGrpSpPr/>
        <p:nvPr/>
      </p:nvGrpSpPr>
      <p:grpSpPr>
        <a:xfrm>
          <a:off x="0" y="0"/>
          <a:ext cx="0" cy="0"/>
          <a:chOff x="0" y="0"/>
          <a:chExt cx="0" cy="0"/>
        </a:xfrm>
      </p:grpSpPr>
      <p:sp>
        <p:nvSpPr>
          <p:cNvPr id="596" name="Google Shape;596;p91"/>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Visitors and Volunteers</a:t>
            </a:r>
            <a:endParaRPr sz="3600" b="1">
              <a:solidFill>
                <a:srgbClr val="000000"/>
              </a:solidFill>
            </a:endParaRPr>
          </a:p>
        </p:txBody>
      </p:sp>
      <p:sp>
        <p:nvSpPr>
          <p:cNvPr id="597" name="Google Shape;597;p91"/>
          <p:cNvSpPr txBox="1">
            <a:spLocks noGrp="1"/>
          </p:cNvSpPr>
          <p:nvPr>
            <p:ph type="body" idx="1"/>
          </p:nvPr>
        </p:nvSpPr>
        <p:spPr>
          <a:xfrm>
            <a:off x="155425" y="1583750"/>
            <a:ext cx="8842200" cy="330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b="1" i="1">
                <a:solidFill>
                  <a:srgbClr val="000000"/>
                </a:solidFill>
                <a:highlight>
                  <a:schemeClr val="lt1"/>
                </a:highlight>
                <a:latin typeface="Calibri"/>
                <a:ea typeface="Calibri"/>
                <a:cs typeface="Calibri"/>
                <a:sym typeface="Calibri"/>
              </a:rPr>
              <a:t>Visitors and volunteers are a critical component to the operations of schools. However, the more people we bring in from the community, the more we increase the likelihood of spreading the disease.</a:t>
            </a:r>
            <a:endParaRPr sz="1600" b="1" i="1">
              <a:solidFill>
                <a:srgbClr val="000000"/>
              </a:solidFill>
              <a:highlight>
                <a:schemeClr val="lt1"/>
              </a:highlight>
              <a:latin typeface="Calibri"/>
              <a:ea typeface="Calibri"/>
              <a:cs typeface="Calibri"/>
              <a:sym typeface="Calibri"/>
            </a:endParaRPr>
          </a:p>
          <a:p>
            <a:pPr marL="0" lvl="0" indent="0" algn="l" rtl="0">
              <a:spcBef>
                <a:spcPts val="0"/>
              </a:spcBef>
              <a:spcAft>
                <a:spcPts val="0"/>
              </a:spcAft>
              <a:buNone/>
            </a:pPr>
            <a:endParaRPr sz="1400" b="1" i="1">
              <a:solidFill>
                <a:srgbClr val="000000"/>
              </a:solidFill>
              <a:highlight>
                <a:schemeClr val="lt1"/>
              </a:highlight>
              <a:latin typeface="Calibri"/>
              <a:ea typeface="Calibri"/>
              <a:cs typeface="Calibri"/>
              <a:sym typeface="Calibri"/>
            </a:endParaRPr>
          </a:p>
          <a:p>
            <a:pPr marL="0" lvl="0" indent="0" algn="l" rtl="0">
              <a:lnSpc>
                <a:spcPct val="120000"/>
              </a:lnSpc>
              <a:spcBef>
                <a:spcPts val="0"/>
              </a:spcBef>
              <a:spcAft>
                <a:spcPts val="0"/>
              </a:spcAft>
              <a:buNone/>
            </a:pPr>
            <a:r>
              <a:rPr lang="en-US" sz="1400" b="1" u="sng">
                <a:solidFill>
                  <a:srgbClr val="000000"/>
                </a:solidFill>
                <a:latin typeface="Calibri"/>
                <a:ea typeface="Calibri"/>
                <a:cs typeface="Calibri"/>
                <a:sym typeface="Calibri"/>
              </a:rPr>
              <a:t>Key Concepts</a:t>
            </a:r>
            <a:endParaRPr sz="1400" b="1" i="1">
              <a:solidFill>
                <a:srgbClr val="000000"/>
              </a:solidFill>
              <a:highlight>
                <a:schemeClr val="lt1"/>
              </a:highlight>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highlight>
                  <a:schemeClr val="lt1"/>
                </a:highlight>
                <a:latin typeface="Calibri"/>
                <a:ea typeface="Calibri"/>
                <a:cs typeface="Calibri"/>
                <a:sym typeface="Calibri"/>
              </a:rPr>
              <a:t>Volunteers and visitors should be limited, to the greatest extent possible, from all on-site activities. </a:t>
            </a:r>
            <a:endParaRPr sz="1400">
              <a:solidFill>
                <a:srgbClr val="000000"/>
              </a:solidFill>
              <a:highlight>
                <a:schemeClr val="lt1"/>
              </a:highlight>
              <a:latin typeface="Calibri"/>
              <a:ea typeface="Calibri"/>
              <a:cs typeface="Calibri"/>
              <a:sym typeface="Calibri"/>
            </a:endParaRPr>
          </a:p>
          <a:p>
            <a:pPr marL="457200" lvl="0" indent="0" algn="l" rtl="0">
              <a:spcBef>
                <a:spcPts val="0"/>
              </a:spcBef>
              <a:spcAft>
                <a:spcPts val="0"/>
              </a:spcAft>
              <a:buNone/>
            </a:pPr>
            <a:r>
              <a:rPr lang="en-US" sz="1400" b="1">
                <a:solidFill>
                  <a:srgbClr val="000000"/>
                </a:solidFill>
                <a:highlight>
                  <a:schemeClr val="lt1"/>
                </a:highlight>
                <a:latin typeface="Calibri"/>
                <a:ea typeface="Calibri"/>
                <a:cs typeface="Calibri"/>
                <a:sym typeface="Calibri"/>
              </a:rPr>
              <a:t>NOT considered visitors or volunteers:</a:t>
            </a:r>
            <a:endParaRPr sz="1400" b="1">
              <a:solidFill>
                <a:srgbClr val="000000"/>
              </a:solidFill>
              <a:highlight>
                <a:schemeClr val="lt1"/>
              </a:highlight>
              <a:latin typeface="Calibri"/>
              <a:ea typeface="Calibri"/>
              <a:cs typeface="Calibri"/>
              <a:sym typeface="Calibri"/>
            </a:endParaRPr>
          </a:p>
          <a:p>
            <a:pPr marL="914400" lvl="1" indent="-317500" algn="l" rtl="0">
              <a:spcBef>
                <a:spcPts val="0"/>
              </a:spcBef>
              <a:spcAft>
                <a:spcPts val="0"/>
              </a:spcAft>
              <a:buClr>
                <a:srgbClr val="000000"/>
              </a:buClr>
              <a:buSzPts val="1400"/>
              <a:buFont typeface="Calibri"/>
              <a:buChar char="○"/>
            </a:pPr>
            <a:r>
              <a:rPr lang="en-US" sz="1400">
                <a:solidFill>
                  <a:srgbClr val="000000"/>
                </a:solidFill>
                <a:highlight>
                  <a:schemeClr val="lt1"/>
                </a:highlight>
                <a:latin typeface="Calibri"/>
                <a:ea typeface="Calibri"/>
                <a:cs typeface="Calibri"/>
                <a:sym typeface="Calibri"/>
              </a:rPr>
              <a:t>Staff members ( itinerant staff, substitute teachers, and other district staff who move between buildings, etc.), </a:t>
            </a:r>
            <a:endParaRPr sz="1400">
              <a:solidFill>
                <a:srgbClr val="000000"/>
              </a:solidFill>
              <a:highlight>
                <a:schemeClr val="lt1"/>
              </a:highlight>
              <a:latin typeface="Calibri"/>
              <a:ea typeface="Calibri"/>
              <a:cs typeface="Calibri"/>
              <a:sym typeface="Calibri"/>
            </a:endParaRPr>
          </a:p>
          <a:p>
            <a:pPr marL="914400" lvl="1" indent="-317500" algn="l" rtl="0">
              <a:spcBef>
                <a:spcPts val="0"/>
              </a:spcBef>
              <a:spcAft>
                <a:spcPts val="0"/>
              </a:spcAft>
              <a:buClr>
                <a:srgbClr val="000000"/>
              </a:buClr>
              <a:buSzPts val="1400"/>
              <a:buFont typeface="Calibri"/>
              <a:buChar char="○"/>
            </a:pPr>
            <a:r>
              <a:rPr lang="en-US" sz="1400">
                <a:solidFill>
                  <a:srgbClr val="000000"/>
                </a:solidFill>
                <a:highlight>
                  <a:schemeClr val="lt1"/>
                </a:highlight>
                <a:latin typeface="Calibri"/>
                <a:ea typeface="Calibri"/>
                <a:cs typeface="Calibri"/>
                <a:sym typeface="Calibri"/>
              </a:rPr>
              <a:t>Contracted service providers (counseling services, maintenance, etc.), </a:t>
            </a:r>
            <a:endParaRPr sz="1400">
              <a:solidFill>
                <a:srgbClr val="000000"/>
              </a:solidFill>
              <a:highlight>
                <a:schemeClr val="lt1"/>
              </a:highlight>
              <a:latin typeface="Calibri"/>
              <a:ea typeface="Calibri"/>
              <a:cs typeface="Calibri"/>
              <a:sym typeface="Calibri"/>
            </a:endParaRPr>
          </a:p>
          <a:p>
            <a:pPr marL="914400" lvl="1" indent="-317500" algn="l" rtl="0">
              <a:spcBef>
                <a:spcPts val="0"/>
              </a:spcBef>
              <a:spcAft>
                <a:spcPts val="0"/>
              </a:spcAft>
              <a:buClr>
                <a:srgbClr val="000000"/>
              </a:buClr>
              <a:buSzPts val="1400"/>
              <a:buFont typeface="Calibri"/>
              <a:buChar char="○"/>
            </a:pPr>
            <a:r>
              <a:rPr lang="en-US" sz="1400">
                <a:solidFill>
                  <a:srgbClr val="000000"/>
                </a:solidFill>
                <a:highlight>
                  <a:schemeClr val="lt1"/>
                </a:highlight>
                <a:latin typeface="Calibri"/>
                <a:ea typeface="Calibri"/>
                <a:cs typeface="Calibri"/>
                <a:sym typeface="Calibri"/>
              </a:rPr>
              <a:t>Partner providers (student teachers, DHS Child Protective Services staff, etc.)</a:t>
            </a:r>
            <a:endParaRPr sz="1400">
              <a:solidFill>
                <a:srgbClr val="000000"/>
              </a:solidFill>
              <a:highlight>
                <a:schemeClr val="lt1"/>
              </a:highlight>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b="1">
                <a:solidFill>
                  <a:srgbClr val="000000"/>
                </a:solidFill>
                <a:latin typeface="Calibri"/>
                <a:ea typeface="Calibri"/>
                <a:cs typeface="Calibri"/>
                <a:sym typeface="Calibri"/>
              </a:rPr>
              <a:t>Non-Essential Visitor/Volunteer Examples - </a:t>
            </a:r>
            <a:r>
              <a:rPr lang="en-US" sz="1400">
                <a:solidFill>
                  <a:srgbClr val="000000"/>
                </a:solidFill>
                <a:latin typeface="Calibri"/>
                <a:ea typeface="Calibri"/>
                <a:cs typeface="Calibri"/>
                <a:sym typeface="Calibri"/>
              </a:rPr>
              <a:t>Parent Teacher Association (PTA), classroom volunteers, Smart Readers, academic guest speakers, etc.</a:t>
            </a:r>
            <a:endParaRPr sz="1400" b="1" u="sng">
              <a:solidFill>
                <a:srgbClr val="000000"/>
              </a:solidFill>
              <a:latin typeface="Calibri"/>
              <a:ea typeface="Calibri"/>
              <a:cs typeface="Calibri"/>
              <a:sym typeface="Calibri"/>
            </a:endParaRPr>
          </a:p>
        </p:txBody>
      </p:sp>
      <p:sp>
        <p:nvSpPr>
          <p:cNvPr id="598" name="Google Shape;598;p9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60</a:t>
            </a:fld>
            <a:endParaRPr>
              <a:solidFill>
                <a:schemeClr val="lt1"/>
              </a:solidFill>
            </a:endParaRPr>
          </a:p>
        </p:txBody>
      </p:sp>
      <p:pic>
        <p:nvPicPr>
          <p:cNvPr id="599" name="Google Shape;599;p91" title="&quot;&quot;"/>
          <p:cNvPicPr preferRelativeResize="0"/>
          <p:nvPr/>
        </p:nvPicPr>
        <p:blipFill rotWithShape="1">
          <a:blip r:embed="rId3">
            <a:alphaModFix/>
          </a:blip>
          <a:srcRect/>
          <a:stretch/>
        </p:blipFill>
        <p:spPr>
          <a:xfrm>
            <a:off x="7473675" y="319750"/>
            <a:ext cx="1300275" cy="13002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03"/>
        <p:cNvGrpSpPr/>
        <p:nvPr/>
      </p:nvGrpSpPr>
      <p:grpSpPr>
        <a:xfrm>
          <a:off x="0" y="0"/>
          <a:ext cx="0" cy="0"/>
          <a:chOff x="0" y="0"/>
          <a:chExt cx="0" cy="0"/>
        </a:xfrm>
      </p:grpSpPr>
      <p:sp>
        <p:nvSpPr>
          <p:cNvPr id="604" name="Google Shape;604;p92"/>
          <p:cNvSpPr txBox="1">
            <a:spLocks noGrp="1"/>
          </p:cNvSpPr>
          <p:nvPr>
            <p:ph type="title" idx="4294967295"/>
          </p:nvPr>
        </p:nvSpPr>
        <p:spPr>
          <a:xfrm>
            <a:off x="460950" y="30167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Attendance</a:t>
            </a:r>
            <a:endParaRPr sz="3600" b="1">
              <a:solidFill>
                <a:srgbClr val="000000"/>
              </a:solidFill>
            </a:endParaRPr>
          </a:p>
        </p:txBody>
      </p:sp>
      <p:sp>
        <p:nvSpPr>
          <p:cNvPr id="605" name="Google Shape;605;p92"/>
          <p:cNvSpPr txBox="1">
            <a:spLocks noGrp="1"/>
          </p:cNvSpPr>
          <p:nvPr>
            <p:ph type="body" idx="1"/>
          </p:nvPr>
        </p:nvSpPr>
        <p:spPr>
          <a:xfrm>
            <a:off x="365050" y="1206325"/>
            <a:ext cx="8605800" cy="341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b="1" i="1">
                <a:solidFill>
                  <a:srgbClr val="000000"/>
                </a:solidFill>
                <a:latin typeface="Calibri"/>
                <a:ea typeface="Calibri"/>
                <a:cs typeface="Calibri"/>
                <a:sym typeface="Calibri"/>
              </a:rPr>
              <a:t>Provide families with clear and concise descriptions of student attendance and participation expectations, as well as family involvement expectations. Take into consideration the home environment, caregiver’s work schedule, and the student’s mental/physical health.</a:t>
            </a:r>
            <a:endParaRPr sz="1600" b="1" i="1">
              <a:solidFill>
                <a:srgbClr val="000000"/>
              </a:solidFill>
              <a:latin typeface="Calibri"/>
              <a:ea typeface="Calibri"/>
              <a:cs typeface="Calibri"/>
              <a:sym typeface="Calibri"/>
            </a:endParaRPr>
          </a:p>
          <a:p>
            <a:pPr marL="0" lvl="0" indent="0" algn="l" rtl="0">
              <a:spcBef>
                <a:spcPts val="0"/>
              </a:spcBef>
              <a:spcAft>
                <a:spcPts val="0"/>
              </a:spcAft>
              <a:buNone/>
            </a:pPr>
            <a:endParaRPr sz="1300" b="1" u="sng">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n-US" sz="1400" b="1" u="sng">
                <a:solidFill>
                  <a:srgbClr val="000000"/>
                </a:solidFill>
                <a:latin typeface="Calibri"/>
                <a:ea typeface="Calibri"/>
                <a:cs typeface="Calibri"/>
                <a:sym typeface="Calibri"/>
              </a:rPr>
              <a:t>Key Concepts</a:t>
            </a:r>
            <a:endParaRPr sz="1400" b="1" u="sng">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b="1">
                <a:solidFill>
                  <a:srgbClr val="000000"/>
                </a:solidFill>
                <a:latin typeface="Calibri"/>
                <a:ea typeface="Calibri"/>
                <a:cs typeface="Calibri"/>
                <a:sym typeface="Calibri"/>
              </a:rPr>
              <a:t>Grades K-5 </a:t>
            </a:r>
            <a:r>
              <a:rPr lang="en-US" sz="1400">
                <a:solidFill>
                  <a:srgbClr val="000000"/>
                </a:solidFill>
                <a:latin typeface="Calibri"/>
                <a:ea typeface="Calibri"/>
                <a:cs typeface="Calibri"/>
                <a:sym typeface="Calibri"/>
              </a:rPr>
              <a:t>(self-contained): Attendance must be taken at least once per day for all students enrolled in school, regardless of the instructional model (On-Site, Hybrid, Comprehensive Distance Learning, online schools).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b="1">
                <a:solidFill>
                  <a:srgbClr val="000000"/>
                </a:solidFill>
                <a:latin typeface="Calibri"/>
                <a:ea typeface="Calibri"/>
                <a:cs typeface="Calibri"/>
                <a:sym typeface="Calibri"/>
              </a:rPr>
              <a:t>Grades 6-12</a:t>
            </a:r>
            <a:r>
              <a:rPr lang="en-US" sz="1400">
                <a:solidFill>
                  <a:srgbClr val="000000"/>
                </a:solidFill>
                <a:latin typeface="Calibri"/>
                <a:ea typeface="Calibri"/>
                <a:cs typeface="Calibri"/>
                <a:sym typeface="Calibri"/>
              </a:rPr>
              <a:t> (individual subject): Attendance must be taken at least once for each scheduled class that day for all students enrolled in school, regardless of the instructional model (On-Site, Hybrid, Comprehensive Distance Learning, online schools).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Utilize the </a:t>
            </a:r>
            <a:r>
              <a:rPr lang="en-US" sz="14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attendance tip sheet </a:t>
            </a:r>
            <a:r>
              <a:rPr lang="en-US" sz="1400">
                <a:solidFill>
                  <a:srgbClr val="000000"/>
                </a:solidFill>
                <a:latin typeface="Calibri"/>
                <a:ea typeface="Calibri"/>
                <a:cs typeface="Calibri"/>
                <a:sym typeface="Calibri"/>
              </a:rPr>
              <a:t>for ideas on how to effectively take attendance in consideration of all learning models.</a:t>
            </a:r>
            <a:endParaRPr sz="1400" b="1" i="1">
              <a:solidFill>
                <a:srgbClr val="000000"/>
              </a:solidFill>
              <a:highlight>
                <a:schemeClr val="lt1"/>
              </a:highlight>
              <a:latin typeface="Calibri"/>
              <a:ea typeface="Calibri"/>
              <a:cs typeface="Calibri"/>
              <a:sym typeface="Calibri"/>
            </a:endParaRPr>
          </a:p>
        </p:txBody>
      </p:sp>
      <p:sp>
        <p:nvSpPr>
          <p:cNvPr id="606" name="Google Shape;606;p9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61</a:t>
            </a:fld>
            <a:endParaRPr>
              <a:solidFill>
                <a:schemeClr val="lt1"/>
              </a:solidFill>
            </a:endParaRPr>
          </a:p>
        </p:txBody>
      </p:sp>
      <p:pic>
        <p:nvPicPr>
          <p:cNvPr id="607" name="Google Shape;607;p92" title="&quot;&quot;"/>
          <p:cNvPicPr preferRelativeResize="0"/>
          <p:nvPr/>
        </p:nvPicPr>
        <p:blipFill>
          <a:blip r:embed="rId4">
            <a:alphaModFix/>
          </a:blip>
          <a:stretch>
            <a:fillRect/>
          </a:stretch>
        </p:blipFill>
        <p:spPr>
          <a:xfrm>
            <a:off x="7461575" y="146875"/>
            <a:ext cx="1359550" cy="13595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11"/>
        <p:cNvGrpSpPr/>
        <p:nvPr/>
      </p:nvGrpSpPr>
      <p:grpSpPr>
        <a:xfrm>
          <a:off x="0" y="0"/>
          <a:ext cx="0" cy="0"/>
          <a:chOff x="0" y="0"/>
          <a:chExt cx="0" cy="0"/>
        </a:xfrm>
      </p:grpSpPr>
      <p:sp>
        <p:nvSpPr>
          <p:cNvPr id="612" name="Google Shape;612;p93"/>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Transition Time / Hallways</a:t>
            </a:r>
            <a:endParaRPr sz="3600" b="1">
              <a:solidFill>
                <a:srgbClr val="000000"/>
              </a:solidFill>
            </a:endParaRPr>
          </a:p>
        </p:txBody>
      </p:sp>
      <p:sp>
        <p:nvSpPr>
          <p:cNvPr id="613" name="Google Shape;613;p93"/>
          <p:cNvSpPr txBox="1">
            <a:spLocks noGrp="1"/>
          </p:cNvSpPr>
          <p:nvPr>
            <p:ph type="body" idx="1"/>
          </p:nvPr>
        </p:nvSpPr>
        <p:spPr>
          <a:xfrm>
            <a:off x="391950" y="1506425"/>
            <a:ext cx="8382000" cy="3438600"/>
          </a:xfrm>
          <a:prstGeom prst="rect">
            <a:avLst/>
          </a:prstGeom>
        </p:spPr>
        <p:txBody>
          <a:bodyPr spcFirstLastPara="1" wrap="square" lIns="91425" tIns="91425" rIns="91425" bIns="91425" anchor="ctr" anchorCtr="0">
            <a:normAutofit/>
          </a:bodyPr>
          <a:lstStyle/>
          <a:p>
            <a:pPr marL="0" marR="12700" lvl="0" indent="0" algn="l" rtl="0">
              <a:spcBef>
                <a:spcPts val="0"/>
              </a:spcBef>
              <a:spcAft>
                <a:spcPts val="0"/>
              </a:spcAft>
              <a:buNone/>
            </a:pPr>
            <a:r>
              <a:rPr lang="en-US" sz="1600" b="1" i="1">
                <a:solidFill>
                  <a:srgbClr val="000000"/>
                </a:solidFill>
                <a:latin typeface="Calibri"/>
                <a:ea typeface="Calibri"/>
                <a:cs typeface="Calibri"/>
                <a:sym typeface="Calibri"/>
              </a:rPr>
              <a:t>Limit transitions to the extent possible. Create hallway procedures to promote physical distancing and minimize gatherings.</a:t>
            </a:r>
            <a:endParaRPr sz="1600" b="1" i="1">
              <a:solidFill>
                <a:srgbClr val="000000"/>
              </a:solidFill>
              <a:latin typeface="Calibri"/>
              <a:ea typeface="Calibri"/>
              <a:cs typeface="Calibri"/>
              <a:sym typeface="Calibri"/>
            </a:endParaRPr>
          </a:p>
          <a:p>
            <a:pPr marL="0" marR="12700" lvl="0" indent="0" algn="l" rtl="0">
              <a:spcBef>
                <a:spcPts val="0"/>
              </a:spcBef>
              <a:spcAft>
                <a:spcPts val="0"/>
              </a:spcAft>
              <a:buNone/>
            </a:pPr>
            <a:endParaRPr sz="1800">
              <a:solidFill>
                <a:srgbClr val="000000"/>
              </a:solidFill>
              <a:latin typeface="Calibri"/>
              <a:ea typeface="Calibri"/>
              <a:cs typeface="Calibri"/>
              <a:sym typeface="Calibri"/>
            </a:endParaRPr>
          </a:p>
          <a:p>
            <a:pPr marL="0" marR="12700" lvl="0" indent="0" algn="l" rtl="0">
              <a:spcBef>
                <a:spcPts val="0"/>
              </a:spcBef>
              <a:spcAft>
                <a:spcPts val="0"/>
              </a:spcAft>
              <a:buNone/>
            </a:pPr>
            <a:r>
              <a:rPr lang="en-US" sz="1600" b="1" u="sng">
                <a:solidFill>
                  <a:srgbClr val="000000"/>
                </a:solidFill>
                <a:latin typeface="Calibri"/>
                <a:ea typeface="Calibri"/>
                <a:cs typeface="Calibri"/>
                <a:sym typeface="Calibri"/>
              </a:rPr>
              <a:t>Key Concepts</a:t>
            </a:r>
            <a:endParaRPr sz="1600" b="1" u="sng">
              <a:solidFill>
                <a:srgbClr val="000000"/>
              </a:solidFill>
              <a:latin typeface="Calibri"/>
              <a:ea typeface="Calibri"/>
              <a:cs typeface="Calibri"/>
              <a:sym typeface="Calibri"/>
            </a:endParaRPr>
          </a:p>
          <a:p>
            <a:pPr marL="457200" marR="12700" lvl="0" indent="-330200" algn="l" rtl="0">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Consider implementing directional flow of traffic.</a:t>
            </a:r>
            <a:endParaRPr sz="1600">
              <a:solidFill>
                <a:srgbClr val="000000"/>
              </a:solidFill>
              <a:latin typeface="Calibri"/>
              <a:ea typeface="Calibri"/>
              <a:cs typeface="Calibri"/>
              <a:sym typeface="Calibri"/>
            </a:endParaRPr>
          </a:p>
          <a:p>
            <a:pPr marL="457200" marR="12700" lvl="0" indent="-330200" algn="l" rtl="0">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Consider staggered transition times in scheduling.</a:t>
            </a:r>
            <a:endParaRPr sz="1600">
              <a:solidFill>
                <a:srgbClr val="000000"/>
              </a:solidFill>
              <a:latin typeface="Calibri"/>
              <a:ea typeface="Calibri"/>
              <a:cs typeface="Calibri"/>
              <a:sym typeface="Calibri"/>
            </a:endParaRPr>
          </a:p>
          <a:p>
            <a:pPr marL="457200" marR="12700" lvl="0" indent="-330200" algn="l" rtl="0">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Consider discontinuing or restricted use of locker systems.</a:t>
            </a:r>
            <a:endParaRPr sz="1600">
              <a:solidFill>
                <a:srgbClr val="000000"/>
              </a:solidFill>
              <a:latin typeface="Calibri"/>
              <a:ea typeface="Calibri"/>
              <a:cs typeface="Calibri"/>
              <a:sym typeface="Calibri"/>
            </a:endParaRPr>
          </a:p>
          <a:p>
            <a:pPr marL="457200" marR="12700" lvl="0" indent="-330200" algn="l" rtl="0">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Ensure staff availability to monitor hallways and transition locations.</a:t>
            </a:r>
            <a:endParaRPr sz="1600" b="1"/>
          </a:p>
        </p:txBody>
      </p:sp>
      <p:sp>
        <p:nvSpPr>
          <p:cNvPr id="614" name="Google Shape;614;p9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62</a:t>
            </a:fld>
            <a:endParaRPr>
              <a:solidFill>
                <a:schemeClr val="lt1"/>
              </a:solidFill>
            </a:endParaRPr>
          </a:p>
        </p:txBody>
      </p:sp>
      <p:pic>
        <p:nvPicPr>
          <p:cNvPr id="615" name="Google Shape;615;p93" title="&quot;&quot;"/>
          <p:cNvPicPr preferRelativeResize="0"/>
          <p:nvPr/>
        </p:nvPicPr>
        <p:blipFill rotWithShape="1">
          <a:blip r:embed="rId3">
            <a:alphaModFix/>
          </a:blip>
          <a:srcRect/>
          <a:stretch/>
        </p:blipFill>
        <p:spPr>
          <a:xfrm>
            <a:off x="7361429" y="173725"/>
            <a:ext cx="1537996" cy="15380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19"/>
        <p:cNvGrpSpPr/>
        <p:nvPr/>
      </p:nvGrpSpPr>
      <p:grpSpPr>
        <a:xfrm>
          <a:off x="0" y="0"/>
          <a:ext cx="0" cy="0"/>
          <a:chOff x="0" y="0"/>
          <a:chExt cx="0" cy="0"/>
        </a:xfrm>
      </p:grpSpPr>
      <p:sp>
        <p:nvSpPr>
          <p:cNvPr id="620" name="Google Shape;620;p94"/>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Student Lunch &amp; Meal Time </a:t>
            </a:r>
            <a:endParaRPr sz="3600" b="1">
              <a:solidFill>
                <a:srgbClr val="000000"/>
              </a:solidFill>
            </a:endParaRPr>
          </a:p>
        </p:txBody>
      </p:sp>
      <p:sp>
        <p:nvSpPr>
          <p:cNvPr id="621" name="Google Shape;621;p94"/>
          <p:cNvSpPr txBox="1">
            <a:spLocks noGrp="1"/>
          </p:cNvSpPr>
          <p:nvPr>
            <p:ph type="body" idx="1"/>
          </p:nvPr>
        </p:nvSpPr>
        <p:spPr>
          <a:xfrm>
            <a:off x="391950" y="1711750"/>
            <a:ext cx="8382000" cy="3233400"/>
          </a:xfrm>
          <a:prstGeom prst="rect">
            <a:avLst/>
          </a:prstGeom>
        </p:spPr>
        <p:txBody>
          <a:bodyPr spcFirstLastPara="1" wrap="square" lIns="91425" tIns="91425" rIns="91425" bIns="91425" anchor="ctr" anchorCtr="0">
            <a:normAutofit fontScale="85000" lnSpcReduction="10000"/>
          </a:bodyPr>
          <a:lstStyle/>
          <a:p>
            <a:pPr marL="0" lvl="0" indent="0" algn="l" rtl="0">
              <a:spcBef>
                <a:spcPts val="0"/>
              </a:spcBef>
              <a:spcAft>
                <a:spcPts val="0"/>
              </a:spcAft>
              <a:buClr>
                <a:srgbClr val="000000"/>
              </a:buClr>
              <a:buSzPct val="70270"/>
              <a:buFont typeface="Arial"/>
              <a:buNone/>
            </a:pPr>
            <a:r>
              <a:rPr lang="en-US" sz="1850" b="1" i="1" dirty="0">
                <a:solidFill>
                  <a:srgbClr val="000000"/>
                </a:solidFill>
                <a:latin typeface="Calibri"/>
                <a:ea typeface="Calibri"/>
                <a:cs typeface="Calibri"/>
                <a:sym typeface="Calibri"/>
              </a:rPr>
              <a:t>Traditionally, mealtime has been done in cafeterias with large groups of people. Under the </a:t>
            </a:r>
            <a:r>
              <a:rPr lang="en-US" sz="1850" b="1" i="1" dirty="0" err="1">
                <a:solidFill>
                  <a:srgbClr val="000000"/>
                </a:solidFill>
                <a:latin typeface="Calibri"/>
                <a:ea typeface="Calibri"/>
                <a:cs typeface="Calibri"/>
                <a:sym typeface="Calibri"/>
              </a:rPr>
              <a:t>cohorting</a:t>
            </a:r>
            <a:r>
              <a:rPr lang="en-US" sz="1850" b="1" i="1" dirty="0">
                <a:solidFill>
                  <a:srgbClr val="000000"/>
                </a:solidFill>
                <a:latin typeface="Calibri"/>
                <a:ea typeface="Calibri"/>
                <a:cs typeface="Calibri"/>
                <a:sym typeface="Calibri"/>
              </a:rPr>
              <a:t> and physical distancing rules, mealtimes must be carefully planned to reduce numbers of individuals eating together. Mealtime is especially concerning because students must take off their masks to eat. </a:t>
            </a:r>
            <a:endParaRPr sz="1850" b="1" i="1"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ct val="64285"/>
              <a:buFont typeface="Arial"/>
              <a:buNone/>
            </a:pPr>
            <a:endParaRPr sz="5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ct val="144444"/>
              <a:buFont typeface="Arial"/>
              <a:buNone/>
            </a:pPr>
            <a:endParaRPr sz="900" b="1" u="sng"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1700" b="1" u="sng" dirty="0">
                <a:solidFill>
                  <a:srgbClr val="000000"/>
                </a:solidFill>
                <a:latin typeface="Calibri"/>
                <a:ea typeface="Calibri"/>
                <a:cs typeface="Calibri"/>
                <a:sym typeface="Calibri"/>
              </a:rPr>
              <a:t>Key Concepts</a:t>
            </a:r>
            <a:endParaRPr sz="1700" b="1" u="sng"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Students must wash their hands/sanitize before meals and are encouraged to do so afterwards</a:t>
            </a:r>
            <a:endParaRPr sz="1700"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Adequate cleaning measures must be performed </a:t>
            </a:r>
            <a:endParaRPr sz="1700"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Engage nutrition services in planning conversations</a:t>
            </a:r>
            <a:endParaRPr sz="1700"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Consider serving meals in classrooms to maintain stable cohorts</a:t>
            </a:r>
            <a:endParaRPr sz="1700"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Identify the total number of people that can be in the meal service area using physical distancing requirements</a:t>
            </a:r>
            <a:endParaRPr sz="1700"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Determine the best timing of meal service to students that will maintaining stable cohorts</a:t>
            </a:r>
            <a:endParaRPr sz="1700" dirty="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700" dirty="0">
              <a:solidFill>
                <a:srgbClr val="000000"/>
              </a:solidFill>
              <a:latin typeface="Calibri"/>
              <a:ea typeface="Calibri"/>
              <a:cs typeface="Calibri"/>
              <a:sym typeface="Calibri"/>
            </a:endParaRPr>
          </a:p>
        </p:txBody>
      </p:sp>
      <p:sp>
        <p:nvSpPr>
          <p:cNvPr id="622" name="Google Shape;622;p9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63</a:t>
            </a:fld>
            <a:endParaRPr>
              <a:solidFill>
                <a:schemeClr val="lt1"/>
              </a:solidFill>
            </a:endParaRPr>
          </a:p>
        </p:txBody>
      </p:sp>
      <p:pic>
        <p:nvPicPr>
          <p:cNvPr id="623" name="Google Shape;623;p94" title="&quot;&quot;"/>
          <p:cNvPicPr preferRelativeResize="0"/>
          <p:nvPr/>
        </p:nvPicPr>
        <p:blipFill rotWithShape="1">
          <a:blip r:embed="rId3">
            <a:alphaModFix/>
          </a:blip>
          <a:srcRect/>
          <a:stretch/>
        </p:blipFill>
        <p:spPr>
          <a:xfrm>
            <a:off x="7278875" y="109250"/>
            <a:ext cx="1495075" cy="14950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27"/>
        <p:cNvGrpSpPr/>
        <p:nvPr/>
      </p:nvGrpSpPr>
      <p:grpSpPr>
        <a:xfrm>
          <a:off x="0" y="0"/>
          <a:ext cx="0" cy="0"/>
          <a:chOff x="0" y="0"/>
          <a:chExt cx="0" cy="0"/>
        </a:xfrm>
      </p:grpSpPr>
      <p:sp>
        <p:nvSpPr>
          <p:cNvPr id="628" name="Google Shape;628;p95"/>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Staff Break &amp; Lunch Time </a:t>
            </a:r>
            <a:endParaRPr sz="3600" b="1">
              <a:solidFill>
                <a:srgbClr val="000000"/>
              </a:solidFill>
            </a:endParaRPr>
          </a:p>
        </p:txBody>
      </p:sp>
      <p:sp>
        <p:nvSpPr>
          <p:cNvPr id="629" name="Google Shape;629;p95"/>
          <p:cNvSpPr txBox="1">
            <a:spLocks noGrp="1"/>
          </p:cNvSpPr>
          <p:nvPr>
            <p:ph type="body" idx="1"/>
          </p:nvPr>
        </p:nvSpPr>
        <p:spPr>
          <a:xfrm>
            <a:off x="391950" y="1711750"/>
            <a:ext cx="8382000" cy="32334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en-US" sz="1600" b="1" i="1" dirty="0">
                <a:solidFill>
                  <a:srgbClr val="000000"/>
                </a:solidFill>
                <a:latin typeface="Calibri"/>
                <a:ea typeface="Calibri"/>
                <a:cs typeface="Calibri"/>
                <a:sym typeface="Calibri"/>
              </a:rPr>
              <a:t>Identify break rooms or other areas where staff congregate and prepare the environments similar to classrooms. Since staff must remove their face coverings during eating and drinking it is safest to eat alone.</a:t>
            </a:r>
            <a:endParaRPr sz="1600" b="1" i="1"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900"/>
              <a:buFont typeface="Arial"/>
              <a:buNone/>
            </a:pPr>
            <a:endParaRPr sz="4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endParaRPr sz="900" b="1" u="sng"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1400" b="1" u="sng" dirty="0">
                <a:solidFill>
                  <a:srgbClr val="000000"/>
                </a:solidFill>
                <a:latin typeface="Calibri"/>
                <a:ea typeface="Calibri"/>
                <a:cs typeface="Calibri"/>
                <a:sym typeface="Calibri"/>
              </a:rPr>
              <a:t>Key Concepts</a:t>
            </a:r>
            <a:endParaRPr sz="1400" b="1" u="sng"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Staff are </a:t>
            </a:r>
            <a:r>
              <a:rPr lang="en-US" sz="1400" dirty="0" err="1">
                <a:solidFill>
                  <a:srgbClr val="000000"/>
                </a:solidFill>
                <a:latin typeface="Calibri"/>
                <a:ea typeface="Calibri"/>
                <a:cs typeface="Calibri"/>
                <a:sym typeface="Calibri"/>
              </a:rPr>
              <a:t>are</a:t>
            </a:r>
            <a:r>
              <a:rPr lang="en-US" sz="1400" dirty="0">
                <a:solidFill>
                  <a:srgbClr val="000000"/>
                </a:solidFill>
                <a:latin typeface="Calibri"/>
                <a:ea typeface="Calibri"/>
                <a:cs typeface="Calibri"/>
                <a:sym typeface="Calibri"/>
              </a:rPr>
              <a:t> allowed to eat together as long as physical distancing can be maintained.</a:t>
            </a:r>
            <a:endParaRPr sz="1400"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Staff should wear a mask at all times unless eating</a:t>
            </a:r>
            <a:endParaRPr sz="1400"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Cohort requirements are still in place</a:t>
            </a:r>
            <a:endParaRPr sz="1400"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Occupancy rates must be followed</a:t>
            </a:r>
            <a:endParaRPr sz="1400"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Staff should refrain from mixing cohorts</a:t>
            </a:r>
            <a:endParaRPr sz="1400"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Utilize good hygiene and cleaning practices</a:t>
            </a:r>
            <a:endParaRPr sz="1400" dirty="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700" dirty="0">
              <a:solidFill>
                <a:srgbClr val="000000"/>
              </a:solidFill>
              <a:latin typeface="Calibri"/>
              <a:ea typeface="Calibri"/>
              <a:cs typeface="Calibri"/>
              <a:sym typeface="Calibri"/>
            </a:endParaRPr>
          </a:p>
        </p:txBody>
      </p:sp>
      <p:sp>
        <p:nvSpPr>
          <p:cNvPr id="630" name="Google Shape;630;p9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64</a:t>
            </a:fld>
            <a:endParaRPr>
              <a:solidFill>
                <a:schemeClr val="lt1"/>
              </a:solidFill>
            </a:endParaRPr>
          </a:p>
        </p:txBody>
      </p:sp>
      <p:pic>
        <p:nvPicPr>
          <p:cNvPr id="631" name="Google Shape;631;p95" title="&quot;&quot;"/>
          <p:cNvPicPr preferRelativeResize="0"/>
          <p:nvPr/>
        </p:nvPicPr>
        <p:blipFill rotWithShape="1">
          <a:blip r:embed="rId3">
            <a:alphaModFix/>
          </a:blip>
          <a:srcRect/>
          <a:stretch/>
        </p:blipFill>
        <p:spPr>
          <a:xfrm>
            <a:off x="7278875" y="109250"/>
            <a:ext cx="1495075" cy="14950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35"/>
        <p:cNvGrpSpPr/>
        <p:nvPr/>
      </p:nvGrpSpPr>
      <p:grpSpPr>
        <a:xfrm>
          <a:off x="0" y="0"/>
          <a:ext cx="0" cy="0"/>
          <a:chOff x="0" y="0"/>
          <a:chExt cx="0" cy="0"/>
        </a:xfrm>
      </p:grpSpPr>
      <p:sp>
        <p:nvSpPr>
          <p:cNvPr id="636" name="Google Shape;636;p96"/>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Recess / Free Time</a:t>
            </a:r>
            <a:endParaRPr sz="3600" b="1">
              <a:solidFill>
                <a:srgbClr val="000000"/>
              </a:solidFill>
            </a:endParaRPr>
          </a:p>
        </p:txBody>
      </p:sp>
      <p:sp>
        <p:nvSpPr>
          <p:cNvPr id="637" name="Google Shape;637;p96"/>
          <p:cNvSpPr txBox="1">
            <a:spLocks noGrp="1"/>
          </p:cNvSpPr>
          <p:nvPr>
            <p:ph type="body" idx="1"/>
          </p:nvPr>
        </p:nvSpPr>
        <p:spPr>
          <a:xfrm>
            <a:off x="170225" y="1711750"/>
            <a:ext cx="8829000" cy="32334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Clr>
                <a:srgbClr val="000000"/>
              </a:buClr>
              <a:buSzPts val="1200"/>
              <a:buFont typeface="Arial"/>
              <a:buNone/>
            </a:pPr>
            <a:r>
              <a:rPr lang="en-US" sz="1600" b="1" i="1">
                <a:solidFill>
                  <a:srgbClr val="000000"/>
                </a:solidFill>
                <a:latin typeface="Calibri"/>
                <a:ea typeface="Calibri"/>
                <a:cs typeface="Calibri"/>
                <a:sym typeface="Calibri"/>
              </a:rPr>
              <a:t>Unstructured times can be the most dangerous because we may not know with whom and for how long a period of time students spend with each other. As a result, recess and free times that have been traditionally built into the school day now need to be orchestrated in a manner that reduces and tracks contacts, maintains cohorts, all while implementing social distancing.</a:t>
            </a:r>
            <a:endParaRPr sz="1600" b="1" i="1">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000"/>
              <a:buFont typeface="Arial"/>
              <a:buNone/>
            </a:pPr>
            <a:endParaRPr b="1" u="sng">
              <a:solidFill>
                <a:srgbClr val="000000"/>
              </a:solidFill>
              <a:latin typeface="Calibri"/>
              <a:ea typeface="Calibri"/>
              <a:cs typeface="Calibri"/>
              <a:sym typeface="Calibri"/>
            </a:endParaRPr>
          </a:p>
          <a:p>
            <a:pPr marL="0" lvl="0" indent="0" algn="l" rtl="0">
              <a:spcBef>
                <a:spcPts val="0"/>
              </a:spcBef>
              <a:spcAft>
                <a:spcPts val="0"/>
              </a:spcAft>
              <a:buNone/>
            </a:pPr>
            <a:r>
              <a:rPr lang="en-US" sz="1400" b="1" u="sng">
                <a:solidFill>
                  <a:srgbClr val="000000"/>
                </a:solidFill>
                <a:latin typeface="Calibri"/>
                <a:ea typeface="Calibri"/>
                <a:cs typeface="Calibri"/>
                <a:sym typeface="Calibri"/>
              </a:rPr>
              <a:t>Key Concepts</a:t>
            </a:r>
            <a:endParaRPr sz="1400" b="1" u="sng">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Keep school playgrounds closed to the general public until park playground equipment and benches reopen in the community (see Oregon Health Authority’s</a:t>
            </a:r>
            <a:r>
              <a:rPr lang="en-US" sz="1400">
                <a:solidFill>
                  <a:srgbClr val="000000"/>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Specific Guidance for Outdoor Recreation Organizations</a:t>
            </a:r>
            <a:r>
              <a:rPr lang="en-US" sz="1400">
                <a:solidFill>
                  <a:srgbClr val="000000"/>
                </a:solidFill>
                <a:latin typeface="Calibri"/>
                <a:ea typeface="Calibri"/>
                <a:cs typeface="Calibri"/>
                <a:sym typeface="Calibri"/>
              </a:rPr>
              <a:t>).</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Before and after using playground equipment, students must wash hands with soap and water for 20 seconds </a:t>
            </a:r>
            <a:r>
              <a:rPr lang="en-US" sz="1400" u="sng">
                <a:solidFill>
                  <a:srgbClr val="000000"/>
                </a:solidFill>
                <a:latin typeface="Calibri"/>
                <a:ea typeface="Calibri"/>
                <a:cs typeface="Calibri"/>
                <a:sym typeface="Calibri"/>
              </a:rPr>
              <a:t>or</a:t>
            </a:r>
            <a:r>
              <a:rPr lang="en-US" sz="1400">
                <a:solidFill>
                  <a:srgbClr val="000000"/>
                </a:solidFill>
                <a:latin typeface="Calibri"/>
                <a:ea typeface="Calibri"/>
                <a:cs typeface="Calibri"/>
                <a:sym typeface="Calibri"/>
              </a:rPr>
              <a:t> use an alcohol-based hand sanitizer with 60-95% alcohol.</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Designate playground and shared equipment solely for the use of one cohort at a time. Outdoor playground structures require normal, routine cleaning and do not require disinfection. Shared equipment (balls, jump ropes, etc.) should be cleaned and disinfected</a:t>
            </a:r>
            <a:r>
              <a:rPr lang="en-US" sz="1400" i="1">
                <a:solidFill>
                  <a:srgbClr val="000000"/>
                </a:solidFill>
                <a:latin typeface="Calibri"/>
                <a:ea typeface="Calibri"/>
                <a:cs typeface="Calibri"/>
                <a:sym typeface="Calibri"/>
              </a:rPr>
              <a:t> </a:t>
            </a:r>
            <a:r>
              <a:rPr lang="en-US" sz="1400">
                <a:solidFill>
                  <a:srgbClr val="000000"/>
                </a:solidFill>
                <a:latin typeface="Calibri"/>
                <a:ea typeface="Calibri"/>
                <a:cs typeface="Calibri"/>
                <a:sym typeface="Calibri"/>
              </a:rPr>
              <a:t>at least daily in accordance with</a:t>
            </a:r>
            <a:r>
              <a:rPr lang="en-US" sz="1400" i="1" u="sng">
                <a:solidFill>
                  <a:srgbClr val="008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400" u="sng">
                <a:solidFill>
                  <a:srgbClr val="0000FF"/>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guidance.</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Maintain physical distancing requirements, stable cohorts, and square footage requirements.</a:t>
            </a:r>
            <a:endParaRPr sz="1400">
              <a:solidFill>
                <a:srgbClr val="0000FF"/>
              </a:solidFill>
              <a:latin typeface="Calibri"/>
              <a:ea typeface="Calibri"/>
              <a:cs typeface="Calibri"/>
              <a:sym typeface="Calibri"/>
            </a:endParaRPr>
          </a:p>
          <a:p>
            <a:pPr marL="457200" lvl="0" indent="0" algn="l" rtl="0">
              <a:spcBef>
                <a:spcPts val="0"/>
              </a:spcBef>
              <a:spcAft>
                <a:spcPts val="0"/>
              </a:spcAft>
              <a:buNone/>
            </a:pPr>
            <a:endParaRPr sz="2100" b="1" i="1">
              <a:solidFill>
                <a:srgbClr val="000000"/>
              </a:solidFill>
              <a:latin typeface="Calibri"/>
              <a:ea typeface="Calibri"/>
              <a:cs typeface="Calibri"/>
              <a:sym typeface="Calibri"/>
            </a:endParaRPr>
          </a:p>
        </p:txBody>
      </p:sp>
      <p:sp>
        <p:nvSpPr>
          <p:cNvPr id="638" name="Google Shape;638;p9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65</a:t>
            </a:fld>
            <a:endParaRPr>
              <a:solidFill>
                <a:schemeClr val="lt1"/>
              </a:solidFill>
            </a:endParaRPr>
          </a:p>
        </p:txBody>
      </p:sp>
      <p:pic>
        <p:nvPicPr>
          <p:cNvPr id="639" name="Google Shape;639;p96" title="&quot;&quot;"/>
          <p:cNvPicPr preferRelativeResize="0"/>
          <p:nvPr/>
        </p:nvPicPr>
        <p:blipFill>
          <a:blip r:embed="rId5">
            <a:alphaModFix/>
          </a:blip>
          <a:stretch>
            <a:fillRect/>
          </a:stretch>
        </p:blipFill>
        <p:spPr>
          <a:xfrm>
            <a:off x="7290375" y="147625"/>
            <a:ext cx="1637275" cy="16372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43"/>
        <p:cNvGrpSpPr/>
        <p:nvPr/>
      </p:nvGrpSpPr>
      <p:grpSpPr>
        <a:xfrm>
          <a:off x="0" y="0"/>
          <a:ext cx="0" cy="0"/>
          <a:chOff x="0" y="0"/>
          <a:chExt cx="0" cy="0"/>
        </a:xfrm>
      </p:grpSpPr>
      <p:sp>
        <p:nvSpPr>
          <p:cNvPr id="644" name="Google Shape;644;p97"/>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On-Site Testing</a:t>
            </a:r>
            <a:endParaRPr sz="3600" b="1">
              <a:solidFill>
                <a:srgbClr val="000000"/>
              </a:solidFill>
            </a:endParaRPr>
          </a:p>
        </p:txBody>
      </p:sp>
      <p:sp>
        <p:nvSpPr>
          <p:cNvPr id="645" name="Google Shape;645;p97"/>
          <p:cNvSpPr txBox="1">
            <a:spLocks noGrp="1"/>
          </p:cNvSpPr>
          <p:nvPr>
            <p:ph type="body" idx="1"/>
          </p:nvPr>
        </p:nvSpPr>
        <p:spPr>
          <a:xfrm>
            <a:off x="391950" y="1711750"/>
            <a:ext cx="8382000" cy="3233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Clr>
                <a:srgbClr val="000000"/>
              </a:buClr>
              <a:buSzPts val="1300"/>
              <a:buFont typeface="Arial"/>
              <a:buNone/>
            </a:pPr>
            <a:r>
              <a:rPr lang="en-US" sz="1800" b="1" i="1" u="sng">
                <a:solidFill>
                  <a:schemeClr val="hlink"/>
                </a:solidFill>
                <a:latin typeface="Calibri"/>
                <a:ea typeface="Calibri"/>
                <a:cs typeface="Calibri"/>
                <a:sym typeface="Calibri"/>
                <a:hlinkClick r:id="rId3"/>
              </a:rPr>
              <a:t>OHA’s Testing Program</a:t>
            </a:r>
            <a:r>
              <a:rPr lang="en-US" sz="1800" b="1" i="1">
                <a:solidFill>
                  <a:srgbClr val="000000"/>
                </a:solidFill>
                <a:latin typeface="Calibri"/>
                <a:ea typeface="Calibri"/>
                <a:cs typeface="Calibri"/>
                <a:sym typeface="Calibri"/>
              </a:rPr>
              <a:t> is designed to test symptomatic and exposed students and staff using the Abbott BinaxNOW tests, through a nasal swab.</a:t>
            </a:r>
            <a:endParaRPr sz="1800" b="1" i="1">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endParaRPr sz="1800" b="1" u="sng">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en-US" sz="1400" b="1" u="sng">
                <a:solidFill>
                  <a:srgbClr val="000000"/>
                </a:solidFill>
                <a:latin typeface="Calibri"/>
                <a:ea typeface="Calibri"/>
                <a:cs typeface="Calibri"/>
                <a:sym typeface="Calibri"/>
              </a:rPr>
              <a:t>Key Concepts</a:t>
            </a:r>
            <a:endParaRPr sz="1400" b="1" u="sng">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Schools must notify OHA to register.</a:t>
            </a:r>
            <a:endParaRPr sz="140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Schools must identify a school testing administrator.</a:t>
            </a:r>
            <a:endParaRPr sz="140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Student and staff test results must be kept confidential.</a:t>
            </a:r>
            <a:endParaRPr sz="140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Students must have written consent to be tested. </a:t>
            </a:r>
            <a:endParaRPr sz="14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700">
              <a:solidFill>
                <a:srgbClr val="000000"/>
              </a:solidFill>
              <a:latin typeface="Calibri"/>
              <a:ea typeface="Calibri"/>
              <a:cs typeface="Calibri"/>
              <a:sym typeface="Calibri"/>
            </a:endParaRPr>
          </a:p>
        </p:txBody>
      </p:sp>
      <p:sp>
        <p:nvSpPr>
          <p:cNvPr id="646" name="Google Shape;646;p9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66</a:t>
            </a:fld>
            <a:endParaRPr>
              <a:solidFill>
                <a:schemeClr val="lt1"/>
              </a:solidFill>
            </a:endParaRPr>
          </a:p>
        </p:txBody>
      </p:sp>
      <p:pic>
        <p:nvPicPr>
          <p:cNvPr id="647" name="Google Shape;647;p97" title="&quot;&quot;"/>
          <p:cNvPicPr preferRelativeResize="0"/>
          <p:nvPr/>
        </p:nvPicPr>
        <p:blipFill>
          <a:blip r:embed="rId4">
            <a:alphaModFix/>
          </a:blip>
          <a:stretch>
            <a:fillRect/>
          </a:stretch>
        </p:blipFill>
        <p:spPr>
          <a:xfrm>
            <a:off x="7360100" y="237500"/>
            <a:ext cx="1333900" cy="13339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51"/>
        <p:cNvGrpSpPr/>
        <p:nvPr/>
      </p:nvGrpSpPr>
      <p:grpSpPr>
        <a:xfrm>
          <a:off x="0" y="0"/>
          <a:ext cx="0" cy="0"/>
          <a:chOff x="0" y="0"/>
          <a:chExt cx="0" cy="0"/>
        </a:xfrm>
      </p:grpSpPr>
      <p:sp>
        <p:nvSpPr>
          <p:cNvPr id="652" name="Google Shape;652;p98"/>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Response to a COVID-19 Case</a:t>
            </a:r>
            <a:endParaRPr sz="3600" b="1">
              <a:solidFill>
                <a:srgbClr val="000000"/>
              </a:solidFill>
            </a:endParaRPr>
          </a:p>
        </p:txBody>
      </p:sp>
      <p:sp>
        <p:nvSpPr>
          <p:cNvPr id="653" name="Google Shape;653;p98"/>
          <p:cNvSpPr txBox="1">
            <a:spLocks noGrp="1"/>
          </p:cNvSpPr>
          <p:nvPr>
            <p:ph type="body" idx="1"/>
          </p:nvPr>
        </p:nvSpPr>
        <p:spPr>
          <a:xfrm>
            <a:off x="391950" y="1506425"/>
            <a:ext cx="8382000" cy="3233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1600" b="1" i="1">
                <a:solidFill>
                  <a:srgbClr val="000000"/>
                </a:solidFill>
                <a:latin typeface="Calibri"/>
                <a:ea typeface="Calibri"/>
                <a:cs typeface="Calibri"/>
                <a:sym typeface="Calibri"/>
              </a:rPr>
              <a:t>Understanding outbreak procedures and developing protocols will assist district leaders in quickly responding to exposures and quarantines. Carefully read through the “Response to Outbreak, Section 3” and proactively plan to reduce stress and increase timeliness.</a:t>
            </a:r>
            <a:endParaRPr sz="1600" b="1" i="1">
              <a:solidFill>
                <a:srgbClr val="000000"/>
              </a:solidFill>
              <a:latin typeface="Calibri"/>
              <a:ea typeface="Calibri"/>
              <a:cs typeface="Calibri"/>
              <a:sym typeface="Calibri"/>
            </a:endParaRPr>
          </a:p>
          <a:p>
            <a:pPr marL="0" lvl="0" indent="0" algn="l" rtl="0">
              <a:spcBef>
                <a:spcPts val="0"/>
              </a:spcBef>
              <a:spcAft>
                <a:spcPts val="0"/>
              </a:spcAft>
              <a:buNone/>
            </a:pPr>
            <a:endParaRPr sz="1400">
              <a:solidFill>
                <a:srgbClr val="000000"/>
              </a:solidFill>
              <a:latin typeface="Calibri"/>
              <a:ea typeface="Calibri"/>
              <a:cs typeface="Calibri"/>
              <a:sym typeface="Calibri"/>
            </a:endParaRPr>
          </a:p>
          <a:p>
            <a:pPr marL="0" lvl="0" indent="0" algn="l" rtl="0">
              <a:spcBef>
                <a:spcPts val="0"/>
              </a:spcBef>
              <a:spcAft>
                <a:spcPts val="0"/>
              </a:spcAft>
              <a:buNone/>
            </a:pPr>
            <a:r>
              <a:rPr lang="en-US" sz="1400" b="1" u="sng">
                <a:solidFill>
                  <a:srgbClr val="000000"/>
                </a:solidFill>
                <a:latin typeface="Calibri"/>
                <a:ea typeface="Calibri"/>
                <a:cs typeface="Calibri"/>
                <a:sym typeface="Calibri"/>
              </a:rPr>
              <a:t>Key Concepts</a:t>
            </a:r>
            <a:endParaRPr sz="1400" b="1" u="sng">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Review the “</a:t>
            </a:r>
            <a:r>
              <a:rPr lang="en-US" sz="1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Planning for COVID-19 Scenarios in Schools</a:t>
            </a:r>
            <a:r>
              <a:rPr lang="en-US" sz="1400">
                <a:solidFill>
                  <a:srgbClr val="000000"/>
                </a:solidFill>
                <a:latin typeface="Calibri"/>
                <a:ea typeface="Calibri"/>
                <a:cs typeface="Calibri"/>
                <a:sym typeface="Calibri"/>
              </a:rPr>
              <a:t>” toolkit.</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Coordinate with Local Public Health Authority (LPHA) to establish communication channels related to current transmission level.</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Draft letters for COVID positive cases and quarantines of staff and/or students.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Ensure continuous services and implement Comprehensive Distance Learning.</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Continue to provide meals for students.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Prepare staff to continue to work from home. Consider bringing necessary work items home over weekends/breaks. </a:t>
            </a:r>
            <a:endParaRPr sz="1400" b="1"/>
          </a:p>
        </p:txBody>
      </p:sp>
      <p:sp>
        <p:nvSpPr>
          <p:cNvPr id="654" name="Google Shape;654;p9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67</a:t>
            </a:fld>
            <a:endParaRPr>
              <a:solidFill>
                <a:schemeClr val="lt1"/>
              </a:solidFill>
            </a:endParaRPr>
          </a:p>
        </p:txBody>
      </p:sp>
      <p:pic>
        <p:nvPicPr>
          <p:cNvPr id="655" name="Google Shape;655;p98" title="&quot;&quot;"/>
          <p:cNvPicPr preferRelativeResize="0"/>
          <p:nvPr/>
        </p:nvPicPr>
        <p:blipFill>
          <a:blip r:embed="rId4">
            <a:alphaModFix/>
          </a:blip>
          <a:stretch>
            <a:fillRect/>
          </a:stretch>
        </p:blipFill>
        <p:spPr>
          <a:xfrm>
            <a:off x="7478762" y="211225"/>
            <a:ext cx="1295200" cy="12952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59"/>
        <p:cNvGrpSpPr/>
        <p:nvPr/>
      </p:nvGrpSpPr>
      <p:grpSpPr>
        <a:xfrm>
          <a:off x="0" y="0"/>
          <a:ext cx="0" cy="0"/>
          <a:chOff x="0" y="0"/>
          <a:chExt cx="0" cy="0"/>
        </a:xfrm>
      </p:grpSpPr>
      <p:sp>
        <p:nvSpPr>
          <p:cNvPr id="660" name="Google Shape;660;p99"/>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Isolation Room</a:t>
            </a:r>
            <a:endParaRPr sz="3600" b="1">
              <a:solidFill>
                <a:srgbClr val="000000"/>
              </a:solidFill>
            </a:endParaRPr>
          </a:p>
        </p:txBody>
      </p:sp>
      <p:sp>
        <p:nvSpPr>
          <p:cNvPr id="661" name="Google Shape;661;p99"/>
          <p:cNvSpPr txBox="1">
            <a:spLocks noGrp="1"/>
          </p:cNvSpPr>
          <p:nvPr>
            <p:ph type="body" idx="1"/>
          </p:nvPr>
        </p:nvSpPr>
        <p:spPr>
          <a:xfrm>
            <a:off x="391950" y="1711750"/>
            <a:ext cx="8382000" cy="32334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Clr>
                <a:srgbClr val="000000"/>
              </a:buClr>
              <a:buSzPts val="1300"/>
              <a:buFont typeface="Arial"/>
              <a:buNone/>
            </a:pPr>
            <a:r>
              <a:rPr lang="en-US" sz="1700" b="1" i="1">
                <a:solidFill>
                  <a:srgbClr val="000000"/>
                </a:solidFill>
                <a:latin typeface="Calibri"/>
                <a:ea typeface="Calibri"/>
                <a:cs typeface="Calibri"/>
                <a:sym typeface="Calibri"/>
              </a:rPr>
              <a:t>Isolation separates sick people with a contagious disease from people who are not sick. All buildings need to identify and prepare an isolation room prior to bringing students on campus. In addition, staff should be trained to send sick individuals to this location and the employees who are responsible for monitoring the room should be adequately prepared to follow safety and school procedures. </a:t>
            </a:r>
            <a:endParaRPr sz="1700" b="1" i="1">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endParaRPr sz="1800" b="1" u="sng">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en-US" sz="1500" b="1" u="sng">
                <a:solidFill>
                  <a:srgbClr val="000000"/>
                </a:solidFill>
                <a:latin typeface="Calibri"/>
                <a:ea typeface="Calibri"/>
                <a:cs typeface="Calibri"/>
                <a:sym typeface="Calibri"/>
              </a:rPr>
              <a:t>Key Concepts</a:t>
            </a:r>
            <a:endParaRPr sz="1500" b="1" u="sng">
              <a:solidFill>
                <a:srgbClr val="000000"/>
              </a:solidFill>
              <a:latin typeface="Calibri"/>
              <a:ea typeface="Calibri"/>
              <a:cs typeface="Calibri"/>
              <a:sym typeface="Calibri"/>
            </a:endParaRPr>
          </a:p>
          <a:p>
            <a:pPr marL="457200" lvl="0" indent="-323850" algn="l" rtl="0">
              <a:lnSpc>
                <a:spcPct val="115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Establish protocols for exclusion and isolation of sick students and staff whether identified at the time of bus pick-up, arrival to school, or at any time during the school day.</a:t>
            </a:r>
            <a:endParaRPr sz="1500">
              <a:solidFill>
                <a:srgbClr val="000000"/>
              </a:solidFill>
              <a:latin typeface="Calibri"/>
              <a:ea typeface="Calibri"/>
              <a:cs typeface="Calibri"/>
              <a:sym typeface="Calibri"/>
            </a:endParaRPr>
          </a:p>
          <a:p>
            <a:pPr marL="457200" lvl="0" indent="-323850" algn="l" rtl="0">
              <a:lnSpc>
                <a:spcPct val="115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If two students present COVID-19 symptoms at the same time, they must be isolated at once. If separate rooms are not available, ensure that six feet of distance is maintained. Do not assume they have the same illness.</a:t>
            </a:r>
            <a:endParaRPr sz="15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700">
              <a:solidFill>
                <a:srgbClr val="000000"/>
              </a:solidFill>
              <a:latin typeface="Calibri"/>
              <a:ea typeface="Calibri"/>
              <a:cs typeface="Calibri"/>
              <a:sym typeface="Calibri"/>
            </a:endParaRPr>
          </a:p>
        </p:txBody>
      </p:sp>
      <p:sp>
        <p:nvSpPr>
          <p:cNvPr id="662" name="Google Shape;662;p9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68</a:t>
            </a:fld>
            <a:endParaRPr>
              <a:solidFill>
                <a:schemeClr val="lt1"/>
              </a:solidFill>
            </a:endParaRPr>
          </a:p>
        </p:txBody>
      </p:sp>
      <p:pic>
        <p:nvPicPr>
          <p:cNvPr id="663" name="Google Shape;663;p99" title="&quot;&quot;"/>
          <p:cNvPicPr preferRelativeResize="0"/>
          <p:nvPr/>
        </p:nvPicPr>
        <p:blipFill>
          <a:blip r:embed="rId3">
            <a:alphaModFix/>
          </a:blip>
          <a:stretch>
            <a:fillRect/>
          </a:stretch>
        </p:blipFill>
        <p:spPr>
          <a:xfrm>
            <a:off x="7478762" y="416550"/>
            <a:ext cx="1295200" cy="12952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67"/>
        <p:cNvGrpSpPr/>
        <p:nvPr/>
      </p:nvGrpSpPr>
      <p:grpSpPr>
        <a:xfrm>
          <a:off x="0" y="0"/>
          <a:ext cx="0" cy="0"/>
          <a:chOff x="0" y="0"/>
          <a:chExt cx="0" cy="0"/>
        </a:xfrm>
      </p:grpSpPr>
      <p:sp>
        <p:nvSpPr>
          <p:cNvPr id="668" name="Google Shape;668;p100"/>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Staff Common Spaces</a:t>
            </a:r>
            <a:endParaRPr sz="3600" b="1">
              <a:solidFill>
                <a:srgbClr val="000000"/>
              </a:solidFill>
            </a:endParaRPr>
          </a:p>
        </p:txBody>
      </p:sp>
      <p:sp>
        <p:nvSpPr>
          <p:cNvPr id="669" name="Google Shape;669;p100"/>
          <p:cNvSpPr txBox="1">
            <a:spLocks noGrp="1"/>
          </p:cNvSpPr>
          <p:nvPr>
            <p:ph type="body" idx="1"/>
          </p:nvPr>
        </p:nvSpPr>
        <p:spPr>
          <a:xfrm>
            <a:off x="391950" y="1711750"/>
            <a:ext cx="8382000" cy="3233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Clr>
                <a:srgbClr val="000000"/>
              </a:buClr>
              <a:buSzPts val="1100"/>
              <a:buFont typeface="Arial"/>
              <a:buNone/>
            </a:pPr>
            <a:r>
              <a:rPr lang="en-US" sz="1600" b="1" i="1">
                <a:solidFill>
                  <a:srgbClr val="000000"/>
                </a:solidFill>
                <a:latin typeface="Calibri"/>
                <a:ea typeface="Calibri"/>
                <a:cs typeface="Calibri"/>
                <a:sym typeface="Calibri"/>
              </a:rPr>
              <a:t>Leaders need to address common spaces for staff in order to limit the spread of the disease. Identify break rooms or other areas where staff congregate and prepare the environments similar to classrooms.</a:t>
            </a:r>
            <a:endParaRPr sz="1600" b="1" i="1">
              <a:solidFill>
                <a:srgbClr val="000000"/>
              </a:solidFill>
              <a:latin typeface="Calibri"/>
              <a:ea typeface="Calibri"/>
              <a:cs typeface="Calibri"/>
              <a:sym typeface="Calibri"/>
            </a:endParaRPr>
          </a:p>
          <a:p>
            <a:pPr marL="0" lvl="0" indent="0" algn="l" rtl="0">
              <a:spcBef>
                <a:spcPts val="0"/>
              </a:spcBef>
              <a:spcAft>
                <a:spcPts val="0"/>
              </a:spcAft>
              <a:buNone/>
            </a:pPr>
            <a:endParaRPr sz="1300" b="1" u="sng">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n-US" sz="1500" b="1" u="sng">
                <a:solidFill>
                  <a:srgbClr val="000000"/>
                </a:solidFill>
                <a:latin typeface="Calibri"/>
                <a:ea typeface="Calibri"/>
                <a:cs typeface="Calibri"/>
                <a:sym typeface="Calibri"/>
              </a:rPr>
              <a:t>Key Concepts</a:t>
            </a:r>
            <a:endParaRPr sz="1500" b="1" u="sng">
              <a:solidFill>
                <a:srgbClr val="000000"/>
              </a:solidFill>
              <a:latin typeface="Calibri"/>
              <a:ea typeface="Calibri"/>
              <a:cs typeface="Calibri"/>
              <a:sym typeface="Calibri"/>
            </a:endParaRPr>
          </a:p>
          <a:p>
            <a:pPr marL="457200" lvl="0" indent="-3238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Develop occupancy requirements by establishing a minimum of 35 square feet per person when determining room capacity. </a:t>
            </a:r>
            <a:endParaRPr sz="1500">
              <a:solidFill>
                <a:srgbClr val="000000"/>
              </a:solidFill>
              <a:latin typeface="Calibri"/>
              <a:ea typeface="Calibri"/>
              <a:cs typeface="Calibri"/>
              <a:sym typeface="Calibri"/>
            </a:endParaRPr>
          </a:p>
          <a:p>
            <a:pPr marL="457200" lvl="0" indent="-3238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Limit the number of employees gathering in shared spaces. Restrict use of shared spaces such as conference rooms, break rooms, and elevators by limiting occupancy or staggering use, maintaining six feet of distance between adults. </a:t>
            </a:r>
            <a:endParaRPr sz="1500">
              <a:solidFill>
                <a:srgbClr val="000000"/>
              </a:solidFill>
              <a:latin typeface="Calibri"/>
              <a:ea typeface="Calibri"/>
              <a:cs typeface="Calibri"/>
              <a:sym typeface="Calibri"/>
            </a:endParaRPr>
          </a:p>
          <a:p>
            <a:pPr marL="457200" lvl="0" indent="-3238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Since staff must remove their face coverings during eating and drinking</a:t>
            </a:r>
            <a:r>
              <a:rPr lang="en-US" sz="1500" b="1">
                <a:solidFill>
                  <a:srgbClr val="000000"/>
                </a:solidFill>
                <a:latin typeface="Calibri"/>
                <a:ea typeface="Calibri"/>
                <a:cs typeface="Calibri"/>
                <a:sym typeface="Calibri"/>
              </a:rPr>
              <a:t>, </a:t>
            </a:r>
            <a:r>
              <a:rPr lang="en-US" sz="1500">
                <a:solidFill>
                  <a:srgbClr val="000000"/>
                </a:solidFill>
                <a:latin typeface="Calibri"/>
                <a:ea typeface="Calibri"/>
                <a:cs typeface="Calibri"/>
                <a:sym typeface="Calibri"/>
              </a:rPr>
              <a:t>limit the number of employees gathering at one time time by staggering lunches, designing break rooms so that staff are a minimum of 6 feet apart. </a:t>
            </a:r>
            <a:endParaRPr sz="1500">
              <a:solidFill>
                <a:srgbClr val="000000"/>
              </a:solidFill>
              <a:latin typeface="Calibri"/>
              <a:ea typeface="Calibri"/>
              <a:cs typeface="Calibri"/>
              <a:sym typeface="Calibri"/>
            </a:endParaRPr>
          </a:p>
          <a:p>
            <a:pPr marL="0" lvl="0" indent="0" algn="l" rtl="0">
              <a:spcBef>
                <a:spcPts val="0"/>
              </a:spcBef>
              <a:spcAft>
                <a:spcPts val="0"/>
              </a:spcAft>
              <a:buNone/>
            </a:pPr>
            <a:endParaRPr sz="1800" b="1" i="1">
              <a:solidFill>
                <a:srgbClr val="000000"/>
              </a:solidFill>
              <a:latin typeface="Calibri"/>
              <a:ea typeface="Calibri"/>
              <a:cs typeface="Calibri"/>
              <a:sym typeface="Calibri"/>
            </a:endParaRPr>
          </a:p>
          <a:p>
            <a:pPr marL="457200" lvl="0" indent="0" algn="l" rtl="0">
              <a:spcBef>
                <a:spcPts val="0"/>
              </a:spcBef>
              <a:spcAft>
                <a:spcPts val="0"/>
              </a:spcAft>
              <a:buNone/>
            </a:pPr>
            <a:endParaRPr sz="2100" b="1" i="1">
              <a:solidFill>
                <a:srgbClr val="000000"/>
              </a:solidFill>
              <a:latin typeface="Calibri"/>
              <a:ea typeface="Calibri"/>
              <a:cs typeface="Calibri"/>
              <a:sym typeface="Calibri"/>
            </a:endParaRPr>
          </a:p>
        </p:txBody>
      </p:sp>
      <p:sp>
        <p:nvSpPr>
          <p:cNvPr id="670" name="Google Shape;670;p10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69</a:t>
            </a:fld>
            <a:endParaRPr>
              <a:solidFill>
                <a:schemeClr val="lt1"/>
              </a:solidFill>
            </a:endParaRPr>
          </a:p>
        </p:txBody>
      </p:sp>
      <p:pic>
        <p:nvPicPr>
          <p:cNvPr id="671" name="Google Shape;671;p100" title="&quot;&quot;"/>
          <p:cNvPicPr preferRelativeResize="0"/>
          <p:nvPr/>
        </p:nvPicPr>
        <p:blipFill rotWithShape="1">
          <a:blip r:embed="rId3">
            <a:alphaModFix/>
          </a:blip>
          <a:srcRect/>
          <a:stretch/>
        </p:blipFill>
        <p:spPr>
          <a:xfrm>
            <a:off x="7278875" y="109250"/>
            <a:ext cx="1495075" cy="149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2065"/>
        </a:solidFill>
        <a:effectLst/>
      </p:bgPr>
    </p:bg>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471900" y="98450"/>
            <a:ext cx="8222100" cy="140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COVID-19 in Our Community</a:t>
            </a:r>
            <a:endParaRPr sz="3600">
              <a:solidFill>
                <a:srgbClr val="FFFFFF"/>
              </a:solidFill>
            </a:endParaRPr>
          </a:p>
        </p:txBody>
      </p:sp>
      <p:sp>
        <p:nvSpPr>
          <p:cNvPr id="224" name="Google Shape;224;p38"/>
          <p:cNvSpPr txBox="1">
            <a:spLocks noGrp="1"/>
          </p:cNvSpPr>
          <p:nvPr>
            <p:ph type="body" idx="1"/>
          </p:nvPr>
        </p:nvSpPr>
        <p:spPr>
          <a:xfrm>
            <a:off x="254000" y="1753800"/>
            <a:ext cx="8708700" cy="32175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US">
                <a:solidFill>
                  <a:srgbClr val="000000"/>
                </a:solidFill>
              </a:rPr>
              <a:t>As our </a:t>
            </a:r>
            <a:r>
              <a:rPr lang="en-US">
                <a:solidFill>
                  <a:srgbClr val="000000"/>
                </a:solidFill>
                <a:highlight>
                  <a:srgbClr val="FFFF00"/>
                </a:highlight>
              </a:rPr>
              <a:t>school/district</a:t>
            </a:r>
            <a:r>
              <a:rPr lang="en-US">
                <a:solidFill>
                  <a:srgbClr val="000000"/>
                </a:solidFill>
              </a:rPr>
              <a:t> makes plans, it is important to remember:</a:t>
            </a:r>
            <a:endParaRPr>
              <a:solidFill>
                <a:srgbClr val="000000"/>
              </a:solidFill>
            </a:endParaRPr>
          </a:p>
          <a:p>
            <a:pPr marL="457200" lvl="0" indent="-317500" algn="l" rtl="0">
              <a:lnSpc>
                <a:spcPct val="100000"/>
              </a:lnSpc>
              <a:spcBef>
                <a:spcPts val="1000"/>
              </a:spcBef>
              <a:spcAft>
                <a:spcPts val="0"/>
              </a:spcAft>
              <a:buClr>
                <a:srgbClr val="000000"/>
              </a:buClr>
              <a:buSzPts val="1400"/>
              <a:buFont typeface="Roboto"/>
              <a:buChar char="●"/>
            </a:pPr>
            <a:r>
              <a:rPr lang="en-US" sz="1400">
                <a:solidFill>
                  <a:srgbClr val="000000"/>
                </a:solidFill>
              </a:rPr>
              <a:t>“</a:t>
            </a:r>
            <a:r>
              <a:rPr lang="en-US" sz="1400" i="1">
                <a:solidFill>
                  <a:srgbClr val="000000"/>
                </a:solidFill>
              </a:rPr>
              <a:t>You don’t make the timeline. The virus makes the timeline.</a:t>
            </a:r>
            <a:r>
              <a:rPr lang="en-US" sz="1400">
                <a:solidFill>
                  <a:srgbClr val="000000"/>
                </a:solidFill>
              </a:rPr>
              <a:t>” – Dr. Anthony Fauci. </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sz="1400">
                <a:solidFill>
                  <a:srgbClr val="000000"/>
                </a:solidFill>
              </a:rPr>
              <a:t>Our state will be living with the virus until there is widespread immunity, which is many months off.</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sz="1400">
                <a:solidFill>
                  <a:srgbClr val="000000"/>
                </a:solidFill>
              </a:rPr>
              <a:t>The best tools to protect individuals are physical distancing, face coverings, and hygiene. When used in combination with entry screening, fresh air, on-site testing and vaccinations, they increase and maximize protection.</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sz="1400">
                <a:solidFill>
                  <a:srgbClr val="000000"/>
                </a:solidFill>
              </a:rPr>
              <a:t>Every health restriction lifted increases opportunity for transmission and will increase cases.</a:t>
            </a:r>
            <a:endParaRPr sz="1400">
              <a:solidFill>
                <a:srgbClr val="000000"/>
              </a:solidFill>
            </a:endParaRPr>
          </a:p>
          <a:p>
            <a:pPr marL="457200" lvl="0" indent="0" algn="l" rtl="0">
              <a:lnSpc>
                <a:spcPct val="100000"/>
              </a:lnSpc>
              <a:spcBef>
                <a:spcPts val="0"/>
              </a:spcBef>
              <a:spcAft>
                <a:spcPts val="0"/>
              </a:spcAft>
              <a:buNone/>
            </a:pPr>
            <a:endParaRPr>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75"/>
        <p:cNvGrpSpPr/>
        <p:nvPr/>
      </p:nvGrpSpPr>
      <p:grpSpPr>
        <a:xfrm>
          <a:off x="0" y="0"/>
          <a:ext cx="0" cy="0"/>
          <a:chOff x="0" y="0"/>
          <a:chExt cx="0" cy="0"/>
        </a:xfrm>
      </p:grpSpPr>
      <p:sp>
        <p:nvSpPr>
          <p:cNvPr id="676" name="Google Shape;676;p101"/>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Dismissal </a:t>
            </a:r>
            <a:endParaRPr sz="3600" b="1">
              <a:solidFill>
                <a:srgbClr val="000000"/>
              </a:solidFill>
            </a:endParaRPr>
          </a:p>
        </p:txBody>
      </p:sp>
      <p:sp>
        <p:nvSpPr>
          <p:cNvPr id="677" name="Google Shape;677;p101"/>
          <p:cNvSpPr txBox="1">
            <a:spLocks noGrp="1"/>
          </p:cNvSpPr>
          <p:nvPr>
            <p:ph type="body" idx="1"/>
          </p:nvPr>
        </p:nvSpPr>
        <p:spPr>
          <a:xfrm>
            <a:off x="391950" y="1618950"/>
            <a:ext cx="8382000" cy="3326100"/>
          </a:xfrm>
          <a:prstGeom prst="rect">
            <a:avLst/>
          </a:prstGeom>
        </p:spPr>
        <p:txBody>
          <a:bodyPr spcFirstLastPara="1" wrap="square" lIns="91425" tIns="91425" rIns="91425" bIns="91425" anchor="ctr" anchorCtr="0">
            <a:normAutofit fontScale="92500" lnSpcReduction="10000"/>
          </a:bodyPr>
          <a:lstStyle/>
          <a:p>
            <a:pPr marL="0" lvl="0" indent="0" algn="l" rtl="0">
              <a:spcBef>
                <a:spcPts val="0"/>
              </a:spcBef>
              <a:spcAft>
                <a:spcPts val="0"/>
              </a:spcAft>
              <a:buClr>
                <a:srgbClr val="000000"/>
              </a:buClr>
              <a:buSzPct val="100000"/>
              <a:buFont typeface="Arial"/>
              <a:buNone/>
            </a:pPr>
            <a:r>
              <a:rPr lang="en-US" sz="1400" b="1" i="1">
                <a:solidFill>
                  <a:srgbClr val="000000"/>
                </a:solidFill>
                <a:latin typeface="Calibri"/>
                <a:ea typeface="Calibri"/>
                <a:cs typeface="Calibri"/>
                <a:sym typeface="Calibri"/>
              </a:rPr>
              <a:t>Like arrival, dismissal time will need to be a carefully planned and orchestrated part of the school day in order to ensure safety for all students and staff. The transportation department will be a key partner in supporting safe practices. </a:t>
            </a:r>
            <a:endParaRPr sz="1400" b="1" i="1">
              <a:solidFill>
                <a:srgbClr val="000000"/>
              </a:solidFill>
              <a:latin typeface="Calibri"/>
              <a:ea typeface="Calibri"/>
              <a:cs typeface="Calibri"/>
              <a:sym typeface="Calibri"/>
            </a:endParaRPr>
          </a:p>
          <a:p>
            <a:pPr marL="0" lvl="0" indent="0" algn="l" rtl="0">
              <a:spcBef>
                <a:spcPts val="0"/>
              </a:spcBef>
              <a:spcAft>
                <a:spcPts val="0"/>
              </a:spcAft>
              <a:buClr>
                <a:srgbClr val="000000"/>
              </a:buClr>
              <a:buSzPct val="92857"/>
              <a:buFont typeface="Arial"/>
              <a:buNone/>
            </a:pPr>
            <a:endParaRPr sz="1400">
              <a:solidFill>
                <a:srgbClr val="000000"/>
              </a:solidFill>
              <a:latin typeface="Calibri"/>
              <a:ea typeface="Calibri"/>
              <a:cs typeface="Calibri"/>
              <a:sym typeface="Calibri"/>
            </a:endParaRPr>
          </a:p>
          <a:p>
            <a:pPr marL="0" lvl="0" indent="0" algn="l" rtl="0">
              <a:spcBef>
                <a:spcPts val="0"/>
              </a:spcBef>
              <a:spcAft>
                <a:spcPts val="0"/>
              </a:spcAft>
              <a:buClr>
                <a:srgbClr val="000000"/>
              </a:buClr>
              <a:buSzPct val="100000"/>
              <a:buFont typeface="Arial"/>
              <a:buNone/>
            </a:pPr>
            <a:r>
              <a:rPr lang="en-US" sz="1400" b="1" u="sng">
                <a:solidFill>
                  <a:srgbClr val="000000"/>
                </a:solidFill>
                <a:latin typeface="Calibri"/>
                <a:ea typeface="Calibri"/>
                <a:cs typeface="Calibri"/>
                <a:sym typeface="Calibri"/>
              </a:rPr>
              <a:t>Key Concepts</a:t>
            </a:r>
            <a:endParaRPr sz="1400" b="1" u="sng">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a:solidFill>
                  <a:srgbClr val="000000"/>
                </a:solidFill>
                <a:latin typeface="Calibri"/>
                <a:ea typeface="Calibri"/>
                <a:cs typeface="Calibri"/>
                <a:sym typeface="Calibri"/>
              </a:rPr>
              <a:t>Physical distancing, stable cohorts, square footage, and cleaning requirements must be maintained during arrival and dismissal procedures.</a:t>
            </a:r>
            <a:endParaRPr sz="140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a:solidFill>
                  <a:srgbClr val="000000"/>
                </a:solidFill>
                <a:latin typeface="Calibri"/>
                <a:ea typeface="Calibri"/>
                <a:cs typeface="Calibri"/>
                <a:sym typeface="Calibri"/>
              </a:rPr>
              <a:t>Create schedule(s) and communicate staggered arrival and/or dismissal times.</a:t>
            </a:r>
            <a:endParaRPr sz="140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a:solidFill>
                  <a:srgbClr val="000000"/>
                </a:solidFill>
                <a:latin typeface="Calibri"/>
                <a:ea typeface="Calibri"/>
                <a:cs typeface="Calibri"/>
                <a:sym typeface="Calibri"/>
              </a:rPr>
              <a:t>Assign students or cohorts to an entrance; assign staff member(s) to conduct visual screenings (see section 1f).</a:t>
            </a:r>
            <a:endParaRPr sz="140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a:solidFill>
                  <a:srgbClr val="000000"/>
                </a:solidFill>
                <a:latin typeface="Calibri"/>
                <a:ea typeface="Calibri"/>
                <a:cs typeface="Calibri"/>
                <a:sym typeface="Calibri"/>
              </a:rPr>
              <a:t>Ensure accurate sign-in/</a:t>
            </a:r>
            <a:r>
              <a:rPr lang="en-US" sz="1400" b="1">
                <a:solidFill>
                  <a:srgbClr val="000000"/>
                </a:solidFill>
                <a:latin typeface="Calibri"/>
                <a:ea typeface="Calibri"/>
                <a:cs typeface="Calibri"/>
                <a:sym typeface="Calibri"/>
              </a:rPr>
              <a:t>sign-out protocols </a:t>
            </a:r>
            <a:r>
              <a:rPr lang="en-US" sz="1400">
                <a:solidFill>
                  <a:srgbClr val="000000"/>
                </a:solidFill>
                <a:latin typeface="Calibri"/>
                <a:ea typeface="Calibri"/>
                <a:cs typeface="Calibri"/>
                <a:sym typeface="Calibri"/>
              </a:rPr>
              <a:t>to help facilitate contact tracing by the LPHA. Sign-in procedures are not a replacement for entrance and screening requirements. Students entering school after arrival times must be screened for the primary symptoms of concern.</a:t>
            </a:r>
            <a:endParaRPr sz="140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a:solidFill>
                  <a:srgbClr val="000000"/>
                </a:solidFill>
                <a:latin typeface="Calibri"/>
                <a:ea typeface="Calibri"/>
                <a:cs typeface="Calibri"/>
                <a:sym typeface="Calibri"/>
              </a:rPr>
              <a:t>Eliminate shared pen and paper sign-in/sign-out sheets.</a:t>
            </a:r>
            <a:endParaRPr sz="140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a:solidFill>
                  <a:srgbClr val="000000"/>
                </a:solidFill>
                <a:latin typeface="Calibri"/>
                <a:ea typeface="Calibri"/>
                <a:cs typeface="Calibri"/>
                <a:sym typeface="Calibri"/>
              </a:rPr>
              <a:t>Ensure hand sanitizer is available if signing children in or out on an electronic device.  </a:t>
            </a:r>
            <a:endParaRPr sz="140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a:solidFill>
                  <a:srgbClr val="000000"/>
                </a:solidFill>
                <a:latin typeface="Calibri"/>
                <a:ea typeface="Calibri"/>
                <a:cs typeface="Calibri"/>
                <a:sym typeface="Calibri"/>
              </a:rPr>
              <a:t>Ensure alcohol-based hand sanitizer (with 60-95% alcohol) dispensers are easily accessible near</a:t>
            </a:r>
            <a:r>
              <a:rPr lang="en-US" sz="1400" i="1">
                <a:solidFill>
                  <a:srgbClr val="008000"/>
                </a:solidFill>
                <a:latin typeface="Calibri"/>
                <a:ea typeface="Calibri"/>
                <a:cs typeface="Calibri"/>
                <a:sym typeface="Calibri"/>
              </a:rPr>
              <a:t> </a:t>
            </a:r>
            <a:r>
              <a:rPr lang="en-US" sz="1400">
                <a:solidFill>
                  <a:srgbClr val="000000"/>
                </a:solidFill>
                <a:latin typeface="Calibri"/>
                <a:ea typeface="Calibri"/>
                <a:cs typeface="Calibri"/>
                <a:sym typeface="Calibri"/>
              </a:rPr>
              <a:t>all entry doors and other high-traffic areas. </a:t>
            </a:r>
            <a:endParaRPr sz="140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a:solidFill>
                  <a:srgbClr val="000000"/>
                </a:solidFill>
                <a:latin typeface="Calibri"/>
                <a:ea typeface="Calibri"/>
                <a:cs typeface="Calibri"/>
                <a:sym typeface="Calibri"/>
              </a:rPr>
              <a:t>Establish and clearly communicate procedures for keeping caregiver drop-off/pick-up as brief as possible.</a:t>
            </a:r>
            <a:endParaRPr sz="1400" b="1" i="1">
              <a:solidFill>
                <a:srgbClr val="000000"/>
              </a:solidFill>
              <a:latin typeface="Calibri"/>
              <a:ea typeface="Calibri"/>
              <a:cs typeface="Calibri"/>
              <a:sym typeface="Calibri"/>
            </a:endParaRPr>
          </a:p>
          <a:p>
            <a:pPr marL="457200" lvl="0" indent="0" algn="l" rtl="0">
              <a:spcBef>
                <a:spcPts val="0"/>
              </a:spcBef>
              <a:spcAft>
                <a:spcPts val="0"/>
              </a:spcAft>
              <a:buNone/>
            </a:pPr>
            <a:endParaRPr sz="2150" b="1"/>
          </a:p>
        </p:txBody>
      </p:sp>
      <p:sp>
        <p:nvSpPr>
          <p:cNvPr id="678" name="Google Shape;678;p10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70</a:t>
            </a:fld>
            <a:endParaRPr>
              <a:solidFill>
                <a:schemeClr val="lt1"/>
              </a:solidFill>
            </a:endParaRPr>
          </a:p>
        </p:txBody>
      </p:sp>
      <p:pic>
        <p:nvPicPr>
          <p:cNvPr id="679" name="Google Shape;679;p101" title="&quot;&quot;"/>
          <p:cNvPicPr preferRelativeResize="0"/>
          <p:nvPr/>
        </p:nvPicPr>
        <p:blipFill>
          <a:blip r:embed="rId3">
            <a:alphaModFix/>
          </a:blip>
          <a:stretch>
            <a:fillRect/>
          </a:stretch>
        </p:blipFill>
        <p:spPr>
          <a:xfrm>
            <a:off x="7520650" y="260725"/>
            <a:ext cx="1358225" cy="13582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83"/>
        <p:cNvGrpSpPr/>
        <p:nvPr/>
      </p:nvGrpSpPr>
      <p:grpSpPr>
        <a:xfrm>
          <a:off x="0" y="0"/>
          <a:ext cx="0" cy="0"/>
          <a:chOff x="0" y="0"/>
          <a:chExt cx="0" cy="0"/>
        </a:xfrm>
      </p:grpSpPr>
      <p:sp>
        <p:nvSpPr>
          <p:cNvPr id="684" name="Google Shape;684;p102"/>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After-School Events</a:t>
            </a:r>
            <a:endParaRPr sz="3600" b="1">
              <a:solidFill>
                <a:srgbClr val="000000"/>
              </a:solidFill>
            </a:endParaRPr>
          </a:p>
        </p:txBody>
      </p:sp>
      <p:sp>
        <p:nvSpPr>
          <p:cNvPr id="685" name="Google Shape;685;p102"/>
          <p:cNvSpPr txBox="1">
            <a:spLocks noGrp="1"/>
          </p:cNvSpPr>
          <p:nvPr>
            <p:ph type="body" idx="1"/>
          </p:nvPr>
        </p:nvSpPr>
        <p:spPr>
          <a:xfrm>
            <a:off x="391950" y="1711750"/>
            <a:ext cx="8382000" cy="32334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1200"/>
              </a:spcBef>
              <a:spcAft>
                <a:spcPts val="0"/>
              </a:spcAft>
              <a:buClr>
                <a:srgbClr val="000000"/>
              </a:buClr>
              <a:buSzPct val="59459"/>
              <a:buFont typeface="Arial"/>
              <a:buNone/>
            </a:pPr>
            <a:r>
              <a:rPr lang="en-US" sz="1850" b="1" i="1" dirty="0">
                <a:solidFill>
                  <a:srgbClr val="000000"/>
                </a:solidFill>
                <a:latin typeface="Calibri"/>
                <a:ea typeface="Calibri"/>
                <a:cs typeface="Calibri"/>
                <a:sym typeface="Calibri"/>
              </a:rPr>
              <a:t>Unfortunately, even though students are back in school, the supplemental activities and events we typically provide increase exposure and need to be carefully considered. </a:t>
            </a:r>
            <a:endParaRPr sz="1850" b="1" i="1" dirty="0">
              <a:solidFill>
                <a:srgbClr val="000000"/>
              </a:solidFill>
              <a:latin typeface="Calibri"/>
              <a:ea typeface="Calibri"/>
              <a:cs typeface="Calibri"/>
              <a:sym typeface="Calibri"/>
            </a:endParaRPr>
          </a:p>
          <a:p>
            <a:pPr marL="457200" lvl="0" indent="-314960" algn="l" rtl="0">
              <a:spcBef>
                <a:spcPts val="1200"/>
              </a:spcBef>
              <a:spcAft>
                <a:spcPts val="0"/>
              </a:spcAft>
              <a:buClr>
                <a:srgbClr val="000000"/>
              </a:buClr>
              <a:buSzPct val="100000"/>
              <a:buFont typeface="Calibri"/>
              <a:buChar char="●"/>
            </a:pPr>
            <a:r>
              <a:rPr lang="en-US" sz="1600" b="1" dirty="0">
                <a:solidFill>
                  <a:srgbClr val="000000"/>
                </a:solidFill>
                <a:latin typeface="Calibri"/>
                <a:ea typeface="Calibri"/>
                <a:cs typeface="Calibri"/>
                <a:sym typeface="Calibri"/>
              </a:rPr>
              <a:t>Events:</a:t>
            </a:r>
            <a:r>
              <a:rPr lang="en-US" sz="1600" dirty="0">
                <a:solidFill>
                  <a:srgbClr val="000000"/>
                </a:solidFill>
                <a:latin typeface="Calibri"/>
                <a:ea typeface="Calibri"/>
                <a:cs typeface="Calibri"/>
                <a:sym typeface="Calibri"/>
              </a:rPr>
              <a:t> To meet requirements for physical distancing, cancel, modify, or postpone field trips, assemblies, athletic events, practices, special performances, school-wide parent meetings, and other large gatherings.</a:t>
            </a:r>
            <a:endParaRPr sz="1600" dirty="0">
              <a:solidFill>
                <a:srgbClr val="000000"/>
              </a:solidFill>
              <a:latin typeface="Calibri"/>
              <a:ea typeface="Calibri"/>
              <a:cs typeface="Calibri"/>
              <a:sym typeface="Calibri"/>
            </a:endParaRPr>
          </a:p>
          <a:p>
            <a:pPr marL="457200" lvl="0" indent="-314960" algn="l" rtl="0">
              <a:spcBef>
                <a:spcPts val="0"/>
              </a:spcBef>
              <a:spcAft>
                <a:spcPts val="0"/>
              </a:spcAft>
              <a:buClr>
                <a:srgbClr val="000000"/>
              </a:buClr>
              <a:buSzPct val="100000"/>
              <a:buFont typeface="Calibri"/>
              <a:buChar char="●"/>
            </a:pPr>
            <a:r>
              <a:rPr lang="en-US" sz="1600" b="1" dirty="0">
                <a:solidFill>
                  <a:srgbClr val="000000"/>
                </a:solidFill>
                <a:latin typeface="Calibri"/>
                <a:ea typeface="Calibri"/>
                <a:cs typeface="Calibri"/>
                <a:sym typeface="Calibri"/>
              </a:rPr>
              <a:t>After-School Programs: </a:t>
            </a:r>
            <a:r>
              <a:rPr lang="en-US" sz="1600" dirty="0">
                <a:solidFill>
                  <a:srgbClr val="000000"/>
                </a:solidFill>
                <a:latin typeface="Calibri"/>
                <a:ea typeface="Calibri"/>
                <a:cs typeface="Calibri"/>
                <a:sym typeface="Calibri"/>
              </a:rPr>
              <a:t>Plan for offering after-school programs that meet requirements outlined in physical distancing and </a:t>
            </a:r>
            <a:r>
              <a:rPr lang="en-US" sz="1600" dirty="0" err="1">
                <a:solidFill>
                  <a:srgbClr val="000000"/>
                </a:solidFill>
                <a:latin typeface="Calibri"/>
                <a:ea typeface="Calibri"/>
                <a:cs typeface="Calibri"/>
                <a:sym typeface="Calibri"/>
              </a:rPr>
              <a:t>cohorting</a:t>
            </a:r>
            <a:r>
              <a:rPr lang="en-US" sz="1600" dirty="0">
                <a:solidFill>
                  <a:srgbClr val="000000"/>
                </a:solidFill>
                <a:latin typeface="Calibri"/>
                <a:ea typeface="Calibri"/>
                <a:cs typeface="Calibri"/>
                <a:sym typeface="Calibri"/>
              </a:rPr>
              <a:t>.</a:t>
            </a:r>
            <a:endParaRPr sz="1600" dirty="0">
              <a:solidFill>
                <a:srgbClr val="000000"/>
              </a:solidFill>
              <a:latin typeface="Calibri"/>
              <a:ea typeface="Calibri"/>
              <a:cs typeface="Calibri"/>
              <a:sym typeface="Calibri"/>
            </a:endParaRPr>
          </a:p>
          <a:p>
            <a:pPr marL="457200" lvl="0" indent="-314960" algn="l" rtl="0">
              <a:spcBef>
                <a:spcPts val="0"/>
              </a:spcBef>
              <a:spcAft>
                <a:spcPts val="0"/>
              </a:spcAft>
              <a:buClr>
                <a:srgbClr val="000000"/>
              </a:buClr>
              <a:buSzPct val="100000"/>
              <a:buFont typeface="Calibri"/>
              <a:buChar char="●"/>
            </a:pPr>
            <a:r>
              <a:rPr lang="en-US" sz="1600" b="1" dirty="0">
                <a:solidFill>
                  <a:srgbClr val="000000"/>
                </a:solidFill>
                <a:latin typeface="Calibri"/>
                <a:ea typeface="Calibri"/>
                <a:cs typeface="Calibri"/>
                <a:sym typeface="Calibri"/>
              </a:rPr>
              <a:t>Community use of school or district facilities</a:t>
            </a:r>
            <a:r>
              <a:rPr lang="en-US" sz="1600" dirty="0">
                <a:solidFill>
                  <a:srgbClr val="000000"/>
                </a:solidFill>
                <a:latin typeface="Calibri"/>
                <a:ea typeface="Calibri"/>
                <a:cs typeface="Calibri"/>
                <a:sym typeface="Calibri"/>
              </a:rPr>
              <a:t>: School districts, charter schools and private schools will still need to assure that all OHA and CDC guidelines around physical distancing and other public health protocols and all other federal, state, and local agency requirements, including any additional guidance released by the Oregon Department of Education or the Oregon Health Authority are followed.</a:t>
            </a:r>
            <a:endParaRPr sz="1600" b="1" u="sng" dirty="0">
              <a:solidFill>
                <a:srgbClr val="000000"/>
              </a:solidFill>
              <a:latin typeface="Calibri"/>
              <a:ea typeface="Calibri"/>
              <a:cs typeface="Calibri"/>
              <a:sym typeface="Calibri"/>
            </a:endParaRPr>
          </a:p>
          <a:p>
            <a:pPr marL="0" lvl="0" indent="0" algn="l" rtl="0">
              <a:spcBef>
                <a:spcPts val="1200"/>
              </a:spcBef>
              <a:spcAft>
                <a:spcPts val="0"/>
              </a:spcAft>
              <a:buClr>
                <a:srgbClr val="000000"/>
              </a:buClr>
              <a:buSzPct val="125000"/>
              <a:buFont typeface="Arial"/>
              <a:buNone/>
            </a:pPr>
            <a:r>
              <a:rPr lang="en-US" b="1" dirty="0">
                <a:solidFill>
                  <a:srgbClr val="000000"/>
                </a:solidFill>
                <a:latin typeface="Calibri"/>
                <a:ea typeface="Calibri"/>
                <a:cs typeface="Calibri"/>
                <a:sym typeface="Calibri"/>
              </a:rPr>
              <a:t>For additional guidance on facility use: </a:t>
            </a:r>
            <a:r>
              <a:rPr lang="en-US" b="1" u="sng" dirty="0">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Governor’s Sector Guidance-Outdoor Recreation and Outdoor Fitness</a:t>
            </a:r>
            <a:endParaRPr b="1" dirty="0">
              <a:solidFill>
                <a:srgbClr val="000000"/>
              </a:solidFill>
              <a:latin typeface="Calibri"/>
              <a:ea typeface="Calibri"/>
              <a:cs typeface="Calibri"/>
              <a:sym typeface="Calibri"/>
            </a:endParaRPr>
          </a:p>
          <a:p>
            <a:pPr marL="457200" lvl="0" indent="0" algn="l" rtl="0">
              <a:spcBef>
                <a:spcPts val="0"/>
              </a:spcBef>
              <a:spcAft>
                <a:spcPts val="0"/>
              </a:spcAft>
              <a:buClr>
                <a:srgbClr val="000000"/>
              </a:buClr>
              <a:buSzPct val="125000"/>
              <a:buFont typeface="Arial"/>
              <a:buNone/>
            </a:pPr>
            <a:endParaRPr b="1"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ct val="125000"/>
              <a:buFont typeface="Arial"/>
              <a:buNone/>
            </a:pPr>
            <a:r>
              <a:rPr lang="en-US" b="1" dirty="0">
                <a:solidFill>
                  <a:srgbClr val="000000"/>
                </a:solidFill>
                <a:latin typeface="Calibri"/>
                <a:ea typeface="Calibri"/>
                <a:cs typeface="Calibri"/>
                <a:sym typeface="Calibri"/>
              </a:rPr>
              <a:t>For additional guidance for sports: </a:t>
            </a:r>
            <a:r>
              <a:rPr lang="en-US" sz="1050" dirty="0">
                <a:solidFill>
                  <a:srgbClr val="000000"/>
                </a:solidFill>
                <a:highlight>
                  <a:srgbClr val="FFFFFF"/>
                </a:highlight>
                <a:latin typeface="Arial"/>
                <a:ea typeface="Arial"/>
                <a:cs typeface="Arial"/>
                <a:sym typeface="Arial"/>
              </a:rPr>
              <a:t> </a:t>
            </a:r>
            <a:r>
              <a:rPr lang="en-US" sz="1050" u="sng" dirty="0">
                <a:solidFill>
                  <a:schemeClr val="hlink"/>
                </a:solidFill>
                <a:highlight>
                  <a:srgbClr val="FFFFFF"/>
                </a:highlight>
                <a:latin typeface="Arial"/>
                <a:ea typeface="Arial"/>
                <a:cs typeface="Arial"/>
                <a:sym typeface="Arial"/>
                <a:hlinkClick r:id="rId4"/>
              </a:rPr>
              <a:t>Indoor recreation</a:t>
            </a:r>
            <a:r>
              <a:rPr lang="en-US" sz="1050" dirty="0">
                <a:solidFill>
                  <a:srgbClr val="000000"/>
                </a:solidFill>
                <a:highlight>
                  <a:srgbClr val="FFFFFF"/>
                </a:highlight>
                <a:latin typeface="Arial"/>
                <a:ea typeface="Arial"/>
                <a:cs typeface="Arial"/>
                <a:sym typeface="Arial"/>
              </a:rPr>
              <a:t> and </a:t>
            </a:r>
            <a:r>
              <a:rPr lang="en-US" sz="1050" u="sng" dirty="0">
                <a:solidFill>
                  <a:schemeClr val="hlink"/>
                </a:solidFill>
                <a:highlight>
                  <a:srgbClr val="FFFFFF"/>
                </a:highlight>
                <a:latin typeface="Arial"/>
                <a:ea typeface="Arial"/>
                <a:cs typeface="Arial"/>
                <a:sym typeface="Arial"/>
                <a:hlinkClick r:id="rId5"/>
              </a:rPr>
              <a:t>Outdoor recreation</a:t>
            </a:r>
            <a:r>
              <a:rPr lang="en-US" sz="1050" dirty="0">
                <a:solidFill>
                  <a:srgbClr val="000000"/>
                </a:solidFill>
                <a:highlight>
                  <a:srgbClr val="FFFFFF"/>
                </a:highlight>
                <a:latin typeface="Arial"/>
                <a:ea typeface="Arial"/>
                <a:cs typeface="Arial"/>
                <a:sym typeface="Arial"/>
              </a:rPr>
              <a:t> guidance </a:t>
            </a:r>
            <a:endParaRPr b="1" dirty="0">
              <a:solidFill>
                <a:srgbClr val="000000"/>
              </a:solidFill>
              <a:latin typeface="Calibri"/>
              <a:ea typeface="Calibri"/>
              <a:cs typeface="Calibri"/>
              <a:sym typeface="Calibri"/>
            </a:endParaRPr>
          </a:p>
          <a:p>
            <a:pPr marL="457200" lvl="0" indent="0" algn="l" rtl="0">
              <a:spcBef>
                <a:spcPts val="0"/>
              </a:spcBef>
              <a:spcAft>
                <a:spcPts val="0"/>
              </a:spcAft>
              <a:buClr>
                <a:srgbClr val="000000"/>
              </a:buClr>
              <a:buSzPct val="125000"/>
              <a:buFont typeface="Arial"/>
              <a:buNone/>
            </a:pPr>
            <a:endParaRPr b="1"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ct val="125000"/>
              <a:buFont typeface="Arial"/>
              <a:buNone/>
            </a:pPr>
            <a:r>
              <a:rPr lang="en-US" b="1" dirty="0">
                <a:solidFill>
                  <a:srgbClr val="000000"/>
                </a:solidFill>
                <a:latin typeface="Calibri"/>
                <a:ea typeface="Calibri"/>
                <a:cs typeface="Calibri"/>
                <a:sym typeface="Calibri"/>
              </a:rPr>
              <a:t>For additional guidance for Before/After School Childcare: </a:t>
            </a:r>
            <a:r>
              <a:rPr lang="en-US" b="1" u="sng" dirty="0">
                <a:solidFill>
                  <a:srgbClr val="1B75BC"/>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Early Learning Department Health and Safety Guidelines</a:t>
            </a:r>
            <a:endParaRPr b="1" dirty="0">
              <a:solidFill>
                <a:srgbClr val="000000"/>
              </a:solidFill>
              <a:latin typeface="Calibri"/>
              <a:ea typeface="Calibri"/>
              <a:cs typeface="Calibri"/>
              <a:sym typeface="Calibri"/>
            </a:endParaRPr>
          </a:p>
          <a:p>
            <a:pPr marL="457200" lvl="0" indent="0" algn="l" rtl="0">
              <a:spcBef>
                <a:spcPts val="0"/>
              </a:spcBef>
              <a:spcAft>
                <a:spcPts val="0"/>
              </a:spcAft>
              <a:buNone/>
            </a:pPr>
            <a:endParaRPr sz="1300" b="1" i="1" dirty="0">
              <a:solidFill>
                <a:srgbClr val="000000"/>
              </a:solidFill>
              <a:latin typeface="Calibri"/>
              <a:ea typeface="Calibri"/>
              <a:cs typeface="Calibri"/>
              <a:sym typeface="Calibri"/>
            </a:endParaRPr>
          </a:p>
        </p:txBody>
      </p:sp>
      <p:sp>
        <p:nvSpPr>
          <p:cNvPr id="686" name="Google Shape;686;p10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71</a:t>
            </a:fld>
            <a:endParaRPr>
              <a:solidFill>
                <a:schemeClr val="lt1"/>
              </a:solidFill>
            </a:endParaRPr>
          </a:p>
        </p:txBody>
      </p:sp>
      <p:pic>
        <p:nvPicPr>
          <p:cNvPr id="687" name="Google Shape;687;p102" title="&quot;&quot;"/>
          <p:cNvPicPr preferRelativeResize="0"/>
          <p:nvPr/>
        </p:nvPicPr>
        <p:blipFill rotWithShape="1">
          <a:blip r:embed="rId7">
            <a:alphaModFix/>
          </a:blip>
          <a:srcRect/>
          <a:stretch/>
        </p:blipFill>
        <p:spPr>
          <a:xfrm>
            <a:off x="7421325" y="234075"/>
            <a:ext cx="1352625" cy="13526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03"/>
          <p:cNvSpPr txBox="1"/>
          <p:nvPr/>
        </p:nvSpPr>
        <p:spPr>
          <a:xfrm>
            <a:off x="780375" y="1518902"/>
            <a:ext cx="7403100" cy="2297100"/>
          </a:xfrm>
          <a:prstGeom prst="rect">
            <a:avLst/>
          </a:prstGeom>
          <a:solidFill>
            <a:srgbClr val="FFC000"/>
          </a:solidFill>
          <a:ln>
            <a:noFill/>
          </a:ln>
        </p:spPr>
        <p:txBody>
          <a:bodyPr spcFirstLastPara="1" wrap="square" lIns="91425" tIns="45700" rIns="91425" bIns="45700" anchor="t" anchorCtr="0">
            <a:noAutofit/>
          </a:bodyPr>
          <a:lstStyle/>
          <a:p>
            <a:pPr marL="45720" marR="0" lvl="0" indent="0" algn="ctr" rtl="0">
              <a:lnSpc>
                <a:spcPct val="90000"/>
              </a:lnSpc>
              <a:spcBef>
                <a:spcPts val="0"/>
              </a:spcBef>
              <a:spcAft>
                <a:spcPts val="0"/>
              </a:spcAft>
              <a:buClr>
                <a:srgbClr val="000000"/>
              </a:buClr>
              <a:buSzPts val="2400"/>
              <a:buFont typeface="Arial"/>
              <a:buNone/>
            </a:pPr>
            <a:endParaRPr sz="3200" b="0" i="0" u="none" strike="noStrike" cap="none">
              <a:solidFill>
                <a:srgbClr val="000000"/>
              </a:solidFill>
              <a:latin typeface="Calibri"/>
              <a:ea typeface="Calibri"/>
              <a:cs typeface="Calibri"/>
              <a:sym typeface="Calibri"/>
            </a:endParaRPr>
          </a:p>
          <a:p>
            <a:pPr marL="45720" marR="0" lvl="0" indent="0" algn="ctr" rtl="0">
              <a:lnSpc>
                <a:spcPct val="90000"/>
              </a:lnSpc>
              <a:spcBef>
                <a:spcPts val="1000"/>
              </a:spcBef>
              <a:spcAft>
                <a:spcPts val="0"/>
              </a:spcAft>
              <a:buClr>
                <a:srgbClr val="000000"/>
              </a:buClr>
              <a:buSzPts val="2800"/>
              <a:buFont typeface="Arial"/>
              <a:buNone/>
            </a:pPr>
            <a:r>
              <a:rPr lang="en-US" sz="3200" b="0" i="0" u="none" strike="noStrike" cap="none">
                <a:solidFill>
                  <a:srgbClr val="000000"/>
                </a:solidFill>
                <a:latin typeface="Calibri"/>
                <a:ea typeface="Calibri"/>
                <a:cs typeface="Calibri"/>
                <a:sym typeface="Calibri"/>
              </a:rPr>
              <a:t>Share information on this slide about how your district is following health and safety protocols. </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04"/>
          <p:cNvSpPr txBox="1"/>
          <p:nvPr/>
        </p:nvSpPr>
        <p:spPr>
          <a:xfrm>
            <a:off x="179725" y="643575"/>
            <a:ext cx="6188400" cy="6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3000"/>
              <a:buFont typeface="Arial"/>
              <a:buNone/>
            </a:pPr>
            <a:r>
              <a:rPr lang="en-US" sz="3000" b="1" i="0" u="none" strike="noStrike" cap="none">
                <a:solidFill>
                  <a:schemeClr val="dk1"/>
                </a:solidFill>
                <a:latin typeface="Arial"/>
                <a:ea typeface="Arial"/>
                <a:cs typeface="Arial"/>
                <a:sym typeface="Arial"/>
              </a:rPr>
              <a:t>Key Documents </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700" name="Google Shape;700;p104" title="&quot;&quot;"/>
          <p:cNvPicPr preferRelativeResize="0"/>
          <p:nvPr/>
        </p:nvPicPr>
        <p:blipFill rotWithShape="1">
          <a:blip r:embed="rId3">
            <a:alphaModFix/>
          </a:blip>
          <a:srcRect/>
          <a:stretch/>
        </p:blipFill>
        <p:spPr>
          <a:xfrm>
            <a:off x="604750" y="1469550"/>
            <a:ext cx="2457174" cy="3195376"/>
          </a:xfrm>
          <a:prstGeom prst="rect">
            <a:avLst/>
          </a:prstGeom>
          <a:noFill/>
          <a:ln w="28575" cap="flat" cmpd="sng">
            <a:solidFill>
              <a:srgbClr val="1C4587"/>
            </a:solidFill>
            <a:prstDash val="solid"/>
            <a:round/>
            <a:headEnd type="none" w="sm" len="sm"/>
            <a:tailEnd type="none" w="sm" len="sm"/>
          </a:ln>
        </p:spPr>
      </p:pic>
      <p:pic>
        <p:nvPicPr>
          <p:cNvPr id="701" name="Google Shape;701;p104" title="&quot;&quot;"/>
          <p:cNvPicPr preferRelativeResize="0"/>
          <p:nvPr/>
        </p:nvPicPr>
        <p:blipFill rotWithShape="1">
          <a:blip r:embed="rId4">
            <a:alphaModFix/>
          </a:blip>
          <a:srcRect/>
          <a:stretch/>
        </p:blipFill>
        <p:spPr>
          <a:xfrm rot="-905877">
            <a:off x="3441523" y="266805"/>
            <a:ext cx="1803155" cy="2310140"/>
          </a:xfrm>
          <a:prstGeom prst="rect">
            <a:avLst/>
          </a:prstGeom>
          <a:noFill/>
          <a:ln w="19050" cap="flat" cmpd="sng">
            <a:solidFill>
              <a:srgbClr val="1C4587"/>
            </a:solidFill>
            <a:prstDash val="solid"/>
            <a:round/>
            <a:headEnd type="none" w="sm" len="sm"/>
            <a:tailEnd type="none" w="sm" len="sm"/>
          </a:ln>
        </p:spPr>
      </p:pic>
      <p:pic>
        <p:nvPicPr>
          <p:cNvPr id="702" name="Google Shape;702;p104" title="&quot;&quot;"/>
          <p:cNvPicPr preferRelativeResize="0"/>
          <p:nvPr/>
        </p:nvPicPr>
        <p:blipFill rotWithShape="1">
          <a:blip r:embed="rId5">
            <a:alphaModFix/>
          </a:blip>
          <a:srcRect/>
          <a:stretch/>
        </p:blipFill>
        <p:spPr>
          <a:xfrm rot="400398">
            <a:off x="4222478" y="2253180"/>
            <a:ext cx="1806369" cy="2314390"/>
          </a:xfrm>
          <a:prstGeom prst="rect">
            <a:avLst/>
          </a:prstGeom>
          <a:noFill/>
          <a:ln w="19050" cap="flat" cmpd="sng">
            <a:solidFill>
              <a:srgbClr val="1C4587"/>
            </a:solidFill>
            <a:prstDash val="solid"/>
            <a:round/>
            <a:headEnd type="none" w="sm" len="sm"/>
            <a:tailEnd type="none" w="sm" len="sm"/>
          </a:ln>
        </p:spPr>
      </p:pic>
      <p:pic>
        <p:nvPicPr>
          <p:cNvPr id="703" name="Google Shape;703;p104" title="&quot;&quot;"/>
          <p:cNvPicPr preferRelativeResize="0"/>
          <p:nvPr/>
        </p:nvPicPr>
        <p:blipFill rotWithShape="1">
          <a:blip r:embed="rId6">
            <a:alphaModFix/>
          </a:blip>
          <a:srcRect/>
          <a:stretch/>
        </p:blipFill>
        <p:spPr>
          <a:xfrm rot="-240596">
            <a:off x="6317825" y="2338554"/>
            <a:ext cx="2063076" cy="2256994"/>
          </a:xfrm>
          <a:prstGeom prst="rect">
            <a:avLst/>
          </a:prstGeom>
          <a:noFill/>
          <a:ln w="19050" cap="flat" cmpd="sng">
            <a:solidFill>
              <a:srgbClr val="1C4587"/>
            </a:solidFill>
            <a:prstDash val="solid"/>
            <a:round/>
            <a:headEnd type="none" w="sm" len="sm"/>
            <a:tailEnd type="none" w="sm" len="sm"/>
          </a:ln>
        </p:spPr>
      </p:pic>
      <p:pic>
        <p:nvPicPr>
          <p:cNvPr id="704" name="Google Shape;704;p104" title="&quot;&quot;"/>
          <p:cNvPicPr preferRelativeResize="0"/>
          <p:nvPr/>
        </p:nvPicPr>
        <p:blipFill rotWithShape="1">
          <a:blip r:embed="rId7">
            <a:alphaModFix/>
          </a:blip>
          <a:srcRect/>
          <a:stretch/>
        </p:blipFill>
        <p:spPr>
          <a:xfrm>
            <a:off x="5514425" y="152473"/>
            <a:ext cx="3088949" cy="2003579"/>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05"/>
          <p:cNvSpPr txBox="1"/>
          <p:nvPr/>
        </p:nvSpPr>
        <p:spPr>
          <a:xfrm>
            <a:off x="268800" y="120325"/>
            <a:ext cx="8606400" cy="61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Visit ODE’s Webpage </a:t>
            </a:r>
            <a:endParaRPr sz="4000" b="0"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100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711" name="Google Shape;711;p105" title="&quot;&quot;"/>
          <p:cNvPicPr preferRelativeResize="0"/>
          <p:nvPr/>
        </p:nvPicPr>
        <p:blipFill rotWithShape="1">
          <a:blip r:embed="rId3">
            <a:alphaModFix/>
          </a:blip>
          <a:srcRect t="5660"/>
          <a:stretch/>
        </p:blipFill>
        <p:spPr>
          <a:xfrm>
            <a:off x="1569775" y="973175"/>
            <a:ext cx="6007748" cy="382015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106" title="&quot;&quot;"/>
          <p:cNvPicPr preferRelativeResize="0"/>
          <p:nvPr/>
        </p:nvPicPr>
        <p:blipFill rotWithShape="1">
          <a:blip r:embed="rId3">
            <a:alphaModFix/>
          </a:blip>
          <a:srcRect b="13171"/>
          <a:stretch/>
        </p:blipFill>
        <p:spPr>
          <a:xfrm>
            <a:off x="1074275" y="1410025"/>
            <a:ext cx="6858000" cy="3418700"/>
          </a:xfrm>
          <a:prstGeom prst="rect">
            <a:avLst/>
          </a:prstGeom>
          <a:noFill/>
          <a:ln>
            <a:noFill/>
          </a:ln>
        </p:spPr>
      </p:pic>
      <p:sp>
        <p:nvSpPr>
          <p:cNvPr id="718" name="Google Shape;718;p106"/>
          <p:cNvSpPr txBox="1"/>
          <p:nvPr/>
        </p:nvSpPr>
        <p:spPr>
          <a:xfrm>
            <a:off x="2479137" y="105404"/>
            <a:ext cx="6615600" cy="48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US" sz="3600" b="1" i="0" u="none" strike="noStrike" cap="none">
                <a:solidFill>
                  <a:srgbClr val="0F75BC"/>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2065"/>
        </a:solidFill>
        <a:effectLst/>
      </p:bgPr>
    </p:bg>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471900" y="135350"/>
            <a:ext cx="8222100" cy="137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Local Decision-Making</a:t>
            </a:r>
            <a:endParaRPr sz="3600">
              <a:solidFill>
                <a:srgbClr val="FFFFFF"/>
              </a:solidFill>
            </a:endParaRPr>
          </a:p>
        </p:txBody>
      </p:sp>
      <p:sp>
        <p:nvSpPr>
          <p:cNvPr id="230" name="Google Shape;230;p39"/>
          <p:cNvSpPr txBox="1">
            <a:spLocks noGrp="1"/>
          </p:cNvSpPr>
          <p:nvPr>
            <p:ph type="body" idx="1"/>
          </p:nvPr>
        </p:nvSpPr>
        <p:spPr>
          <a:xfrm>
            <a:off x="205625" y="1753800"/>
            <a:ext cx="8817300" cy="3302100"/>
          </a:xfrm>
          <a:prstGeom prst="rect">
            <a:avLst/>
          </a:prstGeom>
        </p:spPr>
        <p:txBody>
          <a:bodyPr spcFirstLastPara="1" wrap="square" lIns="91425" tIns="91425" rIns="91425" bIns="91425" anchor="t" anchorCtr="0">
            <a:noAutofit/>
          </a:bodyPr>
          <a:lstStyle/>
          <a:p>
            <a:pPr marL="457200" lvl="0" indent="-342900" algn="l" rtl="0">
              <a:lnSpc>
                <a:spcPct val="95000"/>
              </a:lnSpc>
              <a:spcBef>
                <a:spcPts val="1400"/>
              </a:spcBef>
              <a:spcAft>
                <a:spcPts val="0"/>
              </a:spcAft>
              <a:buClr>
                <a:srgbClr val="000000"/>
              </a:buClr>
              <a:buSzPts val="1800"/>
              <a:buFont typeface="Roboto"/>
              <a:buChar char="●"/>
            </a:pPr>
            <a:r>
              <a:rPr lang="en-US">
                <a:solidFill>
                  <a:srgbClr val="000000"/>
                </a:solidFill>
              </a:rPr>
              <a:t>Operating schools in-person is now a local decision. </a:t>
            </a:r>
            <a:endParaRPr>
              <a:solidFill>
                <a:srgbClr val="000000"/>
              </a:solidFill>
            </a:endParaRPr>
          </a:p>
          <a:p>
            <a:pPr marL="457200" lvl="0" indent="-342900" algn="l" rtl="0">
              <a:lnSpc>
                <a:spcPct val="95000"/>
              </a:lnSpc>
              <a:spcBef>
                <a:spcPts val="0"/>
              </a:spcBef>
              <a:spcAft>
                <a:spcPts val="0"/>
              </a:spcAft>
              <a:buClr>
                <a:srgbClr val="000000"/>
              </a:buClr>
              <a:buSzPts val="1800"/>
              <a:buFont typeface="Roboto"/>
              <a:buChar char="●"/>
            </a:pPr>
            <a:r>
              <a:rPr lang="en-US">
                <a:solidFill>
                  <a:srgbClr val="000000"/>
                </a:solidFill>
              </a:rPr>
              <a:t>Opening schools relies on implementing public health and safety protocols/requirements with fidelity and consulting with local public health officials. </a:t>
            </a:r>
            <a:endParaRPr>
              <a:solidFill>
                <a:srgbClr val="000000"/>
              </a:solidFill>
            </a:endParaRPr>
          </a:p>
          <a:p>
            <a:pPr marL="457200" lvl="0" indent="-342900" algn="l" rtl="0">
              <a:lnSpc>
                <a:spcPct val="95000"/>
              </a:lnSpc>
              <a:spcBef>
                <a:spcPts val="0"/>
              </a:spcBef>
              <a:spcAft>
                <a:spcPts val="0"/>
              </a:spcAft>
              <a:buClr>
                <a:srgbClr val="000000"/>
              </a:buClr>
              <a:buSzPts val="1800"/>
              <a:buFont typeface="Roboto"/>
              <a:buChar char="●"/>
            </a:pPr>
            <a:r>
              <a:rPr lang="en-US">
                <a:solidFill>
                  <a:srgbClr val="000000"/>
                </a:solidFill>
              </a:rPr>
              <a:t>Advisory Metrics expand opportunities to return students to on-site or hybrid instruction.</a:t>
            </a:r>
            <a:endParaRPr>
              <a:solidFill>
                <a:srgbClr val="000000"/>
              </a:solidFill>
            </a:endParaRPr>
          </a:p>
          <a:p>
            <a:pPr marL="457200" lvl="0" indent="-342900" algn="l" rtl="0">
              <a:lnSpc>
                <a:spcPct val="95000"/>
              </a:lnSpc>
              <a:spcBef>
                <a:spcPts val="0"/>
              </a:spcBef>
              <a:spcAft>
                <a:spcPts val="0"/>
              </a:spcAft>
              <a:buClr>
                <a:srgbClr val="000000"/>
              </a:buClr>
              <a:buSzPts val="1800"/>
              <a:buFont typeface="Roboto"/>
              <a:buChar char="●"/>
            </a:pPr>
            <a:r>
              <a:rPr lang="en-US">
                <a:solidFill>
                  <a:srgbClr val="000000"/>
                </a:solidFill>
              </a:rPr>
              <a:t>The county metrics remain and the chart in “Ready Schools, Safe Learners” serves as the best tool for determining when cases are down enough to return to in-person instruction.</a:t>
            </a:r>
            <a:endParaRPr>
              <a:solidFill>
                <a:srgbClr val="000000"/>
              </a:solidFill>
            </a:endParaRPr>
          </a:p>
          <a:p>
            <a:pPr marL="457200" lvl="0" indent="-342900" algn="l" rtl="0">
              <a:lnSpc>
                <a:spcPct val="95000"/>
              </a:lnSpc>
              <a:spcBef>
                <a:spcPts val="0"/>
              </a:spcBef>
              <a:spcAft>
                <a:spcPts val="0"/>
              </a:spcAft>
              <a:buClr>
                <a:srgbClr val="000000"/>
              </a:buClr>
              <a:buSzPts val="1800"/>
              <a:buFont typeface="Roboto"/>
              <a:buChar char="●"/>
            </a:pPr>
            <a:r>
              <a:rPr lang="en-US">
                <a:solidFill>
                  <a:srgbClr val="000000"/>
                </a:solidFill>
              </a:rPr>
              <a:t>Public and private schools must </a:t>
            </a:r>
            <a:r>
              <a:rPr lang="en-US" u="sng">
                <a:solidFill>
                  <a:srgbClr val="1B75B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submit data weekly</a:t>
            </a:r>
            <a:r>
              <a:rPr lang="en-US">
                <a:solidFill>
                  <a:srgbClr val="000000"/>
                </a:solidFill>
              </a:rPr>
              <a:t> on how many students they are serving in-person.</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2065"/>
        </a:solidFill>
        <a:effectLst/>
      </p:bgPr>
    </p:bg>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471900" y="135350"/>
            <a:ext cx="8222100" cy="137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Stable Learning Environment</a:t>
            </a:r>
            <a:endParaRPr sz="3600">
              <a:solidFill>
                <a:srgbClr val="FFFFFF"/>
              </a:solidFill>
            </a:endParaRPr>
          </a:p>
        </p:txBody>
      </p:sp>
      <p:sp>
        <p:nvSpPr>
          <p:cNvPr id="236" name="Google Shape;236;p4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US">
                <a:solidFill>
                  <a:srgbClr val="000000"/>
                </a:solidFill>
                <a:highlight>
                  <a:srgbClr val="FFFF00"/>
                </a:highlight>
              </a:rPr>
              <a:t>[Our district/school] </a:t>
            </a:r>
            <a:r>
              <a:rPr lang="en-US">
                <a:solidFill>
                  <a:srgbClr val="000000"/>
                </a:solidFill>
              </a:rPr>
              <a:t>must actively work to ensure new cases of COVID-19 are not introduced to our schools, causing disruption to the learning environment for students and staff.</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highlight>
                  <a:srgbClr val="FFFF00"/>
                </a:highlight>
              </a:rPr>
              <a:t>[Our district/school] </a:t>
            </a:r>
            <a:r>
              <a:rPr lang="en-US">
                <a:solidFill>
                  <a:srgbClr val="000000"/>
                </a:solidFill>
              </a:rPr>
              <a:t>will make every effort to promote a stable learning environment for staff and students.</a:t>
            </a:r>
            <a:endParaRPr>
              <a:solidFill>
                <a:srgbClr val="000000"/>
              </a:solidFill>
            </a:endParaRPr>
          </a:p>
          <a:p>
            <a:pPr marL="457200" lvl="0" indent="-342900" algn="l" rtl="0">
              <a:spcBef>
                <a:spcPts val="0"/>
              </a:spcBef>
              <a:spcAft>
                <a:spcPts val="0"/>
              </a:spcAft>
              <a:buClr>
                <a:srgbClr val="000000"/>
              </a:buClr>
              <a:buSzPts val="1800"/>
              <a:buChar char="●"/>
            </a:pPr>
            <a:r>
              <a:rPr lang="en-US">
                <a:solidFill>
                  <a:srgbClr val="000000"/>
                </a:solidFill>
              </a:rPr>
              <a:t>Community case counts (or case rates) should be taken into consideration when determining whether or not to open for on-site instruction.</a:t>
            </a:r>
            <a:endParaRPr>
              <a:solidFill>
                <a:srgbClr val="000000"/>
              </a:solidFill>
            </a:endParaRPr>
          </a:p>
          <a:p>
            <a:pPr marL="0" lvl="0" indent="0" algn="l" rtl="0">
              <a:spcBef>
                <a:spcPts val="0"/>
              </a:spcBef>
              <a:spcAft>
                <a:spcPts val="0"/>
              </a:spcAft>
              <a:buNone/>
            </a:pPr>
            <a:endParaRPr sz="1700">
              <a:solidFill>
                <a:srgbClr val="000000"/>
              </a:solidFill>
            </a:endParaRPr>
          </a:p>
        </p:txBody>
      </p:sp>
    </p:spTree>
  </p:cSld>
  <p:clrMapOvr>
    <a:masterClrMapping/>
  </p:clrMapOvr>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ice xmlns="http://schemas.microsoft.com/sharepoint/v3" xsi:nil="true"/>
    <PublishingStartDate xmlns="http://schemas.microsoft.com/sharepoint/v3" xsi:nil="true"/>
    <PublishingExpirationDate xmlns="http://schemas.microsoft.com/sharepoint/v3" xsi:nil="true"/>
    <Estimated_x0020_Creation_x0020_Date xmlns="c30eb2c4-08af-4681-9c46-ce44a6085b67" xsi:nil="true"/>
    <Remediation_x0020_Date xmlns="c30eb2c4-08af-4681-9c46-ce44a6085b67">2021-02-24T08:00:00+00:00</Remediation_x0020_Date>
    <Priority xmlns="c30eb2c4-08af-4681-9c46-ce44a6085b67">New</Priority>
  </documentManagement>
</p:properties>
</file>

<file path=customXml/itemProps1.xml><?xml version="1.0" encoding="utf-8"?>
<ds:datastoreItem xmlns:ds="http://schemas.openxmlformats.org/officeDocument/2006/customXml" ds:itemID="{DA3E33A7-67DE-461C-B680-0BD96612422F}"/>
</file>

<file path=customXml/itemProps2.xml><?xml version="1.0" encoding="utf-8"?>
<ds:datastoreItem xmlns:ds="http://schemas.openxmlformats.org/officeDocument/2006/customXml" ds:itemID="{5740F57A-C8E6-422A-8A0F-3D2DF6D9B03B}"/>
</file>

<file path=customXml/itemProps3.xml><?xml version="1.0" encoding="utf-8"?>
<ds:datastoreItem xmlns:ds="http://schemas.openxmlformats.org/officeDocument/2006/customXml" ds:itemID="{D11A7179-8D51-4411-BA95-972904237A01}"/>
</file>

<file path=docProps/app.xml><?xml version="1.0" encoding="utf-8"?>
<Properties xmlns="http://schemas.openxmlformats.org/officeDocument/2006/extended-properties" xmlns:vt="http://schemas.openxmlformats.org/officeDocument/2006/docPropsVTypes">
  <TotalTime>11</TotalTime>
  <Words>7378</Words>
  <Application>Microsoft Office PowerPoint</Application>
  <PresentationFormat>On-screen Show (16:9)</PresentationFormat>
  <Paragraphs>679</Paragraphs>
  <Slides>75</Slides>
  <Notes>75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75</vt:i4>
      </vt:variant>
    </vt:vector>
  </HeadingPairs>
  <TitlesOfParts>
    <vt:vector size="83" baseType="lpstr">
      <vt:lpstr>Roboto</vt:lpstr>
      <vt:lpstr>Arial</vt:lpstr>
      <vt:lpstr>Calibri</vt:lpstr>
      <vt:lpstr>Roboto Black</vt:lpstr>
      <vt:lpstr>Times New Roman</vt:lpstr>
      <vt:lpstr>ODE_Powerpoint - pattern background</vt:lpstr>
      <vt:lpstr>ODE_Powerpoint - pattern background</vt:lpstr>
      <vt:lpstr>Material</vt:lpstr>
      <vt:lpstr>Health &amp; Safety Protocols for   Reopening Oregon Schools</vt:lpstr>
      <vt:lpstr>What’s Included</vt:lpstr>
      <vt:lpstr>Objectives</vt:lpstr>
      <vt:lpstr>Important Note About Slide Format</vt:lpstr>
      <vt:lpstr>PowerPoint Presentation</vt:lpstr>
      <vt:lpstr>Grounding Our Understanding</vt:lpstr>
      <vt:lpstr>COVID-19 in Our Community</vt:lpstr>
      <vt:lpstr>Local Decision-Making</vt:lpstr>
      <vt:lpstr>Stable Learning Environment</vt:lpstr>
      <vt:lpstr>160+ Requirements</vt:lpstr>
      <vt:lpstr>Planning for On-Site Instruction</vt:lpstr>
      <vt:lpstr>General Planning  </vt:lpstr>
      <vt:lpstr>General Planning (cont.)</vt:lpstr>
      <vt:lpstr>Planning to Operate On-Site</vt:lpstr>
      <vt:lpstr>Update &amp; Submit Operational Blueprint</vt:lpstr>
      <vt:lpstr>Designate a School Leader</vt:lpstr>
      <vt:lpstr>About the Designated School Leader</vt:lpstr>
      <vt:lpstr>Create a Process for Elevating Concerns</vt:lpstr>
      <vt:lpstr>Train All School Staff</vt:lpstr>
      <vt:lpstr>Update Communicable Disease Plan</vt:lpstr>
      <vt:lpstr>Partner with Local Public Health Authority </vt:lpstr>
      <vt:lpstr>About the Role of Local Public Health</vt:lpstr>
      <vt:lpstr>Develop a Communications Plan</vt:lpstr>
      <vt:lpstr>Learn More</vt:lpstr>
      <vt:lpstr>School Environment</vt:lpstr>
      <vt:lpstr>School Environment</vt:lpstr>
      <vt:lpstr>Occupancy</vt:lpstr>
      <vt:lpstr>Seating</vt:lpstr>
      <vt:lpstr>Screening Process</vt:lpstr>
      <vt:lpstr>Staff Screening Process</vt:lpstr>
      <vt:lpstr>COVID-19 Primary Symptoms</vt:lpstr>
      <vt:lpstr>Cleaning &amp; Disinfecting</vt:lpstr>
      <vt:lpstr>Physical Distancing in High Traffic Areas</vt:lpstr>
      <vt:lpstr>Contact Tracing</vt:lpstr>
      <vt:lpstr>Contact Tracing</vt:lpstr>
      <vt:lpstr>Contact Tracing</vt:lpstr>
      <vt:lpstr>Learn More</vt:lpstr>
      <vt:lpstr>Key Practices </vt:lpstr>
      <vt:lpstr>Reducing Spread &amp; Minimizing Risk</vt:lpstr>
      <vt:lpstr>Physical Distancing</vt:lpstr>
      <vt:lpstr>Physical Distancing</vt:lpstr>
      <vt:lpstr>Physical Distancing</vt:lpstr>
      <vt:lpstr>Face Coverings</vt:lpstr>
      <vt:lpstr>Face Coverings</vt:lpstr>
      <vt:lpstr>Face Coverings: Students</vt:lpstr>
      <vt:lpstr>Face Coverings: Staff</vt:lpstr>
      <vt:lpstr>Hand Hygiene </vt:lpstr>
      <vt:lpstr>Cohorts</vt:lpstr>
      <vt:lpstr>Cohorts </vt:lpstr>
      <vt:lpstr>Cohorts </vt:lpstr>
      <vt:lpstr>Isolation and Quarantine</vt:lpstr>
      <vt:lpstr>Isolation and Quarantine</vt:lpstr>
      <vt:lpstr>Airflow and Ventilation</vt:lpstr>
      <vt:lpstr>Learn More</vt:lpstr>
      <vt:lpstr>Snapshot of a School Day</vt:lpstr>
      <vt:lpstr>Getting to School</vt:lpstr>
      <vt:lpstr>Arrival</vt:lpstr>
      <vt:lpstr>Screening</vt:lpstr>
      <vt:lpstr>Screening Staff</vt:lpstr>
      <vt:lpstr>Visitors and Volunteers</vt:lpstr>
      <vt:lpstr>Attendance</vt:lpstr>
      <vt:lpstr>Transition Time / Hallways</vt:lpstr>
      <vt:lpstr>Student Lunch &amp; Meal Time </vt:lpstr>
      <vt:lpstr>Staff Break &amp; Lunch Time </vt:lpstr>
      <vt:lpstr>Recess / Free Time</vt:lpstr>
      <vt:lpstr>On-Site Testing</vt:lpstr>
      <vt:lpstr>Response to a COVID-19 Case</vt:lpstr>
      <vt:lpstr>Isolation Room</vt:lpstr>
      <vt:lpstr>Staff Common Spaces</vt:lpstr>
      <vt:lpstr>Dismissal </vt:lpstr>
      <vt:lpstr>After-School Events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Safety Protocols for   Reopening Oregon Schools</dc:title>
  <dc:creator>BOYD Meg - ODE.</dc:creator>
  <cp:lastModifiedBy>BOYD Meg - ODE.</cp:lastModifiedBy>
  <cp:revision>3</cp:revision>
  <dcterms:modified xsi:type="dcterms:W3CDTF">2021-03-15T19:37:15Z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