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slideMasters/slideMaster2.xml" ContentType="application/vnd.openxmlformats-officedocument.presentationml.slideMaster+xml"/>
  <Override PartName="/ppt/notesSlides/notesSlide18.xml" ContentType="application/vnd.openxmlformats-officedocument.presentationml.notesSlide+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33"/>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4660"/>
  </p:normalViewPr>
  <p:slideViewPr>
    <p:cSldViewPr snapToGrid="0">
      <p:cViewPr varScale="1">
        <p:scale>
          <a:sx n="65" d="100"/>
          <a:sy n="65" d="100"/>
        </p:scale>
        <p:origin x="68"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6/10/2020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coronavirus/2019-ncov/community/schools-childcare/guidance-for-school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coronavirus/2019-ncov/prevent-getting-sick/diy-cloth-face-coverings.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afme.org/covid-19-instrument-cleaning-guidelin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73729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7" name="Google Shape;117;p11: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259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9929c46f9_0_9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89929c46f9_0_9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228600" lvl="0" indent="228600" algn="l" rtl="0">
              <a:spcBef>
                <a:spcPts val="0"/>
              </a:spcBef>
              <a:spcAft>
                <a:spcPts val="0"/>
              </a:spcAft>
              <a:buClr>
                <a:schemeClr val="dk1"/>
              </a:buClr>
              <a:buSzPts val="1100"/>
              <a:buFont typeface="Arial"/>
              <a:buNone/>
            </a:pPr>
            <a:r>
              <a:rPr lang="en-US" sz="1100" b="1"/>
              <a:t>Required</a:t>
            </a:r>
            <a:endParaRPr sz="1100" b="1"/>
          </a:p>
          <a:p>
            <a:pPr marL="228600" lvl="0" indent="-304800" algn="l" rtl="0">
              <a:spcBef>
                <a:spcPts val="0"/>
              </a:spcBef>
              <a:spcAft>
                <a:spcPts val="0"/>
              </a:spcAft>
              <a:buClr>
                <a:schemeClr val="dk1"/>
              </a:buClr>
              <a:buSzPts val="1200"/>
              <a:buFont typeface="Calibri"/>
              <a:buChar char="❏"/>
            </a:pPr>
            <a:r>
              <a:rPr lang="en-US" sz="1100"/>
              <a:t>Face coverings or face shields for:</a:t>
            </a:r>
            <a:endParaRPr sz="1100"/>
          </a:p>
          <a:p>
            <a:pPr marL="685800" lvl="0" indent="-298450" algn="l" rtl="0">
              <a:spcBef>
                <a:spcPts val="0"/>
              </a:spcBef>
              <a:spcAft>
                <a:spcPts val="0"/>
              </a:spcAft>
              <a:buClr>
                <a:schemeClr val="dk1"/>
              </a:buClr>
              <a:buSzPts val="1100"/>
              <a:buFont typeface="Noto Sans Symbols"/>
              <a:buChar char="●"/>
            </a:pPr>
            <a:r>
              <a:rPr lang="en-US" sz="1100"/>
              <a:t>Staff who are regularly within six feet of students and/or staff</a:t>
            </a:r>
            <a:endParaRPr sz="1100"/>
          </a:p>
          <a:p>
            <a:pPr marL="1143000" lvl="1" indent="-298450" algn="l" rtl="0">
              <a:spcBef>
                <a:spcPts val="0"/>
              </a:spcBef>
              <a:spcAft>
                <a:spcPts val="0"/>
              </a:spcAft>
              <a:buClr>
                <a:schemeClr val="dk1"/>
              </a:buClr>
              <a:buSzPts val="1100"/>
              <a:buFont typeface="Courier New"/>
              <a:buChar char="o"/>
            </a:pPr>
            <a:r>
              <a:rPr lang="en-US" sz="1100"/>
              <a:t>This can include staff who support personal care, feeding, or instruction requiring direct physical contact.</a:t>
            </a:r>
            <a:endParaRPr sz="1100"/>
          </a:p>
          <a:p>
            <a:pPr marL="1143000" lvl="1" indent="-298450" algn="l" rtl="0">
              <a:spcBef>
                <a:spcPts val="0"/>
              </a:spcBef>
              <a:spcAft>
                <a:spcPts val="0"/>
              </a:spcAft>
              <a:buClr>
                <a:schemeClr val="dk1"/>
              </a:buClr>
              <a:buSzPts val="1100"/>
              <a:buFont typeface="Courier New"/>
              <a:buChar char="o"/>
            </a:pPr>
            <a:r>
              <a:rPr lang="en-US" sz="1100"/>
              <a:t>Staff who will sustain close contact and interactions with students.</a:t>
            </a:r>
            <a:endParaRPr sz="1100"/>
          </a:p>
          <a:p>
            <a:pPr marL="685800" lvl="0" indent="-298450" algn="l" rtl="0">
              <a:spcBef>
                <a:spcPts val="0"/>
              </a:spcBef>
              <a:spcAft>
                <a:spcPts val="0"/>
              </a:spcAft>
              <a:buClr>
                <a:schemeClr val="dk1"/>
              </a:buClr>
              <a:buSzPts val="1100"/>
              <a:buFont typeface="Noto Sans Symbols"/>
              <a:buChar char="●"/>
            </a:pPr>
            <a:r>
              <a:rPr lang="en-US" sz="1100"/>
              <a:t>Bus drivers.</a:t>
            </a:r>
            <a:endParaRPr sz="1100"/>
          </a:p>
          <a:p>
            <a:pPr marL="685800" lvl="0" indent="-298450" algn="l" rtl="0">
              <a:spcBef>
                <a:spcPts val="0"/>
              </a:spcBef>
              <a:spcAft>
                <a:spcPts val="0"/>
              </a:spcAft>
              <a:buClr>
                <a:schemeClr val="dk1"/>
              </a:buClr>
              <a:buSzPts val="1100"/>
              <a:buFont typeface="Noto Sans Symbols"/>
              <a:buChar char="●"/>
            </a:pPr>
            <a:r>
              <a:rPr lang="en-US" sz="1100"/>
              <a:t>Staff preparing and/or serving meals.</a:t>
            </a:r>
            <a:endParaRPr sz="1100"/>
          </a:p>
          <a:p>
            <a:pPr marL="228600" lvl="0" indent="-298450" algn="l" rtl="0">
              <a:spcBef>
                <a:spcPts val="0"/>
              </a:spcBef>
              <a:spcAft>
                <a:spcPts val="0"/>
              </a:spcAft>
              <a:buClr>
                <a:schemeClr val="dk1"/>
              </a:buClr>
              <a:buSzPts val="1100"/>
              <a:buFont typeface="Calibri"/>
              <a:buChar char="❏"/>
            </a:pPr>
            <a:r>
              <a:rPr lang="en-US" sz="1100"/>
              <a:t>Face shields or clear plastic barriers for:</a:t>
            </a:r>
            <a:endParaRPr sz="1100"/>
          </a:p>
          <a:p>
            <a:pPr marL="685800" lvl="0" indent="-298450" algn="l" rtl="0">
              <a:spcBef>
                <a:spcPts val="0"/>
              </a:spcBef>
              <a:spcAft>
                <a:spcPts val="0"/>
              </a:spcAft>
              <a:buClr>
                <a:schemeClr val="dk1"/>
              </a:buClr>
              <a:buSzPts val="1100"/>
              <a:buFont typeface="Noto Sans Symbols"/>
              <a:buChar char="●"/>
            </a:pPr>
            <a:r>
              <a:rPr lang="en-US" sz="1100"/>
              <a:t>Speech Language Pathologists, Speech Language Pathology Assistants, or other adults providing articulation therapy.</a:t>
            </a:r>
            <a:endParaRPr sz="1100"/>
          </a:p>
          <a:p>
            <a:pPr marL="685800" lvl="0" indent="-298450" algn="l" rtl="0">
              <a:spcBef>
                <a:spcPts val="0"/>
              </a:spcBef>
              <a:spcAft>
                <a:spcPts val="0"/>
              </a:spcAft>
              <a:buClr>
                <a:schemeClr val="dk1"/>
              </a:buClr>
              <a:buSzPts val="1100"/>
              <a:buFont typeface="Noto Sans Symbols"/>
              <a:buChar char="●"/>
            </a:pPr>
            <a:r>
              <a:rPr lang="en-US" sz="1100"/>
              <a:t>Front office staff.</a:t>
            </a:r>
            <a:endParaRPr sz="1100"/>
          </a:p>
          <a:p>
            <a:pPr marL="228600" lvl="0" indent="-298450" algn="l" rtl="0">
              <a:spcBef>
                <a:spcPts val="0"/>
              </a:spcBef>
              <a:spcAft>
                <a:spcPts val="0"/>
              </a:spcAft>
              <a:buClr>
                <a:schemeClr val="dk1"/>
              </a:buClr>
              <a:buSzPts val="1100"/>
              <a:buFont typeface="Calibri"/>
              <a:buChar char="❏"/>
            </a:pPr>
            <a:r>
              <a:rPr lang="en-US" sz="1100"/>
              <a:t>Face masks for school RNs or other medical personnel when providing direct contact care and monitoring of staff/students displaying symptoms. School nurses should also wear appropriate Personal Protective Equipment (PPE) for their role.   </a:t>
            </a:r>
            <a:endParaRPr sz="1100"/>
          </a:p>
          <a:p>
            <a:pPr marL="228600" lvl="0" indent="-298450" algn="l" rtl="0">
              <a:spcBef>
                <a:spcPts val="0"/>
              </a:spcBef>
              <a:spcAft>
                <a:spcPts val="0"/>
              </a:spcAft>
              <a:buClr>
                <a:schemeClr val="dk1"/>
              </a:buClr>
              <a:buSzPts val="1100"/>
              <a:buFont typeface="Calibri"/>
              <a:buChar char="❏"/>
            </a:pPr>
            <a:r>
              <a:rPr lang="en-US" sz="1100" b="1"/>
              <a:t>Students who choose not to wear face coverings must be provided access to instruction.</a:t>
            </a:r>
            <a:endParaRPr sz="1100"/>
          </a:p>
          <a:p>
            <a:pPr marL="228600" lvl="0" indent="-298450" algn="l" rtl="0">
              <a:spcBef>
                <a:spcPts val="0"/>
              </a:spcBef>
              <a:spcAft>
                <a:spcPts val="0"/>
              </a:spcAft>
              <a:buClr>
                <a:schemeClr val="dk1"/>
              </a:buClr>
              <a:buSzPts val="1100"/>
              <a:buFont typeface="Calibri"/>
              <a:buChar char="❏"/>
            </a:pPr>
            <a:r>
              <a:rPr lang="en-US" sz="1100" b="1"/>
              <a:t>ADA accommodations:</a:t>
            </a:r>
            <a:r>
              <a:rPr lang="en-US" sz="1100"/>
              <a:t> If a staff member requires an accommodation for the face covering or face shield requirements, districts and schools should work to limit the staff member’s proximity to students and staff to the extent possible to minimize the possibility of exposure. </a:t>
            </a:r>
            <a:endParaRPr sz="1100" b="1"/>
          </a:p>
          <a:p>
            <a:pPr marL="0" lvl="0" indent="0" algn="l" rtl="0">
              <a:spcBef>
                <a:spcPts val="0"/>
              </a:spcBef>
              <a:spcAft>
                <a:spcPts val="0"/>
              </a:spcAft>
              <a:buClr>
                <a:schemeClr val="dk1"/>
              </a:buClr>
              <a:buSzPts val="1100"/>
              <a:buFont typeface="Arial"/>
              <a:buNone/>
            </a:pPr>
            <a:endParaRPr sz="1100" b="1"/>
          </a:p>
          <a:p>
            <a:pPr marL="228600" lvl="0" indent="228600" algn="l" rtl="0">
              <a:spcBef>
                <a:spcPts val="0"/>
              </a:spcBef>
              <a:spcAft>
                <a:spcPts val="0"/>
              </a:spcAft>
              <a:buClr>
                <a:schemeClr val="dk1"/>
              </a:buClr>
              <a:buSzPts val="1100"/>
              <a:buFont typeface="Arial"/>
              <a:buNone/>
            </a:pPr>
            <a:r>
              <a:rPr lang="en-US" sz="1100" b="1"/>
              <a:t>Recommended</a:t>
            </a:r>
            <a:endParaRPr sz="1100" b="1"/>
          </a:p>
          <a:p>
            <a:pPr marL="228600" lvl="0" indent="-317500" algn="l" rtl="0">
              <a:spcBef>
                <a:spcPts val="0"/>
              </a:spcBef>
              <a:spcAft>
                <a:spcPts val="0"/>
              </a:spcAft>
              <a:buClr>
                <a:schemeClr val="dk1"/>
              </a:buClr>
              <a:buSzPts val="1400"/>
              <a:buChar char="⇨"/>
            </a:pPr>
            <a:r>
              <a:rPr lang="en-US" sz="1100"/>
              <a:t>Face coverings for:</a:t>
            </a:r>
            <a:endParaRPr sz="1100"/>
          </a:p>
          <a:p>
            <a:pPr marL="685800" lvl="0" indent="-298450" algn="l" rtl="0">
              <a:spcBef>
                <a:spcPts val="0"/>
              </a:spcBef>
              <a:spcAft>
                <a:spcPts val="0"/>
              </a:spcAft>
              <a:buClr>
                <a:schemeClr val="dk1"/>
              </a:buClr>
              <a:buSzPts val="1100"/>
              <a:buFont typeface="Noto Sans Symbols"/>
              <a:buChar char="●"/>
            </a:pPr>
            <a:r>
              <a:rPr lang="en-US" sz="1100"/>
              <a:t>All staff (in accordance with local public health authority and </a:t>
            </a:r>
            <a:r>
              <a:rPr lang="en-US" sz="1100" u="sng">
                <a:solidFill>
                  <a:srgbClr val="0000FF"/>
                </a:solidFill>
                <a:hlinkClick r:id="rId3"/>
              </a:rPr>
              <a:t>CDC</a:t>
            </a:r>
            <a:r>
              <a:rPr lang="en-US" sz="1100"/>
              <a:t> guidelines).</a:t>
            </a:r>
            <a:endParaRPr sz="1100"/>
          </a:p>
          <a:p>
            <a:pPr marL="685800" lvl="0" indent="-298450" algn="l" rtl="0">
              <a:spcBef>
                <a:spcPts val="0"/>
              </a:spcBef>
              <a:spcAft>
                <a:spcPts val="0"/>
              </a:spcAft>
              <a:buClr>
                <a:schemeClr val="dk1"/>
              </a:buClr>
              <a:buSzPts val="1100"/>
              <a:buFont typeface="Noto Sans Symbols"/>
              <a:buChar char="●"/>
            </a:pPr>
            <a:r>
              <a:rPr lang="en-US" sz="1100"/>
              <a:t>Staff who interact with public (e.g., mail deliveries, varied support personnel).</a:t>
            </a:r>
            <a:endParaRPr sz="1100"/>
          </a:p>
          <a:p>
            <a:pPr marL="685800" lvl="0" indent="-298450" algn="l" rtl="0">
              <a:spcBef>
                <a:spcPts val="0"/>
              </a:spcBef>
              <a:spcAft>
                <a:spcPts val="0"/>
              </a:spcAft>
              <a:buClr>
                <a:schemeClr val="dk1"/>
              </a:buClr>
              <a:buSzPts val="1100"/>
              <a:buFont typeface="Noto Sans Symbols"/>
              <a:buChar char="●"/>
            </a:pPr>
            <a:r>
              <a:rPr lang="en-US" sz="1100"/>
              <a:t>Staff who interact with multiple stable cohorts.</a:t>
            </a:r>
            <a:endParaRPr sz="1100"/>
          </a:p>
          <a:p>
            <a:pPr marL="685800" lvl="0" indent="-298450" algn="l" rtl="0">
              <a:spcBef>
                <a:spcPts val="0"/>
              </a:spcBef>
              <a:spcAft>
                <a:spcPts val="0"/>
              </a:spcAft>
              <a:buClr>
                <a:schemeClr val="dk1"/>
              </a:buClr>
              <a:buSzPts val="1100"/>
              <a:buFont typeface="Noto Sans Symbols"/>
              <a:buChar char="●"/>
            </a:pPr>
            <a:r>
              <a:rPr lang="en-US" sz="1100"/>
              <a:t>Students in 6th-12th grade and especially in circumstances when physical distancing cannot be maintained.</a:t>
            </a:r>
            <a:endParaRPr sz="1100"/>
          </a:p>
          <a:p>
            <a:pPr marL="228600" lvl="0" indent="-317500" algn="l" rtl="0">
              <a:spcBef>
                <a:spcPts val="0"/>
              </a:spcBef>
              <a:spcAft>
                <a:spcPts val="0"/>
              </a:spcAft>
              <a:buClr>
                <a:schemeClr val="dk1"/>
              </a:buClr>
              <a:buSzPts val="1400"/>
              <a:buChar char="⇨"/>
            </a:pPr>
            <a:r>
              <a:rPr lang="en-US" sz="1100"/>
              <a:t>If face coverings are worn, they should be washed daily or a new covering worn daily. </a:t>
            </a:r>
            <a:endParaRPr sz="1100"/>
          </a:p>
          <a:p>
            <a:pPr marL="228600" lvl="0" indent="-317500" algn="l" rtl="0">
              <a:spcBef>
                <a:spcPts val="0"/>
              </a:spcBef>
              <a:spcAft>
                <a:spcPts val="0"/>
              </a:spcAft>
              <a:buClr>
                <a:schemeClr val="dk1"/>
              </a:buClr>
              <a:buSzPts val="1400"/>
              <a:buChar char="⇨"/>
            </a:pPr>
            <a:r>
              <a:rPr lang="en-US" sz="1100"/>
              <a:t>Encourage students who wear face coverings to follow recommendations for the </a:t>
            </a:r>
            <a:r>
              <a:rPr lang="en-US" sz="1100" u="sng">
                <a:solidFill>
                  <a:srgbClr val="0000FF"/>
                </a:solidFill>
                <a:hlinkClick r:id="rId4"/>
              </a:rPr>
              <a:t>CDC Face Coverings</a:t>
            </a:r>
            <a:r>
              <a:rPr lang="en-US" sz="1100"/>
              <a:t>.</a:t>
            </a:r>
            <a:endParaRPr sz="1100"/>
          </a:p>
          <a:p>
            <a:pPr marL="228600" lvl="0" indent="-317500" algn="l" rtl="0">
              <a:spcBef>
                <a:spcPts val="0"/>
              </a:spcBef>
              <a:spcAft>
                <a:spcPts val="0"/>
              </a:spcAft>
              <a:buClr>
                <a:schemeClr val="dk1"/>
              </a:buClr>
              <a:buSzPts val="1400"/>
              <a:buChar char="⇨"/>
            </a:pPr>
            <a:r>
              <a:rPr lang="en-US" sz="1100"/>
              <a:t>Children of any age should not wear a face covering:</a:t>
            </a:r>
            <a:endParaRPr sz="1100"/>
          </a:p>
          <a:p>
            <a:pPr marL="685800" lvl="0" indent="-298450" algn="l" rtl="0">
              <a:spcBef>
                <a:spcPts val="0"/>
              </a:spcBef>
              <a:spcAft>
                <a:spcPts val="0"/>
              </a:spcAft>
              <a:buClr>
                <a:schemeClr val="dk1"/>
              </a:buClr>
              <a:buSzPts val="1100"/>
              <a:buFont typeface="Noto Sans Symbols"/>
              <a:buChar char="●"/>
            </a:pPr>
            <a:r>
              <a:rPr lang="en-US" sz="1100"/>
              <a:t>If they have a medical condition that makes it difficult for them to breathe with a face covering; </a:t>
            </a:r>
            <a:endParaRPr sz="1100"/>
          </a:p>
          <a:p>
            <a:pPr marL="685800" lvl="0" indent="-298450" algn="l" rtl="0">
              <a:spcBef>
                <a:spcPts val="0"/>
              </a:spcBef>
              <a:spcAft>
                <a:spcPts val="0"/>
              </a:spcAft>
              <a:buClr>
                <a:schemeClr val="dk1"/>
              </a:buClr>
              <a:buSzPts val="1100"/>
              <a:buFont typeface="Noto Sans Symbols"/>
              <a:buChar char="●"/>
            </a:pPr>
            <a:r>
              <a:rPr lang="en-US" sz="1100"/>
              <a:t>If they experience a disability that prevents them from wearing a face covering; </a:t>
            </a:r>
            <a:endParaRPr sz="1100"/>
          </a:p>
          <a:p>
            <a:pPr marL="685800" lvl="0" indent="-298450" algn="l" rtl="0">
              <a:spcBef>
                <a:spcPts val="0"/>
              </a:spcBef>
              <a:spcAft>
                <a:spcPts val="0"/>
              </a:spcAft>
              <a:buClr>
                <a:schemeClr val="dk1"/>
              </a:buClr>
              <a:buSzPts val="1100"/>
              <a:buFont typeface="Noto Sans Symbols"/>
              <a:buChar char="●"/>
            </a:pPr>
            <a:r>
              <a:rPr lang="en-US" sz="1100"/>
              <a:t>If they are unable to remove the face covering independently; or </a:t>
            </a:r>
            <a:endParaRPr sz="1100"/>
          </a:p>
          <a:p>
            <a:pPr marL="685800" lvl="0" indent="-298450" algn="l" rtl="0">
              <a:spcBef>
                <a:spcPts val="0"/>
              </a:spcBef>
              <a:spcAft>
                <a:spcPts val="0"/>
              </a:spcAft>
              <a:buClr>
                <a:schemeClr val="dk1"/>
              </a:buClr>
              <a:buSzPts val="1100"/>
              <a:buFont typeface="Noto Sans Symbols"/>
              <a:buChar char="●"/>
            </a:pPr>
            <a:r>
              <a:rPr lang="en-US" sz="1100"/>
              <a:t>While sleeping. </a:t>
            </a:r>
            <a:endParaRPr sz="1100"/>
          </a:p>
          <a:p>
            <a:pPr marL="0" lvl="0" indent="0" algn="l" rtl="0">
              <a:spcBef>
                <a:spcPts val="0"/>
              </a:spcBef>
              <a:spcAft>
                <a:spcPts val="0"/>
              </a:spcAft>
              <a:buNone/>
            </a:pPr>
            <a:endParaRPr sz="1100" b="1"/>
          </a:p>
        </p:txBody>
      </p:sp>
      <p:sp>
        <p:nvSpPr>
          <p:cNvPr id="123" name="Google Shape;123;g89929c46f9_0_95: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67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9929c46f9_0_10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89929c46f9_0_10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We support a well-rounded education</a:t>
            </a:r>
            <a:endParaRPr/>
          </a:p>
          <a:p>
            <a:pPr marL="457200" lvl="0" indent="-228600" algn="l" rtl="0">
              <a:lnSpc>
                <a:spcPct val="100000"/>
              </a:lnSpc>
              <a:spcBef>
                <a:spcPts val="0"/>
              </a:spcBef>
              <a:spcAft>
                <a:spcPts val="0"/>
              </a:spcAft>
              <a:buSzPts val="1400"/>
              <a:buNone/>
            </a:pPr>
            <a:endParaRPr sz="1200" b="1"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Opportunities to engage students in a well-rounded education often requires hands-on, interactive and physical activities (e.g., laboratory activities, band, choir, theater, career and technical education (CTE), physical education). As such, these activities may put students and staff at a higher risk for COVID-19 spread and may require modifications or specific health and safety protocols to protect staff and students.  </a:t>
            </a:r>
            <a:endParaRPr sz="1400" b="0"/>
          </a:p>
          <a:p>
            <a:pPr marL="457200" lvl="0" indent="-228600" algn="l" rtl="0">
              <a:lnSpc>
                <a:spcPct val="100000"/>
              </a:lnSpc>
              <a:spcBef>
                <a:spcPts val="0"/>
              </a:spcBef>
              <a:spcAft>
                <a:spcPts val="0"/>
              </a:spcAft>
              <a:buSzPts val="1400"/>
              <a:buNone/>
            </a:pPr>
            <a:r>
              <a:rPr lang="en-US" sz="1400" b="0"/>
              <a:t/>
            </a:r>
            <a:br>
              <a:rPr lang="en-US" sz="1400" b="0"/>
            </a:br>
            <a:r>
              <a:rPr lang="en-US" sz="1200" b="1" i="0" u="none" strike="noStrike" cap="none">
                <a:solidFill>
                  <a:schemeClr val="dk1"/>
                </a:solidFill>
                <a:latin typeface="Calibri"/>
                <a:ea typeface="Calibri"/>
                <a:cs typeface="Calibri"/>
                <a:sym typeface="Calibri"/>
              </a:rPr>
              <a:t>Required</a:t>
            </a:r>
            <a:endParaRPr sz="1400" b="0"/>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For any course, learning experience, or school activity that falls under this category, districts must carefully consider Public Health Protocols (see section 1) and Facilities and School Operations (see section 2). To the extent possible, modifications to the learning experience, course, or physical space should be made.</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Follow </a:t>
            </a:r>
            <a:r>
              <a:rPr lang="en-US" sz="1200" b="0" i="0" u="sng" strike="noStrike" cap="none">
                <a:solidFill>
                  <a:schemeClr val="dk1"/>
                </a:solidFill>
                <a:latin typeface="Calibri"/>
                <a:ea typeface="Calibri"/>
                <a:cs typeface="Calibri"/>
                <a:sym typeface="Calibri"/>
                <a:hlinkClick r:id="rId3"/>
              </a:rPr>
              <a:t>Instrument Cleaning Guidelines</a:t>
            </a:r>
            <a:r>
              <a:rPr lang="en-US" sz="1200" b="0" i="0" u="none" strike="noStrike" cap="none">
                <a:solidFill>
                  <a:schemeClr val="dk1"/>
                </a:solidFill>
                <a:latin typeface="Calibri"/>
                <a:ea typeface="Calibri"/>
                <a:cs typeface="Calibri"/>
                <a:sym typeface="Calibri"/>
              </a:rPr>
              <a:t> for any music course where instruments are used.</a:t>
            </a:r>
            <a:endParaRPr/>
          </a:p>
          <a:p>
            <a:pPr marL="457200" lvl="0" indent="-228600" algn="l" rtl="0">
              <a:lnSpc>
                <a:spcPct val="100000"/>
              </a:lnSpc>
              <a:spcBef>
                <a:spcPts val="0"/>
              </a:spcBef>
              <a:spcAft>
                <a:spcPts val="0"/>
              </a:spcAft>
              <a:buSzPts val="1400"/>
              <a:buNone/>
            </a:pPr>
            <a:r>
              <a:rPr lang="en-US" sz="1400" b="0"/>
              <a:t/>
            </a:r>
            <a:br>
              <a:rPr lang="en-US" sz="1400" b="0"/>
            </a:br>
            <a:r>
              <a:rPr lang="en-US" sz="1200" b="1" i="0" u="none" strike="noStrike" cap="none">
                <a:solidFill>
                  <a:schemeClr val="dk1"/>
                </a:solidFill>
                <a:latin typeface="Calibri"/>
                <a:ea typeface="Calibri"/>
                <a:cs typeface="Calibri"/>
                <a:sym typeface="Calibri"/>
              </a:rPr>
              <a:t>Recommended</a:t>
            </a:r>
            <a:endParaRPr sz="1400" b="0"/>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Use markings on the floor and/or a student workstation to reinforce physical distance requirements. </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Host class or portions of a class outside to increase physical distancing.</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Develop safe alternatives or substitutes for live performances, science labs, CTE performance assessments, etc.</a:t>
            </a:r>
            <a:endParaRPr/>
          </a:p>
          <a:p>
            <a:pPr marL="457200" lvl="0" indent="-228600" algn="l" rtl="0">
              <a:lnSpc>
                <a:spcPct val="100000"/>
              </a:lnSpc>
              <a:spcBef>
                <a:spcPts val="0"/>
              </a:spcBef>
              <a:spcAft>
                <a:spcPts val="0"/>
              </a:spcAft>
              <a:buSzPts val="1400"/>
              <a:buNone/>
            </a:pPr>
            <a:endParaRPr sz="1400" b="0" i="0" u="none" strike="noStrike" cap="none">
              <a:solidFill>
                <a:schemeClr val="dk1"/>
              </a:solidFill>
              <a:latin typeface="Calibri"/>
              <a:ea typeface="Calibri"/>
              <a:cs typeface="Calibri"/>
              <a:sym typeface="Calibri"/>
            </a:endParaRPr>
          </a:p>
        </p:txBody>
      </p:sp>
      <p:sp>
        <p:nvSpPr>
          <p:cNvPr id="131" name="Google Shape;131;g89929c46f9_0_10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2496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slide shows full design</a:t>
            </a:r>
            <a:endParaRPr/>
          </a:p>
        </p:txBody>
      </p:sp>
      <p:sp>
        <p:nvSpPr>
          <p:cNvPr id="139" name="Google Shape;139;p12: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8901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8182" y="4473892"/>
            <a:ext cx="5505450"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47" name="Google Shape;147;p1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144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4: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Review what the operational blueprint is</a:t>
            </a:r>
            <a:endParaRPr/>
          </a:p>
        </p:txBody>
      </p:sp>
      <p:sp>
        <p:nvSpPr>
          <p:cNvPr id="153" name="Google Shape;153;p14: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017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5: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Review what the plan contains</a:t>
            </a:r>
            <a:endParaRPr/>
          </a:p>
        </p:txBody>
      </p:sp>
      <p:sp>
        <p:nvSpPr>
          <p:cNvPr id="160" name="Google Shape;160;p15: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7187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Continue reviewing what the plan contains</a:t>
            </a:r>
            <a:endParaRPr/>
          </a:p>
        </p:txBody>
      </p:sp>
      <p:sp>
        <p:nvSpPr>
          <p:cNvPr id="167" name="Google Shape;167;p16: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8260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9929c46f9_0_4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89929c46f9_0_44: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a:t>Operational Blueprint has four sections-</a:t>
            </a:r>
            <a:endParaRPr/>
          </a:p>
          <a:p>
            <a:pPr marL="457200" marR="0" lvl="0" indent="-228600" algn="l" rtl="0">
              <a:lnSpc>
                <a:spcPct val="100000"/>
              </a:lnSpc>
              <a:spcBef>
                <a:spcPts val="0"/>
              </a:spcBef>
              <a:spcAft>
                <a:spcPts val="0"/>
              </a:spcAft>
              <a:buClr>
                <a:srgbClr val="000000"/>
              </a:buClr>
              <a:buSzPts val="1400"/>
              <a:buFont typeface="Arial"/>
              <a:buNone/>
            </a:pPr>
            <a:endParaRPr b="0"/>
          </a:p>
          <a:p>
            <a:pPr marL="457200" marR="0" lvl="0" indent="-228600" algn="l" rtl="0">
              <a:lnSpc>
                <a:spcPct val="100000"/>
              </a:lnSpc>
              <a:spcBef>
                <a:spcPts val="0"/>
              </a:spcBef>
              <a:spcAft>
                <a:spcPts val="0"/>
              </a:spcAft>
              <a:buClr>
                <a:srgbClr val="000000"/>
              </a:buClr>
              <a:buSzPts val="1400"/>
              <a:buFont typeface="Arial"/>
              <a:buNone/>
            </a:pPr>
            <a:r>
              <a:rPr lang="en-US" b="0"/>
              <a:t>Cover elements:</a:t>
            </a:r>
            <a:endParaRPr/>
          </a:p>
          <a:p>
            <a:pPr marL="457200" marR="0" lvl="0" indent="-228600" algn="l" rtl="0">
              <a:lnSpc>
                <a:spcPct val="100000"/>
              </a:lnSpc>
              <a:spcBef>
                <a:spcPts val="0"/>
              </a:spcBef>
              <a:spcAft>
                <a:spcPts val="0"/>
              </a:spcAft>
              <a:buClr>
                <a:srgbClr val="000000"/>
              </a:buClr>
              <a:buSzPts val="1400"/>
              <a:buFont typeface="Arial"/>
              <a:buNone/>
            </a:pPr>
            <a:r>
              <a:rPr lang="en-US" b="0"/>
              <a:t>Who – school, contact, who helped by sector/title, ESD, LPHA, </a:t>
            </a:r>
            <a:endParaRPr/>
          </a:p>
          <a:p>
            <a:pPr marL="457200" marR="0" lvl="0" indent="-228600" algn="l" rtl="0">
              <a:lnSpc>
                <a:spcPct val="100000"/>
              </a:lnSpc>
              <a:spcBef>
                <a:spcPts val="0"/>
              </a:spcBef>
              <a:spcAft>
                <a:spcPts val="0"/>
              </a:spcAft>
              <a:buClr>
                <a:srgbClr val="000000"/>
              </a:buClr>
              <a:buSzPts val="1400"/>
              <a:buFont typeface="Arial"/>
              <a:buNone/>
            </a:pPr>
            <a:r>
              <a:rPr lang="en-US" b="0"/>
              <a:t>Which model</a:t>
            </a:r>
            <a:endParaRPr/>
          </a:p>
          <a:p>
            <a:pPr marL="457200" marR="0" lvl="0" indent="-228600" algn="l" rtl="0">
              <a:lnSpc>
                <a:spcPct val="100000"/>
              </a:lnSpc>
              <a:spcBef>
                <a:spcPts val="0"/>
              </a:spcBef>
              <a:spcAft>
                <a:spcPts val="0"/>
              </a:spcAft>
              <a:buClr>
                <a:srgbClr val="000000"/>
              </a:buClr>
              <a:buSzPts val="1400"/>
              <a:buFont typeface="Arial"/>
              <a:buNone/>
            </a:pPr>
            <a:endParaRPr b="0"/>
          </a:p>
          <a:p>
            <a:pPr marL="457200" marR="0" lvl="0" indent="-228600" algn="l" rtl="0">
              <a:lnSpc>
                <a:spcPct val="100000"/>
              </a:lnSpc>
              <a:spcBef>
                <a:spcPts val="0"/>
              </a:spcBef>
              <a:spcAft>
                <a:spcPts val="0"/>
              </a:spcAft>
              <a:buClr>
                <a:srgbClr val="000000"/>
              </a:buClr>
              <a:buSzPts val="1400"/>
              <a:buFont typeface="Arial"/>
              <a:buNone/>
            </a:pPr>
            <a:r>
              <a:rPr lang="en-US" b="0"/>
              <a:t>Comprehensive distance learning:</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Describe why you are selecting Comprehensive Distance Learning as the school’s Instructional Model for the effective dates of this plan.</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Describe the steps taken to ensure the school meets the guidance criteria and requirements for Comprehensive Distance Learning, once released by ODE no later than June 30, 2020.</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Describe the school’s plan, including the anticipated timeline, for returning to Hybrid Learning or On-Site Learning consistent with the Ready Schools, Safe Learners guidance.</a:t>
            </a:r>
            <a:endParaRPr b="0"/>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74" name="Google Shape;174;g89929c46f9_0_44: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0115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9929c46f9_0_5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89929c46f9_0_5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a:t>Operational Blueprint has four sections-</a:t>
            </a:r>
            <a:endParaRPr/>
          </a:p>
          <a:p>
            <a:pPr marL="457200" marR="0" lvl="0" indent="-228600" algn="l" rtl="0">
              <a:lnSpc>
                <a:spcPct val="100000"/>
              </a:lnSpc>
              <a:spcBef>
                <a:spcPts val="0"/>
              </a:spcBef>
              <a:spcAft>
                <a:spcPts val="0"/>
              </a:spcAft>
              <a:buClr>
                <a:srgbClr val="000000"/>
              </a:buClr>
              <a:buSzPts val="1400"/>
              <a:buFont typeface="Arial"/>
              <a:buNone/>
            </a:pPr>
            <a:endParaRPr b="0"/>
          </a:p>
          <a:p>
            <a:pPr marL="457200" marR="0" lvl="0" indent="-228600" algn="l" rtl="0">
              <a:lnSpc>
                <a:spcPct val="100000"/>
              </a:lnSpc>
              <a:spcBef>
                <a:spcPts val="0"/>
              </a:spcBef>
              <a:spcAft>
                <a:spcPts val="0"/>
              </a:spcAft>
              <a:buClr>
                <a:srgbClr val="000000"/>
              </a:buClr>
              <a:buSzPts val="1400"/>
              <a:buFont typeface="Arial"/>
              <a:buNone/>
            </a:pPr>
            <a:r>
              <a:rPr lang="en-US" b="0"/>
              <a:t>Sections 1-3:</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Public Health related implementation</a:t>
            </a:r>
            <a:endParaRPr/>
          </a:p>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22860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Sections 4-8:</a:t>
            </a:r>
            <a:endParaRPr/>
          </a:p>
          <a:p>
            <a:pPr marL="400050" marR="0" lvl="0"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Assurance that you are planning for equity, instruction, engagement, social/emotional/mental health, and staffing and personnel</a:t>
            </a:r>
            <a:endParaRPr sz="1200" b="0" i="0" u="none" strike="noStrike" cap="none">
              <a:solidFill>
                <a:schemeClr val="dk1"/>
              </a:solidFill>
              <a:latin typeface="Calibri"/>
              <a:ea typeface="Calibri"/>
              <a:cs typeface="Calibri"/>
              <a:sym typeface="Calibri"/>
            </a:endParaRPr>
          </a:p>
        </p:txBody>
      </p:sp>
      <p:sp>
        <p:nvSpPr>
          <p:cNvPr id="182" name="Google Shape;182;g89929c46f9_0_5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076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Review topics that slides will cover</a:t>
            </a:r>
            <a:endParaRPr/>
          </a:p>
        </p:txBody>
      </p:sp>
      <p:sp>
        <p:nvSpPr>
          <p:cNvPr id="55" name="Google Shape;55;p2: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9430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Continue reviewing what the plan contains</a:t>
            </a:r>
            <a:endParaRPr/>
          </a:p>
        </p:txBody>
      </p:sp>
      <p:sp>
        <p:nvSpPr>
          <p:cNvPr id="191" name="Google Shape;191;p17: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6146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Continue reviewing what the plan contains</a:t>
            </a:r>
            <a:endParaRPr/>
          </a:p>
        </p:txBody>
      </p:sp>
      <p:sp>
        <p:nvSpPr>
          <p:cNvPr id="199" name="Google Shape;199;p18: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1447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Continue reviewing what the plan contains</a:t>
            </a:r>
            <a:endParaRPr/>
          </a:p>
        </p:txBody>
      </p:sp>
      <p:sp>
        <p:nvSpPr>
          <p:cNvPr id="207" name="Google Shape;207;p19: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8054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Continue reviewing what the plan contains</a:t>
            </a:r>
            <a:endParaRPr/>
          </a:p>
        </p:txBody>
      </p:sp>
      <p:sp>
        <p:nvSpPr>
          <p:cNvPr id="215" name="Google Shape;215;p20: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148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Continue reviewing what the plan contains</a:t>
            </a:r>
            <a:endParaRPr/>
          </a:p>
        </p:txBody>
      </p:sp>
      <p:sp>
        <p:nvSpPr>
          <p:cNvPr id="223" name="Google Shape;223;p21: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0358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Continue reviewing what the plan contains</a:t>
            </a:r>
            <a:endParaRPr/>
          </a:p>
        </p:txBody>
      </p:sp>
      <p:sp>
        <p:nvSpPr>
          <p:cNvPr id="231" name="Google Shape;231;p22: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0163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Continue reviewing what the plan contains</a:t>
            </a:r>
            <a:endParaRPr/>
          </a:p>
        </p:txBody>
      </p:sp>
      <p:sp>
        <p:nvSpPr>
          <p:cNvPr id="239" name="Google Shape;239;p23: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655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4: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Continue reviewing what the plan contains</a:t>
            </a:r>
            <a:endParaRPr/>
          </a:p>
        </p:txBody>
      </p:sp>
      <p:sp>
        <p:nvSpPr>
          <p:cNvPr id="247" name="Google Shape;247;p24: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4454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89929c46f9_0_15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89929c46f9_0_15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5" name="Google Shape;255;g89929c46f9_0_15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2109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5: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Build trust and confidence in plan (feel free to change logo)</a:t>
            </a:r>
            <a:endParaRPr/>
          </a:p>
        </p:txBody>
      </p:sp>
      <p:sp>
        <p:nvSpPr>
          <p:cNvPr id="264" name="Google Shape;264;p25: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47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Remind folks that the context will continue changing – districts will be receiving updated guidance and that may means plans for school reentry will change prior to and during the school year</a:t>
            </a:r>
            <a:endParaRPr/>
          </a:p>
          <a:p>
            <a:pPr marL="457200" marR="0" lvl="0" indent="-228600" algn="l" rtl="0">
              <a:lnSpc>
                <a:spcPct val="100000"/>
              </a:lnSpc>
              <a:spcBef>
                <a:spcPts val="0"/>
              </a:spcBef>
              <a:spcAft>
                <a:spcPts val="0"/>
              </a:spcAft>
              <a:buClr>
                <a:srgbClr val="000000"/>
              </a:buClr>
              <a:buSzPts val="1400"/>
              <a:buFont typeface="Arial"/>
              <a:buNone/>
            </a:pPr>
            <a:r>
              <a:rPr lang="en-US"/>
              <a:t>We will need to weather those changes together with grace and patience for each other, but also continuing and clear communication</a:t>
            </a:r>
            <a:endParaRPr/>
          </a:p>
        </p:txBody>
      </p:sp>
      <p:sp>
        <p:nvSpPr>
          <p:cNvPr id="63" name="Google Shape;63;p3: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9070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Questions?</a:t>
            </a:r>
            <a:endParaRPr/>
          </a:p>
        </p:txBody>
      </p:sp>
      <p:sp>
        <p:nvSpPr>
          <p:cNvPr id="272" name="Google Shape;272;p2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30</a:t>
            </a:fld>
            <a:endParaRPr/>
          </a:p>
        </p:txBody>
      </p:sp>
    </p:spTree>
    <p:extLst>
      <p:ext uri="{BB962C8B-B14F-4D97-AF65-F5344CB8AC3E}">
        <p14:creationId xmlns:p14="http://schemas.microsoft.com/office/powerpoint/2010/main" val="373800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5: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lvl="0" indent="0" algn="l" rtl="0">
              <a:lnSpc>
                <a:spcPct val="100000"/>
              </a:lnSpc>
              <a:spcBef>
                <a:spcPts val="0"/>
              </a:spcBef>
              <a:spcAft>
                <a:spcPts val="0"/>
              </a:spcAft>
              <a:buNone/>
            </a:pPr>
            <a:endParaRPr/>
          </a:p>
        </p:txBody>
      </p:sp>
      <p:sp>
        <p:nvSpPr>
          <p:cNvPr id="72" name="Google Shape;72;p5: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576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7000"/>
              </a:lnSpc>
              <a:spcBef>
                <a:spcPts val="0"/>
              </a:spcBef>
              <a:spcAft>
                <a:spcPts val="800"/>
              </a:spcAft>
              <a:buSzPts val="1400"/>
              <a:buFont typeface="Arial"/>
              <a:buNone/>
            </a:pPr>
            <a:r>
              <a:rPr lang="en-US"/>
              <a:t>We received guidance from Oregon Department of Education and are submitting our plan based on our local context</a:t>
            </a:r>
            <a:endParaRPr/>
          </a:p>
        </p:txBody>
      </p:sp>
      <p:sp>
        <p:nvSpPr>
          <p:cNvPr id="79" name="Google Shape;79;p6: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452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9: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Ok to delete if not useful</a:t>
            </a:r>
            <a:endParaRPr/>
          </a:p>
        </p:txBody>
      </p:sp>
      <p:sp>
        <p:nvSpPr>
          <p:cNvPr id="87" name="Google Shape;87;p9: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2720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0: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95" name="Google Shape;95;p10: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03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9929c46f9_2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9929c46f9_2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2" name="Google Shape;102;g89929c46f9_2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113974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9929c46f9_0_19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89929c46f9_0_19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9" name="Google Shape;109;g89929c46f9_0_196: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5120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Blank" type="blank">
  <p:cSld name="4_Blank">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29"/>
          <p:cNvPicPr preferRelativeResize="0"/>
          <p:nvPr/>
        </p:nvPicPr>
        <p:blipFill rotWithShape="1">
          <a:blip r:embed="rId3">
            <a:alphaModFix/>
          </a:blip>
          <a:srcRect/>
          <a:stretch/>
        </p:blipFill>
        <p:spPr>
          <a:xfrm>
            <a:off x="-1" y="111581"/>
            <a:ext cx="1714500" cy="669486"/>
          </a:xfrm>
          <a:prstGeom prst="rect">
            <a:avLst/>
          </a:prstGeom>
          <a:noFill/>
          <a:ln>
            <a:noFill/>
          </a:ln>
        </p:spPr>
      </p:pic>
    </p:spTree>
    <p:extLst>
      <p:ext uri="{BB962C8B-B14F-4D97-AF65-F5344CB8AC3E}">
        <p14:creationId xmlns:p14="http://schemas.microsoft.com/office/powerpoint/2010/main" val="176091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84027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75007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0" name="Picture 9" descr="Decorative geometric patter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698" r:id="rId3"/>
    <p:sldLayoutId id="2147483699" r:id="rId4"/>
    <p:sldLayoutId id="2147483701" r:id="rId5"/>
    <p:sldLayoutId id="2147483702" r:id="rId6"/>
    <p:sldLayoutId id="2147483704" r:id="rId7"/>
    <p:sldLayoutId id="2147483709" r:id="rId8"/>
    <p:sldLayoutId id="2147483707" r:id="rId9"/>
    <p:sldLayoutId id="2147483705" r:id="rId10"/>
    <p:sldLayoutId id="2147483706" r:id="rId11"/>
    <p:sldLayoutId id="2147483723" r:id="rId1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ha/ph/providerpartnerresources/localhealthdepartmentresources/pages/lhd.aspx"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app.smartsheet.com/b/form/a4dedb5185d94966b1dffc75e4874c8a" TargetMode="External"/><Relationship Id="rId4" Type="http://schemas.openxmlformats.org/officeDocument/2006/relationships/hyperlink" Target="https://govstatus.egov.com/OR-OHA-Reopening-Framewor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2911230" y="5373070"/>
            <a:ext cx="6076255" cy="71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0" i="0" u="none" strike="noStrike" cap="none">
                <a:solidFill>
                  <a:srgbClr val="1F75BC"/>
                </a:solidFill>
                <a:latin typeface="Calibri"/>
                <a:ea typeface="Calibri"/>
                <a:cs typeface="Calibri"/>
                <a:sym typeface="Calibri"/>
              </a:rPr>
              <a:t>School/District Name</a:t>
            </a:r>
            <a:endParaRPr sz="28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400" b="0" i="0" u="none" strike="noStrike" cap="none">
                <a:solidFill>
                  <a:srgbClr val="1F75BC"/>
                </a:solidFill>
                <a:latin typeface="Calibri"/>
                <a:ea typeface="Calibri"/>
                <a:cs typeface="Calibri"/>
                <a:sym typeface="Calibri"/>
              </a:rPr>
              <a:t>Month Date, 2020</a:t>
            </a:r>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50" name="Google Shape;50;p1" descr="image13.png" title="Oregon Health Authority logo"/>
          <p:cNvPicPr preferRelativeResize="0"/>
          <p:nvPr/>
        </p:nvPicPr>
        <p:blipFill rotWithShape="1">
          <a:blip r:embed="rId3">
            <a:alphaModFix/>
          </a:blip>
          <a:srcRect/>
          <a:stretch/>
        </p:blipFill>
        <p:spPr>
          <a:xfrm>
            <a:off x="406400" y="5418667"/>
            <a:ext cx="2283077" cy="855085"/>
          </a:xfrm>
          <a:prstGeom prst="rect">
            <a:avLst/>
          </a:prstGeom>
          <a:noFill/>
          <a:ln>
            <a:noFill/>
          </a:ln>
        </p:spPr>
      </p:pic>
      <p:pic>
        <p:nvPicPr>
          <p:cNvPr id="51" name="Google Shape;51;p1" descr="3.jpg" title="Ready Schools, Safe learners: Guidance for School Year 2020-21"/>
          <p:cNvPicPr preferRelativeResize="0"/>
          <p:nvPr/>
        </p:nvPicPr>
        <p:blipFill rotWithShape="1">
          <a:blip r:embed="rId4">
            <a:alphaModFix/>
          </a:blip>
          <a:srcRect t="4002" b="6781"/>
          <a:stretch/>
        </p:blipFill>
        <p:spPr>
          <a:xfrm>
            <a:off x="0" y="2401993"/>
            <a:ext cx="9144000" cy="2476500"/>
          </a:xfrm>
          <a:prstGeom prst="rect">
            <a:avLst/>
          </a:prstGeom>
          <a:noFill/>
          <a:ln>
            <a:noFill/>
          </a:ln>
        </p:spPr>
      </p:pic>
      <p:sp>
        <p:nvSpPr>
          <p:cNvPr id="2" name="Title 1" hidden="1"/>
          <p:cNvSpPr>
            <a:spLocks noGrp="1"/>
          </p:cNvSpPr>
          <p:nvPr>
            <p:ph type="title"/>
          </p:nvPr>
        </p:nvSpPr>
        <p:spPr/>
        <p:txBody>
          <a:bodyPr/>
          <a:lstStyle/>
          <a:p>
            <a:r>
              <a:rPr lang="en-US" dirty="0" smtClean="0"/>
              <a:t>Ready Schools, Safe learners</a:t>
            </a:r>
            <a:endParaRPr lang="en-US" dirty="0"/>
          </a:p>
        </p:txBody>
      </p:sp>
    </p:spTree>
    <p:extLst>
      <p:ext uri="{BB962C8B-B14F-4D97-AF65-F5344CB8AC3E}">
        <p14:creationId xmlns:p14="http://schemas.microsoft.com/office/powerpoint/2010/main" val="73877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1" descr="Figure 3. Public Health and School Reentry Decision Tool.png" title="This is a graphic representation of the decision tools located in headers 3a, 3b and 3c of the guidance document https://www.oregon.gov/ode/students-and-family/healthsafety/Documents/Ready%20Schools%20Safe%20Learners%202020-21%20Guidance.pdf"/>
          <p:cNvPicPr preferRelativeResize="0"/>
          <p:nvPr/>
        </p:nvPicPr>
        <p:blipFill rotWithShape="1">
          <a:blip r:embed="rId3">
            <a:alphaModFix/>
          </a:blip>
          <a:srcRect b="-6096"/>
          <a:stretch/>
        </p:blipFill>
        <p:spPr>
          <a:xfrm>
            <a:off x="127000" y="0"/>
            <a:ext cx="8875059" cy="6858000"/>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smtClean="0"/>
              <a:t>Public health and School Reentry Decision Tool</a:t>
            </a:r>
            <a:endParaRPr lang="en-US" dirty="0"/>
          </a:p>
        </p:txBody>
      </p:sp>
    </p:spTree>
    <p:extLst>
      <p:ext uri="{BB962C8B-B14F-4D97-AF65-F5344CB8AC3E}">
        <p14:creationId xmlns:p14="http://schemas.microsoft.com/office/powerpoint/2010/main" val="2888924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89929c46f9_0_95"/>
          <p:cNvSpPr txBox="1"/>
          <p:nvPr/>
        </p:nvSpPr>
        <p:spPr>
          <a:xfrm>
            <a:off x="1944357" y="97690"/>
            <a:ext cx="7140900" cy="107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dirty="0">
                <a:solidFill>
                  <a:srgbClr val="0F75BC"/>
                </a:solidFill>
                <a:latin typeface="Arial"/>
                <a:ea typeface="Arial"/>
                <a:cs typeface="Arial"/>
                <a:sym typeface="Arial"/>
              </a:rPr>
              <a:t>Face Coverings</a:t>
            </a:r>
            <a:endParaRPr sz="3200" b="1" i="0" u="none" strike="noStrike" cap="none" dirty="0">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dirty="0">
              <a:solidFill>
                <a:srgbClr val="C00000"/>
              </a:solidFill>
              <a:latin typeface="Arial"/>
              <a:ea typeface="Arial"/>
              <a:cs typeface="Arial"/>
              <a:sym typeface="Arial"/>
            </a:endParaRPr>
          </a:p>
        </p:txBody>
      </p:sp>
      <p:sp>
        <p:nvSpPr>
          <p:cNvPr id="126" name="Google Shape;126;g89929c46f9_0_95"/>
          <p:cNvSpPr txBox="1"/>
          <p:nvPr/>
        </p:nvSpPr>
        <p:spPr>
          <a:xfrm>
            <a:off x="879219" y="605710"/>
            <a:ext cx="8206200" cy="46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What’s in the Guidance: Key Concepts to Highlight</a:t>
            </a:r>
            <a:endParaRPr/>
          </a:p>
        </p:txBody>
      </p:sp>
      <p:pic>
        <p:nvPicPr>
          <p:cNvPr id="127" name="Google Shape;127;g89929c46f9_0_95" descr="Figure 2. Comparison of Protective Equipment.png" title="This is a graphic representation of the decision tools located in headers 3a, 3b and 3c of the guidance document https://www.oregon.gov/ode/students-and-family/healthsafety/Documents/Ready%20Schools%20Safe%20Learners%202020-21%20Guidance.pdf"/>
          <p:cNvPicPr preferRelativeResize="0"/>
          <p:nvPr/>
        </p:nvPicPr>
        <p:blipFill rotWithShape="1">
          <a:blip r:embed="rId3">
            <a:alphaModFix/>
          </a:blip>
          <a:srcRect/>
          <a:stretch/>
        </p:blipFill>
        <p:spPr>
          <a:xfrm>
            <a:off x="408164" y="1578406"/>
            <a:ext cx="8299330" cy="4723509"/>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Face Coverings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54252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89929c46f9_0_103"/>
          <p:cNvSpPr txBox="1"/>
          <p:nvPr/>
        </p:nvSpPr>
        <p:spPr>
          <a:xfrm>
            <a:off x="1944357" y="97690"/>
            <a:ext cx="7140900" cy="107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dirty="0">
                <a:solidFill>
                  <a:srgbClr val="0F75BC"/>
                </a:solidFill>
                <a:latin typeface="Arial"/>
                <a:ea typeface="Arial"/>
                <a:cs typeface="Arial"/>
                <a:sym typeface="Arial"/>
              </a:rPr>
              <a:t>Higher Risk Activities</a:t>
            </a:r>
            <a:endParaRPr sz="3200" b="1" i="0" u="none" strike="noStrike" cap="none" dirty="0">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dirty="0">
              <a:solidFill>
                <a:srgbClr val="C00000"/>
              </a:solidFill>
              <a:latin typeface="Arial"/>
              <a:ea typeface="Arial"/>
              <a:cs typeface="Arial"/>
              <a:sym typeface="Arial"/>
            </a:endParaRPr>
          </a:p>
        </p:txBody>
      </p:sp>
      <p:sp>
        <p:nvSpPr>
          <p:cNvPr id="134" name="Google Shape;134;g89929c46f9_0_103"/>
          <p:cNvSpPr txBox="1"/>
          <p:nvPr/>
        </p:nvSpPr>
        <p:spPr>
          <a:xfrm>
            <a:off x="879219" y="605710"/>
            <a:ext cx="8206200" cy="46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What’s in the Guidance: Key Concepts to Highlight</a:t>
            </a:r>
            <a:endParaRPr/>
          </a:p>
        </p:txBody>
      </p:sp>
      <p:pic>
        <p:nvPicPr>
          <p:cNvPr id="135" name="Google Shape;135;g89929c46f9_0_103" descr="Includes laboratories, career and technical education, performing arts and physical education" title="Instructional Activities with a higher risk for disease spread"/>
          <p:cNvPicPr preferRelativeResize="0"/>
          <p:nvPr/>
        </p:nvPicPr>
        <p:blipFill rotWithShape="1">
          <a:blip r:embed="rId3">
            <a:alphaModFix/>
          </a:blip>
          <a:srcRect/>
          <a:stretch/>
        </p:blipFill>
        <p:spPr>
          <a:xfrm>
            <a:off x="0" y="2286000"/>
            <a:ext cx="9144000" cy="2286000"/>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Higher Risk Activities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406293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2"/>
          <p:cNvSpPr txBox="1"/>
          <p:nvPr/>
        </p:nvSpPr>
        <p:spPr>
          <a:xfrm>
            <a:off x="2371330" y="75831"/>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Instructional Models</a:t>
            </a:r>
            <a:endParaRPr/>
          </a:p>
        </p:txBody>
      </p:sp>
      <p:sp>
        <p:nvSpPr>
          <p:cNvPr id="142" name="Google Shape;142;p12"/>
          <p:cNvSpPr txBox="1"/>
          <p:nvPr/>
        </p:nvSpPr>
        <p:spPr>
          <a:xfrm>
            <a:off x="2099733" y="641799"/>
            <a:ext cx="6873660"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pic>
        <p:nvPicPr>
          <p:cNvPr id="143" name="Google Shape;143;p12" descr="Figure 5. Instructional Models for the 2020-21 School Year.png" title="This is a graphic representation of the decision tools located in headers 3a, 3b and 3c of the guidance document https://www.oregon.gov/ode/students-and-family/healthsafety/Documents/Ready%20Schools%20Safe%20Learners%202020-21%20Guidance.pd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4" name="Google Shape;144;p12" title="&quot;&quot;"/>
          <p:cNvSpPr/>
          <p:nvPr/>
        </p:nvSpPr>
        <p:spPr>
          <a:xfrm>
            <a:off x="0" y="1230922"/>
            <a:ext cx="2950308" cy="4650154"/>
          </a:xfrm>
          <a:prstGeom prst="rect">
            <a:avLst/>
          </a:prstGeom>
          <a:noFill/>
          <a:ln w="76200"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dirty="0" smtClean="0"/>
              <a:t>Instructional Models for the 2020-21 School year</a:t>
            </a:r>
            <a:endParaRPr lang="en-US" dirty="0"/>
          </a:p>
        </p:txBody>
      </p:sp>
    </p:spTree>
    <p:extLst>
      <p:ext uri="{BB962C8B-B14F-4D97-AF65-F5344CB8AC3E}">
        <p14:creationId xmlns:p14="http://schemas.microsoft.com/office/powerpoint/2010/main" val="271877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3" descr="Figure 4. Requirements and Recommendations by Instructional Model.png" title="This is a graphic representation of the decision tools located in headers 3a, 3b and 3c of the guidance document https://www.oregon.gov/ode/students-and-family/healthsafety/Documents/Ready%20Schools%20Safe%20Learners%202020-21%20Guidance.pdf"/>
          <p:cNvPicPr preferRelativeResize="0"/>
          <p:nvPr/>
        </p:nvPicPr>
        <p:blipFill rotWithShape="1">
          <a:blip r:embed="rId3">
            <a:alphaModFix/>
          </a:blip>
          <a:srcRect/>
          <a:stretch/>
        </p:blipFill>
        <p:spPr>
          <a:xfrm>
            <a:off x="127000" y="0"/>
            <a:ext cx="8875059" cy="6858000"/>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smtClean="0"/>
              <a:t>Requirements and recommendations by instructional model</a:t>
            </a:r>
            <a:endParaRPr lang="en-US" dirty="0"/>
          </a:p>
        </p:txBody>
      </p:sp>
    </p:spTree>
    <p:extLst>
      <p:ext uri="{BB962C8B-B14F-4D97-AF65-F5344CB8AC3E}">
        <p14:creationId xmlns:p14="http://schemas.microsoft.com/office/powerpoint/2010/main" val="17692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4"/>
          <p:cNvSpPr txBox="1"/>
          <p:nvPr/>
        </p:nvSpPr>
        <p:spPr>
          <a:xfrm>
            <a:off x="2371330" y="9478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Operational Blueprint</a:t>
            </a:r>
            <a:endParaRPr dirty="0"/>
          </a:p>
        </p:txBody>
      </p:sp>
      <p:pic>
        <p:nvPicPr>
          <p:cNvPr id="156" name="Google Shape;156;p14" descr="There are eight sections:&#10;1. Public health protocols&#10;2. Facilities and School operations&#10;3. Response to outbreak&#10;4. Equity&#10;5. Instruction&#10;6. Family and Community Engagement&#10;7. Mental, Social and Emotional health&#10;8. Staffing and Personnel" title="Operational Blueprint for Reentry"/>
          <p:cNvPicPr preferRelativeResize="0"/>
          <p:nvPr/>
        </p:nvPicPr>
        <p:blipFill rotWithShape="1">
          <a:blip r:embed="rId3">
            <a:alphaModFix/>
          </a:blip>
          <a:srcRect/>
          <a:stretch/>
        </p:blipFill>
        <p:spPr>
          <a:xfrm>
            <a:off x="586152" y="882552"/>
            <a:ext cx="7971692" cy="5635986"/>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1</a:t>
            </a:r>
            <a:endParaRPr lang="en-US" dirty="0"/>
          </a:p>
        </p:txBody>
      </p:sp>
    </p:spTree>
    <p:extLst>
      <p:ext uri="{BB962C8B-B14F-4D97-AF65-F5344CB8AC3E}">
        <p14:creationId xmlns:p14="http://schemas.microsoft.com/office/powerpoint/2010/main" val="323872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5"/>
          <p:cNvSpPr txBox="1"/>
          <p:nvPr/>
        </p:nvSpPr>
        <p:spPr>
          <a:xfrm>
            <a:off x="2371330" y="9478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Operational Blueprint</a:t>
            </a:r>
            <a:endParaRPr dirty="0"/>
          </a:p>
        </p:txBody>
      </p:sp>
      <p:pic>
        <p:nvPicPr>
          <p:cNvPr id="163" name="Google Shape;163;p15" descr="Details at: https://www.oregon.gov/ode/students-and-family/healthsafety/Documents/Ready%20Schools%20Safe%20Learners%202020-21%20Guidance.pdf&#10;" title="Breakdown of the first three blueprint sections"/>
          <p:cNvPicPr preferRelativeResize="0"/>
          <p:nvPr/>
        </p:nvPicPr>
        <p:blipFill>
          <a:blip r:embed="rId3">
            <a:alphaModFix/>
          </a:blip>
          <a:stretch>
            <a:fillRect/>
          </a:stretch>
        </p:blipFill>
        <p:spPr>
          <a:xfrm>
            <a:off x="152400" y="741125"/>
            <a:ext cx="8676599" cy="6116875"/>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2</a:t>
            </a:r>
            <a:endParaRPr lang="en-US" dirty="0"/>
          </a:p>
        </p:txBody>
      </p:sp>
    </p:spTree>
    <p:extLst>
      <p:ext uri="{BB962C8B-B14F-4D97-AF65-F5344CB8AC3E}">
        <p14:creationId xmlns:p14="http://schemas.microsoft.com/office/powerpoint/2010/main" val="323804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6"/>
          <p:cNvSpPr txBox="1"/>
          <p:nvPr/>
        </p:nvSpPr>
        <p:spPr>
          <a:xfrm>
            <a:off x="2371330" y="9478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Operational Blueprint</a:t>
            </a:r>
            <a:endParaRPr dirty="0"/>
          </a:p>
        </p:txBody>
      </p:sp>
      <p:pic>
        <p:nvPicPr>
          <p:cNvPr id="170" name="Google Shape;170;p16" descr="More information at: https://www.oregon.gov/ode/students-and-family/healthsafety/Documents/Ready%20Schools%20Safe%20Learners%202020-21%20Guidance.pdf&#10;" title="breakdown of the other five blueprint sections"/>
          <p:cNvPicPr preferRelativeResize="0"/>
          <p:nvPr/>
        </p:nvPicPr>
        <p:blipFill>
          <a:blip r:embed="rId3">
            <a:alphaModFix/>
          </a:blip>
          <a:stretch>
            <a:fillRect/>
          </a:stretch>
        </p:blipFill>
        <p:spPr>
          <a:xfrm>
            <a:off x="81000" y="810000"/>
            <a:ext cx="8991000" cy="6048000"/>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3</a:t>
            </a:r>
            <a:endParaRPr lang="en-US" dirty="0"/>
          </a:p>
        </p:txBody>
      </p:sp>
    </p:spTree>
    <p:extLst>
      <p:ext uri="{BB962C8B-B14F-4D97-AF65-F5344CB8AC3E}">
        <p14:creationId xmlns:p14="http://schemas.microsoft.com/office/powerpoint/2010/main" val="152528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89929c46f9_0_44"/>
          <p:cNvSpPr txBox="1"/>
          <p:nvPr/>
        </p:nvSpPr>
        <p:spPr>
          <a:xfrm>
            <a:off x="1944357" y="97689"/>
            <a:ext cx="7140900" cy="107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dirty="0">
                <a:solidFill>
                  <a:srgbClr val="0F75BC"/>
                </a:solidFill>
              </a:rPr>
              <a:t>Operational Blueprint</a:t>
            </a:r>
            <a:endParaRPr sz="3200" b="1" i="0" u="none" strike="noStrike" cap="none" dirty="0">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dirty="0">
              <a:solidFill>
                <a:srgbClr val="C00000"/>
              </a:solidFill>
              <a:latin typeface="Arial"/>
              <a:ea typeface="Arial"/>
              <a:cs typeface="Arial"/>
              <a:sym typeface="Arial"/>
            </a:endParaRPr>
          </a:p>
        </p:txBody>
      </p:sp>
      <p:sp>
        <p:nvSpPr>
          <p:cNvPr id="177" name="Google Shape;177;g89929c46f9_0_44"/>
          <p:cNvSpPr txBox="1"/>
          <p:nvPr/>
        </p:nvSpPr>
        <p:spPr>
          <a:xfrm>
            <a:off x="2099733" y="641799"/>
            <a:ext cx="6873600" cy="46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pic>
        <p:nvPicPr>
          <p:cNvPr id="178" name="Google Shape;178;g89929c46f9_0_44" title="This is a graphic representation of the blueprint found in the guidance document https://www.oregon.gov/ode/students-and-family/healthsafety/Documents/Ready%20Schools%20Safe%20Learners%202020-21%20Guidance.pdf"/>
          <p:cNvPicPr preferRelativeResize="0"/>
          <p:nvPr/>
        </p:nvPicPr>
        <p:blipFill>
          <a:blip r:embed="rId3">
            <a:alphaModFix/>
          </a:blip>
          <a:stretch>
            <a:fillRect/>
          </a:stretch>
        </p:blipFill>
        <p:spPr>
          <a:xfrm>
            <a:off x="199800" y="1103475"/>
            <a:ext cx="8773601" cy="5653093"/>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4</a:t>
            </a:r>
            <a:endParaRPr lang="en-US" dirty="0"/>
          </a:p>
        </p:txBody>
      </p:sp>
    </p:spTree>
    <p:extLst>
      <p:ext uri="{BB962C8B-B14F-4D97-AF65-F5344CB8AC3E}">
        <p14:creationId xmlns:p14="http://schemas.microsoft.com/office/powerpoint/2010/main" val="245031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9929c46f9_0_51"/>
          <p:cNvSpPr txBox="1"/>
          <p:nvPr/>
        </p:nvSpPr>
        <p:spPr>
          <a:xfrm>
            <a:off x="1944357" y="97689"/>
            <a:ext cx="7140900" cy="107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a:solidFill>
                  <a:srgbClr val="0F75BC"/>
                </a:solidFill>
              </a:rPr>
              <a:t>Operational Blueprint</a:t>
            </a:r>
            <a:endParaRPr sz="3200" b="1" i="0" u="none" strike="noStrike" cap="none">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a:solidFill>
                <a:srgbClr val="C00000"/>
              </a:solidFill>
              <a:latin typeface="Arial"/>
              <a:ea typeface="Arial"/>
              <a:cs typeface="Arial"/>
              <a:sym typeface="Arial"/>
            </a:endParaRPr>
          </a:p>
        </p:txBody>
      </p:sp>
      <p:sp>
        <p:nvSpPr>
          <p:cNvPr id="185" name="Google Shape;185;g89929c46f9_0_51"/>
          <p:cNvSpPr txBox="1"/>
          <p:nvPr/>
        </p:nvSpPr>
        <p:spPr>
          <a:xfrm>
            <a:off x="2099733" y="641799"/>
            <a:ext cx="6873600" cy="46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pic>
        <p:nvPicPr>
          <p:cNvPr id="186" name="Google Shape;186;g89929c46f9_0_51" title="This is a graphic representation of the blueprint found in the guidance document https://www.oregon.gov/ode/students-and-family/healthsafety/Documents/Ready%20Schools%20Safe%20Learners%202020-21%20Guidance.pdf"/>
          <p:cNvPicPr preferRelativeResize="0"/>
          <p:nvPr/>
        </p:nvPicPr>
        <p:blipFill>
          <a:blip r:embed="rId3">
            <a:alphaModFix/>
          </a:blip>
          <a:stretch>
            <a:fillRect/>
          </a:stretch>
        </p:blipFill>
        <p:spPr>
          <a:xfrm>
            <a:off x="4477175" y="1033400"/>
            <a:ext cx="4324450" cy="5554450"/>
          </a:xfrm>
          <a:prstGeom prst="rect">
            <a:avLst/>
          </a:prstGeom>
          <a:noFill/>
          <a:ln>
            <a:noFill/>
          </a:ln>
        </p:spPr>
      </p:pic>
      <p:pic>
        <p:nvPicPr>
          <p:cNvPr id="187" name="Google Shape;187;g89929c46f9_0_51" title="This is a graphic representation of the blueprint found in the guidance document https://www.oregon.gov/ode/students-and-family/healthsafety/Documents/Ready%20Schools%20Safe%20Learners%202020-21%20Guidance.pdf"/>
          <p:cNvPicPr preferRelativeResize="0"/>
          <p:nvPr/>
        </p:nvPicPr>
        <p:blipFill>
          <a:blip r:embed="rId4">
            <a:alphaModFix/>
          </a:blip>
          <a:stretch>
            <a:fillRect/>
          </a:stretch>
        </p:blipFill>
        <p:spPr>
          <a:xfrm>
            <a:off x="152400" y="1033400"/>
            <a:ext cx="4172374" cy="5352101"/>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5</a:t>
            </a:r>
            <a:endParaRPr lang="en-US" dirty="0"/>
          </a:p>
        </p:txBody>
      </p:sp>
    </p:spTree>
    <p:extLst>
      <p:ext uri="{BB962C8B-B14F-4D97-AF65-F5344CB8AC3E}">
        <p14:creationId xmlns:p14="http://schemas.microsoft.com/office/powerpoint/2010/main" val="215378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571625" y="3292786"/>
            <a:ext cx="7158290" cy="26776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Guiding Principles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Local Context</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Planning Process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Instructional Model</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Operational Blueprint</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Review the Plan</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Questions</a:t>
            </a:r>
            <a:endParaRPr sz="2400" b="0" i="0" u="none" strike="noStrike" cap="none">
              <a:solidFill>
                <a:srgbClr val="000000"/>
              </a:solidFill>
              <a:latin typeface="Calibri"/>
              <a:ea typeface="Calibri"/>
              <a:cs typeface="Calibri"/>
              <a:sym typeface="Calibri"/>
            </a:endParaRPr>
          </a:p>
        </p:txBody>
      </p:sp>
      <p:sp>
        <p:nvSpPr>
          <p:cNvPr id="58" name="Google Shape;58;p2"/>
          <p:cNvSpPr txBox="1"/>
          <p:nvPr/>
        </p:nvSpPr>
        <p:spPr>
          <a:xfrm>
            <a:off x="2330646" y="16932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Today’s Topics</a:t>
            </a:r>
            <a:endParaRPr/>
          </a:p>
        </p:txBody>
      </p:sp>
      <p:pic>
        <p:nvPicPr>
          <p:cNvPr id="59" name="Google Shape;59;p2" descr="3.jpg" title="&quot;&quot;"/>
          <p:cNvPicPr preferRelativeResize="0"/>
          <p:nvPr/>
        </p:nvPicPr>
        <p:blipFill rotWithShape="1">
          <a:blip r:embed="rId3">
            <a:alphaModFix/>
          </a:blip>
          <a:srcRect t="4002" b="6781"/>
          <a:stretch/>
        </p:blipFill>
        <p:spPr>
          <a:xfrm>
            <a:off x="1492250" y="1238250"/>
            <a:ext cx="6604000" cy="1788583"/>
          </a:xfrm>
          <a:prstGeom prst="rect">
            <a:avLst/>
          </a:prstGeom>
          <a:noFill/>
          <a:ln>
            <a:noFill/>
          </a:ln>
        </p:spPr>
      </p:pic>
      <p:sp>
        <p:nvSpPr>
          <p:cNvPr id="2" name="Title 1" hidden="1"/>
          <p:cNvSpPr>
            <a:spLocks noGrp="1"/>
          </p:cNvSpPr>
          <p:nvPr>
            <p:ph type="title"/>
          </p:nvPr>
        </p:nvSpPr>
        <p:spPr/>
        <p:txBody>
          <a:bodyPr/>
          <a:lstStyle/>
          <a:p>
            <a:r>
              <a:rPr lang="en-US" dirty="0" smtClean="0"/>
              <a:t>Today’s topics</a:t>
            </a:r>
            <a:endParaRPr lang="en-US" dirty="0"/>
          </a:p>
        </p:txBody>
      </p:sp>
    </p:spTree>
    <p:extLst>
      <p:ext uri="{BB962C8B-B14F-4D97-AF65-F5344CB8AC3E}">
        <p14:creationId xmlns:p14="http://schemas.microsoft.com/office/powerpoint/2010/main" val="1685919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p:nvPr/>
        </p:nvSpPr>
        <p:spPr>
          <a:xfrm>
            <a:off x="2371330" y="9478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Operational Blueprint</a:t>
            </a:r>
            <a:endParaRPr/>
          </a:p>
        </p:txBody>
      </p:sp>
      <p:sp>
        <p:nvSpPr>
          <p:cNvPr id="194" name="Google Shape;194;p17"/>
          <p:cNvSpPr txBox="1"/>
          <p:nvPr/>
        </p:nvSpPr>
        <p:spPr>
          <a:xfrm>
            <a:off x="429851" y="1525394"/>
            <a:ext cx="8323383" cy="4832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High level list of public health protocols here</a:t>
            </a:r>
            <a:endParaRPr/>
          </a:p>
        </p:txBody>
      </p:sp>
      <p:sp>
        <p:nvSpPr>
          <p:cNvPr id="195" name="Google Shape;195;p17"/>
          <p:cNvSpPr txBox="1"/>
          <p:nvPr/>
        </p:nvSpPr>
        <p:spPr>
          <a:xfrm>
            <a:off x="371231" y="918318"/>
            <a:ext cx="82061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Public Health Protocols</a:t>
            </a:r>
            <a:endParaRPr sz="2800" b="1"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6</a:t>
            </a:r>
            <a:endParaRPr lang="en-US" dirty="0"/>
          </a:p>
        </p:txBody>
      </p:sp>
    </p:spTree>
    <p:extLst>
      <p:ext uri="{BB962C8B-B14F-4D97-AF65-F5344CB8AC3E}">
        <p14:creationId xmlns:p14="http://schemas.microsoft.com/office/powerpoint/2010/main" val="405180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p:nvPr/>
        </p:nvSpPr>
        <p:spPr>
          <a:xfrm>
            <a:off x="2371330" y="9478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Operational Blueprint</a:t>
            </a:r>
            <a:endParaRPr/>
          </a:p>
        </p:txBody>
      </p:sp>
      <p:sp>
        <p:nvSpPr>
          <p:cNvPr id="202" name="Google Shape;202;p18"/>
          <p:cNvSpPr txBox="1"/>
          <p:nvPr/>
        </p:nvSpPr>
        <p:spPr>
          <a:xfrm>
            <a:off x="429851" y="1525394"/>
            <a:ext cx="8323383" cy="4832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High level list</a:t>
            </a:r>
            <a:endParaRPr/>
          </a:p>
        </p:txBody>
      </p:sp>
      <p:sp>
        <p:nvSpPr>
          <p:cNvPr id="203" name="Google Shape;203;p18"/>
          <p:cNvSpPr txBox="1"/>
          <p:nvPr/>
        </p:nvSpPr>
        <p:spPr>
          <a:xfrm>
            <a:off x="371231" y="918318"/>
            <a:ext cx="82061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Facilities &amp; School Operations</a:t>
            </a:r>
            <a:endParaRPr sz="2800" b="1"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lstStyle/>
          <a:p>
            <a:pPr lvl="0">
              <a:lnSpc>
                <a:spcPct val="100000"/>
              </a:lnSpc>
              <a:spcBef>
                <a:spcPts val="0"/>
              </a:spcBef>
            </a:pPr>
            <a:r>
              <a:rPr lang="en-US" dirty="0">
                <a:solidFill>
                  <a:srgbClr val="0F75BC"/>
                </a:solidFill>
                <a:latin typeface="Arial"/>
                <a:ea typeface="Arial"/>
                <a:cs typeface="Arial"/>
                <a:sym typeface="Arial"/>
              </a:rPr>
              <a:t>Operational </a:t>
            </a:r>
            <a:r>
              <a:rPr lang="en-US" dirty="0" smtClean="0">
                <a:solidFill>
                  <a:srgbClr val="0F75BC"/>
                </a:solidFill>
                <a:latin typeface="Arial"/>
                <a:ea typeface="Arial"/>
                <a:cs typeface="Arial"/>
                <a:sym typeface="Arial"/>
              </a:rPr>
              <a:t>Blueprint7</a:t>
            </a:r>
            <a:endParaRPr lang="en-US" dirty="0"/>
          </a:p>
        </p:txBody>
      </p:sp>
    </p:spTree>
    <p:extLst>
      <p:ext uri="{BB962C8B-B14F-4D97-AF65-F5344CB8AC3E}">
        <p14:creationId xmlns:p14="http://schemas.microsoft.com/office/powerpoint/2010/main" val="135183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9"/>
          <p:cNvSpPr txBox="1"/>
          <p:nvPr/>
        </p:nvSpPr>
        <p:spPr>
          <a:xfrm>
            <a:off x="2371330" y="9478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Operational Blueprint</a:t>
            </a:r>
            <a:endParaRPr/>
          </a:p>
        </p:txBody>
      </p:sp>
      <p:sp>
        <p:nvSpPr>
          <p:cNvPr id="210" name="Google Shape;210;p19"/>
          <p:cNvSpPr txBox="1"/>
          <p:nvPr/>
        </p:nvSpPr>
        <p:spPr>
          <a:xfrm>
            <a:off x="429851" y="1525394"/>
            <a:ext cx="8323383" cy="4832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High level list</a:t>
            </a:r>
            <a:endParaRPr/>
          </a:p>
        </p:txBody>
      </p:sp>
      <p:sp>
        <p:nvSpPr>
          <p:cNvPr id="211" name="Google Shape;211;p19"/>
          <p:cNvSpPr txBox="1"/>
          <p:nvPr/>
        </p:nvSpPr>
        <p:spPr>
          <a:xfrm>
            <a:off x="371231" y="918318"/>
            <a:ext cx="82061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Response to Outbreak</a:t>
            </a:r>
            <a:endParaRPr sz="2800" b="1"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8</a:t>
            </a:r>
            <a:endParaRPr lang="en-US" dirty="0"/>
          </a:p>
        </p:txBody>
      </p:sp>
    </p:spTree>
    <p:extLst>
      <p:ext uri="{BB962C8B-B14F-4D97-AF65-F5344CB8AC3E}">
        <p14:creationId xmlns:p14="http://schemas.microsoft.com/office/powerpoint/2010/main" val="189995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p:nvPr/>
        </p:nvSpPr>
        <p:spPr>
          <a:xfrm>
            <a:off x="2371330" y="9478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Operational Blueprint</a:t>
            </a:r>
            <a:endParaRPr/>
          </a:p>
        </p:txBody>
      </p:sp>
      <p:sp>
        <p:nvSpPr>
          <p:cNvPr id="218" name="Google Shape;218;p20"/>
          <p:cNvSpPr txBox="1"/>
          <p:nvPr/>
        </p:nvSpPr>
        <p:spPr>
          <a:xfrm>
            <a:off x="429851" y="1525394"/>
            <a:ext cx="8323383" cy="4832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High level list</a:t>
            </a:r>
            <a:endParaRPr/>
          </a:p>
        </p:txBody>
      </p:sp>
      <p:sp>
        <p:nvSpPr>
          <p:cNvPr id="219" name="Google Shape;219;p20"/>
          <p:cNvSpPr txBox="1"/>
          <p:nvPr/>
        </p:nvSpPr>
        <p:spPr>
          <a:xfrm>
            <a:off x="371231" y="918318"/>
            <a:ext cx="82061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Equity</a:t>
            </a:r>
            <a:endParaRPr sz="2800" b="1"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9</a:t>
            </a:r>
            <a:endParaRPr lang="en-US" dirty="0"/>
          </a:p>
        </p:txBody>
      </p:sp>
    </p:spTree>
    <p:extLst>
      <p:ext uri="{BB962C8B-B14F-4D97-AF65-F5344CB8AC3E}">
        <p14:creationId xmlns:p14="http://schemas.microsoft.com/office/powerpoint/2010/main" val="80092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p:nvPr/>
        </p:nvSpPr>
        <p:spPr>
          <a:xfrm>
            <a:off x="2371330" y="9478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Operational Blueprint</a:t>
            </a:r>
            <a:endParaRPr/>
          </a:p>
        </p:txBody>
      </p:sp>
      <p:sp>
        <p:nvSpPr>
          <p:cNvPr id="226" name="Google Shape;226;p21"/>
          <p:cNvSpPr txBox="1"/>
          <p:nvPr/>
        </p:nvSpPr>
        <p:spPr>
          <a:xfrm>
            <a:off x="429851" y="1525394"/>
            <a:ext cx="8323383" cy="4832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High level list</a:t>
            </a:r>
            <a:endParaRPr/>
          </a:p>
        </p:txBody>
      </p:sp>
      <p:sp>
        <p:nvSpPr>
          <p:cNvPr id="227" name="Google Shape;227;p21"/>
          <p:cNvSpPr txBox="1"/>
          <p:nvPr/>
        </p:nvSpPr>
        <p:spPr>
          <a:xfrm>
            <a:off x="371231" y="918318"/>
            <a:ext cx="82061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Instruction</a:t>
            </a:r>
            <a:endParaRPr sz="2800" b="1"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10</a:t>
            </a:r>
            <a:endParaRPr lang="en-US" dirty="0"/>
          </a:p>
        </p:txBody>
      </p:sp>
    </p:spTree>
    <p:extLst>
      <p:ext uri="{BB962C8B-B14F-4D97-AF65-F5344CB8AC3E}">
        <p14:creationId xmlns:p14="http://schemas.microsoft.com/office/powerpoint/2010/main" val="2572841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2"/>
          <p:cNvSpPr txBox="1"/>
          <p:nvPr/>
        </p:nvSpPr>
        <p:spPr>
          <a:xfrm>
            <a:off x="2371330" y="9478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Operational Blueprint</a:t>
            </a:r>
            <a:endParaRPr/>
          </a:p>
        </p:txBody>
      </p:sp>
      <p:sp>
        <p:nvSpPr>
          <p:cNvPr id="234" name="Google Shape;234;p22"/>
          <p:cNvSpPr txBox="1"/>
          <p:nvPr/>
        </p:nvSpPr>
        <p:spPr>
          <a:xfrm>
            <a:off x="429851" y="1525394"/>
            <a:ext cx="8323383" cy="4832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High level list</a:t>
            </a:r>
            <a:endParaRPr/>
          </a:p>
        </p:txBody>
      </p:sp>
      <p:sp>
        <p:nvSpPr>
          <p:cNvPr id="235" name="Google Shape;235;p22"/>
          <p:cNvSpPr txBox="1"/>
          <p:nvPr/>
        </p:nvSpPr>
        <p:spPr>
          <a:xfrm>
            <a:off x="371231" y="918318"/>
            <a:ext cx="82061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Family &amp; Community Engagement</a:t>
            </a:r>
            <a:endParaRPr sz="2800" b="1"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11</a:t>
            </a:r>
            <a:endParaRPr lang="en-US" dirty="0"/>
          </a:p>
        </p:txBody>
      </p:sp>
    </p:spTree>
    <p:extLst>
      <p:ext uri="{BB962C8B-B14F-4D97-AF65-F5344CB8AC3E}">
        <p14:creationId xmlns:p14="http://schemas.microsoft.com/office/powerpoint/2010/main" val="2736882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3"/>
          <p:cNvSpPr txBox="1"/>
          <p:nvPr/>
        </p:nvSpPr>
        <p:spPr>
          <a:xfrm>
            <a:off x="2371330" y="9478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Operational Blueprint</a:t>
            </a:r>
            <a:endParaRPr/>
          </a:p>
        </p:txBody>
      </p:sp>
      <p:sp>
        <p:nvSpPr>
          <p:cNvPr id="242" name="Google Shape;242;p23"/>
          <p:cNvSpPr txBox="1"/>
          <p:nvPr/>
        </p:nvSpPr>
        <p:spPr>
          <a:xfrm>
            <a:off x="429851" y="1525394"/>
            <a:ext cx="8323383" cy="4832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High level list</a:t>
            </a:r>
            <a:endParaRPr/>
          </a:p>
        </p:txBody>
      </p:sp>
      <p:sp>
        <p:nvSpPr>
          <p:cNvPr id="243" name="Google Shape;243;p23"/>
          <p:cNvSpPr txBox="1"/>
          <p:nvPr/>
        </p:nvSpPr>
        <p:spPr>
          <a:xfrm>
            <a:off x="371231" y="918318"/>
            <a:ext cx="82061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Mental, Social, &amp; Emotional Health</a:t>
            </a:r>
            <a:endParaRPr sz="2800" b="1"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12</a:t>
            </a:r>
            <a:endParaRPr lang="en-US" dirty="0"/>
          </a:p>
        </p:txBody>
      </p:sp>
    </p:spTree>
    <p:extLst>
      <p:ext uri="{BB962C8B-B14F-4D97-AF65-F5344CB8AC3E}">
        <p14:creationId xmlns:p14="http://schemas.microsoft.com/office/powerpoint/2010/main" val="3408059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p:nvPr/>
        </p:nvSpPr>
        <p:spPr>
          <a:xfrm>
            <a:off x="2371330" y="9478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Operational Blueprint</a:t>
            </a:r>
            <a:endParaRPr/>
          </a:p>
        </p:txBody>
      </p:sp>
      <p:sp>
        <p:nvSpPr>
          <p:cNvPr id="250" name="Google Shape;250;p24"/>
          <p:cNvSpPr txBox="1"/>
          <p:nvPr/>
        </p:nvSpPr>
        <p:spPr>
          <a:xfrm>
            <a:off x="429851" y="1525394"/>
            <a:ext cx="8323383" cy="4832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High level list</a:t>
            </a:r>
            <a:endParaRPr/>
          </a:p>
        </p:txBody>
      </p:sp>
      <p:sp>
        <p:nvSpPr>
          <p:cNvPr id="251" name="Google Shape;251;p24"/>
          <p:cNvSpPr txBox="1"/>
          <p:nvPr/>
        </p:nvSpPr>
        <p:spPr>
          <a:xfrm>
            <a:off x="371231" y="918318"/>
            <a:ext cx="82061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Staffing &amp; Personnel</a:t>
            </a:r>
            <a:endParaRPr sz="2800" b="1"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r>
              <a:rPr lang="en-US" dirty="0" smtClean="0"/>
              <a:t>13</a:t>
            </a:r>
            <a:endParaRPr lang="en-US" dirty="0"/>
          </a:p>
        </p:txBody>
      </p:sp>
    </p:spTree>
    <p:extLst>
      <p:ext uri="{BB962C8B-B14F-4D97-AF65-F5344CB8AC3E}">
        <p14:creationId xmlns:p14="http://schemas.microsoft.com/office/powerpoint/2010/main" val="2559441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89929c46f9_0_150"/>
          <p:cNvSpPr txBox="1"/>
          <p:nvPr/>
        </p:nvSpPr>
        <p:spPr>
          <a:xfrm>
            <a:off x="2390286" y="132705"/>
            <a:ext cx="66156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The Next 90 Days…</a:t>
            </a:r>
            <a:endParaRPr sz="3600" b="1" i="0" u="none" strike="noStrike" cap="none" dirty="0">
              <a:solidFill>
                <a:srgbClr val="0F75BC"/>
              </a:solidFill>
              <a:latin typeface="Arial"/>
              <a:ea typeface="Arial"/>
              <a:cs typeface="Arial"/>
              <a:sym typeface="Arial"/>
            </a:endParaRPr>
          </a:p>
        </p:txBody>
      </p:sp>
      <p:sp>
        <p:nvSpPr>
          <p:cNvPr id="258" name="Google Shape;258;g89929c46f9_0_150"/>
          <p:cNvSpPr txBox="1"/>
          <p:nvPr/>
        </p:nvSpPr>
        <p:spPr>
          <a:xfrm>
            <a:off x="321850" y="1255498"/>
            <a:ext cx="8323500" cy="4662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a:latin typeface="Calibri"/>
                <a:ea typeface="Calibri"/>
                <a:cs typeface="Calibri"/>
                <a:sym typeface="Calibri"/>
              </a:rPr>
              <a:t>Review </a:t>
            </a:r>
            <a:r>
              <a:rPr lang="en-US" sz="2400" b="1" i="0" u="none" strike="noStrike" cap="none">
                <a:solidFill>
                  <a:srgbClr val="000000"/>
                </a:solidFill>
                <a:latin typeface="Calibri"/>
                <a:ea typeface="Calibri"/>
                <a:cs typeface="Calibri"/>
                <a:sym typeface="Calibri"/>
              </a:rPr>
              <a:t>Ready Schools, Safe Learners </a:t>
            </a:r>
            <a:r>
              <a:rPr lang="en-US" sz="2400" b="0" i="0" u="none" strike="noStrike" cap="none">
                <a:solidFill>
                  <a:srgbClr val="000000"/>
                </a:solidFill>
                <a:latin typeface="Calibri"/>
                <a:ea typeface="Calibri"/>
                <a:cs typeface="Calibri"/>
                <a:sym typeface="Calibri"/>
              </a:rPr>
              <a:t>guidance updates</a:t>
            </a:r>
            <a:endParaRPr sz="2400" b="0" i="0" u="none" strike="noStrike" cap="none">
              <a:solidFill>
                <a:srgbClr val="000000"/>
              </a:solidFill>
              <a:latin typeface="Calibri"/>
              <a:ea typeface="Calibri"/>
              <a:cs typeface="Calibri"/>
              <a:sym typeface="Calibri"/>
            </a:endParaRPr>
          </a:p>
          <a:p>
            <a:pPr marL="457200" marR="0" lvl="0" indent="0" algn="l" rtl="0">
              <a:lnSpc>
                <a:spcPct val="107000"/>
              </a:lnSpc>
              <a:spcBef>
                <a:spcPts val="0"/>
              </a:spcBef>
              <a:spcAft>
                <a:spcPts val="0"/>
              </a:spcAft>
              <a:buNone/>
            </a:pPr>
            <a:endParaRPr sz="2400">
              <a:latin typeface="Calibri"/>
              <a:ea typeface="Calibri"/>
              <a:cs typeface="Calibri"/>
              <a:sym typeface="Calibri"/>
            </a:endParaRPr>
          </a:p>
          <a:p>
            <a:pPr marL="457200" marR="0" lvl="0" indent="0" algn="l" rtl="0">
              <a:lnSpc>
                <a:spcPct val="107000"/>
              </a:lnSpc>
              <a:spcBef>
                <a:spcPts val="0"/>
              </a:spcBef>
              <a:spcAft>
                <a:spcPts val="0"/>
              </a:spcAft>
              <a:buNone/>
            </a:pPr>
            <a:endParaRPr sz="2400">
              <a:latin typeface="Calibri"/>
              <a:ea typeface="Calibri"/>
              <a:cs typeface="Calibri"/>
              <a:sym typeface="Calibri"/>
            </a:endParaRPr>
          </a:p>
          <a:p>
            <a:pPr marL="457200" marR="0" lvl="0" indent="0" algn="l" rtl="0">
              <a:lnSpc>
                <a:spcPct val="107000"/>
              </a:lnSpc>
              <a:spcBef>
                <a:spcPts val="0"/>
              </a:spcBef>
              <a:spcAft>
                <a:spcPts val="0"/>
              </a:spcAft>
              <a:buNone/>
            </a:pPr>
            <a:endParaRPr sz="2400">
              <a:latin typeface="Calibri"/>
              <a:ea typeface="Calibri"/>
              <a:cs typeface="Calibri"/>
              <a:sym typeface="Calibri"/>
            </a:endParaRPr>
          </a:p>
          <a:p>
            <a:pPr marL="0" marR="0" lvl="0" indent="0" algn="l" rtl="0">
              <a:lnSpc>
                <a:spcPct val="107000"/>
              </a:lnSpc>
              <a:spcBef>
                <a:spcPts val="0"/>
              </a:spcBef>
              <a:spcAft>
                <a:spcPts val="0"/>
              </a:spcAft>
              <a:buNone/>
            </a:pPr>
            <a:endParaRPr sz="2400">
              <a:latin typeface="Calibri"/>
              <a:ea typeface="Calibri"/>
              <a:cs typeface="Calibri"/>
              <a:sym typeface="Calibri"/>
            </a:endParaRPr>
          </a:p>
          <a:p>
            <a:pPr marL="457200" marR="0" lvl="0" indent="0" algn="l" rtl="0">
              <a:lnSpc>
                <a:spcPct val="107000"/>
              </a:lnSpc>
              <a:spcBef>
                <a:spcPts val="0"/>
              </a:spcBef>
              <a:spcAft>
                <a:spcPts val="0"/>
              </a:spcAft>
              <a:buNone/>
            </a:pPr>
            <a:endParaRPr sz="2400">
              <a:latin typeface="Calibri"/>
              <a:ea typeface="Calibri"/>
              <a:cs typeface="Calibri"/>
              <a:sym typeface="Calibri"/>
            </a:endParaRPr>
          </a:p>
          <a:p>
            <a:pPr marL="342900" marR="0" lvl="0" indent="-342900" algn="l" rtl="0">
              <a:lnSpc>
                <a:spcPct val="107000"/>
              </a:lnSpc>
              <a:spcBef>
                <a:spcPts val="0"/>
              </a:spcBef>
              <a:spcAft>
                <a:spcPts val="0"/>
              </a:spcAft>
              <a:buSzPts val="2400"/>
              <a:buFont typeface="Calibri"/>
              <a:buChar char="•"/>
            </a:pPr>
            <a:r>
              <a:rPr lang="en-US" sz="2400">
                <a:latin typeface="Calibri"/>
                <a:ea typeface="Calibri"/>
                <a:cs typeface="Calibri"/>
                <a:sym typeface="Calibri"/>
              </a:rPr>
              <a:t>Keep in mind ODE will release new iterations of guidance every three weeks based on changes in science, health, research, and input</a:t>
            </a:r>
            <a:endParaRPr sz="2400">
              <a:latin typeface="Calibri"/>
              <a:ea typeface="Calibri"/>
              <a:cs typeface="Calibri"/>
              <a:sym typeface="Calibri"/>
            </a:endParaRPr>
          </a:p>
          <a:p>
            <a:pPr marL="342900" marR="0" lvl="0" indent="-342900" algn="l" rtl="0">
              <a:lnSpc>
                <a:spcPct val="107000"/>
              </a:lnSpc>
              <a:spcBef>
                <a:spcPts val="0"/>
              </a:spcBef>
              <a:spcAft>
                <a:spcPts val="0"/>
              </a:spcAft>
              <a:buSzPts val="2400"/>
              <a:buFont typeface="Calibri"/>
              <a:buChar char="•"/>
            </a:pPr>
            <a:r>
              <a:rPr lang="en-US" sz="2400">
                <a:latin typeface="Calibri"/>
                <a:ea typeface="Calibri"/>
                <a:cs typeface="Calibri"/>
                <a:sym typeface="Calibri"/>
              </a:rPr>
              <a:t>[Include your local steps here.]</a:t>
            </a:r>
            <a:endParaRPr sz="2400">
              <a:latin typeface="Calibri"/>
              <a:ea typeface="Calibri"/>
              <a:cs typeface="Calibri"/>
              <a:sym typeface="Calibri"/>
            </a:endParaRPr>
          </a:p>
          <a:p>
            <a:pPr marL="0" marR="0" lvl="0" indent="0" algn="l" rtl="0">
              <a:lnSpc>
                <a:spcPct val="107000"/>
              </a:lnSpc>
              <a:spcBef>
                <a:spcPts val="0"/>
              </a:spcBef>
              <a:spcAft>
                <a:spcPts val="0"/>
              </a:spcAft>
              <a:buNone/>
            </a:pPr>
            <a:endParaRPr sz="2400">
              <a:latin typeface="Calibri"/>
              <a:ea typeface="Calibri"/>
              <a:cs typeface="Calibri"/>
              <a:sym typeface="Calibri"/>
            </a:endParaRPr>
          </a:p>
          <a:p>
            <a:pPr marL="0" marR="0" lvl="0" indent="0" algn="l" rtl="0">
              <a:lnSpc>
                <a:spcPct val="107000"/>
              </a:lnSpc>
              <a:spcBef>
                <a:spcPts val="0"/>
              </a:spcBef>
              <a:spcAft>
                <a:spcPts val="0"/>
              </a:spcAft>
              <a:buNone/>
            </a:pPr>
            <a:endParaRPr sz="2400">
              <a:latin typeface="Calibri"/>
              <a:ea typeface="Calibri"/>
              <a:cs typeface="Calibri"/>
              <a:sym typeface="Calibri"/>
            </a:endParaRPr>
          </a:p>
          <a:p>
            <a:pPr marL="0" marR="0" lvl="0" indent="0" algn="l" rtl="0">
              <a:lnSpc>
                <a:spcPct val="107000"/>
              </a:lnSpc>
              <a:spcBef>
                <a:spcPts val="0"/>
              </a:spcBef>
              <a:spcAft>
                <a:spcPts val="0"/>
              </a:spcAft>
              <a:buNone/>
            </a:pPr>
            <a:endParaRPr sz="2400">
              <a:latin typeface="Calibri"/>
              <a:ea typeface="Calibri"/>
              <a:cs typeface="Calibri"/>
              <a:sym typeface="Calibri"/>
            </a:endParaRPr>
          </a:p>
          <a:p>
            <a:pPr marL="0" marR="0" lvl="0" indent="0" algn="l" rtl="0">
              <a:lnSpc>
                <a:spcPct val="107000"/>
              </a:lnSpc>
              <a:spcBef>
                <a:spcPts val="0"/>
              </a:spcBef>
              <a:spcAft>
                <a:spcPts val="0"/>
              </a:spcAft>
              <a:buNone/>
            </a:pPr>
            <a:endParaRPr sz="2400">
              <a:latin typeface="Calibri"/>
              <a:ea typeface="Calibri"/>
              <a:cs typeface="Calibri"/>
              <a:sym typeface="Calibri"/>
            </a:endParaRPr>
          </a:p>
          <a:p>
            <a:pPr marL="457200" marR="0" lvl="0" indent="0" algn="l" rtl="0">
              <a:lnSpc>
                <a:spcPct val="107000"/>
              </a:lnSpc>
              <a:spcBef>
                <a:spcPts val="800"/>
              </a:spcBef>
              <a:spcAft>
                <a:spcPts val="0"/>
              </a:spcAft>
              <a:buNone/>
            </a:pPr>
            <a:endParaRPr/>
          </a:p>
          <a:p>
            <a:pPr marL="342900" marR="0" lvl="0" indent="-190500" algn="l" rtl="0">
              <a:lnSpc>
                <a:spcPct val="107000"/>
              </a:lnSpc>
              <a:spcBef>
                <a:spcPts val="8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9" name="Google Shape;259;g89929c46f9_0_150"/>
          <p:cNvSpPr txBox="1"/>
          <p:nvPr/>
        </p:nvSpPr>
        <p:spPr>
          <a:xfrm>
            <a:off x="2099733" y="641799"/>
            <a:ext cx="6873600" cy="46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Ongoing Efforts</a:t>
            </a:r>
            <a:endParaRPr sz="2400" b="1" i="0" u="none" strike="noStrike" cap="none">
              <a:solidFill>
                <a:srgbClr val="9F2065"/>
              </a:solidFill>
              <a:latin typeface="Calibri"/>
              <a:ea typeface="Calibri"/>
              <a:cs typeface="Calibri"/>
              <a:sym typeface="Calibri"/>
            </a:endParaRPr>
          </a:p>
        </p:txBody>
      </p:sp>
      <p:pic>
        <p:nvPicPr>
          <p:cNvPr id="260" name="Google Shape;260;g89929c46f9_0_150" title="&quot;&quot;"/>
          <p:cNvPicPr preferRelativeResize="0"/>
          <p:nvPr/>
        </p:nvPicPr>
        <p:blipFill>
          <a:blip r:embed="rId3">
            <a:alphaModFix/>
          </a:blip>
          <a:stretch>
            <a:fillRect/>
          </a:stretch>
        </p:blipFill>
        <p:spPr>
          <a:xfrm>
            <a:off x="2717824" y="1781000"/>
            <a:ext cx="3417901" cy="1776475"/>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The Next 90 Days…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242718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5" descr="18.jpg" title="&quot;&quot;"/>
          <p:cNvPicPr preferRelativeResize="0"/>
          <p:nvPr/>
        </p:nvPicPr>
        <p:blipFill rotWithShape="1">
          <a:blip r:embed="rId3">
            <a:alphaModFix/>
          </a:blip>
          <a:srcRect l="7819" r="7090"/>
          <a:stretch/>
        </p:blipFill>
        <p:spPr>
          <a:xfrm>
            <a:off x="0" y="1103922"/>
            <a:ext cx="9144000" cy="5373077"/>
          </a:xfrm>
          <a:prstGeom prst="rect">
            <a:avLst/>
          </a:prstGeom>
          <a:noFill/>
          <a:ln>
            <a:noFill/>
          </a:ln>
        </p:spPr>
      </p:pic>
      <p:sp>
        <p:nvSpPr>
          <p:cNvPr id="267" name="Google Shape;267;p25" title="&quot;&quot;"/>
          <p:cNvSpPr txBox="1"/>
          <p:nvPr/>
        </p:nvSpPr>
        <p:spPr>
          <a:xfrm>
            <a:off x="3751383" y="1543539"/>
            <a:ext cx="4220308"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lt1"/>
                </a:solidFill>
                <a:latin typeface="Calibri"/>
                <a:ea typeface="Calibri"/>
                <a:cs typeface="Calibri"/>
                <a:sym typeface="Calibri"/>
              </a:rPr>
              <a:t>We can provide ready schools that are safe places for learners, staff, and their families.</a:t>
            </a:r>
            <a:endParaRPr dirty="0"/>
          </a:p>
        </p:txBody>
      </p:sp>
      <p:pic>
        <p:nvPicPr>
          <p:cNvPr id="268" name="Google Shape;268;p25" descr="ode_logo.jpg" title="Oregon Department of Education logo"/>
          <p:cNvPicPr preferRelativeResize="0"/>
          <p:nvPr/>
        </p:nvPicPr>
        <p:blipFill rotWithShape="1">
          <a:blip r:embed="rId4">
            <a:alphaModFix/>
          </a:blip>
          <a:srcRect/>
          <a:stretch/>
        </p:blipFill>
        <p:spPr>
          <a:xfrm>
            <a:off x="5099537" y="3653691"/>
            <a:ext cx="1482295" cy="635863"/>
          </a:xfrm>
          <a:prstGeom prst="rect">
            <a:avLst/>
          </a:prstGeom>
          <a:noFill/>
          <a:ln>
            <a:noFill/>
          </a:ln>
        </p:spPr>
      </p:pic>
      <p:sp>
        <p:nvSpPr>
          <p:cNvPr id="2" name="Title 1" hidden="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47059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3" descr="14 2.jpg" title="&quot;&quot;"/>
          <p:cNvPicPr preferRelativeResize="0"/>
          <p:nvPr/>
        </p:nvPicPr>
        <p:blipFill rotWithShape="1">
          <a:blip r:embed="rId3">
            <a:alphaModFix/>
          </a:blip>
          <a:srcRect l="8380" r="6375"/>
          <a:stretch/>
        </p:blipFill>
        <p:spPr>
          <a:xfrm>
            <a:off x="0" y="1162538"/>
            <a:ext cx="9144000" cy="5363308"/>
          </a:xfrm>
          <a:prstGeom prst="rect">
            <a:avLst/>
          </a:prstGeom>
          <a:noFill/>
          <a:ln>
            <a:noFill/>
          </a:ln>
        </p:spPr>
      </p:pic>
      <p:sp>
        <p:nvSpPr>
          <p:cNvPr id="66" name="Google Shape;66;p3" title="&quot;&quot;"/>
          <p:cNvSpPr txBox="1"/>
          <p:nvPr/>
        </p:nvSpPr>
        <p:spPr>
          <a:xfrm>
            <a:off x="1400614" y="2357636"/>
            <a:ext cx="6615544"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000" b="1" i="0" u="none" strike="noStrike" cap="none" dirty="0">
                <a:solidFill>
                  <a:schemeClr val="lt1"/>
                </a:solidFill>
                <a:latin typeface="Arial"/>
                <a:ea typeface="Arial"/>
                <a:cs typeface="Arial"/>
                <a:sym typeface="Arial"/>
              </a:rPr>
              <a:t>Grace &amp; Patience</a:t>
            </a:r>
            <a:endParaRPr dirty="0"/>
          </a:p>
        </p:txBody>
      </p:sp>
      <p:sp>
        <p:nvSpPr>
          <p:cNvPr id="67" name="Google Shape;67;p3"/>
          <p:cNvSpPr txBox="1"/>
          <p:nvPr/>
        </p:nvSpPr>
        <p:spPr>
          <a:xfrm>
            <a:off x="1400614" y="3389267"/>
            <a:ext cx="6615544"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i="0" u="none" strike="noStrike" cap="none" dirty="0">
                <a:solidFill>
                  <a:schemeClr val="lt1"/>
                </a:solidFill>
                <a:latin typeface="Arial"/>
                <a:ea typeface="Arial"/>
                <a:cs typeface="Arial"/>
                <a:sym typeface="Arial"/>
              </a:rPr>
              <a:t>We are learning together to move powerfully on behalf of children and communities.</a:t>
            </a:r>
            <a:endParaRPr dirty="0"/>
          </a:p>
        </p:txBody>
      </p:sp>
      <p:pic>
        <p:nvPicPr>
          <p:cNvPr id="68" name="Google Shape;68;p3" descr="ode_logo.jpg" title="Oregon Department of Education logo"/>
          <p:cNvPicPr preferRelativeResize="0"/>
          <p:nvPr/>
        </p:nvPicPr>
        <p:blipFill rotWithShape="1">
          <a:blip r:embed="rId4">
            <a:alphaModFix/>
          </a:blip>
          <a:srcRect/>
          <a:stretch/>
        </p:blipFill>
        <p:spPr>
          <a:xfrm>
            <a:off x="3831400" y="4571999"/>
            <a:ext cx="1753972" cy="752405"/>
          </a:xfrm>
          <a:prstGeom prst="rect">
            <a:avLst/>
          </a:prstGeom>
          <a:noFill/>
          <a:ln>
            <a:noFill/>
          </a:ln>
        </p:spPr>
      </p:pic>
      <p:sp>
        <p:nvSpPr>
          <p:cNvPr id="2" name="Title 1" hidden="1"/>
          <p:cNvSpPr>
            <a:spLocks noGrp="1"/>
          </p:cNvSpPr>
          <p:nvPr>
            <p:ph type="title"/>
          </p:nvPr>
        </p:nvSpPr>
        <p:spPr/>
        <p:txBody>
          <a:bodyPr/>
          <a:lstStyle/>
          <a:p>
            <a:r>
              <a:rPr lang="en-US" dirty="0" smtClean="0"/>
              <a:t>Grace and Patience</a:t>
            </a:r>
            <a:endParaRPr lang="en-US" dirty="0"/>
          </a:p>
        </p:txBody>
      </p:sp>
    </p:spTree>
    <p:extLst>
      <p:ext uri="{BB962C8B-B14F-4D97-AF65-F5344CB8AC3E}">
        <p14:creationId xmlns:p14="http://schemas.microsoft.com/office/powerpoint/2010/main" val="2159861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cxnSp>
        <p:nvCxnSpPr>
          <p:cNvPr id="274" name="Google Shape;274;p26" title="&quot;&quot;"/>
          <p:cNvCxnSpPr/>
          <p:nvPr/>
        </p:nvCxnSpPr>
        <p:spPr>
          <a:xfrm>
            <a:off x="1323109" y="4904146"/>
            <a:ext cx="6283036" cy="0"/>
          </a:xfrm>
          <a:prstGeom prst="straightConnector1">
            <a:avLst/>
          </a:prstGeom>
          <a:noFill/>
          <a:ln w="28575" cap="flat" cmpd="sng">
            <a:solidFill>
              <a:srgbClr val="1672BA"/>
            </a:solidFill>
            <a:prstDash val="solid"/>
            <a:round/>
            <a:headEnd type="none" w="sm" len="sm"/>
            <a:tailEnd type="none" w="sm" len="sm"/>
          </a:ln>
        </p:spPr>
      </p:cxnSp>
      <p:pic>
        <p:nvPicPr>
          <p:cNvPr id="275" name="Google Shape;275;p26" descr="hands.png" title="&quot;&quot;"/>
          <p:cNvPicPr preferRelativeResize="0"/>
          <p:nvPr/>
        </p:nvPicPr>
        <p:blipFill rotWithShape="1">
          <a:blip r:embed="rId3">
            <a:alphaModFix/>
          </a:blip>
          <a:srcRect/>
          <a:stretch/>
        </p:blipFill>
        <p:spPr>
          <a:xfrm>
            <a:off x="781537" y="1214795"/>
            <a:ext cx="7405077" cy="4257919"/>
          </a:xfrm>
          <a:prstGeom prst="rect">
            <a:avLst/>
          </a:prstGeom>
          <a:noFill/>
          <a:ln>
            <a:noFill/>
          </a:ln>
        </p:spPr>
      </p:pic>
      <p:sp>
        <p:nvSpPr>
          <p:cNvPr id="276" name="Google Shape;276;p26"/>
          <p:cNvSpPr txBox="1"/>
          <p:nvPr/>
        </p:nvSpPr>
        <p:spPr>
          <a:xfrm>
            <a:off x="1944357" y="97690"/>
            <a:ext cx="7141029" cy="107717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dirty="0">
                <a:solidFill>
                  <a:srgbClr val="0F75BC"/>
                </a:solidFill>
                <a:latin typeface="Arial"/>
                <a:ea typeface="Arial"/>
                <a:cs typeface="Arial"/>
                <a:sym typeface="Arial"/>
              </a:rPr>
              <a:t>Questions?</a:t>
            </a:r>
            <a:endParaRPr sz="3200" b="1" i="0" u="none" strike="noStrike" cap="none" dirty="0">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dirty="0">
              <a:solidFill>
                <a:srgbClr val="C00000"/>
              </a:solidFill>
              <a:latin typeface="Arial"/>
              <a:ea typeface="Arial"/>
              <a:cs typeface="Arial"/>
              <a:sym typeface="Arial"/>
            </a:endParaRPr>
          </a:p>
        </p:txBody>
      </p:sp>
      <p:sp>
        <p:nvSpPr>
          <p:cNvPr id="277" name="Google Shape;277;p26"/>
          <p:cNvSpPr txBox="1"/>
          <p:nvPr/>
        </p:nvSpPr>
        <p:spPr>
          <a:xfrm>
            <a:off x="468923" y="5275394"/>
            <a:ext cx="820615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Contact Information</a:t>
            </a:r>
            <a:endParaRPr sz="2800" b="1"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Questions?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176815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5"/>
          <p:cNvSpPr txBox="1"/>
          <p:nvPr/>
        </p:nvSpPr>
        <p:spPr>
          <a:xfrm>
            <a:off x="457310" y="1383147"/>
            <a:ext cx="8281502" cy="458197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800" b="0" i="1" u="none" strike="noStrike" cap="none">
                <a:solidFill>
                  <a:srgbClr val="000000"/>
                </a:solidFill>
                <a:latin typeface="Calibri"/>
                <a:ea typeface="Calibri"/>
                <a:cs typeface="Calibri"/>
                <a:sym typeface="Calibri"/>
              </a:rPr>
              <a:t>“You don’t make the timeline. The virus makes the timeline.” </a:t>
            </a:r>
            <a:r>
              <a:rPr lang="en-US" sz="2800" b="0" i="0" u="none" strike="noStrike" cap="none">
                <a:solidFill>
                  <a:srgbClr val="000000"/>
                </a:solidFill>
                <a:latin typeface="Calibri"/>
                <a:ea typeface="Calibri"/>
                <a:cs typeface="Calibri"/>
                <a:sym typeface="Calibri"/>
              </a:rPr>
              <a:t>– Dr. Anthony Fauci</a:t>
            </a:r>
            <a:endParaRPr sz="28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We will be living with the virus until there is immunity, which is many months off.</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The primary tools we have are physical distancing and hygiene.</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Every restriction we lift increases transmission and will increase cases.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a:solidFill>
                  <a:schemeClr val="dk1"/>
                </a:solidFill>
                <a:latin typeface="Calibri"/>
                <a:ea typeface="Calibri"/>
                <a:cs typeface="Calibri"/>
                <a:sym typeface="Calibri"/>
              </a:rPr>
              <a:t>Individual plans should be responsive to local public health and build on the distinct strengths and needs of each district and community</a:t>
            </a:r>
            <a:r>
              <a:rPr lang="en-US" sz="2400" b="0" i="0" u="none" strike="noStrike" cap="none">
                <a:solidFill>
                  <a:srgbClr val="000000"/>
                </a:solidFill>
                <a:latin typeface="Calibri"/>
                <a:ea typeface="Calibri"/>
                <a:cs typeface="Calibri"/>
                <a:sym typeface="Calibri"/>
              </a:rPr>
              <a:t>.</a:t>
            </a:r>
            <a:endParaRPr sz="2400" b="0" i="0" u="none" strike="noStrike" cap="none">
              <a:solidFill>
                <a:srgbClr val="000000"/>
              </a:solidFill>
              <a:latin typeface="Calibri"/>
              <a:ea typeface="Calibri"/>
              <a:cs typeface="Calibri"/>
              <a:sym typeface="Calibri"/>
            </a:endParaRPr>
          </a:p>
        </p:txBody>
      </p:sp>
      <p:sp>
        <p:nvSpPr>
          <p:cNvPr id="75" name="Google Shape;75;p5"/>
          <p:cNvSpPr txBox="1"/>
          <p:nvPr/>
        </p:nvSpPr>
        <p:spPr>
          <a:xfrm>
            <a:off x="2371330" y="151663"/>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dirty="0" smtClean="0">
                <a:solidFill>
                  <a:srgbClr val="0F75BC"/>
                </a:solidFill>
              </a:rPr>
              <a:t>ODE’s Principles</a:t>
            </a:r>
            <a:endParaRPr sz="3600" b="1" i="0" u="none" strike="noStrike" cap="none" dirty="0">
              <a:solidFill>
                <a:srgbClr val="0F75BC"/>
              </a:solidFill>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dirty="0">
                <a:solidFill>
                  <a:srgbClr val="0F75BC"/>
                </a:solidFill>
              </a:rPr>
              <a:t>ODE’s Principles</a:t>
            </a:r>
            <a:r>
              <a:rPr lang="en-US" dirty="0">
                <a:solidFill>
                  <a:srgbClr val="0F75BC"/>
                </a:solidFill>
                <a:latin typeface="Arial"/>
                <a:ea typeface="Arial"/>
                <a:cs typeface="Arial"/>
                <a:sym typeface="Arial"/>
              </a:rPr>
              <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16686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6"/>
          <p:cNvSpPr txBox="1"/>
          <p:nvPr/>
        </p:nvSpPr>
        <p:spPr>
          <a:xfrm>
            <a:off x="2330646" y="16932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Our Local Context</a:t>
            </a:r>
            <a:endParaRPr sz="3600" b="1" i="0" u="none" strike="noStrike" cap="none" dirty="0">
              <a:solidFill>
                <a:srgbClr val="0F75BC"/>
              </a:solidFill>
              <a:latin typeface="Arial"/>
              <a:ea typeface="Arial"/>
              <a:cs typeface="Arial"/>
              <a:sym typeface="Arial"/>
            </a:endParaRPr>
          </a:p>
        </p:txBody>
      </p:sp>
      <p:pic>
        <p:nvPicPr>
          <p:cNvPr id="82" name="Google Shape;82;p6" descr="ODE-Ready-Schools-front-page-06-10-2020.jpg" title="Cover of the Guidance document"/>
          <p:cNvPicPr preferRelativeResize="0"/>
          <p:nvPr/>
        </p:nvPicPr>
        <p:blipFill rotWithShape="1">
          <a:blip r:embed="rId3">
            <a:alphaModFix/>
          </a:blip>
          <a:srcRect/>
          <a:stretch/>
        </p:blipFill>
        <p:spPr>
          <a:xfrm>
            <a:off x="382247" y="1099553"/>
            <a:ext cx="3936985" cy="5094921"/>
          </a:xfrm>
          <a:prstGeom prst="rect">
            <a:avLst/>
          </a:prstGeom>
          <a:noFill/>
          <a:ln>
            <a:noFill/>
          </a:ln>
          <a:effectLst>
            <a:outerShdw blurRad="50800" dist="38100" dir="2700000" algn="tl" rotWithShape="0">
              <a:srgbClr val="000000">
                <a:alpha val="40000"/>
              </a:srgbClr>
            </a:outerShdw>
          </a:effectLst>
        </p:spPr>
      </p:pic>
      <p:sp>
        <p:nvSpPr>
          <p:cNvPr id="83" name="Google Shape;83;p6"/>
          <p:cNvSpPr txBox="1"/>
          <p:nvPr/>
        </p:nvSpPr>
        <p:spPr>
          <a:xfrm>
            <a:off x="4890700" y="1414994"/>
            <a:ext cx="3946537" cy="12735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List 3-5 considerations that played into planning process</a:t>
            </a:r>
            <a:endParaRPr sz="2000" b="0"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Our Local Context</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23932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9"/>
          <p:cNvSpPr txBox="1"/>
          <p:nvPr/>
        </p:nvSpPr>
        <p:spPr>
          <a:xfrm>
            <a:off x="278090" y="727045"/>
            <a:ext cx="8865910" cy="57861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Include transportation departments (and associated contracted providers, if used) in planning for return to service.</a:t>
            </a:r>
            <a:endParaRPr/>
          </a:p>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Buses and transit stations are cleaned frequently. Conduct targeted cleanings between routes, with a focus on disinfecting frequently touched surfaces of the bus.</a:t>
            </a:r>
            <a:endParaRPr/>
          </a:p>
          <a:p>
            <a:pPr marL="285750" marR="0" lvl="0" indent="-22225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Develop protocol for loading/unloading that includes visual screening for students exhibiting symptoms and logs for contact-tracing.</a:t>
            </a:r>
            <a:endParaRPr/>
          </a:p>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Consult with parents/guardians of students who may require additional support (e.g., students who experience a disability and require specialized transportation as a related service) to appropriately provide service.</a:t>
            </a:r>
            <a:endParaRPr/>
          </a:p>
          <a:p>
            <a:pPr marL="285750" marR="0" lvl="0" indent="-22225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Drivers wear facial shields, or their equivalent.</a:t>
            </a:r>
            <a:endParaRPr/>
          </a:p>
          <a:p>
            <a:pPr marL="285750" marR="0" lvl="0" indent="-22225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Inform parents/guardians of practical changes to transportation service (i.e., physical distancing at bus stops and while loading/unloading, potential for increased route time due to additional precautions, sanitizing practices and facial coverings).</a:t>
            </a:r>
            <a:endParaRPr/>
          </a:p>
        </p:txBody>
      </p:sp>
      <p:sp>
        <p:nvSpPr>
          <p:cNvPr id="90" name="Google Shape;90;p9"/>
          <p:cNvSpPr txBox="1"/>
          <p:nvPr/>
        </p:nvSpPr>
        <p:spPr>
          <a:xfrm>
            <a:off x="1944357" y="97690"/>
            <a:ext cx="7141029" cy="107717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dirty="0">
                <a:solidFill>
                  <a:srgbClr val="0F75BC"/>
                </a:solidFill>
                <a:latin typeface="Arial"/>
                <a:ea typeface="Arial"/>
                <a:cs typeface="Arial"/>
                <a:sym typeface="Arial"/>
              </a:rPr>
              <a:t>Transportation</a:t>
            </a:r>
            <a:endParaRPr sz="3200" b="1" i="0" u="none" strike="noStrike" cap="none" dirty="0">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dirty="0">
              <a:solidFill>
                <a:srgbClr val="C00000"/>
              </a:solidFill>
              <a:latin typeface="Arial"/>
              <a:ea typeface="Arial"/>
              <a:cs typeface="Arial"/>
              <a:sym typeface="Arial"/>
            </a:endParaRPr>
          </a:p>
        </p:txBody>
      </p:sp>
      <p:sp>
        <p:nvSpPr>
          <p:cNvPr id="91" name="Google Shape;91;p9"/>
          <p:cNvSpPr txBox="1"/>
          <p:nvPr/>
        </p:nvSpPr>
        <p:spPr>
          <a:xfrm>
            <a:off x="879219" y="605710"/>
            <a:ext cx="8206154"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What’s in the Guidance: Key Concepts to Highlight</a:t>
            </a:r>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Transportation</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46451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p:nvPr/>
        </p:nvSpPr>
        <p:spPr>
          <a:xfrm>
            <a:off x="429851" y="1525394"/>
            <a:ext cx="8323383" cy="4832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List out the who and how of the planning process here</a:t>
            </a:r>
            <a:endParaRPr/>
          </a:p>
        </p:txBody>
      </p:sp>
      <p:sp>
        <p:nvSpPr>
          <p:cNvPr id="98" name="Google Shape;98;p10"/>
          <p:cNvSpPr txBox="1"/>
          <p:nvPr/>
        </p:nvSpPr>
        <p:spPr>
          <a:xfrm>
            <a:off x="2330646" y="169329"/>
            <a:ext cx="661554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Our Planning Process</a:t>
            </a:r>
            <a:endParaRPr sz="3600" b="1" i="0" u="none" strike="noStrike" cap="none" dirty="0">
              <a:solidFill>
                <a:srgbClr val="0F75BC"/>
              </a:solidFill>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Our Planning Process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231628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89929c46f9_2_0"/>
          <p:cNvSpPr txBox="1"/>
          <p:nvPr/>
        </p:nvSpPr>
        <p:spPr>
          <a:xfrm>
            <a:off x="409050" y="910625"/>
            <a:ext cx="8325900" cy="53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dk1"/>
                </a:solidFill>
                <a:latin typeface="Calibri"/>
                <a:ea typeface="Calibri"/>
                <a:cs typeface="Calibri"/>
                <a:sym typeface="Calibri"/>
              </a:rPr>
              <a:t>Preparation</a:t>
            </a:r>
            <a:endParaRPr sz="1500" b="1">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Read this </a:t>
            </a:r>
            <a:r>
              <a:rPr lang="en-US" sz="1500" i="1">
                <a:solidFill>
                  <a:schemeClr val="dk1"/>
                </a:solidFill>
                <a:latin typeface="Calibri"/>
                <a:ea typeface="Calibri"/>
                <a:cs typeface="Calibri"/>
                <a:sym typeface="Calibri"/>
              </a:rPr>
              <a:t>Ready Schools, Safe Learners </a:t>
            </a:r>
            <a:r>
              <a:rPr lang="en-US" sz="1500">
                <a:solidFill>
                  <a:schemeClr val="dk1"/>
                </a:solidFill>
                <a:latin typeface="Calibri"/>
                <a:ea typeface="Calibri"/>
                <a:cs typeface="Calibri"/>
                <a:sym typeface="Calibri"/>
              </a:rPr>
              <a:t>guidance in its entirety.</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Consult your </a:t>
            </a:r>
            <a:r>
              <a:rPr lang="en-US" sz="1500" u="sng">
                <a:solidFill>
                  <a:srgbClr val="1155CC"/>
                </a:solidFill>
                <a:latin typeface="Calibri"/>
                <a:ea typeface="Calibri"/>
                <a:cs typeface="Calibri"/>
                <a:sym typeface="Calibri"/>
                <a:hlinkClick r:id="rId3"/>
              </a:rPr>
              <a:t>Local Public Health Authority</a:t>
            </a:r>
            <a:r>
              <a:rPr lang="en-US" sz="1500">
                <a:solidFill>
                  <a:schemeClr val="dk1"/>
                </a:solidFill>
                <a:latin typeface="Calibri"/>
                <a:ea typeface="Calibri"/>
                <a:cs typeface="Calibri"/>
                <a:sym typeface="Calibri"/>
              </a:rPr>
              <a:t> and familiarize yourself with the </a:t>
            </a:r>
            <a:r>
              <a:rPr lang="en-US" sz="1500" u="sng">
                <a:solidFill>
                  <a:srgbClr val="1155CC"/>
                </a:solidFill>
                <a:latin typeface="Calibri"/>
                <a:ea typeface="Calibri"/>
                <a:cs typeface="Calibri"/>
                <a:sym typeface="Calibri"/>
                <a:hlinkClick r:id="rId4"/>
              </a:rPr>
              <a:t>disease management metrics within your health region</a:t>
            </a:r>
            <a:r>
              <a:rPr lang="en-US"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Assemble appropriate personnel within the school/district and any community partners to create a planning team.</a:t>
            </a:r>
            <a:endParaRPr sz="1500">
              <a:solidFill>
                <a:schemeClr val="dk1"/>
              </a:solidFill>
              <a:latin typeface="Calibri"/>
              <a:ea typeface="Calibri"/>
              <a:cs typeface="Calibri"/>
              <a:sym typeface="Calibri"/>
            </a:endParaRPr>
          </a:p>
          <a:p>
            <a:pPr marL="457200" lvl="0" indent="0" algn="l" rtl="0">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b="1">
                <a:solidFill>
                  <a:schemeClr val="dk1"/>
                </a:solidFill>
                <a:latin typeface="Calibri"/>
                <a:ea typeface="Calibri"/>
                <a:cs typeface="Calibri"/>
                <a:sym typeface="Calibri"/>
              </a:rPr>
              <a:t>Plan Development</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Work with the planning team to complete the </a:t>
            </a:r>
            <a:r>
              <a:rPr lang="en-US" sz="1500" i="1">
                <a:solidFill>
                  <a:schemeClr val="dk1"/>
                </a:solidFill>
                <a:latin typeface="Calibri"/>
                <a:ea typeface="Calibri"/>
                <a:cs typeface="Calibri"/>
                <a:sym typeface="Calibri"/>
              </a:rPr>
              <a:t>Operational Blueprint </a:t>
            </a:r>
            <a:r>
              <a:rPr lang="en-US" sz="1500">
                <a:solidFill>
                  <a:schemeClr val="dk1"/>
                </a:solidFill>
                <a:latin typeface="Calibri"/>
                <a:ea typeface="Calibri"/>
                <a:cs typeface="Calibri"/>
                <a:sym typeface="Calibri"/>
              </a:rPr>
              <a:t>template for your school. Private schools are required to complete sections 1-3.</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Consult with key partners (see </a:t>
            </a:r>
            <a:r>
              <a:rPr lang="en-US" sz="1500">
                <a:solidFill>
                  <a:srgbClr val="1155CD"/>
                </a:solidFill>
                <a:latin typeface="Calibri"/>
                <a:ea typeface="Calibri"/>
                <a:cs typeface="Calibri"/>
                <a:sym typeface="Calibri"/>
              </a:rPr>
              <a:t>section 6, including Tribal Consultation</a:t>
            </a:r>
            <a:r>
              <a:rPr lang="en-US" sz="1500">
                <a:solidFill>
                  <a:schemeClr val="dk1"/>
                </a:solidFill>
                <a:latin typeface="Calibri"/>
                <a:ea typeface="Calibri"/>
                <a:cs typeface="Calibri"/>
                <a:sym typeface="Calibri"/>
              </a:rPr>
              <a:t>) to complete the </a:t>
            </a:r>
            <a:r>
              <a:rPr lang="en-US" sz="1500" i="1">
                <a:solidFill>
                  <a:schemeClr val="dk1"/>
                </a:solidFill>
                <a:latin typeface="Calibri"/>
                <a:ea typeface="Calibri"/>
                <a:cs typeface="Calibri"/>
                <a:sym typeface="Calibri"/>
              </a:rPr>
              <a:t>Operational Blueprint for Reentry.</a:t>
            </a:r>
            <a:endParaRPr sz="1500" i="1">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Submit the </a:t>
            </a:r>
            <a:r>
              <a:rPr lang="en-US" sz="1500" i="1">
                <a:solidFill>
                  <a:schemeClr val="dk1"/>
                </a:solidFill>
                <a:latin typeface="Calibri"/>
                <a:ea typeface="Calibri"/>
                <a:cs typeface="Calibri"/>
                <a:sym typeface="Calibri"/>
              </a:rPr>
              <a:t>Operational Blueprint for Reentry </a:t>
            </a:r>
            <a:r>
              <a:rPr lang="en-US" sz="1500">
                <a:solidFill>
                  <a:schemeClr val="dk1"/>
                </a:solidFill>
                <a:latin typeface="Calibri"/>
                <a:ea typeface="Calibri"/>
                <a:cs typeface="Calibri"/>
                <a:sym typeface="Calibri"/>
              </a:rPr>
              <a:t>to your local school board.</a:t>
            </a:r>
            <a:endParaRPr sz="1500">
              <a:solidFill>
                <a:srgbClr val="1155CD"/>
              </a:solidFill>
              <a:latin typeface="Calibri"/>
              <a:ea typeface="Calibri"/>
              <a:cs typeface="Calibri"/>
              <a:sym typeface="Calibri"/>
            </a:endParaRPr>
          </a:p>
          <a:p>
            <a:pPr marL="0" lvl="0" indent="0" algn="l" rtl="0">
              <a:spcBef>
                <a:spcPts val="0"/>
              </a:spcBef>
              <a:spcAft>
                <a:spcPts val="0"/>
              </a:spcAft>
              <a:buNone/>
            </a:pPr>
            <a:endParaRPr sz="1500" b="1">
              <a:solidFill>
                <a:schemeClr val="dk1"/>
              </a:solidFill>
              <a:latin typeface="Calibri"/>
              <a:ea typeface="Calibri"/>
              <a:cs typeface="Calibri"/>
              <a:sym typeface="Calibri"/>
            </a:endParaRPr>
          </a:p>
          <a:p>
            <a:pPr marL="0" lvl="0" indent="0" algn="l" rtl="0">
              <a:spcBef>
                <a:spcPts val="0"/>
              </a:spcBef>
              <a:spcAft>
                <a:spcPts val="0"/>
              </a:spcAft>
              <a:buNone/>
            </a:pPr>
            <a:r>
              <a:rPr lang="en-US" sz="1500" b="1">
                <a:solidFill>
                  <a:schemeClr val="dk1"/>
                </a:solidFill>
                <a:latin typeface="Calibri"/>
                <a:ea typeface="Calibri"/>
                <a:cs typeface="Calibri"/>
                <a:sym typeface="Calibri"/>
              </a:rPr>
              <a:t>Public Health Review</a:t>
            </a:r>
            <a:endParaRPr sz="1500" b="1">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Submit the </a:t>
            </a:r>
            <a:r>
              <a:rPr lang="en-US" sz="1500" i="1">
                <a:solidFill>
                  <a:schemeClr val="dk1"/>
                </a:solidFill>
                <a:latin typeface="Calibri"/>
                <a:ea typeface="Calibri"/>
                <a:cs typeface="Calibri"/>
                <a:sym typeface="Calibri"/>
              </a:rPr>
              <a:t>Operational Blueprint for Reentry</a:t>
            </a:r>
            <a:r>
              <a:rPr lang="en-US" sz="1500">
                <a:solidFill>
                  <a:schemeClr val="dk1"/>
                </a:solidFill>
                <a:latin typeface="Calibri"/>
                <a:ea typeface="Calibri"/>
                <a:cs typeface="Calibri"/>
                <a:sym typeface="Calibri"/>
              </a:rPr>
              <a:t> to your </a:t>
            </a:r>
            <a:r>
              <a:rPr lang="en-US" sz="1500" u="sng">
                <a:solidFill>
                  <a:srgbClr val="1155CC"/>
                </a:solidFill>
                <a:latin typeface="Calibri"/>
                <a:ea typeface="Calibri"/>
                <a:cs typeface="Calibri"/>
                <a:sym typeface="Calibri"/>
                <a:hlinkClick r:id="rId3"/>
              </a:rPr>
              <a:t>Local Public Health Authority</a:t>
            </a:r>
            <a:r>
              <a:rPr lang="en-U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Your </a:t>
            </a:r>
            <a:r>
              <a:rPr lang="en-US" sz="1500" u="sng">
                <a:solidFill>
                  <a:srgbClr val="1155CC"/>
                </a:solidFill>
                <a:latin typeface="Calibri"/>
                <a:ea typeface="Calibri"/>
                <a:cs typeface="Calibri"/>
                <a:sym typeface="Calibri"/>
                <a:hlinkClick r:id="rId3"/>
              </a:rPr>
              <a:t>Local Public Health Authority</a:t>
            </a:r>
            <a:r>
              <a:rPr lang="en-US" sz="1500">
                <a:solidFill>
                  <a:schemeClr val="dk1"/>
                </a:solidFill>
                <a:latin typeface="Calibri"/>
                <a:ea typeface="Calibri"/>
                <a:cs typeface="Calibri"/>
                <a:sym typeface="Calibri"/>
              </a:rPr>
              <a:t> will attest to receiving the blueprint, carefully reviewing sections 1-3, and support your ongoing efforts towards</a:t>
            </a:r>
            <a:r>
              <a:rPr lang="en-US" sz="1500">
                <a:solidFill>
                  <a:srgbClr val="1155CD"/>
                </a:solidFill>
                <a:latin typeface="Calibri"/>
                <a:ea typeface="Calibri"/>
                <a:cs typeface="Calibri"/>
                <a:sym typeface="Calibri"/>
              </a:rPr>
              <a:t> </a:t>
            </a:r>
            <a:r>
              <a:rPr lang="en-US" sz="1500">
                <a:solidFill>
                  <a:schemeClr val="dk1"/>
                </a:solidFill>
                <a:latin typeface="Calibri"/>
                <a:ea typeface="Calibri"/>
                <a:cs typeface="Calibri"/>
                <a:sym typeface="Calibri"/>
              </a:rPr>
              <a:t>ongoing COVID-19 mitigation efforts.</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b="1">
                <a:solidFill>
                  <a:schemeClr val="dk1"/>
                </a:solidFill>
                <a:latin typeface="Calibri"/>
                <a:ea typeface="Calibri"/>
                <a:cs typeface="Calibri"/>
                <a:sym typeface="Calibri"/>
              </a:rPr>
              <a:t>Final Plan Submission</a:t>
            </a:r>
            <a:endParaRPr sz="1500">
              <a:solidFill>
                <a:srgbClr val="1155CD"/>
              </a:solidFill>
              <a:latin typeface="Calibri"/>
              <a:ea typeface="Calibri"/>
              <a:cs typeface="Calibri"/>
              <a:sym typeface="Calibri"/>
            </a:endParaRPr>
          </a:p>
          <a:p>
            <a:pPr marL="457200" lvl="0" indent="-323850" algn="l" rtl="0">
              <a:spcBef>
                <a:spcPts val="120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Post the </a:t>
            </a:r>
            <a:r>
              <a:rPr lang="en-US" sz="1500" i="1">
                <a:solidFill>
                  <a:schemeClr val="dk1"/>
                </a:solidFill>
                <a:latin typeface="Calibri"/>
                <a:ea typeface="Calibri"/>
                <a:cs typeface="Calibri"/>
                <a:sym typeface="Calibri"/>
              </a:rPr>
              <a:t>Operational Blueprint for Reentry </a:t>
            </a:r>
            <a:r>
              <a:rPr lang="en-US" sz="1500">
                <a:solidFill>
                  <a:schemeClr val="dk1"/>
                </a:solidFill>
                <a:latin typeface="Calibri"/>
                <a:ea typeface="Calibri"/>
                <a:cs typeface="Calibri"/>
                <a:sym typeface="Calibri"/>
              </a:rPr>
              <a:t>on your school and district websites. If there is no school or district website, it can be posted to the ESD website.</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AutoNum type="arabicPeriod"/>
            </a:pPr>
            <a:r>
              <a:rPr lang="en-US" sz="1500" u="sng">
                <a:solidFill>
                  <a:srgbClr val="1155CC"/>
                </a:solidFill>
                <a:latin typeface="Calibri"/>
                <a:ea typeface="Calibri"/>
                <a:cs typeface="Calibri"/>
                <a:sym typeface="Calibri"/>
                <a:hlinkClick r:id="rId5"/>
              </a:rPr>
              <a:t>Submit</a:t>
            </a:r>
            <a:r>
              <a:rPr lang="en-US" sz="1500">
                <a:solidFill>
                  <a:schemeClr val="dk1"/>
                </a:solidFill>
                <a:latin typeface="Calibri"/>
                <a:ea typeface="Calibri"/>
                <a:cs typeface="Calibri"/>
                <a:sym typeface="Calibri"/>
              </a:rPr>
              <a:t> final plan for each school to the Oregon Department of Education.</a:t>
            </a:r>
            <a:endParaRPr sz="1500">
              <a:solidFill>
                <a:schemeClr val="dk1"/>
              </a:solidFill>
              <a:latin typeface="Calibri"/>
              <a:ea typeface="Calibri"/>
              <a:cs typeface="Calibri"/>
              <a:sym typeface="Calibri"/>
            </a:endParaRPr>
          </a:p>
        </p:txBody>
      </p:sp>
      <p:sp>
        <p:nvSpPr>
          <p:cNvPr id="105" name="Google Shape;105;g89929c46f9_2_0"/>
          <p:cNvSpPr txBox="1"/>
          <p:nvPr/>
        </p:nvSpPr>
        <p:spPr>
          <a:xfrm>
            <a:off x="2330646" y="169329"/>
            <a:ext cx="66156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dirty="0">
                <a:solidFill>
                  <a:srgbClr val="9F2065"/>
                </a:solidFill>
                <a:latin typeface="Calibri"/>
                <a:ea typeface="Calibri"/>
                <a:cs typeface="Calibri"/>
                <a:sym typeface="Calibri"/>
              </a:rPr>
              <a:t>10 </a:t>
            </a:r>
            <a:r>
              <a:rPr lang="en-US" sz="3600" b="1" i="0" u="none" strike="noStrike" cap="none" dirty="0">
                <a:solidFill>
                  <a:srgbClr val="9F2065"/>
                </a:solidFill>
                <a:latin typeface="Calibri"/>
                <a:ea typeface="Calibri"/>
                <a:cs typeface="Calibri"/>
                <a:sym typeface="Calibri"/>
              </a:rPr>
              <a:t>Critical Steps</a:t>
            </a:r>
            <a:endParaRPr sz="3600" b="1" i="0" u="none" strike="noStrike" cap="none" dirty="0">
              <a:solidFill>
                <a:srgbClr val="0F75BC"/>
              </a:solidFill>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dirty="0">
                <a:solidFill>
                  <a:srgbClr val="9F2065"/>
                </a:solidFill>
                <a:ea typeface="Calibri"/>
                <a:cs typeface="Calibri"/>
                <a:sym typeface="Calibri"/>
              </a:rPr>
              <a:t>10 Critical Steps</a:t>
            </a:r>
            <a:r>
              <a:rPr lang="en-US" dirty="0">
                <a:solidFill>
                  <a:srgbClr val="0F75BC"/>
                </a:solidFill>
                <a:latin typeface="Arial"/>
                <a:ea typeface="Arial"/>
                <a:cs typeface="Arial"/>
                <a:sym typeface="Arial"/>
              </a:rPr>
              <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189826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89929c46f9_0_196"/>
          <p:cNvSpPr txBox="1"/>
          <p:nvPr/>
        </p:nvSpPr>
        <p:spPr>
          <a:xfrm>
            <a:off x="931333" y="151663"/>
            <a:ext cx="80556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Local Flexibility &amp; Responsibility</a:t>
            </a:r>
            <a:endParaRPr sz="3600" b="1" i="0" u="none" strike="noStrike" cap="none" dirty="0">
              <a:solidFill>
                <a:srgbClr val="0F75BC"/>
              </a:solidFill>
              <a:latin typeface="Arial"/>
              <a:ea typeface="Arial"/>
              <a:cs typeface="Arial"/>
              <a:sym typeface="Arial"/>
            </a:endParaRPr>
          </a:p>
        </p:txBody>
      </p:sp>
      <p:sp>
        <p:nvSpPr>
          <p:cNvPr id="112" name="Google Shape;112;g89929c46f9_0_196"/>
          <p:cNvSpPr txBox="1"/>
          <p:nvPr/>
        </p:nvSpPr>
        <p:spPr>
          <a:xfrm>
            <a:off x="2099733" y="641799"/>
            <a:ext cx="6873600" cy="46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sp>
        <p:nvSpPr>
          <p:cNvPr id="113" name="Google Shape;113;g89929c46f9_0_196"/>
          <p:cNvSpPr txBox="1"/>
          <p:nvPr/>
        </p:nvSpPr>
        <p:spPr>
          <a:xfrm>
            <a:off x="150400" y="1669375"/>
            <a:ext cx="8823000" cy="4346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800" b="1">
                <a:solidFill>
                  <a:schemeClr val="dk1"/>
                </a:solidFill>
                <a:latin typeface="Calibri"/>
                <a:ea typeface="Calibri"/>
                <a:cs typeface="Calibri"/>
                <a:sym typeface="Calibri"/>
              </a:rPr>
              <a:t>KEY PRINCIPLES for Reducing Potential Exposures</a:t>
            </a:r>
            <a:endParaRPr sz="2500">
              <a:latin typeface="Calibri"/>
              <a:ea typeface="Calibri"/>
              <a:cs typeface="Calibri"/>
              <a:sym typeface="Calibri"/>
            </a:endParaRPr>
          </a:p>
          <a:p>
            <a:pPr marL="0" lvl="0" indent="0" algn="l" rtl="0">
              <a:lnSpc>
                <a:spcPct val="115000"/>
              </a:lnSpc>
              <a:spcBef>
                <a:spcPts val="1200"/>
              </a:spcBef>
              <a:spcAft>
                <a:spcPts val="0"/>
              </a:spcAft>
              <a:buNone/>
            </a:pPr>
            <a:r>
              <a:rPr lang="en-US" sz="1800">
                <a:latin typeface="Calibri"/>
                <a:ea typeface="Calibri"/>
                <a:cs typeface="Calibri"/>
                <a:sym typeface="Calibri"/>
              </a:rPr>
              <a:t>The mainstays of reducing exposure to the coronavirus and other respiratory pathogens are:</a:t>
            </a:r>
            <a:endParaRPr sz="1800">
              <a:latin typeface="Calibri"/>
              <a:ea typeface="Calibri"/>
              <a:cs typeface="Calibri"/>
              <a:sym typeface="Calibri"/>
            </a:endParaRPr>
          </a:p>
          <a:p>
            <a:pPr marL="457200" lvl="0" indent="-342900" algn="l" rtl="0">
              <a:lnSpc>
                <a:spcPct val="115000"/>
              </a:lnSpc>
              <a:spcBef>
                <a:spcPts val="1200"/>
              </a:spcBef>
              <a:spcAft>
                <a:spcPts val="0"/>
              </a:spcAft>
              <a:buClr>
                <a:srgbClr val="000000"/>
              </a:buClr>
              <a:buSzPts val="1800"/>
              <a:buAutoNum type="arabicPeriod"/>
            </a:pPr>
            <a:r>
              <a:rPr lang="en-US" sz="1800" b="1">
                <a:latin typeface="Calibri"/>
                <a:ea typeface="Calibri"/>
                <a:cs typeface="Calibri"/>
                <a:sym typeface="Calibri"/>
              </a:rPr>
              <a:t>Physical distancing</a:t>
            </a:r>
            <a:r>
              <a:rPr lang="en-US" sz="1800">
                <a:latin typeface="Calibri"/>
                <a:ea typeface="Calibri"/>
                <a:cs typeface="Calibri"/>
                <a:sym typeface="Calibri"/>
              </a:rPr>
              <a:t> — minimizing close contact (&lt;six feet) with other people.</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AutoNum type="arabicPeriod"/>
            </a:pPr>
            <a:r>
              <a:rPr lang="en-US" sz="1800" b="1">
                <a:latin typeface="Calibri"/>
                <a:ea typeface="Calibri"/>
                <a:cs typeface="Calibri"/>
                <a:sym typeface="Calibri"/>
              </a:rPr>
              <a:t>Hand hygiene</a:t>
            </a:r>
            <a:r>
              <a:rPr lang="en-US" sz="1800">
                <a:latin typeface="Calibri"/>
                <a:ea typeface="Calibri"/>
                <a:cs typeface="Calibri"/>
                <a:sym typeface="Calibri"/>
              </a:rPr>
              <a:t> — frequent washing with soap and water or using hand sanitizer.</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AutoNum type="arabicPeriod"/>
            </a:pPr>
            <a:r>
              <a:rPr lang="en-US" sz="1800" b="1">
                <a:latin typeface="Calibri"/>
                <a:ea typeface="Calibri"/>
                <a:cs typeface="Calibri"/>
                <a:sym typeface="Calibri"/>
              </a:rPr>
              <a:t>Cohorts</a:t>
            </a:r>
            <a:r>
              <a:rPr lang="en-US" sz="1800">
                <a:latin typeface="Calibri"/>
                <a:ea typeface="Calibri"/>
                <a:cs typeface="Calibri"/>
                <a:sym typeface="Calibri"/>
              </a:rPr>
              <a:t> — conducting all activities in small groups that remain together over time with minimal mixing of groups.</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AutoNum type="arabicPeriod"/>
            </a:pPr>
            <a:r>
              <a:rPr lang="en-US" sz="1800" b="1">
                <a:latin typeface="Calibri"/>
                <a:ea typeface="Calibri"/>
                <a:cs typeface="Calibri"/>
                <a:sym typeface="Calibri"/>
              </a:rPr>
              <a:t>Protective equipment </a:t>
            </a:r>
            <a:r>
              <a:rPr lang="en-US" sz="1800">
                <a:latin typeface="Calibri"/>
                <a:ea typeface="Calibri"/>
                <a:cs typeface="Calibri"/>
                <a:sym typeface="Calibri"/>
              </a:rPr>
              <a:t>— use of face shields, face coverings, and barriers.</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AutoNum type="arabicPeriod"/>
            </a:pPr>
            <a:r>
              <a:rPr lang="en-US" sz="1800" b="1">
                <a:latin typeface="Calibri"/>
                <a:ea typeface="Calibri"/>
                <a:cs typeface="Calibri"/>
                <a:sym typeface="Calibri"/>
              </a:rPr>
              <a:t>Environmental cleaning and disinfection</a:t>
            </a:r>
            <a:r>
              <a:rPr lang="en-US" sz="1800">
                <a:latin typeface="Calibri"/>
                <a:ea typeface="Calibri"/>
                <a:cs typeface="Calibri"/>
                <a:sym typeface="Calibri"/>
              </a:rPr>
              <a:t> — especially of high-touch surfaces.</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AutoNum type="arabicPeriod"/>
            </a:pPr>
            <a:r>
              <a:rPr lang="en-US" sz="1800" b="1">
                <a:latin typeface="Calibri"/>
                <a:ea typeface="Calibri"/>
                <a:cs typeface="Calibri"/>
                <a:sym typeface="Calibri"/>
              </a:rPr>
              <a:t>Isolation</a:t>
            </a:r>
            <a:r>
              <a:rPr lang="en-US" sz="1800">
                <a:latin typeface="Calibri"/>
                <a:ea typeface="Calibri"/>
                <a:cs typeface="Calibri"/>
                <a:sym typeface="Calibri"/>
              </a:rPr>
              <a:t> of sick people and quarantine of exposed people.</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AutoNum type="arabicPeriod"/>
            </a:pPr>
            <a:r>
              <a:rPr lang="en-US" sz="1800">
                <a:latin typeface="Calibri"/>
                <a:ea typeface="Calibri"/>
                <a:cs typeface="Calibri"/>
                <a:sym typeface="Calibri"/>
              </a:rPr>
              <a:t>With the above considerations foremost, </a:t>
            </a:r>
            <a:r>
              <a:rPr lang="en-US" sz="1800" b="1">
                <a:latin typeface="Calibri"/>
                <a:ea typeface="Calibri"/>
                <a:cs typeface="Calibri"/>
                <a:sym typeface="Calibri"/>
              </a:rPr>
              <a:t>outdoor activities </a:t>
            </a:r>
            <a:r>
              <a:rPr lang="en-US" sz="1800">
                <a:latin typeface="Calibri"/>
                <a:ea typeface="Calibri"/>
                <a:cs typeface="Calibri"/>
                <a:sym typeface="Calibri"/>
              </a:rPr>
              <a:t>are safer than indoor activities.</a:t>
            </a:r>
            <a:endParaRPr sz="1800">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Local Flexibility &amp; Responsibility</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2495443642"/>
      </p:ext>
    </p:extLst>
  </p:cSld>
  <p:clrMapOvr>
    <a:masterClrMapping/>
  </p:clrMapOvr>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7F503C52-12B9-4EA8-9F89-165746C6E469}"/>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45A6DAF1-5290-4CB7-877E-E2667507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ffice xmlns="http://schemas.microsoft.com/sharepoint/v3" xsi:nil="true"/>
    <PublishingStartDate xmlns="http://schemas.microsoft.com/sharepoint/v3" xsi:nil="true"/>
    <PublishingExpirationDate xmlns="http://schemas.microsoft.com/sharepoint/v3" xsi:nil="true"/>
    <Estimated_x0020_Creation_x0020_Date xmlns="c30eb2c4-08af-4681-9c46-ce44a6085b67" xsi:nil="true"/>
    <Remediation_x0020_Date xmlns="c30eb2c4-08af-4681-9c46-ce44a6085b67" xsi:nil="true"/>
    <Priority xmlns="c30eb2c4-08af-4681-9c46-ce44a6085b67" xsi:nil="true"/>
  </documentManagement>
</p:properties>
</file>

<file path=customXml/itemProps1.xml><?xml version="1.0" encoding="utf-8"?>
<ds:datastoreItem xmlns:ds="http://schemas.openxmlformats.org/officeDocument/2006/customXml" ds:itemID="{FACAB952-EE7E-4283-B35A-AC8574F5998E}"/>
</file>

<file path=customXml/itemProps2.xml><?xml version="1.0" encoding="utf-8"?>
<ds:datastoreItem xmlns:ds="http://schemas.openxmlformats.org/officeDocument/2006/customXml" ds:itemID="{CD44B1E0-5688-4811-A507-3C2D3264981E}"/>
</file>

<file path=customXml/itemProps3.xml><?xml version="1.0" encoding="utf-8"?>
<ds:datastoreItem xmlns:ds="http://schemas.openxmlformats.org/officeDocument/2006/customXml" ds:itemID="{270BE3C3-2BB3-4C7D-B41E-741E7C2557C4}"/>
</file>

<file path=docProps/app.xml><?xml version="1.0" encoding="utf-8"?>
<Properties xmlns="http://schemas.openxmlformats.org/officeDocument/2006/extended-properties" xmlns:vt="http://schemas.openxmlformats.org/officeDocument/2006/docPropsVTypes">
  <Template>ODE Powerpoint Template March 2019</Template>
  <TotalTime>24</TotalTime>
  <Words>1804</Words>
  <Application>Microsoft Office PowerPoint</Application>
  <PresentationFormat>On-screen Show (4:3)</PresentationFormat>
  <Paragraphs>250</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Courier New</vt:lpstr>
      <vt:lpstr>Noto Sans Symbols</vt:lpstr>
      <vt:lpstr>ODE_Powerpoint - pattern background</vt:lpstr>
      <vt:lpstr>ODE_Powerpoint</vt:lpstr>
      <vt:lpstr>Ready Schools, Safe learners</vt:lpstr>
      <vt:lpstr>Today’s topics</vt:lpstr>
      <vt:lpstr>Grace and Patience</vt:lpstr>
      <vt:lpstr>ODE’s Principles </vt:lpstr>
      <vt:lpstr>Our Local Context </vt:lpstr>
      <vt:lpstr>Transportation </vt:lpstr>
      <vt:lpstr>Our Planning Process </vt:lpstr>
      <vt:lpstr>10 Critical Steps </vt:lpstr>
      <vt:lpstr>Local Flexibility &amp; Responsibility </vt:lpstr>
      <vt:lpstr>Public health and School Reentry Decision Tool</vt:lpstr>
      <vt:lpstr>Face Coverings </vt:lpstr>
      <vt:lpstr>Higher Risk Activities </vt:lpstr>
      <vt:lpstr>Instructional Models for the 2020-21 School year</vt:lpstr>
      <vt:lpstr>Requirements and recommendations by instructional model</vt:lpstr>
      <vt:lpstr>Operational Blueprint 1</vt:lpstr>
      <vt:lpstr>Operational Blueprint 2</vt:lpstr>
      <vt:lpstr>Operational Blueprint 3</vt:lpstr>
      <vt:lpstr>Operational Blueprint 4</vt:lpstr>
      <vt:lpstr>Operational Blueprint 5</vt:lpstr>
      <vt:lpstr>Operational Blueprint 6</vt:lpstr>
      <vt:lpstr>Operational Blueprint7</vt:lpstr>
      <vt:lpstr>Operational Blueprint 8</vt:lpstr>
      <vt:lpstr>Operational Blueprint 9</vt:lpstr>
      <vt:lpstr>Operational Blueprint 10</vt:lpstr>
      <vt:lpstr>Operational Blueprint 11</vt:lpstr>
      <vt:lpstr>Operational Blueprint 12</vt:lpstr>
      <vt:lpstr>Operational Blueprint 13</vt:lpstr>
      <vt:lpstr>The Next 90 Days… </vt:lpstr>
      <vt:lpstr>Conclusion</vt:lpstr>
      <vt:lpstr>Questions?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Schools, Safe learners</dc:title>
  <dc:creator>RUDY Peter - ODE</dc:creator>
  <cp:lastModifiedBy>RUDY Peter - ODE</cp:lastModifiedBy>
  <cp:revision>4</cp:revision>
  <cp:lastPrinted>2017-08-28T18:38:33Z</cp:lastPrinted>
  <dcterms:created xsi:type="dcterms:W3CDTF">2020-06-10T15:15:32Z</dcterms:created>
  <dcterms:modified xsi:type="dcterms:W3CDTF">2020-06-10T15:40:32Z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