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3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5143500" type="screen16x9"/>
  <p:notesSz cx="6881813" cy="9296400"/>
  <p:embeddedFontLst>
    <p:embeddedFont>
      <p:font typeface="Georgia" panose="02040502050405020303" pitchFamily="18" charset="0"/>
      <p:regular r:id="rId37"/>
      <p:bold r:id="rId38"/>
      <p:italic r:id="rId39"/>
      <p:boldItalic r:id="rId40"/>
    </p:embeddedFont>
    <p:embeddedFont>
      <p:font typeface="Quattrocento Sans"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CC559C-BDDE-4BC5-AF49-1A5BB5CCA217}">
  <a:tblStyle styleId="{2ECC559C-BDDE-4BC5-AF49-1A5BB5CCA217}"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F9FB328-781F-4C4B-86A7-1E6F9030BE7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7D63BFB-8ACA-4EE6-A0E0-6270E9278192}"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40" y="4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customXml" Target="../customXml/item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82119" cy="466434"/>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1" y="1"/>
            <a:ext cx="2982119" cy="466434"/>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54315" y="1162050"/>
            <a:ext cx="55731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6433"/>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pr.org/2020/10/21/925794511/were-the-risks-of-reopening-schools-exaggerated"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nytimes.com/2020/10/19/nyregion/schools-coronavirus.html?name=undefined&amp;region=inline&amp;label=school-reopenings&amp;module=hub_Band&amp;block=&amp;action=click&amp;pgtype=LegacyCollection&amp;impression_id=f0b2a8a0-12f5-11eb-86b1-b973b4ee2810"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coronavirus/2019-ncov/more/scientific-brief-sars-cov-2.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regon.gov/od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914400" lvl="1" indent="-228600" algn="l" rtl="0">
              <a:lnSpc>
                <a:spcPct val="100000"/>
              </a:lnSpc>
              <a:spcBef>
                <a:spcPts val="0"/>
              </a:spcBef>
              <a:spcAft>
                <a:spcPts val="0"/>
              </a:spcAft>
              <a:buSzPts val="1400"/>
              <a:buNone/>
            </a:pP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a:solidFill>
                  <a:srgbClr val="212529"/>
                </a:solidFill>
                <a:highlight>
                  <a:srgbClr val="F8F9FA"/>
                </a:highlight>
                <a:latin typeface="Arial"/>
                <a:ea typeface="Arial"/>
                <a:cs typeface="Arial"/>
                <a:sym typeface="Arial"/>
              </a:rPr>
              <a:t>Fred Rogers: "Often when you think you're at the end of something, you're at the beginning of something else."</a:t>
            </a:r>
            <a:endParaRPr>
              <a:solidFill>
                <a:srgbClr val="212529"/>
              </a:solidFill>
              <a:highlight>
                <a:srgbClr val="F8F9FA"/>
              </a:highlight>
              <a:latin typeface="Arial"/>
              <a:ea typeface="Arial"/>
              <a:cs typeface="Arial"/>
              <a:sym typeface="Arial"/>
            </a:endParaRPr>
          </a:p>
          <a:p>
            <a:pPr marL="0" lvl="0" indent="0" algn="l" rtl="0">
              <a:spcBef>
                <a:spcPts val="0"/>
              </a:spcBef>
              <a:spcAft>
                <a:spcPts val="0"/>
              </a:spcAft>
              <a:buSzPts val="1400"/>
              <a:buNone/>
            </a:pPr>
            <a:r>
              <a:rPr lang="en-US">
                <a:solidFill>
                  <a:srgbClr val="212529"/>
                </a:solidFill>
                <a:highlight>
                  <a:srgbClr val="F8F9FA"/>
                </a:highlight>
                <a:latin typeface="Arial"/>
                <a:ea typeface="Arial"/>
                <a:cs typeface="Arial"/>
                <a:sym typeface="Arial"/>
              </a:rPr>
              <a:t>We have to be open to constant change and ready to respond to new information. There's nothing about our current situation that allows for sameness and static solutions.</a:t>
            </a:r>
            <a:endParaRPr>
              <a:solidFill>
                <a:srgbClr val="212529"/>
              </a:solidFill>
              <a:highlight>
                <a:srgbClr val="F8F9FA"/>
              </a:highlight>
              <a:latin typeface="Arial"/>
              <a:ea typeface="Arial"/>
              <a:cs typeface="Arial"/>
              <a:sym typeface="Arial"/>
            </a:endParaRPr>
          </a:p>
          <a:p>
            <a:pPr marL="0" lvl="0" indent="0" algn="l" rtl="0">
              <a:spcBef>
                <a:spcPts val="0"/>
              </a:spcBef>
              <a:spcAft>
                <a:spcPts val="0"/>
              </a:spcAft>
              <a:buSzPts val="1400"/>
              <a:buNone/>
            </a:pPr>
            <a:endParaRPr>
              <a:solidFill>
                <a:srgbClr val="212529"/>
              </a:solidFill>
              <a:highlight>
                <a:srgbClr val="F8F9FA"/>
              </a:highlight>
              <a:latin typeface="Arial"/>
              <a:ea typeface="Arial"/>
              <a:cs typeface="Arial"/>
              <a:sym typeface="Arial"/>
            </a:endParaRPr>
          </a:p>
          <a:p>
            <a:pPr marL="0" marR="0" lvl="0" indent="0" algn="l" rtl="0">
              <a:lnSpc>
                <a:spcPct val="100000"/>
              </a:lnSpc>
              <a:spcBef>
                <a:spcPts val="0"/>
              </a:spcBef>
              <a:spcAft>
                <a:spcPts val="0"/>
              </a:spcAft>
              <a:buSzPts val="1400"/>
              <a:buNone/>
            </a:pPr>
            <a:endParaRPr>
              <a:solidFill>
                <a:srgbClr val="212529"/>
              </a:solidFill>
              <a:highlight>
                <a:srgbClr val="F8F9FA"/>
              </a:highlight>
              <a:latin typeface="Arial"/>
              <a:ea typeface="Arial"/>
              <a:cs typeface="Arial"/>
              <a:sym typeface="Arial"/>
            </a:endParaRPr>
          </a:p>
          <a:p>
            <a:pPr marL="0" marR="0" lvl="0" indent="0" algn="l" rtl="0">
              <a:lnSpc>
                <a:spcPct val="100000"/>
              </a:lnSpc>
              <a:spcBef>
                <a:spcPts val="0"/>
              </a:spcBef>
              <a:spcAft>
                <a:spcPts val="0"/>
              </a:spcAft>
              <a:buSzPts val="1400"/>
              <a:buNone/>
            </a:pPr>
            <a:endParaRPr>
              <a:solidFill>
                <a:srgbClr val="212529"/>
              </a:solidFill>
              <a:highlight>
                <a:srgbClr val="F8F9FA"/>
              </a:highlight>
              <a:latin typeface="Arial"/>
              <a:ea typeface="Arial"/>
              <a:cs typeface="Arial"/>
              <a:sym typeface="Arial"/>
            </a:endParaRPr>
          </a:p>
          <a:p>
            <a:pPr marL="0" marR="0" lvl="0" indent="0" algn="l" rtl="0">
              <a:lnSpc>
                <a:spcPct val="100000"/>
              </a:lnSpc>
              <a:spcBef>
                <a:spcPts val="0"/>
              </a:spcBef>
              <a:spcAft>
                <a:spcPts val="0"/>
              </a:spcAft>
              <a:buSzPts val="1400"/>
              <a:buNone/>
            </a:pPr>
            <a:endParaRPr>
              <a:solidFill>
                <a:srgbClr val="212529"/>
              </a:solidFill>
              <a:highlight>
                <a:srgbClr val="F8F9FA"/>
              </a:highlight>
              <a:latin typeface="Arial"/>
              <a:ea typeface="Arial"/>
              <a:cs typeface="Arial"/>
              <a:sym typeface="Arial"/>
            </a:endParaRPr>
          </a:p>
          <a:p>
            <a:pPr marL="0" marR="0" lvl="0" indent="0" algn="l" rtl="0">
              <a:lnSpc>
                <a:spcPct val="100000"/>
              </a:lnSpc>
              <a:spcBef>
                <a:spcPts val="0"/>
              </a:spcBef>
              <a:spcAft>
                <a:spcPts val="0"/>
              </a:spcAft>
              <a:buSzPts val="1400"/>
              <a:buNone/>
            </a:pPr>
            <a:endParaRPr>
              <a:solidFill>
                <a:srgbClr val="212529"/>
              </a:solidFill>
              <a:highlight>
                <a:srgbClr val="F8F9FA"/>
              </a:highlight>
              <a:latin typeface="Arial"/>
              <a:ea typeface="Arial"/>
              <a:cs typeface="Arial"/>
              <a:sym typeface="Arial"/>
            </a:endParaRPr>
          </a:p>
        </p:txBody>
      </p:sp>
      <p:sp>
        <p:nvSpPr>
          <p:cNvPr id="95" name="Google Shape;95;p1: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facb06eb6_5_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facb06eb6_5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500">
                <a:latin typeface="Arial"/>
                <a:ea typeface="Arial"/>
                <a:cs typeface="Arial"/>
                <a:sym typeface="Arial"/>
              </a:rPr>
              <a:t>New metrics data are released each Monday. Once metrics are met, schools may work within a 14-day (two week) opening window during which they can move toward implementing in-person instruction. This will support district planning, family communication, and a more gradual rather than rushed opening. </a:t>
            </a:r>
            <a:r>
              <a:rPr lang="en-US" sz="1500" i="1">
                <a:latin typeface="Arial"/>
                <a:ea typeface="Arial"/>
                <a:cs typeface="Arial"/>
                <a:sym typeface="Arial"/>
              </a:rPr>
              <a:t>Example: School Y in a large county learns they have moved from the “Transition” column to the “Onsite and Distance Learning” column with a release of metrics on Monday, November 9. They can plan and open in ways they want by Monday, November 23 – even if the metrics released on Monday, November 16</a:t>
            </a:r>
            <a:r>
              <a:rPr lang="en-US" sz="1500" i="1" baseline="30000">
                <a:latin typeface="Arial"/>
                <a:ea typeface="Arial"/>
                <a:cs typeface="Arial"/>
                <a:sym typeface="Arial"/>
              </a:rPr>
              <a:t> </a:t>
            </a:r>
            <a:r>
              <a:rPr lang="en-US" sz="1500" i="1">
                <a:latin typeface="Arial"/>
                <a:ea typeface="Arial"/>
                <a:cs typeface="Arial"/>
                <a:sym typeface="Arial"/>
              </a:rPr>
              <a:t>or November 23 move them back into the “Transition” column. </a:t>
            </a:r>
            <a:endParaRPr sz="1100">
              <a:latin typeface="Arial"/>
              <a:ea typeface="Arial"/>
              <a:cs typeface="Arial"/>
              <a:sym typeface="Arial"/>
            </a:endParaRPr>
          </a:p>
          <a:p>
            <a:pPr marL="0" lvl="0" indent="0" algn="l" rtl="0">
              <a:spcBef>
                <a:spcPts val="0"/>
              </a:spcBef>
              <a:spcAft>
                <a:spcPts val="0"/>
              </a:spcAft>
              <a:buNone/>
            </a:pPr>
            <a:endParaRPr/>
          </a:p>
        </p:txBody>
      </p:sp>
      <p:sp>
        <p:nvSpPr>
          <p:cNvPr id="247" name="Google Shape;247;g9facb06eb6_5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facb06eb6_5_8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facb06eb6_5_8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Any school operating with in-person instruction in compliance with previous metrics, including under any prior exceptions, released by ODE and OHA may, </a:t>
            </a:r>
            <a:r>
              <a:rPr lang="en-US" sz="1100" i="1">
                <a:latin typeface="Arial"/>
                <a:ea typeface="Arial"/>
                <a:cs typeface="Arial"/>
                <a:sym typeface="Arial"/>
              </a:rPr>
              <a:t>initially</a:t>
            </a:r>
            <a:r>
              <a:rPr lang="en-US" sz="1100">
                <a:latin typeface="Arial"/>
                <a:ea typeface="Arial"/>
                <a:cs typeface="Arial"/>
                <a:sym typeface="Arial"/>
              </a:rPr>
              <a:t>, continue to operate in-person.</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If the school is located in a county with current metrics in the “On-Site” or “On-Site and Distance Learning” columns of the metrics chart (above), they may continue operating in-person.</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a:latin typeface="Arial"/>
                <a:ea typeface="Arial"/>
                <a:cs typeface="Arial"/>
                <a:sym typeface="Arial"/>
              </a:rPr>
              <a:t>If the school is located in a county with current metrics in the “Transition” column of the metrics chart (above), then school officials should discuss with their local public health authority (LPHA) and consider the spread of COVID-19 within schools and the local community in deciding whether to return to Comprehensive Distance Learning (CDL).</a:t>
            </a:r>
            <a:endParaRPr sz="1100">
              <a:latin typeface="Arial"/>
              <a:ea typeface="Arial"/>
              <a:cs typeface="Arial"/>
              <a:sym typeface="Arial"/>
            </a:endParaRPr>
          </a:p>
          <a:p>
            <a:pPr marL="457200" lvl="0" indent="-298450" algn="l" rtl="0">
              <a:spcBef>
                <a:spcPts val="0"/>
              </a:spcBef>
              <a:spcAft>
                <a:spcPts val="0"/>
              </a:spcAft>
              <a:buClr>
                <a:schemeClr val="dk1"/>
              </a:buClr>
              <a:buSzPts val="1100"/>
              <a:buChar char="●"/>
            </a:pPr>
            <a:r>
              <a:rPr lang="en-US" sz="1100" b="1">
                <a:latin typeface="Arial"/>
                <a:ea typeface="Arial"/>
                <a:cs typeface="Arial"/>
                <a:sym typeface="Arial"/>
              </a:rPr>
              <a:t>Umatilla &amp; Malheur</a:t>
            </a:r>
            <a:r>
              <a:rPr lang="en-US" sz="1100">
                <a:latin typeface="Arial"/>
                <a:ea typeface="Arial"/>
                <a:cs typeface="Arial"/>
                <a:sym typeface="Arial"/>
              </a:rPr>
              <a:t>: Unless operating under an exception in section 0d (below),if the school is located in a county with metrics in the “Distance Learning” column of the metrics chart (above), then the school must transition to distance learning by January 4, 2021. </a:t>
            </a:r>
            <a:endParaRPr/>
          </a:p>
        </p:txBody>
      </p:sp>
      <p:sp>
        <p:nvSpPr>
          <p:cNvPr id="256" name="Google Shape;256;g9facb06eb6_5_8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b135d853_2_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9fb135d853_2_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900"/>
              </a:spcBef>
              <a:spcAft>
                <a:spcPts val="0"/>
              </a:spcAft>
              <a:buSzPts val="1400"/>
              <a:buNone/>
            </a:pPr>
            <a:endParaRPr/>
          </a:p>
        </p:txBody>
      </p:sp>
      <p:sp>
        <p:nvSpPr>
          <p:cNvPr id="265" name="Google Shape;265;g9fb135d853_2_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9facb06eb6_5_35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9facb06eb6_5_35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47" name="Google Shape;347;g9facb06eb6_5_35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9facb06eb6_5_415: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9facb06eb6_5_415: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400"/>
              <a:buNone/>
            </a:pPr>
            <a:r>
              <a:rPr lang="en-US"/>
              <a:t>Schools do NOT need to submit new blueprints unless they are changing their instructional model; BUT if you do change your model you will need to USE the new blueprint.</a:t>
            </a:r>
            <a:endParaRPr/>
          </a:p>
          <a:p>
            <a:pPr marL="0" lvl="0" indent="0" algn="l" rtl="0">
              <a:spcBef>
                <a:spcPts val="0"/>
              </a:spcBef>
              <a:spcAft>
                <a:spcPts val="0"/>
              </a:spcAft>
              <a:buSzPts val="1400"/>
              <a:buNone/>
            </a:pPr>
            <a:endParaRPr/>
          </a:p>
        </p:txBody>
      </p:sp>
      <p:sp>
        <p:nvSpPr>
          <p:cNvPr id="355" name="Google Shape;355;g9facb06eb6_5_415: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9facb2fd50_3_2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9facb2fd50_3_2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why:</a:t>
            </a:r>
            <a:endParaRPr/>
          </a:p>
          <a:p>
            <a:pPr marL="457200" lvl="0" indent="-298450" algn="l" rtl="0">
              <a:lnSpc>
                <a:spcPct val="115000"/>
              </a:lnSpc>
              <a:spcBef>
                <a:spcPts val="1200"/>
              </a:spcBef>
              <a:spcAft>
                <a:spcPts val="0"/>
              </a:spcAft>
              <a:buClr>
                <a:schemeClr val="dk1"/>
              </a:buClr>
              <a:buSzPts val="1100"/>
              <a:buChar char="●"/>
            </a:pPr>
            <a:r>
              <a:rPr lang="en-US" sz="1050">
                <a:latin typeface="Arial"/>
                <a:ea typeface="Arial"/>
                <a:cs typeface="Arial"/>
                <a:sym typeface="Arial"/>
              </a:rPr>
              <a:t>Helps us update metrics</a:t>
            </a:r>
            <a:endParaRPr sz="105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050">
                <a:latin typeface="Arial"/>
                <a:ea typeface="Arial"/>
                <a:cs typeface="Arial"/>
                <a:sym typeface="Arial"/>
              </a:rPr>
              <a:t>Our partners at the Oregon Health Authority (OHA) are preparing to implement fairly extensive testing related to the first cases associated with schools. The OHA has lined up resources for this enhanced surveillance. In order to be ready OHA needs to know where to place these resources geographically ahead of a confirmed case in a school. There is still little data worldwide about the spread of COVID-19 in school settings. This enhanced surveillance effort will help us understand how to respond to COVID-19 cases in schools and help us maintain in-person instruction.  </a:t>
            </a:r>
            <a:endParaRPr sz="105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050">
                <a:latin typeface="Arial"/>
                <a:ea typeface="Arial"/>
                <a:cs typeface="Arial"/>
                <a:sym typeface="Arial"/>
              </a:rPr>
              <a:t>The federal government has also committed to provide COVID-19 tests to schools across the county. When Oregon receives these tests, we will work with our public health partners to determine the best way to distribute this resource. Knowing each school’s status will be important. </a:t>
            </a:r>
            <a:endParaRPr sz="105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050">
                <a:latin typeface="Arial"/>
                <a:ea typeface="Arial"/>
                <a:cs typeface="Arial"/>
                <a:sym typeface="Arial"/>
              </a:rPr>
              <a:t>We continue to seek opportunities for other resources like PPE, cloth face coverings, etc. Again, understanding each school’s current status can help with distributing resources where they are needed. </a:t>
            </a:r>
            <a:endParaRPr sz="105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050">
                <a:latin typeface="Arial"/>
                <a:ea typeface="Arial"/>
                <a:cs typeface="Arial"/>
                <a:sym typeface="Arial"/>
              </a:rPr>
              <a:t>This information may help with eventual vaccine distribution and dissemination. As we understand, a pediatric vaccine is not likely in the coming months.</a:t>
            </a:r>
            <a:endParaRPr sz="105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050">
                <a:latin typeface="Arial"/>
                <a:ea typeface="Arial"/>
                <a:cs typeface="Arial"/>
                <a:sym typeface="Arial"/>
              </a:rPr>
              <a:t>State leaders need to understand how schools are operating in different parts of the state and how to replicate successful implementation models.  </a:t>
            </a:r>
            <a:endParaRPr sz="1050">
              <a:latin typeface="Arial"/>
              <a:ea typeface="Arial"/>
              <a:cs typeface="Arial"/>
              <a:sym typeface="Arial"/>
            </a:endParaRPr>
          </a:p>
          <a:p>
            <a:pPr marL="0" lvl="0" indent="0" algn="l" rtl="0">
              <a:lnSpc>
                <a:spcPct val="115000"/>
              </a:lnSpc>
              <a:spcBef>
                <a:spcPts val="1700"/>
              </a:spcBef>
              <a:spcAft>
                <a:spcPts val="1200"/>
              </a:spcAft>
              <a:buClr>
                <a:schemeClr val="dk1"/>
              </a:buClr>
              <a:buSzPts val="1100"/>
              <a:buFont typeface="Arial"/>
              <a:buNone/>
            </a:pPr>
            <a:endParaRPr/>
          </a:p>
        </p:txBody>
      </p:sp>
      <p:sp>
        <p:nvSpPr>
          <p:cNvPr id="364" name="Google Shape;364;g9facb2fd50_3_20: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9facb2fd50_3_4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9facb2fd50_3_4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372" name="Google Shape;372;g9facb2fd50_3_40: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9facb2fd50_3_4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9facb2fd50_3_48: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380" name="Google Shape;380;g9facb2fd50_3_48: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9facb2fd50_3_3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9facb2fd50_3_32: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388" name="Google Shape;388;g9facb2fd50_3_32: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9facb06eb6_5_3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9facb06eb6_5_33: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96" name="Google Shape;396;g9facb06eb6_5_33: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facb06eb6_5_42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9facb06eb6_5_42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t>Notes on sharing embargoed information:</a:t>
            </a:r>
            <a:endParaRPr/>
          </a:p>
          <a:p>
            <a:pPr marL="457200" lvl="0" indent="-317500" algn="l" rtl="0">
              <a:lnSpc>
                <a:spcPct val="100000"/>
              </a:lnSpc>
              <a:spcBef>
                <a:spcPts val="0"/>
              </a:spcBef>
              <a:spcAft>
                <a:spcPts val="0"/>
              </a:spcAft>
              <a:buSzPts val="1400"/>
              <a:buChar char="●"/>
            </a:pPr>
            <a:r>
              <a:rPr lang="en-US"/>
              <a:t>We have a need to vet and engage those impacted - i’m glad we did, it led to key changes and additions of tools. </a:t>
            </a:r>
            <a:endParaRPr/>
          </a:p>
          <a:p>
            <a:pPr marL="457200" lvl="0" indent="-317500" algn="l" rtl="0">
              <a:lnSpc>
                <a:spcPct val="100000"/>
              </a:lnSpc>
              <a:spcBef>
                <a:spcPts val="0"/>
              </a:spcBef>
              <a:spcAft>
                <a:spcPts val="0"/>
              </a:spcAft>
              <a:buSzPts val="1400"/>
              <a:buChar char="●"/>
            </a:pPr>
            <a:r>
              <a:rPr lang="en-US"/>
              <a:t>It is not possible to engage all</a:t>
            </a:r>
            <a:endParaRPr/>
          </a:p>
          <a:p>
            <a:pPr marL="457200" lvl="0" indent="-317500" algn="l" rtl="0">
              <a:lnSpc>
                <a:spcPct val="100000"/>
              </a:lnSpc>
              <a:spcBef>
                <a:spcPts val="0"/>
              </a:spcBef>
              <a:spcAft>
                <a:spcPts val="0"/>
              </a:spcAft>
              <a:buSzPts val="1400"/>
              <a:buChar char="●"/>
            </a:pPr>
            <a:r>
              <a:rPr lang="en-US"/>
              <a:t>Selected based on unique situations, geography and demographics</a:t>
            </a:r>
            <a:endParaRPr/>
          </a:p>
          <a:p>
            <a:pPr marL="457200" lvl="0" indent="-317500" algn="l" rtl="0">
              <a:lnSpc>
                <a:spcPct val="100000"/>
              </a:lnSpc>
              <a:spcBef>
                <a:spcPts val="0"/>
              </a:spcBef>
              <a:spcAft>
                <a:spcPts val="0"/>
              </a:spcAft>
              <a:buSzPts val="1400"/>
              <a:buChar char="●"/>
            </a:pPr>
            <a:r>
              <a:rPr lang="en-US"/>
              <a:t>I was talking with some team members this morning. I noted that my belief is that if we give trust we will get it in response. I think it has worked 99% of the time through this crisis, but that the 1% really hurts. </a:t>
            </a:r>
            <a:endParaRPr/>
          </a:p>
          <a:p>
            <a:pPr marL="457200" lvl="0" indent="-317500" algn="l" rtl="0">
              <a:lnSpc>
                <a:spcPct val="100000"/>
              </a:lnSpc>
              <a:spcBef>
                <a:spcPts val="0"/>
              </a:spcBef>
              <a:spcAft>
                <a:spcPts val="0"/>
              </a:spcAft>
              <a:buSzPts val="1400"/>
              <a:buChar char="●"/>
            </a:pPr>
            <a:r>
              <a:rPr lang="en-US"/>
              <a:t>This time the hurt extended to some of you. This caused anger, confusion and distrust. For that I apologize. </a:t>
            </a:r>
            <a:endParaRPr/>
          </a:p>
          <a:p>
            <a:pPr marL="457200" lvl="0" indent="-317500" algn="l" rtl="0">
              <a:lnSpc>
                <a:spcPct val="100000"/>
              </a:lnSpc>
              <a:spcBef>
                <a:spcPts val="0"/>
              </a:spcBef>
              <a:spcAft>
                <a:spcPts val="0"/>
              </a:spcAft>
              <a:buSzPts val="1400"/>
              <a:buChar char="●"/>
            </a:pPr>
            <a:r>
              <a:rPr lang="en-US"/>
              <a:t>I’m hopeful we can take a collective deep breath and believe, that while the challenges created by some choosing to share embargoed information,  there was no ill intent in the process and move forward</a:t>
            </a:r>
            <a:endParaRPr/>
          </a:p>
        </p:txBody>
      </p:sp>
      <p:sp>
        <p:nvSpPr>
          <p:cNvPr id="102" name="Google Shape;102;g9facb06eb6_5_42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9facb06eb6_5_4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9facb06eb6_5_4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05" name="Google Shape;405;g9facb06eb6_5_4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9facb06eb6_5_367: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9facb06eb6_5_367: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14" name="Google Shape;414;g9facb06eb6_5_367: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9facb06eb6_5_4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9facb06eb6_5_4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23" name="Google Shape;423;g9facb06eb6_5_4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9facb06eb6_5_57: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9facb06eb6_5_57: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32" name="Google Shape;432;g9facb06eb6_5_57: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9facb06eb6_5_7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9facb06eb6_5_73: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41" name="Google Shape;441;g9facb06eb6_5_73: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9facb06eb6_5_20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9facb06eb6_5_20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900"/>
              </a:spcBef>
              <a:spcAft>
                <a:spcPts val="0"/>
              </a:spcAft>
              <a:buSzPts val="1400"/>
              <a:buNone/>
            </a:pPr>
            <a:r>
              <a:rPr lang="en-US"/>
              <a:t>Name what this slide communicates and the complexity of how it isn’t fully accurate or quickly changes. Example: Crook Co.</a:t>
            </a:r>
            <a:endParaRPr/>
          </a:p>
          <a:p>
            <a:pPr marL="0" lvl="0" indent="0" algn="l" rtl="0">
              <a:lnSpc>
                <a:spcPct val="100000"/>
              </a:lnSpc>
              <a:spcBef>
                <a:spcPts val="900"/>
              </a:spcBef>
              <a:spcAft>
                <a:spcPts val="0"/>
              </a:spcAft>
              <a:buSzPts val="1400"/>
              <a:buNone/>
            </a:pPr>
            <a:endParaRPr/>
          </a:p>
          <a:p>
            <a:pPr marL="0" lvl="0" indent="0" algn="l" rtl="0">
              <a:lnSpc>
                <a:spcPct val="100000"/>
              </a:lnSpc>
              <a:spcBef>
                <a:spcPts val="900"/>
              </a:spcBef>
              <a:spcAft>
                <a:spcPts val="0"/>
              </a:spcAft>
              <a:buSzPts val="1400"/>
              <a:buNone/>
            </a:pPr>
            <a:r>
              <a:rPr lang="en-US"/>
              <a:t>Currently: 29,125 (5%)</a:t>
            </a:r>
            <a:endParaRPr/>
          </a:p>
          <a:p>
            <a:pPr marL="0" lvl="0" indent="0" algn="l" rtl="0">
              <a:lnSpc>
                <a:spcPct val="100000"/>
              </a:lnSpc>
              <a:spcBef>
                <a:spcPts val="900"/>
              </a:spcBef>
              <a:spcAft>
                <a:spcPts val="0"/>
              </a:spcAft>
              <a:buSzPts val="1400"/>
              <a:buNone/>
            </a:pPr>
            <a:r>
              <a:rPr lang="en-US"/>
              <a:t>Future: 129,942 (22%)</a:t>
            </a:r>
            <a:endParaRPr/>
          </a:p>
          <a:p>
            <a:pPr marL="0" lvl="0" indent="0" algn="l" rtl="0">
              <a:lnSpc>
                <a:spcPct val="100000"/>
              </a:lnSpc>
              <a:spcBef>
                <a:spcPts val="900"/>
              </a:spcBef>
              <a:spcAft>
                <a:spcPts val="0"/>
              </a:spcAft>
              <a:buSzPts val="1400"/>
              <a:buNone/>
            </a:pPr>
            <a:r>
              <a:rPr lang="en-US"/>
              <a:t>It is not only the metrics holding back:</a:t>
            </a:r>
            <a:endParaRPr/>
          </a:p>
          <a:p>
            <a:pPr marL="457200" lvl="0" indent="-317500" algn="l" rtl="0">
              <a:lnSpc>
                <a:spcPct val="100000"/>
              </a:lnSpc>
              <a:spcBef>
                <a:spcPts val="900"/>
              </a:spcBef>
              <a:spcAft>
                <a:spcPts val="0"/>
              </a:spcAft>
              <a:buSzPts val="1400"/>
              <a:buChar char="●"/>
            </a:pPr>
            <a:r>
              <a:rPr lang="en-US"/>
              <a:t>community</a:t>
            </a:r>
            <a:endParaRPr/>
          </a:p>
          <a:p>
            <a:pPr marL="457200" lvl="0" indent="-317500" algn="l" rtl="0">
              <a:lnSpc>
                <a:spcPct val="100000"/>
              </a:lnSpc>
              <a:spcBef>
                <a:spcPts val="0"/>
              </a:spcBef>
              <a:spcAft>
                <a:spcPts val="0"/>
              </a:spcAft>
              <a:buSzPts val="1400"/>
              <a:buChar char="●"/>
            </a:pPr>
            <a:r>
              <a:rPr lang="en-US"/>
              <a:t>bargaining</a:t>
            </a:r>
            <a:endParaRPr/>
          </a:p>
          <a:p>
            <a:pPr marL="457200" lvl="0" indent="-317500" algn="l" rtl="0">
              <a:lnSpc>
                <a:spcPct val="100000"/>
              </a:lnSpc>
              <a:spcBef>
                <a:spcPts val="0"/>
              </a:spcBef>
              <a:spcAft>
                <a:spcPts val="0"/>
              </a:spcAft>
              <a:buSzPts val="1400"/>
              <a:buChar char="●"/>
            </a:pPr>
            <a:r>
              <a:rPr lang="en-US"/>
              <a:t>supplies</a:t>
            </a:r>
            <a:endParaRPr/>
          </a:p>
          <a:p>
            <a:pPr marL="457200" lvl="0" indent="-317500" algn="l" rtl="0">
              <a:lnSpc>
                <a:spcPct val="100000"/>
              </a:lnSpc>
              <a:spcBef>
                <a:spcPts val="0"/>
              </a:spcBef>
              <a:spcAft>
                <a:spcPts val="0"/>
              </a:spcAft>
              <a:buSzPts val="1400"/>
              <a:buChar char="●"/>
            </a:pPr>
            <a:r>
              <a:rPr lang="en-US"/>
              <a:t>capacity</a:t>
            </a:r>
            <a:endParaRPr/>
          </a:p>
          <a:p>
            <a:pPr marL="457200" lvl="0" indent="-317500" algn="l" rtl="0">
              <a:lnSpc>
                <a:spcPct val="100000"/>
              </a:lnSpc>
              <a:spcBef>
                <a:spcPts val="0"/>
              </a:spcBef>
              <a:spcAft>
                <a:spcPts val="0"/>
              </a:spcAft>
              <a:buSzPts val="1400"/>
              <a:buChar char="●"/>
            </a:pPr>
            <a:r>
              <a:rPr lang="en-US"/>
              <a:t>local C19 impact</a:t>
            </a:r>
            <a:endParaRPr/>
          </a:p>
          <a:p>
            <a:pPr marL="0" lvl="0" indent="0" algn="l" rtl="0">
              <a:lnSpc>
                <a:spcPct val="100000"/>
              </a:lnSpc>
              <a:spcBef>
                <a:spcPts val="900"/>
              </a:spcBef>
              <a:spcAft>
                <a:spcPts val="0"/>
              </a:spcAft>
              <a:buSzPts val="1400"/>
              <a:buNone/>
            </a:pPr>
            <a:endParaRPr/>
          </a:p>
        </p:txBody>
      </p:sp>
      <p:sp>
        <p:nvSpPr>
          <p:cNvPr id="450" name="Google Shape;450;g9facb06eb6_5_209: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1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9facb06eb6_5_384: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9facb06eb6_5_384: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457200" lvl="0" indent="0" algn="l" rtl="0">
              <a:lnSpc>
                <a:spcPct val="104545"/>
              </a:lnSpc>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lnSpc>
                <a:spcPct val="100000"/>
              </a:lnSpc>
              <a:spcBef>
                <a:spcPts val="900"/>
              </a:spcBef>
              <a:spcAft>
                <a:spcPts val="0"/>
              </a:spcAft>
              <a:buSzPts val="1400"/>
              <a:buNone/>
            </a:pPr>
            <a:endParaRPr/>
          </a:p>
        </p:txBody>
      </p:sp>
      <p:sp>
        <p:nvSpPr>
          <p:cNvPr id="468" name="Google Shape;468;g9facb06eb6_5_384: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9facb06eb6_5_39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9facb06eb6_5_391: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457200" lvl="0" indent="0" algn="l" rtl="0">
              <a:lnSpc>
                <a:spcPct val="104545"/>
              </a:lnSpc>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lnSpc>
                <a:spcPct val="100000"/>
              </a:lnSpc>
              <a:spcBef>
                <a:spcPts val="900"/>
              </a:spcBef>
              <a:spcAft>
                <a:spcPts val="0"/>
              </a:spcAft>
              <a:buSzPts val="1400"/>
              <a:buNone/>
            </a:pPr>
            <a:endParaRPr/>
          </a:p>
        </p:txBody>
      </p:sp>
      <p:sp>
        <p:nvSpPr>
          <p:cNvPr id="476" name="Google Shape;476;g9facb06eb6_5_391: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9facb06eb6_5_39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9facb06eb6_5_398: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457200" lvl="0" indent="0" algn="l" rtl="0">
              <a:lnSpc>
                <a:spcPct val="104545"/>
              </a:lnSpc>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lnSpc>
                <a:spcPct val="100000"/>
              </a:lnSpc>
              <a:spcBef>
                <a:spcPts val="900"/>
              </a:spcBef>
              <a:spcAft>
                <a:spcPts val="0"/>
              </a:spcAft>
              <a:buSzPts val="1400"/>
              <a:buNone/>
            </a:pPr>
            <a:endParaRPr/>
          </a:p>
        </p:txBody>
      </p:sp>
      <p:sp>
        <p:nvSpPr>
          <p:cNvPr id="484" name="Google Shape;484;g9facb06eb6_5_398: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None/>
            </a:pPr>
            <a:r>
              <a:rPr lang="en-US" b="1" i="0" u="none" strike="noStrike" cap="none">
                <a:solidFill>
                  <a:schemeClr val="dk1"/>
                </a:solidFill>
              </a:rPr>
              <a:t>Schools are a center of services to students and families</a:t>
            </a:r>
            <a:endParaRPr b="1" i="0" u="none" strike="noStrike" cap="none">
              <a:solidFill>
                <a:schemeClr val="dk1"/>
              </a:solidFill>
            </a:endParaRPr>
          </a:p>
          <a:p>
            <a:pPr marL="457200" lvl="0" indent="-304800" algn="l" rtl="0">
              <a:lnSpc>
                <a:spcPct val="100000"/>
              </a:lnSpc>
              <a:spcBef>
                <a:spcPts val="0"/>
              </a:spcBef>
              <a:spcAft>
                <a:spcPts val="0"/>
              </a:spcAft>
              <a:buClr>
                <a:schemeClr val="dk1"/>
              </a:buClr>
              <a:buSzPts val="1200"/>
              <a:buFont typeface="Calibri"/>
              <a:buChar char="●"/>
            </a:pPr>
            <a:r>
              <a:rPr lang="en-US" b="0" i="0" u="none" strike="noStrike" cap="none">
                <a:solidFill>
                  <a:schemeClr val="dk1"/>
                </a:solidFill>
                <a:latin typeface="Calibri"/>
                <a:ea typeface="Calibri"/>
                <a:cs typeface="Calibri"/>
                <a:sym typeface="Calibri"/>
              </a:rPr>
              <a:t>Students receive breakfasts, lunches, and often fresh veggie snacks and even dinner programs in our highest poverty schools</a:t>
            </a:r>
            <a:endParaRPr b="0" i="0" u="none" strike="noStrike" cap="none">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b="0" i="0" u="none" strike="noStrike" cap="none">
                <a:solidFill>
                  <a:schemeClr val="dk1"/>
                </a:solidFill>
                <a:latin typeface="Calibri"/>
                <a:ea typeface="Calibri"/>
                <a:cs typeface="Calibri"/>
                <a:sym typeface="Calibri"/>
              </a:rPr>
              <a:t>Access to counselors, school psychologists, mental health specialists, and social workers vs. telehealth – because kids don’t; always know to ask. </a:t>
            </a:r>
            <a:endParaRPr b="0" i="0" u="none" strike="noStrike" cap="none">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b="0" i="0" u="none" strike="noStrike" cap="none">
                <a:solidFill>
                  <a:schemeClr val="dk1"/>
                </a:solidFill>
                <a:latin typeface="Calibri"/>
                <a:ea typeface="Calibri"/>
                <a:cs typeface="Calibri"/>
                <a:sym typeface="Calibri"/>
              </a:rPr>
              <a:t>Access to school nurses and school based health centers</a:t>
            </a:r>
            <a:endParaRPr b="0" i="0" u="none" strike="noStrike" cap="none">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b="0" i="0" u="none" strike="noStrike" cap="none">
                <a:solidFill>
                  <a:schemeClr val="dk1"/>
                </a:solidFill>
                <a:latin typeface="Calibri"/>
                <a:ea typeface="Calibri"/>
                <a:cs typeface="Calibri"/>
                <a:sym typeface="Calibri"/>
              </a:rPr>
              <a:t>Comparing last September to this September school staff reported 1,500 fewer cases of suspected child abuse. Calls were also about 20% of normal in April and May of last school year. </a:t>
            </a:r>
            <a:endParaRPr b="0" i="0" u="none" strike="noStrike" cap="none">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b="0" i="0" u="none" strike="noStrike" cap="none">
                <a:solidFill>
                  <a:schemeClr val="dk1"/>
                </a:solidFill>
                <a:latin typeface="Calibri"/>
                <a:ea typeface="Calibri"/>
                <a:cs typeface="Calibri"/>
                <a:sym typeface="Calibri"/>
              </a:rPr>
              <a:t>We are getting reports of mental health strains from students, families, and staff. I don’t have a way of measuring this with any fidelity, but it is real to those expressing it.</a:t>
            </a:r>
            <a:endParaRPr b="0" i="0" u="none" strike="noStrike" cap="none">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b="0" i="0" u="none" strike="noStrike" cap="none">
                <a:solidFill>
                  <a:schemeClr val="dk1"/>
                </a:solidFill>
                <a:latin typeface="Calibri"/>
                <a:ea typeface="Calibri"/>
                <a:cs typeface="Calibri"/>
                <a:sym typeface="Calibri"/>
              </a:rPr>
              <a:t>It is harder to connect with individual students and build a relationship. Educator – student relationships are key to meeting students needs, whether they are related to physical health, mental health, social-emotional wellness, nutrition, physical needs like shelter and clothing, or educational needs. Relationships </a:t>
            </a:r>
            <a:endParaRPr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b="1" i="0" u="none" strike="noStrike" cap="none">
                <a:solidFill>
                  <a:schemeClr val="dk1"/>
                </a:solidFill>
              </a:rPr>
              <a:t>Education appears to be delivered better in-person for most students</a:t>
            </a:r>
            <a:endParaRPr b="1" i="0" u="none" strike="noStrike" cap="none">
              <a:solidFill>
                <a:schemeClr val="dk1"/>
              </a:solidFill>
            </a:endParaRPr>
          </a:p>
          <a:p>
            <a:pPr marL="457200" lvl="0" indent="-304800" algn="l" rtl="0">
              <a:lnSpc>
                <a:spcPct val="100000"/>
              </a:lnSpc>
              <a:spcBef>
                <a:spcPts val="0"/>
              </a:spcBef>
              <a:spcAft>
                <a:spcPts val="0"/>
              </a:spcAft>
              <a:buClr>
                <a:schemeClr val="dk1"/>
              </a:buClr>
              <a:buSzPts val="1200"/>
              <a:buFont typeface="Calibri"/>
              <a:buChar char="●"/>
            </a:pPr>
            <a:r>
              <a:rPr lang="en-US" b="0" i="0" u="none" strike="noStrike" cap="none">
                <a:solidFill>
                  <a:schemeClr val="dk1"/>
                </a:solidFill>
                <a:latin typeface="Calibri"/>
                <a:ea typeface="Calibri"/>
                <a:cs typeface="Calibri"/>
                <a:sym typeface="Calibri"/>
              </a:rPr>
              <a:t>Quality learning experiences require deep interpersonal relationships and a learning environment where people feel safe, seen, and valued. Especially in our current context, supporting students and families should begin with connection and relationship.</a:t>
            </a:r>
            <a:endParaRPr b="0" i="0" u="none" strike="noStrike" cap="none">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b="0" i="0" u="none" strike="noStrike" cap="none">
                <a:solidFill>
                  <a:schemeClr val="dk1"/>
                </a:solidFill>
                <a:latin typeface="Calibri"/>
                <a:ea typeface="Calibri"/>
                <a:cs typeface="Calibri"/>
                <a:sym typeface="Calibri"/>
              </a:rPr>
              <a:t>Relationships build engagement and regular attendance, which are predictive of earning a diploma. </a:t>
            </a:r>
            <a:endParaRPr b="0" i="0" u="none" strike="noStrike" cap="none">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b="0" i="0" u="none" strike="noStrike" cap="none">
                <a:solidFill>
                  <a:schemeClr val="dk1"/>
                </a:solidFill>
                <a:latin typeface="Calibri"/>
                <a:ea typeface="Calibri"/>
                <a:cs typeface="Calibri"/>
                <a:sym typeface="Calibri"/>
              </a:rPr>
              <a:t>In-person education is an even higher need for our youngest students who are less independent and are still learning basic skills. Learning to read, not yet reading to learn. </a:t>
            </a:r>
            <a:endParaRPr b="0" i="0" u="none" strike="noStrike" cap="none">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b="0" i="0" u="none" strike="noStrike" cap="none">
                <a:solidFill>
                  <a:schemeClr val="dk1"/>
                </a:solidFill>
                <a:latin typeface="Calibri"/>
                <a:ea typeface="Calibri"/>
                <a:cs typeface="Calibri"/>
                <a:sym typeface="Calibri"/>
              </a:rPr>
              <a:t>There are also worries about screen time and lack of physical activity in distance learning. Although teachers are trying to tackle both of these issues. </a:t>
            </a:r>
            <a:endParaRPr b="0" i="0" u="none" strike="noStrike" cap="none">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b="0" i="0" u="none" strike="noStrike" cap="none">
                <a:solidFill>
                  <a:schemeClr val="dk1"/>
                </a:solidFill>
                <a:latin typeface="Calibri"/>
                <a:ea typeface="Calibri"/>
                <a:cs typeface="Calibri"/>
                <a:sym typeface="Calibri"/>
              </a:rPr>
              <a:t>It is more difficult to determine how each student is individually responding to instruction. Students may be practicing an incorrect method for longer before a teacher can notice and correct.</a:t>
            </a:r>
            <a:endParaRPr b="0" i="0" u="none" strike="noStrike" cap="none">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b="0" i="0" u="none" strike="noStrike" cap="none">
                <a:solidFill>
                  <a:schemeClr val="dk1"/>
                </a:solidFill>
                <a:latin typeface="Calibri"/>
                <a:ea typeface="Calibri"/>
                <a:cs typeface="Calibri"/>
                <a:sym typeface="Calibri"/>
              </a:rPr>
              <a:t>It is more difficult to offer small group instruction.</a:t>
            </a:r>
            <a:endParaRPr b="0" i="0" u="none" strike="noStrike" cap="none">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b="0" i="0" u="none" strike="noStrike" cap="none">
                <a:solidFill>
                  <a:schemeClr val="dk1"/>
                </a:solidFill>
                <a:latin typeface="Calibri"/>
                <a:ea typeface="Calibri"/>
                <a:cs typeface="Calibri"/>
                <a:sym typeface="Calibri"/>
              </a:rPr>
              <a:t>I could go on. Oregon has had virtual/online schools for several years. They are typically schools of choice in districts or they are charter schools. They have not typically performed well on statewide measures (assessments, graduation). There could be many reasons, but the bottom line is it seems that in-person instruction is more effective for most students. </a:t>
            </a:r>
            <a:endParaRPr b="0" i="0" u="none" strike="noStrike" cap="none">
              <a:solidFill>
                <a:schemeClr val="dk1"/>
              </a:solidFill>
              <a:latin typeface="Calibri"/>
              <a:ea typeface="Calibri"/>
              <a:cs typeface="Calibri"/>
              <a:sym typeface="Calibri"/>
            </a:endParaRPr>
          </a:p>
          <a:p>
            <a:pPr marL="457200" lvl="0" indent="-304800" algn="l" rtl="0">
              <a:lnSpc>
                <a:spcPct val="100000"/>
              </a:lnSpc>
              <a:spcBef>
                <a:spcPts val="0"/>
              </a:spcBef>
              <a:spcAft>
                <a:spcPts val="0"/>
              </a:spcAft>
              <a:buClr>
                <a:schemeClr val="dk1"/>
              </a:buClr>
              <a:buSzPts val="1200"/>
              <a:buFont typeface="Calibri"/>
              <a:buChar char="●"/>
            </a:pPr>
            <a:r>
              <a:rPr lang="en-US" b="0" i="0" u="none" strike="noStrike" cap="none">
                <a:solidFill>
                  <a:schemeClr val="dk1"/>
                </a:solidFill>
                <a:latin typeface="Calibri"/>
                <a:ea typeface="Calibri"/>
                <a:cs typeface="Calibri"/>
                <a:sym typeface="Calibri"/>
              </a:rPr>
              <a:t>We will continue to improve distance learning. We have just three months of practice in Oregon vs more than 150 years of in-person practice. </a:t>
            </a:r>
            <a:endParaRPr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a:p>
          <a:p>
            <a:pPr marL="228600" marR="0" lvl="0" indent="0" algn="l" rtl="0">
              <a:lnSpc>
                <a:spcPct val="100000"/>
              </a:lnSpc>
              <a:spcBef>
                <a:spcPts val="0"/>
              </a:spcBef>
              <a:spcAft>
                <a:spcPts val="0"/>
              </a:spcAft>
              <a:buClr>
                <a:srgbClr val="000000"/>
              </a:buClr>
              <a:buSzPts val="1400"/>
              <a:buFont typeface="Arial"/>
              <a:buNone/>
            </a:pPr>
            <a:r>
              <a:rPr lang="en-US" b="1" i="0" u="none" strike="noStrike" cap="none">
                <a:solidFill>
                  <a:schemeClr val="dk1"/>
                </a:solidFill>
              </a:rPr>
              <a:t> </a:t>
            </a:r>
            <a:endParaRPr b="1" i="0" u="none" strike="noStrike" cap="none">
              <a:solidFill>
                <a:schemeClr val="dk1"/>
              </a:solidFill>
            </a:endParaRPr>
          </a:p>
          <a:p>
            <a:pPr marL="228600" marR="0" lvl="0" indent="0" algn="l" rtl="0">
              <a:lnSpc>
                <a:spcPct val="100000"/>
              </a:lnSpc>
              <a:spcBef>
                <a:spcPts val="0"/>
              </a:spcBef>
              <a:spcAft>
                <a:spcPts val="0"/>
              </a:spcAft>
              <a:buClr>
                <a:srgbClr val="000000"/>
              </a:buClr>
              <a:buSzPts val="1400"/>
              <a:buFont typeface="Arial"/>
              <a:buNone/>
            </a:pPr>
            <a:r>
              <a:rPr lang="en-US" b="1"/>
              <a:t>News Sources</a:t>
            </a:r>
            <a:endParaRPr b="1"/>
          </a:p>
          <a:p>
            <a:pPr marL="457200" lvl="0" indent="-228600" algn="l" rtl="0">
              <a:spcBef>
                <a:spcPts val="0"/>
              </a:spcBef>
              <a:spcAft>
                <a:spcPts val="0"/>
              </a:spcAft>
              <a:buClr>
                <a:schemeClr val="dk1"/>
              </a:buClr>
              <a:buSzPts val="1400"/>
              <a:buFont typeface="Arial"/>
              <a:buNone/>
            </a:pPr>
            <a:r>
              <a:rPr lang="en-US" u="sng">
                <a:solidFill>
                  <a:schemeClr val="hlink"/>
                </a:solidFill>
                <a:hlinkClick r:id="rId3"/>
              </a:rPr>
              <a:t>https://www.npr.org/2020/10/21/925794511/were-the-risks-of-reopening-schools-exaggerated</a:t>
            </a:r>
            <a:r>
              <a:rPr lang="en-US"/>
              <a:t>  </a:t>
            </a:r>
            <a:endParaRPr/>
          </a:p>
          <a:p>
            <a:pPr marL="457200" lvl="0" indent="-228600" algn="l" rtl="0">
              <a:spcBef>
                <a:spcPts val="0"/>
              </a:spcBef>
              <a:spcAft>
                <a:spcPts val="0"/>
              </a:spcAft>
              <a:buClr>
                <a:schemeClr val="dk1"/>
              </a:buClr>
              <a:buSzPts val="1400"/>
              <a:buFont typeface="Arial"/>
              <a:buNone/>
            </a:pPr>
            <a:endParaRPr/>
          </a:p>
          <a:p>
            <a:pPr marL="457200" lvl="0" indent="-228600" algn="l" rtl="0">
              <a:spcBef>
                <a:spcPts val="0"/>
              </a:spcBef>
              <a:spcAft>
                <a:spcPts val="0"/>
              </a:spcAft>
              <a:buClr>
                <a:schemeClr val="dk1"/>
              </a:buClr>
              <a:buSzPts val="1400"/>
              <a:buFont typeface="Arial"/>
              <a:buNone/>
            </a:pPr>
            <a:r>
              <a:rPr lang="en-US" u="sng">
                <a:solidFill>
                  <a:schemeClr val="hlink"/>
                </a:solidFill>
                <a:hlinkClick r:id="rId4"/>
              </a:rPr>
              <a:t>https://www.nytimes.com/2020/10/19/nyregion/schools-coronavirus.html?name=undefined&amp;region=inline&amp;label=school-reopenings&amp;module=hub_Band&amp;block=&amp;action=click&amp;pgtype=LegacyCollection&amp;impression_id=f0b2a8a0-12f5-11eb-86b1-b973b4ee2810</a:t>
            </a:r>
            <a:r>
              <a:rPr lang="en-US"/>
              <a:t> </a:t>
            </a:r>
            <a:endParaRPr/>
          </a:p>
          <a:p>
            <a:pPr marL="0" lvl="0" indent="0" algn="l" rtl="0">
              <a:lnSpc>
                <a:spcPct val="100000"/>
              </a:lnSpc>
              <a:spcBef>
                <a:spcPts val="0"/>
              </a:spcBef>
              <a:spcAft>
                <a:spcPts val="0"/>
              </a:spcAft>
              <a:buSzPts val="1400"/>
              <a:buNone/>
            </a:pPr>
            <a:endParaRPr/>
          </a:p>
        </p:txBody>
      </p:sp>
      <p:sp>
        <p:nvSpPr>
          <p:cNvPr id="110" name="Google Shape;110;p2: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9facb2fd50_3_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g9facb2fd50_3_1: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i="1" u="sng">
                <a:solidFill>
                  <a:srgbClr val="0000F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Emerging evidence</a:t>
            </a:r>
            <a:r>
              <a:rPr lang="en-US" i="1">
                <a:solidFill>
                  <a:srgbClr val="38761D"/>
                </a:solidFill>
              </a:rPr>
              <a:t> </a:t>
            </a:r>
            <a:r>
              <a:rPr lang="en-US" i="1">
                <a:solidFill>
                  <a:srgbClr val="008000"/>
                </a:solidFill>
              </a:rPr>
              <a:t>suggests that airborne transmission may play a role in the spread of COVID-19, via exposure to small droplets and aerosols that contain the virus and can linger in the air for minutes to hours. This means the virus may be able to infect people who are farther than 6 feet away from the person who is infected, especially in enclosed indoor spaces, when people are shouting, singing or exercising, and when air ventilation is suboptimal. </a:t>
            </a:r>
            <a:r>
              <a:rPr lang="en-US"/>
              <a:t>Face coverings may provide better containment of small aerosols that can be produced while talking. </a:t>
            </a:r>
            <a:r>
              <a:rPr lang="en-US" i="1">
                <a:solidFill>
                  <a:srgbClr val="008000"/>
                </a:solidFill>
              </a:rPr>
              <a:t>Use of a face shield alone should only be done on a very limited basis, because wearing a face shield alone without a mask or face covering increases the potential for transmission of viruses to those in the same room as the individual without the mask or face covering. </a:t>
            </a:r>
            <a:endParaRPr/>
          </a:p>
          <a:p>
            <a:pPr marL="0" lvl="0" indent="0" algn="l" rtl="0">
              <a:lnSpc>
                <a:spcPct val="100000"/>
              </a:lnSpc>
              <a:spcBef>
                <a:spcPts val="1200"/>
              </a:spcBef>
              <a:spcAft>
                <a:spcPts val="0"/>
              </a:spcAft>
              <a:buSzPts val="1400"/>
              <a:buNone/>
            </a:pPr>
            <a:endParaRPr/>
          </a:p>
        </p:txBody>
      </p:sp>
      <p:sp>
        <p:nvSpPr>
          <p:cNvPr id="492" name="Google Shape;492;g9facb2fd50_3_1: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9fb135d853_2_8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9fb135d853_2_88: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900"/>
              </a:spcBef>
              <a:spcAft>
                <a:spcPts val="0"/>
              </a:spcAft>
              <a:buSzPts val="1400"/>
              <a:buNone/>
            </a:pPr>
            <a:endParaRPr/>
          </a:p>
        </p:txBody>
      </p:sp>
      <p:sp>
        <p:nvSpPr>
          <p:cNvPr id="500" name="Google Shape;500;g9fb135d853_2_88: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9facb2fd50_3_1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9facb2fd50_3_11: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508" name="Google Shape;508;g9facb2fd50_3_11: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16: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t>https://www.nytimes.com/2020/10/19/nyregion/schools-coronavirus.html?name=undefined&amp;region=inline&amp;label=school-reopenings&amp;module=hub_Band&amp;block=&amp;action=click&amp;pgtype=LegacyCollection&amp;impression_id=f0b2a8a0-12f5-11eb-86b1-b973b4ee2810</a:t>
            </a:r>
            <a:endParaRPr/>
          </a:p>
          <a:p>
            <a:pPr marL="0" lvl="0" indent="0" algn="l" rtl="0">
              <a:lnSpc>
                <a:spcPct val="100000"/>
              </a:lnSpc>
              <a:spcBef>
                <a:spcPts val="0"/>
              </a:spcBef>
              <a:spcAft>
                <a:spcPts val="0"/>
              </a:spcAft>
              <a:buSzPts val="1400"/>
              <a:buNone/>
            </a:pPr>
            <a:endParaRPr/>
          </a:p>
        </p:txBody>
      </p:sp>
      <p:sp>
        <p:nvSpPr>
          <p:cNvPr id="517" name="Google Shape;517;p16: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facb06eb6_5_375: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9facb06eb6_5_375: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b="1"/>
              <a:t>We cannot eliminate risk, but we can mitigate or reduce it to help keep students, staff, and their families safe while offering in-person instruction.</a:t>
            </a:r>
            <a:endParaRPr sz="1050" b="1"/>
          </a:p>
          <a:p>
            <a:pPr marL="457200" lvl="2" indent="-304800" algn="l" rtl="0">
              <a:spcBef>
                <a:spcPts val="0"/>
              </a:spcBef>
              <a:spcAft>
                <a:spcPts val="0"/>
              </a:spcAft>
              <a:buClr>
                <a:schemeClr val="dk1"/>
              </a:buClr>
              <a:buSzPts val="1200"/>
              <a:buFont typeface="Calibri"/>
              <a:buChar char="■"/>
            </a:pPr>
            <a:r>
              <a:rPr lang="en-US"/>
              <a:t>The CDC and several others have called-out Oregon’s safety guidance as some of the most comprehensive. </a:t>
            </a:r>
            <a:endParaRPr/>
          </a:p>
          <a:p>
            <a:pPr marL="457200" lvl="2" indent="-304800" algn="l" rtl="0">
              <a:spcBef>
                <a:spcPts val="0"/>
              </a:spcBef>
              <a:spcAft>
                <a:spcPts val="0"/>
              </a:spcAft>
              <a:buClr>
                <a:schemeClr val="dk1"/>
              </a:buClr>
              <a:buSzPts val="1200"/>
              <a:buFont typeface="Calibri"/>
              <a:buChar char="■"/>
            </a:pPr>
            <a:r>
              <a:rPr lang="en-US"/>
              <a:t>We can’t stop the spread of COVID-19 in schools, but we can mitigate it through key practices:</a:t>
            </a:r>
            <a:endParaRPr/>
          </a:p>
          <a:p>
            <a:pPr marL="914400" lvl="3" indent="-304800" algn="l" rtl="0">
              <a:spcBef>
                <a:spcPts val="0"/>
              </a:spcBef>
              <a:spcAft>
                <a:spcPts val="0"/>
              </a:spcAft>
              <a:buClr>
                <a:schemeClr val="dk1"/>
              </a:buClr>
              <a:buSzPts val="1200"/>
              <a:buFont typeface="Calibri"/>
              <a:buChar char="●"/>
            </a:pPr>
            <a:r>
              <a:rPr lang="en-US"/>
              <a:t>Physical distancing</a:t>
            </a:r>
            <a:endParaRPr/>
          </a:p>
          <a:p>
            <a:pPr marL="914400" lvl="3" indent="-304800" algn="l" rtl="0">
              <a:spcBef>
                <a:spcPts val="0"/>
              </a:spcBef>
              <a:spcAft>
                <a:spcPts val="0"/>
              </a:spcAft>
              <a:buClr>
                <a:schemeClr val="dk1"/>
              </a:buClr>
              <a:buSzPts val="1200"/>
              <a:buFont typeface="Calibri"/>
              <a:buChar char="●"/>
            </a:pPr>
            <a:r>
              <a:rPr lang="en-US"/>
              <a:t>Face coverings</a:t>
            </a:r>
            <a:endParaRPr/>
          </a:p>
          <a:p>
            <a:pPr marL="914400" lvl="3" indent="-304800" algn="l" rtl="0">
              <a:spcBef>
                <a:spcPts val="0"/>
              </a:spcBef>
              <a:spcAft>
                <a:spcPts val="0"/>
              </a:spcAft>
              <a:buClr>
                <a:schemeClr val="dk1"/>
              </a:buClr>
              <a:buSzPts val="1200"/>
              <a:buFont typeface="Calibri"/>
              <a:buChar char="●"/>
            </a:pPr>
            <a:r>
              <a:rPr lang="en-US"/>
              <a:t>Hand hygiene</a:t>
            </a:r>
            <a:endParaRPr/>
          </a:p>
          <a:p>
            <a:pPr marL="914400" lvl="3" indent="-304800" algn="l" rtl="0">
              <a:spcBef>
                <a:spcPts val="0"/>
              </a:spcBef>
              <a:spcAft>
                <a:spcPts val="0"/>
              </a:spcAft>
              <a:buClr>
                <a:schemeClr val="dk1"/>
              </a:buClr>
              <a:buSzPts val="1200"/>
              <a:buFont typeface="Calibri"/>
              <a:buChar char="●"/>
            </a:pPr>
            <a:r>
              <a:rPr lang="en-US"/>
              <a:t>Cohorting</a:t>
            </a:r>
            <a:endParaRPr/>
          </a:p>
          <a:p>
            <a:pPr marL="914400" lvl="3" indent="-304800" algn="l" rtl="0">
              <a:spcBef>
                <a:spcPts val="0"/>
              </a:spcBef>
              <a:spcAft>
                <a:spcPts val="0"/>
              </a:spcAft>
              <a:buClr>
                <a:schemeClr val="dk1"/>
              </a:buClr>
              <a:buSzPts val="1200"/>
              <a:buFont typeface="Calibri"/>
              <a:buChar char="●"/>
            </a:pPr>
            <a:r>
              <a:rPr lang="en-US"/>
              <a:t>Cleaning and disinfecting</a:t>
            </a:r>
            <a:endParaRPr/>
          </a:p>
          <a:p>
            <a:pPr marL="914400" lvl="3" indent="-304800" algn="l" rtl="0">
              <a:spcBef>
                <a:spcPts val="0"/>
              </a:spcBef>
              <a:spcAft>
                <a:spcPts val="0"/>
              </a:spcAft>
              <a:buClr>
                <a:schemeClr val="dk1"/>
              </a:buClr>
              <a:buSzPts val="1200"/>
              <a:buFont typeface="Calibri"/>
              <a:buChar char="●"/>
            </a:pPr>
            <a:r>
              <a:rPr lang="en-US"/>
              <a:t>Airflow and ventilation</a:t>
            </a:r>
            <a:endParaRPr/>
          </a:p>
          <a:p>
            <a:pPr marL="914400" lvl="3" indent="-304800" algn="l" rtl="0">
              <a:spcBef>
                <a:spcPts val="0"/>
              </a:spcBef>
              <a:spcAft>
                <a:spcPts val="0"/>
              </a:spcAft>
              <a:buClr>
                <a:schemeClr val="dk1"/>
              </a:buClr>
              <a:buSzPts val="1200"/>
              <a:buFont typeface="Calibri"/>
              <a:buChar char="●"/>
            </a:pPr>
            <a:r>
              <a:rPr lang="en-US"/>
              <a:t>And, effective screening, and responses to cases with quick access to testing and implementing isolation and quarantining </a:t>
            </a:r>
            <a:endParaRPr/>
          </a:p>
          <a:p>
            <a:pPr marL="457200" lvl="2" indent="-304800" algn="l" rtl="0">
              <a:spcBef>
                <a:spcPts val="0"/>
              </a:spcBef>
              <a:spcAft>
                <a:spcPts val="0"/>
              </a:spcAft>
              <a:buClr>
                <a:schemeClr val="dk1"/>
              </a:buClr>
              <a:buSzPts val="1200"/>
              <a:buFont typeface="Calibri"/>
              <a:buChar char="■"/>
            </a:pPr>
            <a:r>
              <a:rPr lang="en-US"/>
              <a:t>We have distributed over 5 million disposable face coverings, 100,000 face shields, and are in the midst of distributing 1.2 million cloth face coverings.</a:t>
            </a:r>
            <a:endParaRPr/>
          </a:p>
          <a:p>
            <a:pPr marL="457200" lvl="2" indent="-304800" algn="l" rtl="0">
              <a:spcBef>
                <a:spcPts val="0"/>
              </a:spcBef>
              <a:spcAft>
                <a:spcPts val="0"/>
              </a:spcAft>
              <a:buClr>
                <a:schemeClr val="dk1"/>
              </a:buClr>
              <a:buSzPts val="1200"/>
              <a:buFont typeface="Calibri"/>
              <a:buChar char="■"/>
            </a:pPr>
            <a:r>
              <a:rPr lang="en-US"/>
              <a:t>We also have new access to testing at much higher levels. </a:t>
            </a:r>
            <a:endParaRPr/>
          </a:p>
          <a:p>
            <a:pPr marL="0" lvl="0" indent="0" algn="l" rtl="0">
              <a:lnSpc>
                <a:spcPct val="100000"/>
              </a:lnSpc>
              <a:spcBef>
                <a:spcPts val="0"/>
              </a:spcBef>
              <a:spcAft>
                <a:spcPts val="0"/>
              </a:spcAft>
              <a:buSzPts val="1400"/>
              <a:buNone/>
            </a:pPr>
            <a:endParaRPr/>
          </a:p>
        </p:txBody>
      </p:sp>
      <p:sp>
        <p:nvSpPr>
          <p:cNvPr id="118" name="Google Shape;118;g9facb06eb6_5_375: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facb06eb6_5_405: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9facb06eb6_5_405: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1200"/>
              </a:spcBef>
              <a:spcAft>
                <a:spcPts val="0"/>
              </a:spcAft>
              <a:buClr>
                <a:schemeClr val="dk1"/>
              </a:buClr>
              <a:buSzPts val="1100"/>
              <a:buFont typeface="Arial"/>
              <a:buNone/>
            </a:pPr>
            <a:r>
              <a:rPr lang="en-US" b="1"/>
              <a:t>Key changes include:</a:t>
            </a:r>
            <a:endParaRPr b="1"/>
          </a:p>
          <a:p>
            <a:pPr marL="457200" lvl="0" indent="-298450" algn="l" rtl="0">
              <a:spcBef>
                <a:spcPts val="1200"/>
              </a:spcBef>
              <a:spcAft>
                <a:spcPts val="0"/>
              </a:spcAft>
              <a:buClr>
                <a:schemeClr val="dk1"/>
              </a:buClr>
              <a:buSzPts val="1100"/>
              <a:buFont typeface="Calibri"/>
              <a:buChar char="●"/>
            </a:pPr>
            <a:r>
              <a:rPr lang="en-US"/>
              <a:t>A clear set of reachable targets for communities to strive for, with a North Star of returning Oregon students to in-person instruction.</a:t>
            </a:r>
            <a:endParaRPr/>
          </a:p>
          <a:p>
            <a:pPr marL="457200" lvl="0" indent="-298450" algn="l" rtl="0">
              <a:spcBef>
                <a:spcPts val="0"/>
              </a:spcBef>
              <a:spcAft>
                <a:spcPts val="0"/>
              </a:spcAft>
              <a:buClr>
                <a:schemeClr val="dk1"/>
              </a:buClr>
              <a:buSzPts val="1100"/>
              <a:buFont typeface="Calibri"/>
              <a:buChar char="●"/>
            </a:pPr>
            <a:r>
              <a:rPr lang="en-US"/>
              <a:t>Acknowledgement that Oregon’s Ready Schools, Safe Learners guidances  strong public health protocols in structured settings like schools, can greatly reduce the risk of transmission of COVID-19.</a:t>
            </a:r>
            <a:endParaRPr/>
          </a:p>
          <a:p>
            <a:pPr marL="457200" lvl="0" indent="-298450" algn="l" rtl="0">
              <a:spcBef>
                <a:spcPts val="0"/>
              </a:spcBef>
              <a:spcAft>
                <a:spcPts val="0"/>
              </a:spcAft>
              <a:buClr>
                <a:schemeClr val="dk1"/>
              </a:buClr>
              <a:buSzPts val="1100"/>
              <a:buFont typeface="Calibri"/>
              <a:buChar char="●"/>
            </a:pPr>
            <a:r>
              <a:rPr lang="en-US"/>
              <a:t>Additional time for schools to transition between in-person and distance learning models.</a:t>
            </a:r>
            <a:endParaRPr/>
          </a:p>
          <a:p>
            <a:pPr marL="457200" lvl="0" indent="-298450" algn="l" rtl="0">
              <a:spcBef>
                <a:spcPts val="0"/>
              </a:spcBef>
              <a:spcAft>
                <a:spcPts val="0"/>
              </a:spcAft>
              <a:buClr>
                <a:schemeClr val="dk1"/>
              </a:buClr>
              <a:buSzPts val="1100"/>
              <a:buFont typeface="Calibri"/>
              <a:buChar char="●"/>
            </a:pPr>
            <a:r>
              <a:rPr lang="en-US"/>
              <a:t>Incrementally increased access to in-person instruction at the elementary level.</a:t>
            </a:r>
            <a:endParaRPr/>
          </a:p>
          <a:p>
            <a:pPr marL="457200" lvl="0" indent="-298450" algn="l" rtl="0">
              <a:spcBef>
                <a:spcPts val="0"/>
              </a:spcBef>
              <a:spcAft>
                <a:spcPts val="0"/>
              </a:spcAft>
              <a:buClr>
                <a:schemeClr val="dk1"/>
              </a:buClr>
              <a:buSzPts val="1100"/>
              <a:buFont typeface="Calibri"/>
              <a:buChar char="●"/>
            </a:pPr>
            <a:r>
              <a:rPr lang="en-US"/>
              <a:t>A two week “look back” at the metrics data rather than one week at a time over a three week period.</a:t>
            </a:r>
            <a:endParaRPr/>
          </a:p>
          <a:p>
            <a:pPr marL="457200" lvl="0" indent="-298450" algn="l" rtl="0">
              <a:spcBef>
                <a:spcPts val="0"/>
              </a:spcBef>
              <a:spcAft>
                <a:spcPts val="0"/>
              </a:spcAft>
              <a:buClr>
                <a:schemeClr val="dk1"/>
              </a:buClr>
              <a:buSzPts val="1100"/>
              <a:buFont typeface="Calibri"/>
              <a:buChar char="●"/>
            </a:pPr>
            <a:r>
              <a:rPr lang="en-US"/>
              <a:t>Removes state positivity rate in favor of county positivity rates.</a:t>
            </a:r>
            <a:endParaRPr/>
          </a:p>
          <a:p>
            <a:pPr marL="457200" lvl="0" indent="-304800" algn="l" rtl="0">
              <a:spcBef>
                <a:spcPts val="0"/>
              </a:spcBef>
              <a:spcAft>
                <a:spcPts val="0"/>
              </a:spcAft>
              <a:buClr>
                <a:schemeClr val="dk1"/>
              </a:buClr>
              <a:buSzPts val="1200"/>
              <a:buFont typeface="Calibri"/>
              <a:buChar char="●"/>
            </a:pPr>
            <a:r>
              <a:rPr lang="en-US"/>
              <a:t>Extends implementation windows and advises use of an equity decision tool.</a:t>
            </a:r>
            <a:endParaRPr/>
          </a:p>
          <a:p>
            <a:pPr marL="457200" lvl="0" indent="-304800" algn="l" rtl="0">
              <a:spcBef>
                <a:spcPts val="0"/>
              </a:spcBef>
              <a:spcAft>
                <a:spcPts val="0"/>
              </a:spcAft>
              <a:buClr>
                <a:schemeClr val="dk1"/>
              </a:buClr>
              <a:buSzPts val="1200"/>
              <a:buFont typeface="Calibri"/>
              <a:buChar char="●"/>
            </a:pPr>
            <a:r>
              <a:rPr lang="en-US"/>
              <a:t>Maintains use of some exceptions.</a:t>
            </a:r>
            <a:endParaRPr/>
          </a:p>
          <a:p>
            <a:pPr marL="457200" lvl="0" indent="-304800" algn="l" rtl="0">
              <a:spcBef>
                <a:spcPts val="0"/>
              </a:spcBef>
              <a:spcAft>
                <a:spcPts val="0"/>
              </a:spcAft>
              <a:buClr>
                <a:schemeClr val="dk1"/>
              </a:buClr>
              <a:buSzPts val="1200"/>
              <a:buFont typeface="Calibri"/>
              <a:buChar char="●"/>
            </a:pPr>
            <a:r>
              <a:rPr lang="en-US"/>
              <a:t>Detailed explanation of the metrics is available at </a:t>
            </a:r>
            <a:r>
              <a:rPr lang="en-US"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www.oregon.gov/ode</a:t>
            </a:r>
            <a:r>
              <a:rPr lang="en-US"/>
              <a:t> </a:t>
            </a:r>
            <a:endParaRPr/>
          </a:p>
          <a:p>
            <a:pPr marL="0" lvl="0" indent="0" algn="l" rtl="0">
              <a:lnSpc>
                <a:spcPct val="100000"/>
              </a:lnSpc>
              <a:spcBef>
                <a:spcPts val="1200"/>
              </a:spcBef>
              <a:spcAft>
                <a:spcPts val="0"/>
              </a:spcAft>
              <a:buSzPts val="1400"/>
              <a:buNone/>
            </a:pPr>
            <a:endParaRPr/>
          </a:p>
        </p:txBody>
      </p:sp>
      <p:sp>
        <p:nvSpPr>
          <p:cNvPr id="126" name="Google Shape;126;g9facb06eb6_5_405: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facb06eb6_5_22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9facb06eb6_5_226: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4545"/>
              </a:lnSpc>
              <a:spcBef>
                <a:spcPts val="0"/>
              </a:spcBef>
              <a:spcAft>
                <a:spcPts val="0"/>
              </a:spcAft>
              <a:buClr>
                <a:schemeClr val="dk1"/>
              </a:buClr>
              <a:buSzPts val="1100"/>
              <a:buFont typeface="Arial"/>
              <a:buNone/>
            </a:pPr>
            <a:r>
              <a:rPr lang="en-US"/>
              <a:t>This is a two week </a:t>
            </a:r>
            <a:r>
              <a:rPr lang="en-US" u="sng"/>
              <a:t>cumulative </a:t>
            </a:r>
            <a:r>
              <a:rPr lang="en-US"/>
              <a:t>number that aligns to CDC guidance. Overall, the rationale for adjusting is to:</a:t>
            </a:r>
            <a:endParaRPr/>
          </a:p>
          <a:p>
            <a:pPr marL="457200" lvl="0" indent="-304800" algn="l" rtl="0">
              <a:lnSpc>
                <a:spcPct val="104545"/>
              </a:lnSpc>
              <a:spcBef>
                <a:spcPts val="0"/>
              </a:spcBef>
              <a:spcAft>
                <a:spcPts val="0"/>
              </a:spcAft>
              <a:buSzPts val="1200"/>
              <a:buFont typeface="Calibri"/>
              <a:buChar char="●"/>
            </a:pPr>
            <a:r>
              <a:rPr lang="en-US"/>
              <a:t>Simpler to calculate and understand</a:t>
            </a:r>
            <a:endParaRPr/>
          </a:p>
          <a:p>
            <a:pPr marL="457200" lvl="0" indent="-304800" algn="l" rtl="0">
              <a:lnSpc>
                <a:spcPct val="104545"/>
              </a:lnSpc>
              <a:spcBef>
                <a:spcPts val="0"/>
              </a:spcBef>
              <a:spcAft>
                <a:spcPts val="0"/>
              </a:spcAft>
              <a:buSzPts val="1200"/>
              <a:buFont typeface="Calibri"/>
              <a:buChar char="●"/>
            </a:pPr>
            <a:r>
              <a:rPr lang="en-US"/>
              <a:t>Aligns with other school metrics (e.g., Washington state; CDC)</a:t>
            </a:r>
            <a:endParaRPr/>
          </a:p>
          <a:p>
            <a:pPr marL="457200" lvl="0" indent="-304800" algn="l" rtl="0">
              <a:lnSpc>
                <a:spcPct val="104545"/>
              </a:lnSpc>
              <a:spcBef>
                <a:spcPts val="0"/>
              </a:spcBef>
              <a:spcAft>
                <a:spcPts val="0"/>
              </a:spcAft>
              <a:buSzPts val="1200"/>
              <a:buFont typeface="Calibri"/>
              <a:buChar char="●"/>
            </a:pPr>
            <a:r>
              <a:rPr lang="en-US"/>
              <a:t>Averaging cases and test positivity over 14 days results smooths out week-to-week variation, which can be an issue especially in counties with smaller populations</a:t>
            </a:r>
            <a:endParaRPr/>
          </a:p>
          <a:p>
            <a:pPr marL="457200" lvl="0" indent="-304800" algn="l" rtl="0">
              <a:lnSpc>
                <a:spcPct val="104545"/>
              </a:lnSpc>
              <a:spcBef>
                <a:spcPts val="0"/>
              </a:spcBef>
              <a:spcAft>
                <a:spcPts val="0"/>
              </a:spcAft>
              <a:buSzPts val="1200"/>
              <a:buFont typeface="Calibri"/>
              <a:buChar char="●"/>
            </a:pPr>
            <a:r>
              <a:rPr lang="en-US"/>
              <a:t>Retains ability to look at trends week-by-week because the 14-day numbers would still be released weekly (i.e., two periods overlap)</a:t>
            </a:r>
            <a:endParaRPr/>
          </a:p>
          <a:p>
            <a:pPr marL="0" lvl="0" indent="0" algn="l" rtl="0">
              <a:lnSpc>
                <a:spcPct val="104545"/>
              </a:lnSpc>
              <a:spcBef>
                <a:spcPts val="0"/>
              </a:spcBef>
              <a:spcAft>
                <a:spcPts val="0"/>
              </a:spcAft>
              <a:buClr>
                <a:schemeClr val="dk1"/>
              </a:buClr>
              <a:buSzPts val="1100"/>
              <a:buFont typeface="Arial"/>
              <a:buNone/>
            </a:pPr>
            <a:endParaRPr/>
          </a:p>
          <a:p>
            <a:pPr marL="0" lvl="0" indent="0" algn="l" rtl="0">
              <a:lnSpc>
                <a:spcPct val="104545"/>
              </a:lnSpc>
              <a:spcBef>
                <a:spcPts val="0"/>
              </a:spcBef>
              <a:spcAft>
                <a:spcPts val="0"/>
              </a:spcAft>
              <a:buClr>
                <a:schemeClr val="dk1"/>
              </a:buClr>
              <a:buSzPts val="1100"/>
              <a:buFont typeface="Arial"/>
              <a:buNone/>
            </a:pPr>
            <a:r>
              <a:rPr lang="en-US"/>
              <a:t>OHA’s two week “look back” report (next slide)  will have both week one and week two listed with a third row that adds the weeks together for you. </a:t>
            </a:r>
            <a:endParaRPr/>
          </a:p>
          <a:p>
            <a:pPr marL="0" lvl="0" indent="0" algn="l" rtl="0">
              <a:lnSpc>
                <a:spcPct val="100000"/>
              </a:lnSpc>
              <a:spcBef>
                <a:spcPts val="900"/>
              </a:spcBef>
              <a:spcAft>
                <a:spcPts val="0"/>
              </a:spcAft>
              <a:buSzPts val="1400"/>
              <a:buNone/>
            </a:pPr>
            <a:endParaRPr/>
          </a:p>
        </p:txBody>
      </p:sp>
      <p:sp>
        <p:nvSpPr>
          <p:cNvPr id="135" name="Google Shape;135;g9facb06eb6_5_226: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facb06eb6_5_11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9facb06eb6_5_11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400"/>
              <a:buFont typeface="Arial"/>
              <a:buNone/>
            </a:pPr>
            <a:r>
              <a:rPr lang="en-US" sz="1100" b="1">
                <a:solidFill>
                  <a:srgbClr val="0F75BC"/>
                </a:solidFill>
              </a:rPr>
              <a:t>Metrics Risk Table Footnotes</a:t>
            </a:r>
            <a:endParaRPr/>
          </a:p>
          <a:p>
            <a:pPr marL="457200" lvl="0" indent="-317500" algn="l" rtl="0">
              <a:lnSpc>
                <a:spcPct val="115000"/>
              </a:lnSpc>
              <a:spcBef>
                <a:spcPts val="1200"/>
              </a:spcBef>
              <a:spcAft>
                <a:spcPts val="0"/>
              </a:spcAft>
              <a:buClr>
                <a:schemeClr val="dk1"/>
              </a:buClr>
              <a:buSzPts val="1400"/>
              <a:buAutoNum type="arabicPeriod"/>
            </a:pPr>
            <a:r>
              <a:rPr lang="en-US" sz="700">
                <a:latin typeface="Arial"/>
                <a:ea typeface="Arial"/>
                <a:cs typeface="Arial"/>
                <a:sym typeface="Arial"/>
              </a:rPr>
              <a:t> </a:t>
            </a:r>
            <a:r>
              <a:rPr lang="en-US" sz="1000">
                <a:latin typeface="Arial"/>
                <a:ea typeface="Arial"/>
                <a:cs typeface="Arial"/>
                <a:sym typeface="Arial"/>
              </a:rPr>
              <a:t>Counties with &lt;30,000 residents.</a:t>
            </a:r>
            <a:endParaRPr sz="10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700">
                <a:latin typeface="Arial"/>
                <a:ea typeface="Arial"/>
                <a:cs typeface="Arial"/>
                <a:sym typeface="Arial"/>
              </a:rPr>
              <a:t> </a:t>
            </a:r>
            <a:r>
              <a:rPr lang="en-US" sz="1000">
                <a:latin typeface="Arial"/>
                <a:ea typeface="Arial"/>
                <a:cs typeface="Arial"/>
                <a:sym typeface="Arial"/>
              </a:rPr>
              <a:t>If statewide testing volume decreases by more than 10% in the week prior compared to the previous week due to external factors (such as due to a natural disaster or acute decrease in testing supplies), then OHA and ODE will consider temporarily suspending the use of percent positivity in the reopening considerations.</a:t>
            </a:r>
            <a:endParaRPr sz="10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000">
                <a:latin typeface="Arial"/>
                <a:ea typeface="Arial"/>
                <a:cs typeface="Arial"/>
                <a:sym typeface="Arial"/>
              </a:rPr>
              <a:t>“Local/neighboring” means the areas where the students and staff live (even if outside the school’s typical boundaries), including neighboring larger communities where they typically go for work, shopping, eating, and entertainment.</a:t>
            </a:r>
            <a:endParaRPr sz="10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000">
                <a:latin typeface="Arial"/>
                <a:ea typeface="Arial"/>
                <a:cs typeface="Arial"/>
                <a:sym typeface="Arial"/>
              </a:rPr>
              <a:t>In considering community spread, public health should take into consideration the cases in the community, COVID-19 test availability in the community, recent percent positivity of tests, capacity in the community to respond to cases and outbreaks and the regional hospital capacity available for those with severe disease.</a:t>
            </a:r>
            <a:endParaRPr sz="100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AutoNum type="arabicPeriod"/>
            </a:pPr>
            <a:r>
              <a:rPr lang="en-US" sz="1000">
                <a:latin typeface="Arial"/>
                <a:ea typeface="Arial"/>
                <a:cs typeface="Arial"/>
                <a:sym typeface="Arial"/>
              </a:rPr>
              <a:t>As a measure to monitor limited introduction or spread, local public health should look for an average outbreak size of 3 or less, excluding outbreaks with only one case, over the prior 4 weeks. </a:t>
            </a:r>
            <a:endParaRPr sz="1000">
              <a:latin typeface="Arial"/>
              <a:ea typeface="Arial"/>
              <a:cs typeface="Arial"/>
              <a:sym typeface="Arial"/>
            </a:endParaRPr>
          </a:p>
          <a:p>
            <a:pPr marL="0" lvl="0" indent="0" algn="l" rtl="0">
              <a:lnSpc>
                <a:spcPct val="115000"/>
              </a:lnSpc>
              <a:spcBef>
                <a:spcPts val="1200"/>
              </a:spcBef>
              <a:spcAft>
                <a:spcPts val="0"/>
              </a:spcAft>
              <a:buNone/>
            </a:pPr>
            <a:endParaRPr sz="1000">
              <a:latin typeface="Arial"/>
              <a:ea typeface="Arial"/>
              <a:cs typeface="Arial"/>
              <a:sym typeface="Arial"/>
            </a:endParaRPr>
          </a:p>
          <a:p>
            <a:pPr marL="0" lvl="0" indent="0" algn="l" rtl="0">
              <a:lnSpc>
                <a:spcPct val="115000"/>
              </a:lnSpc>
              <a:spcBef>
                <a:spcPts val="1200"/>
              </a:spcBef>
              <a:spcAft>
                <a:spcPts val="0"/>
              </a:spcAft>
              <a:buNone/>
            </a:pPr>
            <a:endParaRPr sz="1100" i="1"/>
          </a:p>
          <a:p>
            <a:pPr marL="0" marR="0" lvl="0" indent="0" algn="l" rtl="0">
              <a:lnSpc>
                <a:spcPct val="100000"/>
              </a:lnSpc>
              <a:spcBef>
                <a:spcPts val="1000"/>
              </a:spcBef>
              <a:spcAft>
                <a:spcPts val="0"/>
              </a:spcAft>
              <a:buSzPts val="1400"/>
              <a:buNone/>
            </a:pPr>
            <a:endParaRPr sz="1100" b="1" i="0" u="none" strike="noStrike" cap="none">
              <a:solidFill>
                <a:srgbClr val="0F75BC"/>
              </a:solidFill>
              <a:latin typeface="Arial"/>
              <a:ea typeface="Arial"/>
              <a:cs typeface="Arial"/>
              <a:sym typeface="Arial"/>
            </a:endParaRPr>
          </a:p>
        </p:txBody>
      </p:sp>
      <p:sp>
        <p:nvSpPr>
          <p:cNvPr id="217" name="Google Shape;217;g9facb06eb6_5_11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9facb06eb6_5_357: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9facb06eb6_5_357: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1200"/>
              </a:spcBef>
              <a:spcAft>
                <a:spcPts val="0"/>
              </a:spcAft>
              <a:buClr>
                <a:schemeClr val="dk1"/>
              </a:buClr>
              <a:buSzPts val="1100"/>
              <a:buFont typeface="Arial"/>
              <a:buNone/>
            </a:pPr>
            <a:endParaRPr sz="1400"/>
          </a:p>
          <a:p>
            <a:pPr marL="0" lvl="0" indent="0" algn="l" rtl="0">
              <a:lnSpc>
                <a:spcPct val="100000"/>
              </a:lnSpc>
              <a:spcBef>
                <a:spcPts val="0"/>
              </a:spcBef>
              <a:spcAft>
                <a:spcPts val="0"/>
              </a:spcAft>
              <a:buSzPts val="1400"/>
              <a:buNone/>
            </a:pPr>
            <a:endParaRPr/>
          </a:p>
        </p:txBody>
      </p:sp>
      <p:sp>
        <p:nvSpPr>
          <p:cNvPr id="227" name="Google Shape;227;g9facb06eb6_5_357: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9facb06eb6_5_1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9facb06eb6_5_16: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38" name="Google Shape;238;g9facb06eb6_5_16: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Blank" type="blank">
  <p:cSld name="BLANK">
    <p:bg>
      <p:bgPr>
        <a:blipFill>
          <a:blip r:embed="rId2">
            <a:alphaModFix/>
          </a:blip>
          <a:stretch>
            <a:fillRect/>
          </a:stretch>
        </a:blipFill>
        <a:effectLst/>
      </p:bgPr>
    </p:bg>
    <p:spTree>
      <p:nvGrpSpPr>
        <p:cNvPr id="1" name="Shape 19"/>
        <p:cNvGrpSpPr/>
        <p:nvPr/>
      </p:nvGrpSpPr>
      <p:grpSpPr>
        <a:xfrm>
          <a:off x="0" y="0"/>
          <a:ext cx="0" cy="0"/>
          <a:chOff x="0" y="0"/>
          <a:chExt cx="0" cy="0"/>
        </a:xfrm>
      </p:grpSpPr>
      <p:pic>
        <p:nvPicPr>
          <p:cNvPr id="20" name="Google Shape;20;p2"/>
          <p:cNvPicPr preferRelativeResize="0"/>
          <p:nvPr/>
        </p:nvPicPr>
        <p:blipFill rotWithShape="1">
          <a:blip r:embed="rId3">
            <a:alphaModFix/>
          </a:blip>
          <a:srcRect/>
          <a:stretch/>
        </p:blipFill>
        <p:spPr>
          <a:xfrm>
            <a:off x="-1" y="83686"/>
            <a:ext cx="1285876" cy="502114"/>
          </a:xfrm>
          <a:prstGeom prst="rect">
            <a:avLst/>
          </a:prstGeom>
          <a:noFill/>
          <a:ln>
            <a:noFill/>
          </a:ln>
        </p:spPr>
      </p:pic>
      <p:pic>
        <p:nvPicPr>
          <p:cNvPr id="21" name="Google Shape;21;p2"/>
          <p:cNvPicPr preferRelativeResize="0"/>
          <p:nvPr/>
        </p:nvPicPr>
        <p:blipFill rotWithShape="1">
          <a:blip r:embed="rId3">
            <a:alphaModFix/>
          </a:blip>
          <a:srcRect/>
          <a:stretch/>
        </p:blipFill>
        <p:spPr>
          <a:xfrm>
            <a:off x="-1" y="83686"/>
            <a:ext cx="1285876" cy="502114"/>
          </a:xfrm>
          <a:prstGeom prst="rect">
            <a:avLst/>
          </a:prstGeom>
          <a:noFill/>
          <a:ln>
            <a:noFill/>
          </a:ln>
        </p:spPr>
      </p:pic>
      <p:pic>
        <p:nvPicPr>
          <p:cNvPr id="22" name="Google Shape;22;p2"/>
          <p:cNvPicPr preferRelativeResize="0"/>
          <p:nvPr/>
        </p:nvPicPr>
        <p:blipFill rotWithShape="1">
          <a:blip r:embed="rId3">
            <a:alphaModFix/>
          </a:blip>
          <a:srcRect/>
          <a:stretch/>
        </p:blipFill>
        <p:spPr>
          <a:xfrm>
            <a:off x="-1" y="83686"/>
            <a:ext cx="1285876" cy="502114"/>
          </a:xfrm>
          <a:prstGeom prst="rect">
            <a:avLst/>
          </a:prstGeom>
          <a:noFill/>
          <a:ln>
            <a:noFill/>
          </a:ln>
        </p:spPr>
      </p:pic>
      <p:sp>
        <p:nvSpPr>
          <p:cNvPr id="23" name="Google Shape;23;p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9"/>
        <p:cNvGrpSpPr/>
        <p:nvPr/>
      </p:nvGrpSpPr>
      <p:grpSpPr>
        <a:xfrm>
          <a:off x="0" y="0"/>
          <a:ext cx="0" cy="0"/>
          <a:chOff x="0" y="0"/>
          <a:chExt cx="0" cy="0"/>
        </a:xfrm>
      </p:grpSpPr>
      <p:sp>
        <p:nvSpPr>
          <p:cNvPr id="70" name="Google Shape;70;p12"/>
          <p:cNvSpPr txBox="1">
            <a:spLocks noGrp="1"/>
          </p:cNvSpPr>
          <p:nvPr>
            <p:ph type="body" idx="1"/>
          </p:nvPr>
        </p:nvSpPr>
        <p:spPr>
          <a:xfrm>
            <a:off x="584574" y="1853580"/>
            <a:ext cx="3868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12"/>
          <p:cNvSpPr txBox="1">
            <a:spLocks noGrp="1"/>
          </p:cNvSpPr>
          <p:nvPr>
            <p:ph type="body" idx="2"/>
          </p:nvPr>
        </p:nvSpPr>
        <p:spPr>
          <a:xfrm>
            <a:off x="584574" y="2529700"/>
            <a:ext cx="3868200" cy="1680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2"/>
          <p:cNvSpPr txBox="1">
            <a:spLocks noGrp="1"/>
          </p:cNvSpPr>
          <p:nvPr>
            <p:ph type="body" idx="3"/>
          </p:nvPr>
        </p:nvSpPr>
        <p:spPr>
          <a:xfrm>
            <a:off x="4583884" y="1853580"/>
            <a:ext cx="38874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12"/>
          <p:cNvSpPr txBox="1">
            <a:spLocks noGrp="1"/>
          </p:cNvSpPr>
          <p:nvPr>
            <p:ph type="body" idx="4"/>
          </p:nvPr>
        </p:nvSpPr>
        <p:spPr>
          <a:xfrm>
            <a:off x="4583884" y="2529700"/>
            <a:ext cx="3887400" cy="1680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2"/>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2"/>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6"/>
        <p:cNvGrpSpPr/>
        <p:nvPr/>
      </p:nvGrpSpPr>
      <p:grpSpPr>
        <a:xfrm>
          <a:off x="0" y="0"/>
          <a:ext cx="0" cy="0"/>
          <a:chOff x="0" y="0"/>
          <a:chExt cx="0" cy="0"/>
        </a:xfrm>
      </p:grpSpPr>
      <p:sp>
        <p:nvSpPr>
          <p:cNvPr id="77" name="Google Shape;77;p13"/>
          <p:cNvSpPr txBox="1">
            <a:spLocks noGrp="1"/>
          </p:cNvSpPr>
          <p:nvPr>
            <p:ph type="body" idx="1"/>
          </p:nvPr>
        </p:nvSpPr>
        <p:spPr>
          <a:xfrm>
            <a:off x="3887391" y="1494625"/>
            <a:ext cx="4629300" cy="29013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13"/>
          <p:cNvSpPr txBox="1">
            <a:spLocks noGrp="1"/>
          </p:cNvSpPr>
          <p:nvPr>
            <p:ph type="body" idx="2"/>
          </p:nvPr>
        </p:nvSpPr>
        <p:spPr>
          <a:xfrm>
            <a:off x="629841" y="2694779"/>
            <a:ext cx="2949300" cy="1707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3"/>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1"/>
        <p:cNvGrpSpPr/>
        <p:nvPr/>
      </p:nvGrpSpPr>
      <p:grpSpPr>
        <a:xfrm>
          <a:off x="0" y="0"/>
          <a:ext cx="0" cy="0"/>
          <a:chOff x="0" y="0"/>
          <a:chExt cx="0" cy="0"/>
        </a:xfrm>
      </p:grpSpPr>
      <p:sp>
        <p:nvSpPr>
          <p:cNvPr id="82" name="Google Shape;82;p14"/>
          <p:cNvSpPr>
            <a:spLocks noGrp="1"/>
          </p:cNvSpPr>
          <p:nvPr>
            <p:ph type="pic" idx="2"/>
          </p:nvPr>
        </p:nvSpPr>
        <p:spPr>
          <a:xfrm>
            <a:off x="3887391" y="1499863"/>
            <a:ext cx="4629300" cy="2895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Google Shape;83;p14"/>
          <p:cNvSpPr txBox="1">
            <a:spLocks noGrp="1"/>
          </p:cNvSpPr>
          <p:nvPr>
            <p:ph type="body" idx="1"/>
          </p:nvPr>
        </p:nvSpPr>
        <p:spPr>
          <a:xfrm>
            <a:off x="629841" y="2710484"/>
            <a:ext cx="2949300" cy="1685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14"/>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4"/>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8" name="Google Shape;88;p15" descr="Decorative geometric pattern"/>
          <p:cNvPicPr preferRelativeResize="0"/>
          <p:nvPr/>
        </p:nvPicPr>
        <p:blipFill rotWithShape="1">
          <a:blip r:embed="rId2">
            <a:alphaModFix/>
          </a:blip>
          <a:srcRect/>
          <a:stretch/>
        </p:blipFill>
        <p:spPr>
          <a:xfrm>
            <a:off x="0" y="0"/>
            <a:ext cx="9144001" cy="4871141"/>
          </a:xfrm>
          <a:prstGeom prst="rect">
            <a:avLst/>
          </a:prstGeom>
          <a:noFill/>
          <a:ln>
            <a:noFill/>
          </a:ln>
        </p:spPr>
      </p:pic>
      <p:pic>
        <p:nvPicPr>
          <p:cNvPr id="89" name="Google Shape;89;p15"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90" name="Google Shape;90;p15"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91" name="Google Shape;91;p1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
        <p:cNvGrpSpPr/>
        <p:nvPr/>
      </p:nvGrpSpPr>
      <p:grpSpPr>
        <a:xfrm>
          <a:off x="0" y="0"/>
          <a:ext cx="0" cy="0"/>
          <a:chOff x="0" y="0"/>
          <a:chExt cx="0" cy="0"/>
        </a:xfrm>
      </p:grpSpPr>
      <p:sp>
        <p:nvSpPr>
          <p:cNvPr id="25" name="Google Shape;25;p3"/>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3"/>
          <p:cNvSpPr txBox="1">
            <a:spLocks noGrp="1"/>
          </p:cNvSpPr>
          <p:nvPr>
            <p:ph type="title"/>
          </p:nvPr>
        </p:nvSpPr>
        <p:spPr>
          <a:xfrm>
            <a:off x="2679825" y="69895"/>
            <a:ext cx="6400800" cy="642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4"/>
          <p:cNvSpPr txBox="1">
            <a:spLocks noGrp="1"/>
          </p:cNvSpPr>
          <p:nvPr>
            <p:ph type="body" idx="1"/>
          </p:nvPr>
        </p:nvSpPr>
        <p:spPr>
          <a:xfrm>
            <a:off x="655811" y="1918592"/>
            <a:ext cx="3886200" cy="20625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4656311" y="1918592"/>
            <a:ext cx="3886200" cy="20625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title"/>
          </p:nvPr>
        </p:nvSpPr>
        <p:spPr>
          <a:xfrm>
            <a:off x="2679825" y="69895"/>
            <a:ext cx="6400800" cy="642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3"/>
        <p:cNvGrpSpPr/>
        <p:nvPr/>
      </p:nvGrpSpPr>
      <p:grpSpPr>
        <a:xfrm>
          <a:off x="0" y="0"/>
          <a:ext cx="0" cy="0"/>
          <a:chOff x="0" y="0"/>
          <a:chExt cx="0" cy="0"/>
        </a:xfrm>
      </p:grpSpPr>
      <p:sp>
        <p:nvSpPr>
          <p:cNvPr id="34" name="Google Shape;34;p5"/>
          <p:cNvSpPr txBox="1">
            <a:spLocks noGrp="1"/>
          </p:cNvSpPr>
          <p:nvPr>
            <p:ph type="body" idx="1"/>
          </p:nvPr>
        </p:nvSpPr>
        <p:spPr>
          <a:xfrm>
            <a:off x="584574" y="1853580"/>
            <a:ext cx="3868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5"/>
          <p:cNvSpPr txBox="1">
            <a:spLocks noGrp="1"/>
          </p:cNvSpPr>
          <p:nvPr>
            <p:ph type="body" idx="2"/>
          </p:nvPr>
        </p:nvSpPr>
        <p:spPr>
          <a:xfrm>
            <a:off x="584574" y="2529700"/>
            <a:ext cx="3868200" cy="1680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3"/>
          </p:nvPr>
        </p:nvSpPr>
        <p:spPr>
          <a:xfrm>
            <a:off x="4583884" y="1853580"/>
            <a:ext cx="38874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5"/>
          <p:cNvSpPr txBox="1">
            <a:spLocks noGrp="1"/>
          </p:cNvSpPr>
          <p:nvPr>
            <p:ph type="body" idx="4"/>
          </p:nvPr>
        </p:nvSpPr>
        <p:spPr>
          <a:xfrm>
            <a:off x="4583884" y="2529700"/>
            <a:ext cx="3887400" cy="1680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title"/>
          </p:nvPr>
        </p:nvSpPr>
        <p:spPr>
          <a:xfrm>
            <a:off x="2679825" y="69895"/>
            <a:ext cx="6400800" cy="642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0"/>
        <p:cNvGrpSpPr/>
        <p:nvPr/>
      </p:nvGrpSpPr>
      <p:grpSpPr>
        <a:xfrm>
          <a:off x="0" y="0"/>
          <a:ext cx="0" cy="0"/>
          <a:chOff x="0" y="0"/>
          <a:chExt cx="0" cy="0"/>
        </a:xfrm>
      </p:grpSpPr>
      <p:sp>
        <p:nvSpPr>
          <p:cNvPr id="41" name="Google Shape;41;p6"/>
          <p:cNvSpPr txBox="1">
            <a:spLocks noGrp="1"/>
          </p:cNvSpPr>
          <p:nvPr>
            <p:ph type="body" idx="1"/>
          </p:nvPr>
        </p:nvSpPr>
        <p:spPr>
          <a:xfrm>
            <a:off x="3887391" y="1494625"/>
            <a:ext cx="4629300" cy="29013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6"/>
          <p:cNvSpPr txBox="1">
            <a:spLocks noGrp="1"/>
          </p:cNvSpPr>
          <p:nvPr>
            <p:ph type="body" idx="2"/>
          </p:nvPr>
        </p:nvSpPr>
        <p:spPr>
          <a:xfrm>
            <a:off x="629841" y="2694779"/>
            <a:ext cx="2949300" cy="1707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6"/>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5"/>
        <p:cNvGrpSpPr/>
        <p:nvPr/>
      </p:nvGrpSpPr>
      <p:grpSpPr>
        <a:xfrm>
          <a:off x="0" y="0"/>
          <a:ext cx="0" cy="0"/>
          <a:chOff x="0" y="0"/>
          <a:chExt cx="0" cy="0"/>
        </a:xfrm>
      </p:grpSpPr>
      <p:sp>
        <p:nvSpPr>
          <p:cNvPr id="46" name="Google Shape;46;p7"/>
          <p:cNvSpPr>
            <a:spLocks noGrp="1"/>
          </p:cNvSpPr>
          <p:nvPr>
            <p:ph type="pic" idx="2"/>
          </p:nvPr>
        </p:nvSpPr>
        <p:spPr>
          <a:xfrm>
            <a:off x="3887391" y="1499863"/>
            <a:ext cx="4629300" cy="2895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1"/>
          </p:nvPr>
        </p:nvSpPr>
        <p:spPr>
          <a:xfrm>
            <a:off x="629841" y="2710484"/>
            <a:ext cx="2949300" cy="1685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7"/>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Blank" type="blank">
  <p:cSld name="BLANK">
    <p:bg>
      <p:bgPr>
        <a:blipFill>
          <a:blip r:embed="rId2">
            <a:alphaModFix/>
          </a:blip>
          <a:stretch>
            <a:fillRect/>
          </a:stretch>
        </a:blipFill>
        <a:effectLst/>
      </p:bgPr>
    </p:bg>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3">
            <a:alphaModFix/>
          </a:blip>
          <a:srcRect/>
          <a:stretch/>
        </p:blipFill>
        <p:spPr>
          <a:xfrm>
            <a:off x="-1" y="83686"/>
            <a:ext cx="1285876" cy="50211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0"/>
        <p:cNvGrpSpPr/>
        <p:nvPr/>
      </p:nvGrpSpPr>
      <p:grpSpPr>
        <a:xfrm>
          <a:off x="0" y="0"/>
          <a:ext cx="0" cy="0"/>
          <a:chOff x="0" y="0"/>
          <a:chExt cx="0" cy="0"/>
        </a:xfrm>
      </p:grpSpPr>
      <p:sp>
        <p:nvSpPr>
          <p:cNvPr id="61" name="Google Shape;61;p10"/>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2" name="Google Shape;62;p10"/>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11"/>
          <p:cNvSpPr txBox="1">
            <a:spLocks noGrp="1"/>
          </p:cNvSpPr>
          <p:nvPr>
            <p:ph type="body" idx="1"/>
          </p:nvPr>
        </p:nvSpPr>
        <p:spPr>
          <a:xfrm>
            <a:off x="655811" y="1918592"/>
            <a:ext cx="3886200" cy="2062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1"/>
          <p:cNvSpPr txBox="1">
            <a:spLocks noGrp="1"/>
          </p:cNvSpPr>
          <p:nvPr>
            <p:ph type="body" idx="2"/>
          </p:nvPr>
        </p:nvSpPr>
        <p:spPr>
          <a:xfrm>
            <a:off x="4656311" y="1918592"/>
            <a:ext cx="3886200" cy="2062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1"/>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jpg"/><Relationship Id="rId5" Type="http://schemas.openxmlformats.org/officeDocument/2006/relationships/slideLayout" Target="../slideLayouts/slideLayout11.xml"/><Relationship Id="rId10" Type="http://schemas.openxmlformats.org/officeDocument/2006/relationships/image" Target="../media/image2.png"/><Relationship Id="rId4" Type="http://schemas.openxmlformats.org/officeDocument/2006/relationships/slideLayout" Target="../slideLayouts/slideLayout10.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Decorative geometric pattern"/>
          <p:cNvPicPr preferRelativeResize="0"/>
          <p:nvPr/>
        </p:nvPicPr>
        <p:blipFill rotWithShape="1">
          <a:blip r:embed="rId8">
            <a:alphaModFix/>
          </a:blip>
          <a:srcRect/>
          <a:stretch/>
        </p:blipFill>
        <p:spPr>
          <a:xfrm>
            <a:off x="0" y="1"/>
            <a:ext cx="9144001" cy="4871141"/>
          </a:xfrm>
          <a:prstGeom prst="rect">
            <a:avLst/>
          </a:prstGeom>
          <a:noFill/>
          <a:ln>
            <a:noFill/>
          </a:ln>
        </p:spPr>
      </p:pic>
      <p:pic>
        <p:nvPicPr>
          <p:cNvPr id="11" name="Google Shape;11;p1" descr="Decorative blue swoosh"/>
          <p:cNvPicPr preferRelativeResize="0"/>
          <p:nvPr/>
        </p:nvPicPr>
        <p:blipFill rotWithShape="1">
          <a:blip r:embed="rId9">
            <a:alphaModFix/>
          </a:blip>
          <a:srcRect/>
          <a:stretch/>
        </p:blipFill>
        <p:spPr>
          <a:xfrm>
            <a:off x="-1" y="-677"/>
            <a:ext cx="9144003" cy="1556462"/>
          </a:xfrm>
          <a:prstGeom prst="rect">
            <a:avLst/>
          </a:prstGeom>
          <a:noFill/>
          <a:ln>
            <a:noFill/>
          </a:ln>
        </p:spPr>
      </p:pic>
      <p:pic>
        <p:nvPicPr>
          <p:cNvPr id="12" name="Google Shape;12;p1" descr="Decorative blue bar"/>
          <p:cNvPicPr preferRelativeResize="0"/>
          <p:nvPr/>
        </p:nvPicPr>
        <p:blipFill rotWithShape="1">
          <a:blip r:embed="rId10">
            <a:alphaModFix/>
          </a:blip>
          <a:srcRect/>
          <a:stretch/>
        </p:blipFill>
        <p:spPr>
          <a:xfrm>
            <a:off x="0" y="4871140"/>
            <a:ext cx="9144001" cy="276279"/>
          </a:xfrm>
          <a:prstGeom prst="rect">
            <a:avLst/>
          </a:prstGeom>
          <a:noFill/>
          <a:ln>
            <a:noFill/>
          </a:ln>
        </p:spPr>
      </p:pic>
      <p:sp>
        <p:nvSpPr>
          <p:cNvPr id="13" name="Google Shape;13;p1"/>
          <p:cNvSpPr txBox="1">
            <a:spLocks noGrp="1"/>
          </p:cNvSpPr>
          <p:nvPr>
            <p:ph type="title"/>
          </p:nvPr>
        </p:nvSpPr>
        <p:spPr>
          <a:xfrm>
            <a:off x="628650" y="149886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body" idx="1"/>
          </p:nvPr>
        </p:nvSpPr>
        <p:spPr>
          <a:xfrm>
            <a:off x="628650" y="2570441"/>
            <a:ext cx="7886700" cy="2062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 name="Google Shape;15;p1"/>
          <p:cNvPicPr preferRelativeResize="0"/>
          <p:nvPr/>
        </p:nvPicPr>
        <p:blipFill rotWithShape="1">
          <a:blip r:embed="rId11">
            <a:alphaModFix/>
          </a:blip>
          <a:srcRect/>
          <a:stretch/>
        </p:blipFill>
        <p:spPr>
          <a:xfrm>
            <a:off x="115173" y="139623"/>
            <a:ext cx="2033166" cy="1011107"/>
          </a:xfrm>
          <a:prstGeom prst="rect">
            <a:avLst/>
          </a:prstGeom>
          <a:noFill/>
          <a:ln>
            <a:noFill/>
          </a:ln>
        </p:spPr>
      </p:pic>
      <p:pic>
        <p:nvPicPr>
          <p:cNvPr id="16" name="Google Shape;16;p1"/>
          <p:cNvPicPr preferRelativeResize="0"/>
          <p:nvPr/>
        </p:nvPicPr>
        <p:blipFill rotWithShape="1">
          <a:blip r:embed="rId11">
            <a:alphaModFix/>
          </a:blip>
          <a:srcRect/>
          <a:stretch/>
        </p:blipFill>
        <p:spPr>
          <a:xfrm>
            <a:off x="115173" y="139623"/>
            <a:ext cx="2033166" cy="1011107"/>
          </a:xfrm>
          <a:prstGeom prst="rect">
            <a:avLst/>
          </a:prstGeom>
          <a:noFill/>
          <a:ln>
            <a:noFill/>
          </a:ln>
        </p:spPr>
      </p:pic>
      <p:pic>
        <p:nvPicPr>
          <p:cNvPr id="17" name="Google Shape;17;p1" descr="Oregon Department of Education Logo"/>
          <p:cNvPicPr preferRelativeResize="0"/>
          <p:nvPr/>
        </p:nvPicPr>
        <p:blipFill rotWithShape="1">
          <a:blip r:embed="rId11">
            <a:alphaModFix/>
          </a:blip>
          <a:srcRect/>
          <a:stretch/>
        </p:blipFill>
        <p:spPr>
          <a:xfrm>
            <a:off x="115173" y="139623"/>
            <a:ext cx="2033166" cy="1011107"/>
          </a:xfrm>
          <a:prstGeom prst="rect">
            <a:avLst/>
          </a:prstGeom>
          <a:noFill/>
          <a:ln>
            <a:noFill/>
          </a:ln>
        </p:spPr>
      </p:pic>
      <p:sp>
        <p:nvSpPr>
          <p:cNvPr id="18" name="Google Shape;18;p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8" descr="Decorative geometric pattern"/>
          <p:cNvPicPr preferRelativeResize="0"/>
          <p:nvPr/>
        </p:nvPicPr>
        <p:blipFill rotWithShape="1">
          <a:blip r:embed="rId9">
            <a:alphaModFix/>
          </a:blip>
          <a:srcRect/>
          <a:stretch/>
        </p:blipFill>
        <p:spPr>
          <a:xfrm>
            <a:off x="0" y="1"/>
            <a:ext cx="9144001" cy="4871141"/>
          </a:xfrm>
          <a:prstGeom prst="rect">
            <a:avLst/>
          </a:prstGeom>
          <a:noFill/>
          <a:ln>
            <a:noFill/>
          </a:ln>
        </p:spPr>
      </p:pic>
      <p:pic>
        <p:nvPicPr>
          <p:cNvPr id="52" name="Google Shape;52;p8" descr="Decorative blue swoosh"/>
          <p:cNvPicPr preferRelativeResize="0"/>
          <p:nvPr/>
        </p:nvPicPr>
        <p:blipFill rotWithShape="1">
          <a:blip r:embed="rId10">
            <a:alphaModFix/>
          </a:blip>
          <a:srcRect/>
          <a:stretch/>
        </p:blipFill>
        <p:spPr>
          <a:xfrm>
            <a:off x="-1" y="-677"/>
            <a:ext cx="9144003" cy="1556462"/>
          </a:xfrm>
          <a:prstGeom prst="rect">
            <a:avLst/>
          </a:prstGeom>
          <a:noFill/>
          <a:ln>
            <a:noFill/>
          </a:ln>
        </p:spPr>
      </p:pic>
      <p:pic>
        <p:nvPicPr>
          <p:cNvPr id="53" name="Google Shape;53;p8" descr="Decorative blue bar"/>
          <p:cNvPicPr preferRelativeResize="0"/>
          <p:nvPr/>
        </p:nvPicPr>
        <p:blipFill rotWithShape="1">
          <a:blip r:embed="rId11">
            <a:alphaModFix/>
          </a:blip>
          <a:srcRect/>
          <a:stretch/>
        </p:blipFill>
        <p:spPr>
          <a:xfrm>
            <a:off x="0" y="4871140"/>
            <a:ext cx="9144001" cy="276279"/>
          </a:xfrm>
          <a:prstGeom prst="rect">
            <a:avLst/>
          </a:prstGeom>
          <a:noFill/>
          <a:ln>
            <a:noFill/>
          </a:ln>
        </p:spPr>
      </p:pic>
      <p:sp>
        <p:nvSpPr>
          <p:cNvPr id="54" name="Google Shape;54;p8"/>
          <p:cNvSpPr txBox="1">
            <a:spLocks noGrp="1"/>
          </p:cNvSpPr>
          <p:nvPr>
            <p:ph type="title"/>
          </p:nvPr>
        </p:nvSpPr>
        <p:spPr>
          <a:xfrm>
            <a:off x="628650" y="149886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8"/>
          <p:cNvSpPr txBox="1">
            <a:spLocks noGrp="1"/>
          </p:cNvSpPr>
          <p:nvPr>
            <p:ph type="body" idx="1"/>
          </p:nvPr>
        </p:nvSpPr>
        <p:spPr>
          <a:xfrm>
            <a:off x="628650" y="2570441"/>
            <a:ext cx="7886700" cy="2062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6" name="Google Shape;56;p8"/>
          <p:cNvPicPr preferRelativeResize="0"/>
          <p:nvPr/>
        </p:nvPicPr>
        <p:blipFill rotWithShape="1">
          <a:blip r:embed="rId12">
            <a:alphaModFix/>
          </a:blip>
          <a:srcRect/>
          <a:stretch/>
        </p:blipFill>
        <p:spPr>
          <a:xfrm>
            <a:off x="115172" y="76953"/>
            <a:ext cx="2264751" cy="1126277"/>
          </a:xfrm>
          <a:prstGeom prst="rect">
            <a:avLst/>
          </a:prstGeom>
          <a:noFill/>
          <a:ln>
            <a:noFill/>
          </a:ln>
        </p:spPr>
      </p:pic>
      <p:sp>
        <p:nvSpPr>
          <p:cNvPr id="57" name="Google Shape;57;p8"/>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app.smartsheet.com/b/form/a4dedb5185d94966b1dffc75e4874c8a"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oregon.gov/ode/students-and-family/healthsafety/Documents/Ready%20Schools%20Safe%20Learners%202020-21%20Guidance.pdf"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p:nvPr/>
        </p:nvSpPr>
        <p:spPr>
          <a:xfrm>
            <a:off x="666925" y="2195175"/>
            <a:ext cx="7836600" cy="1373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endParaRPr sz="2700" b="1" i="0" u="none" strike="noStrike" cap="none">
              <a:solidFill>
                <a:srgbClr val="2E74B5"/>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5400"/>
              <a:buFont typeface="Arial"/>
              <a:buNone/>
            </a:pPr>
            <a:r>
              <a:rPr lang="en-US" sz="3400" i="1">
                <a:solidFill>
                  <a:srgbClr val="2E74B5"/>
                </a:solidFill>
              </a:rPr>
              <a:t>Embargoed Review of Updates</a:t>
            </a:r>
            <a:endParaRPr sz="3400" i="1">
              <a:solidFill>
                <a:srgbClr val="2E74B5"/>
              </a:solidFill>
            </a:endParaRPr>
          </a:p>
          <a:p>
            <a:pPr marL="0" marR="0" lvl="0" indent="0" algn="ctr" rtl="0">
              <a:lnSpc>
                <a:spcPct val="100000"/>
              </a:lnSpc>
              <a:spcBef>
                <a:spcPts val="0"/>
              </a:spcBef>
              <a:spcAft>
                <a:spcPts val="0"/>
              </a:spcAft>
              <a:buClr>
                <a:srgbClr val="000000"/>
              </a:buClr>
              <a:buSzPts val="5400"/>
              <a:buFont typeface="Arial"/>
              <a:buNone/>
            </a:pPr>
            <a:endParaRPr sz="2000" i="1">
              <a:solidFill>
                <a:srgbClr val="2E74B5"/>
              </a:solidFill>
            </a:endParaRPr>
          </a:p>
          <a:p>
            <a:pPr marL="0" marR="0" lvl="0" indent="0" algn="ctr" rtl="0">
              <a:lnSpc>
                <a:spcPct val="100000"/>
              </a:lnSpc>
              <a:spcBef>
                <a:spcPts val="0"/>
              </a:spcBef>
              <a:spcAft>
                <a:spcPts val="0"/>
              </a:spcAft>
              <a:buClr>
                <a:srgbClr val="000000"/>
              </a:buClr>
              <a:buSzPts val="5400"/>
              <a:buFont typeface="Arial"/>
              <a:buNone/>
            </a:pPr>
            <a:r>
              <a:rPr lang="en-US" sz="3100"/>
              <a:t>October 29, 2020</a:t>
            </a:r>
            <a:endParaRPr sz="3100"/>
          </a:p>
        </p:txBody>
      </p:sp>
      <p:pic>
        <p:nvPicPr>
          <p:cNvPr id="98" name="Google Shape;98;p16"/>
          <p:cNvPicPr preferRelativeResize="0"/>
          <p:nvPr/>
        </p:nvPicPr>
        <p:blipFill>
          <a:blip r:embed="rId3">
            <a:alphaModFix/>
          </a:blip>
          <a:stretch>
            <a:fillRect/>
          </a:stretch>
        </p:blipFill>
        <p:spPr>
          <a:xfrm>
            <a:off x="0" y="823575"/>
            <a:ext cx="9144000" cy="1371600"/>
          </a:xfrm>
          <a:prstGeom prst="rect">
            <a:avLst/>
          </a:prstGeom>
          <a:noFill/>
          <a:ln>
            <a:noFill/>
          </a:ln>
        </p:spPr>
      </p:pic>
      <p:sp>
        <p:nvSpPr>
          <p:cNvPr id="2" name="Title 1" hidden="1"/>
          <p:cNvSpPr>
            <a:spLocks noGrp="1"/>
          </p:cNvSpPr>
          <p:nvPr>
            <p:ph type="title"/>
          </p:nvPr>
        </p:nvSpPr>
        <p:spPr/>
        <p:txBody>
          <a:bodyPr/>
          <a:lstStyle/>
          <a:p>
            <a:r>
              <a:rPr lang="en-US" dirty="0" smtClean="0"/>
              <a:t>Ready Schools, Safe Learners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5"/>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
        <p:nvSpPr>
          <p:cNvPr id="250" name="Google Shape;250;p25"/>
          <p:cNvSpPr txBox="1"/>
          <p:nvPr/>
        </p:nvSpPr>
        <p:spPr>
          <a:xfrm>
            <a:off x="1028700" y="-272300"/>
            <a:ext cx="80766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7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3400" b="1">
                <a:solidFill>
                  <a:srgbClr val="2E74B5"/>
                </a:solidFill>
              </a:rPr>
              <a:t>General Metrics Key Points</a:t>
            </a:r>
            <a:endParaRPr sz="1400" b="1" i="0" u="none" strike="noStrike" cap="none">
              <a:solidFill>
                <a:srgbClr val="1F75BC"/>
              </a:solidFill>
              <a:latin typeface="Arial"/>
              <a:ea typeface="Arial"/>
              <a:cs typeface="Arial"/>
              <a:sym typeface="Arial"/>
            </a:endParaRPr>
          </a:p>
        </p:txBody>
      </p:sp>
      <p:graphicFrame>
        <p:nvGraphicFramePr>
          <p:cNvPr id="251" name="Google Shape;251;p25"/>
          <p:cNvGraphicFramePr/>
          <p:nvPr>
            <p:extLst>
              <p:ext uri="{D42A27DB-BD31-4B8C-83A1-F6EECF244321}">
                <p14:modId xmlns:p14="http://schemas.microsoft.com/office/powerpoint/2010/main" val="3782419085"/>
              </p:ext>
            </p:extLst>
          </p:nvPr>
        </p:nvGraphicFramePr>
        <p:xfrm>
          <a:off x="558350" y="924525"/>
          <a:ext cx="7998450" cy="518130"/>
        </p:xfrm>
        <a:graphic>
          <a:graphicData uri="http://schemas.openxmlformats.org/drawingml/2006/table">
            <a:tbl>
              <a:tblPr firstRow="1">
                <a:noFill/>
                <a:tableStyleId>{CF9FB328-781F-4C4B-86A7-1E6F9030BE78}</a:tableStyleId>
              </a:tblPr>
              <a:tblGrid>
                <a:gridCol w="3999225">
                  <a:extLst>
                    <a:ext uri="{9D8B030D-6E8A-4147-A177-3AD203B41FA5}">
                      <a16:colId xmlns:a16="http://schemas.microsoft.com/office/drawing/2014/main" val="20000"/>
                    </a:ext>
                  </a:extLst>
                </a:gridCol>
                <a:gridCol w="3999225">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US" sz="2200" b="1" dirty="0">
                          <a:solidFill>
                            <a:srgbClr val="FFFFFF"/>
                          </a:solidFill>
                          <a:latin typeface="Calibri"/>
                          <a:ea typeface="Calibri"/>
                          <a:cs typeface="Calibri"/>
                          <a:sym typeface="Calibri"/>
                        </a:rPr>
                        <a:t>General Metrics - for returning to in-person instruction</a:t>
                      </a:r>
                      <a:endParaRPr sz="2200" b="1" dirty="0">
                        <a:solidFill>
                          <a:srgbClr val="FFFFFF"/>
                        </a:solidFill>
                        <a:latin typeface="Calibri"/>
                        <a:ea typeface="Calibri"/>
                        <a:cs typeface="Calibri"/>
                        <a:sym typeface="Calibri"/>
                      </a:endParaRPr>
                    </a:p>
                  </a:txBody>
                  <a:tcPr marL="91425" marR="91425" marT="91425" marB="91425">
                    <a:solidFill>
                      <a:schemeClr val="accent5"/>
                    </a:solidFill>
                  </a:tcPr>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252" name="Google Shape;252;p25"/>
          <p:cNvGraphicFramePr/>
          <p:nvPr>
            <p:extLst>
              <p:ext uri="{D42A27DB-BD31-4B8C-83A1-F6EECF244321}">
                <p14:modId xmlns:p14="http://schemas.microsoft.com/office/powerpoint/2010/main" val="2750863927"/>
              </p:ext>
            </p:extLst>
          </p:nvPr>
        </p:nvGraphicFramePr>
        <p:xfrm>
          <a:off x="558350" y="1539775"/>
          <a:ext cx="7998450" cy="3169185"/>
        </p:xfrm>
        <a:graphic>
          <a:graphicData uri="http://schemas.openxmlformats.org/drawingml/2006/table">
            <a:tbl>
              <a:tblPr firstRow="1">
                <a:noFill/>
                <a:tableStyleId>{CF9FB328-781F-4C4B-86A7-1E6F9030BE78}</a:tableStyleId>
              </a:tblPr>
              <a:tblGrid>
                <a:gridCol w="3999225">
                  <a:extLst>
                    <a:ext uri="{9D8B030D-6E8A-4147-A177-3AD203B41FA5}">
                      <a16:colId xmlns:a16="http://schemas.microsoft.com/office/drawing/2014/main" val="20000"/>
                    </a:ext>
                  </a:extLst>
                </a:gridCol>
                <a:gridCol w="3999225">
                  <a:extLst>
                    <a:ext uri="{9D8B030D-6E8A-4147-A177-3AD203B41FA5}">
                      <a16:colId xmlns:a16="http://schemas.microsoft.com/office/drawing/2014/main" val="20001"/>
                    </a:ext>
                  </a:extLst>
                </a:gridCol>
              </a:tblGrid>
              <a:tr h="442275">
                <a:tc gridSpan="2">
                  <a:txBody>
                    <a:bodyPr/>
                    <a:lstStyle/>
                    <a:p>
                      <a:pPr marL="0" lvl="0" indent="0" algn="ctr" rtl="0">
                        <a:spcBef>
                          <a:spcPts val="0"/>
                        </a:spcBef>
                        <a:spcAft>
                          <a:spcPts val="0"/>
                        </a:spcAft>
                        <a:buNone/>
                      </a:pPr>
                      <a:r>
                        <a:rPr lang="en-US" sz="1900" b="1">
                          <a:latin typeface="Calibri"/>
                          <a:ea typeface="Calibri"/>
                          <a:cs typeface="Calibri"/>
                          <a:sym typeface="Calibri"/>
                        </a:rPr>
                        <a:t>Operating with the General Metrics - Key Points</a:t>
                      </a:r>
                      <a:endParaRPr sz="1900" b="1">
                        <a:latin typeface="Calibri"/>
                        <a:ea typeface="Calibri"/>
                        <a:cs typeface="Calibri"/>
                        <a:sym typeface="Calibri"/>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429425">
                <a:tc rowSpan="3" gridSpan="2">
                  <a:txBody>
                    <a:bodyPr/>
                    <a:lstStyle/>
                    <a:p>
                      <a:pPr marL="457200" lvl="0" indent="-349250" algn="l" rtl="0">
                        <a:spcBef>
                          <a:spcPts val="0"/>
                        </a:spcBef>
                        <a:spcAft>
                          <a:spcPts val="0"/>
                        </a:spcAft>
                        <a:buSzPts val="1900"/>
                        <a:buFont typeface="Calibri"/>
                        <a:buChar char="●"/>
                      </a:pPr>
                      <a:r>
                        <a:rPr lang="en-US" sz="1900" dirty="0">
                          <a:latin typeface="Calibri"/>
                          <a:ea typeface="Calibri"/>
                          <a:cs typeface="Calibri"/>
                          <a:sym typeface="Calibri"/>
                        </a:rPr>
                        <a:t>Safe Harbor: Schools operating in-person under previous metrics, including exceptions, may </a:t>
                      </a:r>
                      <a:r>
                        <a:rPr lang="en-US" sz="1900" i="1" dirty="0">
                          <a:latin typeface="Calibri"/>
                          <a:ea typeface="Calibri"/>
                          <a:cs typeface="Calibri"/>
                          <a:sym typeface="Calibri"/>
                        </a:rPr>
                        <a:t>initially </a:t>
                      </a:r>
                      <a:r>
                        <a:rPr lang="en-US" sz="1900" dirty="0">
                          <a:latin typeface="Calibri"/>
                          <a:ea typeface="Calibri"/>
                          <a:cs typeface="Calibri"/>
                          <a:sym typeface="Calibri"/>
                        </a:rPr>
                        <a:t>continue to operate in-person. </a:t>
                      </a:r>
                      <a:endParaRPr sz="1900" dirty="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dirty="0">
                          <a:latin typeface="Calibri"/>
                          <a:ea typeface="Calibri"/>
                          <a:cs typeface="Calibri"/>
                          <a:sym typeface="Calibri"/>
                        </a:rPr>
                        <a:t>Apply an equity-based decision-tool</a:t>
                      </a:r>
                      <a:endParaRPr sz="1900" dirty="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dirty="0">
                          <a:latin typeface="Calibri"/>
                          <a:ea typeface="Calibri"/>
                          <a:cs typeface="Calibri"/>
                          <a:sym typeface="Calibri"/>
                        </a:rPr>
                        <a:t>Schools have a 14-day window to open from the date the metrics are met.</a:t>
                      </a:r>
                      <a:endParaRPr sz="1900" dirty="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dirty="0">
                          <a:latin typeface="Calibri"/>
                          <a:ea typeface="Calibri"/>
                          <a:cs typeface="Calibri"/>
                          <a:sym typeface="Calibri"/>
                        </a:rPr>
                        <a:t>Longer window to transition to Comprehensive Distance Learning (CDL)</a:t>
                      </a:r>
                      <a:endParaRPr sz="1900" dirty="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US" sz="1900" dirty="0">
                          <a:latin typeface="Calibri"/>
                          <a:ea typeface="Calibri"/>
                          <a:cs typeface="Calibri"/>
                          <a:sym typeface="Calibri"/>
                        </a:rPr>
                        <a:t>Updating Operational Blueprints </a:t>
                      </a:r>
                      <a:r>
                        <a:rPr lang="en-US" sz="1900" u="sng" dirty="0">
                          <a:latin typeface="Calibri"/>
                          <a:ea typeface="Calibri"/>
                          <a:cs typeface="Calibri"/>
                          <a:sym typeface="Calibri"/>
                        </a:rPr>
                        <a:t>and </a:t>
                      </a:r>
                      <a:r>
                        <a:rPr lang="en-US" sz="1900" dirty="0">
                          <a:latin typeface="Calibri"/>
                          <a:ea typeface="Calibri"/>
                          <a:cs typeface="Calibri"/>
                          <a:sym typeface="Calibri"/>
                        </a:rPr>
                        <a:t>weekly status updates to reflect current instructional model.</a:t>
                      </a:r>
                      <a:endParaRPr sz="1900" dirty="0">
                        <a:latin typeface="Calibri"/>
                        <a:ea typeface="Calibri"/>
                        <a:cs typeface="Calibri"/>
                        <a:sym typeface="Calibri"/>
                      </a:endParaRPr>
                    </a:p>
                  </a:txBody>
                  <a:tcPr marL="91425" marR="91425" marT="91425" marB="91425"/>
                </a:tc>
                <a:tc rowSpan="3" hMerge="1">
                  <a:txBody>
                    <a:bodyPr/>
                    <a:lstStyle/>
                    <a:p>
                      <a:endParaRPr lang="en-US"/>
                    </a:p>
                  </a:txBody>
                  <a:tcPr/>
                </a:tc>
                <a:extLst>
                  <a:ext uri="{0D108BD9-81ED-4DB2-BD59-A6C34878D82A}">
                    <a16:rowId xmlns:a16="http://schemas.microsoft.com/office/drawing/2014/main" val="10001"/>
                  </a:ext>
                </a:extLst>
              </a:tr>
              <a:tr h="429425">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1837925">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6"/>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11</a:t>
            </a:fld>
            <a:endParaRPr/>
          </a:p>
        </p:txBody>
      </p:sp>
      <p:sp>
        <p:nvSpPr>
          <p:cNvPr id="259" name="Google Shape;259;p26"/>
          <p:cNvSpPr txBox="1"/>
          <p:nvPr/>
        </p:nvSpPr>
        <p:spPr>
          <a:xfrm>
            <a:off x="1028700" y="-272300"/>
            <a:ext cx="80766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3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3000" b="1">
                <a:solidFill>
                  <a:srgbClr val="2E74B5"/>
                </a:solidFill>
              </a:rPr>
              <a:t>Schools Currently Operating In-Person</a:t>
            </a:r>
            <a:endParaRPr sz="1000" b="1" i="0" u="none" strike="noStrike" cap="none">
              <a:solidFill>
                <a:srgbClr val="1F75BC"/>
              </a:solidFill>
              <a:latin typeface="Arial"/>
              <a:ea typeface="Arial"/>
              <a:cs typeface="Arial"/>
              <a:sym typeface="Arial"/>
            </a:endParaRPr>
          </a:p>
        </p:txBody>
      </p:sp>
      <p:sp>
        <p:nvSpPr>
          <p:cNvPr id="260" name="Google Shape;260;p26"/>
          <p:cNvSpPr txBox="1"/>
          <p:nvPr/>
        </p:nvSpPr>
        <p:spPr>
          <a:xfrm>
            <a:off x="280550" y="1175650"/>
            <a:ext cx="8710500" cy="324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700" b="1">
                <a:solidFill>
                  <a:schemeClr val="dk1"/>
                </a:solidFill>
                <a:latin typeface="Calibri"/>
                <a:ea typeface="Calibri"/>
                <a:cs typeface="Calibri"/>
                <a:sym typeface="Calibri"/>
              </a:rPr>
              <a:t>Safe Harbor: Any school operating with in-person instruction, including under any prior exceptions, may, </a:t>
            </a:r>
            <a:r>
              <a:rPr lang="en-US" sz="1700" b="1" i="1">
                <a:solidFill>
                  <a:schemeClr val="dk1"/>
                </a:solidFill>
                <a:latin typeface="Calibri"/>
                <a:ea typeface="Calibri"/>
                <a:cs typeface="Calibri"/>
                <a:sym typeface="Calibri"/>
              </a:rPr>
              <a:t>initially</a:t>
            </a:r>
            <a:r>
              <a:rPr lang="en-US" sz="1700" b="1">
                <a:solidFill>
                  <a:schemeClr val="dk1"/>
                </a:solidFill>
                <a:latin typeface="Calibri"/>
                <a:ea typeface="Calibri"/>
                <a:cs typeface="Calibri"/>
                <a:sym typeface="Calibri"/>
              </a:rPr>
              <a:t>, continue to operate in-person. Per the Metrics Chart schools:</a:t>
            </a:r>
            <a:endParaRPr sz="1700" b="1">
              <a:solidFill>
                <a:schemeClr val="dk1"/>
              </a:solidFill>
              <a:latin typeface="Calibri"/>
              <a:ea typeface="Calibri"/>
              <a:cs typeface="Calibri"/>
              <a:sym typeface="Calibri"/>
            </a:endParaRPr>
          </a:p>
          <a:p>
            <a:pPr marL="457200" lvl="0" indent="-336550" algn="l" rtl="0">
              <a:lnSpc>
                <a:spcPct val="115000"/>
              </a:lnSpc>
              <a:spcBef>
                <a:spcPts val="1200"/>
              </a:spcBef>
              <a:spcAft>
                <a:spcPts val="0"/>
              </a:spcAft>
              <a:buClr>
                <a:schemeClr val="dk1"/>
              </a:buClr>
              <a:buSzPts val="1700"/>
              <a:buFont typeface="Calibri"/>
              <a:buChar char="●"/>
            </a:pPr>
            <a:r>
              <a:rPr lang="en-US" sz="1700" u="sng">
                <a:solidFill>
                  <a:schemeClr val="dk1"/>
                </a:solidFill>
                <a:latin typeface="Calibri"/>
                <a:ea typeface="Calibri"/>
                <a:cs typeface="Calibri"/>
                <a:sym typeface="Calibri"/>
              </a:rPr>
              <a:t>May continue operating in-person:</a:t>
            </a:r>
            <a:r>
              <a:rPr lang="en-US" sz="1700">
                <a:solidFill>
                  <a:schemeClr val="dk1"/>
                </a:solidFill>
                <a:latin typeface="Calibri"/>
                <a:ea typeface="Calibri"/>
                <a:cs typeface="Calibri"/>
                <a:sym typeface="Calibri"/>
              </a:rPr>
              <a:t> if the school is located in a county with current metrics in the “On-Site” or “On-Site and Distance Learning” columns.</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Char char="●"/>
            </a:pPr>
            <a:r>
              <a:rPr lang="en-US" sz="1700" u="sng">
                <a:solidFill>
                  <a:schemeClr val="dk1"/>
                </a:solidFill>
                <a:latin typeface="Calibri"/>
                <a:ea typeface="Calibri"/>
                <a:cs typeface="Calibri"/>
                <a:sym typeface="Calibri"/>
              </a:rPr>
              <a:t>Should discuss with their local public health authority (LPHA) and consider the spread of COVID-19 within schools and the local community in deciding whether to return to Comprehensive Distance Learning (CDL):</a:t>
            </a:r>
            <a:r>
              <a:rPr lang="en-US" sz="1700">
                <a:solidFill>
                  <a:schemeClr val="dk1"/>
                </a:solidFill>
                <a:latin typeface="Calibri"/>
                <a:ea typeface="Calibri"/>
                <a:cs typeface="Calibri"/>
                <a:sym typeface="Calibri"/>
              </a:rPr>
              <a:t> if the school is located in a county with current metrics in the “Transition” column of the metrics chart.</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Char char="●"/>
            </a:pPr>
            <a:r>
              <a:rPr lang="en-US" sz="1700" u="sng">
                <a:solidFill>
                  <a:schemeClr val="dk1"/>
                </a:solidFill>
                <a:latin typeface="Calibri"/>
                <a:ea typeface="Calibri"/>
                <a:cs typeface="Calibri"/>
                <a:sym typeface="Calibri"/>
              </a:rPr>
              <a:t>Transition to distance learning by January 4, 2021</a:t>
            </a:r>
            <a:r>
              <a:rPr lang="en-US" sz="1700">
                <a:solidFill>
                  <a:schemeClr val="dk1"/>
                </a:solidFill>
                <a:latin typeface="Calibri"/>
                <a:ea typeface="Calibri"/>
                <a:cs typeface="Calibri"/>
                <a:sym typeface="Calibri"/>
              </a:rPr>
              <a:t> (unless operating under an exception per Section 0 of the RSSL guidance) if the school is located in a county with metrics in the “Distance Learning” column.</a:t>
            </a:r>
            <a:endParaRPr sz="1700">
              <a:solidFill>
                <a:schemeClr val="dk1"/>
              </a:solidFill>
              <a:latin typeface="Calibri"/>
              <a:ea typeface="Calibri"/>
              <a:cs typeface="Calibri"/>
              <a:sym typeface="Calibri"/>
            </a:endParaRPr>
          </a:p>
        </p:txBody>
      </p:sp>
      <p:graphicFrame>
        <p:nvGraphicFramePr>
          <p:cNvPr id="261" name="Google Shape;261;p26"/>
          <p:cNvGraphicFramePr/>
          <p:nvPr>
            <p:extLst>
              <p:ext uri="{D42A27DB-BD31-4B8C-83A1-F6EECF244321}">
                <p14:modId xmlns:p14="http://schemas.microsoft.com/office/powerpoint/2010/main" val="2175021140"/>
              </p:ext>
            </p:extLst>
          </p:nvPr>
        </p:nvGraphicFramePr>
        <p:xfrm>
          <a:off x="558350" y="772125"/>
          <a:ext cx="7998450" cy="518130"/>
        </p:xfrm>
        <a:graphic>
          <a:graphicData uri="http://schemas.openxmlformats.org/drawingml/2006/table">
            <a:tbl>
              <a:tblPr firstRow="1">
                <a:noFill/>
                <a:tableStyleId>{CF9FB328-781F-4C4B-86A7-1E6F9030BE78}</a:tableStyleId>
              </a:tblPr>
              <a:tblGrid>
                <a:gridCol w="3999225">
                  <a:extLst>
                    <a:ext uri="{9D8B030D-6E8A-4147-A177-3AD203B41FA5}">
                      <a16:colId xmlns:a16="http://schemas.microsoft.com/office/drawing/2014/main" val="20000"/>
                    </a:ext>
                  </a:extLst>
                </a:gridCol>
                <a:gridCol w="3999225">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US" sz="2200" b="1" dirty="0">
                          <a:solidFill>
                            <a:srgbClr val="FFFFFF"/>
                          </a:solidFill>
                          <a:latin typeface="Calibri"/>
                          <a:ea typeface="Calibri"/>
                          <a:cs typeface="Calibri"/>
                          <a:sym typeface="Calibri"/>
                        </a:rPr>
                        <a:t>General Metrics - for returning to in-person instruction</a:t>
                      </a:r>
                      <a:endParaRPr sz="2200" b="1" dirty="0">
                        <a:solidFill>
                          <a:srgbClr val="FFFFFF"/>
                        </a:solidFill>
                        <a:latin typeface="Calibri"/>
                        <a:ea typeface="Calibri"/>
                        <a:cs typeface="Calibri"/>
                        <a:sym typeface="Calibri"/>
                      </a:endParaRPr>
                    </a:p>
                  </a:txBody>
                  <a:tcPr marL="91425" marR="91425" marT="91425" marB="91425">
                    <a:solidFill>
                      <a:schemeClr val="accent5"/>
                    </a:solidFill>
                  </a:tcPr>
                </a:tc>
                <a:tc hMerge="1">
                  <a:txBody>
                    <a:bodyPr/>
                    <a:lstStyle/>
                    <a:p>
                      <a:endParaRPr lang="en-US"/>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7"/>
          <p:cNvSpPr txBox="1"/>
          <p:nvPr/>
        </p:nvSpPr>
        <p:spPr>
          <a:xfrm>
            <a:off x="2254075" y="-272300"/>
            <a:ext cx="68514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7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3400" b="1">
                <a:solidFill>
                  <a:srgbClr val="2E74B5"/>
                </a:solidFill>
              </a:rPr>
              <a:t>Two-Week “Look Back” at Data</a:t>
            </a:r>
            <a:endParaRPr sz="1400" b="1" i="0" u="none" strike="noStrike" cap="none">
              <a:solidFill>
                <a:srgbClr val="1F75BC"/>
              </a:solidFill>
              <a:latin typeface="Arial"/>
              <a:ea typeface="Arial"/>
              <a:cs typeface="Arial"/>
              <a:sym typeface="Arial"/>
            </a:endParaRPr>
          </a:p>
        </p:txBody>
      </p:sp>
      <p:pic>
        <p:nvPicPr>
          <p:cNvPr id="268" name="Google Shape;268;p27"/>
          <p:cNvPicPr preferRelativeResize="0"/>
          <p:nvPr/>
        </p:nvPicPr>
        <p:blipFill rotWithShape="1">
          <a:blip r:embed="rId3">
            <a:alphaModFix/>
          </a:blip>
          <a:srcRect b="17850"/>
          <a:stretch/>
        </p:blipFill>
        <p:spPr>
          <a:xfrm>
            <a:off x="683550" y="1072650"/>
            <a:ext cx="3649601" cy="2998199"/>
          </a:xfrm>
          <a:prstGeom prst="rect">
            <a:avLst/>
          </a:prstGeom>
          <a:noFill/>
          <a:ln>
            <a:noFill/>
          </a:ln>
        </p:spPr>
      </p:pic>
      <p:sp>
        <p:nvSpPr>
          <p:cNvPr id="269" name="Google Shape;269;p27"/>
          <p:cNvSpPr txBox="1"/>
          <p:nvPr/>
        </p:nvSpPr>
        <p:spPr>
          <a:xfrm>
            <a:off x="1112900" y="1666875"/>
            <a:ext cx="29433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Su     M     Tu     W     Th     F     Sa</a:t>
            </a:r>
            <a:endParaRPr sz="1600" b="0" i="0" u="none" strike="noStrike" cap="none">
              <a:solidFill>
                <a:srgbClr val="000000"/>
              </a:solidFill>
              <a:latin typeface="Calibri"/>
              <a:ea typeface="Calibri"/>
              <a:cs typeface="Calibri"/>
              <a:sym typeface="Calibri"/>
            </a:endParaRPr>
          </a:p>
        </p:txBody>
      </p:sp>
      <p:sp>
        <p:nvSpPr>
          <p:cNvPr id="270" name="Google Shape;270;p27"/>
          <p:cNvSpPr/>
          <p:nvPr/>
        </p:nvSpPr>
        <p:spPr>
          <a:xfrm>
            <a:off x="1965688" y="21526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27"/>
          <p:cNvSpPr/>
          <p:nvPr/>
        </p:nvSpPr>
        <p:spPr>
          <a:xfrm>
            <a:off x="2377033" y="21526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7"/>
          <p:cNvSpPr/>
          <p:nvPr/>
        </p:nvSpPr>
        <p:spPr>
          <a:xfrm>
            <a:off x="2788377" y="21526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7"/>
          <p:cNvSpPr/>
          <p:nvPr/>
        </p:nvSpPr>
        <p:spPr>
          <a:xfrm>
            <a:off x="3611065" y="21526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7"/>
          <p:cNvSpPr/>
          <p:nvPr/>
        </p:nvSpPr>
        <p:spPr>
          <a:xfrm>
            <a:off x="3199721" y="21526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7"/>
          <p:cNvSpPr/>
          <p:nvPr/>
        </p:nvSpPr>
        <p:spPr>
          <a:xfrm>
            <a:off x="1965688" y="245722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7"/>
          <p:cNvSpPr/>
          <p:nvPr/>
        </p:nvSpPr>
        <p:spPr>
          <a:xfrm>
            <a:off x="2377033" y="245722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7"/>
          <p:cNvSpPr/>
          <p:nvPr/>
        </p:nvSpPr>
        <p:spPr>
          <a:xfrm>
            <a:off x="2788377" y="245722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7"/>
          <p:cNvSpPr/>
          <p:nvPr/>
        </p:nvSpPr>
        <p:spPr>
          <a:xfrm>
            <a:off x="3611065" y="245722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7"/>
          <p:cNvSpPr/>
          <p:nvPr/>
        </p:nvSpPr>
        <p:spPr>
          <a:xfrm>
            <a:off x="3199721" y="245722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7"/>
          <p:cNvSpPr/>
          <p:nvPr/>
        </p:nvSpPr>
        <p:spPr>
          <a:xfrm>
            <a:off x="1554344" y="245722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7"/>
          <p:cNvSpPr/>
          <p:nvPr/>
        </p:nvSpPr>
        <p:spPr>
          <a:xfrm>
            <a:off x="1143000" y="245722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7"/>
          <p:cNvSpPr/>
          <p:nvPr/>
        </p:nvSpPr>
        <p:spPr>
          <a:xfrm>
            <a:off x="1965688" y="2761800"/>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7"/>
          <p:cNvSpPr/>
          <p:nvPr/>
        </p:nvSpPr>
        <p:spPr>
          <a:xfrm>
            <a:off x="2377033" y="2761800"/>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27"/>
          <p:cNvSpPr/>
          <p:nvPr/>
        </p:nvSpPr>
        <p:spPr>
          <a:xfrm>
            <a:off x="2788377" y="2761800"/>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27"/>
          <p:cNvSpPr/>
          <p:nvPr/>
        </p:nvSpPr>
        <p:spPr>
          <a:xfrm>
            <a:off x="3611065" y="2761800"/>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7"/>
          <p:cNvSpPr/>
          <p:nvPr/>
        </p:nvSpPr>
        <p:spPr>
          <a:xfrm>
            <a:off x="3199721" y="2761800"/>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7"/>
          <p:cNvSpPr/>
          <p:nvPr/>
        </p:nvSpPr>
        <p:spPr>
          <a:xfrm>
            <a:off x="1554344" y="2761800"/>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7"/>
          <p:cNvSpPr/>
          <p:nvPr/>
        </p:nvSpPr>
        <p:spPr>
          <a:xfrm>
            <a:off x="1143000" y="2761800"/>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7"/>
          <p:cNvSpPr/>
          <p:nvPr/>
        </p:nvSpPr>
        <p:spPr>
          <a:xfrm>
            <a:off x="1965688" y="306637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7"/>
          <p:cNvSpPr/>
          <p:nvPr/>
        </p:nvSpPr>
        <p:spPr>
          <a:xfrm>
            <a:off x="2377033" y="306637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7"/>
          <p:cNvSpPr/>
          <p:nvPr/>
        </p:nvSpPr>
        <p:spPr>
          <a:xfrm>
            <a:off x="2788377" y="306637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7"/>
          <p:cNvSpPr/>
          <p:nvPr/>
        </p:nvSpPr>
        <p:spPr>
          <a:xfrm>
            <a:off x="3611065" y="306637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7"/>
          <p:cNvSpPr/>
          <p:nvPr/>
        </p:nvSpPr>
        <p:spPr>
          <a:xfrm>
            <a:off x="3199721" y="306637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7"/>
          <p:cNvSpPr/>
          <p:nvPr/>
        </p:nvSpPr>
        <p:spPr>
          <a:xfrm>
            <a:off x="1554344" y="306637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7"/>
          <p:cNvSpPr/>
          <p:nvPr/>
        </p:nvSpPr>
        <p:spPr>
          <a:xfrm>
            <a:off x="1143000" y="306637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7"/>
          <p:cNvSpPr/>
          <p:nvPr/>
        </p:nvSpPr>
        <p:spPr>
          <a:xfrm>
            <a:off x="1965688" y="33709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27"/>
          <p:cNvSpPr/>
          <p:nvPr/>
        </p:nvSpPr>
        <p:spPr>
          <a:xfrm>
            <a:off x="2377033" y="33709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7"/>
          <p:cNvSpPr/>
          <p:nvPr/>
        </p:nvSpPr>
        <p:spPr>
          <a:xfrm>
            <a:off x="2788377" y="33709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27"/>
          <p:cNvSpPr/>
          <p:nvPr/>
        </p:nvSpPr>
        <p:spPr>
          <a:xfrm>
            <a:off x="1554344" y="33709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27"/>
          <p:cNvSpPr/>
          <p:nvPr/>
        </p:nvSpPr>
        <p:spPr>
          <a:xfrm>
            <a:off x="1143000" y="33709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27"/>
          <p:cNvSpPr txBox="1"/>
          <p:nvPr/>
        </p:nvSpPr>
        <p:spPr>
          <a:xfrm>
            <a:off x="1143000" y="2352225"/>
            <a:ext cx="29433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1       2      3       4       5       6      7</a:t>
            </a:r>
            <a:endParaRPr sz="1600" b="1" i="0" u="none" strike="noStrike" cap="none">
              <a:solidFill>
                <a:srgbClr val="FFFFFF"/>
              </a:solidFill>
              <a:latin typeface="Calibri"/>
              <a:ea typeface="Calibri"/>
              <a:cs typeface="Calibri"/>
              <a:sym typeface="Calibri"/>
            </a:endParaRPr>
          </a:p>
        </p:txBody>
      </p:sp>
      <p:sp>
        <p:nvSpPr>
          <p:cNvPr id="302" name="Google Shape;302;p27"/>
          <p:cNvSpPr txBox="1"/>
          <p:nvPr/>
        </p:nvSpPr>
        <p:spPr>
          <a:xfrm>
            <a:off x="1138175" y="2656800"/>
            <a:ext cx="29433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1       2      3       4       5       6      7</a:t>
            </a:r>
            <a:endParaRPr sz="1600" b="1" i="0" u="none" strike="noStrike" cap="none">
              <a:solidFill>
                <a:srgbClr val="FFFFFF"/>
              </a:solidFill>
              <a:latin typeface="Calibri"/>
              <a:ea typeface="Calibri"/>
              <a:cs typeface="Calibri"/>
              <a:sym typeface="Calibri"/>
            </a:endParaRPr>
          </a:p>
        </p:txBody>
      </p:sp>
      <p:sp>
        <p:nvSpPr>
          <p:cNvPr id="303" name="Google Shape;303;p27"/>
          <p:cNvSpPr txBox="1"/>
          <p:nvPr/>
        </p:nvSpPr>
        <p:spPr>
          <a:xfrm>
            <a:off x="1143000" y="2965850"/>
            <a:ext cx="29433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1       2      3       4       5       6      7</a:t>
            </a:r>
            <a:endParaRPr sz="1600" b="1" i="0" u="none" strike="noStrike" cap="none">
              <a:solidFill>
                <a:srgbClr val="FFFFFF"/>
              </a:solidFill>
              <a:latin typeface="Calibri"/>
              <a:ea typeface="Calibri"/>
              <a:cs typeface="Calibri"/>
              <a:sym typeface="Calibri"/>
            </a:endParaRPr>
          </a:p>
        </p:txBody>
      </p:sp>
      <p:pic>
        <p:nvPicPr>
          <p:cNvPr id="304" name="Google Shape;304;p27"/>
          <p:cNvPicPr preferRelativeResize="0"/>
          <p:nvPr/>
        </p:nvPicPr>
        <p:blipFill rotWithShape="1">
          <a:blip r:embed="rId3">
            <a:alphaModFix/>
          </a:blip>
          <a:srcRect b="17850"/>
          <a:stretch/>
        </p:blipFill>
        <p:spPr>
          <a:xfrm>
            <a:off x="4893600" y="1069375"/>
            <a:ext cx="3649601" cy="2998199"/>
          </a:xfrm>
          <a:prstGeom prst="rect">
            <a:avLst/>
          </a:prstGeom>
          <a:noFill/>
          <a:ln>
            <a:noFill/>
          </a:ln>
        </p:spPr>
      </p:pic>
      <p:sp>
        <p:nvSpPr>
          <p:cNvPr id="305" name="Google Shape;305;p27"/>
          <p:cNvSpPr txBox="1"/>
          <p:nvPr/>
        </p:nvSpPr>
        <p:spPr>
          <a:xfrm>
            <a:off x="5322950" y="1663600"/>
            <a:ext cx="29433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Su     M     Tu     W     Th     F     Sa</a:t>
            </a:r>
            <a:endParaRPr sz="1600" b="0" i="0" u="none" strike="noStrike" cap="none">
              <a:solidFill>
                <a:srgbClr val="000000"/>
              </a:solidFill>
              <a:latin typeface="Calibri"/>
              <a:ea typeface="Calibri"/>
              <a:cs typeface="Calibri"/>
              <a:sym typeface="Calibri"/>
            </a:endParaRPr>
          </a:p>
        </p:txBody>
      </p:sp>
      <p:sp>
        <p:nvSpPr>
          <p:cNvPr id="306" name="Google Shape;306;p27"/>
          <p:cNvSpPr/>
          <p:nvPr/>
        </p:nvSpPr>
        <p:spPr>
          <a:xfrm>
            <a:off x="6175738" y="21493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7"/>
          <p:cNvSpPr/>
          <p:nvPr/>
        </p:nvSpPr>
        <p:spPr>
          <a:xfrm>
            <a:off x="6587083" y="21493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7"/>
          <p:cNvSpPr/>
          <p:nvPr/>
        </p:nvSpPr>
        <p:spPr>
          <a:xfrm>
            <a:off x="6998427" y="21493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7"/>
          <p:cNvSpPr/>
          <p:nvPr/>
        </p:nvSpPr>
        <p:spPr>
          <a:xfrm>
            <a:off x="7821115" y="21493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7"/>
          <p:cNvSpPr/>
          <p:nvPr/>
        </p:nvSpPr>
        <p:spPr>
          <a:xfrm>
            <a:off x="7409771" y="21493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7"/>
          <p:cNvSpPr/>
          <p:nvPr/>
        </p:nvSpPr>
        <p:spPr>
          <a:xfrm>
            <a:off x="6175738" y="2453950"/>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7"/>
          <p:cNvSpPr/>
          <p:nvPr/>
        </p:nvSpPr>
        <p:spPr>
          <a:xfrm>
            <a:off x="6587083" y="2453950"/>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27"/>
          <p:cNvSpPr/>
          <p:nvPr/>
        </p:nvSpPr>
        <p:spPr>
          <a:xfrm>
            <a:off x="6998427" y="2453950"/>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27"/>
          <p:cNvSpPr/>
          <p:nvPr/>
        </p:nvSpPr>
        <p:spPr>
          <a:xfrm>
            <a:off x="7821115" y="2453950"/>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7"/>
          <p:cNvSpPr/>
          <p:nvPr/>
        </p:nvSpPr>
        <p:spPr>
          <a:xfrm>
            <a:off x="7409771" y="2453950"/>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27"/>
          <p:cNvSpPr/>
          <p:nvPr/>
        </p:nvSpPr>
        <p:spPr>
          <a:xfrm>
            <a:off x="5764394" y="2453950"/>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7"/>
          <p:cNvSpPr/>
          <p:nvPr/>
        </p:nvSpPr>
        <p:spPr>
          <a:xfrm>
            <a:off x="5353050" y="2453950"/>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27"/>
          <p:cNvSpPr/>
          <p:nvPr/>
        </p:nvSpPr>
        <p:spPr>
          <a:xfrm>
            <a:off x="6175738" y="2758525"/>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27"/>
          <p:cNvSpPr/>
          <p:nvPr/>
        </p:nvSpPr>
        <p:spPr>
          <a:xfrm>
            <a:off x="6587083" y="2758525"/>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27"/>
          <p:cNvSpPr/>
          <p:nvPr/>
        </p:nvSpPr>
        <p:spPr>
          <a:xfrm>
            <a:off x="6998427" y="2758525"/>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7"/>
          <p:cNvSpPr/>
          <p:nvPr/>
        </p:nvSpPr>
        <p:spPr>
          <a:xfrm>
            <a:off x="7821115" y="2758525"/>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27"/>
          <p:cNvSpPr/>
          <p:nvPr/>
        </p:nvSpPr>
        <p:spPr>
          <a:xfrm>
            <a:off x="7409771" y="2758525"/>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27"/>
          <p:cNvSpPr/>
          <p:nvPr/>
        </p:nvSpPr>
        <p:spPr>
          <a:xfrm>
            <a:off x="5764394" y="2758525"/>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7"/>
          <p:cNvSpPr/>
          <p:nvPr/>
        </p:nvSpPr>
        <p:spPr>
          <a:xfrm>
            <a:off x="5353050" y="2758525"/>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7"/>
          <p:cNvSpPr/>
          <p:nvPr/>
        </p:nvSpPr>
        <p:spPr>
          <a:xfrm>
            <a:off x="6175738" y="306310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7"/>
          <p:cNvSpPr/>
          <p:nvPr/>
        </p:nvSpPr>
        <p:spPr>
          <a:xfrm>
            <a:off x="6587083" y="306310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7"/>
          <p:cNvSpPr/>
          <p:nvPr/>
        </p:nvSpPr>
        <p:spPr>
          <a:xfrm>
            <a:off x="6998427" y="306310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7"/>
          <p:cNvSpPr/>
          <p:nvPr/>
        </p:nvSpPr>
        <p:spPr>
          <a:xfrm>
            <a:off x="7821115" y="306310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7"/>
          <p:cNvSpPr/>
          <p:nvPr/>
        </p:nvSpPr>
        <p:spPr>
          <a:xfrm>
            <a:off x="7409771" y="306310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27"/>
          <p:cNvSpPr/>
          <p:nvPr/>
        </p:nvSpPr>
        <p:spPr>
          <a:xfrm>
            <a:off x="5764394" y="306310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7"/>
          <p:cNvSpPr/>
          <p:nvPr/>
        </p:nvSpPr>
        <p:spPr>
          <a:xfrm>
            <a:off x="5353050" y="306310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27"/>
          <p:cNvSpPr/>
          <p:nvPr/>
        </p:nvSpPr>
        <p:spPr>
          <a:xfrm>
            <a:off x="6175738" y="33676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7"/>
          <p:cNvSpPr/>
          <p:nvPr/>
        </p:nvSpPr>
        <p:spPr>
          <a:xfrm>
            <a:off x="6587083" y="33676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7"/>
          <p:cNvSpPr/>
          <p:nvPr/>
        </p:nvSpPr>
        <p:spPr>
          <a:xfrm>
            <a:off x="6998427" y="33676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7"/>
          <p:cNvSpPr/>
          <p:nvPr/>
        </p:nvSpPr>
        <p:spPr>
          <a:xfrm>
            <a:off x="5764394" y="33676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7"/>
          <p:cNvSpPr/>
          <p:nvPr/>
        </p:nvSpPr>
        <p:spPr>
          <a:xfrm>
            <a:off x="5353050" y="33676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7"/>
          <p:cNvSpPr txBox="1"/>
          <p:nvPr/>
        </p:nvSpPr>
        <p:spPr>
          <a:xfrm>
            <a:off x="5353050" y="2348950"/>
            <a:ext cx="29433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1       2      3       4       5       6      7</a:t>
            </a:r>
            <a:endParaRPr sz="1600" b="1" i="0" u="none" strike="noStrike" cap="none">
              <a:solidFill>
                <a:srgbClr val="FFFFFF"/>
              </a:solidFill>
              <a:latin typeface="Calibri"/>
              <a:ea typeface="Calibri"/>
              <a:cs typeface="Calibri"/>
              <a:sym typeface="Calibri"/>
            </a:endParaRPr>
          </a:p>
        </p:txBody>
      </p:sp>
      <p:sp>
        <p:nvSpPr>
          <p:cNvPr id="338" name="Google Shape;338;p27"/>
          <p:cNvSpPr txBox="1"/>
          <p:nvPr/>
        </p:nvSpPr>
        <p:spPr>
          <a:xfrm>
            <a:off x="5348225" y="2653525"/>
            <a:ext cx="29433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8       9     10    </a:t>
            </a:r>
            <a:r>
              <a:rPr lang="en-US" sz="900" b="1" i="0" u="none" strike="noStrike" cap="none">
                <a:solidFill>
                  <a:srgbClr val="FFFFFF"/>
                </a:solidFill>
                <a:latin typeface="Calibri"/>
                <a:ea typeface="Calibri"/>
                <a:cs typeface="Calibri"/>
                <a:sym typeface="Calibri"/>
              </a:rPr>
              <a:t>  </a:t>
            </a:r>
            <a:r>
              <a:rPr lang="en-US" sz="1600" b="1" i="0" u="none" strike="noStrike" cap="none">
                <a:solidFill>
                  <a:srgbClr val="FFFFFF"/>
                </a:solidFill>
                <a:latin typeface="Calibri"/>
                <a:ea typeface="Calibri"/>
                <a:cs typeface="Calibri"/>
                <a:sym typeface="Calibri"/>
              </a:rPr>
              <a:t>11    12    </a:t>
            </a:r>
            <a:r>
              <a:rPr lang="en-US" sz="400" b="1" i="0" u="none" strike="noStrike" cap="none">
                <a:solidFill>
                  <a:srgbClr val="FFFFFF"/>
                </a:solidFill>
                <a:latin typeface="Calibri"/>
                <a:ea typeface="Calibri"/>
                <a:cs typeface="Calibri"/>
                <a:sym typeface="Calibri"/>
              </a:rPr>
              <a:t>     </a:t>
            </a:r>
            <a:r>
              <a:rPr lang="en-US" sz="1600" b="1" i="0" u="none" strike="noStrike" cap="none">
                <a:solidFill>
                  <a:srgbClr val="FFFFFF"/>
                </a:solidFill>
                <a:latin typeface="Calibri"/>
                <a:ea typeface="Calibri"/>
                <a:cs typeface="Calibri"/>
                <a:sym typeface="Calibri"/>
              </a:rPr>
              <a:t>13    14</a:t>
            </a:r>
            <a:endParaRPr sz="1600" b="1" i="0" u="none" strike="noStrike" cap="none">
              <a:solidFill>
                <a:srgbClr val="FFFFFF"/>
              </a:solidFill>
              <a:latin typeface="Calibri"/>
              <a:ea typeface="Calibri"/>
              <a:cs typeface="Calibri"/>
              <a:sym typeface="Calibri"/>
            </a:endParaRPr>
          </a:p>
        </p:txBody>
      </p:sp>
      <p:sp>
        <p:nvSpPr>
          <p:cNvPr id="339" name="Google Shape;339;p27"/>
          <p:cNvSpPr txBox="1"/>
          <p:nvPr/>
        </p:nvSpPr>
        <p:spPr>
          <a:xfrm>
            <a:off x="628950" y="4238550"/>
            <a:ext cx="7886100" cy="52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0" name="Google Shape;340;p27"/>
          <p:cNvSpPr/>
          <p:nvPr/>
        </p:nvSpPr>
        <p:spPr>
          <a:xfrm>
            <a:off x="614375" y="1123950"/>
            <a:ext cx="3649500" cy="3114600"/>
          </a:xfrm>
          <a:prstGeom prst="mathMultiply">
            <a:avLst>
              <a:gd name="adj1" fmla="val 10091"/>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txBox="1"/>
          <p:nvPr/>
        </p:nvSpPr>
        <p:spPr>
          <a:xfrm>
            <a:off x="817475" y="4151400"/>
            <a:ext cx="3243300" cy="6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latin typeface="Calibri"/>
                <a:ea typeface="Calibri"/>
                <a:cs typeface="Calibri"/>
                <a:sym typeface="Calibri"/>
              </a:rPr>
              <a:t>Before: Look at data 1 week at a time over a </a:t>
            </a:r>
            <a:r>
              <a:rPr lang="en-US" sz="1700" b="1">
                <a:solidFill>
                  <a:srgbClr val="980000"/>
                </a:solidFill>
                <a:latin typeface="Calibri"/>
                <a:ea typeface="Calibri"/>
                <a:cs typeface="Calibri"/>
                <a:sym typeface="Calibri"/>
              </a:rPr>
              <a:t>3 week period</a:t>
            </a:r>
            <a:endParaRPr sz="1700" b="1">
              <a:solidFill>
                <a:srgbClr val="980000"/>
              </a:solidFill>
              <a:latin typeface="Calibri"/>
              <a:ea typeface="Calibri"/>
              <a:cs typeface="Calibri"/>
              <a:sym typeface="Calibri"/>
            </a:endParaRPr>
          </a:p>
        </p:txBody>
      </p:sp>
      <p:sp>
        <p:nvSpPr>
          <p:cNvPr id="342" name="Google Shape;342;p27"/>
          <p:cNvSpPr txBox="1"/>
          <p:nvPr/>
        </p:nvSpPr>
        <p:spPr>
          <a:xfrm>
            <a:off x="5033075" y="4151400"/>
            <a:ext cx="3421200" cy="6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latin typeface="Calibri"/>
                <a:ea typeface="Calibri"/>
                <a:cs typeface="Calibri"/>
                <a:sym typeface="Calibri"/>
              </a:rPr>
              <a:t>Now: </a:t>
            </a:r>
            <a:r>
              <a:rPr lang="en-US" sz="1700" b="1">
                <a:solidFill>
                  <a:srgbClr val="38761D"/>
                </a:solidFill>
                <a:latin typeface="Calibri"/>
                <a:ea typeface="Calibri"/>
                <a:cs typeface="Calibri"/>
                <a:sym typeface="Calibri"/>
              </a:rPr>
              <a:t>Single two-week “look back” window</a:t>
            </a:r>
            <a:r>
              <a:rPr lang="en-US" sz="1700" b="1">
                <a:latin typeface="Calibri"/>
                <a:ea typeface="Calibri"/>
                <a:cs typeface="Calibri"/>
                <a:sym typeface="Calibri"/>
              </a:rPr>
              <a:t> to align with CDC</a:t>
            </a:r>
            <a:endParaRPr sz="1700" b="1">
              <a:solidFill>
                <a:srgbClr val="980000"/>
              </a:solidFill>
              <a:latin typeface="Calibri"/>
              <a:ea typeface="Calibri"/>
              <a:cs typeface="Calibri"/>
              <a:sym typeface="Calibri"/>
            </a:endParaRPr>
          </a:p>
        </p:txBody>
      </p:sp>
      <p:sp>
        <p:nvSpPr>
          <p:cNvPr id="343" name="Google Shape;343;p27"/>
          <p:cNvSpPr/>
          <p:nvPr/>
        </p:nvSpPr>
        <p:spPr>
          <a:xfrm>
            <a:off x="5151200" y="1153300"/>
            <a:ext cx="3421200" cy="2914200"/>
          </a:xfrm>
          <a:prstGeom prst="donut">
            <a:avLst>
              <a:gd name="adj" fmla="val 3655"/>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8"/>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13</a:t>
            </a:fld>
            <a:endParaRPr/>
          </a:p>
        </p:txBody>
      </p:sp>
      <p:sp>
        <p:nvSpPr>
          <p:cNvPr id="350" name="Google Shape;350;p28"/>
          <p:cNvSpPr txBox="1"/>
          <p:nvPr/>
        </p:nvSpPr>
        <p:spPr>
          <a:xfrm>
            <a:off x="1028875" y="-229425"/>
            <a:ext cx="80766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16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2300" b="1">
                <a:solidFill>
                  <a:srgbClr val="2E74B5"/>
                </a:solidFill>
              </a:rPr>
              <a:t>How the Two-Week “Look Back” Works with Data</a:t>
            </a:r>
            <a:endParaRPr sz="300" b="1" i="0" u="none" strike="noStrike" cap="none">
              <a:solidFill>
                <a:srgbClr val="1F75BC"/>
              </a:solidFill>
              <a:latin typeface="Arial"/>
              <a:ea typeface="Arial"/>
              <a:cs typeface="Arial"/>
              <a:sym typeface="Arial"/>
            </a:endParaRPr>
          </a:p>
        </p:txBody>
      </p:sp>
      <p:pic>
        <p:nvPicPr>
          <p:cNvPr id="351" name="Google Shape;351;p28"/>
          <p:cNvPicPr preferRelativeResize="0"/>
          <p:nvPr/>
        </p:nvPicPr>
        <p:blipFill>
          <a:blip r:embed="rId3">
            <a:alphaModFix/>
          </a:blip>
          <a:stretch>
            <a:fillRect/>
          </a:stretch>
        </p:blipFill>
        <p:spPr>
          <a:xfrm>
            <a:off x="1413063" y="582375"/>
            <a:ext cx="6317884" cy="4103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9"/>
          <p:cNvSpPr txBox="1"/>
          <p:nvPr/>
        </p:nvSpPr>
        <p:spPr>
          <a:xfrm>
            <a:off x="1734323" y="9874"/>
            <a:ext cx="7409700" cy="48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800"/>
              <a:buFont typeface="Arial"/>
              <a:buNone/>
            </a:pPr>
            <a:r>
              <a:rPr lang="en-US" sz="3100" b="1">
                <a:solidFill>
                  <a:srgbClr val="0F75BC"/>
                </a:solidFill>
              </a:rPr>
              <a:t>Update Operational Blueprint when / if Instructional Model Changes</a:t>
            </a:r>
            <a:r>
              <a:rPr lang="en-US" sz="3100" b="1" i="0" u="none" strike="noStrike" cap="none">
                <a:solidFill>
                  <a:srgbClr val="0F75BC"/>
                </a:solidFill>
                <a:latin typeface="Arial"/>
                <a:ea typeface="Arial"/>
                <a:cs typeface="Arial"/>
                <a:sym typeface="Arial"/>
              </a:rPr>
              <a:t> </a:t>
            </a:r>
            <a:endParaRPr sz="3100" b="1" i="0" u="none" strike="noStrike" cap="none">
              <a:solidFill>
                <a:srgbClr val="0F75BC"/>
              </a:solidFill>
              <a:latin typeface="Arial"/>
              <a:ea typeface="Arial"/>
              <a:cs typeface="Arial"/>
              <a:sym typeface="Arial"/>
            </a:endParaRPr>
          </a:p>
        </p:txBody>
      </p:sp>
      <p:pic>
        <p:nvPicPr>
          <p:cNvPr id="358" name="Google Shape;358;p29"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pic>
        <p:nvPicPr>
          <p:cNvPr id="359" name="Google Shape;359;p29"/>
          <p:cNvPicPr preferRelativeResize="0"/>
          <p:nvPr/>
        </p:nvPicPr>
        <p:blipFill rotWithShape="1">
          <a:blip r:embed="rId4">
            <a:alphaModFix/>
          </a:blip>
          <a:srcRect/>
          <a:stretch/>
        </p:blipFill>
        <p:spPr>
          <a:xfrm>
            <a:off x="4380900" y="1448800"/>
            <a:ext cx="4454301" cy="3152650"/>
          </a:xfrm>
          <a:prstGeom prst="rect">
            <a:avLst/>
          </a:prstGeom>
          <a:noFill/>
          <a:ln>
            <a:noFill/>
          </a:ln>
        </p:spPr>
      </p:pic>
      <p:sp>
        <p:nvSpPr>
          <p:cNvPr id="360" name="Google Shape;360;p29"/>
          <p:cNvSpPr txBox="1"/>
          <p:nvPr/>
        </p:nvSpPr>
        <p:spPr>
          <a:xfrm>
            <a:off x="348300" y="1281825"/>
            <a:ext cx="3821700" cy="348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Schools do NOT need to submit new blueprints unless they are changing their instructional model.</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l" rtl="0">
              <a:spcBef>
                <a:spcPts val="0"/>
              </a:spcBef>
              <a:spcAft>
                <a:spcPts val="0"/>
              </a:spcAft>
              <a:buNone/>
            </a:pPr>
            <a:r>
              <a:rPr lang="en-US" sz="2000">
                <a:solidFill>
                  <a:schemeClr val="dk1"/>
                </a:solidFill>
                <a:latin typeface="Calibri"/>
                <a:ea typeface="Calibri"/>
                <a:cs typeface="Calibri"/>
                <a:sym typeface="Calibri"/>
              </a:rPr>
              <a:t>When and if a schools’ instruction model changes, submit to ODE via Smartsheet Link: </a:t>
            </a:r>
            <a:r>
              <a:rPr lang="en-US" sz="2000" u="sng">
                <a:solidFill>
                  <a:schemeClr val="accent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https://app.smartsheet.com/b/form/a4dedb5185d94966b1dffc75e4874c8a</a:t>
            </a: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0"/>
          <p:cNvSpPr txBox="1"/>
          <p:nvPr/>
        </p:nvSpPr>
        <p:spPr>
          <a:xfrm>
            <a:off x="1329179" y="-228600"/>
            <a:ext cx="77763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0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2700" b="1">
                <a:solidFill>
                  <a:srgbClr val="2E74B5"/>
                </a:solidFill>
              </a:rPr>
              <a:t>Changes to the Weekly Status Report</a:t>
            </a:r>
            <a:endParaRPr sz="700" b="1" i="0" u="none" strike="noStrike" cap="none">
              <a:solidFill>
                <a:srgbClr val="1F75BC"/>
              </a:solidFill>
              <a:latin typeface="Arial"/>
              <a:ea typeface="Arial"/>
              <a:cs typeface="Arial"/>
              <a:sym typeface="Arial"/>
            </a:endParaRPr>
          </a:p>
        </p:txBody>
      </p:sp>
      <p:pic>
        <p:nvPicPr>
          <p:cNvPr id="367" name="Google Shape;367;p30"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sp>
        <p:nvSpPr>
          <p:cNvPr id="368" name="Google Shape;368;p30"/>
          <p:cNvSpPr txBox="1"/>
          <p:nvPr/>
        </p:nvSpPr>
        <p:spPr>
          <a:xfrm>
            <a:off x="179250" y="931400"/>
            <a:ext cx="8785500" cy="349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b="1" u="sng">
                <a:solidFill>
                  <a:srgbClr val="FF0000"/>
                </a:solidFill>
                <a:latin typeface="Calibri"/>
                <a:ea typeface="Calibri"/>
                <a:cs typeface="Calibri"/>
                <a:sym typeface="Calibri"/>
              </a:rPr>
              <a:t>This report is required</a:t>
            </a:r>
            <a:endParaRPr sz="2400" b="1" u="sng">
              <a:solidFill>
                <a:srgbClr val="FF0000"/>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2400" b="1" u="sng">
              <a:solidFill>
                <a:srgbClr val="FF000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400" b="1">
                <a:latin typeface="Calibri"/>
                <a:ea typeface="Calibri"/>
                <a:cs typeface="Calibri"/>
                <a:sym typeface="Calibri"/>
              </a:rPr>
              <a:t>The operating status within the general metrics drop down will be aligned with the new metrics table in section 0b of the guidance.</a:t>
            </a:r>
            <a:endParaRPr sz="24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400">
                <a:latin typeface="Calibri"/>
                <a:ea typeface="Calibri"/>
                <a:cs typeface="Calibri"/>
                <a:sym typeface="Calibri"/>
              </a:rPr>
              <a:t>School submitters will select one of 5 options:</a:t>
            </a:r>
            <a:endParaRPr sz="2400">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n-US" sz="2400">
                <a:latin typeface="Calibri"/>
                <a:ea typeface="Calibri"/>
                <a:cs typeface="Calibri"/>
                <a:sym typeface="Calibri"/>
              </a:rPr>
              <a:t>•On-Site</a:t>
            </a:r>
            <a:endParaRPr sz="2400">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n-US" sz="2400">
                <a:latin typeface="Calibri"/>
                <a:ea typeface="Calibri"/>
                <a:cs typeface="Calibri"/>
                <a:sym typeface="Calibri"/>
              </a:rPr>
              <a:t>•On-Site and Distance Learning</a:t>
            </a:r>
            <a:endParaRPr sz="2400">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n-US" sz="2400">
                <a:latin typeface="Calibri"/>
                <a:ea typeface="Calibri"/>
                <a:cs typeface="Calibri"/>
                <a:sym typeface="Calibri"/>
              </a:rPr>
              <a:t>•Transition</a:t>
            </a:r>
            <a:endParaRPr sz="2400">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n-US" sz="2400">
                <a:latin typeface="Calibri"/>
                <a:ea typeface="Calibri"/>
                <a:cs typeface="Calibri"/>
                <a:sym typeface="Calibri"/>
              </a:rPr>
              <a:t>•Distance Learning</a:t>
            </a:r>
            <a:endParaRPr sz="2400">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n-US" sz="2400">
                <a:latin typeface="Calibri"/>
                <a:ea typeface="Calibri"/>
                <a:cs typeface="Calibri"/>
                <a:sym typeface="Calibri"/>
              </a:rPr>
              <a:t>•Classes not in session/school closed for the week.</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1"/>
          <p:cNvSpPr txBox="1"/>
          <p:nvPr/>
        </p:nvSpPr>
        <p:spPr>
          <a:xfrm>
            <a:off x="1329179" y="-228600"/>
            <a:ext cx="77763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0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2700" b="1">
                <a:solidFill>
                  <a:srgbClr val="2E74B5"/>
                </a:solidFill>
              </a:rPr>
              <a:t>Changes to the Weekly Status Report</a:t>
            </a:r>
            <a:endParaRPr sz="700" b="1" i="0" u="none" strike="noStrike" cap="none">
              <a:solidFill>
                <a:srgbClr val="1F75BC"/>
              </a:solidFill>
              <a:latin typeface="Arial"/>
              <a:ea typeface="Arial"/>
              <a:cs typeface="Arial"/>
              <a:sym typeface="Arial"/>
            </a:endParaRPr>
          </a:p>
        </p:txBody>
      </p:sp>
      <p:pic>
        <p:nvPicPr>
          <p:cNvPr id="375" name="Google Shape;375;p31"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sp>
        <p:nvSpPr>
          <p:cNvPr id="376" name="Google Shape;376;p31"/>
          <p:cNvSpPr txBox="1"/>
          <p:nvPr/>
        </p:nvSpPr>
        <p:spPr>
          <a:xfrm>
            <a:off x="179250" y="1084300"/>
            <a:ext cx="8785500" cy="34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a:latin typeface="Calibri"/>
                <a:ea typeface="Calibri"/>
                <a:cs typeface="Calibri"/>
                <a:sym typeface="Calibri"/>
              </a:rPr>
              <a:t>For schools that qualify to operate under one of the exceptions will choose one of the following from the drop down:</a:t>
            </a:r>
            <a:endParaRPr sz="2500">
              <a:latin typeface="Calibri"/>
              <a:ea typeface="Calibri"/>
              <a:cs typeface="Calibri"/>
              <a:sym typeface="Calibri"/>
            </a:endParaRPr>
          </a:p>
          <a:p>
            <a:pPr marL="0" lvl="0" indent="0" algn="l" rtl="0">
              <a:spcBef>
                <a:spcPts val="0"/>
              </a:spcBef>
              <a:spcAft>
                <a:spcPts val="0"/>
              </a:spcAft>
              <a:buNone/>
            </a:pPr>
            <a:endParaRPr sz="2500">
              <a:latin typeface="Calibri"/>
              <a:ea typeface="Calibri"/>
              <a:cs typeface="Calibri"/>
              <a:sym typeface="Calibri"/>
            </a:endParaRPr>
          </a:p>
          <a:p>
            <a:pPr marL="0" lvl="0" indent="0" algn="l" rtl="0">
              <a:spcBef>
                <a:spcPts val="0"/>
              </a:spcBef>
              <a:spcAft>
                <a:spcPts val="0"/>
              </a:spcAft>
              <a:buNone/>
            </a:pPr>
            <a:r>
              <a:rPr lang="en-US" sz="2500">
                <a:latin typeface="Calibri"/>
                <a:ea typeface="Calibri"/>
                <a:cs typeface="Calibri"/>
                <a:sym typeface="Calibri"/>
              </a:rPr>
              <a:t>•Allowed under previous metrics or prior exceptions (0c.1)</a:t>
            </a:r>
            <a:endParaRPr sz="2500">
              <a:latin typeface="Calibri"/>
              <a:ea typeface="Calibri"/>
              <a:cs typeface="Calibri"/>
              <a:sym typeface="Calibri"/>
            </a:endParaRPr>
          </a:p>
          <a:p>
            <a:pPr marL="0" lvl="0" indent="0" algn="l" rtl="0">
              <a:spcBef>
                <a:spcPts val="0"/>
              </a:spcBef>
              <a:spcAft>
                <a:spcPts val="0"/>
              </a:spcAft>
              <a:buNone/>
            </a:pPr>
            <a:r>
              <a:rPr lang="en-US" sz="2500">
                <a:latin typeface="Calibri"/>
                <a:ea typeface="Calibri"/>
                <a:cs typeface="Calibri"/>
                <a:sym typeface="Calibri"/>
              </a:rPr>
              <a:t>•Exception for Limited In-Person Instruction (0d.1)</a:t>
            </a:r>
            <a:endParaRPr sz="2500">
              <a:latin typeface="Calibri"/>
              <a:ea typeface="Calibri"/>
              <a:cs typeface="Calibri"/>
              <a:sym typeface="Calibri"/>
            </a:endParaRPr>
          </a:p>
          <a:p>
            <a:pPr marL="0" lvl="0" indent="0" algn="l" rtl="0">
              <a:spcBef>
                <a:spcPts val="0"/>
              </a:spcBef>
              <a:spcAft>
                <a:spcPts val="0"/>
              </a:spcAft>
              <a:buNone/>
            </a:pPr>
            <a:r>
              <a:rPr lang="en-US" sz="2500">
                <a:latin typeface="Calibri"/>
                <a:ea typeface="Calibri"/>
                <a:cs typeface="Calibri"/>
                <a:sym typeface="Calibri"/>
              </a:rPr>
              <a:t>•Exception for Small Remote Schools (0d.2)</a:t>
            </a:r>
            <a:endParaRPr sz="2500">
              <a:latin typeface="Calibri"/>
              <a:ea typeface="Calibri"/>
              <a:cs typeface="Calibri"/>
              <a:sym typeface="Calibri"/>
            </a:endParaRPr>
          </a:p>
          <a:p>
            <a:pPr marL="0" lvl="0" indent="0" algn="l" rtl="0">
              <a:spcBef>
                <a:spcPts val="0"/>
              </a:spcBef>
              <a:spcAft>
                <a:spcPts val="0"/>
              </a:spcAft>
              <a:buNone/>
            </a:pPr>
            <a:r>
              <a:rPr lang="en-US" sz="2500">
                <a:latin typeface="Calibri"/>
                <a:ea typeface="Calibri"/>
                <a:cs typeface="Calibri"/>
                <a:sym typeface="Calibri"/>
              </a:rPr>
              <a:t>•Exception for Low Population Density, Large Population Counties (Od.3)</a:t>
            </a: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2"/>
          <p:cNvSpPr txBox="1"/>
          <p:nvPr/>
        </p:nvSpPr>
        <p:spPr>
          <a:xfrm>
            <a:off x="1329179" y="-228600"/>
            <a:ext cx="77763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0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2700" b="1">
                <a:solidFill>
                  <a:srgbClr val="2E74B5"/>
                </a:solidFill>
              </a:rPr>
              <a:t>Changes to the Weekly Status Report</a:t>
            </a:r>
            <a:endParaRPr sz="700" b="1" i="0" u="none" strike="noStrike" cap="none">
              <a:solidFill>
                <a:srgbClr val="1F75BC"/>
              </a:solidFill>
              <a:latin typeface="Arial"/>
              <a:ea typeface="Arial"/>
              <a:cs typeface="Arial"/>
              <a:sym typeface="Arial"/>
            </a:endParaRPr>
          </a:p>
        </p:txBody>
      </p:sp>
      <p:pic>
        <p:nvPicPr>
          <p:cNvPr id="383" name="Google Shape;383;p32"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sp>
        <p:nvSpPr>
          <p:cNvPr id="384" name="Google Shape;384;p32"/>
          <p:cNvSpPr txBox="1"/>
          <p:nvPr/>
        </p:nvSpPr>
        <p:spPr>
          <a:xfrm>
            <a:off x="179250" y="1084300"/>
            <a:ext cx="8785500" cy="34977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Font typeface="Calibri"/>
              <a:buChar char="●"/>
            </a:pPr>
            <a:r>
              <a:rPr lang="en-US" sz="2600">
                <a:latin typeface="Calibri"/>
                <a:ea typeface="Calibri"/>
                <a:cs typeface="Calibri"/>
                <a:sym typeface="Calibri"/>
              </a:rPr>
              <a:t>For schools operating under the On-Site or Distance Learning model there is a drop down to select which grades are operating On-Site or Hybrid.</a:t>
            </a: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US" sz="2600">
                <a:latin typeface="Calibri"/>
                <a:ea typeface="Calibri"/>
                <a:cs typeface="Calibri"/>
                <a:sym typeface="Calibri"/>
              </a:rPr>
              <a:t>There is now only one field to enter the number of student attending (excluding extracurricular activities) on site during the week</a:t>
            </a:r>
            <a:endParaRPr sz="260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US" sz="2600">
                <a:latin typeface="Calibri"/>
                <a:ea typeface="Calibri"/>
                <a:cs typeface="Calibri"/>
                <a:sym typeface="Calibri"/>
              </a:rPr>
              <a:t>There is now only one field to enter the number of cohorts (including transportation) each week. </a:t>
            </a:r>
            <a:endParaRPr sz="3600">
              <a:solidFill>
                <a:schemeClr val="dk1"/>
              </a:solidFill>
              <a:latin typeface="Calibri"/>
              <a:ea typeface="Calibri"/>
              <a:cs typeface="Calibri"/>
              <a:sym typeface="Calibri"/>
            </a:endParaRPr>
          </a:p>
          <a:p>
            <a:pPr marL="0" lvl="0" indent="0" algn="l" rtl="0">
              <a:spcBef>
                <a:spcPts val="0"/>
              </a:spcBef>
              <a:spcAft>
                <a:spcPts val="0"/>
              </a:spcAft>
              <a:buNone/>
            </a:pPr>
            <a:endParaRPr sz="3500">
              <a:solidFill>
                <a:schemeClr val="dk1"/>
              </a:solidFill>
              <a:latin typeface="Calibri"/>
              <a:ea typeface="Calibri"/>
              <a:cs typeface="Calibri"/>
              <a:sym typeface="Calibri"/>
            </a:endParaRPr>
          </a:p>
          <a:p>
            <a:pPr marL="45720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3"/>
          <p:cNvSpPr txBox="1"/>
          <p:nvPr/>
        </p:nvSpPr>
        <p:spPr>
          <a:xfrm>
            <a:off x="1329179" y="-228600"/>
            <a:ext cx="77763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0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2700" b="1">
                <a:solidFill>
                  <a:srgbClr val="2E74B5"/>
                </a:solidFill>
              </a:rPr>
              <a:t>Changes to the Weekly Status Report</a:t>
            </a:r>
            <a:endParaRPr sz="700" b="1" i="0" u="none" strike="noStrike" cap="none">
              <a:solidFill>
                <a:srgbClr val="1F75BC"/>
              </a:solidFill>
              <a:latin typeface="Arial"/>
              <a:ea typeface="Arial"/>
              <a:cs typeface="Arial"/>
              <a:sym typeface="Arial"/>
            </a:endParaRPr>
          </a:p>
        </p:txBody>
      </p:sp>
      <p:pic>
        <p:nvPicPr>
          <p:cNvPr id="391" name="Google Shape;391;p33"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sp>
        <p:nvSpPr>
          <p:cNvPr id="392" name="Google Shape;392;p33"/>
          <p:cNvSpPr txBox="1"/>
          <p:nvPr/>
        </p:nvSpPr>
        <p:spPr>
          <a:xfrm>
            <a:off x="111200" y="1237200"/>
            <a:ext cx="8785500" cy="33336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An email will be sent out to all school submitters with full instructions outlining the changes and definitions for all fields.</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The weekly update request sent Wednesday Nov 4</a:t>
            </a:r>
            <a:r>
              <a:rPr lang="en-US" sz="2500" baseline="30000">
                <a:latin typeface="Calibri"/>
                <a:ea typeface="Calibri"/>
                <a:cs typeface="Calibri"/>
                <a:sym typeface="Calibri"/>
              </a:rPr>
              <a:t>th</a:t>
            </a:r>
            <a:r>
              <a:rPr lang="en-US" sz="2500">
                <a:latin typeface="Calibri"/>
                <a:ea typeface="Calibri"/>
                <a:cs typeface="Calibri"/>
                <a:sym typeface="Calibri"/>
              </a:rPr>
              <a:t> will include a link to an updated instructions and definitions document.</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The weekly update request sent Wednesday Nov 4</a:t>
            </a:r>
            <a:r>
              <a:rPr lang="en-US" sz="2500" baseline="30000">
                <a:latin typeface="Calibri"/>
                <a:ea typeface="Calibri"/>
                <a:cs typeface="Calibri"/>
                <a:sym typeface="Calibri"/>
              </a:rPr>
              <a:t>th</a:t>
            </a:r>
            <a:r>
              <a:rPr lang="en-US" sz="2500">
                <a:latin typeface="Calibri"/>
                <a:ea typeface="Calibri"/>
                <a:cs typeface="Calibri"/>
                <a:sym typeface="Calibri"/>
              </a:rPr>
              <a:t> will be the first week to report using the updated guidance.</a:t>
            </a:r>
            <a:endParaRPr sz="2500">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a:latin typeface="Calibri"/>
                <a:ea typeface="Calibri"/>
                <a:cs typeface="Calibri"/>
                <a:sym typeface="Calibri"/>
              </a:rPr>
              <a:t>For this first week, the “No Changes” field will not be available. </a:t>
            </a:r>
            <a:endParaRPr sz="25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4"/>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a:p>
        </p:txBody>
      </p:sp>
      <p:graphicFrame>
        <p:nvGraphicFramePr>
          <p:cNvPr id="399" name="Google Shape;399;p34"/>
          <p:cNvGraphicFramePr/>
          <p:nvPr>
            <p:extLst>
              <p:ext uri="{D42A27DB-BD31-4B8C-83A1-F6EECF244321}">
                <p14:modId xmlns:p14="http://schemas.microsoft.com/office/powerpoint/2010/main" val="4157540579"/>
              </p:ext>
            </p:extLst>
          </p:nvPr>
        </p:nvGraphicFramePr>
        <p:xfrm>
          <a:off x="411375" y="913363"/>
          <a:ext cx="7998450" cy="518130"/>
        </p:xfrm>
        <a:graphic>
          <a:graphicData uri="http://schemas.openxmlformats.org/drawingml/2006/table">
            <a:tbl>
              <a:tblPr firstRow="1">
                <a:noFill/>
                <a:tableStyleId>{CF9FB328-781F-4C4B-86A7-1E6F9030BE78}</a:tableStyleId>
              </a:tblPr>
              <a:tblGrid>
                <a:gridCol w="3999225">
                  <a:extLst>
                    <a:ext uri="{9D8B030D-6E8A-4147-A177-3AD203B41FA5}">
                      <a16:colId xmlns:a16="http://schemas.microsoft.com/office/drawing/2014/main" val="20000"/>
                    </a:ext>
                  </a:extLst>
                </a:gridCol>
                <a:gridCol w="3999225">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US" sz="2200" b="1" dirty="0">
                          <a:solidFill>
                            <a:srgbClr val="FFFFFF"/>
                          </a:solidFill>
                          <a:latin typeface="Calibri"/>
                          <a:ea typeface="Calibri"/>
                          <a:cs typeface="Calibri"/>
                          <a:sym typeface="Calibri"/>
                        </a:rPr>
                        <a:t>Exceptions to the General Metrics </a:t>
                      </a:r>
                      <a:endParaRPr sz="2200" b="1" dirty="0">
                        <a:solidFill>
                          <a:srgbClr val="FFFFFF"/>
                        </a:solidFill>
                        <a:latin typeface="Calibri"/>
                        <a:ea typeface="Calibri"/>
                        <a:cs typeface="Calibri"/>
                        <a:sym typeface="Calibri"/>
                      </a:endParaRPr>
                    </a:p>
                  </a:txBody>
                  <a:tcPr marL="91425" marR="91425" marT="91425" marB="91425">
                    <a:solidFill>
                      <a:schemeClr val="accent3"/>
                    </a:solidFill>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400" name="Google Shape;400;p34"/>
          <p:cNvSpPr txBox="1"/>
          <p:nvPr/>
        </p:nvSpPr>
        <p:spPr>
          <a:xfrm>
            <a:off x="334000" y="1505801"/>
            <a:ext cx="8363100" cy="336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latin typeface="Calibri"/>
                <a:ea typeface="Calibri"/>
                <a:cs typeface="Calibri"/>
                <a:sym typeface="Calibri"/>
              </a:rPr>
              <a:t>The following exceptions are allowable to schools who meet the criteria outlined:</a:t>
            </a:r>
            <a:endParaRPr sz="2000" b="1">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Limited In-Person Instruction for specific student groups </a:t>
            </a: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Small Remote Schools</a:t>
            </a: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Low Population Density, Large Population County</a:t>
            </a: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US" sz="2000">
                <a:latin typeface="Calibri"/>
                <a:ea typeface="Calibri"/>
                <a:cs typeface="Calibri"/>
                <a:sym typeface="Calibri"/>
              </a:rPr>
              <a:t>Emergency Waiver for In-Person Instruction at Schools Impacted by Wildfires</a:t>
            </a:r>
            <a:endParaRPr sz="2000">
              <a:latin typeface="Calibri"/>
              <a:ea typeface="Calibri"/>
              <a:cs typeface="Calibri"/>
              <a:sym typeface="Calibri"/>
            </a:endParaRPr>
          </a:p>
        </p:txBody>
      </p:sp>
      <p:sp>
        <p:nvSpPr>
          <p:cNvPr id="401" name="Google Shape;401;p34"/>
          <p:cNvSpPr txBox="1"/>
          <p:nvPr/>
        </p:nvSpPr>
        <p:spPr>
          <a:xfrm>
            <a:off x="1028875" y="-285675"/>
            <a:ext cx="80766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7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3400" b="1">
                <a:solidFill>
                  <a:srgbClr val="2E74B5"/>
                </a:solidFill>
              </a:rPr>
              <a:t>Exceptions Overview</a:t>
            </a:r>
            <a:endParaRPr sz="1400" b="1" i="0" u="none" strike="noStrike" cap="none">
              <a:solidFill>
                <a:srgbClr val="1F75BC"/>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p:nvPr/>
        </p:nvSpPr>
        <p:spPr>
          <a:xfrm>
            <a:off x="2254075" y="-272300"/>
            <a:ext cx="68514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7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3400" b="1">
                <a:solidFill>
                  <a:srgbClr val="2E74B5"/>
                </a:solidFill>
              </a:rPr>
              <a:t>This Information is Embargoed</a:t>
            </a:r>
            <a:endParaRPr sz="1400" b="1" i="0" u="none" strike="noStrike" cap="none">
              <a:solidFill>
                <a:srgbClr val="1F75BC"/>
              </a:solidFill>
              <a:latin typeface="Arial"/>
              <a:ea typeface="Arial"/>
              <a:cs typeface="Arial"/>
              <a:sym typeface="Arial"/>
            </a:endParaRPr>
          </a:p>
        </p:txBody>
      </p:sp>
      <p:sp>
        <p:nvSpPr>
          <p:cNvPr id="105" name="Google Shape;105;p17"/>
          <p:cNvSpPr txBox="1"/>
          <p:nvPr/>
        </p:nvSpPr>
        <p:spPr>
          <a:xfrm>
            <a:off x="626400" y="1237401"/>
            <a:ext cx="7891200" cy="19041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1000"/>
              </a:spcBef>
              <a:spcAft>
                <a:spcPts val="0"/>
              </a:spcAft>
              <a:buNone/>
            </a:pPr>
            <a:r>
              <a:rPr lang="en-US" sz="2000" b="1"/>
              <a:t>Please Note:</a:t>
            </a:r>
            <a:endParaRPr sz="2000" b="1"/>
          </a:p>
          <a:p>
            <a:pPr marL="0" marR="0" lvl="0" indent="0" algn="ctr" rtl="0">
              <a:lnSpc>
                <a:spcPct val="100000"/>
              </a:lnSpc>
              <a:spcBef>
                <a:spcPts val="1000"/>
              </a:spcBef>
              <a:spcAft>
                <a:spcPts val="1000"/>
              </a:spcAft>
              <a:buNone/>
            </a:pPr>
            <a:r>
              <a:rPr lang="en-US" sz="2000"/>
              <a:t>Information that follows is embargoed and </a:t>
            </a:r>
            <a:r>
              <a:rPr lang="en-US" sz="2000" u="sng"/>
              <a:t>should not be shared</a:t>
            </a:r>
            <a:r>
              <a:rPr lang="en-US" sz="2000"/>
              <a:t> until the public release at 11:00 am, Friday, October 30, 2020.</a:t>
            </a:r>
            <a:endParaRPr sz="2000"/>
          </a:p>
        </p:txBody>
      </p:sp>
      <p:pic>
        <p:nvPicPr>
          <p:cNvPr id="106" name="Google Shape;106;p17"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sp>
        <p:nvSpPr>
          <p:cNvPr id="2" name="Title 1" hidden="1"/>
          <p:cNvSpPr>
            <a:spLocks noGrp="1"/>
          </p:cNvSpPr>
          <p:nvPr>
            <p:ph type="title"/>
          </p:nvPr>
        </p:nvSpPr>
        <p:spPr/>
        <p:txBody>
          <a:bodyPr/>
          <a:lstStyle/>
          <a:p>
            <a:r>
              <a:rPr lang="en-US" dirty="0" smtClean="0"/>
              <a:t>Embargoed Data</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5"/>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graphicFrame>
        <p:nvGraphicFramePr>
          <p:cNvPr id="408" name="Google Shape;408;p35"/>
          <p:cNvGraphicFramePr/>
          <p:nvPr>
            <p:extLst>
              <p:ext uri="{D42A27DB-BD31-4B8C-83A1-F6EECF244321}">
                <p14:modId xmlns:p14="http://schemas.microsoft.com/office/powerpoint/2010/main" val="2268802733"/>
              </p:ext>
            </p:extLst>
          </p:nvPr>
        </p:nvGraphicFramePr>
        <p:xfrm>
          <a:off x="411375" y="913363"/>
          <a:ext cx="7998450" cy="518130"/>
        </p:xfrm>
        <a:graphic>
          <a:graphicData uri="http://schemas.openxmlformats.org/drawingml/2006/table">
            <a:tbl>
              <a:tblPr firstRow="1">
                <a:noFill/>
                <a:tableStyleId>{CF9FB328-781F-4C4B-86A7-1E6F9030BE78}</a:tableStyleId>
              </a:tblPr>
              <a:tblGrid>
                <a:gridCol w="3999225">
                  <a:extLst>
                    <a:ext uri="{9D8B030D-6E8A-4147-A177-3AD203B41FA5}">
                      <a16:colId xmlns:a16="http://schemas.microsoft.com/office/drawing/2014/main" val="20000"/>
                    </a:ext>
                  </a:extLst>
                </a:gridCol>
                <a:gridCol w="3999225">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US" sz="2200" b="1" dirty="0">
                          <a:solidFill>
                            <a:srgbClr val="FFFFFF"/>
                          </a:solidFill>
                          <a:latin typeface="Calibri"/>
                          <a:ea typeface="Calibri"/>
                          <a:cs typeface="Calibri"/>
                          <a:sym typeface="Calibri"/>
                        </a:rPr>
                        <a:t>Limited In-Person Instruction</a:t>
                      </a:r>
                      <a:endParaRPr sz="2200" b="1" dirty="0">
                        <a:solidFill>
                          <a:srgbClr val="FFFFFF"/>
                        </a:solidFill>
                        <a:latin typeface="Calibri"/>
                        <a:ea typeface="Calibri"/>
                        <a:cs typeface="Calibri"/>
                        <a:sym typeface="Calibri"/>
                      </a:endParaRPr>
                    </a:p>
                  </a:txBody>
                  <a:tcPr marL="91425" marR="91425" marT="91425" marB="91425">
                    <a:solidFill>
                      <a:schemeClr val="accent3"/>
                    </a:solidFill>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409" name="Google Shape;409;p35"/>
          <p:cNvSpPr txBox="1"/>
          <p:nvPr/>
        </p:nvSpPr>
        <p:spPr>
          <a:xfrm>
            <a:off x="334000" y="1892625"/>
            <a:ext cx="8363100" cy="29775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Calibri"/>
              <a:buAutoNum type="arabicPeriod"/>
            </a:pPr>
            <a:r>
              <a:rPr lang="en-US" sz="2000" b="1">
                <a:latin typeface="Calibri"/>
                <a:ea typeface="Calibri"/>
                <a:cs typeface="Calibri"/>
                <a:sym typeface="Calibri"/>
              </a:rPr>
              <a:t>Limited In-Person Instruction for specific student groups </a:t>
            </a:r>
            <a:r>
              <a:rPr lang="en-US" sz="2000">
                <a:latin typeface="Calibri"/>
                <a:ea typeface="Calibri"/>
                <a:cs typeface="Calibri"/>
                <a:sym typeface="Calibri"/>
              </a:rPr>
              <a:t>- allowed statewide as an enhancement of Comprehensive Distance Learning. These conditions should be prioritized:</a:t>
            </a:r>
            <a:endParaRPr sz="2000">
              <a:latin typeface="Calibri"/>
              <a:ea typeface="Calibri"/>
              <a:cs typeface="Calibri"/>
              <a:sym typeface="Calibri"/>
            </a:endParaRPr>
          </a:p>
          <a:p>
            <a:pPr marL="914400" lvl="1" indent="-355600" algn="l" rtl="0">
              <a:spcBef>
                <a:spcPts val="0"/>
              </a:spcBef>
              <a:spcAft>
                <a:spcPts val="0"/>
              </a:spcAft>
              <a:buSzPts val="2000"/>
              <a:buFont typeface="Calibri"/>
              <a:buChar char="○"/>
            </a:pPr>
            <a:r>
              <a:rPr lang="en-US" sz="2000">
                <a:latin typeface="Calibri"/>
                <a:ea typeface="Calibri"/>
                <a:cs typeface="Calibri"/>
                <a:sym typeface="Calibri"/>
              </a:rPr>
              <a:t>Strong screening measures in place</a:t>
            </a:r>
            <a:endParaRPr sz="2000">
              <a:latin typeface="Calibri"/>
              <a:ea typeface="Calibri"/>
              <a:cs typeface="Calibri"/>
              <a:sym typeface="Calibri"/>
            </a:endParaRPr>
          </a:p>
          <a:p>
            <a:pPr marL="914400" lvl="1" indent="-355600" algn="l" rtl="0">
              <a:spcBef>
                <a:spcPts val="0"/>
              </a:spcBef>
              <a:spcAft>
                <a:spcPts val="0"/>
              </a:spcAft>
              <a:buSzPts val="2000"/>
              <a:buFont typeface="Calibri"/>
              <a:buChar char="○"/>
            </a:pPr>
            <a:r>
              <a:rPr lang="en-US" sz="2000">
                <a:latin typeface="Calibri"/>
                <a:ea typeface="Calibri"/>
                <a:cs typeface="Calibri"/>
                <a:sym typeface="Calibri"/>
              </a:rPr>
              <a:t>Fully comply with Sections 1-3 of RSSL guidance</a:t>
            </a:r>
            <a:endParaRPr sz="2000">
              <a:latin typeface="Calibri"/>
              <a:ea typeface="Calibri"/>
              <a:cs typeface="Calibri"/>
              <a:sym typeface="Calibri"/>
            </a:endParaRPr>
          </a:p>
          <a:p>
            <a:pPr marL="914400" lvl="1" indent="-355600" algn="l" rtl="0">
              <a:spcBef>
                <a:spcPts val="0"/>
              </a:spcBef>
              <a:spcAft>
                <a:spcPts val="0"/>
              </a:spcAft>
              <a:buSzPts val="2000"/>
              <a:buFont typeface="Calibri"/>
              <a:buChar char="○"/>
            </a:pPr>
            <a:r>
              <a:rPr lang="en-US" sz="2000">
                <a:latin typeface="Calibri"/>
                <a:ea typeface="Calibri"/>
                <a:cs typeface="Calibri"/>
                <a:sym typeface="Calibri"/>
              </a:rPr>
              <a:t>Fully comply with CDL and LIPI, which includes cohort sizes, times, etc.</a:t>
            </a:r>
            <a:endParaRPr sz="2000">
              <a:latin typeface="Calibri"/>
              <a:ea typeface="Calibri"/>
              <a:cs typeface="Calibri"/>
              <a:sym typeface="Calibri"/>
            </a:endParaRPr>
          </a:p>
          <a:p>
            <a:pPr marL="914400" lvl="1" indent="-355600" algn="l" rtl="0">
              <a:spcBef>
                <a:spcPts val="0"/>
              </a:spcBef>
              <a:spcAft>
                <a:spcPts val="0"/>
              </a:spcAft>
              <a:buSzPts val="2000"/>
              <a:buFont typeface="Calibri"/>
              <a:buChar char="○"/>
            </a:pPr>
            <a:r>
              <a:rPr lang="en-US" sz="2000">
                <a:latin typeface="Calibri"/>
                <a:ea typeface="Calibri"/>
                <a:cs typeface="Calibri"/>
                <a:sym typeface="Calibri"/>
              </a:rPr>
              <a:t>Consider pausing LIPI when county rates climb</a:t>
            </a:r>
            <a:endParaRPr sz="2000">
              <a:latin typeface="Calibri"/>
              <a:ea typeface="Calibri"/>
              <a:cs typeface="Calibri"/>
              <a:sym typeface="Calibri"/>
            </a:endParaRPr>
          </a:p>
        </p:txBody>
      </p:sp>
      <p:sp>
        <p:nvSpPr>
          <p:cNvPr id="410" name="Google Shape;410;p35"/>
          <p:cNvSpPr txBox="1"/>
          <p:nvPr/>
        </p:nvSpPr>
        <p:spPr>
          <a:xfrm>
            <a:off x="1028875" y="-285675"/>
            <a:ext cx="80766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7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3400" b="1">
                <a:solidFill>
                  <a:srgbClr val="2E74B5"/>
                </a:solidFill>
              </a:rPr>
              <a:t>Exceptions to the General Metrics </a:t>
            </a:r>
            <a:endParaRPr sz="1400" b="1" i="0" u="none" strike="noStrike" cap="none">
              <a:solidFill>
                <a:srgbClr val="1F75BC"/>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6"/>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21</a:t>
            </a:fld>
            <a:endParaRPr/>
          </a:p>
        </p:txBody>
      </p:sp>
      <p:sp>
        <p:nvSpPr>
          <p:cNvPr id="417" name="Google Shape;417;p36"/>
          <p:cNvSpPr txBox="1"/>
          <p:nvPr/>
        </p:nvSpPr>
        <p:spPr>
          <a:xfrm>
            <a:off x="347375" y="1063050"/>
            <a:ext cx="8353800" cy="16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latin typeface="Calibri"/>
                <a:ea typeface="Calibri"/>
                <a:cs typeface="Calibri"/>
                <a:sym typeface="Calibri"/>
              </a:rPr>
              <a:t>Limited In-Person Instruction </a:t>
            </a:r>
            <a:endParaRPr sz="2000" b="1">
              <a:latin typeface="Calibri"/>
              <a:ea typeface="Calibri"/>
              <a:cs typeface="Calibri"/>
              <a:sym typeface="Calibri"/>
            </a:endParaRPr>
          </a:p>
          <a:p>
            <a:pPr marL="914400" lvl="1" indent="-355600" algn="l" rtl="0">
              <a:spcBef>
                <a:spcPts val="0"/>
              </a:spcBef>
              <a:spcAft>
                <a:spcPts val="0"/>
              </a:spcAft>
              <a:buSzPts val="2000"/>
              <a:buFont typeface="Calibri"/>
              <a:buChar char="○"/>
            </a:pPr>
            <a:r>
              <a:rPr lang="en-US" sz="2000">
                <a:latin typeface="Calibri"/>
                <a:ea typeface="Calibri"/>
                <a:cs typeface="Calibri"/>
                <a:sym typeface="Calibri"/>
              </a:rPr>
              <a:t>20 students at a given time in a cohort</a:t>
            </a:r>
            <a:endParaRPr sz="2000">
              <a:latin typeface="Calibri"/>
              <a:ea typeface="Calibri"/>
              <a:cs typeface="Calibri"/>
              <a:sym typeface="Calibri"/>
            </a:endParaRPr>
          </a:p>
          <a:p>
            <a:pPr marL="914400" lvl="1" indent="-355600" algn="l" rtl="0">
              <a:spcBef>
                <a:spcPts val="0"/>
              </a:spcBef>
              <a:spcAft>
                <a:spcPts val="0"/>
              </a:spcAft>
              <a:buSzPts val="2000"/>
              <a:buFont typeface="Calibri"/>
              <a:buChar char="○"/>
            </a:pPr>
            <a:r>
              <a:rPr lang="en-US" sz="2000">
                <a:latin typeface="Calibri"/>
                <a:ea typeface="Calibri"/>
                <a:cs typeface="Calibri"/>
                <a:sym typeface="Calibri"/>
              </a:rPr>
              <a:t>Staff members (even in multiple roles) cannot interact with more than three cohorts</a:t>
            </a:r>
            <a:endParaRPr sz="2000">
              <a:latin typeface="Calibri"/>
              <a:ea typeface="Calibri"/>
              <a:cs typeface="Calibri"/>
              <a:sym typeface="Calibri"/>
            </a:endParaRPr>
          </a:p>
          <a:p>
            <a:pPr marL="914400" lvl="1" indent="-355600" algn="l" rtl="0">
              <a:spcBef>
                <a:spcPts val="0"/>
              </a:spcBef>
              <a:spcAft>
                <a:spcPts val="0"/>
              </a:spcAft>
              <a:buSzPts val="2000"/>
              <a:buFont typeface="Calibri"/>
              <a:buChar char="○"/>
            </a:pPr>
            <a:r>
              <a:rPr lang="en-US" sz="2000">
                <a:latin typeface="Calibri"/>
                <a:ea typeface="Calibri"/>
                <a:cs typeface="Calibri"/>
                <a:sym typeface="Calibri"/>
              </a:rPr>
              <a:t>Removes 250 student limit</a:t>
            </a: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p:txBody>
      </p:sp>
      <p:sp>
        <p:nvSpPr>
          <p:cNvPr id="418" name="Google Shape;418;p36"/>
          <p:cNvSpPr txBox="1"/>
          <p:nvPr/>
        </p:nvSpPr>
        <p:spPr>
          <a:xfrm>
            <a:off x="1028875" y="-285675"/>
            <a:ext cx="80766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7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3400" b="1">
                <a:solidFill>
                  <a:srgbClr val="2E74B5"/>
                </a:solidFill>
              </a:rPr>
              <a:t>Limited In-Person Updates</a:t>
            </a:r>
            <a:endParaRPr sz="1400" b="1" i="0" u="none" strike="noStrike" cap="none">
              <a:solidFill>
                <a:srgbClr val="1F75BC"/>
              </a:solidFill>
              <a:latin typeface="Arial"/>
              <a:ea typeface="Arial"/>
              <a:cs typeface="Arial"/>
              <a:sym typeface="Arial"/>
            </a:endParaRPr>
          </a:p>
        </p:txBody>
      </p:sp>
      <p:sp>
        <p:nvSpPr>
          <p:cNvPr id="419" name="Google Shape;419;p36"/>
          <p:cNvSpPr txBox="1"/>
          <p:nvPr/>
        </p:nvSpPr>
        <p:spPr>
          <a:xfrm>
            <a:off x="442800" y="2928950"/>
            <a:ext cx="8258400" cy="18210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solidFill>
                  <a:schemeClr val="accent2"/>
                </a:solidFill>
                <a:latin typeface="Calibri"/>
                <a:ea typeface="Calibri"/>
                <a:cs typeface="Calibri"/>
                <a:sym typeface="Calibri"/>
              </a:rPr>
              <a:t>Cohort Defined:</a:t>
            </a:r>
            <a:endParaRPr sz="1700" b="1">
              <a:solidFill>
                <a:schemeClr val="accent2"/>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n-US" sz="1600" u="sng">
                <a:solidFill>
                  <a:srgbClr val="1155C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Ready Schools, Safe Learners</a:t>
            </a:r>
            <a:r>
              <a:rPr lang="en-US" sz="1600">
                <a:solidFill>
                  <a:schemeClr val="dk1"/>
                </a:solidFill>
                <a:latin typeface="Calibri"/>
                <a:ea typeface="Calibri"/>
                <a:cs typeface="Calibri"/>
                <a:sym typeface="Calibri"/>
              </a:rPr>
              <a:t> defines a stable cohort as “a group of students that are consistently in contact with each other or in multiple cohort groups.” One student working with a teacher, by definition, does not constitute a cohort. If teachers are involved in individual 1 to 1 interactions and not cohorts of multiple students, they can still only interact with no more  than 60 total students a day.</a:t>
            </a:r>
            <a:endParaRPr sz="1600">
              <a:solidFill>
                <a:schemeClr val="dk1"/>
              </a:solidFill>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7"/>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a:p>
        </p:txBody>
      </p:sp>
      <p:graphicFrame>
        <p:nvGraphicFramePr>
          <p:cNvPr id="426" name="Google Shape;426;p37"/>
          <p:cNvGraphicFramePr/>
          <p:nvPr>
            <p:extLst>
              <p:ext uri="{D42A27DB-BD31-4B8C-83A1-F6EECF244321}">
                <p14:modId xmlns:p14="http://schemas.microsoft.com/office/powerpoint/2010/main" val="2560063456"/>
              </p:ext>
            </p:extLst>
          </p:nvPr>
        </p:nvGraphicFramePr>
        <p:xfrm>
          <a:off x="411375" y="913363"/>
          <a:ext cx="7998450" cy="518130"/>
        </p:xfrm>
        <a:graphic>
          <a:graphicData uri="http://schemas.openxmlformats.org/drawingml/2006/table">
            <a:tbl>
              <a:tblPr firstRow="1">
                <a:noFill/>
                <a:tableStyleId>{CF9FB328-781F-4C4B-86A7-1E6F9030BE78}</a:tableStyleId>
              </a:tblPr>
              <a:tblGrid>
                <a:gridCol w="3999225">
                  <a:extLst>
                    <a:ext uri="{9D8B030D-6E8A-4147-A177-3AD203B41FA5}">
                      <a16:colId xmlns:a16="http://schemas.microsoft.com/office/drawing/2014/main" val="20000"/>
                    </a:ext>
                  </a:extLst>
                </a:gridCol>
                <a:gridCol w="3999225">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US" sz="2200" b="1" dirty="0">
                          <a:solidFill>
                            <a:srgbClr val="FFFFFF"/>
                          </a:solidFill>
                          <a:latin typeface="Calibri"/>
                          <a:ea typeface="Calibri"/>
                          <a:cs typeface="Calibri"/>
                          <a:sym typeface="Calibri"/>
                        </a:rPr>
                        <a:t>Small Remote Schools</a:t>
                      </a:r>
                      <a:endParaRPr sz="2200" b="1" dirty="0">
                        <a:solidFill>
                          <a:srgbClr val="FFFFFF"/>
                        </a:solidFill>
                        <a:latin typeface="Calibri"/>
                        <a:ea typeface="Calibri"/>
                        <a:cs typeface="Calibri"/>
                        <a:sym typeface="Calibri"/>
                      </a:endParaRPr>
                    </a:p>
                  </a:txBody>
                  <a:tcPr marL="91425" marR="91425" marT="91425" marB="91425">
                    <a:solidFill>
                      <a:schemeClr val="accent3"/>
                    </a:solidFill>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427" name="Google Shape;427;p37"/>
          <p:cNvSpPr txBox="1"/>
          <p:nvPr/>
        </p:nvSpPr>
        <p:spPr>
          <a:xfrm>
            <a:off x="292075" y="1664450"/>
            <a:ext cx="8380500" cy="30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latin typeface="Calibri"/>
                <a:ea typeface="Calibri"/>
                <a:cs typeface="Calibri"/>
                <a:sym typeface="Calibri"/>
              </a:rPr>
              <a:t>2. 	Small Remote Schools </a:t>
            </a:r>
            <a:r>
              <a:rPr lang="en-US" sz="2000">
                <a:latin typeface="Calibri"/>
                <a:ea typeface="Calibri"/>
                <a:cs typeface="Calibri"/>
                <a:sym typeface="Calibri"/>
              </a:rPr>
              <a:t>- allowed statewide for public or private schools with enrollments of less than or equal to 75 in total who are located in a county that does not meet the General metrics can consider opening to in-person instruction only when and if their LPHA establishes the following criteria have been met:  </a:t>
            </a:r>
            <a:endParaRPr sz="2000">
              <a:latin typeface="Calibri"/>
              <a:ea typeface="Calibri"/>
              <a:cs typeface="Calibri"/>
              <a:sym typeface="Calibri"/>
            </a:endParaRPr>
          </a:p>
          <a:p>
            <a:pPr marL="914400" lvl="1" indent="-355600" algn="l" rtl="0">
              <a:spcBef>
                <a:spcPts val="0"/>
              </a:spcBef>
              <a:spcAft>
                <a:spcPts val="0"/>
              </a:spcAft>
              <a:buSzPts val="2000"/>
              <a:buFont typeface="Calibri"/>
              <a:buChar char="○"/>
            </a:pPr>
            <a:r>
              <a:rPr lang="en-US" sz="2000">
                <a:latin typeface="Calibri"/>
                <a:ea typeface="Calibri"/>
                <a:cs typeface="Calibri"/>
                <a:sym typeface="Calibri"/>
              </a:rPr>
              <a:t>Total enrollment of less than or equal to 75 total</a:t>
            </a:r>
            <a:endParaRPr sz="2000">
              <a:latin typeface="Calibri"/>
              <a:ea typeface="Calibri"/>
              <a:cs typeface="Calibri"/>
              <a:sym typeface="Calibri"/>
            </a:endParaRPr>
          </a:p>
          <a:p>
            <a:pPr marL="914400" lvl="1" indent="-355600" algn="l" rtl="0">
              <a:spcBef>
                <a:spcPts val="0"/>
              </a:spcBef>
              <a:spcAft>
                <a:spcPts val="0"/>
              </a:spcAft>
              <a:buSzPts val="2000"/>
              <a:buFont typeface="Calibri"/>
              <a:buChar char="○"/>
            </a:pPr>
            <a:r>
              <a:rPr lang="en-US" sz="2000">
                <a:latin typeface="Calibri"/>
                <a:ea typeface="Calibri"/>
                <a:cs typeface="Calibri"/>
                <a:sym typeface="Calibri"/>
              </a:rPr>
              <a:t>The school is more than 25 miles by the nearest traveled road from any town or city with a population over 3,000 people</a:t>
            </a:r>
            <a:endParaRPr sz="2000">
              <a:latin typeface="Calibri"/>
              <a:ea typeface="Calibri"/>
              <a:cs typeface="Calibri"/>
              <a:sym typeface="Calibri"/>
            </a:endParaRPr>
          </a:p>
          <a:p>
            <a:pPr marL="914400" lvl="1" indent="-355600" algn="l" rtl="0">
              <a:spcBef>
                <a:spcPts val="0"/>
              </a:spcBef>
              <a:spcAft>
                <a:spcPts val="0"/>
              </a:spcAft>
              <a:buSzPts val="2000"/>
              <a:buFont typeface="Calibri"/>
              <a:buChar char="○"/>
            </a:pPr>
            <a:r>
              <a:rPr lang="en-US" sz="2000">
                <a:latin typeface="Calibri"/>
                <a:ea typeface="Calibri"/>
                <a:cs typeface="Calibri"/>
                <a:sym typeface="Calibri"/>
              </a:rPr>
              <a:t>The school is striving for a COVID-19-free start, and ensure strong screening measures are in place.</a:t>
            </a:r>
            <a:endParaRPr sz="2000">
              <a:latin typeface="Calibri"/>
              <a:ea typeface="Calibri"/>
              <a:cs typeface="Calibri"/>
              <a:sym typeface="Calibri"/>
            </a:endParaRPr>
          </a:p>
        </p:txBody>
      </p:sp>
      <p:sp>
        <p:nvSpPr>
          <p:cNvPr id="428" name="Google Shape;428;p37"/>
          <p:cNvSpPr txBox="1"/>
          <p:nvPr/>
        </p:nvSpPr>
        <p:spPr>
          <a:xfrm>
            <a:off x="1028875" y="-285675"/>
            <a:ext cx="80766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700" b="1" i="0" u="none" strike="noStrike" cap="none">
              <a:solidFill>
                <a:srgbClr val="2E74B5"/>
              </a:solidFill>
              <a:latin typeface="Georgia"/>
              <a:ea typeface="Georgia"/>
              <a:cs typeface="Georgia"/>
              <a:sym typeface="Georgia"/>
            </a:endParaRPr>
          </a:p>
          <a:p>
            <a:pPr marL="0" lvl="0" indent="0" algn="r" rtl="0">
              <a:spcBef>
                <a:spcPts val="0"/>
              </a:spcBef>
              <a:spcAft>
                <a:spcPts val="0"/>
              </a:spcAft>
              <a:buClr>
                <a:schemeClr val="dk1"/>
              </a:buClr>
              <a:buSzPts val="5400"/>
              <a:buFont typeface="Arial"/>
              <a:buNone/>
            </a:pPr>
            <a:r>
              <a:rPr lang="en-US" sz="3400" b="1">
                <a:solidFill>
                  <a:srgbClr val="2E74B5"/>
                </a:solidFill>
              </a:rPr>
              <a:t>Exceptions to the General Metrics</a:t>
            </a:r>
            <a:endParaRPr sz="1400" b="1" i="0" u="none" strike="noStrike" cap="none">
              <a:solidFill>
                <a:srgbClr val="1F75BC"/>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8"/>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23</a:t>
            </a:fld>
            <a:endParaRPr/>
          </a:p>
        </p:txBody>
      </p:sp>
      <p:graphicFrame>
        <p:nvGraphicFramePr>
          <p:cNvPr id="435" name="Google Shape;435;p38"/>
          <p:cNvGraphicFramePr/>
          <p:nvPr>
            <p:extLst>
              <p:ext uri="{D42A27DB-BD31-4B8C-83A1-F6EECF244321}">
                <p14:modId xmlns:p14="http://schemas.microsoft.com/office/powerpoint/2010/main" val="1233821380"/>
              </p:ext>
            </p:extLst>
          </p:nvPr>
        </p:nvGraphicFramePr>
        <p:xfrm>
          <a:off x="411375" y="913363"/>
          <a:ext cx="7998450" cy="518130"/>
        </p:xfrm>
        <a:graphic>
          <a:graphicData uri="http://schemas.openxmlformats.org/drawingml/2006/table">
            <a:tbl>
              <a:tblPr firstRow="1">
                <a:noFill/>
                <a:tableStyleId>{CF9FB328-781F-4C4B-86A7-1E6F9030BE78}</a:tableStyleId>
              </a:tblPr>
              <a:tblGrid>
                <a:gridCol w="3999225">
                  <a:extLst>
                    <a:ext uri="{9D8B030D-6E8A-4147-A177-3AD203B41FA5}">
                      <a16:colId xmlns:a16="http://schemas.microsoft.com/office/drawing/2014/main" val="20000"/>
                    </a:ext>
                  </a:extLst>
                </a:gridCol>
                <a:gridCol w="3999225">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US" sz="2200" b="1" dirty="0">
                          <a:solidFill>
                            <a:srgbClr val="FFFFFF"/>
                          </a:solidFill>
                          <a:latin typeface="Calibri"/>
                          <a:ea typeface="Calibri"/>
                          <a:cs typeface="Calibri"/>
                          <a:sym typeface="Calibri"/>
                        </a:rPr>
                        <a:t>Low Population Density, Large Population County</a:t>
                      </a:r>
                      <a:endParaRPr sz="2200" b="1" dirty="0">
                        <a:solidFill>
                          <a:srgbClr val="FFFFFF"/>
                        </a:solidFill>
                        <a:latin typeface="Calibri"/>
                        <a:ea typeface="Calibri"/>
                        <a:cs typeface="Calibri"/>
                        <a:sym typeface="Calibri"/>
                      </a:endParaRPr>
                    </a:p>
                  </a:txBody>
                  <a:tcPr marL="91425" marR="91425" marT="91425" marB="91425">
                    <a:solidFill>
                      <a:schemeClr val="accent3"/>
                    </a:solidFill>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436" name="Google Shape;436;p38"/>
          <p:cNvSpPr txBox="1"/>
          <p:nvPr/>
        </p:nvSpPr>
        <p:spPr>
          <a:xfrm>
            <a:off x="334925" y="1581025"/>
            <a:ext cx="8683800" cy="30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latin typeface="Calibri"/>
                <a:ea typeface="Calibri"/>
                <a:cs typeface="Calibri"/>
                <a:sym typeface="Calibri"/>
              </a:rPr>
              <a:t>3.  	Low Population Density, Large Population County </a:t>
            </a:r>
            <a:r>
              <a:rPr lang="en-US" sz="2000">
                <a:latin typeface="Calibri"/>
                <a:ea typeface="Calibri"/>
                <a:cs typeface="Calibri"/>
                <a:sym typeface="Calibri"/>
              </a:rPr>
              <a:t>- allowed statewide for </a:t>
            </a:r>
            <a:endParaRPr sz="2000">
              <a:latin typeface="Calibri"/>
              <a:ea typeface="Calibri"/>
              <a:cs typeface="Calibri"/>
              <a:sym typeface="Calibri"/>
            </a:endParaRPr>
          </a:p>
          <a:p>
            <a:pPr marL="0" lvl="0" indent="457200" algn="l" rtl="0">
              <a:spcBef>
                <a:spcPts val="0"/>
              </a:spcBef>
              <a:spcAft>
                <a:spcPts val="0"/>
              </a:spcAft>
              <a:buNone/>
            </a:pPr>
            <a:r>
              <a:rPr lang="en-US" sz="2000">
                <a:latin typeface="Calibri"/>
                <a:ea typeface="Calibri"/>
                <a:cs typeface="Calibri"/>
                <a:sym typeface="Calibri"/>
              </a:rPr>
              <a:t>schools under the following conditions:</a:t>
            </a:r>
            <a:endParaRPr sz="20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US" sz="1700">
                <a:latin typeface="Calibri"/>
                <a:ea typeface="Calibri"/>
                <a:cs typeface="Calibri"/>
                <a:sym typeface="Calibri"/>
              </a:rPr>
              <a:t>Total county COVID-19 case rate in the 14 days is less than 100.0 per 100,000 in population.</a:t>
            </a:r>
            <a:endParaRPr sz="1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US" sz="1700">
                <a:latin typeface="Calibri"/>
                <a:ea typeface="Calibri"/>
                <a:cs typeface="Calibri"/>
                <a:sym typeface="Calibri"/>
              </a:rPr>
              <a:t>Schools fully comply with Sections 1-3 of RSSL guidance.</a:t>
            </a:r>
            <a:endParaRPr sz="1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US" sz="1700">
                <a:latin typeface="Calibri"/>
                <a:ea typeface="Calibri"/>
                <a:cs typeface="Calibri"/>
                <a:sym typeface="Calibri"/>
              </a:rPr>
              <a:t>There is not community spread in the school catchment area. </a:t>
            </a:r>
            <a:endParaRPr sz="1700">
              <a:latin typeface="Calibri"/>
              <a:ea typeface="Calibri"/>
              <a:cs typeface="Calibri"/>
              <a:sym typeface="Calibri"/>
            </a:endParaRPr>
          </a:p>
          <a:p>
            <a:pPr marL="914400" lvl="1" indent="-336550" algn="l" rtl="0">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There is not community spread in the communities that serve as the primary employment and community centers and the school is isolated by a significant distance from communities reporting COVID-19 spread in the previous two weeks.</a:t>
            </a:r>
            <a:endParaRPr sz="1700">
              <a:solidFill>
                <a:schemeClr val="dk1"/>
              </a:solidFill>
              <a:latin typeface="Calibri"/>
              <a:ea typeface="Calibri"/>
              <a:cs typeface="Calibri"/>
              <a:sym typeface="Calibri"/>
            </a:endParaRPr>
          </a:p>
          <a:p>
            <a:pPr marL="914400" lvl="1" indent="-336550" algn="l" rtl="0">
              <a:spcBef>
                <a:spcPts val="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Considerations around test availability and capacity in the community to respond to outbreaks.</a:t>
            </a:r>
            <a:endParaRPr sz="1700">
              <a:solidFill>
                <a:schemeClr val="dk1"/>
              </a:solidFill>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p:txBody>
      </p:sp>
      <p:sp>
        <p:nvSpPr>
          <p:cNvPr id="437" name="Google Shape;437;p38"/>
          <p:cNvSpPr txBox="1"/>
          <p:nvPr/>
        </p:nvSpPr>
        <p:spPr>
          <a:xfrm>
            <a:off x="1028875" y="-133275"/>
            <a:ext cx="80766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1800" b="1" i="0" u="none" strike="noStrike" cap="none">
              <a:solidFill>
                <a:srgbClr val="2E74B5"/>
              </a:solidFill>
              <a:latin typeface="Georgia"/>
              <a:ea typeface="Georgia"/>
              <a:cs typeface="Georgia"/>
              <a:sym typeface="Georgia"/>
            </a:endParaRPr>
          </a:p>
          <a:p>
            <a:pPr marL="0" lvl="0" indent="0" algn="r" rtl="0">
              <a:spcBef>
                <a:spcPts val="0"/>
              </a:spcBef>
              <a:spcAft>
                <a:spcPts val="0"/>
              </a:spcAft>
              <a:buClr>
                <a:schemeClr val="dk1"/>
              </a:buClr>
              <a:buSzPts val="5400"/>
              <a:buFont typeface="Arial"/>
              <a:buNone/>
            </a:pPr>
            <a:r>
              <a:rPr lang="en-US" sz="3400" b="1">
                <a:solidFill>
                  <a:srgbClr val="2E74B5"/>
                </a:solidFill>
              </a:rPr>
              <a:t>Exceptions to the General Metrics</a:t>
            </a:r>
            <a:endParaRPr sz="2400" b="1" i="0" u="none" strike="noStrike" cap="none">
              <a:solidFill>
                <a:srgbClr val="1F75BC"/>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9"/>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a:p>
        </p:txBody>
      </p:sp>
      <p:graphicFrame>
        <p:nvGraphicFramePr>
          <p:cNvPr id="444" name="Google Shape;444;p39"/>
          <p:cNvGraphicFramePr/>
          <p:nvPr>
            <p:extLst>
              <p:ext uri="{D42A27DB-BD31-4B8C-83A1-F6EECF244321}">
                <p14:modId xmlns:p14="http://schemas.microsoft.com/office/powerpoint/2010/main" val="3748324767"/>
              </p:ext>
            </p:extLst>
          </p:nvPr>
        </p:nvGraphicFramePr>
        <p:xfrm>
          <a:off x="397075" y="1184838"/>
          <a:ext cx="7998450" cy="853410"/>
        </p:xfrm>
        <a:graphic>
          <a:graphicData uri="http://schemas.openxmlformats.org/drawingml/2006/table">
            <a:tbl>
              <a:tblPr firstRow="1">
                <a:noFill/>
                <a:tableStyleId>{CF9FB328-781F-4C4B-86A7-1E6F9030BE78}</a:tableStyleId>
              </a:tblPr>
              <a:tblGrid>
                <a:gridCol w="3999225">
                  <a:extLst>
                    <a:ext uri="{9D8B030D-6E8A-4147-A177-3AD203B41FA5}">
                      <a16:colId xmlns:a16="http://schemas.microsoft.com/office/drawing/2014/main" val="20000"/>
                    </a:ext>
                  </a:extLst>
                </a:gridCol>
                <a:gridCol w="3999225">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US" sz="2200" b="1" dirty="0">
                          <a:solidFill>
                            <a:srgbClr val="FFFFFF"/>
                          </a:solidFill>
                          <a:latin typeface="Calibri"/>
                          <a:ea typeface="Calibri"/>
                          <a:cs typeface="Calibri"/>
                          <a:sym typeface="Calibri"/>
                        </a:rPr>
                        <a:t>Emergency Waiver for In-Person Instruction for Schools Impacted by Wildfires</a:t>
                      </a:r>
                      <a:endParaRPr sz="2200" b="1" dirty="0">
                        <a:solidFill>
                          <a:srgbClr val="FFFFFF"/>
                        </a:solidFill>
                        <a:latin typeface="Calibri"/>
                        <a:ea typeface="Calibri"/>
                        <a:cs typeface="Calibri"/>
                        <a:sym typeface="Calibri"/>
                      </a:endParaRPr>
                    </a:p>
                  </a:txBody>
                  <a:tcPr marL="91425" marR="91425" marT="91425" marB="91425">
                    <a:solidFill>
                      <a:schemeClr val="accent3"/>
                    </a:solidFill>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445" name="Google Shape;445;p39"/>
          <p:cNvSpPr txBox="1"/>
          <p:nvPr/>
        </p:nvSpPr>
        <p:spPr>
          <a:xfrm>
            <a:off x="320650" y="2178800"/>
            <a:ext cx="8683800" cy="269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latin typeface="Calibri"/>
                <a:ea typeface="Calibri"/>
                <a:cs typeface="Calibri"/>
                <a:sym typeface="Calibri"/>
              </a:rPr>
              <a:t>4.  	Emergency Waiver for In-Person Instruction for Schools Impacted by </a:t>
            </a:r>
            <a:endParaRPr sz="2000" b="1">
              <a:latin typeface="Calibri"/>
              <a:ea typeface="Calibri"/>
              <a:cs typeface="Calibri"/>
              <a:sym typeface="Calibri"/>
            </a:endParaRPr>
          </a:p>
          <a:p>
            <a:pPr marL="457200" lvl="0" indent="0" algn="l" rtl="0">
              <a:spcBef>
                <a:spcPts val="0"/>
              </a:spcBef>
              <a:spcAft>
                <a:spcPts val="0"/>
              </a:spcAft>
              <a:buNone/>
            </a:pPr>
            <a:r>
              <a:rPr lang="en-US" sz="2000" b="1">
                <a:latin typeface="Calibri"/>
                <a:ea typeface="Calibri"/>
                <a:cs typeface="Calibri"/>
                <a:sym typeface="Calibri"/>
              </a:rPr>
              <a:t>Wildfires </a:t>
            </a:r>
            <a:r>
              <a:rPr lang="en-US" sz="2000">
                <a:latin typeface="Calibri"/>
                <a:ea typeface="Calibri"/>
                <a:cs typeface="Calibri"/>
                <a:sym typeface="Calibri"/>
              </a:rPr>
              <a:t>- waiver available to provide Emergency In-Person Instruction at schools serving communities impacted by wildfires. </a:t>
            </a:r>
            <a:endParaRPr sz="2000">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p:txBody>
      </p:sp>
      <p:sp>
        <p:nvSpPr>
          <p:cNvPr id="446" name="Google Shape;446;p39"/>
          <p:cNvSpPr txBox="1"/>
          <p:nvPr/>
        </p:nvSpPr>
        <p:spPr>
          <a:xfrm>
            <a:off x="1028875" y="-133275"/>
            <a:ext cx="80766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1800" b="1" i="0" u="none" strike="noStrike" cap="none">
              <a:solidFill>
                <a:srgbClr val="2E74B5"/>
              </a:solidFill>
              <a:latin typeface="Georgia"/>
              <a:ea typeface="Georgia"/>
              <a:cs typeface="Georgia"/>
              <a:sym typeface="Georgia"/>
            </a:endParaRPr>
          </a:p>
          <a:p>
            <a:pPr marL="0" lvl="0" indent="0" algn="r" rtl="0">
              <a:spcBef>
                <a:spcPts val="0"/>
              </a:spcBef>
              <a:spcAft>
                <a:spcPts val="0"/>
              </a:spcAft>
              <a:buClr>
                <a:schemeClr val="dk1"/>
              </a:buClr>
              <a:buSzPts val="5400"/>
              <a:buFont typeface="Arial"/>
              <a:buNone/>
            </a:pPr>
            <a:r>
              <a:rPr lang="en-US" sz="3400" b="1">
                <a:solidFill>
                  <a:srgbClr val="2E74B5"/>
                </a:solidFill>
              </a:rPr>
              <a:t>Exceptions to the General Metrics</a:t>
            </a:r>
            <a:endParaRPr sz="2400" b="1" i="0" u="none" strike="noStrike" cap="none">
              <a:solidFill>
                <a:srgbClr val="1F75BC"/>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0"/>
          <p:cNvSpPr txBox="1"/>
          <p:nvPr/>
        </p:nvSpPr>
        <p:spPr>
          <a:xfrm>
            <a:off x="2254075" y="-196100"/>
            <a:ext cx="68514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16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2300" b="1">
                <a:solidFill>
                  <a:srgbClr val="2E74B5"/>
                </a:solidFill>
              </a:rPr>
              <a:t>Snapshot of </a:t>
            </a:r>
            <a:r>
              <a:rPr lang="en-US" sz="2300" b="1" i="0" u="none" strike="noStrike" cap="none">
                <a:solidFill>
                  <a:srgbClr val="2E74B5"/>
                </a:solidFill>
                <a:latin typeface="Arial"/>
                <a:ea typeface="Arial"/>
                <a:cs typeface="Arial"/>
                <a:sym typeface="Arial"/>
              </a:rPr>
              <a:t>Impacts to of these updates</a:t>
            </a:r>
            <a:endParaRPr sz="300" b="1" i="0" u="none" strike="noStrike" cap="none">
              <a:solidFill>
                <a:srgbClr val="1F75BC"/>
              </a:solidFill>
              <a:latin typeface="Arial"/>
              <a:ea typeface="Arial"/>
              <a:cs typeface="Arial"/>
              <a:sym typeface="Arial"/>
            </a:endParaRPr>
          </a:p>
        </p:txBody>
      </p:sp>
      <p:pic>
        <p:nvPicPr>
          <p:cNvPr id="453" name="Google Shape;453;p40"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sp>
        <p:nvSpPr>
          <p:cNvPr id="454" name="Google Shape;454;p40"/>
          <p:cNvSpPr txBox="1"/>
          <p:nvPr/>
        </p:nvSpPr>
        <p:spPr>
          <a:xfrm>
            <a:off x="173447" y="1081573"/>
            <a:ext cx="3078900" cy="401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a:solidFill>
                  <a:schemeClr val="dk1"/>
                </a:solidFill>
                <a:latin typeface="Calibri"/>
                <a:ea typeface="Calibri"/>
                <a:cs typeface="Calibri"/>
                <a:sym typeface="Calibri"/>
              </a:rPr>
              <a:t>If New Metrics Were Implemented this Week:</a:t>
            </a:r>
            <a:endParaRPr sz="1000" b="0" i="0" u="none" strike="noStrike" cap="none">
              <a:solidFill>
                <a:schemeClr val="dk1"/>
              </a:solidFill>
              <a:latin typeface="Arial"/>
              <a:ea typeface="Arial"/>
              <a:cs typeface="Arial"/>
              <a:sym typeface="Arial"/>
            </a:endParaRPr>
          </a:p>
          <a:p>
            <a:pPr marL="342900" marR="0" lvl="0" indent="-355600" algn="l" rtl="0">
              <a:lnSpc>
                <a:spcPct val="107000"/>
              </a:lnSpc>
              <a:spcBef>
                <a:spcPts val="0"/>
              </a:spcBef>
              <a:spcAft>
                <a:spcPts val="0"/>
              </a:spcAft>
              <a:buClr>
                <a:srgbClr val="000000"/>
              </a:buClr>
              <a:buSzPts val="1400"/>
              <a:buFont typeface="Noto Sans Symbols"/>
              <a:buChar char="∙"/>
            </a:pPr>
            <a:r>
              <a:rPr lang="en-US" b="0" i="0" u="none" strike="noStrike" cap="none">
                <a:solidFill>
                  <a:srgbClr val="000000"/>
                </a:solidFill>
                <a:latin typeface="Calibri"/>
                <a:ea typeface="Calibri"/>
                <a:cs typeface="Calibri"/>
                <a:sym typeface="Calibri"/>
              </a:rPr>
              <a:t>Total Number of Public School Students </a:t>
            </a:r>
            <a:r>
              <a:rPr lang="en-US" b="0" i="1" u="sng" strike="noStrike" cap="none">
                <a:solidFill>
                  <a:srgbClr val="000000"/>
                </a:solidFill>
                <a:latin typeface="Calibri"/>
                <a:ea typeface="Calibri"/>
                <a:cs typeface="Calibri"/>
                <a:sym typeface="Calibri"/>
              </a:rPr>
              <a:t>Newly</a:t>
            </a:r>
            <a:r>
              <a:rPr lang="en-US" b="0" i="0" u="none" strike="noStrike" cap="none">
                <a:solidFill>
                  <a:srgbClr val="000000"/>
                </a:solidFill>
                <a:latin typeface="Calibri"/>
                <a:ea typeface="Calibri"/>
                <a:cs typeface="Calibri"/>
                <a:sym typeface="Calibri"/>
              </a:rPr>
              <a:t> Eligible for In-Person Instruction Under Updated Metrics: </a:t>
            </a:r>
            <a:r>
              <a:rPr lang="en-US" b="1">
                <a:latin typeface="Calibri"/>
                <a:ea typeface="Calibri"/>
                <a:cs typeface="Calibri"/>
                <a:sym typeface="Calibri"/>
              </a:rPr>
              <a:t>104,036</a:t>
            </a:r>
            <a:endParaRPr b="0" i="0" u="none" strike="noStrike" cap="none">
              <a:solidFill>
                <a:srgbClr val="000000"/>
              </a:solidFill>
              <a:latin typeface="Calibri"/>
              <a:ea typeface="Calibri"/>
              <a:cs typeface="Calibri"/>
              <a:sym typeface="Calibri"/>
            </a:endParaRPr>
          </a:p>
          <a:p>
            <a:pPr marL="342900" marR="0" lvl="0" indent="-355600" algn="l" rtl="0">
              <a:lnSpc>
                <a:spcPct val="107000"/>
              </a:lnSpc>
              <a:spcBef>
                <a:spcPts val="0"/>
              </a:spcBef>
              <a:spcAft>
                <a:spcPts val="0"/>
              </a:spcAft>
              <a:buClr>
                <a:srgbClr val="000000"/>
              </a:buClr>
              <a:buSzPts val="1400"/>
              <a:buFont typeface="Noto Sans Symbols"/>
              <a:buChar char="∙"/>
            </a:pPr>
            <a:r>
              <a:rPr lang="en-US" b="0" i="0" u="none" strike="noStrike" cap="none">
                <a:solidFill>
                  <a:srgbClr val="000000"/>
                </a:solidFill>
                <a:latin typeface="Calibri"/>
                <a:ea typeface="Calibri"/>
                <a:cs typeface="Calibri"/>
                <a:sym typeface="Calibri"/>
              </a:rPr>
              <a:t>Total Number of Public School Students Eligible for In-Person Instruction: </a:t>
            </a:r>
            <a:r>
              <a:rPr lang="en-US" b="1" i="0" u="none" strike="noStrike" cap="none">
                <a:solidFill>
                  <a:srgbClr val="000000"/>
                </a:solidFill>
                <a:latin typeface="Calibri"/>
                <a:ea typeface="Calibri"/>
                <a:cs typeface="Calibri"/>
                <a:sym typeface="Calibri"/>
              </a:rPr>
              <a:t>1</a:t>
            </a:r>
            <a:r>
              <a:rPr lang="en-US" b="1">
                <a:latin typeface="Calibri"/>
                <a:ea typeface="Calibri"/>
                <a:cs typeface="Calibri"/>
                <a:sym typeface="Calibri"/>
              </a:rPr>
              <a:t>29,942</a:t>
            </a:r>
            <a:r>
              <a:rPr lang="en-US" b="1" i="0" u="none" strike="noStrike" cap="none">
                <a:solidFill>
                  <a:srgbClr val="000000"/>
                </a:solidFill>
                <a:latin typeface="Calibri"/>
                <a:ea typeface="Calibri"/>
                <a:cs typeface="Calibri"/>
                <a:sym typeface="Calibri"/>
              </a:rPr>
              <a:t> (with an additional </a:t>
            </a:r>
            <a:r>
              <a:rPr lang="en-US" b="1">
                <a:latin typeface="Calibri"/>
                <a:ea typeface="Calibri"/>
                <a:cs typeface="Calibri"/>
                <a:sym typeface="Calibri"/>
              </a:rPr>
              <a:t>67,409</a:t>
            </a:r>
            <a:r>
              <a:rPr lang="en-US" b="1" i="0" u="none" strike="noStrike" cap="none">
                <a:solidFill>
                  <a:srgbClr val="000000"/>
                </a:solidFill>
                <a:latin typeface="Calibri"/>
                <a:ea typeface="Calibri"/>
                <a:cs typeface="Calibri"/>
                <a:sym typeface="Calibri"/>
              </a:rPr>
              <a:t> over time)</a:t>
            </a:r>
            <a:endParaRPr b="0" i="0" u="none" strike="noStrike" cap="none">
              <a:solidFill>
                <a:srgbClr val="000000"/>
              </a:solidFill>
              <a:latin typeface="Calibri"/>
              <a:ea typeface="Calibri"/>
              <a:cs typeface="Calibri"/>
              <a:sym typeface="Calibri"/>
            </a:endParaRPr>
          </a:p>
          <a:p>
            <a:pPr marL="342900" marR="0" lvl="0" indent="-355600" algn="l" rtl="0">
              <a:lnSpc>
                <a:spcPct val="107000"/>
              </a:lnSpc>
              <a:spcBef>
                <a:spcPts val="0"/>
              </a:spcBef>
              <a:spcAft>
                <a:spcPts val="0"/>
              </a:spcAft>
              <a:buClr>
                <a:srgbClr val="000000"/>
              </a:buClr>
              <a:buSzPts val="1400"/>
              <a:buFont typeface="Noto Sans Symbols"/>
              <a:buChar char="∙"/>
            </a:pPr>
            <a:r>
              <a:rPr lang="en-US" b="0" i="0" u="none" strike="noStrike" cap="none">
                <a:solidFill>
                  <a:srgbClr val="000000"/>
                </a:solidFill>
                <a:latin typeface="Calibri"/>
                <a:ea typeface="Calibri"/>
                <a:cs typeface="Calibri"/>
                <a:sym typeface="Calibri"/>
              </a:rPr>
              <a:t>Total Number of Public School Students Initially Ineligible for In-Person Instruction: </a:t>
            </a:r>
            <a:r>
              <a:rPr lang="en-US" b="1" i="0" u="none" strike="noStrike" cap="none">
                <a:solidFill>
                  <a:srgbClr val="000000"/>
                </a:solidFill>
                <a:latin typeface="Calibri"/>
                <a:ea typeface="Calibri"/>
                <a:cs typeface="Calibri"/>
                <a:sym typeface="Calibri"/>
              </a:rPr>
              <a:t>4</a:t>
            </a:r>
            <a:r>
              <a:rPr lang="en-US" b="1">
                <a:latin typeface="Calibri"/>
                <a:ea typeface="Calibri"/>
                <a:cs typeface="Calibri"/>
                <a:sym typeface="Calibri"/>
              </a:rPr>
              <a:t>51,365</a:t>
            </a:r>
            <a:endParaRPr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b="0" i="1" u="none" strike="noStrike" cap="none">
              <a:solidFill>
                <a:srgbClr val="7030A0"/>
              </a:solidFill>
              <a:latin typeface="Calibri"/>
              <a:ea typeface="Calibri"/>
              <a:cs typeface="Calibri"/>
              <a:sym typeface="Calibri"/>
            </a:endParaRPr>
          </a:p>
          <a:p>
            <a:pPr marL="0" marR="0" lvl="0" indent="0" algn="l" rtl="0">
              <a:lnSpc>
                <a:spcPct val="100000"/>
              </a:lnSpc>
              <a:spcBef>
                <a:spcPts val="0"/>
              </a:spcBef>
              <a:spcAft>
                <a:spcPts val="0"/>
              </a:spcAft>
              <a:buNone/>
            </a:pPr>
            <a:r>
              <a:rPr lang="en-US" b="0" i="1" u="none" strike="noStrike" cap="none">
                <a:solidFill>
                  <a:schemeClr val="dk1"/>
                </a:solidFill>
                <a:latin typeface="Calibri"/>
                <a:ea typeface="Calibri"/>
                <a:cs typeface="Calibri"/>
                <a:sym typeface="Calibri"/>
              </a:rPr>
              <a:t>This chart does not include Limited In-Person Instruction (LIPI)</a:t>
            </a:r>
            <a:endParaRPr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graphicFrame>
        <p:nvGraphicFramePr>
          <p:cNvPr id="455" name="Google Shape;455;p40"/>
          <p:cNvGraphicFramePr/>
          <p:nvPr>
            <p:extLst>
              <p:ext uri="{D42A27DB-BD31-4B8C-83A1-F6EECF244321}">
                <p14:modId xmlns:p14="http://schemas.microsoft.com/office/powerpoint/2010/main" val="3916084121"/>
              </p:ext>
            </p:extLst>
          </p:nvPr>
        </p:nvGraphicFramePr>
        <p:xfrm>
          <a:off x="3529006" y="500060"/>
          <a:ext cx="5162500" cy="4243390"/>
        </p:xfrm>
        <a:graphic>
          <a:graphicData uri="http://schemas.openxmlformats.org/drawingml/2006/table">
            <a:tbl>
              <a:tblPr firstRow="1">
                <a:noFill/>
                <a:tableStyleId>{67D63BFB-8ACA-4EE6-A0E0-6270E9278192}</a:tableStyleId>
              </a:tblPr>
              <a:tblGrid>
                <a:gridCol w="1720475">
                  <a:extLst>
                    <a:ext uri="{9D8B030D-6E8A-4147-A177-3AD203B41FA5}">
                      <a16:colId xmlns:a16="http://schemas.microsoft.com/office/drawing/2014/main" val="20000"/>
                    </a:ext>
                  </a:extLst>
                </a:gridCol>
                <a:gridCol w="1721550">
                  <a:extLst>
                    <a:ext uri="{9D8B030D-6E8A-4147-A177-3AD203B41FA5}">
                      <a16:colId xmlns:a16="http://schemas.microsoft.com/office/drawing/2014/main" val="20001"/>
                    </a:ext>
                  </a:extLst>
                </a:gridCol>
                <a:gridCol w="1720475">
                  <a:extLst>
                    <a:ext uri="{9D8B030D-6E8A-4147-A177-3AD203B41FA5}">
                      <a16:colId xmlns:a16="http://schemas.microsoft.com/office/drawing/2014/main" val="20002"/>
                    </a:ext>
                  </a:extLst>
                </a:gridCol>
              </a:tblGrid>
              <a:tr h="488875">
                <a:tc>
                  <a:txBody>
                    <a:bodyPr/>
                    <a:lstStyle/>
                    <a:p>
                      <a:pPr marL="0" marR="0" lvl="0" indent="0" algn="ctr" rtl="0">
                        <a:lnSpc>
                          <a:spcPct val="107000"/>
                        </a:lnSpc>
                        <a:spcBef>
                          <a:spcPts val="0"/>
                        </a:spcBef>
                        <a:spcAft>
                          <a:spcPts val="0"/>
                        </a:spcAft>
                        <a:buNone/>
                      </a:pPr>
                      <a:r>
                        <a:rPr lang="en-US" sz="1600" b="1" u="none" strike="noStrike" cap="none">
                          <a:solidFill>
                            <a:srgbClr val="FFCCFF"/>
                          </a:solidFill>
                          <a:latin typeface="Calibri"/>
                          <a:ea typeface="Calibri"/>
                          <a:cs typeface="Calibri"/>
                          <a:sym typeface="Calibri"/>
                        </a:rPr>
                        <a:t>Not Yet Eligible</a:t>
                      </a:r>
                      <a:endParaRPr sz="1600" u="none" strike="noStrike" cap="none">
                        <a:latin typeface="Calibri"/>
                        <a:ea typeface="Calibri"/>
                        <a:cs typeface="Calibri"/>
                        <a:sym typeface="Calibri"/>
                      </a:endParaRPr>
                    </a:p>
                  </a:txBody>
                  <a:tcPr marL="94800" marR="9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7000"/>
                        </a:lnSpc>
                        <a:spcBef>
                          <a:spcPts val="0"/>
                        </a:spcBef>
                        <a:spcAft>
                          <a:spcPts val="0"/>
                        </a:spcAft>
                        <a:buNone/>
                      </a:pPr>
                      <a:r>
                        <a:rPr lang="en-US" sz="1600" b="1" u="none" strike="noStrike" cap="none">
                          <a:solidFill>
                            <a:srgbClr val="FFFF00"/>
                          </a:solidFill>
                          <a:latin typeface="Calibri"/>
                          <a:ea typeface="Calibri"/>
                          <a:cs typeface="Calibri"/>
                          <a:sym typeface="Calibri"/>
                        </a:rPr>
                        <a:t>Elementary Eligible</a:t>
                      </a:r>
                      <a:endParaRPr sz="1600" u="none" strike="noStrike" cap="none">
                        <a:latin typeface="Calibri"/>
                        <a:ea typeface="Calibri"/>
                        <a:cs typeface="Calibri"/>
                        <a:sym typeface="Calibri"/>
                      </a:endParaRPr>
                    </a:p>
                  </a:txBody>
                  <a:tcPr marL="94800" marR="9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tc>
                  <a:txBody>
                    <a:bodyPr/>
                    <a:lstStyle/>
                    <a:p>
                      <a:pPr marL="0" marR="0" lvl="0" indent="0" algn="ctr" rtl="0">
                        <a:lnSpc>
                          <a:spcPct val="107000"/>
                        </a:lnSpc>
                        <a:spcBef>
                          <a:spcPts val="0"/>
                        </a:spcBef>
                        <a:spcAft>
                          <a:spcPts val="0"/>
                        </a:spcAft>
                        <a:buNone/>
                      </a:pPr>
                      <a:r>
                        <a:rPr lang="en-US" sz="1600" b="1" u="none" strike="noStrike" cap="none">
                          <a:solidFill>
                            <a:srgbClr val="C5E0B4"/>
                          </a:solidFill>
                          <a:latin typeface="Calibri"/>
                          <a:ea typeface="Calibri"/>
                          <a:cs typeface="Calibri"/>
                          <a:sym typeface="Calibri"/>
                        </a:rPr>
                        <a:t>K-12 Eligible</a:t>
                      </a:r>
                      <a:endParaRPr sz="1600" u="none" strike="noStrike" cap="none">
                        <a:latin typeface="Calibri"/>
                        <a:ea typeface="Calibri"/>
                        <a:cs typeface="Calibri"/>
                        <a:sym typeface="Calibri"/>
                      </a:endParaRPr>
                    </a:p>
                  </a:txBody>
                  <a:tcPr marL="94800" marR="948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238875">
                <a:tc>
                  <a:txBody>
                    <a:bodyPr/>
                    <a:lstStyle/>
                    <a:p>
                      <a:pPr marL="0" marR="0" lvl="0" indent="0" algn="l" rtl="0">
                        <a:lnSpc>
                          <a:spcPct val="107000"/>
                        </a:lnSpc>
                        <a:spcBef>
                          <a:spcPts val="0"/>
                        </a:spcBef>
                        <a:spcAft>
                          <a:spcPts val="0"/>
                        </a:spcAft>
                        <a:buNone/>
                      </a:pPr>
                      <a:r>
                        <a:rPr lang="en-US" sz="1600">
                          <a:latin typeface="Calibri"/>
                          <a:ea typeface="Calibri"/>
                          <a:cs typeface="Calibri"/>
                          <a:sym typeface="Calibri"/>
                        </a:rPr>
                        <a:t>Crook</a:t>
                      </a:r>
                      <a:endParaRPr sz="1600" u="none" strike="noStrike" cap="none">
                        <a:latin typeface="Calibri"/>
                        <a:ea typeface="Calibri"/>
                        <a:cs typeface="Calibri"/>
                        <a:sym typeface="Calibri"/>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Benton</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Baker</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1"/>
                  </a:ext>
                </a:extLst>
              </a:tr>
              <a:tr h="238875">
                <a:tc>
                  <a:txBody>
                    <a:bodyPr/>
                    <a:lstStyle/>
                    <a:p>
                      <a:pPr marL="0" lvl="0" indent="0" algn="l" rtl="0">
                        <a:spcBef>
                          <a:spcPts val="0"/>
                        </a:spcBef>
                        <a:spcAft>
                          <a:spcPts val="0"/>
                        </a:spcAft>
                        <a:buNone/>
                      </a:pPr>
                      <a:r>
                        <a:rPr lang="en-US"/>
                        <a:t>Harney</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Clackamas</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Clatsop</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2"/>
                  </a:ext>
                </a:extLst>
              </a:tr>
              <a:tr h="238875">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Jackson</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Columbia</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US"/>
                        <a:t>Curry</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3"/>
                  </a:ext>
                </a:extLst>
              </a:tr>
              <a:tr h="238875">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Lane</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Coos</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US"/>
                        <a:t>Giliam</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4"/>
                  </a:ext>
                </a:extLst>
              </a:tr>
              <a:tr h="238875">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Linn</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Deschutes</a:t>
                      </a:r>
                      <a:endParaRPr sz="1600" u="none" strike="noStrike" cap="none">
                        <a:latin typeface="Calibri"/>
                        <a:ea typeface="Calibri"/>
                        <a:cs typeface="Calibri"/>
                        <a:sym typeface="Calibri"/>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Grant</a:t>
                      </a:r>
                      <a:endParaRPr sz="1600" u="none" strike="noStrike" cap="none">
                        <a:latin typeface="Calibri"/>
                        <a:ea typeface="Calibri"/>
                        <a:cs typeface="Calibri"/>
                        <a:sym typeface="Calibri"/>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5"/>
                  </a:ext>
                </a:extLst>
              </a:tr>
              <a:tr h="238875">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Malheur</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Douglas</a:t>
                      </a:r>
                      <a:endParaRPr sz="1600" u="none" strike="noStrike" cap="none">
                        <a:latin typeface="Calibri"/>
                        <a:ea typeface="Calibri"/>
                        <a:cs typeface="Calibri"/>
                        <a:sym typeface="Calibri"/>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lvl="0" indent="0" algn="l" rtl="0">
                        <a:lnSpc>
                          <a:spcPct val="107000"/>
                        </a:lnSpc>
                        <a:spcBef>
                          <a:spcPts val="0"/>
                        </a:spcBef>
                        <a:spcAft>
                          <a:spcPts val="0"/>
                        </a:spcAft>
                        <a:buClr>
                          <a:schemeClr val="dk1"/>
                        </a:buClr>
                        <a:buFont typeface="Arial"/>
                        <a:buNone/>
                      </a:pPr>
                      <a:r>
                        <a:rPr lang="en-US" sz="1600">
                          <a:solidFill>
                            <a:schemeClr val="dk1"/>
                          </a:solidFill>
                          <a:latin typeface="Calibri"/>
                          <a:ea typeface="Calibri"/>
                          <a:cs typeface="Calibri"/>
                          <a:sym typeface="Calibri"/>
                        </a:rPr>
                        <a:t>Hood River</a:t>
                      </a:r>
                      <a:endParaRPr sz="1600" u="none" strike="noStrike" cap="none">
                        <a:latin typeface="Calibri"/>
                        <a:ea typeface="Calibri"/>
                        <a:cs typeface="Calibri"/>
                        <a:sym typeface="Calibri"/>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6"/>
                  </a:ext>
                </a:extLst>
              </a:tr>
              <a:tr h="238875">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Marion</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Polk</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l" rtl="0">
                        <a:lnSpc>
                          <a:spcPct val="107000"/>
                        </a:lnSpc>
                        <a:spcBef>
                          <a:spcPts val="0"/>
                        </a:spcBef>
                        <a:spcAft>
                          <a:spcPts val="0"/>
                        </a:spcAft>
                        <a:buNone/>
                      </a:pPr>
                      <a:r>
                        <a:rPr lang="en-US" sz="1600">
                          <a:latin typeface="Calibri"/>
                          <a:ea typeface="Calibri"/>
                          <a:cs typeface="Calibri"/>
                          <a:sym typeface="Calibri"/>
                        </a:rPr>
                        <a:t>Jefferson</a:t>
                      </a:r>
                      <a:endParaRPr sz="1600" u="none" strike="noStrike" cap="none">
                        <a:latin typeface="Calibri"/>
                        <a:ea typeface="Calibri"/>
                        <a:cs typeface="Calibri"/>
                        <a:sym typeface="Calibri"/>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7"/>
                  </a:ext>
                </a:extLst>
              </a:tr>
              <a:tr h="238875">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Morrow</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Wallowa</a:t>
                      </a:r>
                      <a:endParaRPr sz="1600" u="none" strike="noStrike" cap="none">
                        <a:latin typeface="Calibri"/>
                        <a:ea typeface="Calibri"/>
                        <a:cs typeface="Calibri"/>
                        <a:sym typeface="Calibri"/>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US"/>
                        <a:t>Josephine</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8"/>
                  </a:ext>
                </a:extLst>
              </a:tr>
              <a:tr h="238875">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Multnomah</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Wasco</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US"/>
                        <a:t>Klamath</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09"/>
                  </a:ext>
                </a:extLst>
              </a:tr>
              <a:tr h="238875">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Umatilla</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7000"/>
                        </a:lnSpc>
                        <a:spcBef>
                          <a:spcPts val="0"/>
                        </a:spcBef>
                        <a:spcAft>
                          <a:spcPts val="0"/>
                        </a:spcAft>
                        <a:buNone/>
                      </a:pP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Lake</a:t>
                      </a:r>
                      <a:endParaRPr sz="1600" u="none" strike="noStrike" cap="none">
                        <a:latin typeface="Calibri"/>
                        <a:ea typeface="Calibri"/>
                        <a:cs typeface="Calibri"/>
                        <a:sym typeface="Calibri"/>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10"/>
                  </a:ext>
                </a:extLst>
              </a:tr>
              <a:tr h="238875">
                <a:tc>
                  <a:txBody>
                    <a:bodyPr/>
                    <a:lstStyle/>
                    <a:p>
                      <a:pPr marL="0" marR="0" lvl="0" indent="0" algn="l" rtl="0">
                        <a:lnSpc>
                          <a:spcPct val="107000"/>
                        </a:lnSpc>
                        <a:spcBef>
                          <a:spcPts val="0"/>
                        </a:spcBef>
                        <a:spcAft>
                          <a:spcPts val="0"/>
                        </a:spcAft>
                        <a:buNone/>
                      </a:pPr>
                      <a:r>
                        <a:rPr lang="en-US"/>
                        <a:t>Washington</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lvl="0" indent="0" algn="l" rtl="0">
                        <a:spcBef>
                          <a:spcPts val="0"/>
                        </a:spcBef>
                        <a:spcAft>
                          <a:spcPts val="0"/>
                        </a:spcAft>
                        <a:buNone/>
                      </a:pP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Lincoln</a:t>
                      </a:r>
                      <a:endParaRPr sz="1600" u="none" strike="noStrike" cap="none">
                        <a:latin typeface="Calibri"/>
                        <a:ea typeface="Calibri"/>
                        <a:cs typeface="Calibri"/>
                        <a:sym typeface="Calibri"/>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11"/>
                  </a:ext>
                </a:extLst>
              </a:tr>
              <a:tr h="238875">
                <a:tc>
                  <a:txBody>
                    <a:bodyPr/>
                    <a:lstStyle/>
                    <a:p>
                      <a:pPr marL="0" lvl="0" indent="0" algn="l" rtl="0">
                        <a:lnSpc>
                          <a:spcPct val="107000"/>
                        </a:lnSpc>
                        <a:spcBef>
                          <a:spcPts val="0"/>
                        </a:spcBef>
                        <a:spcAft>
                          <a:spcPts val="0"/>
                        </a:spcAft>
                        <a:buClr>
                          <a:schemeClr val="dk1"/>
                        </a:buClr>
                        <a:buFont typeface="Arial"/>
                        <a:buNone/>
                      </a:pPr>
                      <a:r>
                        <a:rPr lang="en-US" sz="1600">
                          <a:solidFill>
                            <a:schemeClr val="dk1"/>
                          </a:solidFill>
                          <a:latin typeface="Calibri"/>
                          <a:ea typeface="Calibri"/>
                          <a:cs typeface="Calibri"/>
                          <a:sym typeface="Calibri"/>
                        </a:rPr>
                        <a:t>Yamhill</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lvl="0" indent="0" algn="l" rtl="0">
                        <a:spcBef>
                          <a:spcPts val="0"/>
                        </a:spcBef>
                        <a:spcAft>
                          <a:spcPts val="0"/>
                        </a:spcAft>
                        <a:buNone/>
                      </a:pP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Sherman</a:t>
                      </a:r>
                      <a:endParaRPr sz="1600" u="none" strike="noStrike" cap="none">
                        <a:latin typeface="Calibri"/>
                        <a:ea typeface="Calibri"/>
                        <a:cs typeface="Calibri"/>
                        <a:sym typeface="Calibri"/>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12"/>
                  </a:ext>
                </a:extLst>
              </a:tr>
              <a:tr h="238875">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 </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lvl="0" indent="0" algn="l" rtl="0">
                        <a:spcBef>
                          <a:spcPts val="0"/>
                        </a:spcBef>
                        <a:spcAft>
                          <a:spcPts val="0"/>
                        </a:spcAft>
                        <a:buNone/>
                      </a:pP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Tillamook</a:t>
                      </a:r>
                      <a:endParaRPr sz="1600" u="none" strike="noStrike" cap="none">
                        <a:latin typeface="Calibri"/>
                        <a:ea typeface="Calibri"/>
                        <a:cs typeface="Calibri"/>
                        <a:sym typeface="Calibri"/>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13"/>
                  </a:ext>
                </a:extLst>
              </a:tr>
              <a:tr h="238875">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 </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7000"/>
                        </a:lnSpc>
                        <a:spcBef>
                          <a:spcPts val="0"/>
                        </a:spcBef>
                        <a:spcAft>
                          <a:spcPts val="0"/>
                        </a:spcAft>
                        <a:buNone/>
                      </a:pP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Union</a:t>
                      </a:r>
                      <a:endParaRPr sz="1600" u="none" strike="noStrike" cap="none">
                        <a:latin typeface="Calibri"/>
                        <a:ea typeface="Calibri"/>
                        <a:cs typeface="Calibri"/>
                        <a:sym typeface="Calibri"/>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14"/>
                  </a:ext>
                </a:extLst>
              </a:tr>
              <a:tr h="238875">
                <a:tc>
                  <a:txBody>
                    <a:bodyPr/>
                    <a:lstStyle/>
                    <a:p>
                      <a:pPr marL="0" marR="0" lvl="0" indent="0" algn="l" rtl="0">
                        <a:lnSpc>
                          <a:spcPct val="107000"/>
                        </a:lnSpc>
                        <a:spcBef>
                          <a:spcPts val="0"/>
                        </a:spcBef>
                        <a:spcAft>
                          <a:spcPts val="0"/>
                        </a:spcAft>
                        <a:buNone/>
                      </a:pPr>
                      <a:r>
                        <a:rPr lang="en-US" sz="1600" u="none" strike="noStrike" cap="none">
                          <a:latin typeface="Calibri"/>
                          <a:ea typeface="Calibri"/>
                          <a:cs typeface="Calibri"/>
                          <a:sym typeface="Calibri"/>
                        </a:rPr>
                        <a:t> </a:t>
                      </a:r>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CFF"/>
                    </a:solidFill>
                  </a:tcPr>
                </a:tc>
                <a:tc>
                  <a:txBody>
                    <a:bodyPr/>
                    <a:lstStyle/>
                    <a:p>
                      <a:pPr marL="0" marR="0" lvl="0" indent="0" algn="l" rtl="0">
                        <a:lnSpc>
                          <a:spcPct val="107000"/>
                        </a:lnSpc>
                        <a:spcBef>
                          <a:spcPts val="0"/>
                        </a:spcBef>
                        <a:spcAft>
                          <a:spcPts val="0"/>
                        </a:spcAft>
                        <a:buNone/>
                      </a:pPr>
                      <a:endParaRPr sz="1600" u="none" strike="noStrike" cap="none">
                        <a:latin typeface="Calibri"/>
                        <a:ea typeface="Calibri"/>
                        <a:cs typeface="Calibri"/>
                        <a:sym typeface="Calibri"/>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l" rtl="0">
                        <a:lnSpc>
                          <a:spcPct val="107000"/>
                        </a:lnSpc>
                        <a:spcBef>
                          <a:spcPts val="0"/>
                        </a:spcBef>
                        <a:spcAft>
                          <a:spcPts val="0"/>
                        </a:spcAft>
                        <a:buNone/>
                      </a:pPr>
                      <a:r>
                        <a:rPr lang="en-US" sz="1600" u="none" strike="noStrike" cap="none" dirty="0">
                          <a:latin typeface="Calibri"/>
                          <a:ea typeface="Calibri"/>
                          <a:cs typeface="Calibri"/>
                          <a:sym typeface="Calibri"/>
                        </a:rPr>
                        <a:t>Wheeler</a:t>
                      </a:r>
                      <a:endParaRPr sz="1600" u="none" strike="noStrike" cap="none" dirty="0">
                        <a:latin typeface="Calibri"/>
                        <a:ea typeface="Calibri"/>
                        <a:cs typeface="Calibri"/>
                        <a:sym typeface="Calibri"/>
                      </a:endParaRPr>
                    </a:p>
                  </a:txBody>
                  <a:tcPr marL="94800" marR="948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1"/>
          <p:cNvSpPr txBox="1"/>
          <p:nvPr/>
        </p:nvSpPr>
        <p:spPr>
          <a:xfrm>
            <a:off x="1734323" y="9874"/>
            <a:ext cx="7409677" cy="48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800"/>
              <a:buFont typeface="Arial"/>
              <a:buNone/>
            </a:pPr>
            <a:r>
              <a:rPr lang="en-US" sz="2800" b="1" i="0" u="none" strike="noStrike" cap="none">
                <a:solidFill>
                  <a:srgbClr val="0F75BC"/>
                </a:solidFill>
                <a:latin typeface="Arial"/>
                <a:ea typeface="Arial"/>
                <a:cs typeface="Arial"/>
                <a:sym typeface="Arial"/>
              </a:rPr>
              <a:t>Helping counties meet the metrics to return students to school </a:t>
            </a:r>
            <a:endParaRPr sz="2800" b="1" i="0" u="none" strike="noStrike" cap="none">
              <a:solidFill>
                <a:srgbClr val="0F75BC"/>
              </a:solidFill>
              <a:latin typeface="Arial"/>
              <a:ea typeface="Arial"/>
              <a:cs typeface="Arial"/>
              <a:sym typeface="Arial"/>
            </a:endParaRPr>
          </a:p>
        </p:txBody>
      </p:sp>
      <p:pic>
        <p:nvPicPr>
          <p:cNvPr id="462" name="Google Shape;462;p41"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pic>
        <p:nvPicPr>
          <p:cNvPr id="463" name="Google Shape;463;p41" descr="Governor Brown Issues “Stay Home, Save Lives” Executive Order - Coalition  for a Healthy Oregon"/>
          <p:cNvPicPr preferRelativeResize="0"/>
          <p:nvPr/>
        </p:nvPicPr>
        <p:blipFill rotWithShape="1">
          <a:blip r:embed="rId4">
            <a:alphaModFix/>
          </a:blip>
          <a:srcRect l="7210" t="10585" r="7189" b="11607"/>
          <a:stretch/>
        </p:blipFill>
        <p:spPr>
          <a:xfrm>
            <a:off x="2429054" y="1202909"/>
            <a:ext cx="4345756" cy="2253006"/>
          </a:xfrm>
          <a:prstGeom prst="rect">
            <a:avLst/>
          </a:prstGeom>
          <a:noFill/>
          <a:ln>
            <a:noFill/>
          </a:ln>
        </p:spPr>
      </p:pic>
      <p:sp>
        <p:nvSpPr>
          <p:cNvPr id="464" name="Google Shape;464;p41"/>
          <p:cNvSpPr txBox="1"/>
          <p:nvPr/>
        </p:nvSpPr>
        <p:spPr>
          <a:xfrm>
            <a:off x="523650" y="3607850"/>
            <a:ext cx="8064300" cy="1199700"/>
          </a:xfrm>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None/>
            </a:pPr>
            <a:r>
              <a:rPr lang="en-US" sz="1800" b="1"/>
              <a:t>Considering</a:t>
            </a:r>
            <a:r>
              <a:rPr lang="en-US" sz="1800" b="0" i="0" u="none" strike="noStrike" cap="none">
                <a:solidFill>
                  <a:srgbClr val="000000"/>
                </a:solidFill>
                <a:latin typeface="Arial"/>
                <a:ea typeface="Arial"/>
                <a:cs typeface="Arial"/>
                <a:sym typeface="Arial"/>
              </a:rPr>
              <a:t>: Counties that are not on-track to offer in-person instruction be issued a </a:t>
            </a:r>
            <a:r>
              <a:rPr lang="en-US" sz="1800" b="0" i="1" u="none" strike="noStrike" cap="none">
                <a:solidFill>
                  <a:srgbClr val="000000"/>
                </a:solidFill>
                <a:latin typeface="Arial"/>
                <a:ea typeface="Arial"/>
                <a:cs typeface="Arial"/>
                <a:sym typeface="Arial"/>
              </a:rPr>
              <a:t>modified</a:t>
            </a:r>
            <a:r>
              <a:rPr lang="en-US" sz="1800" b="0" i="0" u="none" strike="noStrike" cap="none">
                <a:solidFill>
                  <a:srgbClr val="000000"/>
                </a:solidFill>
                <a:latin typeface="Arial"/>
                <a:ea typeface="Arial"/>
                <a:cs typeface="Arial"/>
                <a:sym typeface="Arial"/>
              </a:rPr>
              <a:t> Stay Home Order with the aim of reducing spread so that students can return to school </a:t>
            </a:r>
            <a:r>
              <a:rPr lang="en-US" sz="1800"/>
              <a:t>in</a:t>
            </a:r>
            <a:r>
              <a:rPr lang="en-US" sz="1800" b="0" i="0" u="none" strike="noStrike" cap="none">
                <a:solidFill>
                  <a:srgbClr val="000000"/>
                </a:solidFill>
                <a:latin typeface="Arial"/>
                <a:ea typeface="Arial"/>
                <a:cs typeface="Arial"/>
                <a:sym typeface="Arial"/>
              </a:rPr>
              <a:t> 2021.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2"/>
          <p:cNvSpPr txBox="1"/>
          <p:nvPr/>
        </p:nvSpPr>
        <p:spPr>
          <a:xfrm>
            <a:off x="1329179" y="-228600"/>
            <a:ext cx="77763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0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2700" b="1">
                <a:solidFill>
                  <a:srgbClr val="2E74B5"/>
                </a:solidFill>
              </a:rPr>
              <a:t>RSSL Guidance Updates</a:t>
            </a:r>
            <a:endParaRPr sz="700" b="1" i="0" u="none" strike="noStrike" cap="none">
              <a:solidFill>
                <a:srgbClr val="1F75BC"/>
              </a:solidFill>
              <a:latin typeface="Arial"/>
              <a:ea typeface="Arial"/>
              <a:cs typeface="Arial"/>
              <a:sym typeface="Arial"/>
            </a:endParaRPr>
          </a:p>
        </p:txBody>
      </p:sp>
      <p:sp>
        <p:nvSpPr>
          <p:cNvPr id="471" name="Google Shape;471;p42"/>
          <p:cNvSpPr txBox="1"/>
          <p:nvPr/>
        </p:nvSpPr>
        <p:spPr>
          <a:xfrm>
            <a:off x="328600" y="801950"/>
            <a:ext cx="5315100" cy="404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100" b="1"/>
              <a:t>RSSL - Version 4.0.0 Updates:</a:t>
            </a:r>
            <a:r>
              <a:rPr lang="en-US" sz="2100" b="0" i="0" u="none" strike="noStrike" cap="none">
                <a:solidFill>
                  <a:srgbClr val="000000"/>
                </a:solidFill>
                <a:latin typeface="Arial"/>
                <a:ea typeface="Arial"/>
                <a:cs typeface="Arial"/>
                <a:sym typeface="Arial"/>
              </a:rPr>
              <a:t/>
            </a:r>
            <a:br>
              <a:rPr lang="en-US" sz="2100" b="0" i="0" u="none" strike="noStrike" cap="none">
                <a:solidFill>
                  <a:srgbClr val="000000"/>
                </a:solidFill>
                <a:latin typeface="Arial"/>
                <a:ea typeface="Arial"/>
                <a:cs typeface="Arial"/>
                <a:sym typeface="Arial"/>
              </a:rPr>
            </a:br>
            <a:r>
              <a:rPr lang="en-US" sz="1750">
                <a:solidFill>
                  <a:schemeClr val="dk1"/>
                </a:solidFill>
              </a:rPr>
              <a:t>Will go out at 12 p.m. Friday to press and public. </a:t>
            </a:r>
            <a:endParaRPr sz="1750">
              <a:solidFill>
                <a:schemeClr val="dk1"/>
              </a:solidFill>
            </a:endParaRPr>
          </a:p>
          <a:p>
            <a:pPr marL="0" marR="0" lvl="0" indent="0" algn="l" rtl="0">
              <a:lnSpc>
                <a:spcPct val="100000"/>
              </a:lnSpc>
              <a:spcBef>
                <a:spcPts val="0"/>
              </a:spcBef>
              <a:spcAft>
                <a:spcPts val="0"/>
              </a:spcAft>
              <a:buNone/>
            </a:pPr>
            <a:endParaRPr sz="1750">
              <a:solidFill>
                <a:schemeClr val="dk1"/>
              </a:solidFill>
            </a:endParaRPr>
          </a:p>
          <a:p>
            <a:pPr marL="0" marR="0" lvl="0" indent="0" algn="l" rtl="0">
              <a:lnSpc>
                <a:spcPct val="100000"/>
              </a:lnSpc>
              <a:spcBef>
                <a:spcPts val="0"/>
              </a:spcBef>
              <a:spcAft>
                <a:spcPts val="0"/>
              </a:spcAft>
              <a:buNone/>
            </a:pPr>
            <a:r>
              <a:rPr lang="en-US" sz="1750">
                <a:solidFill>
                  <a:schemeClr val="dk1"/>
                </a:solidFill>
              </a:rPr>
              <a:t>Revisions have also been made to the following guidance documents to ensure alignment with the new metrics (section 0 of RSSL) and face covering requirements (section 1h in RSSL), as well as to reflect other timely additions and updates:</a:t>
            </a:r>
            <a:endParaRPr sz="1750">
              <a:solidFill>
                <a:schemeClr val="dk1"/>
              </a:solidFill>
            </a:endParaRPr>
          </a:p>
          <a:p>
            <a:pPr marL="457200" lvl="0" indent="-342900" algn="l" rtl="0">
              <a:lnSpc>
                <a:spcPct val="115000"/>
              </a:lnSpc>
              <a:spcBef>
                <a:spcPts val="1200"/>
              </a:spcBef>
              <a:spcAft>
                <a:spcPts val="0"/>
              </a:spcAft>
              <a:buClr>
                <a:schemeClr val="dk1"/>
              </a:buClr>
              <a:buSzPts val="1800"/>
              <a:buChar char="●"/>
            </a:pPr>
            <a:r>
              <a:rPr lang="en-US" sz="1750" b="1">
                <a:solidFill>
                  <a:schemeClr val="dk1"/>
                </a:solidFill>
              </a:rPr>
              <a:t>Ensuring Equity and Access</a:t>
            </a:r>
            <a:endParaRPr sz="1750" b="1">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750" b="1">
                <a:solidFill>
                  <a:schemeClr val="dk1"/>
                </a:solidFill>
              </a:rPr>
              <a:t>Comprehensive Distance Learning</a:t>
            </a:r>
            <a:endParaRPr sz="1750" b="1">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750" b="1">
                <a:solidFill>
                  <a:schemeClr val="dk1"/>
                </a:solidFill>
              </a:rPr>
              <a:t>Planning for COVID-19 Scenarios in Schools</a:t>
            </a:r>
            <a:endParaRPr sz="1750" b="1">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750" b="1">
                <a:solidFill>
                  <a:schemeClr val="dk1"/>
                </a:solidFill>
              </a:rPr>
              <a:t>Limited In-Person Instruction </a:t>
            </a:r>
            <a:endParaRPr sz="1750" b="1">
              <a:solidFill>
                <a:schemeClr val="dk1"/>
              </a:solidFill>
            </a:endParaRPr>
          </a:p>
          <a:p>
            <a:pPr marL="0" marR="0" lvl="0" indent="0" algn="l" rtl="0">
              <a:lnSpc>
                <a:spcPct val="100000"/>
              </a:lnSpc>
              <a:spcBef>
                <a:spcPts val="1700"/>
              </a:spcBef>
              <a:spcAft>
                <a:spcPts val="0"/>
              </a:spcAft>
              <a:buNone/>
            </a:pPr>
            <a:endParaRPr sz="2100" i="1"/>
          </a:p>
        </p:txBody>
      </p:sp>
      <p:pic>
        <p:nvPicPr>
          <p:cNvPr id="472" name="Google Shape;472;p42"/>
          <p:cNvPicPr preferRelativeResize="0"/>
          <p:nvPr/>
        </p:nvPicPr>
        <p:blipFill>
          <a:blip r:embed="rId3">
            <a:alphaModFix/>
          </a:blip>
          <a:stretch>
            <a:fillRect/>
          </a:stretch>
        </p:blipFill>
        <p:spPr>
          <a:xfrm>
            <a:off x="5728326" y="735600"/>
            <a:ext cx="3305075" cy="42719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3"/>
          <p:cNvSpPr txBox="1"/>
          <p:nvPr/>
        </p:nvSpPr>
        <p:spPr>
          <a:xfrm>
            <a:off x="1329179" y="-228600"/>
            <a:ext cx="77763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0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2700" b="1">
                <a:solidFill>
                  <a:srgbClr val="2E74B5"/>
                </a:solidFill>
              </a:rPr>
              <a:t>Highlighted RSSL Updates</a:t>
            </a:r>
            <a:endParaRPr sz="700" b="1" i="0" u="none" strike="noStrike" cap="none">
              <a:solidFill>
                <a:srgbClr val="1F75BC"/>
              </a:solidFill>
              <a:latin typeface="Arial"/>
              <a:ea typeface="Arial"/>
              <a:cs typeface="Arial"/>
              <a:sym typeface="Arial"/>
            </a:endParaRPr>
          </a:p>
        </p:txBody>
      </p:sp>
      <p:sp>
        <p:nvSpPr>
          <p:cNvPr id="479" name="Google Shape;479;p43"/>
          <p:cNvSpPr txBox="1"/>
          <p:nvPr/>
        </p:nvSpPr>
        <p:spPr>
          <a:xfrm>
            <a:off x="463550" y="1128775"/>
            <a:ext cx="8566800" cy="36036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rgbClr val="000000"/>
              </a:buClr>
              <a:buSzPts val="2200"/>
              <a:buFont typeface="Calibri"/>
              <a:buChar char="●"/>
            </a:pPr>
            <a:r>
              <a:rPr lang="en-US" sz="2200">
                <a:latin typeface="Calibri"/>
                <a:ea typeface="Calibri"/>
                <a:cs typeface="Calibri"/>
                <a:sym typeface="Calibri"/>
              </a:rPr>
              <a:t>Contains update “0 Section” with detail on new health metrics.</a:t>
            </a:r>
            <a:endParaRPr sz="2200">
              <a:latin typeface="Calibri"/>
              <a:ea typeface="Calibri"/>
              <a:cs typeface="Calibri"/>
              <a:sym typeface="Calibri"/>
            </a:endParaRPr>
          </a:p>
          <a:p>
            <a:pPr marL="457200" marR="0" lvl="0" indent="-368300" algn="l" rtl="0">
              <a:lnSpc>
                <a:spcPct val="100000"/>
              </a:lnSpc>
              <a:spcBef>
                <a:spcPts val="0"/>
              </a:spcBef>
              <a:spcAft>
                <a:spcPts val="0"/>
              </a:spcAft>
              <a:buSzPts val="2200"/>
              <a:buFont typeface="Calibri"/>
              <a:buChar char="●"/>
            </a:pPr>
            <a:r>
              <a:rPr lang="en-US" sz="2200">
                <a:latin typeface="Calibri"/>
                <a:ea typeface="Calibri"/>
                <a:cs typeface="Calibri"/>
                <a:sym typeface="Calibri"/>
              </a:rPr>
              <a:t>Updates primary symptoms of concern and an exemptions chart.</a:t>
            </a:r>
            <a:endParaRPr sz="2200">
              <a:latin typeface="Calibri"/>
              <a:ea typeface="Calibri"/>
              <a:cs typeface="Calibri"/>
              <a:sym typeface="Calibri"/>
            </a:endParaRPr>
          </a:p>
          <a:p>
            <a:pPr marL="457200" marR="0" lvl="0" indent="-368300" algn="l" rtl="0">
              <a:lnSpc>
                <a:spcPct val="100000"/>
              </a:lnSpc>
              <a:spcBef>
                <a:spcPts val="0"/>
              </a:spcBef>
              <a:spcAft>
                <a:spcPts val="0"/>
              </a:spcAft>
              <a:buSzPts val="2200"/>
              <a:buFont typeface="Calibri"/>
              <a:buChar char="●"/>
            </a:pPr>
            <a:r>
              <a:rPr lang="en-US" sz="2200">
                <a:latin typeface="Calibri"/>
                <a:ea typeface="Calibri"/>
                <a:cs typeface="Calibri"/>
                <a:sym typeface="Calibri"/>
              </a:rPr>
              <a:t>Updates face covering guidance requirements to match OHA’s recent changes for all statewide guidance.</a:t>
            </a:r>
            <a:endParaRPr sz="2200">
              <a:latin typeface="Calibri"/>
              <a:ea typeface="Calibri"/>
              <a:cs typeface="Calibri"/>
              <a:sym typeface="Calibri"/>
            </a:endParaRPr>
          </a:p>
          <a:p>
            <a:pPr marL="457200" marR="0" lvl="0" indent="-368300" algn="l" rtl="0">
              <a:lnSpc>
                <a:spcPct val="100000"/>
              </a:lnSpc>
              <a:spcBef>
                <a:spcPts val="0"/>
              </a:spcBef>
              <a:spcAft>
                <a:spcPts val="0"/>
              </a:spcAft>
              <a:buSzPts val="2200"/>
              <a:buFont typeface="Calibri"/>
              <a:buChar char="●"/>
            </a:pPr>
            <a:r>
              <a:rPr lang="en-US" sz="2200">
                <a:latin typeface="Calibri"/>
                <a:ea typeface="Calibri"/>
                <a:cs typeface="Calibri"/>
                <a:sym typeface="Calibri"/>
              </a:rPr>
              <a:t>Adds a new supplementary resource on FAPE and face coverings.</a:t>
            </a:r>
            <a:endParaRPr sz="2200">
              <a:latin typeface="Calibri"/>
              <a:ea typeface="Calibri"/>
              <a:cs typeface="Calibri"/>
              <a:sym typeface="Calibri"/>
            </a:endParaRPr>
          </a:p>
          <a:p>
            <a:pPr marL="457200" marR="0" lvl="0" indent="-368300" algn="l" rtl="0">
              <a:lnSpc>
                <a:spcPct val="100000"/>
              </a:lnSpc>
              <a:spcBef>
                <a:spcPts val="0"/>
              </a:spcBef>
              <a:spcAft>
                <a:spcPts val="0"/>
              </a:spcAft>
              <a:buSzPts val="2200"/>
              <a:buFont typeface="Calibri"/>
              <a:buChar char="●"/>
            </a:pPr>
            <a:r>
              <a:rPr lang="en-US" sz="2200">
                <a:latin typeface="Calibri"/>
                <a:ea typeface="Calibri"/>
                <a:cs typeface="Calibri"/>
                <a:sym typeface="Calibri"/>
              </a:rPr>
              <a:t>Clarifies several cleaning/disinfecting requirements.</a:t>
            </a:r>
            <a:endParaRPr sz="2200">
              <a:latin typeface="Calibri"/>
              <a:ea typeface="Calibri"/>
              <a:cs typeface="Calibri"/>
              <a:sym typeface="Calibri"/>
            </a:endParaRPr>
          </a:p>
          <a:p>
            <a:pPr marL="457200" marR="0" lvl="0" indent="-368300" algn="l" rtl="0">
              <a:lnSpc>
                <a:spcPct val="100000"/>
              </a:lnSpc>
              <a:spcBef>
                <a:spcPts val="0"/>
              </a:spcBef>
              <a:spcAft>
                <a:spcPts val="0"/>
              </a:spcAft>
              <a:buSzPts val="2200"/>
              <a:buFont typeface="Calibri"/>
              <a:buChar char="●"/>
            </a:pPr>
            <a:r>
              <a:rPr lang="en-US" sz="2200">
                <a:latin typeface="Calibri"/>
                <a:ea typeface="Calibri"/>
                <a:cs typeface="Calibri"/>
                <a:sym typeface="Calibri"/>
              </a:rPr>
              <a:t>Updates key definitions on exposures and outbreaks.</a:t>
            </a:r>
            <a:endParaRPr sz="2200">
              <a:latin typeface="Calibri"/>
              <a:ea typeface="Calibri"/>
              <a:cs typeface="Calibri"/>
              <a:sym typeface="Calibri"/>
            </a:endParaRPr>
          </a:p>
          <a:p>
            <a:pPr marL="457200" marR="0" lvl="0" indent="-368300" algn="l" rtl="0">
              <a:lnSpc>
                <a:spcPct val="100000"/>
              </a:lnSpc>
              <a:spcBef>
                <a:spcPts val="0"/>
              </a:spcBef>
              <a:spcAft>
                <a:spcPts val="0"/>
              </a:spcAft>
              <a:buSzPts val="2200"/>
              <a:buFont typeface="Calibri"/>
              <a:buChar char="●"/>
            </a:pPr>
            <a:r>
              <a:rPr lang="en-US" sz="2200">
                <a:latin typeface="Calibri"/>
                <a:ea typeface="Calibri"/>
                <a:cs typeface="Calibri"/>
                <a:sym typeface="Calibri"/>
              </a:rPr>
              <a:t>Updates Visual and Performing Arts guidance.</a:t>
            </a:r>
            <a:endParaRPr sz="2200">
              <a:latin typeface="Calibri"/>
              <a:ea typeface="Calibri"/>
              <a:cs typeface="Calibri"/>
              <a:sym typeface="Calibri"/>
            </a:endParaRPr>
          </a:p>
          <a:p>
            <a:pPr marL="457200" marR="0" lvl="0" indent="-368300" algn="l" rtl="0">
              <a:lnSpc>
                <a:spcPct val="100000"/>
              </a:lnSpc>
              <a:spcBef>
                <a:spcPts val="0"/>
              </a:spcBef>
              <a:spcAft>
                <a:spcPts val="0"/>
              </a:spcAft>
              <a:buSzPts val="2200"/>
              <a:buFont typeface="Calibri"/>
              <a:buChar char="●"/>
            </a:pPr>
            <a:r>
              <a:rPr lang="en-US" sz="2200">
                <a:latin typeface="Calibri"/>
                <a:ea typeface="Calibri"/>
                <a:cs typeface="Calibri"/>
                <a:sym typeface="Calibri"/>
              </a:rPr>
              <a:t>Aligns to CDC on newer aerosol exposure and close contact definitions</a:t>
            </a:r>
            <a:endParaRPr sz="2200">
              <a:latin typeface="Calibri"/>
              <a:ea typeface="Calibri"/>
              <a:cs typeface="Calibri"/>
              <a:sym typeface="Calibri"/>
            </a:endParaRPr>
          </a:p>
          <a:p>
            <a:pPr marL="0" marR="0" lvl="0" indent="0" algn="l" rtl="0">
              <a:lnSpc>
                <a:spcPct val="100000"/>
              </a:lnSpc>
              <a:spcBef>
                <a:spcPts val="0"/>
              </a:spcBef>
              <a:spcAft>
                <a:spcPts val="0"/>
              </a:spcAft>
              <a:buNone/>
            </a:pPr>
            <a:endParaRPr sz="2200">
              <a:latin typeface="Calibri"/>
              <a:ea typeface="Calibri"/>
              <a:cs typeface="Calibri"/>
              <a:sym typeface="Calibri"/>
            </a:endParaRPr>
          </a:p>
        </p:txBody>
      </p:sp>
      <p:pic>
        <p:nvPicPr>
          <p:cNvPr id="480" name="Google Shape;480;p43"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4"/>
          <p:cNvSpPr txBox="1"/>
          <p:nvPr/>
        </p:nvSpPr>
        <p:spPr>
          <a:xfrm>
            <a:off x="1329179" y="-228600"/>
            <a:ext cx="77763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0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2700" b="1">
                <a:solidFill>
                  <a:srgbClr val="2E74B5"/>
                </a:solidFill>
              </a:rPr>
              <a:t>RSSL Update on Exposure</a:t>
            </a:r>
            <a:endParaRPr sz="700" b="1" i="0" u="none" strike="noStrike" cap="none">
              <a:solidFill>
                <a:srgbClr val="1F75BC"/>
              </a:solidFill>
              <a:latin typeface="Arial"/>
              <a:ea typeface="Arial"/>
              <a:cs typeface="Arial"/>
              <a:sym typeface="Arial"/>
            </a:endParaRPr>
          </a:p>
        </p:txBody>
      </p:sp>
      <p:sp>
        <p:nvSpPr>
          <p:cNvPr id="487" name="Google Shape;487;p44"/>
          <p:cNvSpPr txBox="1"/>
          <p:nvPr/>
        </p:nvSpPr>
        <p:spPr>
          <a:xfrm>
            <a:off x="762900" y="1369925"/>
            <a:ext cx="7923000" cy="109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3200">
                <a:solidFill>
                  <a:schemeClr val="dk1"/>
                </a:solidFill>
                <a:latin typeface="Calibri"/>
                <a:ea typeface="Calibri"/>
                <a:cs typeface="Calibri"/>
                <a:sym typeface="Calibri"/>
              </a:rPr>
              <a:t>An exposure is defined as an individual who has close contact (less than 6 feet) for longer than 15 </a:t>
            </a:r>
            <a:r>
              <a:rPr lang="en-US" sz="3200" i="1">
                <a:solidFill>
                  <a:srgbClr val="008000"/>
                </a:solidFill>
                <a:latin typeface="Calibri"/>
                <a:ea typeface="Calibri"/>
                <a:cs typeface="Calibri"/>
                <a:sym typeface="Calibri"/>
              </a:rPr>
              <a:t>cumulative</a:t>
            </a:r>
            <a:r>
              <a:rPr lang="en-US" sz="3200">
                <a:solidFill>
                  <a:schemeClr val="dk1"/>
                </a:solidFill>
                <a:latin typeface="Calibri"/>
                <a:ea typeface="Calibri"/>
                <a:cs typeface="Calibri"/>
                <a:sym typeface="Calibri"/>
              </a:rPr>
              <a:t> minutes </a:t>
            </a:r>
            <a:r>
              <a:rPr lang="en-US" sz="3200" i="1">
                <a:solidFill>
                  <a:srgbClr val="008000"/>
                </a:solidFill>
                <a:latin typeface="Calibri"/>
                <a:ea typeface="Calibri"/>
                <a:cs typeface="Calibri"/>
                <a:sym typeface="Calibri"/>
              </a:rPr>
              <a:t>in a day </a:t>
            </a:r>
            <a:r>
              <a:rPr lang="en-US" sz="3200">
                <a:solidFill>
                  <a:schemeClr val="dk1"/>
                </a:solidFill>
                <a:latin typeface="Calibri"/>
                <a:ea typeface="Calibri"/>
                <a:cs typeface="Calibri"/>
                <a:sym typeface="Calibri"/>
              </a:rPr>
              <a:t>with a </a:t>
            </a:r>
            <a:r>
              <a:rPr lang="en-US" sz="3200" i="1">
                <a:solidFill>
                  <a:srgbClr val="008000"/>
                </a:solidFill>
                <a:latin typeface="Calibri"/>
                <a:ea typeface="Calibri"/>
                <a:cs typeface="Calibri"/>
                <a:sym typeface="Calibri"/>
              </a:rPr>
              <a:t>person who has</a:t>
            </a:r>
            <a:r>
              <a:rPr lang="en-US" sz="3200">
                <a:solidFill>
                  <a:srgbClr val="008000"/>
                </a:solidFill>
                <a:latin typeface="Calibri"/>
                <a:ea typeface="Calibri"/>
                <a:cs typeface="Calibri"/>
                <a:sym typeface="Calibri"/>
              </a:rPr>
              <a:t> </a:t>
            </a:r>
            <a:r>
              <a:rPr lang="en-US" sz="3200">
                <a:solidFill>
                  <a:schemeClr val="dk1"/>
                </a:solidFill>
                <a:latin typeface="Calibri"/>
                <a:ea typeface="Calibri"/>
                <a:cs typeface="Calibri"/>
                <a:sym typeface="Calibri"/>
              </a:rPr>
              <a:t>COVID-19 case. </a:t>
            </a:r>
            <a:endParaRPr sz="4200" b="0" i="1" u="none" strike="noStrike" cap="none">
              <a:solidFill>
                <a:srgbClr val="000000"/>
              </a:solidFill>
              <a:latin typeface="Arial"/>
              <a:ea typeface="Arial"/>
              <a:cs typeface="Arial"/>
              <a:sym typeface="Arial"/>
            </a:endParaRPr>
          </a:p>
        </p:txBody>
      </p:sp>
      <p:pic>
        <p:nvPicPr>
          <p:cNvPr id="488" name="Google Shape;488;p44"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p:nvPr/>
        </p:nvSpPr>
        <p:spPr>
          <a:xfrm>
            <a:off x="2254075" y="-272300"/>
            <a:ext cx="68514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7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3400" b="1" i="0" u="none" strike="noStrike" cap="none">
                <a:solidFill>
                  <a:srgbClr val="2E74B5"/>
                </a:solidFill>
                <a:latin typeface="Arial"/>
                <a:ea typeface="Arial"/>
                <a:cs typeface="Arial"/>
                <a:sym typeface="Arial"/>
              </a:rPr>
              <a:t>Why </a:t>
            </a:r>
            <a:r>
              <a:rPr lang="en-US" sz="3400" b="1">
                <a:solidFill>
                  <a:srgbClr val="2E74B5"/>
                </a:solidFill>
              </a:rPr>
              <a:t>update </a:t>
            </a:r>
            <a:r>
              <a:rPr lang="en-US" sz="3400" b="1" i="0" u="none" strike="noStrike" cap="none">
                <a:solidFill>
                  <a:srgbClr val="2E74B5"/>
                </a:solidFill>
                <a:latin typeface="Arial"/>
                <a:ea typeface="Arial"/>
                <a:cs typeface="Arial"/>
                <a:sym typeface="Arial"/>
              </a:rPr>
              <a:t>metrics?</a:t>
            </a:r>
            <a:endParaRPr sz="1400" b="1" i="0" u="none" strike="noStrike" cap="none">
              <a:solidFill>
                <a:srgbClr val="1F75BC"/>
              </a:solidFill>
              <a:latin typeface="Arial"/>
              <a:ea typeface="Arial"/>
              <a:cs typeface="Arial"/>
              <a:sym typeface="Arial"/>
            </a:endParaRPr>
          </a:p>
        </p:txBody>
      </p:sp>
      <p:sp>
        <p:nvSpPr>
          <p:cNvPr id="113" name="Google Shape;113;p18"/>
          <p:cNvSpPr txBox="1"/>
          <p:nvPr/>
        </p:nvSpPr>
        <p:spPr>
          <a:xfrm>
            <a:off x="665625" y="1451728"/>
            <a:ext cx="7891200" cy="333737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000" b="1"/>
              <a:t>I</a:t>
            </a:r>
            <a:r>
              <a:rPr lang="en-US" sz="2000" b="1" i="0" u="none" strike="noStrike" cap="none">
                <a:solidFill>
                  <a:srgbClr val="000000"/>
                </a:solidFill>
                <a:latin typeface="Arial"/>
                <a:ea typeface="Arial"/>
                <a:cs typeface="Arial"/>
                <a:sym typeface="Arial"/>
              </a:rPr>
              <a:t>mprove support systems for children</a:t>
            </a:r>
            <a:r>
              <a:rPr lang="en-US" sz="2000" b="0" i="0" u="none" strike="noStrike" cap="none">
                <a:solidFill>
                  <a:srgbClr val="000000"/>
                </a:solidFill>
                <a:latin typeface="Arial"/>
                <a:ea typeface="Arial"/>
                <a:cs typeface="Arial"/>
                <a:sym typeface="Arial"/>
              </a:rPr>
              <a:t>. </a:t>
            </a:r>
            <a:r>
              <a:rPr lang="en-US" sz="2000" b="0" i="1" u="none" strike="noStrike" cap="none">
                <a:solidFill>
                  <a:srgbClr val="000000"/>
                </a:solidFill>
                <a:latin typeface="Arial"/>
                <a:ea typeface="Arial"/>
                <a:cs typeface="Arial"/>
                <a:sym typeface="Arial"/>
              </a:rPr>
              <a:t>Returning to in-person instruction is one of Oregon’s highest priorities. </a:t>
            </a:r>
            <a:endParaRPr sz="2000" b="0" i="1"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None/>
            </a:pPr>
            <a:r>
              <a:rPr lang="en-US" sz="2000" b="1" i="0" u="none" strike="noStrike" cap="none">
                <a:solidFill>
                  <a:srgbClr val="000000"/>
                </a:solidFill>
                <a:latin typeface="Arial"/>
                <a:ea typeface="Arial"/>
                <a:cs typeface="Arial"/>
                <a:sym typeface="Arial"/>
              </a:rPr>
              <a:t>New data is available</a:t>
            </a:r>
            <a:r>
              <a:rPr lang="en-US" sz="2000" b="0" i="0" u="none" strike="noStrike" cap="none">
                <a:solidFill>
                  <a:srgbClr val="000000"/>
                </a:solidFill>
                <a:latin typeface="Arial"/>
                <a:ea typeface="Arial"/>
                <a:cs typeface="Arial"/>
                <a:sym typeface="Arial"/>
              </a:rPr>
              <a:t>. </a:t>
            </a:r>
            <a:r>
              <a:rPr lang="en-US" sz="2000" b="0" i="1" u="none" strike="noStrike" cap="none">
                <a:solidFill>
                  <a:srgbClr val="000000"/>
                </a:solidFill>
                <a:latin typeface="Arial"/>
                <a:ea typeface="Arial"/>
                <a:cs typeface="Arial"/>
                <a:sym typeface="Arial"/>
              </a:rPr>
              <a:t>ODE &amp; OHA initially created metrics for returning to in-person instruction in early August.</a:t>
            </a:r>
            <a:endParaRPr sz="2000" b="0" i="1"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1000"/>
              </a:spcAft>
              <a:buNone/>
            </a:pPr>
            <a:r>
              <a:rPr lang="en-US" sz="2000" b="1" i="0" u="none" strike="noStrike" cap="none">
                <a:solidFill>
                  <a:srgbClr val="000000"/>
                </a:solidFill>
                <a:latin typeface="Arial"/>
                <a:ea typeface="Arial"/>
                <a:cs typeface="Arial"/>
                <a:sym typeface="Arial"/>
              </a:rPr>
              <a:t>COVID-19 spread can be mitigated in schools</a:t>
            </a:r>
            <a:r>
              <a:rPr lang="en-US" sz="2000" b="0" i="0" u="none" strike="noStrike" cap="none">
                <a:solidFill>
                  <a:srgbClr val="000000"/>
                </a:solidFill>
                <a:latin typeface="Arial"/>
                <a:ea typeface="Arial"/>
                <a:cs typeface="Arial"/>
                <a:sym typeface="Arial"/>
              </a:rPr>
              <a:t>. </a:t>
            </a:r>
            <a:r>
              <a:rPr lang="en-US" sz="2000" b="0" i="1" u="none" strike="noStrike" cap="none">
                <a:solidFill>
                  <a:srgbClr val="000000"/>
                </a:solidFill>
                <a:latin typeface="Arial"/>
                <a:ea typeface="Arial"/>
                <a:cs typeface="Arial"/>
                <a:sym typeface="Arial"/>
              </a:rPr>
              <a:t>Oregon’s Ready Schools, Safe Learners guidance can help reduce, but not eliminate this risk.</a:t>
            </a:r>
            <a:endParaRPr sz="2000" b="0" i="1" u="none" strike="noStrike" cap="none">
              <a:solidFill>
                <a:srgbClr val="000000"/>
              </a:solidFill>
              <a:latin typeface="Arial"/>
              <a:ea typeface="Arial"/>
              <a:cs typeface="Arial"/>
              <a:sym typeface="Arial"/>
            </a:endParaRPr>
          </a:p>
        </p:txBody>
      </p:sp>
      <p:pic>
        <p:nvPicPr>
          <p:cNvPr id="114" name="Google Shape;114;p18"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5"/>
          <p:cNvSpPr txBox="1"/>
          <p:nvPr/>
        </p:nvSpPr>
        <p:spPr>
          <a:xfrm>
            <a:off x="1329179" y="-228600"/>
            <a:ext cx="77763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0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2700" b="1">
                <a:solidFill>
                  <a:srgbClr val="2E74B5"/>
                </a:solidFill>
              </a:rPr>
              <a:t>RSSL Update on Face Coverings</a:t>
            </a:r>
            <a:endParaRPr sz="700" b="1" i="0" u="none" strike="noStrike" cap="none">
              <a:solidFill>
                <a:srgbClr val="1F75BC"/>
              </a:solidFill>
              <a:latin typeface="Arial"/>
              <a:ea typeface="Arial"/>
              <a:cs typeface="Arial"/>
              <a:sym typeface="Arial"/>
            </a:endParaRPr>
          </a:p>
        </p:txBody>
      </p:sp>
      <p:pic>
        <p:nvPicPr>
          <p:cNvPr id="495" name="Google Shape;495;p45"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pic>
        <p:nvPicPr>
          <p:cNvPr id="496" name="Google Shape;496;p45"/>
          <p:cNvPicPr preferRelativeResize="0"/>
          <p:nvPr/>
        </p:nvPicPr>
        <p:blipFill>
          <a:blip r:embed="rId4">
            <a:alphaModFix/>
          </a:blip>
          <a:stretch>
            <a:fillRect/>
          </a:stretch>
        </p:blipFill>
        <p:spPr>
          <a:xfrm>
            <a:off x="1556838" y="994400"/>
            <a:ext cx="6280577" cy="35342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6"/>
          <p:cNvSpPr txBox="1"/>
          <p:nvPr/>
        </p:nvSpPr>
        <p:spPr>
          <a:xfrm>
            <a:off x="1329179" y="-228600"/>
            <a:ext cx="77763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0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2700" b="1">
                <a:solidFill>
                  <a:srgbClr val="2E74B5"/>
                </a:solidFill>
              </a:rPr>
              <a:t>New Quick Exclusion Guide</a:t>
            </a:r>
            <a:endParaRPr sz="700" b="1" i="0" u="none" strike="noStrike" cap="none">
              <a:solidFill>
                <a:srgbClr val="1F75BC"/>
              </a:solidFill>
              <a:latin typeface="Arial"/>
              <a:ea typeface="Arial"/>
              <a:cs typeface="Arial"/>
              <a:sym typeface="Arial"/>
            </a:endParaRPr>
          </a:p>
        </p:txBody>
      </p:sp>
      <p:pic>
        <p:nvPicPr>
          <p:cNvPr id="503" name="Google Shape;503;p46"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pic>
        <p:nvPicPr>
          <p:cNvPr id="504" name="Google Shape;504;p46"/>
          <p:cNvPicPr preferRelativeResize="0"/>
          <p:nvPr/>
        </p:nvPicPr>
        <p:blipFill>
          <a:blip r:embed="rId4">
            <a:alphaModFix/>
          </a:blip>
          <a:stretch>
            <a:fillRect/>
          </a:stretch>
        </p:blipFill>
        <p:spPr>
          <a:xfrm>
            <a:off x="1391664" y="735600"/>
            <a:ext cx="6360674" cy="41030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7"/>
          <p:cNvSpPr txBox="1"/>
          <p:nvPr/>
        </p:nvSpPr>
        <p:spPr>
          <a:xfrm>
            <a:off x="1329179" y="-228600"/>
            <a:ext cx="77763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0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2700" b="1">
                <a:solidFill>
                  <a:srgbClr val="2E74B5"/>
                </a:solidFill>
              </a:rPr>
              <a:t>RSSL Update to Scenario Planning</a:t>
            </a:r>
            <a:endParaRPr sz="700" b="1" i="0" u="none" strike="noStrike" cap="none">
              <a:solidFill>
                <a:srgbClr val="1F75BC"/>
              </a:solidFill>
              <a:latin typeface="Arial"/>
              <a:ea typeface="Arial"/>
              <a:cs typeface="Arial"/>
              <a:sym typeface="Arial"/>
            </a:endParaRPr>
          </a:p>
        </p:txBody>
      </p:sp>
      <p:pic>
        <p:nvPicPr>
          <p:cNvPr id="511" name="Google Shape;511;p47"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pic>
        <p:nvPicPr>
          <p:cNvPr id="512" name="Google Shape;512;p47"/>
          <p:cNvPicPr preferRelativeResize="0"/>
          <p:nvPr/>
        </p:nvPicPr>
        <p:blipFill>
          <a:blip r:embed="rId4">
            <a:alphaModFix/>
          </a:blip>
          <a:stretch>
            <a:fillRect/>
          </a:stretch>
        </p:blipFill>
        <p:spPr>
          <a:xfrm>
            <a:off x="5244275" y="831300"/>
            <a:ext cx="3713875" cy="3645450"/>
          </a:xfrm>
          <a:prstGeom prst="rect">
            <a:avLst/>
          </a:prstGeom>
          <a:noFill/>
          <a:ln>
            <a:noFill/>
          </a:ln>
        </p:spPr>
      </p:pic>
      <p:sp>
        <p:nvSpPr>
          <p:cNvPr id="513" name="Google Shape;513;p47"/>
          <p:cNvSpPr txBox="1"/>
          <p:nvPr/>
        </p:nvSpPr>
        <p:spPr>
          <a:xfrm>
            <a:off x="319725" y="1123225"/>
            <a:ext cx="4809900" cy="35589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SzPts val="2800"/>
              <a:buFont typeface="Calibri"/>
              <a:buChar char="●"/>
            </a:pPr>
            <a:r>
              <a:rPr lang="en-US" sz="2800">
                <a:latin typeface="Calibri"/>
                <a:ea typeface="Calibri"/>
                <a:cs typeface="Calibri"/>
                <a:sym typeface="Calibri"/>
              </a:rPr>
              <a:t>Updated to match most recent science and learning from the last 10 weeks.</a:t>
            </a:r>
            <a:endParaRPr sz="2800">
              <a:latin typeface="Calibri"/>
              <a:ea typeface="Calibri"/>
              <a:cs typeface="Calibri"/>
              <a:sym typeface="Calibri"/>
            </a:endParaRPr>
          </a:p>
          <a:p>
            <a:pPr marL="0" lvl="0" indent="0" algn="l" rtl="0">
              <a:spcBef>
                <a:spcPts val="0"/>
              </a:spcBef>
              <a:spcAft>
                <a:spcPts val="0"/>
              </a:spcAft>
              <a:buNone/>
            </a:pPr>
            <a:endParaRPr sz="2800">
              <a:latin typeface="Calibri"/>
              <a:ea typeface="Calibri"/>
              <a:cs typeface="Calibri"/>
              <a:sym typeface="Calibri"/>
            </a:endParaRPr>
          </a:p>
          <a:p>
            <a:pPr marL="457200" lvl="0" indent="-406400" algn="l" rtl="0">
              <a:spcBef>
                <a:spcPts val="0"/>
              </a:spcBef>
              <a:spcAft>
                <a:spcPts val="0"/>
              </a:spcAft>
              <a:buSzPts val="2800"/>
              <a:buFont typeface="Calibri"/>
              <a:buChar char="●"/>
            </a:pPr>
            <a:r>
              <a:rPr lang="en-US" sz="2800">
                <a:latin typeface="Calibri"/>
                <a:ea typeface="Calibri"/>
                <a:cs typeface="Calibri"/>
                <a:sym typeface="Calibri"/>
              </a:rPr>
              <a:t>Small fixes, including a broken internal link. </a:t>
            </a:r>
            <a:endParaRPr sz="28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48"/>
          <p:cNvPicPr preferRelativeResize="0"/>
          <p:nvPr/>
        </p:nvPicPr>
        <p:blipFill rotWithShape="1">
          <a:blip r:embed="rId3">
            <a:alphaModFix/>
          </a:blip>
          <a:srcRect b="13171"/>
          <a:stretch/>
        </p:blipFill>
        <p:spPr>
          <a:xfrm>
            <a:off x="1074275" y="1410025"/>
            <a:ext cx="6858000" cy="3418700"/>
          </a:xfrm>
          <a:prstGeom prst="rect">
            <a:avLst/>
          </a:prstGeom>
          <a:noFill/>
          <a:ln>
            <a:noFill/>
          </a:ln>
        </p:spPr>
      </p:pic>
      <p:sp>
        <p:nvSpPr>
          <p:cNvPr id="520" name="Google Shape;520;p48"/>
          <p:cNvSpPr txBox="1"/>
          <p:nvPr/>
        </p:nvSpPr>
        <p:spPr>
          <a:xfrm>
            <a:off x="2352374" y="99529"/>
            <a:ext cx="6615600" cy="48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600"/>
              <a:buFont typeface="Arial"/>
              <a:buNone/>
            </a:pPr>
            <a:r>
              <a:rPr lang="en-US" sz="3600" b="1" i="0" u="none" strike="noStrike" cap="none">
                <a:solidFill>
                  <a:srgbClr val="0F75BC"/>
                </a:solidFill>
                <a:latin typeface="Arial"/>
                <a:ea typeface="Arial"/>
                <a:cs typeface="Arial"/>
                <a:sym typeface="Arial"/>
              </a:rPr>
              <a:t>Questions...</a:t>
            </a:r>
            <a:endParaRPr sz="1400" b="0" i="0" u="none" strike="noStrike" cap="none">
              <a:solidFill>
                <a:srgbClr val="000000"/>
              </a:solidFill>
              <a:latin typeface="Arial"/>
              <a:ea typeface="Arial"/>
              <a:cs typeface="Arial"/>
              <a:sym typeface="Arial"/>
            </a:endParaRPr>
          </a:p>
        </p:txBody>
      </p:sp>
      <p:pic>
        <p:nvPicPr>
          <p:cNvPr id="521" name="Google Shape;521;p48" descr="Oregon Health Authority : Oregon Health Authority : State of Oregon"/>
          <p:cNvPicPr preferRelativeResize="0"/>
          <p:nvPr/>
        </p:nvPicPr>
        <p:blipFill rotWithShape="1">
          <a:blip r:embed="rId4">
            <a:alphaModFix/>
          </a:blip>
          <a:srcRect/>
          <a:stretch/>
        </p:blipFill>
        <p:spPr>
          <a:xfrm>
            <a:off x="173448" y="584909"/>
            <a:ext cx="984354" cy="4094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p:nvPr/>
        </p:nvSpPr>
        <p:spPr>
          <a:xfrm>
            <a:off x="1396425" y="-272300"/>
            <a:ext cx="77091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7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3400" b="1">
                <a:solidFill>
                  <a:srgbClr val="2E74B5"/>
                </a:solidFill>
              </a:rPr>
              <a:t>A Measured, Intentional Approach</a:t>
            </a:r>
            <a:endParaRPr sz="1400" b="1" i="0" u="none" strike="noStrike" cap="none">
              <a:solidFill>
                <a:srgbClr val="1F75BC"/>
              </a:solidFill>
              <a:latin typeface="Arial"/>
              <a:ea typeface="Arial"/>
              <a:cs typeface="Arial"/>
              <a:sym typeface="Arial"/>
            </a:endParaRPr>
          </a:p>
        </p:txBody>
      </p:sp>
      <p:sp>
        <p:nvSpPr>
          <p:cNvPr id="121" name="Google Shape;121;p19"/>
          <p:cNvSpPr txBox="1"/>
          <p:nvPr/>
        </p:nvSpPr>
        <p:spPr>
          <a:xfrm>
            <a:off x="626400" y="1277178"/>
            <a:ext cx="7891200" cy="333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None/>
            </a:pPr>
            <a:r>
              <a:rPr lang="en-US" sz="2000" b="1"/>
              <a:t>In returning to in-person instruction,  Governor Brown, ODE, and OHA are focused on: </a:t>
            </a:r>
            <a:endParaRPr sz="2000" b="1"/>
          </a:p>
          <a:p>
            <a:pPr marL="457200" marR="0" lvl="0" indent="-355600" algn="l" rtl="0">
              <a:lnSpc>
                <a:spcPct val="100000"/>
              </a:lnSpc>
              <a:spcBef>
                <a:spcPts val="1000"/>
              </a:spcBef>
              <a:spcAft>
                <a:spcPts val="0"/>
              </a:spcAft>
              <a:buSzPts val="2000"/>
              <a:buAutoNum type="arabicPeriod"/>
            </a:pPr>
            <a:r>
              <a:rPr lang="en-US" sz="2000"/>
              <a:t>Ensuring our schools are ready to implement all the public health protocols with fidelity</a:t>
            </a:r>
            <a:endParaRPr sz="2000"/>
          </a:p>
          <a:p>
            <a:pPr marL="457200" marR="0" lvl="0" indent="-355600" algn="l" rtl="0">
              <a:lnSpc>
                <a:spcPct val="100000"/>
              </a:lnSpc>
              <a:spcBef>
                <a:spcPts val="0"/>
              </a:spcBef>
              <a:spcAft>
                <a:spcPts val="0"/>
              </a:spcAft>
              <a:buSzPts val="2000"/>
              <a:buAutoNum type="arabicPeriod"/>
            </a:pPr>
            <a:r>
              <a:rPr lang="en-US" sz="2000"/>
              <a:t>Providing metrics that allow for in-person instruction at reduced levels of risk</a:t>
            </a:r>
            <a:endParaRPr sz="2000"/>
          </a:p>
          <a:p>
            <a:pPr marL="457200" marR="0" lvl="0" indent="-355600" algn="l" rtl="0">
              <a:lnSpc>
                <a:spcPct val="100000"/>
              </a:lnSpc>
              <a:spcBef>
                <a:spcPts val="0"/>
              </a:spcBef>
              <a:spcAft>
                <a:spcPts val="0"/>
              </a:spcAft>
              <a:buSzPts val="2000"/>
              <a:buAutoNum type="arabicPeriod"/>
            </a:pPr>
            <a:r>
              <a:rPr lang="en-US" sz="2000"/>
              <a:t>Making clear how Oregonians in every county across the state can take the steps needed to meet these new metrics and allow our kids to return to in-person instruction </a:t>
            </a:r>
            <a:endParaRPr sz="2000"/>
          </a:p>
          <a:p>
            <a:pPr marL="0" marR="0" lvl="0" indent="0" algn="l" rtl="0">
              <a:lnSpc>
                <a:spcPct val="100000"/>
              </a:lnSpc>
              <a:spcBef>
                <a:spcPts val="1000"/>
              </a:spcBef>
              <a:spcAft>
                <a:spcPts val="1000"/>
              </a:spcAft>
              <a:buNone/>
            </a:pPr>
            <a:endParaRPr sz="2000" b="1"/>
          </a:p>
        </p:txBody>
      </p:sp>
      <p:pic>
        <p:nvPicPr>
          <p:cNvPr id="122" name="Google Shape;122;p19"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p:nvPr/>
        </p:nvSpPr>
        <p:spPr>
          <a:xfrm>
            <a:off x="2254075" y="-272300"/>
            <a:ext cx="68514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7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3400" b="1">
                <a:solidFill>
                  <a:srgbClr val="2E74B5"/>
                </a:solidFill>
              </a:rPr>
              <a:t>Top Changes</a:t>
            </a:r>
            <a:endParaRPr sz="1400" b="1" i="0" u="none" strike="noStrike" cap="none">
              <a:solidFill>
                <a:srgbClr val="1F75BC"/>
              </a:solidFill>
              <a:latin typeface="Arial"/>
              <a:ea typeface="Arial"/>
              <a:cs typeface="Arial"/>
              <a:sym typeface="Arial"/>
            </a:endParaRPr>
          </a:p>
        </p:txBody>
      </p:sp>
      <p:sp>
        <p:nvSpPr>
          <p:cNvPr id="129" name="Google Shape;129;p20"/>
          <p:cNvSpPr txBox="1"/>
          <p:nvPr/>
        </p:nvSpPr>
        <p:spPr>
          <a:xfrm>
            <a:off x="627150" y="1163700"/>
            <a:ext cx="7889700" cy="35601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1000"/>
              </a:spcBef>
              <a:spcAft>
                <a:spcPts val="0"/>
              </a:spcAft>
              <a:buSzPts val="2000"/>
              <a:buFont typeface="Calibri"/>
              <a:buAutoNum type="arabicPeriod"/>
            </a:pPr>
            <a:r>
              <a:rPr lang="en-US" sz="2000" b="1">
                <a:latin typeface="Calibri"/>
                <a:ea typeface="Calibri"/>
                <a:cs typeface="Calibri"/>
                <a:sym typeface="Calibri"/>
              </a:rPr>
              <a:t>Advances a new metrics framework with a m</a:t>
            </a:r>
            <a:r>
              <a:rPr lang="en-US" sz="2000" b="1">
                <a:solidFill>
                  <a:schemeClr val="dk1"/>
                </a:solidFill>
                <a:latin typeface="Calibri"/>
                <a:ea typeface="Calibri"/>
                <a:cs typeface="Calibri"/>
                <a:sym typeface="Calibri"/>
              </a:rPr>
              <a:t>ove to a two week “Look Back” at the metrics data</a:t>
            </a:r>
            <a:r>
              <a:rPr lang="en-US" sz="2000" b="1">
                <a:latin typeface="Calibri"/>
                <a:ea typeface="Calibri"/>
                <a:cs typeface="Calibri"/>
                <a:sym typeface="Calibri"/>
              </a:rPr>
              <a:t> and removal of state positivity rate</a:t>
            </a:r>
            <a:endParaRPr sz="2000" b="1">
              <a:latin typeface="Calibri"/>
              <a:ea typeface="Calibri"/>
              <a:cs typeface="Calibri"/>
              <a:sym typeface="Calibri"/>
            </a:endParaRPr>
          </a:p>
          <a:p>
            <a:pPr marL="457200" marR="0" lvl="0" indent="-355600" algn="l" rtl="0">
              <a:lnSpc>
                <a:spcPct val="100000"/>
              </a:lnSpc>
              <a:spcBef>
                <a:spcPts val="1000"/>
              </a:spcBef>
              <a:spcAft>
                <a:spcPts val="0"/>
              </a:spcAft>
              <a:buSzPts val="2000"/>
              <a:buFont typeface="Calibri"/>
              <a:buAutoNum type="arabicPeriod"/>
            </a:pPr>
            <a:r>
              <a:rPr lang="en-US" sz="2000" b="1">
                <a:latin typeface="Calibri"/>
                <a:ea typeface="Calibri"/>
                <a:cs typeface="Calibri"/>
                <a:sym typeface="Calibri"/>
              </a:rPr>
              <a:t>Incrementally increases access for in-person instruction beginning at the elementary level</a:t>
            </a:r>
            <a:endParaRPr sz="2000" b="1">
              <a:latin typeface="Calibri"/>
              <a:ea typeface="Calibri"/>
              <a:cs typeface="Calibri"/>
              <a:sym typeface="Calibri"/>
            </a:endParaRPr>
          </a:p>
          <a:p>
            <a:pPr marL="457200" marR="0" lvl="0" indent="-355600" algn="l" rtl="0">
              <a:lnSpc>
                <a:spcPct val="100000"/>
              </a:lnSpc>
              <a:spcBef>
                <a:spcPts val="1000"/>
              </a:spcBef>
              <a:spcAft>
                <a:spcPts val="0"/>
              </a:spcAft>
              <a:buSzPts val="2000"/>
              <a:buFont typeface="Calibri"/>
              <a:buAutoNum type="arabicPeriod"/>
            </a:pPr>
            <a:r>
              <a:rPr lang="en-US" sz="2000" b="1">
                <a:latin typeface="Calibri"/>
                <a:ea typeface="Calibri"/>
                <a:cs typeface="Calibri"/>
                <a:sym typeface="Calibri"/>
              </a:rPr>
              <a:t>Maintains use of some exceptions, including a hold harmless clause</a:t>
            </a:r>
            <a:endParaRPr sz="2000" b="1">
              <a:latin typeface="Calibri"/>
              <a:ea typeface="Calibri"/>
              <a:cs typeface="Calibri"/>
              <a:sym typeface="Calibri"/>
            </a:endParaRPr>
          </a:p>
          <a:p>
            <a:pPr marL="457200" marR="0" lvl="0" indent="-355600" algn="l" rtl="0">
              <a:lnSpc>
                <a:spcPct val="100000"/>
              </a:lnSpc>
              <a:spcBef>
                <a:spcPts val="1000"/>
              </a:spcBef>
              <a:spcAft>
                <a:spcPts val="0"/>
              </a:spcAft>
              <a:buSzPts val="2000"/>
              <a:buFont typeface="Calibri"/>
              <a:buAutoNum type="arabicPeriod"/>
            </a:pPr>
            <a:r>
              <a:rPr lang="en-US" sz="2000" b="1">
                <a:latin typeface="Calibri"/>
                <a:ea typeface="Calibri"/>
                <a:cs typeface="Calibri"/>
                <a:sym typeface="Calibri"/>
              </a:rPr>
              <a:t>Extends implementation windows and advises use of an equity decision tool</a:t>
            </a:r>
            <a:endParaRPr sz="2000" b="1">
              <a:latin typeface="Calibri"/>
              <a:ea typeface="Calibri"/>
              <a:cs typeface="Calibri"/>
              <a:sym typeface="Calibri"/>
            </a:endParaRPr>
          </a:p>
          <a:p>
            <a:pPr marL="457200" marR="0" lvl="0" indent="-355600" algn="l" rtl="0">
              <a:lnSpc>
                <a:spcPct val="100000"/>
              </a:lnSpc>
              <a:spcBef>
                <a:spcPts val="1000"/>
              </a:spcBef>
              <a:spcAft>
                <a:spcPts val="1000"/>
              </a:spcAft>
              <a:buSzPts val="2000"/>
              <a:buFont typeface="Calibri"/>
              <a:buAutoNum type="arabicPeriod"/>
            </a:pPr>
            <a:r>
              <a:rPr lang="en-US" sz="2000" b="1">
                <a:latin typeface="Calibri"/>
                <a:ea typeface="Calibri"/>
                <a:cs typeface="Calibri"/>
                <a:sym typeface="Calibri"/>
              </a:rPr>
              <a:t>Limited In-Person Instruction: Changes cohort size from 10 to 20, removes 250 absolute student limit </a:t>
            </a:r>
            <a:endParaRPr sz="2000" b="1">
              <a:latin typeface="Calibri"/>
              <a:ea typeface="Calibri"/>
              <a:cs typeface="Calibri"/>
              <a:sym typeface="Calibri"/>
            </a:endParaRPr>
          </a:p>
        </p:txBody>
      </p:sp>
      <p:pic>
        <p:nvPicPr>
          <p:cNvPr id="130" name="Google Shape;130;p20" descr="Oregon Health Authority : Oregon Health Authority : State of Oregon"/>
          <p:cNvPicPr preferRelativeResize="0"/>
          <p:nvPr/>
        </p:nvPicPr>
        <p:blipFill rotWithShape="1">
          <a:blip r:embed="rId3">
            <a:alphaModFix/>
          </a:blip>
          <a:srcRect/>
          <a:stretch/>
        </p:blipFill>
        <p:spPr>
          <a:xfrm>
            <a:off x="173448" y="584909"/>
            <a:ext cx="984354" cy="409491"/>
          </a:xfrm>
          <a:prstGeom prst="rect">
            <a:avLst/>
          </a:prstGeom>
          <a:noFill/>
          <a:ln>
            <a:noFill/>
          </a:ln>
        </p:spPr>
      </p:pic>
      <p:sp>
        <p:nvSpPr>
          <p:cNvPr id="131" name="Google Shape;131;p20"/>
          <p:cNvSpPr txBox="1"/>
          <p:nvPr/>
        </p:nvSpPr>
        <p:spPr>
          <a:xfrm>
            <a:off x="1533300" y="761050"/>
            <a:ext cx="6077400" cy="459000"/>
          </a:xfrm>
          <a:prstGeom prst="rect">
            <a:avLst/>
          </a:prstGeom>
          <a:noFill/>
          <a:ln w="19050"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000">
                <a:latin typeface="Calibri"/>
                <a:ea typeface="Calibri"/>
                <a:cs typeface="Calibri"/>
                <a:sym typeface="Calibri"/>
              </a:rPr>
              <a:t>Updated Metrics are effective Friday, October 30, 2020</a:t>
            </a:r>
            <a:endParaRPr sz="20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p:nvPr/>
        </p:nvSpPr>
        <p:spPr>
          <a:xfrm>
            <a:off x="2254075" y="-272300"/>
            <a:ext cx="68514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7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3400" b="1">
                <a:solidFill>
                  <a:srgbClr val="2E74B5"/>
                </a:solidFill>
              </a:rPr>
              <a:t>Two-Week “Look Back” at Data</a:t>
            </a:r>
            <a:endParaRPr sz="1400" b="1" i="0" u="none" strike="noStrike" cap="none">
              <a:solidFill>
                <a:srgbClr val="1F75BC"/>
              </a:solidFill>
              <a:latin typeface="Arial"/>
              <a:ea typeface="Arial"/>
              <a:cs typeface="Arial"/>
              <a:sym typeface="Arial"/>
            </a:endParaRPr>
          </a:p>
        </p:txBody>
      </p:sp>
      <p:pic>
        <p:nvPicPr>
          <p:cNvPr id="138" name="Google Shape;138;p21"/>
          <p:cNvPicPr preferRelativeResize="0"/>
          <p:nvPr/>
        </p:nvPicPr>
        <p:blipFill rotWithShape="1">
          <a:blip r:embed="rId3">
            <a:alphaModFix/>
          </a:blip>
          <a:srcRect b="17850"/>
          <a:stretch/>
        </p:blipFill>
        <p:spPr>
          <a:xfrm>
            <a:off x="683550" y="1072650"/>
            <a:ext cx="3649601" cy="2998199"/>
          </a:xfrm>
          <a:prstGeom prst="rect">
            <a:avLst/>
          </a:prstGeom>
          <a:noFill/>
          <a:ln>
            <a:noFill/>
          </a:ln>
        </p:spPr>
      </p:pic>
      <p:sp>
        <p:nvSpPr>
          <p:cNvPr id="139" name="Google Shape;139;p21"/>
          <p:cNvSpPr txBox="1"/>
          <p:nvPr/>
        </p:nvSpPr>
        <p:spPr>
          <a:xfrm>
            <a:off x="1112900" y="1666875"/>
            <a:ext cx="29433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Su     M     Tu     W     Th     F     Sa</a:t>
            </a:r>
            <a:endParaRPr sz="1600" b="0" i="0" u="none" strike="noStrike" cap="none">
              <a:solidFill>
                <a:srgbClr val="000000"/>
              </a:solidFill>
              <a:latin typeface="Calibri"/>
              <a:ea typeface="Calibri"/>
              <a:cs typeface="Calibri"/>
              <a:sym typeface="Calibri"/>
            </a:endParaRPr>
          </a:p>
        </p:txBody>
      </p:sp>
      <p:sp>
        <p:nvSpPr>
          <p:cNvPr id="140" name="Google Shape;140;p21"/>
          <p:cNvSpPr/>
          <p:nvPr/>
        </p:nvSpPr>
        <p:spPr>
          <a:xfrm>
            <a:off x="1965688" y="21526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1"/>
          <p:cNvSpPr/>
          <p:nvPr/>
        </p:nvSpPr>
        <p:spPr>
          <a:xfrm>
            <a:off x="2377033" y="21526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1"/>
          <p:cNvSpPr/>
          <p:nvPr/>
        </p:nvSpPr>
        <p:spPr>
          <a:xfrm>
            <a:off x="2788377" y="21526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1"/>
          <p:cNvSpPr/>
          <p:nvPr/>
        </p:nvSpPr>
        <p:spPr>
          <a:xfrm>
            <a:off x="3611065" y="21526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1"/>
          <p:cNvSpPr/>
          <p:nvPr/>
        </p:nvSpPr>
        <p:spPr>
          <a:xfrm>
            <a:off x="3199721" y="21526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1"/>
          <p:cNvSpPr/>
          <p:nvPr/>
        </p:nvSpPr>
        <p:spPr>
          <a:xfrm>
            <a:off x="1965688" y="245722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1"/>
          <p:cNvSpPr/>
          <p:nvPr/>
        </p:nvSpPr>
        <p:spPr>
          <a:xfrm>
            <a:off x="2377033" y="245722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1"/>
          <p:cNvSpPr/>
          <p:nvPr/>
        </p:nvSpPr>
        <p:spPr>
          <a:xfrm>
            <a:off x="2788377" y="245722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1"/>
          <p:cNvSpPr/>
          <p:nvPr/>
        </p:nvSpPr>
        <p:spPr>
          <a:xfrm>
            <a:off x="3611065" y="245722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1"/>
          <p:cNvSpPr/>
          <p:nvPr/>
        </p:nvSpPr>
        <p:spPr>
          <a:xfrm>
            <a:off x="3199721" y="245722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1"/>
          <p:cNvSpPr/>
          <p:nvPr/>
        </p:nvSpPr>
        <p:spPr>
          <a:xfrm>
            <a:off x="1554344" y="245722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1"/>
          <p:cNvSpPr/>
          <p:nvPr/>
        </p:nvSpPr>
        <p:spPr>
          <a:xfrm>
            <a:off x="1143000" y="245722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1"/>
          <p:cNvSpPr/>
          <p:nvPr/>
        </p:nvSpPr>
        <p:spPr>
          <a:xfrm>
            <a:off x="1965688" y="2761800"/>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1"/>
          <p:cNvSpPr/>
          <p:nvPr/>
        </p:nvSpPr>
        <p:spPr>
          <a:xfrm>
            <a:off x="2377033" y="2761800"/>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1"/>
          <p:cNvSpPr/>
          <p:nvPr/>
        </p:nvSpPr>
        <p:spPr>
          <a:xfrm>
            <a:off x="2788377" y="2761800"/>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1"/>
          <p:cNvSpPr/>
          <p:nvPr/>
        </p:nvSpPr>
        <p:spPr>
          <a:xfrm>
            <a:off x="3611065" y="2761800"/>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1"/>
          <p:cNvSpPr/>
          <p:nvPr/>
        </p:nvSpPr>
        <p:spPr>
          <a:xfrm>
            <a:off x="3199721" y="2761800"/>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1"/>
          <p:cNvSpPr/>
          <p:nvPr/>
        </p:nvSpPr>
        <p:spPr>
          <a:xfrm>
            <a:off x="1554344" y="2761800"/>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1"/>
          <p:cNvSpPr/>
          <p:nvPr/>
        </p:nvSpPr>
        <p:spPr>
          <a:xfrm>
            <a:off x="1143000" y="2761800"/>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1"/>
          <p:cNvSpPr/>
          <p:nvPr/>
        </p:nvSpPr>
        <p:spPr>
          <a:xfrm>
            <a:off x="1965688" y="306637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1"/>
          <p:cNvSpPr/>
          <p:nvPr/>
        </p:nvSpPr>
        <p:spPr>
          <a:xfrm>
            <a:off x="2377033" y="306637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1"/>
          <p:cNvSpPr/>
          <p:nvPr/>
        </p:nvSpPr>
        <p:spPr>
          <a:xfrm>
            <a:off x="2788377" y="306637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1"/>
          <p:cNvSpPr/>
          <p:nvPr/>
        </p:nvSpPr>
        <p:spPr>
          <a:xfrm>
            <a:off x="3611065" y="306637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1"/>
          <p:cNvSpPr/>
          <p:nvPr/>
        </p:nvSpPr>
        <p:spPr>
          <a:xfrm>
            <a:off x="3199721" y="306637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1"/>
          <p:cNvSpPr/>
          <p:nvPr/>
        </p:nvSpPr>
        <p:spPr>
          <a:xfrm>
            <a:off x="1554344" y="306637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1"/>
          <p:cNvSpPr/>
          <p:nvPr/>
        </p:nvSpPr>
        <p:spPr>
          <a:xfrm>
            <a:off x="1143000" y="3066375"/>
            <a:ext cx="313200" cy="219000"/>
          </a:xfrm>
          <a:prstGeom prst="rect">
            <a:avLst/>
          </a:prstGeom>
          <a:solidFill>
            <a:srgbClr val="0F75B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1"/>
          <p:cNvSpPr/>
          <p:nvPr/>
        </p:nvSpPr>
        <p:spPr>
          <a:xfrm>
            <a:off x="1965688" y="33709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1"/>
          <p:cNvSpPr/>
          <p:nvPr/>
        </p:nvSpPr>
        <p:spPr>
          <a:xfrm>
            <a:off x="2377033" y="33709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1"/>
          <p:cNvSpPr/>
          <p:nvPr/>
        </p:nvSpPr>
        <p:spPr>
          <a:xfrm>
            <a:off x="2788377" y="33709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1"/>
          <p:cNvSpPr/>
          <p:nvPr/>
        </p:nvSpPr>
        <p:spPr>
          <a:xfrm>
            <a:off x="1554344" y="33709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1"/>
          <p:cNvSpPr/>
          <p:nvPr/>
        </p:nvSpPr>
        <p:spPr>
          <a:xfrm>
            <a:off x="1143000" y="337095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1143000" y="2352225"/>
            <a:ext cx="29433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1       2      3       4       5       6      7</a:t>
            </a:r>
            <a:endParaRPr sz="1600" b="1" i="0" u="none" strike="noStrike" cap="none">
              <a:solidFill>
                <a:srgbClr val="FFFFFF"/>
              </a:solidFill>
              <a:latin typeface="Calibri"/>
              <a:ea typeface="Calibri"/>
              <a:cs typeface="Calibri"/>
              <a:sym typeface="Calibri"/>
            </a:endParaRPr>
          </a:p>
        </p:txBody>
      </p:sp>
      <p:sp>
        <p:nvSpPr>
          <p:cNvPr id="172" name="Google Shape;172;p21"/>
          <p:cNvSpPr txBox="1"/>
          <p:nvPr/>
        </p:nvSpPr>
        <p:spPr>
          <a:xfrm>
            <a:off x="1138175" y="2656800"/>
            <a:ext cx="29433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1       2      3       4       5       6      7</a:t>
            </a:r>
            <a:endParaRPr sz="1600" b="1" i="0" u="none" strike="noStrike" cap="none">
              <a:solidFill>
                <a:srgbClr val="FFFFFF"/>
              </a:solidFill>
              <a:latin typeface="Calibri"/>
              <a:ea typeface="Calibri"/>
              <a:cs typeface="Calibri"/>
              <a:sym typeface="Calibri"/>
            </a:endParaRPr>
          </a:p>
        </p:txBody>
      </p:sp>
      <p:sp>
        <p:nvSpPr>
          <p:cNvPr id="173" name="Google Shape;173;p21"/>
          <p:cNvSpPr txBox="1"/>
          <p:nvPr/>
        </p:nvSpPr>
        <p:spPr>
          <a:xfrm>
            <a:off x="1143000" y="2965850"/>
            <a:ext cx="29433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1       2      3       4       5       6      7</a:t>
            </a:r>
            <a:endParaRPr sz="1600" b="1" i="0" u="none" strike="noStrike" cap="none">
              <a:solidFill>
                <a:srgbClr val="FFFFFF"/>
              </a:solidFill>
              <a:latin typeface="Calibri"/>
              <a:ea typeface="Calibri"/>
              <a:cs typeface="Calibri"/>
              <a:sym typeface="Calibri"/>
            </a:endParaRPr>
          </a:p>
        </p:txBody>
      </p:sp>
      <p:pic>
        <p:nvPicPr>
          <p:cNvPr id="174" name="Google Shape;174;p21"/>
          <p:cNvPicPr preferRelativeResize="0"/>
          <p:nvPr/>
        </p:nvPicPr>
        <p:blipFill rotWithShape="1">
          <a:blip r:embed="rId3">
            <a:alphaModFix/>
          </a:blip>
          <a:srcRect b="17850"/>
          <a:stretch/>
        </p:blipFill>
        <p:spPr>
          <a:xfrm>
            <a:off x="4893600" y="1069375"/>
            <a:ext cx="3649601" cy="2998199"/>
          </a:xfrm>
          <a:prstGeom prst="rect">
            <a:avLst/>
          </a:prstGeom>
          <a:noFill/>
          <a:ln>
            <a:noFill/>
          </a:ln>
        </p:spPr>
      </p:pic>
      <p:sp>
        <p:nvSpPr>
          <p:cNvPr id="175" name="Google Shape;175;p21"/>
          <p:cNvSpPr txBox="1"/>
          <p:nvPr/>
        </p:nvSpPr>
        <p:spPr>
          <a:xfrm>
            <a:off x="5322950" y="1663600"/>
            <a:ext cx="29433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Su     M     Tu     W     Th     F     Sa</a:t>
            </a:r>
            <a:endParaRPr sz="1600" b="0" i="0" u="none" strike="noStrike" cap="none">
              <a:solidFill>
                <a:srgbClr val="000000"/>
              </a:solidFill>
              <a:latin typeface="Calibri"/>
              <a:ea typeface="Calibri"/>
              <a:cs typeface="Calibri"/>
              <a:sym typeface="Calibri"/>
            </a:endParaRPr>
          </a:p>
        </p:txBody>
      </p:sp>
      <p:sp>
        <p:nvSpPr>
          <p:cNvPr id="176" name="Google Shape;176;p21"/>
          <p:cNvSpPr/>
          <p:nvPr/>
        </p:nvSpPr>
        <p:spPr>
          <a:xfrm>
            <a:off x="6175738" y="21493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1"/>
          <p:cNvSpPr/>
          <p:nvPr/>
        </p:nvSpPr>
        <p:spPr>
          <a:xfrm>
            <a:off x="6587083" y="21493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1"/>
          <p:cNvSpPr/>
          <p:nvPr/>
        </p:nvSpPr>
        <p:spPr>
          <a:xfrm>
            <a:off x="6998427" y="21493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1"/>
          <p:cNvSpPr/>
          <p:nvPr/>
        </p:nvSpPr>
        <p:spPr>
          <a:xfrm>
            <a:off x="7821115" y="21493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1"/>
          <p:cNvSpPr/>
          <p:nvPr/>
        </p:nvSpPr>
        <p:spPr>
          <a:xfrm>
            <a:off x="7409771" y="21493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1"/>
          <p:cNvSpPr/>
          <p:nvPr/>
        </p:nvSpPr>
        <p:spPr>
          <a:xfrm>
            <a:off x="6175738" y="2453950"/>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1"/>
          <p:cNvSpPr/>
          <p:nvPr/>
        </p:nvSpPr>
        <p:spPr>
          <a:xfrm>
            <a:off x="6587083" y="2453950"/>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1"/>
          <p:cNvSpPr/>
          <p:nvPr/>
        </p:nvSpPr>
        <p:spPr>
          <a:xfrm>
            <a:off x="6998427" y="2453950"/>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1"/>
          <p:cNvSpPr/>
          <p:nvPr/>
        </p:nvSpPr>
        <p:spPr>
          <a:xfrm>
            <a:off x="7821115" y="2453950"/>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1"/>
          <p:cNvSpPr/>
          <p:nvPr/>
        </p:nvSpPr>
        <p:spPr>
          <a:xfrm>
            <a:off x="7409771" y="2453950"/>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1"/>
          <p:cNvSpPr/>
          <p:nvPr/>
        </p:nvSpPr>
        <p:spPr>
          <a:xfrm>
            <a:off x="5764394" y="2453950"/>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1"/>
          <p:cNvSpPr/>
          <p:nvPr/>
        </p:nvSpPr>
        <p:spPr>
          <a:xfrm>
            <a:off x="5353050" y="2453950"/>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1"/>
          <p:cNvSpPr/>
          <p:nvPr/>
        </p:nvSpPr>
        <p:spPr>
          <a:xfrm>
            <a:off x="6175738" y="2758525"/>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1"/>
          <p:cNvSpPr/>
          <p:nvPr/>
        </p:nvSpPr>
        <p:spPr>
          <a:xfrm>
            <a:off x="6587083" y="2758525"/>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1"/>
          <p:cNvSpPr/>
          <p:nvPr/>
        </p:nvSpPr>
        <p:spPr>
          <a:xfrm>
            <a:off x="6998427" y="2758525"/>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1"/>
          <p:cNvSpPr/>
          <p:nvPr/>
        </p:nvSpPr>
        <p:spPr>
          <a:xfrm>
            <a:off x="7821115" y="2758525"/>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1"/>
          <p:cNvSpPr/>
          <p:nvPr/>
        </p:nvSpPr>
        <p:spPr>
          <a:xfrm>
            <a:off x="7409771" y="2758525"/>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1"/>
          <p:cNvSpPr/>
          <p:nvPr/>
        </p:nvSpPr>
        <p:spPr>
          <a:xfrm>
            <a:off x="5764394" y="2758525"/>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1"/>
          <p:cNvSpPr/>
          <p:nvPr/>
        </p:nvSpPr>
        <p:spPr>
          <a:xfrm>
            <a:off x="5353050" y="2758525"/>
            <a:ext cx="313200" cy="219000"/>
          </a:xfrm>
          <a:prstGeom prst="rect">
            <a:avLst/>
          </a:prstGeom>
          <a:solidFill>
            <a:srgbClr val="9F20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1"/>
          <p:cNvSpPr/>
          <p:nvPr/>
        </p:nvSpPr>
        <p:spPr>
          <a:xfrm>
            <a:off x="6175738" y="306310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1"/>
          <p:cNvSpPr/>
          <p:nvPr/>
        </p:nvSpPr>
        <p:spPr>
          <a:xfrm>
            <a:off x="6587083" y="306310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1"/>
          <p:cNvSpPr/>
          <p:nvPr/>
        </p:nvSpPr>
        <p:spPr>
          <a:xfrm>
            <a:off x="6998427" y="306310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1"/>
          <p:cNvSpPr/>
          <p:nvPr/>
        </p:nvSpPr>
        <p:spPr>
          <a:xfrm>
            <a:off x="7821115" y="306310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1"/>
          <p:cNvSpPr/>
          <p:nvPr/>
        </p:nvSpPr>
        <p:spPr>
          <a:xfrm>
            <a:off x="7409771" y="306310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1"/>
          <p:cNvSpPr/>
          <p:nvPr/>
        </p:nvSpPr>
        <p:spPr>
          <a:xfrm>
            <a:off x="5764394" y="306310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1"/>
          <p:cNvSpPr/>
          <p:nvPr/>
        </p:nvSpPr>
        <p:spPr>
          <a:xfrm>
            <a:off x="5353050" y="3063100"/>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1"/>
          <p:cNvSpPr/>
          <p:nvPr/>
        </p:nvSpPr>
        <p:spPr>
          <a:xfrm>
            <a:off x="6175738" y="33676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1"/>
          <p:cNvSpPr/>
          <p:nvPr/>
        </p:nvSpPr>
        <p:spPr>
          <a:xfrm>
            <a:off x="6587083" y="33676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1"/>
          <p:cNvSpPr/>
          <p:nvPr/>
        </p:nvSpPr>
        <p:spPr>
          <a:xfrm>
            <a:off x="6998427" y="33676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1"/>
          <p:cNvSpPr/>
          <p:nvPr/>
        </p:nvSpPr>
        <p:spPr>
          <a:xfrm>
            <a:off x="5764394" y="33676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1"/>
          <p:cNvSpPr/>
          <p:nvPr/>
        </p:nvSpPr>
        <p:spPr>
          <a:xfrm>
            <a:off x="5353050" y="3367675"/>
            <a:ext cx="313200" cy="219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1"/>
          <p:cNvSpPr txBox="1"/>
          <p:nvPr/>
        </p:nvSpPr>
        <p:spPr>
          <a:xfrm>
            <a:off x="5353050" y="2348950"/>
            <a:ext cx="29433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1       2      3       4       5       6      7</a:t>
            </a:r>
            <a:endParaRPr sz="1600" b="1" i="0" u="none" strike="noStrike" cap="none">
              <a:solidFill>
                <a:srgbClr val="FFFFFF"/>
              </a:solidFill>
              <a:latin typeface="Calibri"/>
              <a:ea typeface="Calibri"/>
              <a:cs typeface="Calibri"/>
              <a:sym typeface="Calibri"/>
            </a:endParaRPr>
          </a:p>
        </p:txBody>
      </p:sp>
      <p:sp>
        <p:nvSpPr>
          <p:cNvPr id="208" name="Google Shape;208;p21"/>
          <p:cNvSpPr txBox="1"/>
          <p:nvPr/>
        </p:nvSpPr>
        <p:spPr>
          <a:xfrm>
            <a:off x="5348225" y="2653525"/>
            <a:ext cx="2943300" cy="32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8       9     10    </a:t>
            </a:r>
            <a:r>
              <a:rPr lang="en-US" sz="900" b="1" i="0" u="none" strike="noStrike" cap="none">
                <a:solidFill>
                  <a:srgbClr val="FFFFFF"/>
                </a:solidFill>
                <a:latin typeface="Calibri"/>
                <a:ea typeface="Calibri"/>
                <a:cs typeface="Calibri"/>
                <a:sym typeface="Calibri"/>
              </a:rPr>
              <a:t>  </a:t>
            </a:r>
            <a:r>
              <a:rPr lang="en-US" sz="1600" b="1" i="0" u="none" strike="noStrike" cap="none">
                <a:solidFill>
                  <a:srgbClr val="FFFFFF"/>
                </a:solidFill>
                <a:latin typeface="Calibri"/>
                <a:ea typeface="Calibri"/>
                <a:cs typeface="Calibri"/>
                <a:sym typeface="Calibri"/>
              </a:rPr>
              <a:t>11    12    </a:t>
            </a:r>
            <a:r>
              <a:rPr lang="en-US" sz="400" b="1" i="0" u="none" strike="noStrike" cap="none">
                <a:solidFill>
                  <a:srgbClr val="FFFFFF"/>
                </a:solidFill>
                <a:latin typeface="Calibri"/>
                <a:ea typeface="Calibri"/>
                <a:cs typeface="Calibri"/>
                <a:sym typeface="Calibri"/>
              </a:rPr>
              <a:t>     </a:t>
            </a:r>
            <a:r>
              <a:rPr lang="en-US" sz="1600" b="1" i="0" u="none" strike="noStrike" cap="none">
                <a:solidFill>
                  <a:srgbClr val="FFFFFF"/>
                </a:solidFill>
                <a:latin typeface="Calibri"/>
                <a:ea typeface="Calibri"/>
                <a:cs typeface="Calibri"/>
                <a:sym typeface="Calibri"/>
              </a:rPr>
              <a:t>13    14</a:t>
            </a:r>
            <a:endParaRPr sz="1600" b="1" i="0" u="none" strike="noStrike" cap="none">
              <a:solidFill>
                <a:srgbClr val="FFFFFF"/>
              </a:solidFill>
              <a:latin typeface="Calibri"/>
              <a:ea typeface="Calibri"/>
              <a:cs typeface="Calibri"/>
              <a:sym typeface="Calibri"/>
            </a:endParaRPr>
          </a:p>
        </p:txBody>
      </p:sp>
      <p:sp>
        <p:nvSpPr>
          <p:cNvPr id="209" name="Google Shape;209;p21"/>
          <p:cNvSpPr txBox="1"/>
          <p:nvPr/>
        </p:nvSpPr>
        <p:spPr>
          <a:xfrm>
            <a:off x="628950" y="4238550"/>
            <a:ext cx="7886100" cy="521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0" name="Google Shape;210;p21"/>
          <p:cNvSpPr/>
          <p:nvPr/>
        </p:nvSpPr>
        <p:spPr>
          <a:xfrm>
            <a:off x="614375" y="1123950"/>
            <a:ext cx="3649500" cy="3114600"/>
          </a:xfrm>
          <a:prstGeom prst="mathMultiply">
            <a:avLst>
              <a:gd name="adj1" fmla="val 10091"/>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1"/>
          <p:cNvSpPr txBox="1"/>
          <p:nvPr/>
        </p:nvSpPr>
        <p:spPr>
          <a:xfrm>
            <a:off x="817475" y="4151400"/>
            <a:ext cx="3243300" cy="6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latin typeface="Calibri"/>
                <a:ea typeface="Calibri"/>
                <a:cs typeface="Calibri"/>
                <a:sym typeface="Calibri"/>
              </a:rPr>
              <a:t>Before: Look at data 1 week at a time over a </a:t>
            </a:r>
            <a:r>
              <a:rPr lang="en-US" sz="1700" b="1">
                <a:solidFill>
                  <a:srgbClr val="980000"/>
                </a:solidFill>
                <a:latin typeface="Calibri"/>
                <a:ea typeface="Calibri"/>
                <a:cs typeface="Calibri"/>
                <a:sym typeface="Calibri"/>
              </a:rPr>
              <a:t>3 week period</a:t>
            </a:r>
            <a:endParaRPr sz="1700" b="1">
              <a:solidFill>
                <a:srgbClr val="980000"/>
              </a:solidFill>
              <a:latin typeface="Calibri"/>
              <a:ea typeface="Calibri"/>
              <a:cs typeface="Calibri"/>
              <a:sym typeface="Calibri"/>
            </a:endParaRPr>
          </a:p>
        </p:txBody>
      </p:sp>
      <p:sp>
        <p:nvSpPr>
          <p:cNvPr id="212" name="Google Shape;212;p21"/>
          <p:cNvSpPr txBox="1"/>
          <p:nvPr/>
        </p:nvSpPr>
        <p:spPr>
          <a:xfrm>
            <a:off x="5033075" y="4151400"/>
            <a:ext cx="3421200" cy="6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latin typeface="Calibri"/>
                <a:ea typeface="Calibri"/>
                <a:cs typeface="Calibri"/>
                <a:sym typeface="Calibri"/>
              </a:rPr>
              <a:t>Now: </a:t>
            </a:r>
            <a:r>
              <a:rPr lang="en-US" sz="1700" b="1">
                <a:solidFill>
                  <a:srgbClr val="38761D"/>
                </a:solidFill>
                <a:latin typeface="Calibri"/>
                <a:ea typeface="Calibri"/>
                <a:cs typeface="Calibri"/>
                <a:sym typeface="Calibri"/>
              </a:rPr>
              <a:t>Single two-week “look back” window</a:t>
            </a:r>
            <a:r>
              <a:rPr lang="en-US" sz="1700" b="1">
                <a:latin typeface="Calibri"/>
                <a:ea typeface="Calibri"/>
                <a:cs typeface="Calibri"/>
                <a:sym typeface="Calibri"/>
              </a:rPr>
              <a:t> to align with CDC</a:t>
            </a:r>
            <a:endParaRPr sz="1700" b="1">
              <a:solidFill>
                <a:srgbClr val="980000"/>
              </a:solidFill>
              <a:latin typeface="Calibri"/>
              <a:ea typeface="Calibri"/>
              <a:cs typeface="Calibri"/>
              <a:sym typeface="Calibri"/>
            </a:endParaRPr>
          </a:p>
        </p:txBody>
      </p:sp>
      <p:sp>
        <p:nvSpPr>
          <p:cNvPr id="213" name="Google Shape;213;p21"/>
          <p:cNvSpPr/>
          <p:nvPr/>
        </p:nvSpPr>
        <p:spPr>
          <a:xfrm>
            <a:off x="5151200" y="1153300"/>
            <a:ext cx="3421200" cy="2914200"/>
          </a:xfrm>
          <a:prstGeom prst="donut">
            <a:avLst>
              <a:gd name="adj" fmla="val 3655"/>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p:nvPr/>
        </p:nvSpPr>
        <p:spPr>
          <a:xfrm>
            <a:off x="2330646" y="126997"/>
            <a:ext cx="6615600" cy="48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800"/>
              <a:buFont typeface="Arial"/>
              <a:buNone/>
            </a:pPr>
            <a:r>
              <a:rPr lang="en-US" sz="2800" b="1" i="0" u="none" strike="noStrike" cap="none">
                <a:solidFill>
                  <a:srgbClr val="0F75BC"/>
                </a:solidFill>
                <a:latin typeface="Arial"/>
                <a:ea typeface="Arial"/>
                <a:cs typeface="Arial"/>
                <a:sym typeface="Arial"/>
              </a:rPr>
              <a:t>Metrics Table</a:t>
            </a:r>
            <a:endParaRPr sz="2800" b="1" i="0" u="none" strike="noStrike" cap="none">
              <a:solidFill>
                <a:srgbClr val="0F75BC"/>
              </a:solidFill>
              <a:latin typeface="Arial"/>
              <a:ea typeface="Arial"/>
              <a:cs typeface="Arial"/>
              <a:sym typeface="Arial"/>
            </a:endParaRPr>
          </a:p>
        </p:txBody>
      </p:sp>
      <p:graphicFrame>
        <p:nvGraphicFramePr>
          <p:cNvPr id="220" name="Google Shape;220;p22"/>
          <p:cNvGraphicFramePr/>
          <p:nvPr>
            <p:extLst>
              <p:ext uri="{D42A27DB-BD31-4B8C-83A1-F6EECF244321}">
                <p14:modId xmlns:p14="http://schemas.microsoft.com/office/powerpoint/2010/main" val="476644598"/>
              </p:ext>
            </p:extLst>
          </p:nvPr>
        </p:nvGraphicFramePr>
        <p:xfrm>
          <a:off x="103696" y="732203"/>
          <a:ext cx="8917750" cy="4449930"/>
        </p:xfrm>
        <a:graphic>
          <a:graphicData uri="http://schemas.openxmlformats.org/drawingml/2006/table">
            <a:tbl>
              <a:tblPr firstRow="1" bandRow="1">
                <a:noFill/>
                <a:tableStyleId>{2ECC559C-BDDE-4BC5-AF49-1A5BB5CCA217}</a:tableStyleId>
              </a:tblPr>
              <a:tblGrid>
                <a:gridCol w="1047225">
                  <a:extLst>
                    <a:ext uri="{9D8B030D-6E8A-4147-A177-3AD203B41FA5}">
                      <a16:colId xmlns:a16="http://schemas.microsoft.com/office/drawing/2014/main" val="20000"/>
                    </a:ext>
                  </a:extLst>
                </a:gridCol>
                <a:gridCol w="996675">
                  <a:extLst>
                    <a:ext uri="{9D8B030D-6E8A-4147-A177-3AD203B41FA5}">
                      <a16:colId xmlns:a16="http://schemas.microsoft.com/office/drawing/2014/main" val="20001"/>
                    </a:ext>
                  </a:extLst>
                </a:gridCol>
                <a:gridCol w="2120000">
                  <a:extLst>
                    <a:ext uri="{9D8B030D-6E8A-4147-A177-3AD203B41FA5}">
                      <a16:colId xmlns:a16="http://schemas.microsoft.com/office/drawing/2014/main" val="20002"/>
                    </a:ext>
                  </a:extLst>
                </a:gridCol>
                <a:gridCol w="3682150">
                  <a:extLst>
                    <a:ext uri="{9D8B030D-6E8A-4147-A177-3AD203B41FA5}">
                      <a16:colId xmlns:a16="http://schemas.microsoft.com/office/drawing/2014/main" val="20003"/>
                    </a:ext>
                  </a:extLst>
                </a:gridCol>
                <a:gridCol w="1071700">
                  <a:extLst>
                    <a:ext uri="{9D8B030D-6E8A-4147-A177-3AD203B41FA5}">
                      <a16:colId xmlns:a16="http://schemas.microsoft.com/office/drawing/2014/main" val="20004"/>
                    </a:ext>
                  </a:extLst>
                </a:gridCol>
              </a:tblGrid>
              <a:tr h="316775">
                <a:tc>
                  <a:txBody>
                    <a:bodyPr/>
                    <a:lstStyle/>
                    <a:p>
                      <a:pPr marL="0" lvl="0" indent="0" algn="ctr" rtl="0">
                        <a:lnSpc>
                          <a:spcPct val="100000"/>
                        </a:lnSpc>
                        <a:spcBef>
                          <a:spcPts val="0"/>
                        </a:spcBef>
                        <a:spcAft>
                          <a:spcPts val="0"/>
                        </a:spcAft>
                        <a:buNone/>
                      </a:pPr>
                      <a:r>
                        <a:rPr lang="en-US" b="1">
                          <a:latin typeface="Calibri"/>
                          <a:ea typeface="Calibri"/>
                          <a:cs typeface="Calibri"/>
                          <a:sym typeface="Calibri"/>
                        </a:rPr>
                        <a:t>Metrics &amp; Models</a:t>
                      </a:r>
                      <a:endParaRPr b="1">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BFBFBF"/>
                    </a:solidFill>
                  </a:tcPr>
                </a:tc>
                <a:tc>
                  <a:txBody>
                    <a:bodyPr/>
                    <a:lstStyle/>
                    <a:p>
                      <a:pPr marL="0" lvl="0" indent="0" algn="ctr" rtl="0">
                        <a:lnSpc>
                          <a:spcPct val="100000"/>
                        </a:lnSpc>
                        <a:spcBef>
                          <a:spcPts val="0"/>
                        </a:spcBef>
                        <a:spcAft>
                          <a:spcPts val="0"/>
                        </a:spcAft>
                        <a:buNone/>
                      </a:pPr>
                      <a:r>
                        <a:rPr lang="en-US" b="1">
                          <a:latin typeface="Calibri"/>
                          <a:ea typeface="Calibri"/>
                          <a:cs typeface="Calibri"/>
                          <a:sym typeface="Calibri"/>
                        </a:rPr>
                        <a:t>On-Site</a:t>
                      </a:r>
                      <a:endParaRPr b="1">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A8D08D"/>
                    </a:solidFill>
                  </a:tcPr>
                </a:tc>
                <a:tc>
                  <a:txBody>
                    <a:bodyPr/>
                    <a:lstStyle/>
                    <a:p>
                      <a:pPr marL="0" lvl="0" indent="0" algn="ctr" rtl="0">
                        <a:lnSpc>
                          <a:spcPct val="100000"/>
                        </a:lnSpc>
                        <a:spcBef>
                          <a:spcPts val="0"/>
                        </a:spcBef>
                        <a:spcAft>
                          <a:spcPts val="0"/>
                        </a:spcAft>
                        <a:buNone/>
                      </a:pPr>
                      <a:r>
                        <a:rPr lang="en-US" b="1">
                          <a:latin typeface="Calibri"/>
                          <a:ea typeface="Calibri"/>
                          <a:cs typeface="Calibri"/>
                          <a:sym typeface="Calibri"/>
                        </a:rPr>
                        <a:t>On-Site and Distance Learning</a:t>
                      </a:r>
                      <a:endParaRPr b="1">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00"/>
                    </a:solidFill>
                  </a:tcPr>
                </a:tc>
                <a:tc>
                  <a:txBody>
                    <a:bodyPr/>
                    <a:lstStyle/>
                    <a:p>
                      <a:pPr marL="0" lvl="0" indent="0" algn="ctr" rtl="0">
                        <a:lnSpc>
                          <a:spcPct val="100000"/>
                        </a:lnSpc>
                        <a:spcBef>
                          <a:spcPts val="0"/>
                        </a:spcBef>
                        <a:spcAft>
                          <a:spcPts val="0"/>
                        </a:spcAft>
                        <a:buNone/>
                      </a:pPr>
                      <a:r>
                        <a:rPr lang="en-US" b="1">
                          <a:latin typeface="Calibri"/>
                          <a:ea typeface="Calibri"/>
                          <a:cs typeface="Calibri"/>
                          <a:sym typeface="Calibri"/>
                        </a:rPr>
                        <a:t>Transition</a:t>
                      </a:r>
                      <a:endParaRPr b="1">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D7D31"/>
                    </a:solidFill>
                  </a:tcPr>
                </a:tc>
                <a:tc>
                  <a:txBody>
                    <a:bodyPr/>
                    <a:lstStyle/>
                    <a:p>
                      <a:pPr marL="0" lvl="0" indent="0" algn="ctr" rtl="0">
                        <a:lnSpc>
                          <a:spcPct val="100000"/>
                        </a:lnSpc>
                        <a:spcBef>
                          <a:spcPts val="0"/>
                        </a:spcBef>
                        <a:spcAft>
                          <a:spcPts val="0"/>
                        </a:spcAft>
                        <a:buNone/>
                      </a:pPr>
                      <a:r>
                        <a:rPr lang="en-US" b="1">
                          <a:latin typeface="Calibri"/>
                          <a:ea typeface="Calibri"/>
                          <a:cs typeface="Calibri"/>
                          <a:sym typeface="Calibri"/>
                        </a:rPr>
                        <a:t>Distance Learning</a:t>
                      </a:r>
                      <a:endParaRPr b="1">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0066"/>
                    </a:solidFill>
                  </a:tcPr>
                </a:tc>
                <a:extLst>
                  <a:ext uri="{0D108BD9-81ED-4DB2-BD59-A6C34878D82A}">
                    <a16:rowId xmlns:a16="http://schemas.microsoft.com/office/drawing/2014/main" val="10000"/>
                  </a:ext>
                </a:extLst>
              </a:tr>
              <a:tr h="486525">
                <a:tc>
                  <a:txBody>
                    <a:bodyPr/>
                    <a:lstStyle/>
                    <a:p>
                      <a:pPr marL="50800" lvl="0" indent="0" algn="l" rtl="0">
                        <a:lnSpc>
                          <a:spcPct val="100000"/>
                        </a:lnSpc>
                        <a:spcBef>
                          <a:spcPts val="0"/>
                        </a:spcBef>
                        <a:spcAft>
                          <a:spcPts val="0"/>
                        </a:spcAft>
                        <a:buNone/>
                      </a:pPr>
                      <a:r>
                        <a:rPr lang="en-US" sz="1000" b="1">
                          <a:latin typeface="Calibri"/>
                          <a:ea typeface="Calibri"/>
                          <a:cs typeface="Calibri"/>
                          <a:sym typeface="Calibri"/>
                        </a:rPr>
                        <a:t>County Case Rate</a:t>
                      </a:r>
                      <a:endParaRPr sz="1000" b="1">
                        <a:latin typeface="Calibri"/>
                        <a:ea typeface="Calibri"/>
                        <a:cs typeface="Calibri"/>
                        <a:sym typeface="Calibri"/>
                      </a:endParaRPr>
                    </a:p>
                    <a:p>
                      <a:pPr marL="50800" lvl="0" indent="0" algn="l" rtl="0">
                        <a:lnSpc>
                          <a:spcPct val="100000"/>
                        </a:lnSpc>
                        <a:spcBef>
                          <a:spcPts val="0"/>
                        </a:spcBef>
                        <a:spcAft>
                          <a:spcPts val="0"/>
                        </a:spcAft>
                        <a:buNone/>
                      </a:pPr>
                      <a:r>
                        <a:rPr lang="en-US" sz="600">
                          <a:latin typeface="Calibri"/>
                          <a:ea typeface="Calibri"/>
                          <a:cs typeface="Calibri"/>
                          <a:sym typeface="Calibri"/>
                        </a:rPr>
                        <a:t>per 100,000 People</a:t>
                      </a:r>
                      <a:endParaRPr sz="600">
                        <a:latin typeface="Calibri"/>
                        <a:ea typeface="Calibri"/>
                        <a:cs typeface="Calibri"/>
                        <a:sym typeface="Calibri"/>
                      </a:endParaRPr>
                    </a:p>
                    <a:p>
                      <a:pPr marL="50800" lvl="0" indent="0" algn="l" rtl="0">
                        <a:lnSpc>
                          <a:spcPct val="100000"/>
                        </a:lnSpc>
                        <a:spcBef>
                          <a:spcPts val="0"/>
                        </a:spcBef>
                        <a:spcAft>
                          <a:spcPts val="0"/>
                        </a:spcAft>
                        <a:buNone/>
                      </a:pPr>
                      <a:r>
                        <a:rPr lang="en-US" sz="600">
                          <a:latin typeface="Calibri"/>
                          <a:ea typeface="Calibri"/>
                          <a:cs typeface="Calibri"/>
                          <a:sym typeface="Calibri"/>
                        </a:rPr>
                        <a:t>Over 14 days</a:t>
                      </a:r>
                      <a:endParaRPr sz="600">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2F2F2"/>
                    </a:solidFill>
                  </a:tcPr>
                </a:tc>
                <a:tc>
                  <a:txBody>
                    <a:bodyPr/>
                    <a:lstStyle/>
                    <a:p>
                      <a:pPr marL="0" lvl="0" indent="0" algn="ctr" rtl="0">
                        <a:lnSpc>
                          <a:spcPct val="100000"/>
                        </a:lnSpc>
                        <a:spcBef>
                          <a:spcPts val="0"/>
                        </a:spcBef>
                        <a:spcAft>
                          <a:spcPts val="0"/>
                        </a:spcAft>
                        <a:buNone/>
                      </a:pPr>
                      <a:r>
                        <a:rPr lang="en-US">
                          <a:latin typeface="Calibri"/>
                          <a:ea typeface="Calibri"/>
                          <a:cs typeface="Calibri"/>
                          <a:sym typeface="Calibri"/>
                        </a:rPr>
                        <a:t>&lt;50.0</a:t>
                      </a:r>
                      <a:endParaRPr>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2EFD9"/>
                    </a:solidFill>
                  </a:tcPr>
                </a:tc>
                <a:tc>
                  <a:txBody>
                    <a:bodyPr/>
                    <a:lstStyle/>
                    <a:p>
                      <a:pPr marL="0" lvl="0" indent="0" algn="ctr" rtl="0">
                        <a:lnSpc>
                          <a:spcPct val="100000"/>
                        </a:lnSpc>
                        <a:spcBef>
                          <a:spcPts val="0"/>
                        </a:spcBef>
                        <a:spcAft>
                          <a:spcPts val="0"/>
                        </a:spcAft>
                        <a:buNone/>
                      </a:pPr>
                      <a:r>
                        <a:rPr lang="en-US">
                          <a:latin typeface="Calibri"/>
                          <a:ea typeface="Calibri"/>
                          <a:cs typeface="Calibri"/>
                          <a:sym typeface="Calibri"/>
                        </a:rPr>
                        <a:t>50.0 to &lt;100.0</a:t>
                      </a:r>
                      <a:endParaRPr>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99"/>
                    </a:solidFill>
                  </a:tcPr>
                </a:tc>
                <a:tc>
                  <a:txBody>
                    <a:bodyPr/>
                    <a:lstStyle/>
                    <a:p>
                      <a:pPr marL="0" lvl="0" indent="0" algn="ctr" rtl="0">
                        <a:lnSpc>
                          <a:spcPct val="100000"/>
                        </a:lnSpc>
                        <a:spcBef>
                          <a:spcPts val="0"/>
                        </a:spcBef>
                        <a:spcAft>
                          <a:spcPts val="0"/>
                        </a:spcAft>
                        <a:buNone/>
                      </a:pPr>
                      <a:r>
                        <a:rPr lang="en-US">
                          <a:latin typeface="Calibri"/>
                          <a:ea typeface="Calibri"/>
                          <a:cs typeface="Calibri"/>
                          <a:sym typeface="Calibri"/>
                        </a:rPr>
                        <a:t>100.0 to ≤200.0 </a:t>
                      </a:r>
                      <a:endParaRPr>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CC99"/>
                    </a:solidFill>
                  </a:tcPr>
                </a:tc>
                <a:tc>
                  <a:txBody>
                    <a:bodyPr/>
                    <a:lstStyle/>
                    <a:p>
                      <a:pPr marL="0" lvl="0" indent="0" algn="ctr" rtl="0">
                        <a:lnSpc>
                          <a:spcPct val="100000"/>
                        </a:lnSpc>
                        <a:spcBef>
                          <a:spcPts val="0"/>
                        </a:spcBef>
                        <a:spcAft>
                          <a:spcPts val="0"/>
                        </a:spcAft>
                        <a:buNone/>
                      </a:pPr>
                      <a:r>
                        <a:rPr lang="en-US">
                          <a:latin typeface="Calibri"/>
                          <a:ea typeface="Calibri"/>
                          <a:cs typeface="Calibri"/>
                          <a:sym typeface="Calibri"/>
                        </a:rPr>
                        <a:t>&gt;200.0</a:t>
                      </a:r>
                      <a:endParaRPr>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CCFF"/>
                    </a:solidFill>
                  </a:tcPr>
                </a:tc>
                <a:extLst>
                  <a:ext uri="{0D108BD9-81ED-4DB2-BD59-A6C34878D82A}">
                    <a16:rowId xmlns:a16="http://schemas.microsoft.com/office/drawing/2014/main" val="10001"/>
                  </a:ext>
                </a:extLst>
              </a:tr>
              <a:tr h="496500">
                <a:tc>
                  <a:txBody>
                    <a:bodyPr/>
                    <a:lstStyle/>
                    <a:p>
                      <a:pPr marL="0" lvl="0" indent="0" algn="l" rtl="0">
                        <a:lnSpc>
                          <a:spcPct val="100000"/>
                        </a:lnSpc>
                        <a:spcBef>
                          <a:spcPts val="0"/>
                        </a:spcBef>
                        <a:spcAft>
                          <a:spcPts val="0"/>
                        </a:spcAft>
                        <a:buNone/>
                      </a:pPr>
                      <a:r>
                        <a:rPr lang="en-US" sz="1000" b="1">
                          <a:latin typeface="Calibri"/>
                          <a:ea typeface="Calibri"/>
                          <a:cs typeface="Calibri"/>
                          <a:sym typeface="Calibri"/>
                        </a:rPr>
                        <a:t>County Case Count</a:t>
                      </a:r>
                      <a:endParaRPr sz="1000" b="1">
                        <a:latin typeface="Calibri"/>
                        <a:ea typeface="Calibri"/>
                        <a:cs typeface="Calibri"/>
                        <a:sym typeface="Calibri"/>
                      </a:endParaRPr>
                    </a:p>
                    <a:p>
                      <a:pPr marL="0" lvl="0" indent="0" algn="l" rtl="0">
                        <a:lnSpc>
                          <a:spcPct val="100000"/>
                        </a:lnSpc>
                        <a:spcBef>
                          <a:spcPts val="0"/>
                        </a:spcBef>
                        <a:spcAft>
                          <a:spcPts val="0"/>
                        </a:spcAft>
                        <a:buNone/>
                      </a:pPr>
                      <a:r>
                        <a:rPr lang="en-US" sz="600">
                          <a:latin typeface="Calibri"/>
                          <a:ea typeface="Calibri"/>
                          <a:cs typeface="Calibri"/>
                          <a:sym typeface="Calibri"/>
                        </a:rPr>
                        <a:t>Over 14 days</a:t>
                      </a:r>
                      <a:endParaRPr sz="600">
                        <a:latin typeface="Calibri"/>
                        <a:ea typeface="Calibri"/>
                        <a:cs typeface="Calibri"/>
                        <a:sym typeface="Calibri"/>
                      </a:endParaRPr>
                    </a:p>
                    <a:p>
                      <a:pPr marL="0" lvl="0" indent="0" algn="l" rtl="0">
                        <a:lnSpc>
                          <a:spcPct val="100000"/>
                        </a:lnSpc>
                        <a:spcBef>
                          <a:spcPts val="0"/>
                        </a:spcBef>
                        <a:spcAft>
                          <a:spcPts val="0"/>
                        </a:spcAft>
                        <a:buNone/>
                      </a:pPr>
                      <a:r>
                        <a:rPr lang="en-US" sz="500">
                          <a:latin typeface="Calibri"/>
                          <a:ea typeface="Calibri"/>
                          <a:cs typeface="Calibri"/>
                          <a:sym typeface="Calibri"/>
                        </a:rPr>
                        <a:t>(for small counties</a:t>
                      </a:r>
                      <a:r>
                        <a:rPr lang="en-US" sz="500" baseline="30000">
                          <a:latin typeface="Calibri"/>
                          <a:ea typeface="Calibri"/>
                          <a:cs typeface="Calibri"/>
                          <a:sym typeface="Calibri"/>
                        </a:rPr>
                        <a:t>1</a:t>
                      </a:r>
                      <a:r>
                        <a:rPr lang="en-US" sz="500">
                          <a:latin typeface="Calibri"/>
                          <a:ea typeface="Calibri"/>
                          <a:cs typeface="Calibri"/>
                          <a:sym typeface="Calibri"/>
                        </a:rPr>
                        <a:t>)</a:t>
                      </a:r>
                      <a:endParaRPr sz="500">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2F2F2"/>
                    </a:solidFill>
                  </a:tcPr>
                </a:tc>
                <a:tc>
                  <a:txBody>
                    <a:bodyPr/>
                    <a:lstStyle/>
                    <a:p>
                      <a:pPr marL="0" lvl="0" indent="0" algn="ctr" rtl="0">
                        <a:lnSpc>
                          <a:spcPct val="100000"/>
                        </a:lnSpc>
                        <a:spcBef>
                          <a:spcPts val="0"/>
                        </a:spcBef>
                        <a:spcAft>
                          <a:spcPts val="0"/>
                        </a:spcAft>
                        <a:buNone/>
                      </a:pPr>
                      <a:r>
                        <a:rPr lang="en-US">
                          <a:latin typeface="Calibri"/>
                          <a:ea typeface="Calibri"/>
                          <a:cs typeface="Calibri"/>
                          <a:sym typeface="Calibri"/>
                        </a:rPr>
                        <a:t>&lt;30</a:t>
                      </a:r>
                      <a:endParaRPr>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2EFD9"/>
                    </a:solidFill>
                  </a:tcPr>
                </a:tc>
                <a:tc>
                  <a:txBody>
                    <a:bodyPr/>
                    <a:lstStyle/>
                    <a:p>
                      <a:pPr marL="0" lvl="0" indent="0" algn="ctr" rtl="0">
                        <a:lnSpc>
                          <a:spcPct val="100000"/>
                        </a:lnSpc>
                        <a:spcBef>
                          <a:spcPts val="0"/>
                        </a:spcBef>
                        <a:spcAft>
                          <a:spcPts val="0"/>
                        </a:spcAft>
                        <a:buNone/>
                      </a:pPr>
                      <a:r>
                        <a:rPr lang="en-US">
                          <a:latin typeface="Calibri"/>
                          <a:ea typeface="Calibri"/>
                          <a:cs typeface="Calibri"/>
                          <a:sym typeface="Calibri"/>
                        </a:rPr>
                        <a:t>30 to &lt;45 </a:t>
                      </a:r>
                      <a:endParaRPr>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99"/>
                    </a:solidFill>
                  </a:tcPr>
                </a:tc>
                <a:tc>
                  <a:txBody>
                    <a:bodyPr/>
                    <a:lstStyle/>
                    <a:p>
                      <a:pPr marL="0" lvl="0" indent="0" algn="ctr" rtl="0">
                        <a:lnSpc>
                          <a:spcPct val="100000"/>
                        </a:lnSpc>
                        <a:spcBef>
                          <a:spcPts val="0"/>
                        </a:spcBef>
                        <a:spcAft>
                          <a:spcPts val="0"/>
                        </a:spcAft>
                        <a:buNone/>
                      </a:pPr>
                      <a:r>
                        <a:rPr lang="en-US">
                          <a:latin typeface="Calibri"/>
                          <a:ea typeface="Calibri"/>
                          <a:cs typeface="Calibri"/>
                          <a:sym typeface="Calibri"/>
                        </a:rPr>
                        <a:t>45 to ≤60</a:t>
                      </a:r>
                      <a:endParaRPr>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CC99"/>
                    </a:solidFill>
                  </a:tcPr>
                </a:tc>
                <a:tc>
                  <a:txBody>
                    <a:bodyPr/>
                    <a:lstStyle/>
                    <a:p>
                      <a:pPr marL="0" lvl="0" indent="0" algn="ctr" rtl="0">
                        <a:lnSpc>
                          <a:spcPct val="100000"/>
                        </a:lnSpc>
                        <a:spcBef>
                          <a:spcPts val="0"/>
                        </a:spcBef>
                        <a:spcAft>
                          <a:spcPts val="0"/>
                        </a:spcAft>
                        <a:buNone/>
                      </a:pPr>
                      <a:r>
                        <a:rPr lang="en-US">
                          <a:latin typeface="Calibri"/>
                          <a:ea typeface="Calibri"/>
                          <a:cs typeface="Calibri"/>
                          <a:sym typeface="Calibri"/>
                        </a:rPr>
                        <a:t>&gt;60</a:t>
                      </a:r>
                      <a:endParaRPr>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CCFF"/>
                    </a:solidFill>
                  </a:tcPr>
                </a:tc>
                <a:extLst>
                  <a:ext uri="{0D108BD9-81ED-4DB2-BD59-A6C34878D82A}">
                    <a16:rowId xmlns:a16="http://schemas.microsoft.com/office/drawing/2014/main" val="10002"/>
                  </a:ext>
                </a:extLst>
              </a:tr>
              <a:tr h="359825">
                <a:tc>
                  <a:txBody>
                    <a:bodyPr/>
                    <a:lstStyle/>
                    <a:p>
                      <a:pPr marL="0" lvl="0" indent="0" algn="l" rtl="0">
                        <a:lnSpc>
                          <a:spcPct val="100000"/>
                        </a:lnSpc>
                        <a:spcBef>
                          <a:spcPts val="0"/>
                        </a:spcBef>
                        <a:spcAft>
                          <a:spcPts val="0"/>
                        </a:spcAft>
                        <a:buNone/>
                      </a:pPr>
                      <a:r>
                        <a:rPr lang="en-US" sz="1000" b="1">
                          <a:latin typeface="Calibri"/>
                          <a:ea typeface="Calibri"/>
                          <a:cs typeface="Calibri"/>
                          <a:sym typeface="Calibri"/>
                        </a:rPr>
                        <a:t>County Test Positivity</a:t>
                      </a:r>
                      <a:r>
                        <a:rPr lang="en-US" sz="800" b="1" baseline="30000">
                          <a:latin typeface="Calibri"/>
                          <a:ea typeface="Calibri"/>
                          <a:cs typeface="Calibri"/>
                          <a:sym typeface="Calibri"/>
                        </a:rPr>
                        <a:t>2</a:t>
                      </a:r>
                      <a:r>
                        <a:rPr lang="en-US" sz="800" b="1">
                          <a:latin typeface="Calibri"/>
                          <a:ea typeface="Calibri"/>
                          <a:cs typeface="Calibri"/>
                          <a:sym typeface="Calibri"/>
                        </a:rPr>
                        <a:t> </a:t>
                      </a:r>
                      <a:endParaRPr sz="800" b="1">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2F2F2"/>
                    </a:solidFill>
                  </a:tcPr>
                </a:tc>
                <a:tc>
                  <a:txBody>
                    <a:bodyPr/>
                    <a:lstStyle/>
                    <a:p>
                      <a:pPr marL="0" lvl="0" indent="0" algn="ctr" rtl="0">
                        <a:lnSpc>
                          <a:spcPct val="100000"/>
                        </a:lnSpc>
                        <a:spcBef>
                          <a:spcPts val="0"/>
                        </a:spcBef>
                        <a:spcAft>
                          <a:spcPts val="0"/>
                        </a:spcAft>
                        <a:buNone/>
                      </a:pPr>
                      <a:r>
                        <a:rPr lang="en-US">
                          <a:latin typeface="Calibri"/>
                          <a:ea typeface="Calibri"/>
                          <a:cs typeface="Calibri"/>
                          <a:sym typeface="Calibri"/>
                        </a:rPr>
                        <a:t>&lt;5.0%</a:t>
                      </a:r>
                      <a:endParaRPr>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2EFD9"/>
                    </a:solidFill>
                  </a:tcPr>
                </a:tc>
                <a:tc>
                  <a:txBody>
                    <a:bodyPr/>
                    <a:lstStyle/>
                    <a:p>
                      <a:pPr marL="0" lvl="0" indent="0" algn="ctr" rtl="0">
                        <a:lnSpc>
                          <a:spcPct val="100000"/>
                        </a:lnSpc>
                        <a:spcBef>
                          <a:spcPts val="0"/>
                        </a:spcBef>
                        <a:spcAft>
                          <a:spcPts val="0"/>
                        </a:spcAft>
                        <a:buNone/>
                      </a:pPr>
                      <a:r>
                        <a:rPr lang="en-US">
                          <a:latin typeface="Calibri"/>
                          <a:ea typeface="Calibri"/>
                          <a:cs typeface="Calibri"/>
                          <a:sym typeface="Calibri"/>
                        </a:rPr>
                        <a:t>5.0% to &lt;8.0%</a:t>
                      </a:r>
                      <a:endParaRPr>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99"/>
                    </a:solidFill>
                  </a:tcPr>
                </a:tc>
                <a:tc>
                  <a:txBody>
                    <a:bodyPr/>
                    <a:lstStyle/>
                    <a:p>
                      <a:pPr marL="0" lvl="0" indent="0" algn="ctr" rtl="0">
                        <a:lnSpc>
                          <a:spcPct val="100000"/>
                        </a:lnSpc>
                        <a:spcBef>
                          <a:spcPts val="0"/>
                        </a:spcBef>
                        <a:spcAft>
                          <a:spcPts val="0"/>
                        </a:spcAft>
                        <a:buNone/>
                      </a:pPr>
                      <a:r>
                        <a:rPr lang="en-US">
                          <a:latin typeface="Calibri"/>
                          <a:ea typeface="Calibri"/>
                          <a:cs typeface="Calibri"/>
                          <a:sym typeface="Calibri"/>
                        </a:rPr>
                        <a:t>8.0% to ≤10.0%</a:t>
                      </a:r>
                      <a:endParaRPr>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CC99"/>
                    </a:solidFill>
                  </a:tcPr>
                </a:tc>
                <a:tc>
                  <a:txBody>
                    <a:bodyPr/>
                    <a:lstStyle/>
                    <a:p>
                      <a:pPr marL="0" lvl="0" indent="0" algn="ctr" rtl="0">
                        <a:lnSpc>
                          <a:spcPct val="100000"/>
                        </a:lnSpc>
                        <a:spcBef>
                          <a:spcPts val="0"/>
                        </a:spcBef>
                        <a:spcAft>
                          <a:spcPts val="0"/>
                        </a:spcAft>
                        <a:buNone/>
                      </a:pPr>
                      <a:r>
                        <a:rPr lang="en-US">
                          <a:latin typeface="Calibri"/>
                          <a:ea typeface="Calibri"/>
                          <a:cs typeface="Calibri"/>
                          <a:sym typeface="Calibri"/>
                        </a:rPr>
                        <a:t>&gt;10.0%</a:t>
                      </a:r>
                      <a:endParaRPr>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CCFF"/>
                    </a:solidFill>
                  </a:tcPr>
                </a:tc>
                <a:extLst>
                  <a:ext uri="{0D108BD9-81ED-4DB2-BD59-A6C34878D82A}">
                    <a16:rowId xmlns:a16="http://schemas.microsoft.com/office/drawing/2014/main" val="10003"/>
                  </a:ext>
                </a:extLst>
              </a:tr>
              <a:tr h="1753350">
                <a:tc>
                  <a:txBody>
                    <a:bodyPr/>
                    <a:lstStyle/>
                    <a:p>
                      <a:pPr marL="0" lvl="0" indent="0" algn="l" rtl="0">
                        <a:lnSpc>
                          <a:spcPct val="100000"/>
                        </a:lnSpc>
                        <a:spcBef>
                          <a:spcPts val="0"/>
                        </a:spcBef>
                        <a:spcAft>
                          <a:spcPts val="0"/>
                        </a:spcAft>
                        <a:buNone/>
                      </a:pPr>
                      <a:r>
                        <a:rPr lang="en-US" sz="1000" b="1">
                          <a:latin typeface="Calibri"/>
                          <a:ea typeface="Calibri"/>
                          <a:cs typeface="Calibri"/>
                          <a:sym typeface="Calibri"/>
                        </a:rPr>
                        <a:t>Instructional Model</a:t>
                      </a:r>
                      <a:endParaRPr sz="1000" b="1">
                        <a:latin typeface="Calibri"/>
                        <a:ea typeface="Calibri"/>
                        <a:cs typeface="Calibri"/>
                        <a:sym typeface="Calibri"/>
                      </a:endParaRPr>
                    </a:p>
                    <a:p>
                      <a:pPr marL="0" lvl="0" indent="0" algn="l" rtl="0">
                        <a:lnSpc>
                          <a:spcPct val="100000"/>
                        </a:lnSpc>
                        <a:spcBef>
                          <a:spcPts val="0"/>
                        </a:spcBef>
                        <a:spcAft>
                          <a:spcPts val="0"/>
                        </a:spcAft>
                        <a:buNone/>
                      </a:pPr>
                      <a:r>
                        <a:rPr lang="en-US" sz="1000">
                          <a:latin typeface="Calibri"/>
                          <a:ea typeface="Calibri"/>
                          <a:cs typeface="Calibri"/>
                          <a:sym typeface="Calibri"/>
                        </a:rPr>
                        <a:t> </a:t>
                      </a:r>
                      <a:endParaRPr sz="1000">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2F2F2"/>
                    </a:solidFill>
                  </a:tcPr>
                </a:tc>
                <a:tc>
                  <a:txBody>
                    <a:bodyPr/>
                    <a:lstStyle/>
                    <a:p>
                      <a:pPr marL="0" lvl="0" indent="0" algn="l" rtl="0">
                        <a:lnSpc>
                          <a:spcPct val="100000"/>
                        </a:lnSpc>
                        <a:spcBef>
                          <a:spcPts val="0"/>
                        </a:spcBef>
                        <a:spcAft>
                          <a:spcPts val="0"/>
                        </a:spcAft>
                        <a:buNone/>
                      </a:pPr>
                      <a:r>
                        <a:rPr lang="en-US" sz="900">
                          <a:latin typeface="Calibri"/>
                          <a:ea typeface="Calibri"/>
                          <a:cs typeface="Calibri"/>
                          <a:sym typeface="Calibri"/>
                        </a:rPr>
                        <a:t>Prioritize </a:t>
                      </a:r>
                      <a:r>
                        <a:rPr lang="en-US" sz="900" i="1">
                          <a:latin typeface="Calibri"/>
                          <a:ea typeface="Calibri"/>
                          <a:cs typeface="Calibri"/>
                          <a:sym typeface="Calibri"/>
                        </a:rPr>
                        <a:t>On-Site</a:t>
                      </a:r>
                      <a:r>
                        <a:rPr lang="en-US" sz="900">
                          <a:latin typeface="Calibri"/>
                          <a:ea typeface="Calibri"/>
                          <a:cs typeface="Calibri"/>
                          <a:sym typeface="Calibri"/>
                        </a:rPr>
                        <a:t> or</a:t>
                      </a:r>
                      <a:endParaRPr sz="900">
                        <a:latin typeface="Calibri"/>
                        <a:ea typeface="Calibri"/>
                        <a:cs typeface="Calibri"/>
                        <a:sym typeface="Calibri"/>
                      </a:endParaRPr>
                    </a:p>
                    <a:p>
                      <a:pPr marL="0" lvl="0" indent="0" algn="l" rtl="0">
                        <a:lnSpc>
                          <a:spcPct val="100000"/>
                        </a:lnSpc>
                        <a:spcBef>
                          <a:spcPts val="0"/>
                        </a:spcBef>
                        <a:spcAft>
                          <a:spcPts val="0"/>
                        </a:spcAft>
                        <a:buNone/>
                      </a:pPr>
                      <a:r>
                        <a:rPr lang="en-US" sz="900" i="1">
                          <a:latin typeface="Calibri"/>
                          <a:ea typeface="Calibri"/>
                          <a:cs typeface="Calibri"/>
                          <a:sym typeface="Calibri"/>
                        </a:rPr>
                        <a:t>Hybrid</a:t>
                      </a:r>
                      <a:r>
                        <a:rPr lang="en-US" sz="900">
                          <a:latin typeface="Calibri"/>
                          <a:ea typeface="Calibri"/>
                          <a:cs typeface="Calibri"/>
                          <a:sym typeface="Calibri"/>
                        </a:rPr>
                        <a:t> (as needed to maintain small cohorts) instructional models. </a:t>
                      </a:r>
                      <a:endParaRPr sz="900">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E2EFD9"/>
                    </a:solidFill>
                  </a:tcPr>
                </a:tc>
                <a:tc>
                  <a:txBody>
                    <a:bodyPr/>
                    <a:lstStyle/>
                    <a:p>
                      <a:pPr marL="0" lvl="0" indent="0" algn="l" rtl="0">
                        <a:lnSpc>
                          <a:spcPct val="100000"/>
                        </a:lnSpc>
                        <a:spcBef>
                          <a:spcPts val="0"/>
                        </a:spcBef>
                        <a:spcAft>
                          <a:spcPts val="0"/>
                        </a:spcAft>
                        <a:buNone/>
                      </a:pPr>
                      <a:r>
                        <a:rPr lang="en-US" sz="900">
                          <a:latin typeface="Calibri"/>
                          <a:ea typeface="Calibri"/>
                          <a:cs typeface="Calibri"/>
                          <a:sym typeface="Calibri"/>
                        </a:rPr>
                        <a:t>Prioritize careful phasing in of </a:t>
                      </a:r>
                      <a:r>
                        <a:rPr lang="en-US" sz="900" i="1">
                          <a:latin typeface="Calibri"/>
                          <a:ea typeface="Calibri"/>
                          <a:cs typeface="Calibri"/>
                          <a:sym typeface="Calibri"/>
                        </a:rPr>
                        <a:t>On-Site</a:t>
                      </a:r>
                      <a:r>
                        <a:rPr lang="en-US" sz="900">
                          <a:latin typeface="Calibri"/>
                          <a:ea typeface="Calibri"/>
                          <a:cs typeface="Calibri"/>
                          <a:sym typeface="Calibri"/>
                        </a:rPr>
                        <a:t> or </a:t>
                      </a:r>
                      <a:r>
                        <a:rPr lang="en-US" sz="900" i="1">
                          <a:latin typeface="Calibri"/>
                          <a:ea typeface="Calibri"/>
                          <a:cs typeface="Calibri"/>
                          <a:sym typeface="Calibri"/>
                        </a:rPr>
                        <a:t>Hybrid</a:t>
                      </a:r>
                      <a:r>
                        <a:rPr lang="en-US" sz="900">
                          <a:latin typeface="Calibri"/>
                          <a:ea typeface="Calibri"/>
                          <a:cs typeface="Calibri"/>
                          <a:sym typeface="Calibri"/>
                        </a:rPr>
                        <a:t> for elementary schools (starting with K-3 and adding additional grades up to grade 6).</a:t>
                      </a:r>
                      <a:endParaRPr sz="900">
                        <a:latin typeface="Calibri"/>
                        <a:ea typeface="Calibri"/>
                        <a:cs typeface="Calibri"/>
                        <a:sym typeface="Calibri"/>
                      </a:endParaRPr>
                    </a:p>
                    <a:p>
                      <a:pPr marL="0" lvl="0" indent="0" algn="l" rtl="0">
                        <a:lnSpc>
                          <a:spcPct val="100000"/>
                        </a:lnSpc>
                        <a:spcBef>
                          <a:spcPts val="0"/>
                        </a:spcBef>
                        <a:spcAft>
                          <a:spcPts val="0"/>
                        </a:spcAft>
                        <a:buNone/>
                      </a:pPr>
                      <a:r>
                        <a:rPr lang="en-US" sz="900">
                          <a:latin typeface="Calibri"/>
                          <a:ea typeface="Calibri"/>
                          <a:cs typeface="Calibri"/>
                          <a:sym typeface="Calibri"/>
                        </a:rPr>
                        <a:t> </a:t>
                      </a:r>
                      <a:endParaRPr sz="900">
                        <a:latin typeface="Calibri"/>
                        <a:ea typeface="Calibri"/>
                        <a:cs typeface="Calibri"/>
                        <a:sym typeface="Calibri"/>
                      </a:endParaRPr>
                    </a:p>
                    <a:p>
                      <a:pPr marL="0" lvl="0" indent="0" algn="l" rtl="0">
                        <a:lnSpc>
                          <a:spcPct val="100000"/>
                        </a:lnSpc>
                        <a:spcBef>
                          <a:spcPts val="0"/>
                        </a:spcBef>
                        <a:spcAft>
                          <a:spcPts val="0"/>
                        </a:spcAft>
                        <a:buNone/>
                      </a:pPr>
                      <a:r>
                        <a:rPr lang="en-US" sz="900">
                          <a:latin typeface="Calibri"/>
                          <a:ea typeface="Calibri"/>
                          <a:cs typeface="Calibri"/>
                          <a:sym typeface="Calibri"/>
                        </a:rPr>
                        <a:t>Middle school and high school primarily </a:t>
                      </a:r>
                      <a:r>
                        <a:rPr lang="en-US" sz="900" i="1">
                          <a:latin typeface="Calibri"/>
                          <a:ea typeface="Calibri"/>
                          <a:cs typeface="Calibri"/>
                          <a:sym typeface="Calibri"/>
                        </a:rPr>
                        <a:t>Comprehensive Distance Learning</a:t>
                      </a:r>
                      <a:r>
                        <a:rPr lang="en-US" sz="900">
                          <a:latin typeface="Calibri"/>
                          <a:ea typeface="Calibri"/>
                          <a:cs typeface="Calibri"/>
                          <a:sym typeface="Calibri"/>
                        </a:rPr>
                        <a:t> with allowable </a:t>
                      </a:r>
                      <a:r>
                        <a:rPr lang="en-US" sz="900" i="1">
                          <a:latin typeface="Calibri"/>
                          <a:ea typeface="Calibri"/>
                          <a:cs typeface="Calibri"/>
                          <a:sym typeface="Calibri"/>
                        </a:rPr>
                        <a:t>Limited In-Person Instruction. </a:t>
                      </a:r>
                      <a:r>
                        <a:rPr lang="en-US" sz="900">
                          <a:latin typeface="Calibri"/>
                          <a:ea typeface="Calibri"/>
                          <a:cs typeface="Calibri"/>
                          <a:sym typeface="Calibri"/>
                        </a:rPr>
                        <a:t>Over time, if elementary schools can demonstrate the ability to limit transmission in the school environment</a:t>
                      </a:r>
                      <a:r>
                        <a:rPr lang="en-US" sz="900" baseline="30000">
                          <a:latin typeface="Calibri"/>
                          <a:ea typeface="Calibri"/>
                          <a:cs typeface="Calibri"/>
                          <a:sym typeface="Calibri"/>
                        </a:rPr>
                        <a:t>5</a:t>
                      </a:r>
                      <a:r>
                        <a:rPr lang="en-US" sz="900">
                          <a:latin typeface="Calibri"/>
                          <a:ea typeface="Calibri"/>
                          <a:cs typeface="Calibri"/>
                          <a:sym typeface="Calibri"/>
                        </a:rPr>
                        <a:t>, transition to </a:t>
                      </a:r>
                      <a:r>
                        <a:rPr lang="en-US" sz="900" i="1">
                          <a:latin typeface="Calibri"/>
                          <a:ea typeface="Calibri"/>
                          <a:cs typeface="Calibri"/>
                          <a:sym typeface="Calibri"/>
                        </a:rPr>
                        <a:t>On-Site</a:t>
                      </a:r>
                      <a:r>
                        <a:rPr lang="en-US" sz="900">
                          <a:latin typeface="Calibri"/>
                          <a:ea typeface="Calibri"/>
                          <a:cs typeface="Calibri"/>
                          <a:sym typeface="Calibri"/>
                        </a:rPr>
                        <a:t> or </a:t>
                      </a:r>
                      <a:r>
                        <a:rPr lang="en-US" sz="900" i="1">
                          <a:latin typeface="Calibri"/>
                          <a:ea typeface="Calibri"/>
                          <a:cs typeface="Calibri"/>
                          <a:sym typeface="Calibri"/>
                        </a:rPr>
                        <a:t>Hybrid</a:t>
                      </a:r>
                      <a:r>
                        <a:rPr lang="en-US" sz="900">
                          <a:latin typeface="Calibri"/>
                          <a:ea typeface="Calibri"/>
                          <a:cs typeface="Calibri"/>
                          <a:sym typeface="Calibri"/>
                        </a:rPr>
                        <a:t>.</a:t>
                      </a:r>
                      <a:endParaRPr sz="900">
                        <a:latin typeface="Calibri"/>
                        <a:ea typeface="Calibri"/>
                        <a:cs typeface="Calibri"/>
                        <a:sym typeface="Calibri"/>
                      </a:endParaRPr>
                    </a:p>
                    <a:p>
                      <a:pPr marL="0" lvl="0" indent="0" algn="l" rtl="0">
                        <a:lnSpc>
                          <a:spcPct val="100000"/>
                        </a:lnSpc>
                        <a:spcBef>
                          <a:spcPts val="0"/>
                        </a:spcBef>
                        <a:spcAft>
                          <a:spcPts val="0"/>
                        </a:spcAft>
                        <a:buNone/>
                      </a:pPr>
                      <a:r>
                        <a:rPr lang="en-US" sz="900">
                          <a:latin typeface="Calibri"/>
                          <a:ea typeface="Calibri"/>
                          <a:cs typeface="Calibri"/>
                          <a:sym typeface="Calibri"/>
                        </a:rPr>
                        <a:t> </a:t>
                      </a:r>
                      <a:endParaRPr sz="900">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FF99"/>
                    </a:solidFill>
                  </a:tcPr>
                </a:tc>
                <a:tc>
                  <a:txBody>
                    <a:bodyPr/>
                    <a:lstStyle/>
                    <a:p>
                      <a:pPr marL="0" lvl="0" indent="0" algn="l" rtl="0">
                        <a:lnSpc>
                          <a:spcPct val="100000"/>
                        </a:lnSpc>
                        <a:spcBef>
                          <a:spcPts val="0"/>
                        </a:spcBef>
                        <a:spcAft>
                          <a:spcPts val="0"/>
                        </a:spcAft>
                        <a:buNone/>
                      </a:pPr>
                      <a:r>
                        <a:rPr lang="en-US" sz="900">
                          <a:latin typeface="Calibri"/>
                          <a:ea typeface="Calibri"/>
                          <a:cs typeface="Calibri"/>
                          <a:sym typeface="Calibri"/>
                        </a:rPr>
                        <a:t>Consider transition to</a:t>
                      </a:r>
                      <a:r>
                        <a:rPr lang="en-US" sz="900" i="1">
                          <a:latin typeface="Calibri"/>
                          <a:ea typeface="Calibri"/>
                          <a:cs typeface="Calibri"/>
                          <a:sym typeface="Calibri"/>
                        </a:rPr>
                        <a:t> Comprehensive Distance Learning</a:t>
                      </a:r>
                      <a:r>
                        <a:rPr lang="en-US" sz="900">
                          <a:latin typeface="Calibri"/>
                          <a:ea typeface="Calibri"/>
                          <a:cs typeface="Calibri"/>
                          <a:sym typeface="Calibri"/>
                        </a:rPr>
                        <a:t> with allowable </a:t>
                      </a:r>
                      <a:r>
                        <a:rPr lang="en-US" sz="900" i="1">
                          <a:latin typeface="Calibri"/>
                          <a:ea typeface="Calibri"/>
                          <a:cs typeface="Calibri"/>
                          <a:sym typeface="Calibri"/>
                        </a:rPr>
                        <a:t>Limited In-Person Instruction.</a:t>
                      </a:r>
                      <a:r>
                        <a:rPr lang="en-US" sz="900">
                          <a:latin typeface="Calibri"/>
                          <a:ea typeface="Calibri"/>
                          <a:cs typeface="Calibri"/>
                          <a:sym typeface="Calibri"/>
                        </a:rPr>
                        <a:t> </a:t>
                      </a:r>
                      <a:endParaRPr sz="900">
                        <a:latin typeface="Calibri"/>
                        <a:ea typeface="Calibri"/>
                        <a:cs typeface="Calibri"/>
                        <a:sym typeface="Calibri"/>
                      </a:endParaRPr>
                    </a:p>
                    <a:p>
                      <a:pPr marL="0" lvl="0" indent="0" algn="l" rtl="0">
                        <a:lnSpc>
                          <a:spcPct val="100000"/>
                        </a:lnSpc>
                        <a:spcBef>
                          <a:spcPts val="0"/>
                        </a:spcBef>
                        <a:spcAft>
                          <a:spcPts val="0"/>
                        </a:spcAft>
                        <a:buNone/>
                      </a:pPr>
                      <a:r>
                        <a:rPr lang="en-US" sz="900">
                          <a:latin typeface="Calibri"/>
                          <a:ea typeface="Calibri"/>
                          <a:cs typeface="Calibri"/>
                          <a:sym typeface="Calibri"/>
                        </a:rPr>
                        <a:t> </a:t>
                      </a:r>
                      <a:endParaRPr sz="900">
                        <a:latin typeface="Calibri"/>
                        <a:ea typeface="Calibri"/>
                        <a:cs typeface="Calibri"/>
                        <a:sym typeface="Calibri"/>
                      </a:endParaRPr>
                    </a:p>
                    <a:p>
                      <a:pPr marL="0" lvl="0" indent="0" algn="l" rtl="0">
                        <a:lnSpc>
                          <a:spcPct val="100000"/>
                        </a:lnSpc>
                        <a:spcBef>
                          <a:spcPts val="0"/>
                        </a:spcBef>
                        <a:spcAft>
                          <a:spcPts val="0"/>
                        </a:spcAft>
                        <a:buNone/>
                      </a:pPr>
                      <a:endParaRPr sz="1100">
                        <a:latin typeface="Calibri"/>
                        <a:ea typeface="Calibri"/>
                        <a:cs typeface="Calibri"/>
                        <a:sym typeface="Calibri"/>
                      </a:endParaRPr>
                    </a:p>
                    <a:p>
                      <a:pPr marL="0" lvl="0" indent="0" algn="l" rtl="0">
                        <a:lnSpc>
                          <a:spcPct val="100000"/>
                        </a:lnSpc>
                        <a:spcBef>
                          <a:spcPts val="0"/>
                        </a:spcBef>
                        <a:spcAft>
                          <a:spcPts val="0"/>
                        </a:spcAft>
                        <a:buNone/>
                      </a:pPr>
                      <a:r>
                        <a:rPr lang="en-US" sz="900">
                          <a:latin typeface="Calibri"/>
                          <a:ea typeface="Calibri"/>
                          <a:cs typeface="Calibri"/>
                          <a:sym typeface="Calibri"/>
                        </a:rPr>
                        <a:t>For counties with an upward case/positivity trend (entering from a lower risk category), school officials should discuss with their local public health authority (LPHA) and consider the spread of COVID-19 within schools and the local community in deciding whether to return to Comprehensive Distance Learning (CDL).</a:t>
                      </a:r>
                      <a:r>
                        <a:rPr lang="en-US" sz="900" baseline="30000">
                          <a:latin typeface="Calibri"/>
                          <a:ea typeface="Calibri"/>
                          <a:cs typeface="Calibri"/>
                          <a:sym typeface="Calibri"/>
                        </a:rPr>
                        <a:t> 4</a:t>
                      </a:r>
                      <a:endParaRPr sz="900" baseline="30000">
                        <a:latin typeface="Calibri"/>
                        <a:ea typeface="Calibri"/>
                        <a:cs typeface="Calibri"/>
                        <a:sym typeface="Calibri"/>
                      </a:endParaRPr>
                    </a:p>
                    <a:p>
                      <a:pPr marL="0" lvl="0" indent="0" algn="l" rtl="0">
                        <a:lnSpc>
                          <a:spcPct val="100000"/>
                        </a:lnSpc>
                        <a:spcBef>
                          <a:spcPts val="0"/>
                        </a:spcBef>
                        <a:spcAft>
                          <a:spcPts val="0"/>
                        </a:spcAft>
                        <a:buNone/>
                      </a:pPr>
                      <a:r>
                        <a:rPr lang="en-US" sz="900">
                          <a:latin typeface="Calibri"/>
                          <a:ea typeface="Calibri"/>
                          <a:cs typeface="Calibri"/>
                          <a:sym typeface="Calibri"/>
                        </a:rPr>
                        <a:t> </a:t>
                      </a:r>
                      <a:endParaRPr sz="900">
                        <a:latin typeface="Calibri"/>
                        <a:ea typeface="Calibri"/>
                        <a:cs typeface="Calibri"/>
                        <a:sym typeface="Calibri"/>
                      </a:endParaRPr>
                    </a:p>
                    <a:p>
                      <a:pPr marL="0" lvl="0" indent="0" algn="l" rtl="0">
                        <a:lnSpc>
                          <a:spcPct val="100000"/>
                        </a:lnSpc>
                        <a:spcBef>
                          <a:spcPts val="0"/>
                        </a:spcBef>
                        <a:spcAft>
                          <a:spcPts val="0"/>
                        </a:spcAft>
                        <a:buNone/>
                      </a:pPr>
                      <a:endParaRPr sz="1100">
                        <a:latin typeface="Calibri"/>
                        <a:ea typeface="Calibri"/>
                        <a:cs typeface="Calibri"/>
                        <a:sym typeface="Calibri"/>
                      </a:endParaRPr>
                    </a:p>
                    <a:p>
                      <a:pPr marL="0" lvl="0" indent="0" algn="l" rtl="0">
                        <a:lnSpc>
                          <a:spcPct val="100000"/>
                        </a:lnSpc>
                        <a:spcBef>
                          <a:spcPts val="0"/>
                        </a:spcBef>
                        <a:spcAft>
                          <a:spcPts val="0"/>
                        </a:spcAft>
                        <a:buNone/>
                      </a:pPr>
                      <a:r>
                        <a:rPr lang="en-US" sz="900">
                          <a:latin typeface="Calibri"/>
                          <a:ea typeface="Calibri"/>
                          <a:cs typeface="Calibri"/>
                          <a:sym typeface="Calibri"/>
                        </a:rPr>
                        <a:t>Schools in counties with downward case/positivity trend must remain in CDL until they drop into the Moderate Risk category or lower. </a:t>
                      </a:r>
                      <a:endParaRPr sz="900">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CC99"/>
                    </a:solidFill>
                  </a:tcPr>
                </a:tc>
                <a:tc>
                  <a:txBody>
                    <a:bodyPr/>
                    <a:lstStyle/>
                    <a:p>
                      <a:pPr marL="0" lvl="0" indent="0" algn="l" rtl="0">
                        <a:lnSpc>
                          <a:spcPct val="100000"/>
                        </a:lnSpc>
                        <a:spcBef>
                          <a:spcPts val="0"/>
                        </a:spcBef>
                        <a:spcAft>
                          <a:spcPts val="0"/>
                        </a:spcAft>
                        <a:buNone/>
                      </a:pPr>
                      <a:r>
                        <a:rPr lang="en-US" sz="700" i="1" dirty="0">
                          <a:latin typeface="Calibri"/>
                          <a:ea typeface="Calibri"/>
                          <a:cs typeface="Calibri"/>
                          <a:sym typeface="Calibri"/>
                        </a:rPr>
                        <a:t>Implement Comprehensive Distance Learning</a:t>
                      </a:r>
                      <a:r>
                        <a:rPr lang="en-US" sz="700" dirty="0">
                          <a:latin typeface="Calibri"/>
                          <a:ea typeface="Calibri"/>
                          <a:cs typeface="Calibri"/>
                          <a:sym typeface="Calibri"/>
                        </a:rPr>
                        <a:t> with allowable </a:t>
                      </a:r>
                      <a:r>
                        <a:rPr lang="en-US" sz="700" i="1" dirty="0">
                          <a:latin typeface="Calibri"/>
                          <a:ea typeface="Calibri"/>
                          <a:cs typeface="Calibri"/>
                          <a:sym typeface="Calibri"/>
                        </a:rPr>
                        <a:t>Limited In-Person Instruction</a:t>
                      </a:r>
                      <a:r>
                        <a:rPr lang="en-US" sz="700" dirty="0">
                          <a:latin typeface="Calibri"/>
                          <a:ea typeface="Calibri"/>
                          <a:cs typeface="Calibri"/>
                          <a:sym typeface="Calibri"/>
                        </a:rPr>
                        <a:t> only.</a:t>
                      </a:r>
                      <a:endParaRPr sz="700" dirty="0">
                        <a:latin typeface="Calibri"/>
                        <a:ea typeface="Calibri"/>
                        <a:cs typeface="Calibri"/>
                        <a:sym typeface="Calibri"/>
                      </a:endParaRPr>
                    </a:p>
                    <a:p>
                      <a:pPr marL="0" lvl="0" indent="0" algn="l" rtl="0">
                        <a:lnSpc>
                          <a:spcPct val="100000"/>
                        </a:lnSpc>
                        <a:spcBef>
                          <a:spcPts val="0"/>
                        </a:spcBef>
                        <a:spcAft>
                          <a:spcPts val="0"/>
                        </a:spcAft>
                        <a:buNone/>
                      </a:pPr>
                      <a:r>
                        <a:rPr lang="en-US" sz="900" dirty="0">
                          <a:latin typeface="Calibri"/>
                          <a:ea typeface="Calibri"/>
                          <a:cs typeface="Calibri"/>
                          <a:sym typeface="Calibri"/>
                        </a:rPr>
                        <a:t> </a:t>
                      </a:r>
                      <a:endParaRPr sz="900" dirty="0">
                        <a:latin typeface="Calibri"/>
                        <a:ea typeface="Calibri"/>
                        <a:cs typeface="Calibri"/>
                        <a:sym typeface="Calibri"/>
                      </a:endParaRPr>
                    </a:p>
                  </a:txBody>
                  <a:tcPr marL="68575" marR="68575" marT="91425" marB="91425">
                    <a:lnL w="76200" cap="flat" cmpd="sng">
                      <a:solidFill>
                        <a:srgbClr val="FFFFFF"/>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rgbClr val="FFFFFF"/>
                      </a:solidFill>
                      <a:prstDash val="solid"/>
                      <a:round/>
                      <a:headEnd type="none" w="sm" len="sm"/>
                      <a:tailEnd type="none" w="sm" len="sm"/>
                    </a:lnT>
                    <a:lnB w="76200" cap="flat" cmpd="sng">
                      <a:solidFill>
                        <a:srgbClr val="FFFFFF"/>
                      </a:solidFill>
                      <a:prstDash val="solid"/>
                      <a:round/>
                      <a:headEnd type="none" w="sm" len="sm"/>
                      <a:tailEnd type="none" w="sm" len="sm"/>
                    </a:lnB>
                    <a:solidFill>
                      <a:srgbClr val="FFCCFF"/>
                    </a:solidFill>
                  </a:tcPr>
                </a:tc>
                <a:extLst>
                  <a:ext uri="{0D108BD9-81ED-4DB2-BD59-A6C34878D82A}">
                    <a16:rowId xmlns:a16="http://schemas.microsoft.com/office/drawing/2014/main" val="10004"/>
                  </a:ext>
                </a:extLst>
              </a:tr>
            </a:tbl>
          </a:graphicData>
        </a:graphic>
      </p:graphicFrame>
      <p:pic>
        <p:nvPicPr>
          <p:cNvPr id="221" name="Google Shape;221;p22" descr="Oregon Health Authority : Oregon Health Authority : State of Oregon"/>
          <p:cNvPicPr preferRelativeResize="0"/>
          <p:nvPr/>
        </p:nvPicPr>
        <p:blipFill rotWithShape="1">
          <a:blip r:embed="rId3">
            <a:alphaModFix/>
          </a:blip>
          <a:srcRect/>
          <a:stretch/>
        </p:blipFill>
        <p:spPr>
          <a:xfrm>
            <a:off x="1254103" y="156603"/>
            <a:ext cx="984354" cy="409491"/>
          </a:xfrm>
          <a:prstGeom prst="rect">
            <a:avLst/>
          </a:prstGeom>
          <a:noFill/>
          <a:ln>
            <a:noFill/>
          </a:ln>
        </p:spPr>
      </p:pic>
      <p:sp>
        <p:nvSpPr>
          <p:cNvPr id="222" name="Google Shape;222;p22"/>
          <p:cNvSpPr/>
          <p:nvPr/>
        </p:nvSpPr>
        <p:spPr>
          <a:xfrm>
            <a:off x="5919025" y="3524075"/>
            <a:ext cx="395700" cy="197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2"/>
          <p:cNvSpPr/>
          <p:nvPr/>
        </p:nvSpPr>
        <p:spPr>
          <a:xfrm rot="10800000">
            <a:off x="5919025" y="4465175"/>
            <a:ext cx="395700" cy="197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3"/>
          <p:cNvSpPr txBox="1"/>
          <p:nvPr/>
        </p:nvSpPr>
        <p:spPr>
          <a:xfrm>
            <a:off x="2330646" y="126997"/>
            <a:ext cx="6615600" cy="48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800"/>
              <a:buFont typeface="Arial"/>
              <a:buNone/>
            </a:pPr>
            <a:r>
              <a:rPr lang="en-US" sz="2800" b="1" i="0" u="none" strike="noStrike" cap="none">
                <a:solidFill>
                  <a:srgbClr val="0F75BC"/>
                </a:solidFill>
                <a:latin typeface="Arial"/>
                <a:ea typeface="Arial"/>
                <a:cs typeface="Arial"/>
                <a:sym typeface="Arial"/>
              </a:rPr>
              <a:t>Metrics Table</a:t>
            </a:r>
            <a:endParaRPr sz="2800" b="1" i="0" u="none" strike="noStrike" cap="none">
              <a:solidFill>
                <a:srgbClr val="0F75BC"/>
              </a:solidFill>
              <a:latin typeface="Arial"/>
              <a:ea typeface="Arial"/>
              <a:cs typeface="Arial"/>
              <a:sym typeface="Arial"/>
            </a:endParaRPr>
          </a:p>
        </p:txBody>
      </p:sp>
      <p:graphicFrame>
        <p:nvGraphicFramePr>
          <p:cNvPr id="230" name="Google Shape;230;p23"/>
          <p:cNvGraphicFramePr/>
          <p:nvPr>
            <p:extLst>
              <p:ext uri="{D42A27DB-BD31-4B8C-83A1-F6EECF244321}">
                <p14:modId xmlns:p14="http://schemas.microsoft.com/office/powerpoint/2010/main" val="4093312412"/>
              </p:ext>
            </p:extLst>
          </p:nvPr>
        </p:nvGraphicFramePr>
        <p:xfrm>
          <a:off x="457317" y="903150"/>
          <a:ext cx="8301075" cy="1741295"/>
        </p:xfrm>
        <a:graphic>
          <a:graphicData uri="http://schemas.openxmlformats.org/drawingml/2006/table">
            <a:tbl>
              <a:tblPr firstRow="1" bandRow="1">
                <a:noFill/>
                <a:tableStyleId>{2ECC559C-BDDE-4BC5-AF49-1A5BB5CCA217}</a:tableStyleId>
              </a:tblPr>
              <a:tblGrid>
                <a:gridCol w="1642675">
                  <a:extLst>
                    <a:ext uri="{9D8B030D-6E8A-4147-A177-3AD203B41FA5}">
                      <a16:colId xmlns:a16="http://schemas.microsoft.com/office/drawing/2014/main" val="20000"/>
                    </a:ext>
                  </a:extLst>
                </a:gridCol>
                <a:gridCol w="1763275">
                  <a:extLst>
                    <a:ext uri="{9D8B030D-6E8A-4147-A177-3AD203B41FA5}">
                      <a16:colId xmlns:a16="http://schemas.microsoft.com/office/drawing/2014/main" val="20001"/>
                    </a:ext>
                  </a:extLst>
                </a:gridCol>
                <a:gridCol w="1557025">
                  <a:extLst>
                    <a:ext uri="{9D8B030D-6E8A-4147-A177-3AD203B41FA5}">
                      <a16:colId xmlns:a16="http://schemas.microsoft.com/office/drawing/2014/main" val="20002"/>
                    </a:ext>
                  </a:extLst>
                </a:gridCol>
                <a:gridCol w="3338100">
                  <a:extLst>
                    <a:ext uri="{9D8B030D-6E8A-4147-A177-3AD203B41FA5}">
                      <a16:colId xmlns:a16="http://schemas.microsoft.com/office/drawing/2014/main" val="20003"/>
                    </a:ext>
                  </a:extLst>
                </a:gridCol>
              </a:tblGrid>
              <a:tr h="28887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On-Site</a:t>
                      </a:r>
                      <a:endParaRPr sz="13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On-Site and </a:t>
                      </a:r>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Distance Learning</a:t>
                      </a:r>
                      <a:endParaRPr sz="13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Transition</a:t>
                      </a:r>
                      <a:endParaRPr sz="13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9933"/>
                    </a:solidFill>
                  </a:tcPr>
                </a:tc>
                <a:tc rowSpan="4">
                  <a:txBody>
                    <a:bodyPr/>
                    <a:lstStyle/>
                    <a:p>
                      <a:pPr marL="114300" marR="149659" lvl="0" indent="0" algn="ctr"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For counties with upward case/positivity trend (entering from a lower risk category), school officials should discuss with their local public health authority (LPHA) and consider the spread of COVID-19 within schools and the broader community in deciding whether to return to Comprehensive Distance Learning (CDL).</a:t>
                      </a:r>
                      <a:r>
                        <a:rPr lang="en-US" sz="1200" u="none" strike="noStrike" cap="none" baseline="30000">
                          <a:solidFill>
                            <a:schemeClr val="dk1"/>
                          </a:solidFill>
                          <a:latin typeface="Calibri"/>
                          <a:ea typeface="Calibri"/>
                          <a:cs typeface="Calibri"/>
                          <a:sym typeface="Calibri"/>
                        </a:rPr>
                        <a:t> 4</a:t>
                      </a:r>
                      <a:endParaRPr sz="1800" b="1" u="none" strike="noStrike" cap="none">
                        <a:latin typeface="Calibri"/>
                        <a:ea typeface="Calibri"/>
                        <a:cs typeface="Calibri"/>
                        <a:sym typeface="Calibri"/>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BD5B5"/>
                    </a:solidFill>
                  </a:tcPr>
                </a:tc>
                <a:extLst>
                  <a:ext uri="{0D108BD9-81ED-4DB2-BD59-A6C34878D82A}">
                    <a16:rowId xmlns:a16="http://schemas.microsoft.com/office/drawing/2014/main" val="10000"/>
                  </a:ext>
                </a:extLst>
              </a:tr>
              <a:tr h="4118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&lt;50.0 </a:t>
                      </a:r>
                      <a:endParaRPr sz="14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7E3B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50.0 to &lt;100.0 </a:t>
                      </a:r>
                      <a:endParaRPr sz="14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100.0 to ≤200.0 </a:t>
                      </a:r>
                      <a:endParaRPr sz="14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BD5B5"/>
                    </a:solidFill>
                  </a:tcPr>
                </a:tc>
                <a:tc vMerge="1">
                  <a:txBody>
                    <a:bodyPr/>
                    <a:lstStyle/>
                    <a:p>
                      <a:endParaRPr lang="en-US"/>
                    </a:p>
                  </a:txBody>
                  <a:tcPr/>
                </a:tc>
                <a:extLst>
                  <a:ext uri="{0D108BD9-81ED-4DB2-BD59-A6C34878D82A}">
                    <a16:rowId xmlns:a16="http://schemas.microsoft.com/office/drawing/2014/main" val="10001"/>
                  </a:ext>
                </a:extLst>
              </a:tr>
              <a:tr h="459175">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&lt;30 </a:t>
                      </a:r>
                      <a:endParaRPr sz="14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7E3B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30 to &lt;45 </a:t>
                      </a:r>
                      <a:endParaRPr sz="14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45 to ≤ 60.0 </a:t>
                      </a:r>
                      <a:endParaRPr sz="14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BD5B5"/>
                    </a:solidFill>
                  </a:tcPr>
                </a:tc>
                <a:tc vMerge="1">
                  <a:txBody>
                    <a:bodyPr/>
                    <a:lstStyle/>
                    <a:p>
                      <a:endParaRPr lang="en-US"/>
                    </a:p>
                  </a:txBody>
                  <a:tcPr/>
                </a:tc>
                <a:extLst>
                  <a:ext uri="{0D108BD9-81ED-4DB2-BD59-A6C34878D82A}">
                    <a16:rowId xmlns:a16="http://schemas.microsoft.com/office/drawing/2014/main" val="10002"/>
                  </a:ext>
                </a:extLst>
              </a:tr>
              <a:tr h="4436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&lt;5.0% </a:t>
                      </a:r>
                      <a:endParaRPr sz="14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D7E3B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5.0% to &lt;8.0% </a:t>
                      </a:r>
                      <a:endParaRPr sz="14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E59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Calibri"/>
                          <a:ea typeface="Calibri"/>
                          <a:cs typeface="Calibri"/>
                          <a:sym typeface="Calibri"/>
                        </a:rPr>
                        <a:t>8.0% to ≤10.0% </a:t>
                      </a:r>
                      <a:endParaRPr sz="1400" u="none" strike="noStrike" cap="none" dirty="0">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BD5B5"/>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231" name="Google Shape;231;p23"/>
          <p:cNvGraphicFramePr/>
          <p:nvPr>
            <p:extLst>
              <p:ext uri="{D42A27DB-BD31-4B8C-83A1-F6EECF244321}">
                <p14:modId xmlns:p14="http://schemas.microsoft.com/office/powerpoint/2010/main" val="480964528"/>
              </p:ext>
            </p:extLst>
          </p:nvPr>
        </p:nvGraphicFramePr>
        <p:xfrm>
          <a:off x="457317" y="3007775"/>
          <a:ext cx="5765475" cy="1406200"/>
        </p:xfrm>
        <a:graphic>
          <a:graphicData uri="http://schemas.openxmlformats.org/drawingml/2006/table">
            <a:tbl>
              <a:tblPr firstRow="1" bandRow="1">
                <a:noFill/>
                <a:tableStyleId>{2ECC559C-BDDE-4BC5-AF49-1A5BB5CCA217}</a:tableStyleId>
              </a:tblPr>
              <a:tblGrid>
                <a:gridCol w="1921825">
                  <a:extLst>
                    <a:ext uri="{9D8B030D-6E8A-4147-A177-3AD203B41FA5}">
                      <a16:colId xmlns:a16="http://schemas.microsoft.com/office/drawing/2014/main" val="20000"/>
                    </a:ext>
                  </a:extLst>
                </a:gridCol>
                <a:gridCol w="1921825">
                  <a:extLst>
                    <a:ext uri="{9D8B030D-6E8A-4147-A177-3AD203B41FA5}">
                      <a16:colId xmlns:a16="http://schemas.microsoft.com/office/drawing/2014/main" val="20001"/>
                    </a:ext>
                  </a:extLst>
                </a:gridCol>
                <a:gridCol w="1921825">
                  <a:extLst>
                    <a:ext uri="{9D8B030D-6E8A-4147-A177-3AD203B41FA5}">
                      <a16:colId xmlns:a16="http://schemas.microsoft.com/office/drawing/2014/main" val="20002"/>
                    </a:ext>
                  </a:extLst>
                </a:gridCol>
              </a:tblGrid>
              <a:tr h="294350">
                <a:tc rowSpan="4">
                  <a:txBody>
                    <a:bodyPr/>
                    <a:lstStyle/>
                    <a:p>
                      <a:pPr marL="114300" marR="99207" lvl="0" indent="0" algn="ctr" rtl="0">
                        <a:lnSpc>
                          <a:spcPct val="100000"/>
                        </a:lnSpc>
                        <a:spcBef>
                          <a:spcPts val="0"/>
                        </a:spcBef>
                        <a:spcAft>
                          <a:spcPts val="0"/>
                        </a:spcAft>
                        <a:buClr>
                          <a:srgbClr val="000000"/>
                        </a:buClr>
                        <a:buSzPts val="1200"/>
                        <a:buFont typeface="Arial"/>
                        <a:buNone/>
                      </a:pPr>
                      <a:r>
                        <a:rPr lang="en-US" sz="1200" u="none" strike="noStrike" cap="none">
                          <a:solidFill>
                            <a:schemeClr val="dk1"/>
                          </a:solidFill>
                          <a:latin typeface="Calibri"/>
                          <a:ea typeface="Calibri"/>
                          <a:cs typeface="Calibri"/>
                          <a:sym typeface="Calibri"/>
                        </a:rPr>
                        <a:t>Schools in counties with downward case/positivity trend must remain in CDL until they drop into the “On-Site or Distance Learning” category or lower. </a:t>
                      </a:r>
                      <a:endParaRPr sz="1800" b="1" u="none" strike="noStrike" cap="none">
                        <a:latin typeface="Calibri"/>
                        <a:ea typeface="Calibri"/>
                        <a:cs typeface="Calibri"/>
                        <a:sym typeface="Calibri"/>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BD5B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Transition</a:t>
                      </a:r>
                      <a:endParaRPr sz="1300" u="none" strike="noStrike" cap="none">
                        <a:solidFill>
                          <a:schemeClr val="dk1"/>
                        </a:solidFill>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F993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Distance Learning</a:t>
                      </a:r>
                      <a:endParaRPr sz="1300" u="none" strike="noStrike" cap="none">
                        <a:solidFill>
                          <a:schemeClr val="dk1"/>
                        </a:solidFill>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06666"/>
                    </a:solidFill>
                  </a:tcPr>
                </a:tc>
                <a:extLst>
                  <a:ext uri="{0D108BD9-81ED-4DB2-BD59-A6C34878D82A}">
                    <a16:rowId xmlns:a16="http://schemas.microsoft.com/office/drawing/2014/main" val="10000"/>
                  </a:ext>
                </a:extLst>
              </a:tr>
              <a:tr h="35365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100.0 to ≤200.0 </a:t>
                      </a:r>
                      <a:endParaRPr sz="14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BD5B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&gt;200.0 </a:t>
                      </a:r>
                      <a:endParaRPr sz="14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5B9B7"/>
                    </a:solidFill>
                  </a:tcPr>
                </a:tc>
                <a:extLst>
                  <a:ext uri="{0D108BD9-81ED-4DB2-BD59-A6C34878D82A}">
                    <a16:rowId xmlns:a16="http://schemas.microsoft.com/office/drawing/2014/main" val="10001"/>
                  </a:ext>
                </a:extLst>
              </a:tr>
              <a:tr h="32372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45 to ≤ 60.0  </a:t>
                      </a:r>
                      <a:endParaRPr sz="14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BD5B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&gt;60.0 </a:t>
                      </a:r>
                      <a:endParaRPr sz="14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5B9B7"/>
                    </a:solidFill>
                  </a:tcPr>
                </a:tc>
                <a:extLst>
                  <a:ext uri="{0D108BD9-81ED-4DB2-BD59-A6C34878D82A}">
                    <a16:rowId xmlns:a16="http://schemas.microsoft.com/office/drawing/2014/main" val="10002"/>
                  </a:ext>
                </a:extLst>
              </a:tr>
              <a:tr h="43447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8.1% to ≤10.0% </a:t>
                      </a:r>
                      <a:endParaRPr sz="1400" u="none" strike="noStrike" cap="none">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FBD5B5"/>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latin typeface="Calibri"/>
                          <a:ea typeface="Calibri"/>
                          <a:cs typeface="Calibri"/>
                          <a:sym typeface="Calibri"/>
                        </a:rPr>
                        <a:t>&gt;10.1% </a:t>
                      </a:r>
                      <a:endParaRPr sz="1400" u="none" strike="noStrike" cap="none" dirty="0">
                        <a:latin typeface="Quattrocento Sans"/>
                        <a:ea typeface="Quattrocento Sans"/>
                        <a:cs typeface="Quattrocento Sans"/>
                        <a:sym typeface="Quattrocento Sans"/>
                      </a:endParaRPr>
                    </a:p>
                  </a:txBody>
                  <a:tcPr marL="0" marR="0" marT="0" marB="0" anchor="ctr">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E5B9B7"/>
                    </a:solidFill>
                  </a:tcPr>
                </a:tc>
                <a:extLst>
                  <a:ext uri="{0D108BD9-81ED-4DB2-BD59-A6C34878D82A}">
                    <a16:rowId xmlns:a16="http://schemas.microsoft.com/office/drawing/2014/main" val="10003"/>
                  </a:ext>
                </a:extLst>
              </a:tr>
            </a:tbl>
          </a:graphicData>
        </a:graphic>
      </p:graphicFrame>
      <p:cxnSp>
        <p:nvCxnSpPr>
          <p:cNvPr id="232" name="Google Shape;232;p23"/>
          <p:cNvCxnSpPr/>
          <p:nvPr/>
        </p:nvCxnSpPr>
        <p:spPr>
          <a:xfrm>
            <a:off x="1507793" y="2757223"/>
            <a:ext cx="2996700" cy="0"/>
          </a:xfrm>
          <a:prstGeom prst="straightConnector1">
            <a:avLst/>
          </a:prstGeom>
          <a:noFill/>
          <a:ln w="38100" cap="flat" cmpd="sng">
            <a:solidFill>
              <a:srgbClr val="1155CD"/>
            </a:solidFill>
            <a:prstDash val="solid"/>
            <a:round/>
            <a:headEnd type="none" w="sm" len="sm"/>
            <a:tailEnd type="triangle" w="med" len="med"/>
          </a:ln>
        </p:spPr>
      </p:cxnSp>
      <p:cxnSp>
        <p:nvCxnSpPr>
          <p:cNvPr id="233" name="Google Shape;233;p23"/>
          <p:cNvCxnSpPr/>
          <p:nvPr/>
        </p:nvCxnSpPr>
        <p:spPr>
          <a:xfrm rot="10800000">
            <a:off x="3425200" y="4648525"/>
            <a:ext cx="1526700" cy="0"/>
          </a:xfrm>
          <a:prstGeom prst="straightConnector1">
            <a:avLst/>
          </a:prstGeom>
          <a:noFill/>
          <a:ln w="38100" cap="flat" cmpd="sng">
            <a:solidFill>
              <a:srgbClr val="1155CD"/>
            </a:solidFill>
            <a:prstDash val="solid"/>
            <a:round/>
            <a:headEnd type="none" w="sm" len="sm"/>
            <a:tailEnd type="triangle" w="med" len="med"/>
          </a:ln>
        </p:spPr>
      </p:cxnSp>
      <p:pic>
        <p:nvPicPr>
          <p:cNvPr id="234" name="Google Shape;234;p23" descr="Oregon Health Authority : Oregon Health Authority : State of Oregon"/>
          <p:cNvPicPr preferRelativeResize="0"/>
          <p:nvPr/>
        </p:nvPicPr>
        <p:blipFill rotWithShape="1">
          <a:blip r:embed="rId3">
            <a:alphaModFix/>
          </a:blip>
          <a:srcRect/>
          <a:stretch/>
        </p:blipFill>
        <p:spPr>
          <a:xfrm>
            <a:off x="1263339" y="144984"/>
            <a:ext cx="984354" cy="4094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4"/>
          <p:cNvSpPr txBox="1">
            <a:spLocks noGrp="1"/>
          </p:cNvSpPr>
          <p:nvPr>
            <p:ph type="sldNum" idx="12"/>
          </p:nvPr>
        </p:nvSpPr>
        <p:spPr>
          <a:xfrm>
            <a:off x="8556784" y="4749851"/>
            <a:ext cx="548700" cy="393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graphicFrame>
        <p:nvGraphicFramePr>
          <p:cNvPr id="241" name="Google Shape;241;p24"/>
          <p:cNvGraphicFramePr/>
          <p:nvPr>
            <p:extLst>
              <p:ext uri="{D42A27DB-BD31-4B8C-83A1-F6EECF244321}">
                <p14:modId xmlns:p14="http://schemas.microsoft.com/office/powerpoint/2010/main" val="3937818259"/>
              </p:ext>
            </p:extLst>
          </p:nvPr>
        </p:nvGraphicFramePr>
        <p:xfrm>
          <a:off x="411375" y="913363"/>
          <a:ext cx="7998450" cy="518130"/>
        </p:xfrm>
        <a:graphic>
          <a:graphicData uri="http://schemas.openxmlformats.org/drawingml/2006/table">
            <a:tbl>
              <a:tblPr firstRow="1">
                <a:noFill/>
                <a:tableStyleId>{CF9FB328-781F-4C4B-86A7-1E6F9030BE78}</a:tableStyleId>
              </a:tblPr>
              <a:tblGrid>
                <a:gridCol w="3999225">
                  <a:extLst>
                    <a:ext uri="{9D8B030D-6E8A-4147-A177-3AD203B41FA5}">
                      <a16:colId xmlns:a16="http://schemas.microsoft.com/office/drawing/2014/main" val="20000"/>
                    </a:ext>
                  </a:extLst>
                </a:gridCol>
                <a:gridCol w="3999225">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US" sz="2200" b="1" dirty="0">
                          <a:solidFill>
                            <a:srgbClr val="FFFFFF"/>
                          </a:solidFill>
                          <a:latin typeface="Calibri"/>
                          <a:ea typeface="Calibri"/>
                          <a:cs typeface="Calibri"/>
                          <a:sym typeface="Calibri"/>
                        </a:rPr>
                        <a:t>General Metrics - for returning to in-person instruction</a:t>
                      </a:r>
                      <a:endParaRPr sz="2200" b="1" dirty="0">
                        <a:solidFill>
                          <a:srgbClr val="FFFFFF"/>
                        </a:solidFill>
                        <a:latin typeface="Calibri"/>
                        <a:ea typeface="Calibri"/>
                        <a:cs typeface="Calibri"/>
                        <a:sym typeface="Calibri"/>
                      </a:endParaRPr>
                    </a:p>
                  </a:txBody>
                  <a:tcPr marL="91425" marR="91425" marT="91425" marB="91425">
                    <a:solidFill>
                      <a:schemeClr val="accent5"/>
                    </a:solidFill>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242" name="Google Shape;242;p24"/>
          <p:cNvSpPr txBox="1"/>
          <p:nvPr/>
        </p:nvSpPr>
        <p:spPr>
          <a:xfrm>
            <a:off x="334000" y="1505801"/>
            <a:ext cx="8363100" cy="336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latin typeface="Calibri"/>
                <a:ea typeface="Calibri"/>
                <a:cs typeface="Calibri"/>
                <a:sym typeface="Calibri"/>
              </a:rPr>
              <a:t>For schools to fully return to in-person instruction the following must be met:</a:t>
            </a:r>
            <a:endParaRPr sz="2000" b="1">
              <a:latin typeface="Calibri"/>
              <a:ea typeface="Calibri"/>
              <a:cs typeface="Calibri"/>
              <a:sym typeface="Calibri"/>
            </a:endParaRPr>
          </a:p>
          <a:p>
            <a:pPr marL="0" lvl="0" indent="0" algn="l" rtl="0">
              <a:spcBef>
                <a:spcPts val="0"/>
              </a:spcBef>
              <a:spcAft>
                <a:spcPts val="0"/>
              </a:spcAft>
              <a:buNone/>
            </a:pPr>
            <a:endParaRPr sz="1100" b="1">
              <a:latin typeface="Calibri"/>
              <a:ea typeface="Calibri"/>
              <a:cs typeface="Calibri"/>
              <a:sym typeface="Calibri"/>
            </a:endParaRPr>
          </a:p>
          <a:p>
            <a:pPr marL="0" lvl="0" indent="0" algn="l" rtl="0">
              <a:spcBef>
                <a:spcPts val="0"/>
              </a:spcBef>
              <a:spcAft>
                <a:spcPts val="0"/>
              </a:spcAft>
              <a:buNone/>
            </a:pPr>
            <a:r>
              <a:rPr lang="en-US" sz="2000">
                <a:latin typeface="Calibri"/>
                <a:ea typeface="Calibri"/>
                <a:cs typeface="Calibri"/>
                <a:sym typeface="Calibri"/>
              </a:rPr>
              <a:t>If &gt;10% of students </a:t>
            </a:r>
            <a:r>
              <a:rPr lang="en-US" sz="2000" u="sng">
                <a:latin typeface="Calibri"/>
                <a:ea typeface="Calibri"/>
                <a:cs typeface="Calibri"/>
                <a:sym typeface="Calibri"/>
              </a:rPr>
              <a:t>or</a:t>
            </a:r>
            <a:r>
              <a:rPr lang="en-US" sz="2000">
                <a:latin typeface="Calibri"/>
                <a:ea typeface="Calibri"/>
                <a:cs typeface="Calibri"/>
                <a:sym typeface="Calibri"/>
              </a:rPr>
              <a:t> &gt;10% staff are from a county where case rates </a:t>
            </a:r>
            <a:r>
              <a:rPr lang="en-US" sz="2000" u="sng">
                <a:latin typeface="Calibri"/>
                <a:ea typeface="Calibri"/>
                <a:cs typeface="Calibri"/>
                <a:sym typeface="Calibri"/>
              </a:rPr>
              <a:t>or</a:t>
            </a:r>
            <a:r>
              <a:rPr lang="en-US" sz="2000">
                <a:latin typeface="Calibri"/>
                <a:ea typeface="Calibri"/>
                <a:cs typeface="Calibri"/>
                <a:sym typeface="Calibri"/>
              </a:rPr>
              <a:t> test positivity puts them in the “Transition” column (on metrics table) they should consider delaying a return to in-person instruction until these counties also meet the required metrics, </a:t>
            </a:r>
            <a:r>
              <a:rPr lang="en-US" sz="2000" u="sng">
                <a:latin typeface="Calibri"/>
                <a:ea typeface="Calibri"/>
                <a:cs typeface="Calibri"/>
                <a:sym typeface="Calibri"/>
              </a:rPr>
              <a:t>unless </a:t>
            </a:r>
            <a:r>
              <a:rPr lang="en-US" sz="2000">
                <a:latin typeface="Calibri"/>
                <a:ea typeface="Calibri"/>
                <a:cs typeface="Calibri"/>
                <a:sym typeface="Calibri"/>
              </a:rPr>
              <a:t>after discussion with the LPHA a collaborative decision is made that the neighboring county does not pose significantly higher-risk.</a:t>
            </a:r>
            <a:endParaRPr sz="2000">
              <a:latin typeface="Calibri"/>
              <a:ea typeface="Calibri"/>
              <a:cs typeface="Calibri"/>
              <a:sym typeface="Calibri"/>
            </a:endParaRPr>
          </a:p>
        </p:txBody>
      </p:sp>
      <p:sp>
        <p:nvSpPr>
          <p:cNvPr id="243" name="Google Shape;243;p24"/>
          <p:cNvSpPr txBox="1"/>
          <p:nvPr/>
        </p:nvSpPr>
        <p:spPr>
          <a:xfrm>
            <a:off x="1028875" y="-285675"/>
            <a:ext cx="80766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7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3400" b="1">
                <a:solidFill>
                  <a:srgbClr val="2E74B5"/>
                </a:solidFill>
              </a:rPr>
              <a:t>General Metrics Overview</a:t>
            </a:r>
            <a:endParaRPr sz="1400" b="1" i="0" u="none" strike="noStrike" cap="none">
              <a:solidFill>
                <a:srgbClr val="1F75BC"/>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572F4819F544D95B8DB4C2029B778" ma:contentTypeVersion="10" ma:contentTypeDescription="Create a new document." ma:contentTypeScope="" ma:versionID="b7ebd6db338f7da953e9af249e50e29d">
  <xsd:schema xmlns:xsd="http://www.w3.org/2001/XMLSchema" xmlns:xs="http://www.w3.org/2001/XMLSchema" xmlns:p="http://schemas.microsoft.com/office/2006/metadata/properties" xmlns:ns1="http://schemas.microsoft.com/sharepoint/v3" xmlns:ns2="c30eb2c4-08af-4681-9c46-ce44a6085b67" xmlns:ns3="54031767-dd6d-417c-ab73-583408f47564" targetNamespace="http://schemas.microsoft.com/office/2006/metadata/properties" ma:root="true" ma:fieldsID="c574a3e67b60255e0c619d783ef5e630" ns1:_="" ns2:_="" ns3:_="">
    <xsd:import namespace="http://schemas.microsoft.com/sharepoint/v3"/>
    <xsd:import namespace="c30eb2c4-08af-4681-9c46-ce44a6085b6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1:Offi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Office" ma:index="9" nillable="true" ma:displayName="Office" ma:description="" ma:internalName="Offi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eb2c4-08af-4681-9c46-ce44a6085b6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c30eb2c4-08af-4681-9c46-ce44a6085b67" xsi:nil="true"/>
    <Priority xmlns="c30eb2c4-08af-4681-9c46-ce44a6085b67">New</Priority>
    <Office xmlns="http://schemas.microsoft.com/sharepoint/v3" xsi:nil="true"/>
    <PublishingExpirationDate xmlns="http://schemas.microsoft.com/sharepoint/v3" xsi:nil="true"/>
    <PublishingStartDate xmlns="http://schemas.microsoft.com/sharepoint/v3" xsi:nil="true"/>
    <Remediation_x0020_Date xmlns="c30eb2c4-08af-4681-9c46-ce44a6085b67">2020-10-30T07:00:00+00:00</Remediation_x0020_Date>
  </documentManagement>
</p:properties>
</file>

<file path=customXml/itemProps1.xml><?xml version="1.0" encoding="utf-8"?>
<ds:datastoreItem xmlns:ds="http://schemas.openxmlformats.org/officeDocument/2006/customXml" ds:itemID="{763EDFBE-E909-47C6-9C82-295A697880D4}"/>
</file>

<file path=customXml/itemProps2.xml><?xml version="1.0" encoding="utf-8"?>
<ds:datastoreItem xmlns:ds="http://schemas.openxmlformats.org/officeDocument/2006/customXml" ds:itemID="{AAC933DB-B7E2-4E77-86FA-EBDC0A8AA8BC}"/>
</file>

<file path=customXml/itemProps3.xml><?xml version="1.0" encoding="utf-8"?>
<ds:datastoreItem xmlns:ds="http://schemas.openxmlformats.org/officeDocument/2006/customXml" ds:itemID="{ACF85DC0-6B51-44A7-AC84-8C21B4A019BD}"/>
</file>

<file path=docProps/app.xml><?xml version="1.0" encoding="utf-8"?>
<Properties xmlns="http://schemas.openxmlformats.org/officeDocument/2006/extended-properties" xmlns:vt="http://schemas.openxmlformats.org/officeDocument/2006/docPropsVTypes">
  <TotalTime>5</TotalTime>
  <Words>4590</Words>
  <Application>Microsoft Office PowerPoint</Application>
  <PresentationFormat>On-screen Show (16:9)</PresentationFormat>
  <Paragraphs>446</Paragraphs>
  <Slides>33</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Georgia</vt:lpstr>
      <vt:lpstr>Quattrocento Sans</vt:lpstr>
      <vt:lpstr>Arial</vt:lpstr>
      <vt:lpstr>Calibri</vt:lpstr>
      <vt:lpstr>Noto Sans Symbols</vt:lpstr>
      <vt:lpstr>ODE_Powerpoint - pattern background</vt:lpstr>
      <vt:lpstr>ODE_Powerpoint - pattern background</vt:lpstr>
      <vt:lpstr>Ready Schools, Safe Learners</vt:lpstr>
      <vt:lpstr>Embargoed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Schools, Safe Learners</dc:title>
  <cp:lastModifiedBy>RUDY Peter - ODE</cp:lastModifiedBy>
  <cp:revision>1</cp:revision>
  <dcterms:modified xsi:type="dcterms:W3CDTF">2020-10-30T16:26:08Z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0x010100D83572F4819F544D95B8DB4C2029B778</vt:lpwstr>
  </property>
</Properties>
</file>