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Layouts/slideLayout22.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 id="2147483710" r:id="rId2"/>
  </p:sldMasterIdLst>
  <p:notesMasterIdLst>
    <p:notesMasterId r:id="rId14"/>
  </p:notesMasterIdLst>
  <p:sldIdLst>
    <p:sldId id="257" r:id="rId3"/>
    <p:sldId id="267" r:id="rId4"/>
    <p:sldId id="258" r:id="rId5"/>
    <p:sldId id="259" r:id="rId6"/>
    <p:sldId id="260" r:id="rId7"/>
    <p:sldId id="261" r:id="rId8"/>
    <p:sldId id="262" r:id="rId9"/>
    <p:sldId id="263" r:id="rId10"/>
    <p:sldId id="264" r:id="rId11"/>
    <p:sldId id="265" r:id="rId12"/>
    <p:sldId id="26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424" autoAdjust="0"/>
    <p:restoredTop sz="94660"/>
  </p:normalViewPr>
  <p:slideViewPr>
    <p:cSldViewPr snapToGrid="0">
      <p:cViewPr varScale="1">
        <p:scale>
          <a:sx n="65" d="100"/>
          <a:sy n="65" d="100"/>
        </p:scale>
        <p:origin x="82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2" tIns="46586" rIns="93172" bIns="46586" rtlCol="0"/>
          <a:lstStyle>
            <a:lvl1pPr algn="r">
              <a:defRPr sz="1300"/>
            </a:lvl1pPr>
          </a:lstStyle>
          <a:p>
            <a:fld id="{16E269B5-A450-40E7-A292-22517D9C251B}" type="datetimeFigureOut">
              <a:rPr lang="en-US" smtClean="0"/>
              <a:t>3/30/2020</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6" rIns="93172"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2" tIns="46586" rIns="93172" bIns="46586" rtlCol="0" anchor="b"/>
          <a:lstStyle>
            <a:lvl1pPr algn="r">
              <a:defRPr sz="1300"/>
            </a:lvl1pPr>
          </a:lstStyle>
          <a:p>
            <a:fld id="{E2B63952-BBA8-4838-A0CF-80F9272645AB}" type="slidenum">
              <a:rPr lang="en-US" smtClean="0"/>
              <a:t>‹#›</a:t>
            </a:fld>
            <a:endParaRPr lang="en-US"/>
          </a:p>
        </p:txBody>
      </p:sp>
    </p:spTree>
    <p:extLst>
      <p:ext uri="{BB962C8B-B14F-4D97-AF65-F5344CB8AC3E}">
        <p14:creationId xmlns:p14="http://schemas.microsoft.com/office/powerpoint/2010/main" val="4115451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B63952-BBA8-4838-A0CF-80F9272645AB}" type="slidenum">
              <a:rPr lang="en-US" smtClean="0"/>
              <a:t>1</a:t>
            </a:fld>
            <a:endParaRPr lang="en-US"/>
          </a:p>
        </p:txBody>
      </p:sp>
    </p:spTree>
    <p:extLst>
      <p:ext uri="{BB962C8B-B14F-4D97-AF65-F5344CB8AC3E}">
        <p14:creationId xmlns:p14="http://schemas.microsoft.com/office/powerpoint/2010/main" val="577852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2</a:t>
            </a:fld>
            <a:endParaRPr lang="en-US"/>
          </a:p>
        </p:txBody>
      </p:sp>
    </p:spTree>
    <p:extLst>
      <p:ext uri="{BB962C8B-B14F-4D97-AF65-F5344CB8AC3E}">
        <p14:creationId xmlns:p14="http://schemas.microsoft.com/office/powerpoint/2010/main" val="3540363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3</a:t>
            </a:fld>
            <a:endParaRPr lang="en-US"/>
          </a:p>
        </p:txBody>
      </p:sp>
    </p:spTree>
    <p:extLst>
      <p:ext uri="{BB962C8B-B14F-4D97-AF65-F5344CB8AC3E}">
        <p14:creationId xmlns:p14="http://schemas.microsoft.com/office/powerpoint/2010/main" val="318745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8</a:t>
            </a:fld>
            <a:endParaRPr lang="en-US"/>
          </a:p>
        </p:txBody>
      </p:sp>
    </p:spTree>
    <p:extLst>
      <p:ext uri="{BB962C8B-B14F-4D97-AF65-F5344CB8AC3E}">
        <p14:creationId xmlns:p14="http://schemas.microsoft.com/office/powerpoint/2010/main" val="2506047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9</a:t>
            </a:fld>
            <a:endParaRPr lang="en-US"/>
          </a:p>
        </p:txBody>
      </p:sp>
    </p:spTree>
    <p:extLst>
      <p:ext uri="{BB962C8B-B14F-4D97-AF65-F5344CB8AC3E}">
        <p14:creationId xmlns:p14="http://schemas.microsoft.com/office/powerpoint/2010/main" val="37572221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Logo only">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smtClean="0"/>
              <a:t>CLICK TO EDIT MASTER TITLE</a:t>
            </a:r>
            <a:endParaRPr lang="en-US" dirty="0"/>
          </a:p>
        </p:txBody>
      </p:sp>
      <p:pic>
        <p:nvPicPr>
          <p:cNvPr id="12" name="Picture 11"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13" name="Picture 12"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pic>
        <p:nvPicPr>
          <p:cNvPr id="9" name="Picture 8" descr="Decorative blue swoosh"/>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
        <p:nvSpPr>
          <p:cNvPr id="7"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6848146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Edit Master text styles</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0318013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Edit Master text styles</a:t>
            </a:r>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22400804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no pattern_Logo only">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smtClean="0"/>
              <a:t>CLICK TO EDIT MASTER TITLE</a:t>
            </a:r>
            <a:endParaRPr lang="en-US" dirty="0"/>
          </a:p>
        </p:txBody>
      </p:sp>
      <p:pic>
        <p:nvPicPr>
          <p:cNvPr id="13" name="Picture 12"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pic>
        <p:nvPicPr>
          <p:cNvPr id="9" name="Picture 8" descr="Decorative blue swoosh"/>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
        <p:nvSpPr>
          <p:cNvPr id="7"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56234503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no pattern_Blank">
    <p:bg>
      <p:bgPr>
        <a:solidFill>
          <a:schemeClr val="bg1"/>
        </a:solidFill>
        <a:effectLst/>
      </p:bgPr>
    </p:bg>
    <p:spTree>
      <p:nvGrpSpPr>
        <p:cNvPr id="1" name=""/>
        <p:cNvGrpSpPr/>
        <p:nvPr/>
      </p:nvGrpSpPr>
      <p:grpSpPr>
        <a:xfrm>
          <a:off x="0" y="0"/>
          <a:ext cx="0" cy="0"/>
          <a:chOff x="0" y="0"/>
          <a:chExt cx="0" cy="0"/>
        </a:xfrm>
      </p:grpSpPr>
      <p:sp>
        <p:nvSpPr>
          <p:cNvPr id="8" name="Title 1"/>
          <p:cNvSpPr txBox="1">
            <a:spLocks/>
          </p:cNvSpPr>
          <p:nvPr userDrawn="1"/>
        </p:nvSpPr>
        <p:spPr>
          <a:xfrm>
            <a:off x="0" y="1034505"/>
            <a:ext cx="9144000" cy="949744"/>
          </a:xfrm>
          <a:prstGeom prst="rect">
            <a:avLst/>
          </a:prstGeom>
          <a:solidFill>
            <a:schemeClr val="accent1"/>
          </a:solidFill>
        </p:spPr>
        <p:txBody>
          <a:bodyPr vert="horz" lIns="91440" tIns="45720" rIns="91440" bIns="45720" rtlCol="0" anchor="ctr">
            <a:normAutofit/>
          </a:bodyPr>
          <a:lst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377" rtl="0" eaLnBrk="1" fontAlgn="auto" latinLnBrk="0" hangingPunct="1">
              <a:lnSpc>
                <a:spcPct val="90000"/>
              </a:lnSpc>
              <a:spcBef>
                <a:spcPct val="0"/>
              </a:spcBef>
              <a:spcAft>
                <a:spcPts val="0"/>
              </a:spcAft>
              <a:buClrTx/>
              <a:buSzTx/>
              <a:buFontTx/>
              <a:buNone/>
              <a:tabLst/>
              <a:defRPr/>
            </a:pPr>
            <a:endParaRPr kumimoji="0" lang="en-US" altLang="en-US" sz="1600" b="1" i="0" u="none" strike="noStrike" kern="1200" cap="none" spc="0" normalizeH="0" baseline="0" noProof="0" dirty="0" smtClean="0">
              <a:ln>
                <a:noFill/>
              </a:ln>
              <a:solidFill>
                <a:prstClr val="white"/>
              </a:solidFill>
              <a:effectLst/>
              <a:uLnTx/>
              <a:uFillTx/>
              <a:latin typeface="Calibri"/>
              <a:ea typeface="+mj-ea"/>
              <a:cs typeface="+mj-cs"/>
            </a:endParaRPr>
          </a:p>
        </p:txBody>
      </p:sp>
      <p:sp>
        <p:nvSpPr>
          <p:cNvPr id="5" name="Title 1"/>
          <p:cNvSpPr>
            <a:spLocks noGrp="1"/>
          </p:cNvSpPr>
          <p:nvPr>
            <p:ph type="title" hasCustomPrompt="1"/>
          </p:nvPr>
        </p:nvSpPr>
        <p:spPr>
          <a:xfrm>
            <a:off x="0" y="1028295"/>
            <a:ext cx="7152434" cy="1013398"/>
          </a:xfrm>
        </p:spPr>
        <p:txBody>
          <a:bodyPr>
            <a:normAutofit/>
          </a:bodyPr>
          <a:lstStyle>
            <a:lvl1pPr algn="l">
              <a:defRPr sz="3600">
                <a:solidFill>
                  <a:schemeClr val="bg1"/>
                </a:solidFill>
              </a:defRPr>
            </a:lvl1pPr>
          </a:lstStyle>
          <a:p>
            <a:r>
              <a:rPr lang="en-US" dirty="0" smtClean="0"/>
              <a:t>CLICK TO EDIT MASTER TITLE STYLE</a:t>
            </a:r>
            <a:endParaRPr lang="en-US" dirty="0"/>
          </a:p>
        </p:txBody>
      </p:sp>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
        <p:nvSpPr>
          <p:cNvPr id="9"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63840277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 pattern_Title Slide">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79953959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 pattern_Title and Conten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692024" y="2748246"/>
            <a:ext cx="78867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55423654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 pattern_Two Conten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55811" y="2558123"/>
            <a:ext cx="38862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6311" y="2558123"/>
            <a:ext cx="38862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44588666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 pattern_Comparison">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3"/>
          <p:cNvSpPr>
            <a:spLocks noGrp="1"/>
          </p:cNvSpPr>
          <p:nvPr>
            <p:ph type="sldNum" sz="quarter" idx="10"/>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30106236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no pattern_Blank">
    <p:bg>
      <p:bgPr>
        <a:solidFill>
          <a:schemeClr val="bg1"/>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smtClean="0"/>
              <a:t>CLICK TO EDIT MASTER TITLE STYLE</a:t>
            </a:r>
            <a:endParaRPr lang="en-US" dirty="0"/>
          </a:p>
        </p:txBody>
      </p:sp>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31530889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no pattern_3_Blank">
    <p:bg>
      <p:bgPr>
        <a:solidFill>
          <a:schemeClr val="bg1"/>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smtClean="0"/>
              <a:t>CLICK TO EDIT MASTER TITLE STYLE</a:t>
            </a:r>
            <a:endParaRPr lang="en-US" dirty="0"/>
          </a:p>
        </p:txBody>
      </p:sp>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0101477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Blank">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0" y="1028295"/>
            <a:ext cx="7152434" cy="1013398"/>
          </a:xfrm>
        </p:spPr>
        <p:txBody>
          <a:bodyPr>
            <a:normAutofit/>
          </a:bodyPr>
          <a:lstStyle>
            <a:lvl1pPr algn="l">
              <a:defRPr sz="3600">
                <a:solidFill>
                  <a:schemeClr val="bg1"/>
                </a:solidFill>
              </a:defRPr>
            </a:lvl1pPr>
          </a:lstStyle>
          <a:p>
            <a:r>
              <a:rPr lang="en-US" dirty="0" smtClean="0"/>
              <a:t>CLICK TO EDIT MASTER TITLE STYLE</a:t>
            </a:r>
            <a:endParaRPr lang="en-US" dirty="0"/>
          </a:p>
        </p:txBody>
      </p:sp>
      <p:pic>
        <p:nvPicPr>
          <p:cNvPr id="6" name="Picture 5"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sp>
        <p:nvSpPr>
          <p:cNvPr id="9" name="Title 1"/>
          <p:cNvSpPr txBox="1">
            <a:spLocks/>
          </p:cNvSpPr>
          <p:nvPr userDrawn="1"/>
        </p:nvSpPr>
        <p:spPr>
          <a:xfrm>
            <a:off x="0" y="1034505"/>
            <a:ext cx="9144000" cy="949744"/>
          </a:xfrm>
          <a:prstGeom prst="rect">
            <a:avLst/>
          </a:prstGeom>
          <a:solidFill>
            <a:schemeClr val="accent1"/>
          </a:solidFill>
        </p:spPr>
        <p:txBody>
          <a:bodyPr vert="horz" lIns="91440" tIns="45720" rIns="91440" bIns="45720" rtlCol="0" anchor="ctr">
            <a:normAutofit/>
          </a:bodyPr>
          <a:lst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377" rtl="0" eaLnBrk="1" fontAlgn="auto" latinLnBrk="0" hangingPunct="1">
              <a:lnSpc>
                <a:spcPct val="90000"/>
              </a:lnSpc>
              <a:spcBef>
                <a:spcPct val="0"/>
              </a:spcBef>
              <a:spcAft>
                <a:spcPts val="0"/>
              </a:spcAft>
              <a:buClrTx/>
              <a:buSzTx/>
              <a:buFontTx/>
              <a:buNone/>
              <a:tabLst/>
              <a:defRPr/>
            </a:pPr>
            <a:endParaRPr kumimoji="0" lang="en-US" altLang="en-US" sz="1600" b="1" i="0" u="none" strike="noStrike" kern="1200" cap="none" spc="0" normalizeH="0" baseline="0" noProof="0" dirty="0" smtClean="0">
              <a:ln>
                <a:noFill/>
              </a:ln>
              <a:solidFill>
                <a:prstClr val="white"/>
              </a:solidFill>
              <a:effectLst/>
              <a:uLnTx/>
              <a:uFillTx/>
              <a:latin typeface="Calibri"/>
              <a:ea typeface="+mj-ea"/>
              <a:cs typeface="+mj-cs"/>
            </a:endParaRPr>
          </a:p>
        </p:txBody>
      </p:sp>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8"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
        <p:nvSpPr>
          <p:cNvPr id="11"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57500704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no pattern_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smtClean="0"/>
              <a:t>CLICK TO EDIT MASTER 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89284416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 pattern_Content with Caption">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141976284"/>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o pattern_Picture with Caption">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3017136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dirty="0"/>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95682450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692024" y="2748246"/>
            <a:ext cx="78867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814761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55811" y="2558123"/>
            <a:ext cx="38862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6311" y="2558123"/>
            <a:ext cx="38862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4739107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3"/>
          <p:cNvSpPr>
            <a:spLocks noGrp="1"/>
          </p:cNvSpPr>
          <p:nvPr>
            <p:ph type="sldNum" sz="quarter" idx="10"/>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21008166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bg>
      <p:bgPr>
        <a:solidFill>
          <a:schemeClr val="bg1"/>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smtClean="0"/>
              <a:t>CLICK TO EDIT MASTER TITLE STYLE</a:t>
            </a:r>
            <a:endParaRPr lang="en-US" dirty="0"/>
          </a:p>
        </p:txBody>
      </p:sp>
      <p:pic>
        <p:nvPicPr>
          <p:cNvPr id="6" name="Picture 5"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8"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93217716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3_Blank">
    <p:bg>
      <p:bgPr>
        <a:solidFill>
          <a:schemeClr val="bg1"/>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smtClean="0"/>
              <a:t>CLICK TO EDIT MASTER TITLE STYLE</a:t>
            </a:r>
            <a:endParaRPr lang="en-US" dirty="0"/>
          </a:p>
        </p:txBody>
      </p:sp>
      <p:pic>
        <p:nvPicPr>
          <p:cNvPr id="8" name="Picture 7"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23809184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smtClean="0"/>
              <a:t>CLICK TO EDIT MASTER 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51187915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4.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pic>
        <p:nvPicPr>
          <p:cNvPr id="10" name="Picture 9" descr="Decorative geometric pattern"/>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
            <a:ext cx="9144000" cy="6494854"/>
          </a:xfrm>
          <a:prstGeom prst="rect">
            <a:avLst/>
          </a:prstGeom>
          <a:noFill/>
        </p:spPr>
      </p:pic>
      <p:pic>
        <p:nvPicPr>
          <p:cNvPr id="11" name="Picture 10" descr="Decorative blue swoosh"/>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
        <p:nvSpPr>
          <p:cNvPr id="4"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60407740"/>
      </p:ext>
    </p:extLst>
  </p:cSld>
  <p:clrMap bg1="lt1" tx1="dk1" bg2="lt2" tx2="dk2" accent1="accent1" accent2="accent2" accent3="accent3" accent4="accent4" accent5="accent5" accent6="accent6" hlink="hlink" folHlink="folHlink"/>
  <p:sldLayoutIdLst>
    <p:sldLayoutId id="2147483696" r:id="rId1"/>
    <p:sldLayoutId id="2147483721" r:id="rId2"/>
    <p:sldLayoutId id="2147483698" r:id="rId3"/>
    <p:sldLayoutId id="2147483699" r:id="rId4"/>
    <p:sldLayoutId id="2147483701" r:id="rId5"/>
    <p:sldLayoutId id="2147483702" r:id="rId6"/>
    <p:sldLayoutId id="2147483704" r:id="rId7"/>
    <p:sldLayoutId id="2147483709" r:id="rId8"/>
    <p:sldLayoutId id="2147483707" r:id="rId9"/>
    <p:sldLayoutId id="2147483705" r:id="rId10"/>
    <p:sldLayoutId id="2147483706" r:id="rId11"/>
  </p:sldLayoutIdLst>
  <p:timing>
    <p:tnLst>
      <p:par>
        <p:cTn id="1" dur="indefinite" restart="never" nodeType="tmRoot"/>
      </p:par>
    </p:tnLst>
  </p:timing>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pic>
        <p:nvPicPr>
          <p:cNvPr id="11" name="Picture 10" descr="Decorative blue swoosh"/>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
        <p:nvSpPr>
          <p:cNvPr id="10"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991520618"/>
      </p:ext>
    </p:extLst>
  </p:cSld>
  <p:clrMap bg1="lt1" tx1="dk1" bg2="lt2" tx2="dk2" accent1="accent1" accent2="accent2" accent3="accent3" accent4="accent4" accent5="accent5" accent6="accent6" hlink="hlink" folHlink="folHlink"/>
  <p:sldLayoutIdLst>
    <p:sldLayoutId id="2147483711" r:id="rId1"/>
    <p:sldLayoutId id="2147483722"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iming>
    <p:tnLst>
      <p:par>
        <p:cTn id="1" dur="indefinite" restart="never" nodeType="tmRoot"/>
      </p:par>
    </p:tnLst>
  </p:timing>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hyperlink" Target="mailto:DistanceLearning4All@ODE.state.or.us" TargetMode="Externa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hyperlink" Target="https://www.oregon.gov/highered/about/Documents/State-Goals/HECC-Equity-Lens-2017-reformat.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80686" y="3524505"/>
            <a:ext cx="7886700" cy="1325563"/>
          </a:xfrm>
        </p:spPr>
        <p:txBody>
          <a:bodyPr>
            <a:noAutofit/>
          </a:bodyPr>
          <a:lstStyle/>
          <a:p>
            <a:r>
              <a:rPr lang="en-US" sz="4800" dirty="0" smtClean="0"/>
              <a:t>Distance Learning </a:t>
            </a:r>
            <a:br>
              <a:rPr lang="en-US" sz="4800" dirty="0" smtClean="0"/>
            </a:br>
            <a:r>
              <a:rPr lang="en-US" sz="4800" dirty="0" smtClean="0"/>
              <a:t>Capacity Framework</a:t>
            </a:r>
            <a:br>
              <a:rPr lang="en-US" sz="4800" dirty="0" smtClean="0"/>
            </a:br>
            <a:r>
              <a:rPr lang="en-US" sz="4800" dirty="0"/>
              <a:t/>
            </a:r>
            <a:br>
              <a:rPr lang="en-US" sz="4800" dirty="0"/>
            </a:br>
            <a:r>
              <a:rPr lang="en-US" sz="4000" dirty="0" smtClean="0"/>
              <a:t>March 2020</a:t>
            </a:r>
            <a:endParaRPr lang="en-US" sz="4000" dirty="0"/>
          </a:p>
        </p:txBody>
      </p:sp>
    </p:spTree>
    <p:extLst>
      <p:ext uri="{BB962C8B-B14F-4D97-AF65-F5344CB8AC3E}">
        <p14:creationId xmlns:p14="http://schemas.microsoft.com/office/powerpoint/2010/main" val="36757791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07;p17"/>
          <p:cNvSpPr txBox="1">
            <a:spLocks noGrp="1"/>
          </p:cNvSpPr>
          <p:nvPr>
            <p:ph type="title"/>
          </p:nvPr>
        </p:nvSpPr>
        <p:spPr>
          <a:xfrm>
            <a:off x="1881837" y="111581"/>
            <a:ext cx="7101657" cy="1013398"/>
          </a:xfrm>
          <a:prstGeom prst="rect">
            <a:avLst/>
          </a:prstGeom>
        </p:spPr>
        <p:txBody>
          <a:bodyPr spcFirstLastPara="1" wrap="square" lIns="163200" tIns="163200" rIns="163200" bIns="163200" anchor="t" anchorCtr="0">
            <a:noAutofit/>
          </a:bodyPr>
          <a:lstStyle/>
          <a:p>
            <a:pPr marL="0" lvl="0" indent="0" algn="l" rtl="0">
              <a:spcBef>
                <a:spcPts val="0"/>
              </a:spcBef>
              <a:spcAft>
                <a:spcPts val="0"/>
              </a:spcAft>
              <a:buNone/>
            </a:pPr>
            <a:r>
              <a:rPr lang="en" sz="4400" dirty="0"/>
              <a:t>D</a:t>
            </a:r>
            <a:r>
              <a:rPr lang="en" sz="4800" b="1" dirty="0" smtClean="0"/>
              <a:t> </a:t>
            </a:r>
            <a:r>
              <a:rPr lang="en" sz="2000" b="1" dirty="0" smtClean="0"/>
              <a:t>Technology </a:t>
            </a:r>
            <a:r>
              <a:rPr lang="en" sz="2000" b="1" dirty="0"/>
              <a:t>&amp; Connectivity Capacity </a:t>
            </a:r>
            <a:r>
              <a:rPr lang="en" sz="1800" i="1" dirty="0" smtClean="0"/>
              <a:t>Proficient-Strong</a:t>
            </a:r>
            <a:r>
              <a:rPr lang="en" sz="1600" dirty="0"/>
              <a:t/>
            </a:r>
            <a:br>
              <a:rPr lang="en" sz="1600" dirty="0"/>
            </a:br>
            <a:r>
              <a:rPr lang="en" sz="2000" b="1" dirty="0" smtClean="0"/>
              <a:t>Educator &amp; Student Efficacy for Online Learning</a:t>
            </a:r>
            <a:r>
              <a:rPr lang="en" sz="2000" dirty="0" smtClean="0"/>
              <a:t> </a:t>
            </a:r>
            <a:r>
              <a:rPr lang="en" sz="1800" i="1" dirty="0" smtClean="0"/>
              <a:t>Proficient-Strong</a:t>
            </a:r>
            <a:endParaRPr sz="1800" b="1" dirty="0">
              <a:solidFill>
                <a:srgbClr val="000000"/>
              </a:solidFill>
              <a:latin typeface="Calibri"/>
              <a:ea typeface="Calibri"/>
              <a:cs typeface="Calibri"/>
              <a:sym typeface="Calibri"/>
            </a:endParaRPr>
          </a:p>
        </p:txBody>
      </p:sp>
      <p:sp>
        <p:nvSpPr>
          <p:cNvPr id="6" name="Google Shape;129;p20" descr="Leadership has a clear and sustainable vision and practice that all educators effectively use online/blended learning to personalize learning for students&#10;&#10;Access to and experience using a robust and scalable online platform/LMS to deliver online/blended instruction is provided to students; the district has the capacity to conduct online meetings with staff, parents, and students &#10;Teachers, students and parents have been provided sufficient training on how to use the online platform/LMS and related tools and have access to helpdesk services&#10;A robust multi-media communications plan is in place to support awareness about online/blended learning strategies.  The plan was developed with significant input from teachers, staff, students, parents and community members&#10;Learner-appropriate and accessible online content and resources are used to create personalized learning plans that enable authentic learning  opportunities.&#10;Students have the fluency and skills needed to successfully use all technology and digital tools that are necessary to access and benefit from online learning; student is able to leverage teacher and classmates as supports efficiently.&#10;Teachers and students have the technology, digital tools, and connectivity  needed to effectively support online learning, in addition to IEP, 504, and EL requirements.&#10;"/>
          <p:cNvSpPr txBox="1">
            <a:spLocks/>
          </p:cNvSpPr>
          <p:nvPr/>
        </p:nvSpPr>
        <p:spPr>
          <a:xfrm>
            <a:off x="236894" y="1387882"/>
            <a:ext cx="8517999" cy="4735680"/>
          </a:xfrm>
          <a:prstGeom prst="rect">
            <a:avLst/>
          </a:prstGeom>
          <a:solidFill>
            <a:srgbClr val="45818E"/>
          </a:solidFill>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800" dirty="0" smtClean="0">
                <a:solidFill>
                  <a:srgbClr val="FFFFFF"/>
                </a:solidFill>
                <a:latin typeface="Calibri"/>
                <a:ea typeface="Calibri"/>
                <a:cs typeface="Calibri"/>
                <a:sym typeface="Calibri"/>
              </a:rPr>
              <a:t>Leadership has a clear and sustainable vision and practice that all educators effectively use online/blended learning to personalize learning for students</a:t>
            </a:r>
            <a:br>
              <a:rPr lang="en-US" sz="1800" dirty="0" smtClean="0">
                <a:solidFill>
                  <a:srgbClr val="FFFFFF"/>
                </a:solidFill>
                <a:latin typeface="Calibri"/>
                <a:ea typeface="Calibri"/>
                <a:cs typeface="Calibri"/>
                <a:sym typeface="Calibri"/>
              </a:rPr>
            </a:br>
            <a:endParaRPr lang="en-US" sz="1800" dirty="0" smtClean="0">
              <a:solidFill>
                <a:srgbClr val="FFFFFF"/>
              </a:solidFill>
              <a:latin typeface="Calibri"/>
              <a:ea typeface="Calibri"/>
              <a:cs typeface="Calibri"/>
              <a:sym typeface="Calibri"/>
            </a:endParaRPr>
          </a:p>
          <a:p>
            <a:pPr marL="349250" indent="-285750">
              <a:spcBef>
                <a:spcPts val="0"/>
              </a:spcBef>
              <a:buClr>
                <a:srgbClr val="FFFFFF"/>
              </a:buClr>
              <a:buSzPts val="2600"/>
            </a:pPr>
            <a:r>
              <a:rPr lang="en-US" sz="1800" dirty="0" smtClean="0">
                <a:solidFill>
                  <a:srgbClr val="FFFFFF"/>
                </a:solidFill>
                <a:latin typeface="Calibri"/>
                <a:ea typeface="Calibri"/>
                <a:cs typeface="Calibri"/>
                <a:sym typeface="Calibri"/>
              </a:rPr>
              <a:t>Access to and experience using a robust and scalable online platform/LMS to deliver online/blended instruction is provided to students; the district has the capacity to conduct online meetings with staff, parents, and students </a:t>
            </a:r>
          </a:p>
          <a:p>
            <a:pPr marL="349250" indent="-285750">
              <a:spcBef>
                <a:spcPts val="0"/>
              </a:spcBef>
              <a:buClr>
                <a:srgbClr val="FFFFFF"/>
              </a:buClr>
              <a:buSzPts val="2600"/>
            </a:pPr>
            <a:r>
              <a:rPr lang="en-US" sz="1800" dirty="0" smtClean="0">
                <a:solidFill>
                  <a:srgbClr val="FFFFFF"/>
                </a:solidFill>
                <a:latin typeface="Calibri"/>
                <a:ea typeface="Calibri"/>
                <a:cs typeface="Calibri"/>
                <a:sym typeface="Calibri"/>
              </a:rPr>
              <a:t>Teachers, students and parents have been provided sufficient training on how to use the online platform/LMS and related tools and have access to helpdesk services</a:t>
            </a:r>
          </a:p>
          <a:p>
            <a:pPr marL="349250" indent="-285750">
              <a:spcBef>
                <a:spcPts val="0"/>
              </a:spcBef>
              <a:buClr>
                <a:srgbClr val="FFFFFF"/>
              </a:buClr>
              <a:buSzPts val="2600"/>
            </a:pPr>
            <a:r>
              <a:rPr lang="en-US" sz="1800" dirty="0" smtClean="0">
                <a:solidFill>
                  <a:srgbClr val="FFFFFF"/>
                </a:solidFill>
                <a:latin typeface="Calibri"/>
                <a:ea typeface="Calibri"/>
                <a:cs typeface="Calibri"/>
                <a:sym typeface="Calibri"/>
              </a:rPr>
              <a:t>A robust multi-media communications plan is in place to support awareness about online/blended learning strategies.  The plan was developed with significant input from teachers, staff, students, parents and community members</a:t>
            </a:r>
          </a:p>
          <a:p>
            <a:pPr marL="349250" indent="-285750">
              <a:spcBef>
                <a:spcPts val="0"/>
              </a:spcBef>
              <a:buClr>
                <a:srgbClr val="FFFFFF"/>
              </a:buClr>
              <a:buSzPts val="2600"/>
            </a:pPr>
            <a:r>
              <a:rPr lang="en-US" sz="1800" dirty="0" smtClean="0">
                <a:solidFill>
                  <a:srgbClr val="FFFFFF"/>
                </a:solidFill>
                <a:latin typeface="Calibri"/>
                <a:ea typeface="Calibri"/>
                <a:cs typeface="Calibri"/>
                <a:sym typeface="Calibri"/>
              </a:rPr>
              <a:t>Learner-appropriate and accessible online content and resources are used to create personalized learning plans that enable authentic learning  opportunities</a:t>
            </a:r>
          </a:p>
          <a:p>
            <a:pPr marL="349250" indent="-285750">
              <a:spcBef>
                <a:spcPts val="0"/>
              </a:spcBef>
              <a:buClr>
                <a:srgbClr val="FFFFFF"/>
              </a:buClr>
              <a:buSzPts val="2600"/>
            </a:pPr>
            <a:r>
              <a:rPr lang="en-US" sz="1800" dirty="0" smtClean="0">
                <a:solidFill>
                  <a:srgbClr val="FFFFFF"/>
                </a:solidFill>
                <a:latin typeface="Calibri"/>
                <a:ea typeface="Calibri"/>
                <a:cs typeface="Calibri"/>
                <a:sym typeface="Calibri"/>
              </a:rPr>
              <a:t>Students have the fluency and skills needed to successfully use all technology and digital tools that are necessary to access and benefit from online learning; student is able to leverage teacher and classmates as supports efficiently</a:t>
            </a:r>
          </a:p>
          <a:p>
            <a:pPr marL="349250" indent="-285750">
              <a:spcBef>
                <a:spcPts val="0"/>
              </a:spcBef>
              <a:buClr>
                <a:srgbClr val="FFFFFF"/>
              </a:buClr>
              <a:buSzPts val="2600"/>
            </a:pPr>
            <a:r>
              <a:rPr lang="en-US" sz="1800" dirty="0" smtClean="0">
                <a:solidFill>
                  <a:srgbClr val="FFFFFF"/>
                </a:solidFill>
                <a:latin typeface="Calibri"/>
                <a:ea typeface="Calibri"/>
                <a:cs typeface="Calibri"/>
                <a:sym typeface="Calibri"/>
              </a:rPr>
              <a:t>Teachers and students have the technology, digital tools, and connectivity  needed to effectively support online learning, in addition to IEP, 504, and EL requirements</a:t>
            </a:r>
            <a:endParaRPr lang="en-US" sz="1800" dirty="0">
              <a:solidFill>
                <a:srgbClr val="FFFFFF"/>
              </a:solidFill>
              <a:latin typeface="Calibri"/>
              <a:ea typeface="Calibri"/>
              <a:cs typeface="Calibri"/>
              <a:sym typeface="Calibri"/>
            </a:endParaRPr>
          </a:p>
        </p:txBody>
      </p:sp>
    </p:spTree>
    <p:extLst>
      <p:ext uri="{BB962C8B-B14F-4D97-AF65-F5344CB8AC3E}">
        <p14:creationId xmlns:p14="http://schemas.microsoft.com/office/powerpoint/2010/main" val="39535129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 dirty="0"/>
              <a:t>ODE’s Goal for Distance Learning for All </a:t>
            </a:r>
            <a:endParaRPr lang="en-US" dirty="0"/>
          </a:p>
        </p:txBody>
      </p:sp>
      <p:sp>
        <p:nvSpPr>
          <p:cNvPr id="3" name="Rectangle 2"/>
          <p:cNvSpPr/>
          <p:nvPr/>
        </p:nvSpPr>
        <p:spPr>
          <a:xfrm>
            <a:off x="384242" y="1346565"/>
            <a:ext cx="8463065" cy="4524315"/>
          </a:xfrm>
          <a:prstGeom prst="rect">
            <a:avLst/>
          </a:prstGeom>
        </p:spPr>
        <p:txBody>
          <a:bodyPr wrap="square">
            <a:spAutoFit/>
          </a:bodyPr>
          <a:lstStyle/>
          <a:p>
            <a:pPr lvl="0"/>
            <a:r>
              <a:rPr lang="en-US" sz="2400" dirty="0">
                <a:solidFill>
                  <a:schemeClr val="dk1"/>
                </a:solidFill>
                <a:highlight>
                  <a:srgbClr val="FFFFFF"/>
                </a:highlight>
              </a:rPr>
              <a:t>ODE’s goal is that all students will maintain a connection to their teacher(s), feel grounded in their sense of well-being and mental health, feel connected and valued as important members of their learning communities, and, once the conditions for reinforcing learning are present, continue to read, write, communicate, think critically, problem-solve, and engage in varied learning experiences during this school closure period. Educators play a critical role in maintaining connection with students, while schools are closed. </a:t>
            </a:r>
            <a:r>
              <a:rPr lang="en-US" sz="2400" dirty="0">
                <a:solidFill>
                  <a:schemeClr val="dk1"/>
                </a:solidFill>
              </a:rPr>
              <a:t>A</a:t>
            </a:r>
            <a:r>
              <a:rPr lang="en-US" sz="2400" dirty="0">
                <a:solidFill>
                  <a:schemeClr val="dk1"/>
                </a:solidFill>
                <a:highlight>
                  <a:srgbClr val="FFFFFF"/>
                </a:highlight>
              </a:rPr>
              <a:t>ctivities will be available across all instructional areas, so each child may choose activities that suit their interests</a:t>
            </a:r>
            <a:r>
              <a:rPr lang="en-US" sz="2400" dirty="0" smtClean="0">
                <a:solidFill>
                  <a:schemeClr val="dk1"/>
                </a:solidFill>
                <a:highlight>
                  <a:srgbClr val="FFFFFF"/>
                </a:highlight>
              </a:rPr>
              <a:t>.</a:t>
            </a:r>
          </a:p>
          <a:p>
            <a:pPr lvl="0"/>
            <a:endParaRPr lang="en-US" sz="2400" b="1" dirty="0">
              <a:solidFill>
                <a:schemeClr val="dk1"/>
              </a:solidFill>
              <a:highlight>
                <a:srgbClr val="FFFFFF"/>
              </a:highlight>
            </a:endParaRPr>
          </a:p>
          <a:p>
            <a:pPr lvl="0"/>
            <a:r>
              <a:rPr lang="en-US" sz="2400" b="1" dirty="0" smtClean="0">
                <a:solidFill>
                  <a:schemeClr val="dk1"/>
                </a:solidFill>
                <a:highlight>
                  <a:srgbClr val="FFFFFF"/>
                </a:highlight>
              </a:rPr>
              <a:t>Contact</a:t>
            </a:r>
            <a:r>
              <a:rPr lang="en-US" sz="2200" b="1" dirty="0" smtClean="0">
                <a:solidFill>
                  <a:schemeClr val="dk1"/>
                </a:solidFill>
                <a:highlight>
                  <a:srgbClr val="FFFFFF"/>
                </a:highlight>
              </a:rPr>
              <a:t>: </a:t>
            </a:r>
            <a:r>
              <a:rPr lang="en-US" sz="2200" b="1" u="sng" dirty="0" smtClean="0">
                <a:hlinkClick r:id="rId2"/>
              </a:rPr>
              <a:t>DistanceLearning4All@ODE.state.or.us</a:t>
            </a:r>
            <a:r>
              <a:rPr lang="en-US" sz="2200" b="1" u="sng" dirty="0" smtClean="0"/>
              <a:t> </a:t>
            </a:r>
            <a:endParaRPr lang="en-US" sz="2200" b="1" dirty="0">
              <a:solidFill>
                <a:schemeClr val="dk1"/>
              </a:solidFill>
              <a:highlight>
                <a:srgbClr val="FFFFFF"/>
              </a:highlight>
            </a:endParaRPr>
          </a:p>
        </p:txBody>
      </p:sp>
    </p:spTree>
    <p:extLst>
      <p:ext uri="{BB962C8B-B14F-4D97-AF65-F5344CB8AC3E}">
        <p14:creationId xmlns:p14="http://schemas.microsoft.com/office/powerpoint/2010/main" val="2375774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Guiding Principles</a:t>
            </a:r>
            <a:endParaRPr lang="en-US" dirty="0"/>
          </a:p>
        </p:txBody>
      </p:sp>
      <p:sp>
        <p:nvSpPr>
          <p:cNvPr id="3" name="Subtitle 2"/>
          <p:cNvSpPr>
            <a:spLocks noGrp="1"/>
          </p:cNvSpPr>
          <p:nvPr>
            <p:ph type="subTitle" idx="1"/>
          </p:nvPr>
        </p:nvSpPr>
        <p:spPr>
          <a:xfrm>
            <a:off x="238328" y="2130357"/>
            <a:ext cx="8827851" cy="4207213"/>
          </a:xfrm>
        </p:spPr>
        <p:txBody>
          <a:bodyPr>
            <a:noAutofit/>
          </a:bodyPr>
          <a:lstStyle/>
          <a:p>
            <a:pPr algn="l">
              <a:lnSpc>
                <a:spcPct val="100000"/>
              </a:lnSpc>
            </a:pPr>
            <a:r>
              <a:rPr lang="en-US" sz="1900" dirty="0"/>
              <a:t>As we lead this effort across Oregon, the</a:t>
            </a:r>
            <a:r>
              <a:rPr lang="en-US" sz="1900" b="1" dirty="0"/>
              <a:t> Distance Learning for All Guiding Principles</a:t>
            </a:r>
            <a:r>
              <a:rPr lang="en-US" sz="1900" dirty="0"/>
              <a:t> will anchor our state in common values and help generate collective action during this time</a:t>
            </a:r>
            <a:r>
              <a:rPr lang="en-US" sz="1900" dirty="0" smtClean="0"/>
              <a:t>:</a:t>
            </a:r>
            <a:endParaRPr lang="en-US" sz="1900" dirty="0"/>
          </a:p>
          <a:p>
            <a:pPr algn="l">
              <a:lnSpc>
                <a:spcPct val="100000"/>
              </a:lnSpc>
            </a:pPr>
            <a:r>
              <a:rPr lang="en-US" sz="1900" b="1" dirty="0"/>
              <a:t>Ensure safety and wellness. </a:t>
            </a:r>
            <a:r>
              <a:rPr lang="en-US" sz="1900" dirty="0"/>
              <a:t>Students need food, clothing, a safe place to learn and shelter, as well as a sense of care and connection, in order to engage in challenging intellectual work. </a:t>
            </a:r>
            <a:r>
              <a:rPr lang="en-US" sz="1900" b="1" dirty="0"/>
              <a:t>Cultivate connection and relationship.</a:t>
            </a:r>
            <a:r>
              <a:rPr lang="en-US" sz="1900" dirty="0"/>
              <a:t> Student connections and relationships with trusted adults promote belonging, which is especially important as learning takes place outside of the school setting.  </a:t>
            </a:r>
            <a:r>
              <a:rPr lang="en-US" sz="1900" b="1" dirty="0"/>
              <a:t>Center in equity and efficacy. </a:t>
            </a:r>
            <a:r>
              <a:rPr lang="en-US" sz="1900" dirty="0"/>
              <a:t>Prioritize equity in every decision; build on cultural and linguistic assets to inspire learning and promote student efficacy. Consider how decisions and actions attend to racial equity and social justice (</a:t>
            </a:r>
            <a:r>
              <a:rPr lang="en-US" sz="1900" u="sng" dirty="0">
                <a:hlinkClick r:id="rId3"/>
              </a:rPr>
              <a:t>Oregon Educator Equity Lens)</a:t>
            </a:r>
            <a:r>
              <a:rPr lang="en-US" sz="1900" dirty="0"/>
              <a:t>. Consider the assets of students who experience disability. </a:t>
            </a:r>
            <a:r>
              <a:rPr lang="en-US" sz="1900" b="1" dirty="0"/>
              <a:t>Innovate. Iterate through complex change with a spirit of possibility, centering in deep learning, student agency, and culturally sustaining practices.     </a:t>
            </a:r>
            <a:endParaRPr lang="en-US" sz="1900" dirty="0"/>
          </a:p>
        </p:txBody>
      </p:sp>
    </p:spTree>
    <p:extLst>
      <p:ext uri="{BB962C8B-B14F-4D97-AF65-F5344CB8AC3E}">
        <p14:creationId xmlns:p14="http://schemas.microsoft.com/office/powerpoint/2010/main" val="3197439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hidden="1"/>
          <p:cNvSpPr>
            <a:spLocks noGrp="1"/>
          </p:cNvSpPr>
          <p:nvPr>
            <p:ph type="title"/>
          </p:nvPr>
        </p:nvSpPr>
        <p:spPr/>
        <p:txBody>
          <a:bodyPr>
            <a:normAutofit fontScale="90000"/>
          </a:bodyPr>
          <a:lstStyle/>
          <a:p>
            <a:r>
              <a:rPr lang="en-US" dirty="0" smtClean="0"/>
              <a:t>Distance Learning Capacity Framework</a:t>
            </a:r>
            <a:endParaRPr lang="en-US" dirty="0"/>
          </a:p>
        </p:txBody>
      </p:sp>
      <p:pic>
        <p:nvPicPr>
          <p:cNvPr id="6" name="Picture 5" descr="Distance Learning &#10;Capacity Framework"/>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5825" y="954901"/>
            <a:ext cx="8176966" cy="5294066"/>
          </a:xfrm>
          <a:prstGeom prst="rect">
            <a:avLst/>
          </a:prstGeom>
          <a:noFill/>
          <a:ln>
            <a:noFill/>
          </a:ln>
        </p:spPr>
      </p:pic>
    </p:spTree>
    <p:extLst>
      <p:ext uri="{BB962C8B-B14F-4D97-AF65-F5344CB8AC3E}">
        <p14:creationId xmlns:p14="http://schemas.microsoft.com/office/powerpoint/2010/main" val="1963586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 dirty="0"/>
              <a:t>Technology &amp; Connectivity Capacity: Level Descriptors</a:t>
            </a:r>
            <a:endParaRPr lang="en-US" dirty="0"/>
          </a:p>
        </p:txBody>
      </p:sp>
      <p:sp>
        <p:nvSpPr>
          <p:cNvPr id="3" name="Google Shape;73;p14"/>
          <p:cNvSpPr txBox="1">
            <a:spLocks/>
          </p:cNvSpPr>
          <p:nvPr/>
        </p:nvSpPr>
        <p:spPr>
          <a:xfrm>
            <a:off x="1643976" y="1163890"/>
            <a:ext cx="6896910" cy="5105587"/>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b="1" dirty="0"/>
              <a:t>5.</a:t>
            </a:r>
            <a:r>
              <a:rPr lang="en-US" sz="2200" dirty="0"/>
              <a:t> Technology and digital tools for all students and staff, and consistent internet connectivity for all students and staff.</a:t>
            </a:r>
          </a:p>
          <a:p>
            <a:pPr marL="0" indent="0">
              <a:buNone/>
            </a:pPr>
            <a:r>
              <a:rPr lang="en-US" sz="2200" b="1" dirty="0"/>
              <a:t>4.</a:t>
            </a:r>
            <a:r>
              <a:rPr lang="en-US" sz="2200" dirty="0"/>
              <a:t> Technology and digital tools for most grade bands and all staff, consistent internet connectivity for staff and most students. </a:t>
            </a:r>
          </a:p>
          <a:p>
            <a:pPr marL="0" indent="0">
              <a:buNone/>
            </a:pPr>
            <a:r>
              <a:rPr lang="en-US" sz="2200" b="1" dirty="0"/>
              <a:t>3.</a:t>
            </a:r>
            <a:r>
              <a:rPr lang="en-US" sz="2200" dirty="0"/>
              <a:t> Technology and digital tools for some grade bands and for all staff. Internet connectivity gaps for students and staff.</a:t>
            </a:r>
          </a:p>
          <a:p>
            <a:pPr marL="0" indent="0">
              <a:buNone/>
            </a:pPr>
            <a:r>
              <a:rPr lang="en-US" sz="2200" b="1" dirty="0"/>
              <a:t>2.</a:t>
            </a:r>
            <a:r>
              <a:rPr lang="en-US" sz="2200" dirty="0"/>
              <a:t> Some technology and digital tools and internet connectivity for students and staff.</a:t>
            </a:r>
          </a:p>
          <a:p>
            <a:pPr marL="0" indent="0">
              <a:buNone/>
            </a:pPr>
            <a:r>
              <a:rPr lang="en-US" sz="2200" b="1" dirty="0"/>
              <a:t>1.</a:t>
            </a:r>
            <a:r>
              <a:rPr lang="en-US" sz="2200" dirty="0"/>
              <a:t> Limited to no technology, digital tools, or internet connectivity for students and staff.</a:t>
            </a:r>
            <a:endParaRPr lang="en-US" sz="2200" dirty="0">
              <a:solidFill>
                <a:srgbClr val="000000"/>
              </a:solidFill>
            </a:endParaRPr>
          </a:p>
        </p:txBody>
      </p:sp>
      <p:sp>
        <p:nvSpPr>
          <p:cNvPr id="4" name="Google Shape;74;p14" descr="&quot;&quot;"/>
          <p:cNvSpPr/>
          <p:nvPr/>
        </p:nvSpPr>
        <p:spPr>
          <a:xfrm>
            <a:off x="281845" y="1327999"/>
            <a:ext cx="1080028" cy="4475474"/>
          </a:xfrm>
          <a:prstGeom prst="upArrow">
            <a:avLst>
              <a:gd name="adj1" fmla="val 50000"/>
              <a:gd name="adj2" fmla="val 50000"/>
            </a:avLst>
          </a:prstGeom>
          <a:gradFill>
            <a:gsLst>
              <a:gs pos="0">
                <a:srgbClr val="D4E5F5"/>
              </a:gs>
              <a:gs pos="100000">
                <a:srgbClr val="70A4D5"/>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75;p14" descr="TECHNOLOGY &amp; CONNECTIVITY  CAPACITY&#10;"/>
          <p:cNvSpPr txBox="1"/>
          <p:nvPr/>
        </p:nvSpPr>
        <p:spPr>
          <a:xfrm rot="-5400000">
            <a:off x="-1094450" y="3485081"/>
            <a:ext cx="3832617" cy="385384"/>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600" b="1" dirty="0">
                <a:solidFill>
                  <a:schemeClr val="dk1"/>
                </a:solidFill>
              </a:rPr>
              <a:t>TECHNOLOGY &amp; CONNECTIVITY  CAPACITY</a:t>
            </a:r>
            <a:endParaRPr sz="1600" b="1" dirty="0"/>
          </a:p>
        </p:txBody>
      </p:sp>
    </p:spTree>
    <p:extLst>
      <p:ext uri="{BB962C8B-B14F-4D97-AF65-F5344CB8AC3E}">
        <p14:creationId xmlns:p14="http://schemas.microsoft.com/office/powerpoint/2010/main" val="3757329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 dirty="0"/>
              <a:t>Educator Efficacy for Online Learning: Level Descriptors </a:t>
            </a:r>
            <a:endParaRPr lang="en-US" dirty="0"/>
          </a:p>
        </p:txBody>
      </p:sp>
      <p:sp>
        <p:nvSpPr>
          <p:cNvPr id="3" name="Google Shape;82;p15"/>
          <p:cNvSpPr txBox="1">
            <a:spLocks/>
          </p:cNvSpPr>
          <p:nvPr/>
        </p:nvSpPr>
        <p:spPr>
          <a:xfrm flipH="1">
            <a:off x="97386" y="1124979"/>
            <a:ext cx="1815507" cy="5688784"/>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Clr>
                <a:schemeClr val="dk1"/>
              </a:buClr>
              <a:buSzPts val="1100"/>
              <a:buFont typeface="Arial"/>
              <a:buNone/>
            </a:pPr>
            <a:r>
              <a:rPr lang="en-US" sz="1600" b="1" dirty="0" smtClean="0">
                <a:solidFill>
                  <a:srgbClr val="000000"/>
                </a:solidFill>
              </a:rPr>
              <a:t>1.</a:t>
            </a:r>
            <a:r>
              <a:rPr lang="en-US" sz="1600" dirty="0" smtClean="0">
                <a:solidFill>
                  <a:srgbClr val="000000"/>
                </a:solidFill>
              </a:rPr>
              <a:t> The educator provides instruction and assessment through paper pencil methods and has little to no ability to instruct through an online format and/or with technology</a:t>
            </a:r>
            <a:endParaRPr lang="en-US" sz="2400" dirty="0">
              <a:solidFill>
                <a:srgbClr val="000000"/>
              </a:solidFill>
            </a:endParaRPr>
          </a:p>
        </p:txBody>
      </p:sp>
      <p:sp>
        <p:nvSpPr>
          <p:cNvPr id="4" name="Google Shape;85;p15"/>
          <p:cNvSpPr txBox="1">
            <a:spLocks/>
          </p:cNvSpPr>
          <p:nvPr/>
        </p:nvSpPr>
        <p:spPr>
          <a:xfrm flipH="1">
            <a:off x="1825090" y="1124979"/>
            <a:ext cx="1735581" cy="5688783"/>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Font typeface="Arial" panose="020B0604020202020204" pitchFamily="34" charset="0"/>
              <a:buNone/>
            </a:pPr>
            <a:r>
              <a:rPr lang="en-US" sz="1600" b="1" dirty="0" smtClean="0">
                <a:solidFill>
                  <a:srgbClr val="000000"/>
                </a:solidFill>
              </a:rPr>
              <a:t>2.</a:t>
            </a:r>
            <a:r>
              <a:rPr lang="en-US" sz="1600" dirty="0" smtClean="0">
                <a:solidFill>
                  <a:srgbClr val="000000"/>
                </a:solidFill>
              </a:rPr>
              <a:t> The educator can provide limited access to basic instruction through an online format, has limited technology skills, and relies heavily on paper pencil methods for instruction and assessment to meet all learners’ needs</a:t>
            </a:r>
            <a:endParaRPr lang="en-US" sz="1800" dirty="0">
              <a:solidFill>
                <a:srgbClr val="000000"/>
              </a:solidFill>
            </a:endParaRPr>
          </a:p>
        </p:txBody>
      </p:sp>
      <p:sp>
        <p:nvSpPr>
          <p:cNvPr id="5" name="Google Shape;86;p15"/>
          <p:cNvSpPr txBox="1">
            <a:spLocks/>
          </p:cNvSpPr>
          <p:nvPr/>
        </p:nvSpPr>
        <p:spPr>
          <a:xfrm flipH="1">
            <a:off x="3626844" y="1124978"/>
            <a:ext cx="1869877" cy="5688784"/>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Font typeface="Arial" panose="020B0604020202020204" pitchFamily="34" charset="0"/>
              <a:buNone/>
            </a:pPr>
            <a:r>
              <a:rPr lang="en-US" sz="1600" b="1" dirty="0" smtClean="0">
                <a:solidFill>
                  <a:srgbClr val="000000"/>
                </a:solidFill>
              </a:rPr>
              <a:t>3.</a:t>
            </a:r>
            <a:r>
              <a:rPr lang="en-US" sz="1600" dirty="0" smtClean="0">
                <a:solidFill>
                  <a:srgbClr val="000000"/>
                </a:solidFill>
              </a:rPr>
              <a:t> The educator has basic skills for instruction, limited student interaction, and assessment using an online format to meet all learners’ needs.  Uses some technology, and may rely on some paper pencil methods</a:t>
            </a:r>
            <a:endParaRPr lang="en-US" sz="1800" dirty="0">
              <a:solidFill>
                <a:srgbClr val="000000"/>
              </a:solidFill>
            </a:endParaRPr>
          </a:p>
        </p:txBody>
      </p:sp>
      <p:sp>
        <p:nvSpPr>
          <p:cNvPr id="6" name="Google Shape;87;p15"/>
          <p:cNvSpPr txBox="1">
            <a:spLocks/>
          </p:cNvSpPr>
          <p:nvPr/>
        </p:nvSpPr>
        <p:spPr>
          <a:xfrm flipH="1">
            <a:off x="5381168" y="1124978"/>
            <a:ext cx="1920513" cy="5688784"/>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Font typeface="Arial" panose="020B0604020202020204" pitchFamily="34" charset="0"/>
              <a:buNone/>
            </a:pPr>
            <a:r>
              <a:rPr lang="en-US" sz="1600" b="1" dirty="0" smtClean="0">
                <a:solidFill>
                  <a:srgbClr val="000000"/>
                </a:solidFill>
              </a:rPr>
              <a:t>4.</a:t>
            </a:r>
            <a:r>
              <a:rPr lang="en-US" sz="1600" dirty="0" smtClean="0">
                <a:solidFill>
                  <a:srgbClr val="000000"/>
                </a:solidFill>
              </a:rPr>
              <a:t> The educator has skills to use technology and digital tools to provide proficient instruction, some student interaction, and assessment in an online format with some technology in ways to meet most learners’ needs</a:t>
            </a:r>
            <a:endParaRPr lang="en-US" sz="1800" dirty="0">
              <a:solidFill>
                <a:srgbClr val="000000"/>
              </a:solidFill>
            </a:endParaRPr>
          </a:p>
        </p:txBody>
      </p:sp>
      <p:sp>
        <p:nvSpPr>
          <p:cNvPr id="7" name="Google Shape;88;p15"/>
          <p:cNvSpPr txBox="1">
            <a:spLocks/>
          </p:cNvSpPr>
          <p:nvPr/>
        </p:nvSpPr>
        <p:spPr>
          <a:xfrm flipH="1">
            <a:off x="7240978" y="1124977"/>
            <a:ext cx="1793293" cy="4044900"/>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Font typeface="Arial" panose="020B0604020202020204" pitchFamily="34" charset="0"/>
              <a:buNone/>
            </a:pPr>
            <a:r>
              <a:rPr lang="en-US" sz="1600" b="1" dirty="0" smtClean="0">
                <a:solidFill>
                  <a:srgbClr val="000000"/>
                </a:solidFill>
              </a:rPr>
              <a:t>5.</a:t>
            </a:r>
            <a:r>
              <a:rPr lang="en-US" sz="1600" dirty="0" smtClean="0">
                <a:solidFill>
                  <a:srgbClr val="000000"/>
                </a:solidFill>
              </a:rPr>
              <a:t> The educator has advanced technology skills and can provide exemplary instruction, student interaction, and assessment in an online format with varying technology and methods in ways to meet all learners’ needs</a:t>
            </a:r>
            <a:endParaRPr lang="en-US" sz="1800" dirty="0">
              <a:solidFill>
                <a:srgbClr val="000000"/>
              </a:solidFill>
            </a:endParaRPr>
          </a:p>
        </p:txBody>
      </p:sp>
      <p:sp>
        <p:nvSpPr>
          <p:cNvPr id="8" name="Google Shape;83;p15" descr="''"/>
          <p:cNvSpPr/>
          <p:nvPr/>
        </p:nvSpPr>
        <p:spPr>
          <a:xfrm rot="5400000">
            <a:off x="3812920" y="1766500"/>
            <a:ext cx="1101142" cy="8043695"/>
          </a:xfrm>
          <a:prstGeom prst="upArrow">
            <a:avLst>
              <a:gd name="adj1" fmla="val 50000"/>
              <a:gd name="adj2" fmla="val 50000"/>
            </a:avLst>
          </a:prstGeom>
          <a:gradFill>
            <a:gsLst>
              <a:gs pos="0">
                <a:srgbClr val="DFE9FB"/>
              </a:gs>
              <a:gs pos="100000">
                <a:srgbClr val="6E9BE7"/>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84;p15" descr="EDUCATOR EFFICACY FOR ONLINE LEARNING&#10;"/>
          <p:cNvSpPr txBox="1"/>
          <p:nvPr/>
        </p:nvSpPr>
        <p:spPr>
          <a:xfrm>
            <a:off x="1688507" y="5546672"/>
            <a:ext cx="5613174" cy="39291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b="1" dirty="0">
                <a:solidFill>
                  <a:schemeClr val="dk1"/>
                </a:solidFill>
              </a:rPr>
              <a:t>EDUCATOR EFFICACY FOR ONLINE LEARNING</a:t>
            </a:r>
            <a:endParaRPr sz="2000" b="1" dirty="0"/>
          </a:p>
        </p:txBody>
      </p:sp>
    </p:spTree>
    <p:extLst>
      <p:ext uri="{BB962C8B-B14F-4D97-AF65-F5344CB8AC3E}">
        <p14:creationId xmlns:p14="http://schemas.microsoft.com/office/powerpoint/2010/main" val="24192262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 dirty="0"/>
              <a:t>Student Efficacy for Online Learning: Level Descriptors</a:t>
            </a:r>
            <a:endParaRPr lang="en-US" dirty="0"/>
          </a:p>
        </p:txBody>
      </p:sp>
      <p:sp>
        <p:nvSpPr>
          <p:cNvPr id="3" name="Google Shape;95;p16"/>
          <p:cNvSpPr txBox="1">
            <a:spLocks/>
          </p:cNvSpPr>
          <p:nvPr/>
        </p:nvSpPr>
        <p:spPr>
          <a:xfrm flipH="1">
            <a:off x="21496" y="989734"/>
            <a:ext cx="1917837" cy="5747451"/>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Clr>
                <a:schemeClr val="dk1"/>
              </a:buClr>
              <a:buSzPts val="1100"/>
              <a:buFont typeface="Arial"/>
              <a:buNone/>
            </a:pPr>
            <a:r>
              <a:rPr lang="en-US" sz="1600" b="1" dirty="0" smtClean="0">
                <a:solidFill>
                  <a:srgbClr val="000000"/>
                </a:solidFill>
                <a:latin typeface="Calibri" panose="020F0502020204030204" pitchFamily="34" charset="0"/>
                <a:cs typeface="Calibri" panose="020F0502020204030204" pitchFamily="34" charset="0"/>
              </a:rPr>
              <a:t>1.</a:t>
            </a:r>
            <a:r>
              <a:rPr lang="en-US" sz="1600" dirty="0" smtClean="0">
                <a:solidFill>
                  <a:srgbClr val="000000"/>
                </a:solidFill>
                <a:latin typeface="Calibri" panose="020F0502020204030204" pitchFamily="34" charset="0"/>
                <a:cs typeface="Calibri" panose="020F0502020204030204" pitchFamily="34" charset="0"/>
              </a:rPr>
              <a:t> Student has limited to</a:t>
            </a:r>
            <a:r>
              <a:rPr lang="en-US" sz="1600" dirty="0" smtClean="0">
                <a:solidFill>
                  <a:schemeClr val="dk1"/>
                </a:solidFill>
                <a:latin typeface="Calibri" panose="020F0502020204030204" pitchFamily="34" charset="0"/>
                <a:cs typeface="Calibri" panose="020F0502020204030204" pitchFamily="34" charset="0"/>
              </a:rPr>
              <a:t> no experience using technology tools for school learning. Students have not developed the fluency and skills needed to access online instruction. Time management and planning skills  are emerging. Limited connections to classmates attempted. Teacher contacts student.</a:t>
            </a:r>
            <a:endParaRPr lang="en-US" sz="1600" dirty="0">
              <a:solidFill>
                <a:schemeClr val="dk1"/>
              </a:solidFill>
              <a:latin typeface="Calibri" panose="020F0502020204030204" pitchFamily="34" charset="0"/>
              <a:cs typeface="Calibri" panose="020F0502020204030204" pitchFamily="34" charset="0"/>
            </a:endParaRPr>
          </a:p>
        </p:txBody>
      </p:sp>
      <p:sp>
        <p:nvSpPr>
          <p:cNvPr id="4" name="Google Shape;98;p16"/>
          <p:cNvSpPr txBox="1">
            <a:spLocks/>
          </p:cNvSpPr>
          <p:nvPr/>
        </p:nvSpPr>
        <p:spPr>
          <a:xfrm flipH="1">
            <a:off x="1826231" y="989733"/>
            <a:ext cx="1801353" cy="5747452"/>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Font typeface="Arial" panose="020B0604020202020204" pitchFamily="34" charset="0"/>
              <a:buNone/>
            </a:pPr>
            <a:r>
              <a:rPr lang="en-US" sz="1600" b="1" dirty="0" smtClean="0">
                <a:solidFill>
                  <a:srgbClr val="000000"/>
                </a:solidFill>
                <a:latin typeface="Calibri" panose="020F0502020204030204" pitchFamily="34" charset="0"/>
                <a:cs typeface="Calibri" panose="020F0502020204030204" pitchFamily="34" charset="0"/>
              </a:rPr>
              <a:t>2.</a:t>
            </a:r>
            <a:r>
              <a:rPr lang="en-US" sz="1600" dirty="0" smtClean="0">
                <a:solidFill>
                  <a:srgbClr val="000000"/>
                </a:solidFill>
                <a:latin typeface="Calibri" panose="020F0502020204030204" pitchFamily="34" charset="0"/>
                <a:cs typeface="Calibri" panose="020F0502020204030204" pitchFamily="34" charset="0"/>
              </a:rPr>
              <a:t> The student has emergent exposure in using technology and digital tools for learning, but does not have fluency in applying those skills. Time management and planning skills are developing. Classmate connections are infrequent. Teacher contacts student.</a:t>
            </a:r>
            <a:endParaRPr lang="en-US" sz="1600" dirty="0">
              <a:solidFill>
                <a:srgbClr val="000000"/>
              </a:solidFill>
              <a:latin typeface="Calibri" panose="020F0502020204030204" pitchFamily="34" charset="0"/>
              <a:cs typeface="Calibri" panose="020F0502020204030204" pitchFamily="34" charset="0"/>
            </a:endParaRPr>
          </a:p>
        </p:txBody>
      </p:sp>
      <p:sp>
        <p:nvSpPr>
          <p:cNvPr id="5" name="Google Shape;99;p16"/>
          <p:cNvSpPr txBox="1">
            <a:spLocks/>
          </p:cNvSpPr>
          <p:nvPr/>
        </p:nvSpPr>
        <p:spPr>
          <a:xfrm flipH="1">
            <a:off x="3518553" y="989734"/>
            <a:ext cx="1944252" cy="5747451"/>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Font typeface="Arial" panose="020B0604020202020204" pitchFamily="34" charset="0"/>
              <a:buNone/>
            </a:pPr>
            <a:r>
              <a:rPr lang="en-US" sz="1600" b="1" dirty="0" smtClean="0">
                <a:solidFill>
                  <a:srgbClr val="000000"/>
                </a:solidFill>
                <a:latin typeface="Calibri" panose="020F0502020204030204" pitchFamily="34" charset="0"/>
                <a:cs typeface="Calibri" panose="020F0502020204030204" pitchFamily="34" charset="0"/>
              </a:rPr>
              <a:t>3.</a:t>
            </a:r>
            <a:r>
              <a:rPr lang="en-US" sz="1600" dirty="0" smtClean="0">
                <a:solidFill>
                  <a:srgbClr val="000000"/>
                </a:solidFill>
                <a:latin typeface="Calibri" panose="020F0502020204030204" pitchFamily="34" charset="0"/>
                <a:cs typeface="Calibri" panose="020F0502020204030204" pitchFamily="34" charset="0"/>
              </a:rPr>
              <a:t> The student has developing fluency and basic skills using technology and digital tools to access and meet some learning goals in online instruction assignments. Time management and planning skills are sufficient. Classmate connections are common. Student contacts teacher infrequently.</a:t>
            </a:r>
            <a:endParaRPr lang="en-US" sz="1600" dirty="0">
              <a:solidFill>
                <a:srgbClr val="000000"/>
              </a:solidFill>
              <a:latin typeface="Calibri" panose="020F0502020204030204" pitchFamily="34" charset="0"/>
              <a:cs typeface="Calibri" panose="020F0502020204030204" pitchFamily="34" charset="0"/>
            </a:endParaRPr>
          </a:p>
        </p:txBody>
      </p:sp>
      <p:sp>
        <p:nvSpPr>
          <p:cNvPr id="6" name="Google Shape;100;p16"/>
          <p:cNvSpPr txBox="1">
            <a:spLocks/>
          </p:cNvSpPr>
          <p:nvPr/>
        </p:nvSpPr>
        <p:spPr>
          <a:xfrm flipH="1">
            <a:off x="5340588" y="989733"/>
            <a:ext cx="1979633" cy="4622271"/>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Font typeface="Arial" panose="020B0604020202020204" pitchFamily="34" charset="0"/>
              <a:buNone/>
            </a:pPr>
            <a:r>
              <a:rPr lang="en-US" sz="1600" b="1" dirty="0" smtClean="0">
                <a:solidFill>
                  <a:srgbClr val="000000"/>
                </a:solidFill>
                <a:latin typeface="Calibri" panose="020F0502020204030204" pitchFamily="34" charset="0"/>
                <a:cs typeface="Calibri" panose="020F0502020204030204" pitchFamily="34" charset="0"/>
              </a:rPr>
              <a:t>4.</a:t>
            </a:r>
            <a:r>
              <a:rPr lang="en-US" sz="1600" dirty="0" smtClean="0">
                <a:solidFill>
                  <a:srgbClr val="000000"/>
                </a:solidFill>
                <a:latin typeface="Calibri" panose="020F0502020204030204" pitchFamily="34" charset="0"/>
                <a:cs typeface="Calibri" panose="020F0502020204030204" pitchFamily="34" charset="0"/>
              </a:rPr>
              <a:t> The student has sufficient fluency and skills in using technology and digital tools  to access and meet learning goals in online instruction assignments. Time management and planning skills are proficient. Classmate connections are consistent and productive. Student contacts teacher appropriately.</a:t>
            </a:r>
            <a:endParaRPr lang="en-US" sz="1600" dirty="0">
              <a:solidFill>
                <a:srgbClr val="000000"/>
              </a:solidFill>
              <a:latin typeface="Calibri" panose="020F0502020204030204" pitchFamily="34" charset="0"/>
              <a:cs typeface="Calibri" panose="020F0502020204030204" pitchFamily="34" charset="0"/>
            </a:endParaRPr>
          </a:p>
        </p:txBody>
      </p:sp>
      <p:sp>
        <p:nvSpPr>
          <p:cNvPr id="7" name="Google Shape;101;p16"/>
          <p:cNvSpPr txBox="1">
            <a:spLocks/>
          </p:cNvSpPr>
          <p:nvPr/>
        </p:nvSpPr>
        <p:spPr>
          <a:xfrm flipH="1">
            <a:off x="7239832" y="989733"/>
            <a:ext cx="1870142" cy="4772998"/>
          </a:xfrm>
          <a:prstGeom prst="rect">
            <a:avLst/>
          </a:prstGeom>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2900"/>
              </a:spcAft>
              <a:buFont typeface="Arial" panose="020B0604020202020204" pitchFamily="34" charset="0"/>
              <a:buNone/>
            </a:pPr>
            <a:r>
              <a:rPr lang="en-US" sz="1600" b="1" dirty="0" smtClean="0">
                <a:solidFill>
                  <a:srgbClr val="000000"/>
                </a:solidFill>
                <a:latin typeface="Calibri" panose="020F0502020204030204" pitchFamily="34" charset="0"/>
                <a:cs typeface="Calibri" panose="020F0502020204030204" pitchFamily="34" charset="0"/>
              </a:rPr>
              <a:t>5.</a:t>
            </a:r>
            <a:r>
              <a:rPr lang="en-US" sz="1600" dirty="0" smtClean="0">
                <a:solidFill>
                  <a:srgbClr val="000000"/>
                </a:solidFill>
                <a:latin typeface="Calibri" panose="020F0502020204030204" pitchFamily="34" charset="0"/>
                <a:cs typeface="Calibri" panose="020F0502020204030204" pitchFamily="34" charset="0"/>
              </a:rPr>
              <a:t> The student is able to fluently access technology and digital tools and has skills needed to extend uses beyond online instruction assignments. Time management and planning skills are strong. Classmate connections are consistent and productive. Teacher contacts are consistent and efficient.</a:t>
            </a:r>
            <a:endParaRPr lang="en-US" sz="1600" dirty="0">
              <a:solidFill>
                <a:srgbClr val="000000"/>
              </a:solidFill>
              <a:latin typeface="Calibri" panose="020F0502020204030204" pitchFamily="34" charset="0"/>
              <a:cs typeface="Calibri" panose="020F0502020204030204" pitchFamily="34" charset="0"/>
            </a:endParaRPr>
          </a:p>
        </p:txBody>
      </p:sp>
      <p:sp>
        <p:nvSpPr>
          <p:cNvPr id="8" name="Google Shape;96;p16" descr="&quot;&quot;"/>
          <p:cNvSpPr/>
          <p:nvPr/>
        </p:nvSpPr>
        <p:spPr>
          <a:xfrm rot="5400000">
            <a:off x="3967126" y="2117151"/>
            <a:ext cx="878152" cy="7948246"/>
          </a:xfrm>
          <a:prstGeom prst="upArrow">
            <a:avLst>
              <a:gd name="adj1" fmla="val 50000"/>
              <a:gd name="adj2" fmla="val 50000"/>
            </a:avLst>
          </a:prstGeom>
          <a:gradFill>
            <a:gsLst>
              <a:gs pos="0">
                <a:srgbClr val="DFE9FB"/>
              </a:gs>
              <a:gs pos="100000">
                <a:srgbClr val="6E9BE7"/>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97;p16" descr="STUDENT EFFICACY FOR ONLINE LEARNING&#10;"/>
          <p:cNvSpPr txBox="1"/>
          <p:nvPr/>
        </p:nvSpPr>
        <p:spPr>
          <a:xfrm>
            <a:off x="1578901" y="5839139"/>
            <a:ext cx="5917163" cy="31334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b="1" dirty="0">
                <a:solidFill>
                  <a:schemeClr val="dk1"/>
                </a:solidFill>
              </a:rPr>
              <a:t>STUDENT EFFICACY FOR ONLINE LEARNING</a:t>
            </a:r>
            <a:endParaRPr sz="2000" b="1" dirty="0"/>
          </a:p>
        </p:txBody>
      </p:sp>
    </p:spTree>
    <p:extLst>
      <p:ext uri="{BB962C8B-B14F-4D97-AF65-F5344CB8AC3E}">
        <p14:creationId xmlns:p14="http://schemas.microsoft.com/office/powerpoint/2010/main" val="1223303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07;p17"/>
          <p:cNvSpPr txBox="1">
            <a:spLocks noGrp="1"/>
          </p:cNvSpPr>
          <p:nvPr>
            <p:ph type="title"/>
          </p:nvPr>
        </p:nvSpPr>
        <p:spPr>
          <a:xfrm>
            <a:off x="1663002" y="111581"/>
            <a:ext cx="7480997" cy="1280116"/>
          </a:xfrm>
          <a:prstGeom prst="rect">
            <a:avLst/>
          </a:prstGeom>
        </p:spPr>
        <p:txBody>
          <a:bodyPr spcFirstLastPara="1" wrap="square" lIns="163200" tIns="163200" rIns="163200" bIns="163200" anchor="t" anchorCtr="0">
            <a:noAutofit/>
          </a:bodyPr>
          <a:lstStyle/>
          <a:p>
            <a:pPr marL="0" lvl="0" indent="0" algn="l" rtl="0">
              <a:spcBef>
                <a:spcPts val="0"/>
              </a:spcBef>
              <a:spcAft>
                <a:spcPts val="0"/>
              </a:spcAft>
              <a:buNone/>
            </a:pPr>
            <a:r>
              <a:rPr lang="en" sz="4400" b="1" dirty="0"/>
              <a:t>A</a:t>
            </a:r>
            <a:r>
              <a:rPr lang="en" sz="4800" b="1" dirty="0"/>
              <a:t> </a:t>
            </a:r>
            <a:r>
              <a:rPr lang="en" sz="2000" b="1" dirty="0" smtClean="0"/>
              <a:t>Technology </a:t>
            </a:r>
            <a:r>
              <a:rPr lang="en" sz="2000" b="1" dirty="0"/>
              <a:t>&amp; Connectivity Capacity </a:t>
            </a:r>
            <a:r>
              <a:rPr lang="en" sz="1800" i="1" dirty="0" smtClean="0"/>
              <a:t>Emergent-Developing</a:t>
            </a:r>
            <a:r>
              <a:rPr lang="en" sz="1600" dirty="0"/>
              <a:t/>
            </a:r>
            <a:br>
              <a:rPr lang="en" sz="1600" dirty="0"/>
            </a:br>
            <a:r>
              <a:rPr lang="en" sz="2000" b="1" dirty="0" smtClean="0"/>
              <a:t>Educator &amp; Student Efficacy for Online Learning</a:t>
            </a:r>
            <a:r>
              <a:rPr lang="en" sz="2000" dirty="0" smtClean="0"/>
              <a:t> </a:t>
            </a:r>
            <a:r>
              <a:rPr lang="en" sz="1800" i="1" dirty="0" smtClean="0"/>
              <a:t>Emergent-Developing</a:t>
            </a:r>
            <a:endParaRPr sz="1800" b="1" dirty="0">
              <a:solidFill>
                <a:srgbClr val="000000"/>
              </a:solidFill>
              <a:latin typeface="Calibri"/>
              <a:ea typeface="Calibri"/>
              <a:cs typeface="Calibri"/>
              <a:sym typeface="Calibri"/>
            </a:endParaRPr>
          </a:p>
        </p:txBody>
      </p:sp>
      <p:sp>
        <p:nvSpPr>
          <p:cNvPr id="9" name="Google Shape;108;p17" descr="Majority of students have access to phone and paper/pencil as primary learning tools at home and at school&#10;Majority of staff use paper/pencil, email, overhead projectors, and printed text to deliver content&#10;Professional learning has focused on offline instructional approaches&#10;A basic internal communications plan is in place to support initial awareness about online/blended learning strategies&#10;Classroom instruction is just beginning to incorporate online/blended learning.&#10;Students have initial fluency and skill with technology and digital tools necessary to access online learning&#10;Capacity to provide accommodations and modifications to support offline student learning in compliance with IEP, 504, and EL requirements is present&#10;"/>
          <p:cNvSpPr txBox="1">
            <a:spLocks/>
          </p:cNvSpPr>
          <p:nvPr/>
        </p:nvSpPr>
        <p:spPr>
          <a:xfrm>
            <a:off x="389106" y="1672376"/>
            <a:ext cx="8365788" cy="4173947"/>
          </a:xfrm>
          <a:prstGeom prst="rect">
            <a:avLst/>
          </a:prstGeom>
          <a:solidFill>
            <a:srgbClr val="D0E0E3"/>
          </a:solidFill>
          <a:ln w="9525" cap="flat" cmpd="sng">
            <a:solidFill>
              <a:schemeClr val="lt1"/>
            </a:solidFill>
            <a:prstDash val="solid"/>
            <a:round/>
            <a:headEnd type="none" w="sm" len="sm"/>
            <a:tailEnd type="none" w="sm" len="sm"/>
          </a:ln>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93700" indent="-342900">
              <a:spcBef>
                <a:spcPts val="0"/>
              </a:spcBef>
              <a:buClr>
                <a:srgbClr val="000000"/>
              </a:buClr>
              <a:buSzPts val="2800"/>
            </a:pPr>
            <a:r>
              <a:rPr lang="en-US" sz="2000" dirty="0" smtClean="0">
                <a:solidFill>
                  <a:schemeClr val="dk1"/>
                </a:solidFill>
                <a:latin typeface="Calibri"/>
                <a:ea typeface="Calibri"/>
                <a:cs typeface="Calibri"/>
                <a:sym typeface="Calibri"/>
              </a:rPr>
              <a:t>Majority of students have access to phone and paper/pencil as primary learning tools at home and at school</a:t>
            </a:r>
            <a:endParaRPr lang="en-US" sz="2000" dirty="0">
              <a:solidFill>
                <a:srgbClr val="000000"/>
              </a:solidFill>
              <a:latin typeface="Calibri"/>
              <a:ea typeface="Calibri"/>
              <a:cs typeface="Calibri"/>
              <a:sym typeface="Calibri"/>
            </a:endParaRPr>
          </a:p>
          <a:p>
            <a:pPr marL="393700" indent="-342900">
              <a:spcBef>
                <a:spcPts val="0"/>
              </a:spcBef>
              <a:buClr>
                <a:srgbClr val="000000"/>
              </a:buClr>
              <a:buSzPts val="2800"/>
            </a:pPr>
            <a:r>
              <a:rPr lang="en-US" sz="2000" dirty="0" smtClean="0">
                <a:solidFill>
                  <a:srgbClr val="000000"/>
                </a:solidFill>
                <a:latin typeface="Calibri"/>
                <a:ea typeface="Calibri"/>
                <a:cs typeface="Calibri"/>
                <a:sym typeface="Calibri"/>
              </a:rPr>
              <a:t>Majority of staff use paper/pencil, email, overhead projectors, and printed text to deliver content</a:t>
            </a:r>
            <a:endParaRPr lang="en-US" sz="2000" dirty="0">
              <a:solidFill>
                <a:srgbClr val="000000"/>
              </a:solidFill>
              <a:highlight>
                <a:srgbClr val="00FF00"/>
              </a:highlight>
              <a:latin typeface="Calibri"/>
              <a:ea typeface="Calibri"/>
              <a:cs typeface="Calibri"/>
              <a:sym typeface="Calibri"/>
            </a:endParaRPr>
          </a:p>
          <a:p>
            <a:pPr marL="393700" indent="-342900">
              <a:spcBef>
                <a:spcPts val="0"/>
              </a:spcBef>
              <a:buClr>
                <a:srgbClr val="000000"/>
              </a:buClr>
              <a:buSzPts val="2800"/>
            </a:pPr>
            <a:r>
              <a:rPr lang="en-US" sz="2000" dirty="0" smtClean="0">
                <a:solidFill>
                  <a:srgbClr val="000000"/>
                </a:solidFill>
                <a:latin typeface="Calibri"/>
                <a:ea typeface="Calibri"/>
                <a:cs typeface="Calibri"/>
                <a:sym typeface="Calibri"/>
              </a:rPr>
              <a:t>Professional learning has focused on offline instructional approaches</a:t>
            </a:r>
          </a:p>
          <a:p>
            <a:pPr marL="393700" indent="-342900">
              <a:spcBef>
                <a:spcPts val="0"/>
              </a:spcBef>
              <a:buClr>
                <a:srgbClr val="000000"/>
              </a:buClr>
              <a:buSzPts val="2800"/>
            </a:pPr>
            <a:r>
              <a:rPr lang="en-US" sz="2000" dirty="0" smtClean="0">
                <a:solidFill>
                  <a:schemeClr val="dk1"/>
                </a:solidFill>
                <a:latin typeface="Calibri"/>
                <a:ea typeface="Calibri"/>
                <a:cs typeface="Calibri"/>
                <a:sym typeface="Calibri"/>
              </a:rPr>
              <a:t>A basic internal communications plan is in place to support initial awareness about online/blended learning strategies</a:t>
            </a:r>
            <a:endParaRPr lang="en-US" sz="2000" dirty="0">
              <a:solidFill>
                <a:srgbClr val="000000"/>
              </a:solidFill>
              <a:latin typeface="Calibri"/>
              <a:ea typeface="Calibri"/>
              <a:cs typeface="Calibri"/>
              <a:sym typeface="Calibri"/>
            </a:endParaRPr>
          </a:p>
          <a:p>
            <a:pPr marL="393700" indent="-342900">
              <a:spcBef>
                <a:spcPts val="0"/>
              </a:spcBef>
              <a:buClr>
                <a:srgbClr val="000000"/>
              </a:buClr>
              <a:buSzPts val="2800"/>
            </a:pPr>
            <a:r>
              <a:rPr lang="en-US" sz="2000" dirty="0" smtClean="0">
                <a:solidFill>
                  <a:srgbClr val="000000"/>
                </a:solidFill>
                <a:latin typeface="Calibri"/>
                <a:ea typeface="Calibri"/>
                <a:cs typeface="Calibri"/>
                <a:sym typeface="Calibri"/>
              </a:rPr>
              <a:t>Classroom instruction is just beginning to incorporate online/blended learning</a:t>
            </a:r>
          </a:p>
          <a:p>
            <a:pPr marL="393700" indent="-342900">
              <a:spcBef>
                <a:spcPts val="0"/>
              </a:spcBef>
              <a:buClr>
                <a:srgbClr val="000000"/>
              </a:buClr>
              <a:buSzPts val="2800"/>
            </a:pPr>
            <a:r>
              <a:rPr lang="en-US" sz="2000" dirty="0" smtClean="0">
                <a:solidFill>
                  <a:srgbClr val="000000"/>
                </a:solidFill>
                <a:latin typeface="Calibri"/>
                <a:ea typeface="Calibri"/>
                <a:cs typeface="Calibri"/>
                <a:sym typeface="Calibri"/>
              </a:rPr>
              <a:t>Students have initial fluency and skill with technology and digital tools necessary to access online learning</a:t>
            </a:r>
          </a:p>
          <a:p>
            <a:pPr marL="393700" indent="-342900">
              <a:spcBef>
                <a:spcPts val="0"/>
              </a:spcBef>
              <a:buClr>
                <a:srgbClr val="000000"/>
              </a:buClr>
              <a:buSzPts val="2800"/>
            </a:pPr>
            <a:r>
              <a:rPr lang="en-US" sz="2000" dirty="0" smtClean="0">
                <a:solidFill>
                  <a:srgbClr val="000000"/>
                </a:solidFill>
                <a:latin typeface="Calibri"/>
                <a:ea typeface="Calibri"/>
                <a:cs typeface="Calibri"/>
                <a:sym typeface="Calibri"/>
              </a:rPr>
              <a:t>Capacity to provide accommodations and modifications to support offline student learning in compliance with IEP, 504, and EL requirements is present</a:t>
            </a:r>
          </a:p>
          <a:p>
            <a:pPr marL="0" indent="0">
              <a:spcBef>
                <a:spcPts val="2900"/>
              </a:spcBef>
              <a:spcAft>
                <a:spcPts val="2900"/>
              </a:spcAft>
              <a:buFont typeface="Arial" panose="020B0604020202020204" pitchFamily="34" charset="0"/>
              <a:buNone/>
            </a:pPr>
            <a:endParaRPr lang="en-US" sz="2500" dirty="0">
              <a:latin typeface="Calibri"/>
              <a:ea typeface="Calibri"/>
              <a:cs typeface="Calibri"/>
              <a:sym typeface="Calibri"/>
            </a:endParaRPr>
          </a:p>
        </p:txBody>
      </p:sp>
    </p:spTree>
    <p:extLst>
      <p:ext uri="{BB962C8B-B14F-4D97-AF65-F5344CB8AC3E}">
        <p14:creationId xmlns:p14="http://schemas.microsoft.com/office/powerpoint/2010/main" val="4230330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7;p17"/>
          <p:cNvSpPr txBox="1">
            <a:spLocks noGrp="1"/>
          </p:cNvSpPr>
          <p:nvPr>
            <p:ph type="title"/>
          </p:nvPr>
        </p:nvSpPr>
        <p:spPr>
          <a:xfrm>
            <a:off x="1819073" y="111581"/>
            <a:ext cx="7037961" cy="1013398"/>
          </a:xfrm>
          <a:prstGeom prst="rect">
            <a:avLst/>
          </a:prstGeom>
        </p:spPr>
        <p:txBody>
          <a:bodyPr spcFirstLastPara="1" wrap="square" lIns="163200" tIns="163200" rIns="163200" bIns="163200" anchor="t" anchorCtr="0">
            <a:noAutofit/>
          </a:bodyPr>
          <a:lstStyle/>
          <a:p>
            <a:pPr marL="0" lvl="0" indent="0" algn="l" rtl="0">
              <a:spcBef>
                <a:spcPts val="0"/>
              </a:spcBef>
              <a:spcAft>
                <a:spcPts val="0"/>
              </a:spcAft>
              <a:buNone/>
            </a:pPr>
            <a:r>
              <a:rPr lang="en" sz="4400" dirty="0"/>
              <a:t>B</a:t>
            </a:r>
            <a:r>
              <a:rPr lang="en" sz="4800" b="1" dirty="0" smtClean="0"/>
              <a:t> </a:t>
            </a:r>
            <a:r>
              <a:rPr lang="en" sz="2000" b="1" dirty="0" smtClean="0"/>
              <a:t>Technology </a:t>
            </a:r>
            <a:r>
              <a:rPr lang="en" sz="2000" b="1" dirty="0"/>
              <a:t>&amp; Connectivity Capacity </a:t>
            </a:r>
            <a:r>
              <a:rPr lang="en" sz="1800" i="1" dirty="0" smtClean="0"/>
              <a:t>Emergent-Developing</a:t>
            </a:r>
            <a:r>
              <a:rPr lang="en" sz="1600" dirty="0"/>
              <a:t/>
            </a:r>
            <a:br>
              <a:rPr lang="en" sz="1600" dirty="0"/>
            </a:br>
            <a:r>
              <a:rPr lang="en" sz="2000" b="1" dirty="0" smtClean="0"/>
              <a:t>Educator &amp; Student Efficacy for Online Learning</a:t>
            </a:r>
            <a:r>
              <a:rPr lang="en" sz="2000" dirty="0" smtClean="0"/>
              <a:t> </a:t>
            </a:r>
            <a:r>
              <a:rPr lang="en" sz="1800" i="1" dirty="0" smtClean="0"/>
              <a:t>Proficient-Strong</a:t>
            </a:r>
            <a:endParaRPr sz="1800" b="1" dirty="0">
              <a:solidFill>
                <a:srgbClr val="000000"/>
              </a:solidFill>
              <a:latin typeface="Calibri"/>
              <a:ea typeface="Calibri"/>
              <a:cs typeface="Calibri"/>
              <a:sym typeface="Calibri"/>
            </a:endParaRPr>
          </a:p>
        </p:txBody>
      </p:sp>
      <p:sp>
        <p:nvSpPr>
          <p:cNvPr id="5" name="Google Shape;115;p18" descr="Students have access to digital tools and/or a reliable connection to the Internet; phone and paper pencil are primary learning tools&#10;Curriculum plans incorporate online/blended learning strategies; implementation varies by classroom&#10;High quality professional learning focused on digital learning and/or technology tools has been provided&#10;A basic internal and external communications plan is in place to support awareness about online/blended learning strategies&#10;Students have developed fluency and skill with technology and digital tools; access to those. Online connections with classmates are present. Students connected to teachers electronically&#10;Capacity to deliver accommodations and modifications to support student learning in compliance with IEP, 504 and EL requirements is present&#10;"/>
          <p:cNvSpPr txBox="1">
            <a:spLocks/>
          </p:cNvSpPr>
          <p:nvPr/>
        </p:nvSpPr>
        <p:spPr>
          <a:xfrm>
            <a:off x="301558" y="1696576"/>
            <a:ext cx="8472791" cy="3945467"/>
          </a:xfrm>
          <a:prstGeom prst="rect">
            <a:avLst/>
          </a:prstGeom>
          <a:solidFill>
            <a:srgbClr val="A2C4C9"/>
          </a:solidFill>
          <a:ln w="9525" cap="flat" cmpd="sng">
            <a:noFill/>
            <a:prstDash val="solid"/>
            <a:round/>
            <a:headEnd type="none" w="sm" len="sm"/>
            <a:tailEnd type="none" w="sm" len="sm"/>
          </a:ln>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93700" indent="-342900">
              <a:spcBef>
                <a:spcPts val="0"/>
              </a:spcBef>
              <a:buClr>
                <a:srgbClr val="000000"/>
              </a:buClr>
              <a:buSzPts val="2800"/>
            </a:pPr>
            <a:r>
              <a:rPr lang="en-US" sz="2000" dirty="0" smtClean="0">
                <a:solidFill>
                  <a:schemeClr val="dk1"/>
                </a:solidFill>
                <a:latin typeface="Calibri"/>
                <a:ea typeface="Calibri"/>
                <a:cs typeface="Calibri"/>
                <a:sym typeface="Calibri"/>
              </a:rPr>
              <a:t>Students have access to digital tools and/or a reliable connection to the Internet; phone and paper pencil are primary learning tools</a:t>
            </a:r>
          </a:p>
          <a:p>
            <a:pPr marL="393700" indent="-342900">
              <a:spcBef>
                <a:spcPts val="0"/>
              </a:spcBef>
              <a:buClr>
                <a:srgbClr val="000000"/>
              </a:buClr>
              <a:buSzPts val="2800"/>
            </a:pPr>
            <a:r>
              <a:rPr lang="en-US" sz="2000" dirty="0" smtClean="0">
                <a:solidFill>
                  <a:schemeClr val="dk1"/>
                </a:solidFill>
                <a:latin typeface="Calibri"/>
                <a:ea typeface="Calibri"/>
                <a:cs typeface="Calibri"/>
                <a:sym typeface="Calibri"/>
              </a:rPr>
              <a:t>Curriculum plans incorporate online/blended learning strategies; implementation varies by classroom</a:t>
            </a:r>
          </a:p>
          <a:p>
            <a:pPr marL="393700" indent="-342900">
              <a:spcBef>
                <a:spcPts val="0"/>
              </a:spcBef>
              <a:buClr>
                <a:srgbClr val="000000"/>
              </a:buClr>
              <a:buSzPts val="2800"/>
            </a:pPr>
            <a:r>
              <a:rPr lang="en-US" sz="2000" dirty="0" smtClean="0">
                <a:solidFill>
                  <a:schemeClr val="dk1"/>
                </a:solidFill>
                <a:latin typeface="Calibri"/>
                <a:ea typeface="Calibri"/>
                <a:cs typeface="Calibri"/>
                <a:sym typeface="Calibri"/>
              </a:rPr>
              <a:t>High quality professional learning focused on digital learning and/or technology tools has been provided</a:t>
            </a:r>
            <a:endParaRPr lang="en-US" sz="2000" dirty="0">
              <a:solidFill>
                <a:srgbClr val="000000"/>
              </a:solidFill>
              <a:latin typeface="Calibri"/>
              <a:ea typeface="Calibri"/>
              <a:cs typeface="Calibri"/>
              <a:sym typeface="Calibri"/>
            </a:endParaRPr>
          </a:p>
          <a:p>
            <a:pPr marL="393700" indent="-342900">
              <a:spcBef>
                <a:spcPts val="0"/>
              </a:spcBef>
              <a:buClr>
                <a:srgbClr val="000000"/>
              </a:buClr>
              <a:buSzPts val="2800"/>
            </a:pPr>
            <a:r>
              <a:rPr lang="en-US" sz="2000" dirty="0" smtClean="0">
                <a:solidFill>
                  <a:srgbClr val="000000"/>
                </a:solidFill>
                <a:latin typeface="Calibri"/>
                <a:ea typeface="Calibri"/>
                <a:cs typeface="Calibri"/>
                <a:sym typeface="Calibri"/>
              </a:rPr>
              <a:t>A basic internal and external communications plan is in place to support awareness about online/blended learning strategies</a:t>
            </a:r>
          </a:p>
          <a:p>
            <a:pPr marL="393700" indent="-342900">
              <a:spcBef>
                <a:spcPts val="0"/>
              </a:spcBef>
              <a:buClr>
                <a:srgbClr val="000000"/>
              </a:buClr>
              <a:buSzPts val="2800"/>
            </a:pPr>
            <a:r>
              <a:rPr lang="en-US" sz="2000" dirty="0" smtClean="0">
                <a:solidFill>
                  <a:schemeClr val="dk1"/>
                </a:solidFill>
                <a:latin typeface="Calibri"/>
                <a:ea typeface="Calibri"/>
                <a:cs typeface="Calibri"/>
                <a:sym typeface="Calibri"/>
              </a:rPr>
              <a:t>Students have developed fluency and skill with technology and digital tools. Online connections with classmates are present. Students connected to teachers electronically</a:t>
            </a:r>
            <a:endParaRPr lang="en-US" sz="2000" dirty="0">
              <a:solidFill>
                <a:srgbClr val="000000"/>
              </a:solidFill>
              <a:latin typeface="Calibri"/>
              <a:ea typeface="Calibri"/>
              <a:cs typeface="Calibri"/>
              <a:sym typeface="Calibri"/>
            </a:endParaRPr>
          </a:p>
          <a:p>
            <a:pPr marL="393700" indent="-342900">
              <a:spcBef>
                <a:spcPts val="0"/>
              </a:spcBef>
              <a:buClr>
                <a:srgbClr val="000000"/>
              </a:buClr>
              <a:buSzPts val="2800"/>
            </a:pPr>
            <a:r>
              <a:rPr lang="en-US" sz="2000" dirty="0" smtClean="0">
                <a:solidFill>
                  <a:srgbClr val="000000"/>
                </a:solidFill>
                <a:latin typeface="Calibri"/>
                <a:ea typeface="Calibri"/>
                <a:cs typeface="Calibri"/>
                <a:sym typeface="Calibri"/>
              </a:rPr>
              <a:t>Capacity to deliver accommodations and modifications to support student learning in compliance with IEP, 504 and EL requirements is present</a:t>
            </a:r>
            <a:endParaRPr lang="en-US" sz="2000"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190115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107;p17"/>
          <p:cNvSpPr txBox="1">
            <a:spLocks noGrp="1"/>
          </p:cNvSpPr>
          <p:nvPr>
            <p:ph type="title"/>
          </p:nvPr>
        </p:nvSpPr>
        <p:spPr>
          <a:xfrm>
            <a:off x="1678021" y="111581"/>
            <a:ext cx="7465979" cy="1013398"/>
          </a:xfrm>
          <a:prstGeom prst="rect">
            <a:avLst/>
          </a:prstGeom>
        </p:spPr>
        <p:txBody>
          <a:bodyPr spcFirstLastPara="1" wrap="square" lIns="163200" tIns="163200" rIns="163200" bIns="163200" anchor="t" anchorCtr="0">
            <a:noAutofit/>
          </a:bodyPr>
          <a:lstStyle/>
          <a:p>
            <a:pPr marL="0" lvl="0" indent="0" algn="l" rtl="0">
              <a:spcBef>
                <a:spcPts val="0"/>
              </a:spcBef>
              <a:spcAft>
                <a:spcPts val="0"/>
              </a:spcAft>
              <a:buNone/>
            </a:pPr>
            <a:r>
              <a:rPr lang="en" sz="4400" dirty="0"/>
              <a:t>C</a:t>
            </a:r>
            <a:r>
              <a:rPr lang="en" sz="4800" b="1" dirty="0" smtClean="0"/>
              <a:t> </a:t>
            </a:r>
            <a:r>
              <a:rPr lang="en" sz="2000" b="1" dirty="0" smtClean="0"/>
              <a:t>Technology </a:t>
            </a:r>
            <a:r>
              <a:rPr lang="en" sz="2000" b="1" dirty="0"/>
              <a:t>&amp; Connectivity Capacity </a:t>
            </a:r>
            <a:r>
              <a:rPr lang="en" sz="1800" i="1" dirty="0" smtClean="0"/>
              <a:t>Proficient-Strong</a:t>
            </a:r>
            <a:r>
              <a:rPr lang="en" sz="1600" dirty="0"/>
              <a:t/>
            </a:r>
            <a:br>
              <a:rPr lang="en" sz="1600" dirty="0"/>
            </a:br>
            <a:r>
              <a:rPr lang="en" sz="2000" b="1" dirty="0" smtClean="0"/>
              <a:t>Educator &amp; Student Efficacy for Online Learning</a:t>
            </a:r>
            <a:r>
              <a:rPr lang="en" sz="2000" dirty="0" smtClean="0"/>
              <a:t> </a:t>
            </a:r>
            <a:r>
              <a:rPr lang="en" sz="1800" i="1" dirty="0" smtClean="0"/>
              <a:t>Emergent-Developing</a:t>
            </a:r>
            <a:endParaRPr sz="1800" b="1" dirty="0">
              <a:solidFill>
                <a:srgbClr val="000000"/>
              </a:solidFill>
              <a:latin typeface="Calibri"/>
              <a:ea typeface="Calibri"/>
              <a:cs typeface="Calibri"/>
              <a:sym typeface="Calibri"/>
            </a:endParaRPr>
          </a:p>
        </p:txBody>
      </p:sp>
      <p:sp>
        <p:nvSpPr>
          <p:cNvPr id="4" name="Google Shape;122;p19" descr="Access to a robust and scalable online platform/LMS to deliver online/blended instruction is provided to teachers and students; efficacy in using those tools is emergent to developing&#10;Staff and students have received training on how to use the online platform/LMS and related tools and have access to helpdesk services; pockets of excellence exist in some schools with some teachers&#10;A communications plan is in place to support awareness about online/blended learning strategies.  The plan was developed with significant input from teachers, staff, students, parents, and community members&#10;Students have the fluency and skill to use some, but not all, technology and digital tools that are necessary to access online instruction; student ability to leverage classmates and teachers for support is emergent to developing.&#10;Teachers and students are provided with technology, digital tools, and connectivity needed to effectively support online learning; however, efficacy in using those resources is emergent to developing&#10;"/>
          <p:cNvSpPr txBox="1">
            <a:spLocks/>
          </p:cNvSpPr>
          <p:nvPr/>
        </p:nvSpPr>
        <p:spPr>
          <a:xfrm>
            <a:off x="344586" y="1322887"/>
            <a:ext cx="8429764" cy="4951453"/>
          </a:xfrm>
          <a:prstGeom prst="rect">
            <a:avLst/>
          </a:prstGeom>
          <a:solidFill>
            <a:srgbClr val="76A5AF"/>
          </a:solidFill>
        </p:spPr>
        <p:txBody>
          <a:bodyPr spcFirstLastPara="1" wrap="square" lIns="163200" tIns="163200" rIns="163200" bIns="163200" anchor="t" anchorCtr="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06400" indent="-342900">
              <a:spcBef>
                <a:spcPts val="0"/>
              </a:spcBef>
              <a:buClr>
                <a:srgbClr val="000000"/>
              </a:buClr>
              <a:buSzPts val="2600"/>
            </a:pPr>
            <a:r>
              <a:rPr lang="en-US" sz="2000" dirty="0" smtClean="0">
                <a:solidFill>
                  <a:srgbClr val="000000"/>
                </a:solidFill>
                <a:latin typeface="Calibri"/>
                <a:ea typeface="Calibri"/>
                <a:cs typeface="Calibri"/>
                <a:sym typeface="Calibri"/>
              </a:rPr>
              <a:t>Access to a robust and scalable online platform/LMS to deliver online/blended instruction is provided to teachers and students; efficacy in using those tools is emergent to developing</a:t>
            </a:r>
          </a:p>
          <a:p>
            <a:pPr marL="406400" indent="-342900">
              <a:spcBef>
                <a:spcPts val="0"/>
              </a:spcBef>
              <a:buClr>
                <a:srgbClr val="000000"/>
              </a:buClr>
              <a:buSzPts val="2600"/>
            </a:pPr>
            <a:r>
              <a:rPr lang="en-US" sz="2000" dirty="0" smtClean="0">
                <a:solidFill>
                  <a:srgbClr val="000000"/>
                </a:solidFill>
                <a:latin typeface="Calibri"/>
                <a:ea typeface="Calibri"/>
                <a:cs typeface="Calibri"/>
                <a:sym typeface="Calibri"/>
              </a:rPr>
              <a:t>Staff and students have received training on how to use the online platform/LMS and related tools and have access to helpdesk services; pockets of excellence exist in some schools with some teachers</a:t>
            </a:r>
          </a:p>
          <a:p>
            <a:pPr marL="406400" indent="-342900">
              <a:spcBef>
                <a:spcPts val="0"/>
              </a:spcBef>
              <a:buClr>
                <a:srgbClr val="000000"/>
              </a:buClr>
              <a:buSzPts val="2600"/>
            </a:pPr>
            <a:r>
              <a:rPr lang="en-US" sz="2000" dirty="0" smtClean="0">
                <a:solidFill>
                  <a:schemeClr val="dk1"/>
                </a:solidFill>
                <a:latin typeface="Calibri"/>
                <a:ea typeface="Calibri"/>
                <a:cs typeface="Calibri"/>
                <a:sym typeface="Calibri"/>
              </a:rPr>
              <a:t>A communications plan is in place to support awareness about online/blended learning strategies.  The plan was developed with significant input from teachers, staff, students, parents, and community members</a:t>
            </a:r>
            <a:endParaRPr lang="en-US" sz="2000" dirty="0">
              <a:solidFill>
                <a:srgbClr val="000000"/>
              </a:solidFill>
              <a:latin typeface="Calibri"/>
              <a:ea typeface="Calibri"/>
              <a:cs typeface="Calibri"/>
              <a:sym typeface="Calibri"/>
            </a:endParaRPr>
          </a:p>
          <a:p>
            <a:pPr marL="406400" indent="-342900">
              <a:spcBef>
                <a:spcPts val="0"/>
              </a:spcBef>
              <a:buClr>
                <a:srgbClr val="000000"/>
              </a:buClr>
              <a:buSzPts val="2600"/>
            </a:pPr>
            <a:r>
              <a:rPr lang="en-US" sz="2000" dirty="0" smtClean="0">
                <a:solidFill>
                  <a:srgbClr val="000000"/>
                </a:solidFill>
                <a:latin typeface="Calibri"/>
                <a:ea typeface="Calibri"/>
                <a:cs typeface="Calibri"/>
                <a:sym typeface="Calibri"/>
              </a:rPr>
              <a:t>Students have the fluency and skill to use some, but not all, technology and digital tools that are necessary to access online instruction; student ability to leverage classmates and teachers for support is emergent to developing</a:t>
            </a:r>
          </a:p>
          <a:p>
            <a:pPr marL="406400" indent="-342900">
              <a:spcBef>
                <a:spcPts val="0"/>
              </a:spcBef>
              <a:buClr>
                <a:srgbClr val="000000"/>
              </a:buClr>
              <a:buSzPts val="2600"/>
            </a:pPr>
            <a:r>
              <a:rPr lang="en-US" sz="2000" dirty="0" smtClean="0">
                <a:solidFill>
                  <a:srgbClr val="000000"/>
                </a:solidFill>
                <a:latin typeface="Calibri"/>
                <a:ea typeface="Calibri"/>
                <a:cs typeface="Calibri"/>
                <a:sym typeface="Calibri"/>
              </a:rPr>
              <a:t>Teachers and students are provided with technology, digital tools, and connectivity needed to effectively support online learning; however, efficacy in using those resources is emergent to developing</a:t>
            </a:r>
            <a:endParaRPr lang="en-US" sz="2000" dirty="0">
              <a:latin typeface="Calibri"/>
              <a:ea typeface="Calibri"/>
              <a:cs typeface="Calibri"/>
              <a:sym typeface="Calibri"/>
            </a:endParaRPr>
          </a:p>
        </p:txBody>
      </p:sp>
    </p:spTree>
    <p:extLst>
      <p:ext uri="{BB962C8B-B14F-4D97-AF65-F5344CB8AC3E}">
        <p14:creationId xmlns:p14="http://schemas.microsoft.com/office/powerpoint/2010/main" val="26236270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DE_Powerpoint - pattern background">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672BCB2-EAC7-46E4-A670-3ED36BA53CEC}" vid="{7F503C52-12B9-4EA8-9F89-165746C6E469}"/>
    </a:ext>
  </a:extLst>
</a:theme>
</file>

<file path=ppt/theme/theme2.xml><?xml version="1.0" encoding="utf-8"?>
<a:theme xmlns:a="http://schemas.openxmlformats.org/drawingml/2006/main" name="ODE_Powerpoint">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672BCB2-EAC7-46E4-A670-3ED36BA53CEC}" vid="{45A6DAF1-5290-4CB7-877E-E266750732A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3572F4819F544D95B8DB4C2029B778" ma:contentTypeVersion="10" ma:contentTypeDescription="Create a new document." ma:contentTypeScope="" ma:versionID="b7ebd6db338f7da953e9af249e50e29d">
  <xsd:schema xmlns:xsd="http://www.w3.org/2001/XMLSchema" xmlns:xs="http://www.w3.org/2001/XMLSchema" xmlns:p="http://schemas.microsoft.com/office/2006/metadata/properties" xmlns:ns1="http://schemas.microsoft.com/sharepoint/v3" xmlns:ns2="c30eb2c4-08af-4681-9c46-ce44a6085b67" xmlns:ns3="54031767-dd6d-417c-ab73-583408f47564" targetNamespace="http://schemas.microsoft.com/office/2006/metadata/properties" ma:root="true" ma:fieldsID="c574a3e67b60255e0c619d783ef5e630" ns1:_="" ns2:_="" ns3:_="">
    <xsd:import namespace="http://schemas.microsoft.com/sharepoint/v3"/>
    <xsd:import namespace="c30eb2c4-08af-4681-9c46-ce44a6085b67"/>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1:Offic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Office" ma:index="9" nillable="true" ma:displayName="Office" ma:description="" ma:internalName="Offic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0eb2c4-08af-4681-9c46-ce44a6085b67"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ffice xmlns="http://schemas.microsoft.com/sharepoint/v3" xsi:nil="true"/>
    <PublishingExpirationDate xmlns="http://schemas.microsoft.com/sharepoint/v3" xsi:nil="true"/>
    <PublishingStartDate xmlns="http://schemas.microsoft.com/sharepoint/v3" xsi:nil="true"/>
    <Priority xmlns="c30eb2c4-08af-4681-9c46-ce44a6085b67">New</Priority>
    <Remediation_x0020_Date xmlns="c30eb2c4-08af-4681-9c46-ce44a6085b67">2020-03-30T07:00:00+00:00</Remediation_x0020_Date>
    <Estimated_x0020_Creation_x0020_Date xmlns="c30eb2c4-08af-4681-9c46-ce44a6085b67" xsi:nil="true"/>
  </documentManagement>
</p:properties>
</file>

<file path=customXml/itemProps1.xml><?xml version="1.0" encoding="utf-8"?>
<ds:datastoreItem xmlns:ds="http://schemas.openxmlformats.org/officeDocument/2006/customXml" ds:itemID="{50679944-C69F-41C8-8DE5-44D1F66D7161}"/>
</file>

<file path=customXml/itemProps2.xml><?xml version="1.0" encoding="utf-8"?>
<ds:datastoreItem xmlns:ds="http://schemas.openxmlformats.org/officeDocument/2006/customXml" ds:itemID="{A2378EF9-AFD8-4AC1-BC4A-67F68BABE9ED}"/>
</file>

<file path=customXml/itemProps3.xml><?xml version="1.0" encoding="utf-8"?>
<ds:datastoreItem xmlns:ds="http://schemas.openxmlformats.org/officeDocument/2006/customXml" ds:itemID="{C4848EBE-C5AA-4CF3-91DE-B9FD20425457}"/>
</file>

<file path=docProps/app.xml><?xml version="1.0" encoding="utf-8"?>
<Properties xmlns="http://schemas.openxmlformats.org/officeDocument/2006/extended-properties" xmlns:vt="http://schemas.openxmlformats.org/officeDocument/2006/docPropsVTypes">
  <Template>ODE Powerpoint Template March 2019</Template>
  <TotalTime>87</TotalTime>
  <Words>1509</Words>
  <Application>Microsoft Office PowerPoint</Application>
  <PresentationFormat>On-screen Show (4:3)</PresentationFormat>
  <Paragraphs>64</Paragraphs>
  <Slides>11</Slides>
  <Notes>5</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Arial</vt:lpstr>
      <vt:lpstr>Calibri</vt:lpstr>
      <vt:lpstr>ODE_Powerpoint - pattern background</vt:lpstr>
      <vt:lpstr>ODE_Powerpoint</vt:lpstr>
      <vt:lpstr>Distance Learning  Capacity Framework  March 2020</vt:lpstr>
      <vt:lpstr>Guiding Principles</vt:lpstr>
      <vt:lpstr>Distance Learning Capacity Framework</vt:lpstr>
      <vt:lpstr>Technology &amp; Connectivity Capacity: Level Descriptors</vt:lpstr>
      <vt:lpstr>Educator Efficacy for Online Learning: Level Descriptors </vt:lpstr>
      <vt:lpstr>Student Efficacy for Online Learning: Level Descriptors</vt:lpstr>
      <vt:lpstr>A Technology &amp; Connectivity Capacity Emergent-Developing Educator &amp; Student Efficacy for Online Learning Emergent-Developing</vt:lpstr>
      <vt:lpstr>B Technology &amp; Connectivity Capacity Emergent-Developing Educator &amp; Student Efficacy for Online Learning Proficient-Strong</vt:lpstr>
      <vt:lpstr>C Technology &amp; Connectivity Capacity Proficient-Strong Educator &amp; Student Efficacy for Online Learning Emergent-Developing</vt:lpstr>
      <vt:lpstr>D Technology &amp; Connectivity Capacity Proficient-Strong Educator &amp; Student Efficacy for Online Learning Proficient-Strong</vt:lpstr>
      <vt:lpstr>ODE’s Goal for Distance Learning for All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Distance Learning  Capacity Framework  March 2020</dc:title>
  <dc:creator>KNAUS Jenni - ODE</dc:creator>
  <cp:lastModifiedBy>RUDY Peter - ODE</cp:lastModifiedBy>
  <cp:revision>15</cp:revision>
  <cp:lastPrinted>2020-03-29T23:18:20Z</cp:lastPrinted>
  <dcterms:created xsi:type="dcterms:W3CDTF">2020-03-29T05:35:23Z</dcterms:created>
  <dcterms:modified xsi:type="dcterms:W3CDTF">2020-03-31T00:35:37Z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0x010100D83572F4819F544D95B8DB4C2029B778</vt:lpwstr>
  </property>
</Properties>
</file>