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7.xml" ContentType="application/vnd.openxmlformats-officedocument.presentationml.slideLayout+xml"/>
  <Override PartName="/ppt/notesSlides/notesSlide7.xml" ContentType="application/vnd.openxmlformats-officedocument.presentationml.notesSlide+xml"/>
  <Override PartName="/ppt/slideLayouts/slideLayout8.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8.xml" ContentType="application/vnd.openxmlformats-officedocument.presentationml.notesSlide+xml"/>
  <Override PartName="/ppt/notesSlides/notesSlide10.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slideLayouts/slideLayout6.xml" ContentType="application/vnd.openxmlformats-officedocument.presentationml.slideLayout+xml"/>
  <Override PartName="/ppt/notesSlides/notesSlide11.xml" ContentType="application/vnd.openxmlformats-officedocument.presentationml.notesSlide+xml"/>
  <Override PartName="/ppt/slideLayouts/slideLayout5.xml" ContentType="application/vnd.openxmlformats-officedocument.presentationml.slideLayout+xml"/>
  <Override PartName="/ppt/notesSlides/notesSlide9.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5"/>
  </p:notesMasterIdLst>
  <p:sldIdLst>
    <p:sldId id="258" r:id="rId2"/>
    <p:sldId id="299" r:id="rId3"/>
    <p:sldId id="260" r:id="rId4"/>
    <p:sldId id="261" r:id="rId5"/>
    <p:sldId id="263" r:id="rId6"/>
    <p:sldId id="262" r:id="rId7"/>
    <p:sldId id="264" r:id="rId8"/>
    <p:sldId id="269" r:id="rId9"/>
    <p:sldId id="280" r:id="rId10"/>
    <p:sldId id="288" r:id="rId11"/>
    <p:sldId id="291" r:id="rId12"/>
    <p:sldId id="300" r:id="rId13"/>
    <p:sldId id="297" r:id="rId1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595"/>
    <a:srgbClr val="AEB5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2" autoAdjust="0"/>
    <p:restoredTop sz="62442" autoAdjust="0"/>
  </p:normalViewPr>
  <p:slideViewPr>
    <p:cSldViewPr>
      <p:cViewPr varScale="1">
        <p:scale>
          <a:sx n="85" d="100"/>
          <a:sy n="85" d="100"/>
        </p:scale>
        <p:origin x="96" y="5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BE00C26-8E78-4968-A33D-3891D3203149}" type="slidenum">
              <a:rPr lang="en-US"/>
              <a:pPr/>
              <a:t>‹#›</a:t>
            </a:fld>
            <a:endParaRPr lang="en-US"/>
          </a:p>
        </p:txBody>
      </p:sp>
    </p:spTree>
    <p:extLst>
      <p:ext uri="{BB962C8B-B14F-4D97-AF65-F5344CB8AC3E}">
        <p14:creationId xmlns:p14="http://schemas.microsoft.com/office/powerpoint/2010/main" val="4929922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and introduce yourself. Provide an</a:t>
            </a:r>
            <a:r>
              <a:rPr lang="en-US" baseline="0" dirty="0"/>
              <a:t> explanation of the purpose of the training.</a:t>
            </a:r>
            <a:endParaRPr lang="en-US" dirty="0"/>
          </a:p>
          <a:p>
            <a:endParaRPr lang="en-US" dirty="0"/>
          </a:p>
          <a:p>
            <a:r>
              <a:rPr lang="en-US" dirty="0"/>
              <a:t>Remind participants to close and silence all electronic devices, and that they must be in attendance for the entire</a:t>
            </a:r>
            <a:r>
              <a:rPr lang="en-US" baseline="0" dirty="0"/>
              <a:t> class.</a:t>
            </a:r>
          </a:p>
          <a:p>
            <a:endParaRPr lang="en-US" baseline="0" dirty="0"/>
          </a:p>
          <a:p>
            <a:r>
              <a:rPr lang="en-US" sz="1800" b="1" kern="1200" dirty="0">
                <a:solidFill>
                  <a:schemeClr val="tx1"/>
                </a:solidFill>
                <a:effectLst/>
                <a:latin typeface="Times" pitchFamily="18" charset="0"/>
                <a:ea typeface="+mn-ea"/>
                <a:cs typeface="+mn-cs"/>
              </a:rPr>
              <a:t>Note to Trainers:</a:t>
            </a:r>
            <a:endParaRPr lang="en-US" sz="1800" kern="1200" dirty="0">
              <a:solidFill>
                <a:schemeClr val="tx1"/>
              </a:solidFill>
              <a:effectLst/>
              <a:latin typeface="Times" pitchFamily="18" charset="0"/>
              <a:ea typeface="+mn-ea"/>
              <a:cs typeface="+mn-cs"/>
            </a:endParaRPr>
          </a:p>
          <a:p>
            <a:r>
              <a:rPr lang="en-US" sz="1800" i="1" u="sng" kern="1200" dirty="0">
                <a:solidFill>
                  <a:schemeClr val="tx1"/>
                </a:solidFill>
                <a:effectLst/>
                <a:latin typeface="Times" pitchFamily="18" charset="0"/>
                <a:ea typeface="+mn-ea"/>
                <a:cs typeface="+mn-cs"/>
              </a:rPr>
              <a:t>This addendum is to be used only for those school personnel that are being trained in epinephrine, glucagon</a:t>
            </a:r>
            <a:r>
              <a:rPr lang="en-US" sz="1800" i="1" kern="1200" dirty="0">
                <a:solidFill>
                  <a:schemeClr val="tx1"/>
                </a:solidFill>
                <a:effectLst/>
                <a:latin typeface="Times" pitchFamily="18" charset="0"/>
                <a:ea typeface="+mn-ea"/>
                <a:cs typeface="+mn-cs"/>
              </a:rPr>
              <a:t> and in the future, naloxone. </a:t>
            </a:r>
            <a:r>
              <a:rPr lang="en-US" sz="1800" b="1" i="1" kern="1200" dirty="0">
                <a:solidFill>
                  <a:schemeClr val="tx1"/>
                </a:solidFill>
                <a:effectLst/>
                <a:latin typeface="Times" pitchFamily="18" charset="0"/>
                <a:ea typeface="+mn-ea"/>
                <a:cs typeface="+mn-cs"/>
              </a:rPr>
              <a:t>If school personnel are designated to administer other mediations in the school setting, they must be trained using the full Medication Administration protocol.</a:t>
            </a:r>
            <a:endParaRPr lang="en-US" sz="1800" kern="1200" dirty="0">
              <a:solidFill>
                <a:schemeClr val="tx1"/>
              </a:solidFill>
              <a:effectLst/>
              <a:latin typeface="Times" pitchFamily="18" charset="0"/>
              <a:ea typeface="+mn-ea"/>
              <a:cs typeface="+mn-cs"/>
            </a:endParaRPr>
          </a:p>
          <a:p>
            <a:endParaRPr lang="en-US" baseline="0" dirty="0"/>
          </a:p>
        </p:txBody>
      </p:sp>
      <p:sp>
        <p:nvSpPr>
          <p:cNvPr id="4" name="Slide Number Placeholder 3"/>
          <p:cNvSpPr>
            <a:spLocks noGrp="1"/>
          </p:cNvSpPr>
          <p:nvPr>
            <p:ph type="sldNum" sz="quarter" idx="10"/>
          </p:nvPr>
        </p:nvSpPr>
        <p:spPr/>
        <p:txBody>
          <a:bodyPr/>
          <a:lstStyle/>
          <a:p>
            <a:fld id="{6D4505BE-87C8-4E8E-AE7C-C43639EF6D50}" type="slidenum">
              <a:rPr lang="en-US" smtClean="0"/>
              <a:t>1</a:t>
            </a:fld>
            <a:endParaRPr lang="en-US"/>
          </a:p>
        </p:txBody>
      </p:sp>
    </p:spTree>
    <p:extLst>
      <p:ext uri="{BB962C8B-B14F-4D97-AF65-F5344CB8AC3E}">
        <p14:creationId xmlns:p14="http://schemas.microsoft.com/office/powerpoint/2010/main" val="456760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Page 3 of addendum</a:t>
            </a:r>
          </a:p>
          <a:p>
            <a:endParaRPr lang="en-US" dirty="0"/>
          </a:p>
          <a:p>
            <a:r>
              <a:rPr lang="en-US" dirty="0"/>
              <a:t>In the case of emergency medications, it would be appropriate to document:</a:t>
            </a:r>
          </a:p>
          <a:p>
            <a:endParaRPr lang="en-US" dirty="0"/>
          </a:p>
          <a:p>
            <a:r>
              <a:rPr lang="en-US" dirty="0"/>
              <a:t>When the medication was given.</a:t>
            </a:r>
          </a:p>
          <a:p>
            <a:r>
              <a:rPr lang="en-US" dirty="0"/>
              <a:t>Why the medication was given – signs and symptoms observed by school staff.</a:t>
            </a:r>
          </a:p>
          <a:p>
            <a:r>
              <a:rPr lang="en-US" dirty="0"/>
              <a:t>The transfer of care to the parent or EMS.</a:t>
            </a:r>
          </a:p>
          <a:p>
            <a:endParaRPr lang="en-US" dirty="0"/>
          </a:p>
          <a:p>
            <a:r>
              <a:rPr lang="en-US" dirty="0"/>
              <a:t>Document per district process.</a:t>
            </a:r>
          </a:p>
        </p:txBody>
      </p:sp>
      <p:sp>
        <p:nvSpPr>
          <p:cNvPr id="4" name="Slide Number Placeholder 3"/>
          <p:cNvSpPr>
            <a:spLocks noGrp="1"/>
          </p:cNvSpPr>
          <p:nvPr>
            <p:ph type="sldNum" sz="quarter" idx="10"/>
          </p:nvPr>
        </p:nvSpPr>
        <p:spPr/>
        <p:txBody>
          <a:bodyPr/>
          <a:lstStyle/>
          <a:p>
            <a:fld id="{6D4505BE-87C8-4E8E-AE7C-C43639EF6D50}" type="slidenum">
              <a:rPr lang="en-US" smtClean="0"/>
              <a:t>10</a:t>
            </a:fld>
            <a:endParaRPr lang="en-US"/>
          </a:p>
        </p:txBody>
      </p:sp>
    </p:spTree>
    <p:extLst>
      <p:ext uri="{BB962C8B-B14F-4D97-AF65-F5344CB8AC3E}">
        <p14:creationId xmlns:p14="http://schemas.microsoft.com/office/powerpoint/2010/main" val="2590687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Page 3/4 of addendum:</a:t>
            </a:r>
          </a:p>
          <a:p>
            <a:pPr lvl="1"/>
            <a:endParaRPr lang="en-US" dirty="0"/>
          </a:p>
          <a:p>
            <a:pPr lvl="1"/>
            <a:r>
              <a:rPr lang="en-US" dirty="0"/>
              <a:t>Explain to participants that FERPA allows: </a:t>
            </a:r>
            <a:r>
              <a:rPr lang="en-US" sz="1200" kern="1200" dirty="0">
                <a:solidFill>
                  <a:schemeClr val="tx1"/>
                </a:solidFill>
                <a:effectLst/>
                <a:latin typeface="Times" pitchFamily="18" charset="0"/>
                <a:ea typeface="+mn-ea"/>
                <a:cs typeface="+mn-cs"/>
              </a:rPr>
              <a:t>“an education agency or institution may disclose personally identifiable information from an education record to appropriate parties, including parents of an eligible student, in connection with an emergency if knowledge of the information is necessary to protect the health or safety of the student or other individuals”.</a:t>
            </a:r>
            <a:r>
              <a:rPr lang="en-US" sz="1050" kern="1200" dirty="0">
                <a:solidFill>
                  <a:schemeClr val="tx1"/>
                </a:solidFill>
                <a:effectLst/>
                <a:latin typeface="Times" pitchFamily="18" charset="0"/>
                <a:ea typeface="+mn-ea"/>
                <a:cs typeface="+mn-cs"/>
              </a:rPr>
              <a:t>  When EMS takes over, it is appropriate to share information about the individual’s condition with EMS personnel.</a:t>
            </a:r>
            <a:endParaRPr lang="en-US" sz="1800" kern="1200" dirty="0">
              <a:solidFill>
                <a:schemeClr val="tx1"/>
              </a:solidFill>
              <a:effectLst/>
              <a:latin typeface="Times" pitchFamily="18" charset="0"/>
              <a:ea typeface="+mn-ea"/>
              <a:cs typeface="+mn-cs"/>
            </a:endParaRPr>
          </a:p>
          <a:p>
            <a:endParaRPr lang="en-US" sz="1050" kern="1200" dirty="0">
              <a:solidFill>
                <a:schemeClr val="tx1"/>
              </a:solidFill>
              <a:effectLst/>
              <a:latin typeface="Times" pitchFamily="18" charset="0"/>
              <a:ea typeface="+mn-ea"/>
              <a:cs typeface="+mn-cs"/>
            </a:endParaRPr>
          </a:p>
          <a:p>
            <a:endParaRPr lang="en-US" sz="1050" kern="1200" dirty="0">
              <a:solidFill>
                <a:schemeClr val="tx1"/>
              </a:solidFill>
              <a:effectLst/>
              <a:latin typeface="Times" pitchFamily="18"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6D4505BE-87C8-4E8E-AE7C-C43639EF6D50}" type="slidenum">
              <a:rPr lang="en-US" smtClean="0"/>
              <a:t>11</a:t>
            </a:fld>
            <a:endParaRPr lang="en-US"/>
          </a:p>
        </p:txBody>
      </p:sp>
    </p:spTree>
    <p:extLst>
      <p:ext uri="{BB962C8B-B14F-4D97-AF65-F5344CB8AC3E}">
        <p14:creationId xmlns:p14="http://schemas.microsoft.com/office/powerpoint/2010/main" val="14300300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Page 4 of addendum</a:t>
            </a:r>
          </a:p>
        </p:txBody>
      </p:sp>
      <p:sp>
        <p:nvSpPr>
          <p:cNvPr id="4" name="Slide Number Placeholder 3"/>
          <p:cNvSpPr>
            <a:spLocks noGrp="1"/>
          </p:cNvSpPr>
          <p:nvPr>
            <p:ph type="sldNum" sz="quarter" idx="10"/>
          </p:nvPr>
        </p:nvSpPr>
        <p:spPr/>
        <p:txBody>
          <a:bodyPr/>
          <a:lstStyle/>
          <a:p>
            <a:fld id="{BBE00C26-8E78-4968-A33D-3891D3203149}" type="slidenum">
              <a:rPr lang="en-US" smtClean="0"/>
              <a:pPr/>
              <a:t>12</a:t>
            </a:fld>
            <a:endParaRPr lang="en-US"/>
          </a:p>
        </p:txBody>
      </p:sp>
    </p:spTree>
    <p:extLst>
      <p:ext uri="{BB962C8B-B14F-4D97-AF65-F5344CB8AC3E}">
        <p14:creationId xmlns:p14="http://schemas.microsoft.com/office/powerpoint/2010/main" val="253495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only as a required addendum for school personnel to the </a:t>
            </a:r>
            <a:r>
              <a:rPr lang="en-US" sz="1200" i="1" kern="1200" dirty="0">
                <a:solidFill>
                  <a:schemeClr val="tx1"/>
                </a:solidFill>
                <a:effectLst/>
                <a:latin typeface="Times" pitchFamily="18" charset="0"/>
                <a:ea typeface="+mn-ea"/>
                <a:cs typeface="+mn-cs"/>
              </a:rPr>
              <a:t>Treatment of Severe Allergic Reaction and the Training Protocol for Emergency Glucagon Providers trainings. </a:t>
            </a:r>
            <a:r>
              <a:rPr lang="en-US" sz="1200" i="0" kern="1200" dirty="0">
                <a:solidFill>
                  <a:schemeClr val="tx1"/>
                </a:solidFill>
                <a:effectLst/>
                <a:latin typeface="Times" pitchFamily="18" charset="0"/>
                <a:ea typeface="+mn-ea"/>
                <a:cs typeface="+mn-cs"/>
              </a:rPr>
              <a:t>It </a:t>
            </a:r>
            <a:r>
              <a:rPr lang="en-US" sz="1200" i="0" u="sng" kern="1200" dirty="0">
                <a:solidFill>
                  <a:schemeClr val="tx1"/>
                </a:solidFill>
                <a:effectLst/>
                <a:latin typeface="Times" pitchFamily="18" charset="0"/>
                <a:ea typeface="+mn-ea"/>
                <a:cs typeface="+mn-cs"/>
              </a:rPr>
              <a:t>does not </a:t>
            </a:r>
            <a:r>
              <a:rPr lang="en-US" sz="1200" i="0" kern="1200" dirty="0">
                <a:solidFill>
                  <a:schemeClr val="tx1"/>
                </a:solidFill>
                <a:effectLst/>
                <a:latin typeface="Times" pitchFamily="18" charset="0"/>
                <a:ea typeface="+mn-ea"/>
                <a:cs typeface="+mn-cs"/>
              </a:rPr>
              <a:t>certify you to administer any other medication in the school setting. Check with your school nurse if you have questions</a:t>
            </a:r>
            <a:r>
              <a:rPr lang="en-US" sz="1200" i="1" kern="1200" dirty="0">
                <a:solidFill>
                  <a:schemeClr val="tx1"/>
                </a:solidFill>
                <a:effectLst/>
                <a:latin typeface="Times" pitchFamily="18"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6D4505BE-87C8-4E8E-AE7C-C43639EF6D50}" type="slidenum">
              <a:rPr lang="en-US" smtClean="0"/>
              <a:t>13</a:t>
            </a:fld>
            <a:endParaRPr lang="en-US"/>
          </a:p>
        </p:txBody>
      </p:sp>
    </p:spTree>
    <p:extLst>
      <p:ext uri="{BB962C8B-B14F-4D97-AF65-F5344CB8AC3E}">
        <p14:creationId xmlns:p14="http://schemas.microsoft.com/office/powerpoint/2010/main" val="2117819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Page 1 of Addendum</a:t>
            </a:r>
          </a:p>
          <a:p>
            <a:endParaRPr lang="en-US" dirty="0"/>
          </a:p>
          <a:p>
            <a:endParaRPr lang="en-US" dirty="0"/>
          </a:p>
          <a:p>
            <a:r>
              <a:rPr lang="en-US" dirty="0"/>
              <a:t>Review learning objectives with participants.</a:t>
            </a:r>
          </a:p>
        </p:txBody>
      </p:sp>
      <p:sp>
        <p:nvSpPr>
          <p:cNvPr id="4" name="Slide Number Placeholder 3"/>
          <p:cNvSpPr>
            <a:spLocks noGrp="1"/>
          </p:cNvSpPr>
          <p:nvPr>
            <p:ph type="sldNum" sz="quarter" idx="10"/>
          </p:nvPr>
        </p:nvSpPr>
        <p:spPr/>
        <p:txBody>
          <a:bodyPr/>
          <a:lstStyle/>
          <a:p>
            <a:fld id="{BBE00C26-8E78-4968-A33D-3891D3203149}" type="slidenum">
              <a:rPr lang="en-US" smtClean="0"/>
              <a:pPr/>
              <a:t>2</a:t>
            </a:fld>
            <a:endParaRPr lang="en-US"/>
          </a:p>
        </p:txBody>
      </p:sp>
    </p:spTree>
    <p:extLst>
      <p:ext uri="{BB962C8B-B14F-4D97-AF65-F5344CB8AC3E}">
        <p14:creationId xmlns:p14="http://schemas.microsoft.com/office/powerpoint/2010/main" val="3459449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baseline="0" dirty="0"/>
              <a:t>Page 1 of addendum</a:t>
            </a:r>
          </a:p>
          <a:p>
            <a:pPr defTabSz="924458">
              <a:defRPr/>
            </a:pPr>
            <a:endParaRPr lang="en-US" baseline="0" dirty="0"/>
          </a:p>
          <a:p>
            <a:pPr defTabSz="924458">
              <a:defRPr/>
            </a:pPr>
            <a:endParaRPr lang="en-US" baseline="0" dirty="0"/>
          </a:p>
          <a:p>
            <a:pPr defTabSz="924458">
              <a:defRPr/>
            </a:pPr>
            <a:r>
              <a:rPr lang="en-US" baseline="0" dirty="0"/>
              <a:t>Explain to participants that ORS 339.869 requires that all school personnel to be trained prior to administering medications in school.</a:t>
            </a:r>
          </a:p>
          <a:p>
            <a:pPr defTabSz="924458">
              <a:defRPr/>
            </a:pPr>
            <a:endParaRPr lang="en-US" baseline="0" dirty="0"/>
          </a:p>
          <a:p>
            <a:pPr defTabSz="924458">
              <a:defRPr/>
            </a:pPr>
            <a:r>
              <a:rPr lang="en-US" baseline="0" dirty="0"/>
              <a:t>The trainings for Life-saving treatments (epinephrine and glucagon) do not contain all of the requirements that ODE requires for school employees. This short supplement to their epi or glucagon trainings helps meet the ODE requirements. </a:t>
            </a:r>
          </a:p>
          <a:p>
            <a:endParaRPr lang="en-US" dirty="0"/>
          </a:p>
        </p:txBody>
      </p:sp>
      <p:sp>
        <p:nvSpPr>
          <p:cNvPr id="4" name="Slide Number Placeholder 3"/>
          <p:cNvSpPr>
            <a:spLocks noGrp="1"/>
          </p:cNvSpPr>
          <p:nvPr>
            <p:ph type="sldNum" sz="quarter" idx="10"/>
          </p:nvPr>
        </p:nvSpPr>
        <p:spPr/>
        <p:txBody>
          <a:bodyPr/>
          <a:lstStyle/>
          <a:p>
            <a:fld id="{6D4505BE-87C8-4E8E-AE7C-C43639EF6D50}" type="slidenum">
              <a:rPr lang="en-US" smtClean="0"/>
              <a:t>3</a:t>
            </a:fld>
            <a:endParaRPr lang="en-US"/>
          </a:p>
        </p:txBody>
      </p:sp>
    </p:spTree>
    <p:extLst>
      <p:ext uri="{BB962C8B-B14F-4D97-AF65-F5344CB8AC3E}">
        <p14:creationId xmlns:p14="http://schemas.microsoft.com/office/powerpoint/2010/main" val="1457477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Page 1 &amp; 2 of addendum</a:t>
            </a:r>
          </a:p>
          <a:p>
            <a:endParaRPr lang="en-US" dirty="0"/>
          </a:p>
          <a:p>
            <a:endParaRPr lang="en-US" dirty="0"/>
          </a:p>
          <a:p>
            <a:r>
              <a:rPr lang="en-US" dirty="0"/>
              <a:t>This training will be in addition to the </a:t>
            </a:r>
            <a:r>
              <a:rPr lang="en-US" sz="1200" i="1" kern="1200" dirty="0">
                <a:solidFill>
                  <a:schemeClr val="tx1"/>
                </a:solidFill>
                <a:effectLst/>
                <a:latin typeface="Times" pitchFamily="18" charset="0"/>
                <a:ea typeface="+mn-ea"/>
                <a:cs typeface="+mn-cs"/>
              </a:rPr>
              <a:t>Treatment of Severe Allergic Reaction or the Training Protocol for Emergency Glucagon Providers. </a:t>
            </a:r>
          </a:p>
          <a:p>
            <a:endParaRPr lang="en-US" sz="1200" i="1" kern="1200" dirty="0">
              <a:solidFill>
                <a:schemeClr val="tx1"/>
              </a:solidFill>
              <a:effectLst/>
              <a:latin typeface="Times" pitchFamily="18" charset="0"/>
              <a:ea typeface="+mn-ea"/>
              <a:cs typeface="+mn-cs"/>
            </a:endParaRPr>
          </a:p>
          <a:p>
            <a:r>
              <a:rPr lang="en-US" sz="1200" i="0" kern="1200" dirty="0">
                <a:solidFill>
                  <a:schemeClr val="tx1"/>
                </a:solidFill>
                <a:effectLst/>
                <a:latin typeface="Times" pitchFamily="18" charset="0"/>
                <a:ea typeface="+mn-ea"/>
                <a:cs typeface="+mn-cs"/>
              </a:rPr>
              <a:t>This training fulfills the ‘prerequisite’ requirement for these Emergency Medication trainings. </a:t>
            </a:r>
          </a:p>
          <a:p>
            <a:endParaRPr lang="en-US" sz="1200" i="0" kern="1200" dirty="0">
              <a:solidFill>
                <a:schemeClr val="tx1"/>
              </a:solidFill>
              <a:effectLst/>
              <a:latin typeface="Times" pitchFamily="18" charset="0"/>
              <a:ea typeface="+mn-ea"/>
              <a:cs typeface="+mn-cs"/>
            </a:endParaRPr>
          </a:p>
          <a:p>
            <a:endParaRPr lang="en-US" i="0" dirty="0"/>
          </a:p>
        </p:txBody>
      </p:sp>
      <p:sp>
        <p:nvSpPr>
          <p:cNvPr id="4" name="Slide Number Placeholder 3"/>
          <p:cNvSpPr>
            <a:spLocks noGrp="1"/>
          </p:cNvSpPr>
          <p:nvPr>
            <p:ph type="sldNum" sz="quarter" idx="10"/>
          </p:nvPr>
        </p:nvSpPr>
        <p:spPr/>
        <p:txBody>
          <a:bodyPr/>
          <a:lstStyle/>
          <a:p>
            <a:fld id="{6D4505BE-87C8-4E8E-AE7C-C43639EF6D50}" type="slidenum">
              <a:rPr lang="en-US" smtClean="0"/>
              <a:t>4</a:t>
            </a:fld>
            <a:endParaRPr lang="en-US"/>
          </a:p>
        </p:txBody>
      </p:sp>
    </p:spTree>
    <p:extLst>
      <p:ext uri="{BB962C8B-B14F-4D97-AF65-F5344CB8AC3E}">
        <p14:creationId xmlns:p14="http://schemas.microsoft.com/office/powerpoint/2010/main" val="3761645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Page 1 of addendum</a:t>
            </a:r>
          </a:p>
          <a:p>
            <a:endParaRPr lang="en-US" dirty="0"/>
          </a:p>
          <a:p>
            <a:r>
              <a:rPr lang="en-US" dirty="0"/>
              <a:t>All medication has the potential for side effects. See slide for examples for epinephrine &amp; glucagon.</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6D4505BE-87C8-4E8E-AE7C-C43639EF6D50}" type="slidenum">
              <a:rPr lang="en-US" smtClean="0"/>
              <a:t>5</a:t>
            </a:fld>
            <a:endParaRPr lang="en-US"/>
          </a:p>
        </p:txBody>
      </p:sp>
    </p:spTree>
    <p:extLst>
      <p:ext uri="{BB962C8B-B14F-4D97-AF65-F5344CB8AC3E}">
        <p14:creationId xmlns:p14="http://schemas.microsoft.com/office/powerpoint/2010/main" val="3290309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baseline="0" dirty="0"/>
              <a:t>Page 1 of addendum</a:t>
            </a:r>
          </a:p>
          <a:p>
            <a:pPr defTabSz="924458">
              <a:defRPr/>
            </a:pPr>
            <a:endParaRPr lang="en-US" baseline="0" dirty="0"/>
          </a:p>
          <a:p>
            <a:pPr defTabSz="924458">
              <a:defRPr/>
            </a:pPr>
            <a:r>
              <a:rPr lang="en-US" baseline="0" dirty="0"/>
              <a:t>In any emergency, make sure 911 is called and remember to notify the school nurse and parent as soon as possible. But, do not delay care to make this notification. Direct someone else to contact EMS.</a:t>
            </a:r>
          </a:p>
          <a:p>
            <a:endParaRPr lang="en-US" dirty="0"/>
          </a:p>
        </p:txBody>
      </p:sp>
      <p:sp>
        <p:nvSpPr>
          <p:cNvPr id="4" name="Slide Number Placeholder 3"/>
          <p:cNvSpPr>
            <a:spLocks noGrp="1"/>
          </p:cNvSpPr>
          <p:nvPr>
            <p:ph type="sldNum" sz="quarter" idx="10"/>
          </p:nvPr>
        </p:nvSpPr>
        <p:spPr/>
        <p:txBody>
          <a:bodyPr/>
          <a:lstStyle/>
          <a:p>
            <a:fld id="{6D4505BE-87C8-4E8E-AE7C-C43639EF6D50}" type="slidenum">
              <a:rPr lang="en-US" smtClean="0"/>
              <a:t>6</a:t>
            </a:fld>
            <a:endParaRPr lang="en-US"/>
          </a:p>
        </p:txBody>
      </p:sp>
    </p:spTree>
    <p:extLst>
      <p:ext uri="{BB962C8B-B14F-4D97-AF65-F5344CB8AC3E}">
        <p14:creationId xmlns:p14="http://schemas.microsoft.com/office/powerpoint/2010/main" val="987957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aseline="0" dirty="0"/>
              <a:t>Page 2 of addendum</a:t>
            </a:r>
          </a:p>
          <a:p>
            <a:pPr marL="0" indent="0">
              <a:buFont typeface="Arial" panose="020B0604020202020204" pitchFamily="34" charset="0"/>
              <a:buNone/>
            </a:pPr>
            <a:endParaRPr lang="en-US" baseline="0" dirty="0"/>
          </a:p>
          <a:p>
            <a:pPr marL="0" indent="0">
              <a:buFont typeface="Arial" panose="020B0604020202020204" pitchFamily="34" charset="0"/>
              <a:buNone/>
            </a:pPr>
            <a:r>
              <a:rPr lang="en-US" baseline="0" dirty="0"/>
              <a:t>To administer auto-injectable epinephrine or glucagon, school staff must have the following permission:</a:t>
            </a:r>
          </a:p>
          <a:p>
            <a:pPr marL="0" indent="0">
              <a:buFont typeface="Arial" panose="020B0604020202020204" pitchFamily="34" charset="0"/>
              <a:buNone/>
            </a:pPr>
            <a:endParaRPr lang="en-US" baseline="0" dirty="0"/>
          </a:p>
          <a:p>
            <a:pPr marL="228600" indent="-228600">
              <a:buFont typeface="Arial" panose="020B0604020202020204" pitchFamily="34" charset="0"/>
              <a:buAutoNum type="arabicPeriod"/>
            </a:pPr>
            <a:r>
              <a:rPr lang="en-US" baseline="0" dirty="0"/>
              <a:t>Parent authorization</a:t>
            </a:r>
          </a:p>
          <a:p>
            <a:pPr marL="228600" indent="-228600">
              <a:buFont typeface="Arial" panose="020B0604020202020204" pitchFamily="34" charset="0"/>
              <a:buAutoNum type="arabicPeriod"/>
            </a:pPr>
            <a:r>
              <a:rPr lang="en-US" baseline="0" dirty="0"/>
              <a:t>Prescriber order – prescription label on product package is acceptable</a:t>
            </a:r>
          </a:p>
          <a:p>
            <a:pPr marL="685800" lvl="1" indent="-228600">
              <a:buFont typeface="Arial" panose="020B0604020202020204" pitchFamily="34" charset="0"/>
              <a:buAutoNum type="arabicPeriod"/>
            </a:pPr>
            <a:r>
              <a:rPr lang="en-US" baseline="0" dirty="0"/>
              <a:t>A prescription medication is only to be used on the person who the prescription was written for.</a:t>
            </a:r>
          </a:p>
          <a:p>
            <a:pPr marL="228600" indent="-228600">
              <a:buFont typeface="Arial" panose="020B0604020202020204" pitchFamily="34" charset="0"/>
              <a:buAutoNum type="arabicPeriod"/>
            </a:pPr>
            <a:endParaRPr lang="en-US" baseline="0" dirty="0"/>
          </a:p>
          <a:p>
            <a:pPr marL="0" indent="0">
              <a:buFont typeface="Arial" panose="020B0604020202020204" pitchFamily="34" charset="0"/>
              <a:buNone/>
            </a:pPr>
            <a:r>
              <a:rPr lang="en-US" baseline="0" dirty="0"/>
              <a:t>Oregon law allows ‘stock’ auto-injectable epinephrine to be given to any person exhibiting symptoms of anaphylaxis. ‘Stock’ epinephrine is available when a district receives or purchases doses of an auto-injectable epinephrine in the name of the district rather than an individual person. </a:t>
            </a:r>
          </a:p>
          <a:p>
            <a:pPr marL="0" indent="0">
              <a:buFont typeface="Arial" panose="020B0604020202020204" pitchFamily="34" charset="0"/>
              <a:buNone/>
            </a:pPr>
            <a:endParaRPr lang="en-US" baseline="0" dirty="0"/>
          </a:p>
          <a:p>
            <a:pPr marL="0" indent="0">
              <a:buFont typeface="Arial" panose="020B0604020202020204" pitchFamily="34" charset="0"/>
              <a:buNone/>
            </a:pPr>
            <a:r>
              <a:rPr lang="en-US" baseline="0" dirty="0"/>
              <a:t>While students are allowed by law to self-carry and self-administer emergency medications, if the individual is experiencing severe hypoglycemia or anaphylaxis, they will be in no condition to self-administer. School staff or EMS must intervene quickly to prevent death.</a:t>
            </a:r>
          </a:p>
        </p:txBody>
      </p:sp>
      <p:sp>
        <p:nvSpPr>
          <p:cNvPr id="4" name="Slide Number Placeholder 3"/>
          <p:cNvSpPr>
            <a:spLocks noGrp="1"/>
          </p:cNvSpPr>
          <p:nvPr>
            <p:ph type="sldNum" sz="quarter" idx="10"/>
          </p:nvPr>
        </p:nvSpPr>
        <p:spPr/>
        <p:txBody>
          <a:bodyPr/>
          <a:lstStyle/>
          <a:p>
            <a:fld id="{6D4505BE-87C8-4E8E-AE7C-C43639EF6D50}" type="slidenum">
              <a:rPr lang="en-US" smtClean="0"/>
              <a:t>7</a:t>
            </a:fld>
            <a:endParaRPr lang="en-US"/>
          </a:p>
        </p:txBody>
      </p:sp>
    </p:spTree>
    <p:extLst>
      <p:ext uri="{BB962C8B-B14F-4D97-AF65-F5344CB8AC3E}">
        <p14:creationId xmlns:p14="http://schemas.microsoft.com/office/powerpoint/2010/main" val="2774469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Page 2/3 of the addendum</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These are the six things personnel should triple-check EVERY time they administer a medication.</a:t>
            </a:r>
          </a:p>
          <a:p>
            <a:endParaRPr lang="en-US" dirty="0"/>
          </a:p>
          <a:p>
            <a:pPr marL="171450" indent="-171450">
              <a:buFont typeface="Arial" panose="020B0604020202020204" pitchFamily="34" charset="0"/>
              <a:buChar char="•"/>
            </a:pPr>
            <a:r>
              <a:rPr lang="en-US" dirty="0"/>
              <a:t>Personnel should do an initial check as they remove the medication container and the student’s medication administration record (MAR)</a:t>
            </a:r>
            <a:r>
              <a:rPr lang="en-US" baseline="0" dirty="0"/>
              <a:t> from the cupboard and compare the label to the signed parent permission/instructions.</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Perform a second check of all six rights as they dispense the medication and administer it to the student.</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Perform a final check as they place the medication container and the MAR back into the secured storage area.</a:t>
            </a:r>
            <a:endParaRPr lang="en-US" dirty="0"/>
          </a:p>
        </p:txBody>
      </p:sp>
      <p:sp>
        <p:nvSpPr>
          <p:cNvPr id="4" name="Slide Number Placeholder 3"/>
          <p:cNvSpPr>
            <a:spLocks noGrp="1"/>
          </p:cNvSpPr>
          <p:nvPr>
            <p:ph type="sldNum" sz="quarter" idx="10"/>
          </p:nvPr>
        </p:nvSpPr>
        <p:spPr/>
        <p:txBody>
          <a:bodyPr/>
          <a:lstStyle/>
          <a:p>
            <a:fld id="{6D4505BE-87C8-4E8E-AE7C-C43639EF6D50}" type="slidenum">
              <a:rPr lang="en-US" smtClean="0"/>
              <a:t>8</a:t>
            </a:fld>
            <a:endParaRPr lang="en-US"/>
          </a:p>
        </p:txBody>
      </p:sp>
    </p:spTree>
    <p:extLst>
      <p:ext uri="{BB962C8B-B14F-4D97-AF65-F5344CB8AC3E}">
        <p14:creationId xmlns:p14="http://schemas.microsoft.com/office/powerpoint/2010/main" val="1704508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Page 3 of addendum</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It is preferable</a:t>
            </a:r>
            <a:r>
              <a:rPr lang="en-US" baseline="0" dirty="0"/>
              <a:t> </a:t>
            </a:r>
            <a:r>
              <a:rPr lang="en-US" dirty="0"/>
              <a:t>to store medications, particularly the potentially emergency/life-saving medications (such as inhalers, epinephrine, and glucagon), in containers or locations which allow them to be quickly removed and</a:t>
            </a:r>
            <a:r>
              <a:rPr lang="en-US" baseline="0" dirty="0"/>
              <a:t> </a:t>
            </a:r>
            <a:r>
              <a:rPr lang="en-US" dirty="0"/>
              <a:t>transported in the event of a drill</a:t>
            </a:r>
            <a:r>
              <a:rPr lang="en-US" baseline="0" dirty="0"/>
              <a:t> or</a:t>
            </a:r>
            <a:r>
              <a:rPr lang="en-US" dirty="0"/>
              <a:t> emergency. While having medication behind lock and key is ideal, this may not be possible during field trips or other emergency situations.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a:t>Parent must bring medication to school and pick up medication to take it home. </a:t>
            </a: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US" dirty="0"/>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D4505BE-87C8-4E8E-AE7C-C43639EF6D50}" type="slidenum">
              <a:rPr lang="en-US" smtClean="0"/>
              <a:t>9</a:t>
            </a:fld>
            <a:endParaRPr lang="en-US"/>
          </a:p>
        </p:txBody>
      </p:sp>
    </p:spTree>
    <p:extLst>
      <p:ext uri="{BB962C8B-B14F-4D97-AF65-F5344CB8AC3E}">
        <p14:creationId xmlns:p14="http://schemas.microsoft.com/office/powerpoint/2010/main" val="21862632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OHAmasterpage_nobackfinal_shared.jpg"/>
          <p:cNvPicPr>
            <a:picLocks noChangeAspect="1"/>
          </p:cNvPicPr>
          <p:nvPr userDrawn="1"/>
        </p:nvPicPr>
        <p:blipFill>
          <a:blip r:embed="rId2" cstate="print"/>
          <a:stretch>
            <a:fillRect/>
          </a:stretch>
        </p:blipFill>
        <p:spPr>
          <a:xfrm>
            <a:off x="2689" y="0"/>
            <a:ext cx="9138621" cy="6858000"/>
          </a:xfrm>
          <a:prstGeom prst="rect">
            <a:avLst/>
          </a:prstGeom>
        </p:spPr>
      </p:pic>
      <p:sp>
        <p:nvSpPr>
          <p:cNvPr id="6146" name="Rectangle 2"/>
          <p:cNvSpPr>
            <a:spLocks noGrp="1" noChangeArrowheads="1"/>
          </p:cNvSpPr>
          <p:nvPr>
            <p:ph type="ctrTitle"/>
          </p:nvPr>
        </p:nvSpPr>
        <p:spPr>
          <a:xfrm>
            <a:off x="685800" y="682625"/>
            <a:ext cx="7772400" cy="1470025"/>
          </a:xfrm>
        </p:spPr>
        <p:txBody>
          <a:bodyPr/>
          <a:lstStyle>
            <a:lvl1pPr algn="ctr">
              <a:defRPr/>
            </a:lvl1pPr>
          </a:lstStyle>
          <a:p>
            <a:r>
              <a:rPr lang="en-US"/>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r>
              <a:rPr lang="en-US"/>
              <a:t>Click to edit Master subtitle style</a:t>
            </a:r>
          </a:p>
        </p:txBody>
      </p:sp>
      <p:sp>
        <p:nvSpPr>
          <p:cNvPr id="6153" name="Rectangle 9"/>
          <p:cNvSpPr>
            <a:spLocks noChangeArrowheads="1"/>
          </p:cNvSpPr>
          <p:nvPr/>
        </p:nvSpPr>
        <p:spPr bwMode="auto">
          <a:xfrm>
            <a:off x="3124200" y="6324600"/>
            <a:ext cx="2895600" cy="323850"/>
          </a:xfrm>
          <a:prstGeom prst="rect">
            <a:avLst/>
          </a:prstGeom>
          <a:noFill/>
          <a:ln w="9525">
            <a:noFill/>
            <a:miter lim="800000"/>
            <a:headEnd/>
            <a:tailEnd/>
          </a:ln>
          <a:effectLst/>
        </p:spPr>
        <p:txBody>
          <a:bodyPr/>
          <a:lstStyle/>
          <a:p>
            <a:pPr algn="ctr" eaLnBrk="1" hangingPunct="1"/>
            <a:endParaRPr lang="en-US" sz="1200">
              <a:solidFill>
                <a:srgbClr val="005595"/>
              </a:solidFill>
              <a:latin typeface="Arial"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a:xfrm>
            <a:off x="304800" y="6534150"/>
            <a:ext cx="2133600" cy="247650"/>
          </a:xfrm>
          <a:prstGeom prst="rect">
            <a:avLst/>
          </a:prstGeom>
        </p:spPr>
        <p:txBody>
          <a:bodyPr/>
          <a:lstStyle>
            <a:lvl1pPr>
              <a:defRPr/>
            </a:lvl1pPr>
          </a:lstStyle>
          <a:p>
            <a:fld id="{3A4D164C-97E3-4077-A336-8B3BA028DF35}" type="slidenum">
              <a:rPr lang="en-US"/>
              <a:pPr/>
              <a:t>‹#›</a:t>
            </a:fld>
            <a:endParaRPr lang="en-US"/>
          </a:p>
        </p:txBody>
      </p:sp>
      <p:sp>
        <p:nvSpPr>
          <p:cNvPr id="5" name="Footer Placeholder 4"/>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a:xfrm>
            <a:off x="304800" y="6534150"/>
            <a:ext cx="2133600" cy="247650"/>
          </a:xfrm>
          <a:prstGeom prst="rect">
            <a:avLst/>
          </a:prstGeom>
        </p:spPr>
        <p:txBody>
          <a:bodyPr/>
          <a:lstStyle>
            <a:lvl1pPr>
              <a:defRPr/>
            </a:lvl1pPr>
          </a:lstStyle>
          <a:p>
            <a:fld id="{83401412-47C9-4FBE-B950-A30F096D7934}" type="slidenum">
              <a:rPr lang="en-US"/>
              <a:pPr/>
              <a:t>‹#›</a:t>
            </a:fld>
            <a:endParaRPr lang="en-US"/>
          </a:p>
        </p:txBody>
      </p:sp>
      <p:sp>
        <p:nvSpPr>
          <p:cNvPr id="5" name="Footer Placeholder 4"/>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a:xfrm>
            <a:off x="304800" y="6534150"/>
            <a:ext cx="2133600" cy="247650"/>
          </a:xfrm>
          <a:prstGeom prst="rect">
            <a:avLst/>
          </a:prstGeom>
        </p:spPr>
        <p:txBody>
          <a:bodyPr/>
          <a:lstStyle>
            <a:lvl1pPr>
              <a:defRPr/>
            </a:lvl1pPr>
          </a:lstStyle>
          <a:p>
            <a:fld id="{E35B1C7C-2FE3-440E-960B-DC336E9D4EC3}" type="slidenum">
              <a:rPr lang="en-US"/>
              <a:pPr/>
              <a:t>‹#›</a:t>
            </a:fld>
            <a:endParaRPr lang="en-US"/>
          </a:p>
        </p:txBody>
      </p:sp>
      <p:sp>
        <p:nvSpPr>
          <p:cNvPr id="5" name="Footer Placeholder 4"/>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a:xfrm>
            <a:off x="304800" y="6534150"/>
            <a:ext cx="2133600" cy="247650"/>
          </a:xfrm>
          <a:prstGeom prst="rect">
            <a:avLst/>
          </a:prstGeom>
        </p:spPr>
        <p:txBody>
          <a:bodyPr/>
          <a:lstStyle>
            <a:lvl1pPr>
              <a:defRPr/>
            </a:lvl1pPr>
          </a:lstStyle>
          <a:p>
            <a:fld id="{2693C284-B4DC-451D-807D-F60D65E3CB4B}" type="slidenum">
              <a:rPr lang="en-US"/>
              <a:pPr/>
              <a:t>‹#›</a:t>
            </a:fld>
            <a:endParaRPr lang="en-US"/>
          </a:p>
        </p:txBody>
      </p:sp>
      <p:sp>
        <p:nvSpPr>
          <p:cNvPr id="5" name="Footer Placeholder 4"/>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a:xfrm>
            <a:off x="304800" y="6534150"/>
            <a:ext cx="2133600" cy="247650"/>
          </a:xfrm>
          <a:prstGeom prst="rect">
            <a:avLst/>
          </a:prstGeom>
        </p:spPr>
        <p:txBody>
          <a:bodyPr/>
          <a:lstStyle>
            <a:lvl1pPr>
              <a:defRPr/>
            </a:lvl1pPr>
          </a:lstStyle>
          <a:p>
            <a:fld id="{77962D4F-5079-4222-824C-2D2332E0DD5E}" type="slidenum">
              <a:rPr lang="en-US"/>
              <a:pPr/>
              <a:t>‹#›</a:t>
            </a:fld>
            <a:endParaRPr lang="en-US"/>
          </a:p>
        </p:txBody>
      </p:sp>
      <p:sp>
        <p:nvSpPr>
          <p:cNvPr id="6" name="Footer Placeholder 5"/>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a:xfrm>
            <a:off x="304800" y="6534150"/>
            <a:ext cx="2133600" cy="247650"/>
          </a:xfrm>
          <a:prstGeom prst="rect">
            <a:avLst/>
          </a:prstGeom>
        </p:spPr>
        <p:txBody>
          <a:bodyPr/>
          <a:lstStyle>
            <a:lvl1pPr>
              <a:defRPr/>
            </a:lvl1pPr>
          </a:lstStyle>
          <a:p>
            <a:fld id="{7B73C464-62F4-41AC-86F0-6F0305D6E9D3}" type="slidenum">
              <a:rPr lang="en-US"/>
              <a:pPr/>
              <a:t>‹#›</a:t>
            </a:fld>
            <a:endParaRPr lang="en-US"/>
          </a:p>
        </p:txBody>
      </p:sp>
      <p:sp>
        <p:nvSpPr>
          <p:cNvPr id="8" name="Footer Placeholder 7"/>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a:xfrm>
            <a:off x="304800" y="6534150"/>
            <a:ext cx="2133600" cy="247650"/>
          </a:xfrm>
          <a:prstGeom prst="rect">
            <a:avLst/>
          </a:prstGeom>
        </p:spPr>
        <p:txBody>
          <a:bodyPr/>
          <a:lstStyle>
            <a:lvl1pPr>
              <a:defRPr/>
            </a:lvl1pPr>
          </a:lstStyle>
          <a:p>
            <a:fld id="{D01E5BF8-2D8D-486B-87C7-C2DCA0D61843}" type="slidenum">
              <a:rPr lang="en-US"/>
              <a:pPr/>
              <a:t>‹#›</a:t>
            </a:fld>
            <a:endParaRPr lang="en-US"/>
          </a:p>
        </p:txBody>
      </p:sp>
      <p:sp>
        <p:nvSpPr>
          <p:cNvPr id="4" name="Footer Placeholder 3"/>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304800" y="6534150"/>
            <a:ext cx="2133600" cy="247650"/>
          </a:xfrm>
          <a:prstGeom prst="rect">
            <a:avLst/>
          </a:prstGeom>
        </p:spPr>
        <p:txBody>
          <a:bodyPr/>
          <a:lstStyle>
            <a:lvl1pPr>
              <a:defRPr/>
            </a:lvl1pPr>
          </a:lstStyle>
          <a:p>
            <a:fld id="{810F3097-2133-4D9E-BC2B-43985C5D995A}" type="slidenum">
              <a:rPr lang="en-US"/>
              <a:pPr/>
              <a:t>‹#›</a:t>
            </a:fld>
            <a:endParaRPr lang="en-US"/>
          </a:p>
        </p:txBody>
      </p:sp>
      <p:sp>
        <p:nvSpPr>
          <p:cNvPr id="3" name="Footer Placeholder 2"/>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a:xfrm>
            <a:off x="304800" y="6534150"/>
            <a:ext cx="2133600" cy="247650"/>
          </a:xfrm>
          <a:prstGeom prst="rect">
            <a:avLst/>
          </a:prstGeom>
        </p:spPr>
        <p:txBody>
          <a:bodyPr/>
          <a:lstStyle>
            <a:lvl1pPr>
              <a:defRPr/>
            </a:lvl1pPr>
          </a:lstStyle>
          <a:p>
            <a:fld id="{0129712D-99B4-4A1B-A104-7124243888D5}" type="slidenum">
              <a:rPr lang="en-US"/>
              <a:pPr/>
              <a:t>‹#›</a:t>
            </a:fld>
            <a:endParaRPr lang="en-US"/>
          </a:p>
        </p:txBody>
      </p:sp>
      <p:sp>
        <p:nvSpPr>
          <p:cNvPr id="6" name="Footer Placeholder 5"/>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a:xfrm>
            <a:off x="304800" y="6534150"/>
            <a:ext cx="2133600" cy="247650"/>
          </a:xfrm>
          <a:prstGeom prst="rect">
            <a:avLst/>
          </a:prstGeom>
        </p:spPr>
        <p:txBody>
          <a:bodyPr/>
          <a:lstStyle>
            <a:lvl1pPr>
              <a:defRPr/>
            </a:lvl1pPr>
          </a:lstStyle>
          <a:p>
            <a:fld id="{7620B12F-3AA2-41D6-BCED-9B854066AE1B}" type="slidenum">
              <a:rPr lang="en-US"/>
              <a:pPr/>
              <a:t>‹#›</a:t>
            </a:fld>
            <a:endParaRPr lang="en-US"/>
          </a:p>
        </p:txBody>
      </p:sp>
      <p:sp>
        <p:nvSpPr>
          <p:cNvPr id="6" name="Footer Placeholder 5"/>
          <p:cNvSpPr>
            <a:spLocks noGrp="1"/>
          </p:cNvSpPr>
          <p:nvPr>
            <p:ph type="ftr" sz="quarter" idx="11"/>
          </p:nvPr>
        </p:nvSpPr>
        <p:spPr>
          <a:xfrm>
            <a:off x="3124200" y="6534150"/>
            <a:ext cx="2895600" cy="323850"/>
          </a:xfrm>
          <a:prstGeom prst="rect">
            <a:avLst/>
          </a:prstGeom>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31" name="Picture 11" descr="Power Point Template PG 2 new sm"/>
          <p:cNvPicPr>
            <a:picLocks noChangeAspect="1" noChangeArrowheads="1"/>
          </p:cNvPicPr>
          <p:nvPr userDrawn="1"/>
        </p:nvPicPr>
        <p:blipFill>
          <a:blip r:embed="rId13" cstate="print"/>
          <a:srcRect/>
          <a:stretch>
            <a:fillRect/>
          </a:stretch>
        </p:blipFill>
        <p:spPr bwMode="auto">
          <a:xfrm>
            <a:off x="-76200" y="76200"/>
            <a:ext cx="9144000" cy="6858000"/>
          </a:xfrm>
          <a:prstGeom prst="rect">
            <a:avLst/>
          </a:prstGeom>
          <a:noFill/>
        </p:spPr>
      </p:pic>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3" name="Rectangle 3"/>
          <p:cNvSpPr>
            <a:spLocks noGrp="1" noChangeArrowheads="1"/>
          </p:cNvSpPr>
          <p:nvPr>
            <p:ph type="body" idx="1"/>
          </p:nvPr>
        </p:nvSpPr>
        <p:spPr bwMode="auto">
          <a:xfrm>
            <a:off x="457200" y="1600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3200" b="1">
          <a:solidFill>
            <a:srgbClr val="005595"/>
          </a:solidFill>
          <a:latin typeface="+mj-lt"/>
          <a:ea typeface="+mj-ea"/>
          <a:cs typeface="+mj-cs"/>
        </a:defRPr>
      </a:lvl1pPr>
      <a:lvl2pPr algn="l" rtl="0" fontAlgn="base">
        <a:spcBef>
          <a:spcPct val="0"/>
        </a:spcBef>
        <a:spcAft>
          <a:spcPct val="0"/>
        </a:spcAft>
        <a:defRPr sz="3200" b="1">
          <a:solidFill>
            <a:srgbClr val="005595"/>
          </a:solidFill>
          <a:latin typeface="Arial" charset="0"/>
        </a:defRPr>
      </a:lvl2pPr>
      <a:lvl3pPr algn="l" rtl="0" fontAlgn="base">
        <a:spcBef>
          <a:spcPct val="0"/>
        </a:spcBef>
        <a:spcAft>
          <a:spcPct val="0"/>
        </a:spcAft>
        <a:defRPr sz="3200" b="1">
          <a:solidFill>
            <a:srgbClr val="005595"/>
          </a:solidFill>
          <a:latin typeface="Arial" charset="0"/>
        </a:defRPr>
      </a:lvl3pPr>
      <a:lvl4pPr algn="l" rtl="0" fontAlgn="base">
        <a:spcBef>
          <a:spcPct val="0"/>
        </a:spcBef>
        <a:spcAft>
          <a:spcPct val="0"/>
        </a:spcAft>
        <a:defRPr sz="3200" b="1">
          <a:solidFill>
            <a:srgbClr val="005595"/>
          </a:solidFill>
          <a:latin typeface="Arial" charset="0"/>
        </a:defRPr>
      </a:lvl4pPr>
      <a:lvl5pPr algn="l" rtl="0" fontAlgn="base">
        <a:spcBef>
          <a:spcPct val="0"/>
        </a:spcBef>
        <a:spcAft>
          <a:spcPct val="0"/>
        </a:spcAft>
        <a:defRPr sz="3200" b="1">
          <a:solidFill>
            <a:srgbClr val="005595"/>
          </a:solidFill>
          <a:latin typeface="Arial" charset="0"/>
        </a:defRPr>
      </a:lvl5pPr>
      <a:lvl6pPr marL="457200" algn="l" rtl="0" fontAlgn="base">
        <a:spcBef>
          <a:spcPct val="0"/>
        </a:spcBef>
        <a:spcAft>
          <a:spcPct val="0"/>
        </a:spcAft>
        <a:defRPr sz="3200" b="1">
          <a:solidFill>
            <a:srgbClr val="005595"/>
          </a:solidFill>
          <a:latin typeface="Arial" charset="0"/>
        </a:defRPr>
      </a:lvl6pPr>
      <a:lvl7pPr marL="914400" algn="l" rtl="0" fontAlgn="base">
        <a:spcBef>
          <a:spcPct val="0"/>
        </a:spcBef>
        <a:spcAft>
          <a:spcPct val="0"/>
        </a:spcAft>
        <a:defRPr sz="3200" b="1">
          <a:solidFill>
            <a:srgbClr val="005595"/>
          </a:solidFill>
          <a:latin typeface="Arial" charset="0"/>
        </a:defRPr>
      </a:lvl7pPr>
      <a:lvl8pPr marL="1371600" algn="l" rtl="0" fontAlgn="base">
        <a:spcBef>
          <a:spcPct val="0"/>
        </a:spcBef>
        <a:spcAft>
          <a:spcPct val="0"/>
        </a:spcAft>
        <a:defRPr sz="3200" b="1">
          <a:solidFill>
            <a:srgbClr val="005595"/>
          </a:solidFill>
          <a:latin typeface="Arial" charset="0"/>
        </a:defRPr>
      </a:lvl8pPr>
      <a:lvl9pPr marL="1828800" algn="l" rtl="0" fontAlgn="base">
        <a:spcBef>
          <a:spcPct val="0"/>
        </a:spcBef>
        <a:spcAft>
          <a:spcPct val="0"/>
        </a:spcAft>
        <a:defRPr sz="3200" b="1">
          <a:solidFill>
            <a:srgbClr val="005595"/>
          </a:solidFill>
          <a:latin typeface="Arial" charset="0"/>
        </a:defRPr>
      </a:lvl9pPr>
    </p:titleStyle>
    <p:bodyStyle>
      <a:lvl1pPr marL="342900" indent="-342900" algn="l" rtl="0" fontAlgn="base">
        <a:spcBef>
          <a:spcPct val="20000"/>
        </a:spcBef>
        <a:spcAft>
          <a:spcPct val="0"/>
        </a:spcAft>
        <a:buChar char="•"/>
        <a:defRPr sz="2000">
          <a:solidFill>
            <a:srgbClr val="005595"/>
          </a:solidFill>
          <a:latin typeface="+mn-lt"/>
          <a:ea typeface="+mn-ea"/>
          <a:cs typeface="+mn-cs"/>
        </a:defRPr>
      </a:lvl1pPr>
      <a:lvl2pPr marL="742950" indent="-285750" algn="l" rtl="0" fontAlgn="base">
        <a:spcBef>
          <a:spcPct val="20000"/>
        </a:spcBef>
        <a:spcAft>
          <a:spcPct val="0"/>
        </a:spcAft>
        <a:buChar char="–"/>
        <a:defRPr>
          <a:solidFill>
            <a:srgbClr val="005595"/>
          </a:solidFill>
          <a:latin typeface="+mn-lt"/>
        </a:defRPr>
      </a:lvl2pPr>
      <a:lvl3pPr marL="1143000" indent="-228600" algn="l" rtl="0" fontAlgn="base">
        <a:spcBef>
          <a:spcPct val="20000"/>
        </a:spcBef>
        <a:spcAft>
          <a:spcPct val="0"/>
        </a:spcAft>
        <a:buChar char="•"/>
        <a:defRPr sz="1600">
          <a:solidFill>
            <a:srgbClr val="005595"/>
          </a:solidFill>
          <a:latin typeface="+mn-lt"/>
        </a:defRPr>
      </a:lvl3pPr>
      <a:lvl4pPr marL="1600200" indent="-228600" algn="l" rtl="0" fontAlgn="base">
        <a:spcBef>
          <a:spcPct val="20000"/>
        </a:spcBef>
        <a:spcAft>
          <a:spcPct val="0"/>
        </a:spcAft>
        <a:buChar char="–"/>
        <a:defRPr sz="1400">
          <a:solidFill>
            <a:srgbClr val="005595"/>
          </a:solidFill>
          <a:latin typeface="+mn-lt"/>
        </a:defRPr>
      </a:lvl4pPr>
      <a:lvl5pPr marL="2057400" indent="-228600" algn="l" rtl="0" fontAlgn="base">
        <a:spcBef>
          <a:spcPct val="20000"/>
        </a:spcBef>
        <a:spcAft>
          <a:spcPct val="0"/>
        </a:spcAft>
        <a:buChar char="»"/>
        <a:defRPr sz="1400">
          <a:solidFill>
            <a:srgbClr val="005595"/>
          </a:solidFill>
          <a:latin typeface="+mn-lt"/>
        </a:defRPr>
      </a:lvl5pPr>
      <a:lvl6pPr marL="2514600" indent="-228600" algn="l" rtl="0" fontAlgn="base">
        <a:spcBef>
          <a:spcPct val="20000"/>
        </a:spcBef>
        <a:spcAft>
          <a:spcPct val="0"/>
        </a:spcAft>
        <a:buChar char="»"/>
        <a:defRPr sz="1400">
          <a:solidFill>
            <a:srgbClr val="005595"/>
          </a:solidFill>
          <a:latin typeface="+mn-lt"/>
        </a:defRPr>
      </a:lvl6pPr>
      <a:lvl7pPr marL="2971800" indent="-228600" algn="l" rtl="0" fontAlgn="base">
        <a:spcBef>
          <a:spcPct val="20000"/>
        </a:spcBef>
        <a:spcAft>
          <a:spcPct val="0"/>
        </a:spcAft>
        <a:buChar char="»"/>
        <a:defRPr sz="1400">
          <a:solidFill>
            <a:srgbClr val="005595"/>
          </a:solidFill>
          <a:latin typeface="+mn-lt"/>
        </a:defRPr>
      </a:lvl7pPr>
      <a:lvl8pPr marL="3429000" indent="-228600" algn="l" rtl="0" fontAlgn="base">
        <a:spcBef>
          <a:spcPct val="20000"/>
        </a:spcBef>
        <a:spcAft>
          <a:spcPct val="0"/>
        </a:spcAft>
        <a:buChar char="»"/>
        <a:defRPr sz="1400">
          <a:solidFill>
            <a:srgbClr val="005595"/>
          </a:solidFill>
          <a:latin typeface="+mn-lt"/>
        </a:defRPr>
      </a:lvl8pPr>
      <a:lvl9pPr marL="3886200" indent="-228600" algn="l" rtl="0" fontAlgn="base">
        <a:spcBef>
          <a:spcPct val="20000"/>
        </a:spcBef>
        <a:spcAft>
          <a:spcPct val="0"/>
        </a:spcAft>
        <a:buChar char="»"/>
        <a:defRPr sz="1400">
          <a:solidFill>
            <a:srgbClr val="005595"/>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85800"/>
            <a:ext cx="7086600" cy="4419600"/>
          </a:xfrm>
        </p:spPr>
        <p:txBody>
          <a:bodyPr anchor="t">
            <a:normAutofit fontScale="90000"/>
          </a:bodyPr>
          <a:lstStyle/>
          <a:p>
            <a:pPr algn="ctr"/>
            <a:r>
              <a:rPr lang="en-US" b="0" dirty="0"/>
              <a:t>Required Training Addendum for School Personnel</a:t>
            </a:r>
            <a:br>
              <a:rPr lang="en-US" b="0" dirty="0"/>
            </a:br>
            <a:r>
              <a:rPr lang="en-US" b="0" dirty="0"/>
              <a:t/>
            </a:r>
            <a:br>
              <a:rPr lang="en-US" b="0" dirty="0"/>
            </a:br>
            <a:r>
              <a:rPr lang="en-US" b="0" dirty="0"/>
              <a:t>Teaching for Anticipated Emergencies</a:t>
            </a:r>
            <a:br>
              <a:rPr lang="en-US" b="0" dirty="0"/>
            </a:br>
            <a:r>
              <a:rPr lang="en-US" sz="2700" b="0" dirty="0"/>
              <a:t>(Auto-injectable epinephrine &amp; glucagon)</a:t>
            </a:r>
            <a:br>
              <a:rPr lang="en-US" sz="2700" b="0" dirty="0"/>
            </a:br>
            <a:r>
              <a:rPr lang="en-US" b="0" dirty="0"/>
              <a:t/>
            </a:r>
            <a:br>
              <a:rPr lang="en-US" b="0" dirty="0"/>
            </a:br>
            <a:r>
              <a:rPr lang="en-US" sz="4400" b="0" dirty="0"/>
              <a:t/>
            </a:r>
            <a:br>
              <a:rPr lang="en-US" sz="4400" b="0" dirty="0"/>
            </a:br>
            <a:r>
              <a:rPr lang="en-US" sz="2000" b="0" dirty="0"/>
              <a:t>June, 2018</a:t>
            </a:r>
            <a:br>
              <a:rPr lang="en-US" sz="2000" b="0" dirty="0"/>
            </a:br>
            <a:r>
              <a:rPr lang="en-US" sz="3200" b="0" dirty="0"/>
              <a:t/>
            </a:r>
            <a:br>
              <a:rPr lang="en-US" sz="3200" b="0" dirty="0"/>
            </a:br>
            <a:endParaRPr lang="en-US" dirty="0"/>
          </a:p>
        </p:txBody>
      </p:sp>
    </p:spTree>
    <p:extLst>
      <p:ext uri="{BB962C8B-B14F-4D97-AF65-F5344CB8AC3E}">
        <p14:creationId xmlns:p14="http://schemas.microsoft.com/office/powerpoint/2010/main" val="148238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0" dirty="0"/>
              <a:t>DOCUMENTATION</a:t>
            </a:r>
          </a:p>
        </p:txBody>
      </p:sp>
      <p:sp>
        <p:nvSpPr>
          <p:cNvPr id="3" name="Content Placeholder 2"/>
          <p:cNvSpPr>
            <a:spLocks noGrp="1"/>
          </p:cNvSpPr>
          <p:nvPr>
            <p:ph idx="1"/>
          </p:nvPr>
        </p:nvSpPr>
        <p:spPr>
          <a:xfrm>
            <a:off x="804788" y="1561343"/>
            <a:ext cx="6711654" cy="4195481"/>
          </a:xfrm>
        </p:spPr>
        <p:txBody>
          <a:bodyPr>
            <a:normAutofit/>
          </a:bodyPr>
          <a:lstStyle/>
          <a:p>
            <a:r>
              <a:rPr lang="en-US" sz="2200" dirty="0"/>
              <a:t>Personnel must document </a:t>
            </a:r>
            <a:r>
              <a:rPr lang="en-US" sz="2200" b="1" dirty="0"/>
              <a:t>every</a:t>
            </a:r>
            <a:r>
              <a:rPr lang="en-US" sz="2200" dirty="0"/>
              <a:t> time a medication is given. Documentation must be accurate, legible, and completed at the time of the administration.</a:t>
            </a:r>
          </a:p>
          <a:p>
            <a:r>
              <a:rPr lang="en-US" sz="2200" dirty="0"/>
              <a:t>Document in blue or black ink only - No pencil.</a:t>
            </a:r>
          </a:p>
          <a:p>
            <a:r>
              <a:rPr lang="en-US" sz="2200" dirty="0"/>
              <a:t>If a mistake is made in charting, cross out with a single line and mark “ME” (mistaken entry); </a:t>
            </a:r>
            <a:r>
              <a:rPr lang="en-US" sz="2200" u="sng" dirty="0"/>
              <a:t>do not use white out</a:t>
            </a:r>
            <a:r>
              <a:rPr lang="en-US" sz="2200" dirty="0"/>
              <a:t>.</a:t>
            </a:r>
          </a:p>
        </p:txBody>
      </p:sp>
      <p:pic>
        <p:nvPicPr>
          <p:cNvPr id="5122" name="Picture 2" title="hand using a p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9525" y="4648200"/>
            <a:ext cx="1504950" cy="161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42341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0" dirty="0"/>
              <a:t>CONFIDENTIALITY</a:t>
            </a:r>
          </a:p>
        </p:txBody>
      </p:sp>
      <p:sp>
        <p:nvSpPr>
          <p:cNvPr id="3" name="Content Placeholder 2"/>
          <p:cNvSpPr>
            <a:spLocks noGrp="1"/>
          </p:cNvSpPr>
          <p:nvPr>
            <p:ph idx="1"/>
          </p:nvPr>
        </p:nvSpPr>
        <p:spPr>
          <a:xfrm>
            <a:off x="656573" y="1295400"/>
            <a:ext cx="6711654" cy="4195481"/>
          </a:xfrm>
        </p:spPr>
        <p:txBody>
          <a:bodyPr>
            <a:normAutofit/>
          </a:bodyPr>
          <a:lstStyle/>
          <a:p>
            <a:endParaRPr lang="en-US" sz="2400" dirty="0"/>
          </a:p>
          <a:p>
            <a:r>
              <a:rPr lang="en-US" sz="2400" dirty="0"/>
              <a:t>Student medication records are confidential.</a:t>
            </a:r>
          </a:p>
          <a:p>
            <a:r>
              <a:rPr lang="en-US" sz="2400" dirty="0"/>
              <a:t>Files should be locked with the medications and access limited to authorized school personnel.</a:t>
            </a:r>
          </a:p>
          <a:p>
            <a:r>
              <a:rPr lang="en-US" sz="2400" dirty="0"/>
              <a:t>Parent (or student, pursuant to ORS 109.610, ORS 109.640, and ORS 109.675) written authorization is required for release of protected student information.</a:t>
            </a:r>
          </a:p>
        </p:txBody>
      </p:sp>
      <p:pic>
        <p:nvPicPr>
          <p:cNvPr id="2050" name="Picture 2" title="confidenti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846138"/>
            <a:ext cx="1981200" cy="27147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03848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E099C-5635-49BD-8E56-B4E1E5678D54}"/>
              </a:ext>
            </a:extLst>
          </p:cNvPr>
          <p:cNvSpPr>
            <a:spLocks noGrp="1"/>
          </p:cNvSpPr>
          <p:nvPr>
            <p:ph type="title"/>
          </p:nvPr>
        </p:nvSpPr>
        <p:spPr/>
        <p:txBody>
          <a:bodyPr/>
          <a:lstStyle/>
          <a:p>
            <a:pPr algn="ctr"/>
            <a:r>
              <a:rPr lang="en-US" b="0" dirty="0"/>
              <a:t>Summary</a:t>
            </a:r>
          </a:p>
        </p:txBody>
      </p:sp>
      <p:sp>
        <p:nvSpPr>
          <p:cNvPr id="3" name="Content Placeholder 2">
            <a:extLst>
              <a:ext uri="{FF2B5EF4-FFF2-40B4-BE49-F238E27FC236}">
                <a16:creationId xmlns:a16="http://schemas.microsoft.com/office/drawing/2014/main" id="{FCD7EAE7-BF59-43A7-AFAC-65364AE04CE5}"/>
              </a:ext>
            </a:extLst>
          </p:cNvPr>
          <p:cNvSpPr>
            <a:spLocks noGrp="1"/>
          </p:cNvSpPr>
          <p:nvPr>
            <p:ph idx="1"/>
          </p:nvPr>
        </p:nvSpPr>
        <p:spPr/>
        <p:txBody>
          <a:bodyPr/>
          <a:lstStyle/>
          <a:p>
            <a:r>
              <a:rPr lang="en-US" sz="2400" dirty="0"/>
              <a:t>It is important to adhere to state laws/rules and district policy when administering medications to students. Failure to do so could result in adverse reactions and disciplinary action for the student and/or school personnel.</a:t>
            </a:r>
          </a:p>
          <a:p>
            <a:endParaRPr lang="en-US" sz="2400" dirty="0"/>
          </a:p>
          <a:p>
            <a:r>
              <a:rPr lang="en-US" sz="2400" dirty="0"/>
              <a:t>A summary of these laws/rules are provided on page 4 of this training.</a:t>
            </a:r>
          </a:p>
        </p:txBody>
      </p:sp>
    </p:spTree>
    <p:extLst>
      <p:ext uri="{BB962C8B-B14F-4D97-AF65-F5344CB8AC3E}">
        <p14:creationId xmlns:p14="http://schemas.microsoft.com/office/powerpoint/2010/main" val="229411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995082"/>
          </a:xfrm>
        </p:spPr>
        <p:txBody>
          <a:bodyPr/>
          <a:lstStyle/>
          <a:p>
            <a:pPr algn="ctr"/>
            <a:r>
              <a:rPr lang="en-US" b="0" dirty="0"/>
              <a:t>QUESTIONS?</a:t>
            </a:r>
          </a:p>
        </p:txBody>
      </p:sp>
      <p:sp>
        <p:nvSpPr>
          <p:cNvPr id="3" name="Content Placeholder 2"/>
          <p:cNvSpPr>
            <a:spLocks noGrp="1"/>
          </p:cNvSpPr>
          <p:nvPr>
            <p:ph idx="1"/>
          </p:nvPr>
        </p:nvSpPr>
        <p:spPr>
          <a:xfrm>
            <a:off x="609600" y="2057400"/>
            <a:ext cx="4724400" cy="1905000"/>
          </a:xfrm>
        </p:spPr>
        <p:txBody>
          <a:bodyPr/>
          <a:lstStyle/>
          <a:p>
            <a:pPr marL="0" indent="0" algn="ctr">
              <a:buNone/>
            </a:pPr>
            <a:r>
              <a:rPr lang="en-US" dirty="0"/>
              <a:t>      </a:t>
            </a:r>
          </a:p>
          <a:p>
            <a:pPr marL="0" indent="0" algn="ctr">
              <a:buNone/>
            </a:pPr>
            <a:endParaRPr lang="en-US" sz="2400" dirty="0"/>
          </a:p>
          <a:p>
            <a:pPr marL="0" indent="0" algn="ctr">
              <a:buNone/>
            </a:pPr>
            <a:endParaRPr lang="en-US" sz="2400" dirty="0"/>
          </a:p>
          <a:p>
            <a:pPr marL="0" indent="0" algn="ctr">
              <a:buNone/>
            </a:pPr>
            <a:r>
              <a:rPr lang="en-US" sz="2400" dirty="0"/>
              <a:t>                    THANK YOU</a:t>
            </a:r>
          </a:p>
        </p:txBody>
      </p:sp>
    </p:spTree>
    <p:extLst>
      <p:ext uri="{BB962C8B-B14F-4D97-AF65-F5344CB8AC3E}">
        <p14:creationId xmlns:p14="http://schemas.microsoft.com/office/powerpoint/2010/main" val="4137963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27827-FEBE-4210-8480-999CEB1C8ECC}"/>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95C6F7C2-52A5-46FE-ABEB-867A0108467A}"/>
              </a:ext>
            </a:extLst>
          </p:cNvPr>
          <p:cNvSpPr>
            <a:spLocks noGrp="1"/>
          </p:cNvSpPr>
          <p:nvPr>
            <p:ph idx="1"/>
          </p:nvPr>
        </p:nvSpPr>
        <p:spPr/>
        <p:txBody>
          <a:bodyPr/>
          <a:lstStyle/>
          <a:p>
            <a:pPr marL="0" indent="0">
              <a:buNone/>
            </a:pPr>
            <a:r>
              <a:rPr lang="en-US" sz="2400" dirty="0"/>
              <a:t>As a result of this training, participants will:</a:t>
            </a:r>
          </a:p>
          <a:p>
            <a:pPr marL="0" indent="0">
              <a:buNone/>
            </a:pPr>
            <a:endParaRPr lang="en-US" sz="2400" dirty="0"/>
          </a:p>
          <a:p>
            <a:pPr lvl="0"/>
            <a:r>
              <a:rPr lang="en-US" sz="2400" dirty="0"/>
              <a:t>Be able to recognize potential side effects of auto-injectable epinephrine and glucagon and what to do if side effects occur</a:t>
            </a:r>
          </a:p>
          <a:p>
            <a:pPr lvl="0"/>
            <a:r>
              <a:rPr lang="en-US" sz="2400" dirty="0"/>
              <a:t>Know how to document the administration of auto-injectable epinephrine or glucagon</a:t>
            </a:r>
          </a:p>
          <a:p>
            <a:pPr lvl="0"/>
            <a:r>
              <a:rPr lang="en-US" sz="2400" dirty="0"/>
              <a:t>Use the “6 Rights of Medication Administration” appropriately</a:t>
            </a:r>
          </a:p>
          <a:p>
            <a:endParaRPr lang="en-US" dirty="0"/>
          </a:p>
        </p:txBody>
      </p:sp>
    </p:spTree>
    <p:extLst>
      <p:ext uri="{BB962C8B-B14F-4D97-AF65-F5344CB8AC3E}">
        <p14:creationId xmlns:p14="http://schemas.microsoft.com/office/powerpoint/2010/main" val="2512095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0" dirty="0"/>
              <a:t>Legal References</a:t>
            </a:r>
          </a:p>
        </p:txBody>
      </p:sp>
      <p:sp>
        <p:nvSpPr>
          <p:cNvPr id="3" name="Content Placeholder 2"/>
          <p:cNvSpPr>
            <a:spLocks noGrp="1"/>
          </p:cNvSpPr>
          <p:nvPr>
            <p:ph idx="1"/>
          </p:nvPr>
        </p:nvSpPr>
        <p:spPr>
          <a:xfrm>
            <a:off x="762000" y="1295401"/>
            <a:ext cx="6777354" cy="3733799"/>
          </a:xfrm>
        </p:spPr>
        <p:txBody>
          <a:bodyPr>
            <a:normAutofit/>
          </a:bodyPr>
          <a:lstStyle/>
          <a:p>
            <a:endParaRPr lang="en-US" sz="2400" dirty="0"/>
          </a:p>
          <a:p>
            <a:r>
              <a:rPr lang="en-US" sz="2400" dirty="0"/>
              <a:t>ORS 339.869</a:t>
            </a:r>
          </a:p>
          <a:p>
            <a:endParaRPr lang="en-US" sz="2400" dirty="0"/>
          </a:p>
          <a:p>
            <a:r>
              <a:rPr lang="en-US" sz="2400" dirty="0"/>
              <a:t>ORS 433.800-433.850</a:t>
            </a:r>
          </a:p>
          <a:p>
            <a:pPr lvl="1"/>
            <a:endParaRPr lang="en-US" sz="2400" dirty="0"/>
          </a:p>
        </p:txBody>
      </p:sp>
    </p:spTree>
    <p:extLst>
      <p:ext uri="{BB962C8B-B14F-4D97-AF65-F5344CB8AC3E}">
        <p14:creationId xmlns:p14="http://schemas.microsoft.com/office/powerpoint/2010/main" val="47523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8202090" cy="995082"/>
          </a:xfrm>
        </p:spPr>
        <p:txBody>
          <a:bodyPr>
            <a:normAutofit/>
          </a:bodyPr>
          <a:lstStyle/>
          <a:p>
            <a:pPr algn="ctr"/>
            <a:r>
              <a:rPr lang="en-US" b="0" dirty="0"/>
              <a:t>Emergency Medications</a:t>
            </a:r>
          </a:p>
        </p:txBody>
      </p:sp>
      <p:sp>
        <p:nvSpPr>
          <p:cNvPr id="3" name="Content Placeholder 2"/>
          <p:cNvSpPr>
            <a:spLocks noGrp="1"/>
          </p:cNvSpPr>
          <p:nvPr>
            <p:ph idx="1"/>
          </p:nvPr>
        </p:nvSpPr>
        <p:spPr/>
        <p:txBody>
          <a:bodyPr>
            <a:normAutofit/>
          </a:bodyPr>
          <a:lstStyle/>
          <a:p>
            <a:r>
              <a:rPr lang="en-US" sz="2400" dirty="0"/>
              <a:t>Auto-injectable epinephrine</a:t>
            </a:r>
          </a:p>
          <a:p>
            <a:endParaRPr lang="en-US" sz="2400" dirty="0"/>
          </a:p>
          <a:p>
            <a:r>
              <a:rPr lang="en-US" sz="2400" dirty="0"/>
              <a:t>Glucagon</a:t>
            </a:r>
          </a:p>
        </p:txBody>
      </p:sp>
      <p:pic>
        <p:nvPicPr>
          <p:cNvPr id="6146" name="Picture 2" title="open bo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4800600"/>
            <a:ext cx="1857375" cy="69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98570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8125890" cy="842682"/>
          </a:xfrm>
        </p:spPr>
        <p:txBody>
          <a:bodyPr/>
          <a:lstStyle/>
          <a:p>
            <a:pPr algn="ctr"/>
            <a:r>
              <a:rPr lang="en-US" b="0" dirty="0"/>
              <a:t>Medication Side Effects</a:t>
            </a:r>
          </a:p>
        </p:txBody>
      </p:sp>
      <p:sp>
        <p:nvSpPr>
          <p:cNvPr id="3" name="Content Placeholder 2"/>
          <p:cNvSpPr>
            <a:spLocks noGrp="1"/>
          </p:cNvSpPr>
          <p:nvPr>
            <p:ph idx="1"/>
          </p:nvPr>
        </p:nvSpPr>
        <p:spPr>
          <a:xfrm>
            <a:off x="767218" y="1676400"/>
            <a:ext cx="6777354" cy="3657600"/>
          </a:xfrm>
        </p:spPr>
        <p:txBody>
          <a:bodyPr>
            <a:noAutofit/>
          </a:bodyPr>
          <a:lstStyle/>
          <a:p>
            <a:r>
              <a:rPr lang="en-US" sz="2400" dirty="0"/>
              <a:t>All medication has the potential for side effects</a:t>
            </a:r>
          </a:p>
          <a:p>
            <a:pPr lvl="1"/>
            <a:r>
              <a:rPr lang="en-US" sz="2400" dirty="0"/>
              <a:t>Promptly report any unusual symptoms or behaviors to the school nurse or building administration and parent/guardian.</a:t>
            </a:r>
          </a:p>
          <a:p>
            <a:pPr marL="0" indent="0">
              <a:buNone/>
            </a:pPr>
            <a:endParaRPr lang="en-US" sz="2400" dirty="0"/>
          </a:p>
          <a:p>
            <a:r>
              <a:rPr lang="en-US" sz="2400" dirty="0"/>
              <a:t>Epinephrine: fast heartbeat, sweating, weakness, dizziness, anxiety</a:t>
            </a:r>
          </a:p>
          <a:p>
            <a:r>
              <a:rPr lang="en-US" sz="2400" dirty="0"/>
              <a:t>Glucagon: nausea, vomiting, fast heartbeat</a:t>
            </a:r>
          </a:p>
          <a:p>
            <a:pPr marL="0" indent="0">
              <a:buNone/>
            </a:pPr>
            <a:endParaRPr lang="en-US" sz="2400" dirty="0"/>
          </a:p>
        </p:txBody>
      </p:sp>
    </p:spTree>
    <p:extLst>
      <p:ext uri="{BB962C8B-B14F-4D97-AF65-F5344CB8AC3E}">
        <p14:creationId xmlns:p14="http://schemas.microsoft.com/office/powerpoint/2010/main" val="1546319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918882"/>
          </a:xfrm>
        </p:spPr>
        <p:txBody>
          <a:bodyPr>
            <a:normAutofit/>
          </a:bodyPr>
          <a:lstStyle/>
          <a:p>
            <a:pPr algn="ctr"/>
            <a:r>
              <a:rPr lang="en-US" b="0" dirty="0"/>
              <a:t>Emergency Response</a:t>
            </a:r>
          </a:p>
        </p:txBody>
      </p:sp>
      <p:sp>
        <p:nvSpPr>
          <p:cNvPr id="3" name="Content Placeholder 2"/>
          <p:cNvSpPr>
            <a:spLocks noGrp="1"/>
          </p:cNvSpPr>
          <p:nvPr>
            <p:ph idx="1"/>
          </p:nvPr>
        </p:nvSpPr>
        <p:spPr>
          <a:xfrm>
            <a:off x="821247" y="2357725"/>
            <a:ext cx="6711654" cy="3433475"/>
          </a:xfrm>
        </p:spPr>
        <p:txBody>
          <a:bodyPr>
            <a:normAutofit/>
          </a:bodyPr>
          <a:lstStyle/>
          <a:p>
            <a:pPr lvl="0"/>
            <a:r>
              <a:rPr lang="en-US" sz="2400" dirty="0"/>
              <a:t>Ensure that EMS is activated.</a:t>
            </a:r>
          </a:p>
          <a:p>
            <a:pPr lvl="0"/>
            <a:endParaRPr lang="en-US" sz="2400" dirty="0"/>
          </a:p>
          <a:p>
            <a:pPr lvl="0"/>
            <a:r>
              <a:rPr lang="en-US" sz="2400" dirty="0"/>
              <a:t>Notify school nurse and parent as soon as possible, after initiating emergency care of the student.</a:t>
            </a:r>
          </a:p>
        </p:txBody>
      </p:sp>
    </p:spTree>
    <p:extLst>
      <p:ext uri="{BB962C8B-B14F-4D97-AF65-F5344CB8AC3E}">
        <p14:creationId xmlns:p14="http://schemas.microsoft.com/office/powerpoint/2010/main" val="1624696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973490" cy="995082"/>
          </a:xfrm>
        </p:spPr>
        <p:txBody>
          <a:bodyPr/>
          <a:lstStyle/>
          <a:p>
            <a:pPr algn="ctr"/>
            <a:r>
              <a:rPr lang="en-US" b="0" dirty="0"/>
              <a:t>Administering Emergency Medications</a:t>
            </a:r>
          </a:p>
        </p:txBody>
      </p:sp>
      <p:sp>
        <p:nvSpPr>
          <p:cNvPr id="3" name="Content Placeholder 2"/>
          <p:cNvSpPr>
            <a:spLocks noGrp="1"/>
          </p:cNvSpPr>
          <p:nvPr>
            <p:ph idx="1"/>
          </p:nvPr>
        </p:nvSpPr>
        <p:spPr>
          <a:xfrm>
            <a:off x="990600" y="1600200"/>
            <a:ext cx="6711654" cy="2871267"/>
          </a:xfrm>
        </p:spPr>
        <p:txBody>
          <a:bodyPr>
            <a:noAutofit/>
          </a:bodyPr>
          <a:lstStyle/>
          <a:p>
            <a:r>
              <a:rPr lang="en-US" sz="2800" dirty="0"/>
              <a:t>Permission</a:t>
            </a:r>
          </a:p>
          <a:p>
            <a:r>
              <a:rPr lang="en-US" sz="2800" dirty="0"/>
              <a:t>Prescription</a:t>
            </a:r>
          </a:p>
          <a:p>
            <a:r>
              <a:rPr lang="en-US" sz="2800" dirty="0"/>
              <a:t>‘Stock’ auto-injectable epinephrine</a:t>
            </a:r>
          </a:p>
          <a:p>
            <a:endParaRPr lang="en-US" sz="2800" dirty="0"/>
          </a:p>
          <a:p>
            <a:r>
              <a:rPr lang="en-US" sz="2800" dirty="0"/>
              <a:t>Self-administration</a:t>
            </a:r>
          </a:p>
        </p:txBody>
      </p:sp>
    </p:spTree>
    <p:extLst>
      <p:ext uri="{BB962C8B-B14F-4D97-AF65-F5344CB8AC3E}">
        <p14:creationId xmlns:p14="http://schemas.microsoft.com/office/powerpoint/2010/main" val="777697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8049690" cy="1400530"/>
          </a:xfrm>
        </p:spPr>
        <p:txBody>
          <a:bodyPr>
            <a:normAutofit/>
          </a:bodyPr>
          <a:lstStyle/>
          <a:p>
            <a:pPr algn="ctr"/>
            <a:r>
              <a:rPr lang="en-US" b="0" dirty="0"/>
              <a:t>THE SIX RIGHTS OF MEDICATION ADMINISTRATION</a:t>
            </a:r>
          </a:p>
        </p:txBody>
      </p:sp>
      <p:sp>
        <p:nvSpPr>
          <p:cNvPr id="3" name="Content Placeholder 2"/>
          <p:cNvSpPr>
            <a:spLocks noGrp="1"/>
          </p:cNvSpPr>
          <p:nvPr>
            <p:ph idx="1"/>
          </p:nvPr>
        </p:nvSpPr>
        <p:spPr>
          <a:xfrm>
            <a:off x="1143000" y="2057400"/>
            <a:ext cx="6798734" cy="3505199"/>
          </a:xfrm>
        </p:spPr>
        <p:txBody>
          <a:bodyPr>
            <a:noAutofit/>
          </a:bodyPr>
          <a:lstStyle/>
          <a:p>
            <a:r>
              <a:rPr lang="en-US" dirty="0"/>
              <a:t>Right Student</a:t>
            </a:r>
          </a:p>
          <a:p>
            <a:r>
              <a:rPr lang="en-US" dirty="0"/>
              <a:t>Right Medication</a:t>
            </a:r>
          </a:p>
          <a:p>
            <a:r>
              <a:rPr lang="en-US" dirty="0"/>
              <a:t>Right Dose</a:t>
            </a:r>
          </a:p>
          <a:p>
            <a:r>
              <a:rPr lang="en-US" dirty="0"/>
              <a:t>Right Time</a:t>
            </a:r>
          </a:p>
          <a:p>
            <a:r>
              <a:rPr lang="en-US" dirty="0"/>
              <a:t>Right Method of administering the medication</a:t>
            </a:r>
          </a:p>
          <a:p>
            <a:r>
              <a:rPr lang="en-US" dirty="0"/>
              <a:t>Right Documentation</a:t>
            </a:r>
          </a:p>
          <a:p>
            <a:pPr marL="0" indent="0">
              <a:buNone/>
            </a:pPr>
            <a:endParaRPr lang="en-US" b="1" dirty="0"/>
          </a:p>
          <a:p>
            <a:pPr marL="0" indent="0">
              <a:buNone/>
            </a:pPr>
            <a:r>
              <a:rPr lang="en-US" b="1" dirty="0"/>
              <a:t>These must all be ‘RIGHT’ before any medicine is administered</a:t>
            </a:r>
          </a:p>
        </p:txBody>
      </p:sp>
    </p:spTree>
    <p:extLst>
      <p:ext uri="{BB962C8B-B14F-4D97-AF65-F5344CB8AC3E}">
        <p14:creationId xmlns:p14="http://schemas.microsoft.com/office/powerpoint/2010/main" val="367943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211490" cy="1400530"/>
          </a:xfrm>
        </p:spPr>
        <p:txBody>
          <a:bodyPr>
            <a:normAutofit/>
          </a:bodyPr>
          <a:lstStyle/>
          <a:p>
            <a:pPr algn="ctr"/>
            <a:r>
              <a:rPr lang="en-US" b="0" dirty="0"/>
              <a:t>SAFE STORAGE &amp; HANDLING</a:t>
            </a:r>
          </a:p>
        </p:txBody>
      </p:sp>
      <p:sp>
        <p:nvSpPr>
          <p:cNvPr id="3" name="Content Placeholder 2"/>
          <p:cNvSpPr>
            <a:spLocks noGrp="1"/>
          </p:cNvSpPr>
          <p:nvPr>
            <p:ph idx="1"/>
          </p:nvPr>
        </p:nvSpPr>
        <p:spPr/>
        <p:txBody>
          <a:bodyPr>
            <a:normAutofit/>
          </a:bodyPr>
          <a:lstStyle/>
          <a:p>
            <a:r>
              <a:rPr lang="en-US" dirty="0"/>
              <a:t>Original container</a:t>
            </a:r>
          </a:p>
          <a:p>
            <a:endParaRPr lang="en-US" dirty="0"/>
          </a:p>
          <a:p>
            <a:r>
              <a:rPr lang="en-US" dirty="0"/>
              <a:t>Secure storage</a:t>
            </a:r>
          </a:p>
          <a:p>
            <a:endParaRPr lang="en-US" dirty="0"/>
          </a:p>
          <a:p>
            <a:r>
              <a:rPr lang="en-US" dirty="0"/>
              <a:t>Never administer medications from an unlabeled container.</a:t>
            </a:r>
          </a:p>
          <a:p>
            <a:endParaRPr lang="en-US" dirty="0"/>
          </a:p>
        </p:txBody>
      </p:sp>
      <p:sp>
        <p:nvSpPr>
          <p:cNvPr id="4" name="Lock" title="Lock"/>
          <p:cNvSpPr>
            <a:spLocks noEditPoints="1" noChangeArrowheads="1"/>
          </p:cNvSpPr>
          <p:nvPr/>
        </p:nvSpPr>
        <p:spPr bwMode="auto">
          <a:xfrm>
            <a:off x="3962400" y="4267200"/>
            <a:ext cx="1219200" cy="1685192"/>
          </a:xfrm>
          <a:custGeom>
            <a:avLst/>
            <a:gdLst>
              <a:gd name="T0" fmla="*/ 10800 w 21600"/>
              <a:gd name="T1" fmla="*/ 0 h 21600"/>
              <a:gd name="T2" fmla="*/ 21600 w 21600"/>
              <a:gd name="T3" fmla="*/ 9606 h 21600"/>
              <a:gd name="T4" fmla="*/ 10800 w 21600"/>
              <a:gd name="T5" fmla="*/ 21600 h 21600"/>
              <a:gd name="T6" fmla="*/ 0 w 21600"/>
              <a:gd name="T7" fmla="*/ 9606 h 21600"/>
              <a:gd name="T8" fmla="*/ 744 w 21600"/>
              <a:gd name="T9" fmla="*/ 9904 h 21600"/>
              <a:gd name="T10" fmla="*/ 21134 w 21600"/>
              <a:gd name="T11" fmla="*/ 15335 h 21600"/>
            </a:gdLst>
            <a:ahLst/>
            <a:cxnLst>
              <a:cxn ang="0">
                <a:pos x="T0" y="T1"/>
              </a:cxn>
              <a:cxn ang="0">
                <a:pos x="T2" y="T3"/>
              </a:cxn>
              <a:cxn ang="0">
                <a:pos x="T4" y="T5"/>
              </a:cxn>
              <a:cxn ang="0">
                <a:pos x="T6" y="T7"/>
              </a:cxn>
            </a:cxnLst>
            <a:rect l="T8" t="T9" r="T10" b="T11"/>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969488447"/>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Office xmlns="http://schemas.microsoft.com/sharepoint/v3" xsi:nil="true"/>
    <Priority xmlns="c30eb2c4-08af-4681-9c46-ce44a6085b67">New</Priority>
    <Remediation_x0020_Date xmlns="c30eb2c4-08af-4681-9c46-ce44a6085b67">2018-08-24T18:48:02+00:00</Remediation_x0020_Date>
    <Estimated_x0020_Creation_x0020_Date xmlns="c30eb2c4-08af-4681-9c46-ce44a6085b6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3572F4819F544D95B8DB4C2029B778" ma:contentTypeVersion="10" ma:contentTypeDescription="Create a new document." ma:contentTypeScope="" ma:versionID="b7ebd6db338f7da953e9af249e50e29d">
  <xsd:schema xmlns:xsd="http://www.w3.org/2001/XMLSchema" xmlns:xs="http://www.w3.org/2001/XMLSchema" xmlns:p="http://schemas.microsoft.com/office/2006/metadata/properties" xmlns:ns1="http://schemas.microsoft.com/sharepoint/v3" xmlns:ns2="c30eb2c4-08af-4681-9c46-ce44a6085b67" xmlns:ns3="54031767-dd6d-417c-ab73-583408f47564" targetNamespace="http://schemas.microsoft.com/office/2006/metadata/properties" ma:root="true" ma:fieldsID="c574a3e67b60255e0c619d783ef5e630" ns1:_="" ns2:_="" ns3:_="">
    <xsd:import namespace="http://schemas.microsoft.com/sharepoint/v3"/>
    <xsd:import namespace="c30eb2c4-08af-4681-9c46-ce44a6085b67"/>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1:Offic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Office" ma:index="9" nillable="true" ma:displayName="Office" ma:description="" ma:internalName="Offic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0eb2c4-08af-4681-9c46-ce44a6085b67"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9402E2-063D-4D4C-A892-350451B6A77A}"/>
</file>

<file path=customXml/itemProps2.xml><?xml version="1.0" encoding="utf-8"?>
<ds:datastoreItem xmlns:ds="http://schemas.openxmlformats.org/officeDocument/2006/customXml" ds:itemID="{66D6E8CB-BC01-4E63-B199-CA2AF423C538}"/>
</file>

<file path=customXml/itemProps3.xml><?xml version="1.0" encoding="utf-8"?>
<ds:datastoreItem xmlns:ds="http://schemas.openxmlformats.org/officeDocument/2006/customXml" ds:itemID="{4739C33A-EC74-4262-88C8-CD022602C4D2}"/>
</file>

<file path=docProps/app.xml><?xml version="1.0" encoding="utf-8"?>
<Properties xmlns="http://schemas.openxmlformats.org/officeDocument/2006/extended-properties" xmlns:vt="http://schemas.openxmlformats.org/officeDocument/2006/docPropsVTypes">
  <Template/>
  <TotalTime>616</TotalTime>
  <Words>1160</Words>
  <Application>Microsoft Office PowerPoint</Application>
  <PresentationFormat>On-screen Show (4:3)</PresentationFormat>
  <Paragraphs>149</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Times</vt:lpstr>
      <vt:lpstr>Custom Design</vt:lpstr>
      <vt:lpstr>Required Training Addendum for School Personnel  Teaching for Anticipated Emergencies (Auto-injectable epinephrine &amp; glucagon)   June, 2018  </vt:lpstr>
      <vt:lpstr>Learning Objectives</vt:lpstr>
      <vt:lpstr>Legal References</vt:lpstr>
      <vt:lpstr>Emergency Medications</vt:lpstr>
      <vt:lpstr>Medication Side Effects</vt:lpstr>
      <vt:lpstr>Emergency Response</vt:lpstr>
      <vt:lpstr>Administering Emergency Medications</vt:lpstr>
      <vt:lpstr>THE SIX RIGHTS OF MEDICATION ADMINISTRATION</vt:lpstr>
      <vt:lpstr>SAFE STORAGE &amp; HANDLING</vt:lpstr>
      <vt:lpstr>DOCUMENTATION</vt:lpstr>
      <vt:lpstr>CONFIDENTIALITY</vt:lpstr>
      <vt:lpstr>Summary</vt:lpstr>
      <vt:lpstr>QUESTIONS?</vt:lpstr>
    </vt:vector>
  </TitlesOfParts>
  <Company>OHA - Public Health Division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Medication Training for Schools</dc:title>
  <dc:creator>Jamie Smith</dc:creator>
  <cp:lastModifiedBy>TURNBULL Mariana - ODE</cp:lastModifiedBy>
  <cp:revision>64</cp:revision>
  <dcterms:created xsi:type="dcterms:W3CDTF">2010-08-23T12:44:57Z</dcterms:created>
  <dcterms:modified xsi:type="dcterms:W3CDTF">2018-08-24T18:41:47Z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0x010100D83572F4819F544D95B8DB4C2029B778</vt:lpwstr>
  </property>
</Properties>
</file>