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diagrams/data3.xml" ContentType="application/vnd.openxmlformats-officedocument.drawingml.diagramData+xml"/>
  <Override PartName="/ppt/drawings/drawing1.xml" ContentType="application/vnd.openxmlformats-officedocument.drawingml.chartshapes+xml"/>
  <Override PartName="/ppt/diagrams/data2.xml" ContentType="application/vnd.openxmlformats-officedocument.drawingml.diagramData+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1.xml" ContentType="application/vnd.openxmlformats-officedocument.drawingml.diagramLayout+xml"/>
  <Override PartName="/ppt/diagrams/quickStyle3.xml" ContentType="application/vnd.openxmlformats-officedocument.drawingml.diagramStyle+xml"/>
  <Override PartName="/ppt/diagrams/layout3.xml" ContentType="application/vnd.openxmlformats-officedocument.drawingml.diagramLayout+xml"/>
  <Override PartName="/ppt/diagrams/drawing2.xml" ContentType="application/vnd.ms-office.drawingml.diagramDrawing+xml"/>
  <Override PartName="/ppt/diagrams/colors2.xml" ContentType="application/vnd.openxmlformats-officedocument.drawingml.diagramColors+xml"/>
  <Override PartName="/ppt/diagrams/quickStyle2.xml" ContentType="application/vnd.openxmlformats-officedocument.drawingml.diagramStyle+xml"/>
  <Override PartName="/ppt/diagrams/layout2.xml" ContentType="application/vnd.openxmlformats-officedocument.drawingml.diagramLayout+xml"/>
  <Override PartName="/ppt/diagrams/colors3.xml" ContentType="application/vnd.openxmlformats-officedocument.drawingml.diagramColors+xml"/>
  <Override PartName="/ppt/charts/chart1.xml" ContentType="application/vnd.openxmlformats-officedocument.drawingml.chart+xml"/>
  <Override PartName="/ppt/diagrams/drawing3.xml" ContentType="application/vnd.ms-office.drawingml.diagramDrawing+xml"/>
  <Override PartName="/ppt/theme/theme1.xml" ContentType="application/vnd.openxmlformats-officedocument.theme+xml"/>
  <Override PartName="/ppt/charts/style1.xml" ContentType="application/vnd.ms-office.chartstyle+xml"/>
  <Override PartName="/ppt/charts/colors1.xml" ContentType="application/vnd.ms-office.chartcolorstyl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50" d="100"/>
          <a:sy n="50" d="100"/>
        </p:scale>
        <p:origin x="2779"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3" Type="http://schemas.openxmlformats.org/officeDocument/2006/relationships/oleObject" Target="file:///\\odefs\OSE\STAFF\Sanders\Ely\Medicaid%20pilot\Legislative%20Report\Jennifer%20Charts%20&amp;%20Graphics\graphs.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7777777777777776E-2"/>
          <c:y val="0.25857843674833125"/>
          <c:w val="0.93888888888888888"/>
          <c:h val="0.58772582048413868"/>
        </c:manualLayout>
      </c:layout>
      <c:barChart>
        <c:barDir val="col"/>
        <c:grouping val="clustered"/>
        <c:varyColors val="0"/>
        <c:ser>
          <c:idx val="0"/>
          <c:order val="0"/>
          <c:tx>
            <c:strRef>
              <c:f>Sheet7!$B$1</c:f>
              <c:strCache>
                <c:ptCount val="1"/>
                <c:pt idx="0">
                  <c:v>SFY 17-18</c:v>
                </c:pt>
              </c:strCache>
            </c:strRef>
          </c:tx>
          <c:spPr>
            <a:solidFill>
              <a:schemeClr val="accent1"/>
            </a:solidFill>
            <a:ln>
              <a:noFill/>
            </a:ln>
            <a:effectLst>
              <a:innerShdw blurRad="114300">
                <a:schemeClr val="accent1"/>
              </a:innerShdw>
            </a:effectLst>
          </c:spPr>
          <c:invertIfNegative val="0"/>
          <c:dLbls>
            <c:dLbl>
              <c:idx val="0"/>
              <c:layout>
                <c:manualLayout>
                  <c:x val="-1.6666666666666663E-2"/>
                  <c:y val="-4.642525533890521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D1BD-4CD5-A4E0-494BC2925D59}"/>
                </c:ext>
              </c:extLst>
            </c:dLbl>
            <c:dLbl>
              <c:idx val="1"/>
              <c:layout>
                <c:manualLayout>
                  <c:x val="-3.6111111111111108E-2"/>
                  <c:y val="-4.642525533890479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D1BD-4CD5-A4E0-494BC2925D59}"/>
                </c:ext>
              </c:extLst>
            </c:dLbl>
            <c:dLbl>
              <c:idx val="2"/>
              <c:layout>
                <c:manualLayout>
                  <c:x val="-1.3888888888888888E-2"/>
                  <c:y val="-1.857010213556183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D1BD-4CD5-A4E0-494BC2925D59}"/>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Sheet7!$A$2:$A$6</c:f>
              <c:strCache>
                <c:ptCount val="4"/>
                <c:pt idx="0">
                  <c:v>Speech</c:v>
                </c:pt>
                <c:pt idx="1">
                  <c:v>Nursing</c:v>
                </c:pt>
                <c:pt idx="2">
                  <c:v>OT</c:v>
                </c:pt>
                <c:pt idx="3">
                  <c:v>Transportation</c:v>
                </c:pt>
              </c:strCache>
            </c:strRef>
          </c:cat>
          <c:val>
            <c:numRef>
              <c:f>Sheet7!$B$2:$B$6</c:f>
              <c:numCache>
                <c:formatCode>"$"#,##0;[Red]"$"\(#,##0\);"$"0</c:formatCode>
                <c:ptCount val="4"/>
                <c:pt idx="0">
                  <c:v>1577.7</c:v>
                </c:pt>
                <c:pt idx="1">
                  <c:v>31540.41</c:v>
                </c:pt>
                <c:pt idx="2">
                  <c:v>935.28</c:v>
                </c:pt>
              </c:numCache>
            </c:numRef>
          </c:val>
          <c:extLst>
            <c:ext xmlns:c16="http://schemas.microsoft.com/office/drawing/2014/chart" uri="{C3380CC4-5D6E-409C-BE32-E72D297353CC}">
              <c16:uniqueId val="{00000003-D1BD-4CD5-A4E0-494BC2925D59}"/>
            </c:ext>
          </c:extLst>
        </c:ser>
        <c:ser>
          <c:idx val="1"/>
          <c:order val="1"/>
          <c:tx>
            <c:strRef>
              <c:f>Sheet7!$C$1</c:f>
              <c:strCache>
                <c:ptCount val="1"/>
                <c:pt idx="0">
                  <c:v>SFY 18-19</c:v>
                </c:pt>
              </c:strCache>
            </c:strRef>
          </c:tx>
          <c:spPr>
            <a:solidFill>
              <a:schemeClr val="accent2"/>
            </a:solidFill>
            <a:ln>
              <a:noFill/>
            </a:ln>
            <a:effectLst>
              <a:innerShdw blurRad="114300">
                <a:schemeClr val="accent2"/>
              </a:innerShdw>
            </a:effectLst>
          </c:spPr>
          <c:invertIfNegative val="0"/>
          <c:dLbls>
            <c:dLbl>
              <c:idx val="0"/>
              <c:layout>
                <c:manualLayout>
                  <c:x val="0"/>
                  <c:y val="-4.566640590602868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D1BD-4CD5-A4E0-494BC2925D59}"/>
                </c:ext>
              </c:extLst>
            </c:dLbl>
            <c:dLbl>
              <c:idx val="2"/>
              <c:layout>
                <c:manualLayout>
                  <c:x val="3.347139184325778E-3"/>
                  <c:y val="-5.581449610736848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D1BD-4CD5-A4E0-494BC2925D59}"/>
                </c:ext>
              </c:extLst>
            </c:dLbl>
            <c:dLbl>
              <c:idx val="3"/>
              <c:layout>
                <c:manualLayout>
                  <c:x val="-3.0555555555555659E-2"/>
                  <c:y val="4.64252553389043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D1BD-4CD5-A4E0-494BC2925D59}"/>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Sheet7!$A$2:$A$6</c:f>
              <c:strCache>
                <c:ptCount val="4"/>
                <c:pt idx="0">
                  <c:v>Speech</c:v>
                </c:pt>
                <c:pt idx="1">
                  <c:v>Nursing</c:v>
                </c:pt>
                <c:pt idx="2">
                  <c:v>OT</c:v>
                </c:pt>
                <c:pt idx="3">
                  <c:v>Transportation</c:v>
                </c:pt>
              </c:strCache>
            </c:strRef>
          </c:cat>
          <c:val>
            <c:numRef>
              <c:f>Sheet7!$C$2:$C$6</c:f>
              <c:numCache>
                <c:formatCode>"$"#,##0;[Red]"$"\(#,##0\);"$"0</c:formatCode>
                <c:ptCount val="4"/>
                <c:pt idx="0">
                  <c:v>2814.45</c:v>
                </c:pt>
                <c:pt idx="1">
                  <c:v>41769.96</c:v>
                </c:pt>
                <c:pt idx="2">
                  <c:v>1338.29</c:v>
                </c:pt>
                <c:pt idx="3">
                  <c:v>20087.759999999998</c:v>
                </c:pt>
              </c:numCache>
            </c:numRef>
          </c:val>
          <c:extLst>
            <c:ext xmlns:c16="http://schemas.microsoft.com/office/drawing/2014/chart" uri="{C3380CC4-5D6E-409C-BE32-E72D297353CC}">
              <c16:uniqueId val="{00000005-D1BD-4CD5-A4E0-494BC2925D59}"/>
            </c:ext>
          </c:extLst>
        </c:ser>
        <c:ser>
          <c:idx val="2"/>
          <c:order val="2"/>
          <c:tx>
            <c:strRef>
              <c:f>Sheet7!$D$1</c:f>
              <c:strCache>
                <c:ptCount val="1"/>
                <c:pt idx="0">
                  <c:v>SFY 19-20</c:v>
                </c:pt>
              </c:strCache>
            </c:strRef>
          </c:tx>
          <c:spPr>
            <a:solidFill>
              <a:schemeClr val="accent6"/>
            </a:solidFill>
            <a:ln>
              <a:noFill/>
            </a:ln>
            <a:effectLst>
              <a:innerShdw blurRad="114300">
                <a:schemeClr val="accent3"/>
              </a:innerShdw>
            </a:effectLst>
          </c:spPr>
          <c:invertIfNegative val="0"/>
          <c:dLbls>
            <c:dLbl>
              <c:idx val="0"/>
              <c:layout>
                <c:manualLayout>
                  <c:x val="3.0124252658933107E-2"/>
                  <c:y val="-1.014809020133970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D1BD-4CD5-A4E0-494BC2925D59}"/>
                </c:ext>
              </c:extLst>
            </c:dLbl>
            <c:dLbl>
              <c:idx val="1"/>
              <c:layout>
                <c:manualLayout>
                  <c:x val="2.3429974290281305E-2"/>
                  <c:y val="-2.537022550334926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D1BD-4CD5-A4E0-494BC2925D59}"/>
                </c:ext>
              </c:extLst>
            </c:dLbl>
            <c:dLbl>
              <c:idx val="2"/>
              <c:layout>
                <c:manualLayout>
                  <c:x val="4.3443758178418335E-2"/>
                  <c:y val="-1.392765450467322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D1BD-4CD5-A4E0-494BC2925D59}"/>
                </c:ext>
              </c:extLst>
            </c:dLbl>
            <c:dLbl>
              <c:idx val="3"/>
              <c:layout>
                <c:manualLayout>
                  <c:x val="1.6666666666666566E-2"/>
                  <c:y val="-9.28505106778087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D1BD-4CD5-A4E0-494BC2925D59}"/>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Sheet7!$A$2:$A$6</c:f>
              <c:strCache>
                <c:ptCount val="4"/>
                <c:pt idx="0">
                  <c:v>Speech</c:v>
                </c:pt>
                <c:pt idx="1">
                  <c:v>Nursing</c:v>
                </c:pt>
                <c:pt idx="2">
                  <c:v>OT</c:v>
                </c:pt>
                <c:pt idx="3">
                  <c:v>Transportation</c:v>
                </c:pt>
              </c:strCache>
            </c:strRef>
          </c:cat>
          <c:val>
            <c:numRef>
              <c:f>Sheet7!$D$2:$D$6</c:f>
              <c:numCache>
                <c:formatCode>"$"#,##0;[Red]"$"\(#,##0\);"$"0</c:formatCode>
                <c:ptCount val="4"/>
                <c:pt idx="0">
                  <c:v>294.27999999999997</c:v>
                </c:pt>
                <c:pt idx="1">
                  <c:v>6907.12</c:v>
                </c:pt>
                <c:pt idx="2">
                  <c:v>237.17</c:v>
                </c:pt>
                <c:pt idx="3">
                  <c:v>20087.759999999998</c:v>
                </c:pt>
              </c:numCache>
            </c:numRef>
          </c:val>
          <c:extLst>
            <c:ext xmlns:c16="http://schemas.microsoft.com/office/drawing/2014/chart" uri="{C3380CC4-5D6E-409C-BE32-E72D297353CC}">
              <c16:uniqueId val="{00000008-D1BD-4CD5-A4E0-494BC2925D59}"/>
            </c:ext>
          </c:extLst>
        </c:ser>
        <c:dLbls>
          <c:showLegendKey val="0"/>
          <c:showVal val="1"/>
          <c:showCatName val="0"/>
          <c:showSerName val="0"/>
          <c:showPercent val="0"/>
          <c:showBubbleSize val="0"/>
        </c:dLbls>
        <c:gapWidth val="150"/>
        <c:overlap val="-25"/>
        <c:axId val="514307848"/>
        <c:axId val="514302600"/>
      </c:barChart>
      <c:catAx>
        <c:axId val="514307848"/>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4302600"/>
        <c:crosses val="autoZero"/>
        <c:auto val="1"/>
        <c:lblAlgn val="ctr"/>
        <c:lblOffset val="100"/>
        <c:noMultiLvlLbl val="0"/>
      </c:catAx>
      <c:valAx>
        <c:axId val="514302600"/>
        <c:scaling>
          <c:orientation val="minMax"/>
        </c:scaling>
        <c:delete val="1"/>
        <c:axPos val="l"/>
        <c:numFmt formatCode="&quot;$&quot;#,##0;[Red]&quot;$&quot;\(#,##0\);&quot;$&quot;0" sourceLinked="1"/>
        <c:majorTickMark val="none"/>
        <c:minorTickMark val="none"/>
        <c:tickLblPos val="nextTo"/>
        <c:crossAx val="514307848"/>
        <c:crosses val="autoZero"/>
        <c:crossBetween val="between"/>
      </c:valAx>
      <c:spPr>
        <a:noFill/>
        <a:ln>
          <a:noFill/>
        </a:ln>
        <a:effectLst/>
      </c:spPr>
    </c:plotArea>
    <c:legend>
      <c:legendPos val="t"/>
      <c:layout>
        <c:manualLayout>
          <c:xMode val="edge"/>
          <c:yMode val="edge"/>
          <c:x val="0.12258963151160233"/>
          <c:y val="0.14391829155060354"/>
          <c:w val="0.79377827443115101"/>
          <c:h val="7.8343166714188589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accent6"/>
      </a:solid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5E515A-356F-49D3-A417-8EBD0B46B39B}" type="doc">
      <dgm:prSet loTypeId="urn:microsoft.com/office/officeart/2005/8/layout/hProcess4" loCatId="process" qsTypeId="urn:microsoft.com/office/officeart/2005/8/quickstyle/simple1" qsCatId="simple" csTypeId="urn:microsoft.com/office/officeart/2005/8/colors/colorful5" csCatId="colorful" phldr="1"/>
      <dgm:spPr/>
    </dgm:pt>
    <dgm:pt modelId="{B11170D9-6183-4154-BD75-AD3CE536B933}">
      <dgm:prSet phldrT="[Text]"/>
      <dgm:spPr/>
      <dgm:t>
        <a:bodyPr/>
        <a:lstStyle/>
        <a:p>
          <a:r>
            <a:rPr lang="en-US" dirty="0" smtClean="0"/>
            <a:t>Entered Pilot Project May 2018</a:t>
          </a:r>
          <a:endParaRPr lang="en-US" dirty="0"/>
        </a:p>
      </dgm:t>
    </dgm:pt>
    <dgm:pt modelId="{301297B4-8B60-4EF8-B40B-6B7CF2F03417}" type="parTrans" cxnId="{9AD88B8B-D43A-48BC-BA18-2C81F0F1D17A}">
      <dgm:prSet/>
      <dgm:spPr/>
      <dgm:t>
        <a:bodyPr/>
        <a:lstStyle/>
        <a:p>
          <a:endParaRPr lang="en-US"/>
        </a:p>
      </dgm:t>
    </dgm:pt>
    <dgm:pt modelId="{249768FB-5B3A-4022-B45F-FD71FD6E5069}" type="sibTrans" cxnId="{9AD88B8B-D43A-48BC-BA18-2C81F0F1D17A}">
      <dgm:prSet/>
      <dgm:spPr/>
      <dgm:t>
        <a:bodyPr/>
        <a:lstStyle/>
        <a:p>
          <a:endParaRPr lang="en-US"/>
        </a:p>
      </dgm:t>
    </dgm:pt>
    <dgm:pt modelId="{84BC7C4F-F765-494C-9EB3-F67A4B52B73A}">
      <dgm:prSet phldrT="[Text]"/>
      <dgm:spPr/>
      <dgm:t>
        <a:bodyPr/>
        <a:lstStyle/>
        <a:p>
          <a:r>
            <a:rPr lang="en-US" dirty="0" smtClean="0"/>
            <a:t>Became Enrolled School Medical Provider 9/6/2018 </a:t>
          </a:r>
          <a:endParaRPr lang="en-US" dirty="0"/>
        </a:p>
      </dgm:t>
    </dgm:pt>
    <dgm:pt modelId="{D06378A7-CD69-47D1-A5F7-A87D5EC89F11}" type="parTrans" cxnId="{124AA387-76F4-4919-A900-41D832C200D4}">
      <dgm:prSet/>
      <dgm:spPr/>
      <dgm:t>
        <a:bodyPr/>
        <a:lstStyle/>
        <a:p>
          <a:endParaRPr lang="en-US"/>
        </a:p>
      </dgm:t>
    </dgm:pt>
    <dgm:pt modelId="{DDC608F7-69C9-490B-A75E-61B20DE2B1D9}" type="sibTrans" cxnId="{124AA387-76F4-4919-A900-41D832C200D4}">
      <dgm:prSet/>
      <dgm:spPr/>
      <dgm:t>
        <a:bodyPr/>
        <a:lstStyle/>
        <a:p>
          <a:endParaRPr lang="en-US"/>
        </a:p>
      </dgm:t>
    </dgm:pt>
    <dgm:pt modelId="{5351CEE1-5E37-4A78-8B5C-FA33F86B1DC9}">
      <dgm:prSet phldrT="[Text]"/>
      <dgm:spPr/>
      <dgm:t>
        <a:bodyPr/>
        <a:lstStyle/>
        <a:p>
          <a:r>
            <a:rPr lang="en-US" dirty="0" smtClean="0"/>
            <a:t>First Billing Submission 3/1/2019</a:t>
          </a:r>
          <a:endParaRPr lang="en-US" dirty="0"/>
        </a:p>
      </dgm:t>
    </dgm:pt>
    <dgm:pt modelId="{BE662902-07B2-405A-8328-0512C314B632}" type="parTrans" cxnId="{EA8EE7EF-7922-4C8E-BA66-0BE2703E573C}">
      <dgm:prSet/>
      <dgm:spPr/>
      <dgm:t>
        <a:bodyPr/>
        <a:lstStyle/>
        <a:p>
          <a:endParaRPr lang="en-US"/>
        </a:p>
      </dgm:t>
    </dgm:pt>
    <dgm:pt modelId="{C4706E6B-16E2-4E3E-B7D6-913150F8B055}" type="sibTrans" cxnId="{EA8EE7EF-7922-4C8E-BA66-0BE2703E573C}">
      <dgm:prSet/>
      <dgm:spPr/>
      <dgm:t>
        <a:bodyPr/>
        <a:lstStyle/>
        <a:p>
          <a:endParaRPr lang="en-US"/>
        </a:p>
      </dgm:t>
    </dgm:pt>
    <dgm:pt modelId="{EBAD21FB-50E9-47E3-9FD1-3115F9425403}" type="pres">
      <dgm:prSet presAssocID="{D45E515A-356F-49D3-A417-8EBD0B46B39B}" presName="Name0" presStyleCnt="0">
        <dgm:presLayoutVars>
          <dgm:dir/>
          <dgm:animLvl val="lvl"/>
          <dgm:resizeHandles val="exact"/>
        </dgm:presLayoutVars>
      </dgm:prSet>
      <dgm:spPr/>
    </dgm:pt>
    <dgm:pt modelId="{832D3CE7-816F-4B34-9070-94A6AC5A68E8}" type="pres">
      <dgm:prSet presAssocID="{D45E515A-356F-49D3-A417-8EBD0B46B39B}" presName="tSp" presStyleCnt="0"/>
      <dgm:spPr/>
    </dgm:pt>
    <dgm:pt modelId="{E63BDE81-D32F-4B89-B48C-4A6F9698EF97}" type="pres">
      <dgm:prSet presAssocID="{D45E515A-356F-49D3-A417-8EBD0B46B39B}" presName="bSp" presStyleCnt="0"/>
      <dgm:spPr/>
    </dgm:pt>
    <dgm:pt modelId="{55E4D5AF-B35E-439F-8215-9D2B2AA1DA7C}" type="pres">
      <dgm:prSet presAssocID="{D45E515A-356F-49D3-A417-8EBD0B46B39B}" presName="process" presStyleCnt="0"/>
      <dgm:spPr/>
    </dgm:pt>
    <dgm:pt modelId="{C7598E79-1D8C-4AC4-914C-9AC777E9E07D}" type="pres">
      <dgm:prSet presAssocID="{B11170D9-6183-4154-BD75-AD3CE536B933}" presName="composite1" presStyleCnt="0"/>
      <dgm:spPr/>
    </dgm:pt>
    <dgm:pt modelId="{BC16A362-C74B-4A30-A8E5-44E81D150F68}" type="pres">
      <dgm:prSet presAssocID="{B11170D9-6183-4154-BD75-AD3CE536B933}" presName="dummyNode1" presStyleLbl="node1" presStyleIdx="0" presStyleCnt="3"/>
      <dgm:spPr/>
    </dgm:pt>
    <dgm:pt modelId="{E02CE2FC-652E-4B70-B833-21EFC432BEE5}" type="pres">
      <dgm:prSet presAssocID="{B11170D9-6183-4154-BD75-AD3CE536B933}" presName="childNode1" presStyleLbl="bgAcc1" presStyleIdx="0" presStyleCnt="3">
        <dgm:presLayoutVars>
          <dgm:bulletEnabled val="1"/>
        </dgm:presLayoutVars>
      </dgm:prSet>
      <dgm:spPr>
        <a:solidFill>
          <a:schemeClr val="tx2">
            <a:lumMod val="20000"/>
            <a:lumOff val="80000"/>
            <a:alpha val="90000"/>
          </a:schemeClr>
        </a:solidFill>
      </dgm:spPr>
    </dgm:pt>
    <dgm:pt modelId="{8A733EC2-9355-42D0-9361-8E4AE85E2FE5}" type="pres">
      <dgm:prSet presAssocID="{B11170D9-6183-4154-BD75-AD3CE536B933}" presName="childNode1tx" presStyleLbl="bgAcc1" presStyleIdx="0" presStyleCnt="3">
        <dgm:presLayoutVars>
          <dgm:bulletEnabled val="1"/>
        </dgm:presLayoutVars>
      </dgm:prSet>
      <dgm:spPr/>
    </dgm:pt>
    <dgm:pt modelId="{96F2FE72-2A85-4ED8-A0A5-16C3B06B0295}" type="pres">
      <dgm:prSet presAssocID="{B11170D9-6183-4154-BD75-AD3CE536B933}" presName="parentNode1" presStyleLbl="node1" presStyleIdx="0" presStyleCnt="3">
        <dgm:presLayoutVars>
          <dgm:chMax val="1"/>
          <dgm:bulletEnabled val="1"/>
        </dgm:presLayoutVars>
      </dgm:prSet>
      <dgm:spPr/>
      <dgm:t>
        <a:bodyPr/>
        <a:lstStyle/>
        <a:p>
          <a:endParaRPr lang="en-US"/>
        </a:p>
      </dgm:t>
    </dgm:pt>
    <dgm:pt modelId="{1947C370-DD48-493B-B833-EFF25E7D021E}" type="pres">
      <dgm:prSet presAssocID="{B11170D9-6183-4154-BD75-AD3CE536B933}" presName="connSite1" presStyleCnt="0"/>
      <dgm:spPr/>
    </dgm:pt>
    <dgm:pt modelId="{4A778519-B2EA-4F66-B633-A172BFD5FAC2}" type="pres">
      <dgm:prSet presAssocID="{249768FB-5B3A-4022-B45F-FD71FD6E5069}" presName="Name9" presStyleLbl="sibTrans2D1" presStyleIdx="0" presStyleCnt="2"/>
      <dgm:spPr/>
      <dgm:t>
        <a:bodyPr/>
        <a:lstStyle/>
        <a:p>
          <a:endParaRPr lang="en-US"/>
        </a:p>
      </dgm:t>
    </dgm:pt>
    <dgm:pt modelId="{A28B3C76-767B-4013-86EB-0A6FDEEF95B0}" type="pres">
      <dgm:prSet presAssocID="{84BC7C4F-F765-494C-9EB3-F67A4B52B73A}" presName="composite2" presStyleCnt="0"/>
      <dgm:spPr/>
    </dgm:pt>
    <dgm:pt modelId="{0B4D3B66-CC53-4748-9900-AA259845E14A}" type="pres">
      <dgm:prSet presAssocID="{84BC7C4F-F765-494C-9EB3-F67A4B52B73A}" presName="dummyNode2" presStyleLbl="node1" presStyleIdx="0" presStyleCnt="3"/>
      <dgm:spPr/>
    </dgm:pt>
    <dgm:pt modelId="{D1C773DC-A183-4EB6-81C1-A008CB23F1AE}" type="pres">
      <dgm:prSet presAssocID="{84BC7C4F-F765-494C-9EB3-F67A4B52B73A}" presName="childNode2" presStyleLbl="bgAcc1" presStyleIdx="1" presStyleCnt="3">
        <dgm:presLayoutVars>
          <dgm:bulletEnabled val="1"/>
        </dgm:presLayoutVars>
      </dgm:prSet>
      <dgm:spPr>
        <a:solidFill>
          <a:schemeClr val="tx2">
            <a:lumMod val="20000"/>
            <a:lumOff val="80000"/>
            <a:alpha val="90000"/>
          </a:schemeClr>
        </a:solidFill>
      </dgm:spPr>
    </dgm:pt>
    <dgm:pt modelId="{62102CF7-3E85-46F4-84AA-5CAC9127B0DD}" type="pres">
      <dgm:prSet presAssocID="{84BC7C4F-F765-494C-9EB3-F67A4B52B73A}" presName="childNode2tx" presStyleLbl="bgAcc1" presStyleIdx="1" presStyleCnt="3">
        <dgm:presLayoutVars>
          <dgm:bulletEnabled val="1"/>
        </dgm:presLayoutVars>
      </dgm:prSet>
      <dgm:spPr/>
    </dgm:pt>
    <dgm:pt modelId="{B33571D1-3785-4640-B9B8-70911869329B}" type="pres">
      <dgm:prSet presAssocID="{84BC7C4F-F765-494C-9EB3-F67A4B52B73A}" presName="parentNode2" presStyleLbl="node1" presStyleIdx="1" presStyleCnt="3">
        <dgm:presLayoutVars>
          <dgm:chMax val="0"/>
          <dgm:bulletEnabled val="1"/>
        </dgm:presLayoutVars>
      </dgm:prSet>
      <dgm:spPr/>
      <dgm:t>
        <a:bodyPr/>
        <a:lstStyle/>
        <a:p>
          <a:endParaRPr lang="en-US"/>
        </a:p>
      </dgm:t>
    </dgm:pt>
    <dgm:pt modelId="{A2D356B7-B4AD-478A-950E-2D2B093B2770}" type="pres">
      <dgm:prSet presAssocID="{84BC7C4F-F765-494C-9EB3-F67A4B52B73A}" presName="connSite2" presStyleCnt="0"/>
      <dgm:spPr/>
    </dgm:pt>
    <dgm:pt modelId="{98C68672-F8F0-423C-8A3E-AA06B6F900D4}" type="pres">
      <dgm:prSet presAssocID="{DDC608F7-69C9-490B-A75E-61B20DE2B1D9}" presName="Name18" presStyleLbl="sibTrans2D1" presStyleIdx="1" presStyleCnt="2"/>
      <dgm:spPr/>
      <dgm:t>
        <a:bodyPr/>
        <a:lstStyle/>
        <a:p>
          <a:endParaRPr lang="en-US"/>
        </a:p>
      </dgm:t>
    </dgm:pt>
    <dgm:pt modelId="{B87BC4FE-0CCC-42BB-8621-CB1509A4953C}" type="pres">
      <dgm:prSet presAssocID="{5351CEE1-5E37-4A78-8B5C-FA33F86B1DC9}" presName="composite1" presStyleCnt="0"/>
      <dgm:spPr/>
    </dgm:pt>
    <dgm:pt modelId="{1735AF36-D0FC-4A05-8C7A-C49CC561D654}" type="pres">
      <dgm:prSet presAssocID="{5351CEE1-5E37-4A78-8B5C-FA33F86B1DC9}" presName="dummyNode1" presStyleLbl="node1" presStyleIdx="1" presStyleCnt="3"/>
      <dgm:spPr/>
    </dgm:pt>
    <dgm:pt modelId="{32F1554C-2006-40C1-BC52-3E33F929295D}" type="pres">
      <dgm:prSet presAssocID="{5351CEE1-5E37-4A78-8B5C-FA33F86B1DC9}" presName="childNode1" presStyleLbl="bgAcc1" presStyleIdx="2" presStyleCnt="3">
        <dgm:presLayoutVars>
          <dgm:bulletEnabled val="1"/>
        </dgm:presLayoutVars>
      </dgm:prSet>
      <dgm:spPr>
        <a:solidFill>
          <a:schemeClr val="tx2">
            <a:lumMod val="20000"/>
            <a:lumOff val="80000"/>
            <a:alpha val="90000"/>
          </a:schemeClr>
        </a:solidFill>
      </dgm:spPr>
      <dgm:t>
        <a:bodyPr/>
        <a:lstStyle/>
        <a:p>
          <a:endParaRPr lang="en-US"/>
        </a:p>
      </dgm:t>
    </dgm:pt>
    <dgm:pt modelId="{60584AD9-7297-402F-8839-FCE8A25F5AA6}" type="pres">
      <dgm:prSet presAssocID="{5351CEE1-5E37-4A78-8B5C-FA33F86B1DC9}" presName="childNode1tx" presStyleLbl="bgAcc1" presStyleIdx="2" presStyleCnt="3">
        <dgm:presLayoutVars>
          <dgm:bulletEnabled val="1"/>
        </dgm:presLayoutVars>
      </dgm:prSet>
      <dgm:spPr/>
    </dgm:pt>
    <dgm:pt modelId="{940AAE8A-F883-46B7-A275-B03370DCDA8C}" type="pres">
      <dgm:prSet presAssocID="{5351CEE1-5E37-4A78-8B5C-FA33F86B1DC9}" presName="parentNode1" presStyleLbl="node1" presStyleIdx="2" presStyleCnt="3">
        <dgm:presLayoutVars>
          <dgm:chMax val="1"/>
          <dgm:bulletEnabled val="1"/>
        </dgm:presLayoutVars>
      </dgm:prSet>
      <dgm:spPr/>
      <dgm:t>
        <a:bodyPr/>
        <a:lstStyle/>
        <a:p>
          <a:endParaRPr lang="en-US"/>
        </a:p>
      </dgm:t>
    </dgm:pt>
    <dgm:pt modelId="{FDF109D2-59C3-4146-B942-D36F68F9B0B2}" type="pres">
      <dgm:prSet presAssocID="{5351CEE1-5E37-4A78-8B5C-FA33F86B1DC9}" presName="connSite1" presStyleCnt="0"/>
      <dgm:spPr/>
    </dgm:pt>
  </dgm:ptLst>
  <dgm:cxnLst>
    <dgm:cxn modelId="{F475ABC2-8659-4BCC-8ED0-9E70E39DA6DE}" type="presOf" srcId="{249768FB-5B3A-4022-B45F-FD71FD6E5069}" destId="{4A778519-B2EA-4F66-B633-A172BFD5FAC2}" srcOrd="0" destOrd="0" presId="urn:microsoft.com/office/officeart/2005/8/layout/hProcess4"/>
    <dgm:cxn modelId="{124AA387-76F4-4919-A900-41D832C200D4}" srcId="{D45E515A-356F-49D3-A417-8EBD0B46B39B}" destId="{84BC7C4F-F765-494C-9EB3-F67A4B52B73A}" srcOrd="1" destOrd="0" parTransId="{D06378A7-CD69-47D1-A5F7-A87D5EC89F11}" sibTransId="{DDC608F7-69C9-490B-A75E-61B20DE2B1D9}"/>
    <dgm:cxn modelId="{9AD88B8B-D43A-48BC-BA18-2C81F0F1D17A}" srcId="{D45E515A-356F-49D3-A417-8EBD0B46B39B}" destId="{B11170D9-6183-4154-BD75-AD3CE536B933}" srcOrd="0" destOrd="0" parTransId="{301297B4-8B60-4EF8-B40B-6B7CF2F03417}" sibTransId="{249768FB-5B3A-4022-B45F-FD71FD6E5069}"/>
    <dgm:cxn modelId="{D330C7E3-07A9-4AEE-8C99-6FEED8A2789C}" type="presOf" srcId="{84BC7C4F-F765-494C-9EB3-F67A4B52B73A}" destId="{B33571D1-3785-4640-B9B8-70911869329B}" srcOrd="0" destOrd="0" presId="urn:microsoft.com/office/officeart/2005/8/layout/hProcess4"/>
    <dgm:cxn modelId="{EA8EE7EF-7922-4C8E-BA66-0BE2703E573C}" srcId="{D45E515A-356F-49D3-A417-8EBD0B46B39B}" destId="{5351CEE1-5E37-4A78-8B5C-FA33F86B1DC9}" srcOrd="2" destOrd="0" parTransId="{BE662902-07B2-405A-8328-0512C314B632}" sibTransId="{C4706E6B-16E2-4E3E-B7D6-913150F8B055}"/>
    <dgm:cxn modelId="{4B4CE354-9E34-4B4F-BFA7-B27DE8810212}" type="presOf" srcId="{D45E515A-356F-49D3-A417-8EBD0B46B39B}" destId="{EBAD21FB-50E9-47E3-9FD1-3115F9425403}" srcOrd="0" destOrd="0" presId="urn:microsoft.com/office/officeart/2005/8/layout/hProcess4"/>
    <dgm:cxn modelId="{C9C771D6-29A5-4B7F-913E-9087771941D4}" type="presOf" srcId="{B11170D9-6183-4154-BD75-AD3CE536B933}" destId="{96F2FE72-2A85-4ED8-A0A5-16C3B06B0295}" srcOrd="0" destOrd="0" presId="urn:microsoft.com/office/officeart/2005/8/layout/hProcess4"/>
    <dgm:cxn modelId="{AE770CFB-1B8F-464E-BB9F-E73881C7C381}" type="presOf" srcId="{DDC608F7-69C9-490B-A75E-61B20DE2B1D9}" destId="{98C68672-F8F0-423C-8A3E-AA06B6F900D4}" srcOrd="0" destOrd="0" presId="urn:microsoft.com/office/officeart/2005/8/layout/hProcess4"/>
    <dgm:cxn modelId="{544A5DAE-4AB7-4DF7-AE8A-135D309CC5E7}" type="presOf" srcId="{5351CEE1-5E37-4A78-8B5C-FA33F86B1DC9}" destId="{940AAE8A-F883-46B7-A275-B03370DCDA8C}" srcOrd="0" destOrd="0" presId="urn:microsoft.com/office/officeart/2005/8/layout/hProcess4"/>
    <dgm:cxn modelId="{9E8AE271-30E1-4548-80DB-84E98DD431C8}" type="presParOf" srcId="{EBAD21FB-50E9-47E3-9FD1-3115F9425403}" destId="{832D3CE7-816F-4B34-9070-94A6AC5A68E8}" srcOrd="0" destOrd="0" presId="urn:microsoft.com/office/officeart/2005/8/layout/hProcess4"/>
    <dgm:cxn modelId="{12FBDC86-381E-4D6D-B83E-4FB3A803B2EC}" type="presParOf" srcId="{EBAD21FB-50E9-47E3-9FD1-3115F9425403}" destId="{E63BDE81-D32F-4B89-B48C-4A6F9698EF97}" srcOrd="1" destOrd="0" presId="urn:microsoft.com/office/officeart/2005/8/layout/hProcess4"/>
    <dgm:cxn modelId="{50E9D7A7-5184-4809-84DE-BECB2C8DFF34}" type="presParOf" srcId="{EBAD21FB-50E9-47E3-9FD1-3115F9425403}" destId="{55E4D5AF-B35E-439F-8215-9D2B2AA1DA7C}" srcOrd="2" destOrd="0" presId="urn:microsoft.com/office/officeart/2005/8/layout/hProcess4"/>
    <dgm:cxn modelId="{81DFD0AF-7DE8-42E5-927D-5FB3E1527349}" type="presParOf" srcId="{55E4D5AF-B35E-439F-8215-9D2B2AA1DA7C}" destId="{C7598E79-1D8C-4AC4-914C-9AC777E9E07D}" srcOrd="0" destOrd="0" presId="urn:microsoft.com/office/officeart/2005/8/layout/hProcess4"/>
    <dgm:cxn modelId="{3E939D9D-76BA-431D-812A-4284D3B92BB2}" type="presParOf" srcId="{C7598E79-1D8C-4AC4-914C-9AC777E9E07D}" destId="{BC16A362-C74B-4A30-A8E5-44E81D150F68}" srcOrd="0" destOrd="0" presId="urn:microsoft.com/office/officeart/2005/8/layout/hProcess4"/>
    <dgm:cxn modelId="{121DDC96-1B45-4BF6-A642-6135C4C3D4D8}" type="presParOf" srcId="{C7598E79-1D8C-4AC4-914C-9AC777E9E07D}" destId="{E02CE2FC-652E-4B70-B833-21EFC432BEE5}" srcOrd="1" destOrd="0" presId="urn:microsoft.com/office/officeart/2005/8/layout/hProcess4"/>
    <dgm:cxn modelId="{E0A02234-FF63-436C-88F4-BCF37891A429}" type="presParOf" srcId="{C7598E79-1D8C-4AC4-914C-9AC777E9E07D}" destId="{8A733EC2-9355-42D0-9361-8E4AE85E2FE5}" srcOrd="2" destOrd="0" presId="urn:microsoft.com/office/officeart/2005/8/layout/hProcess4"/>
    <dgm:cxn modelId="{D96715D0-D190-4C36-A643-F8FB3E78D3EC}" type="presParOf" srcId="{C7598E79-1D8C-4AC4-914C-9AC777E9E07D}" destId="{96F2FE72-2A85-4ED8-A0A5-16C3B06B0295}" srcOrd="3" destOrd="0" presId="urn:microsoft.com/office/officeart/2005/8/layout/hProcess4"/>
    <dgm:cxn modelId="{38359E9D-7DA0-459F-9B16-BC5DD6473567}" type="presParOf" srcId="{C7598E79-1D8C-4AC4-914C-9AC777E9E07D}" destId="{1947C370-DD48-493B-B833-EFF25E7D021E}" srcOrd="4" destOrd="0" presId="urn:microsoft.com/office/officeart/2005/8/layout/hProcess4"/>
    <dgm:cxn modelId="{67C01B27-AE63-47F2-864B-7AC08E35A206}" type="presParOf" srcId="{55E4D5AF-B35E-439F-8215-9D2B2AA1DA7C}" destId="{4A778519-B2EA-4F66-B633-A172BFD5FAC2}" srcOrd="1" destOrd="0" presId="urn:microsoft.com/office/officeart/2005/8/layout/hProcess4"/>
    <dgm:cxn modelId="{9381ED40-824E-49FC-A364-7CB043E03C0E}" type="presParOf" srcId="{55E4D5AF-B35E-439F-8215-9D2B2AA1DA7C}" destId="{A28B3C76-767B-4013-86EB-0A6FDEEF95B0}" srcOrd="2" destOrd="0" presId="urn:microsoft.com/office/officeart/2005/8/layout/hProcess4"/>
    <dgm:cxn modelId="{587EF6EE-0C21-4C09-8E3C-1620EF7C6FD5}" type="presParOf" srcId="{A28B3C76-767B-4013-86EB-0A6FDEEF95B0}" destId="{0B4D3B66-CC53-4748-9900-AA259845E14A}" srcOrd="0" destOrd="0" presId="urn:microsoft.com/office/officeart/2005/8/layout/hProcess4"/>
    <dgm:cxn modelId="{8EAA55F7-80E2-4401-B56F-E4E28F72F750}" type="presParOf" srcId="{A28B3C76-767B-4013-86EB-0A6FDEEF95B0}" destId="{D1C773DC-A183-4EB6-81C1-A008CB23F1AE}" srcOrd="1" destOrd="0" presId="urn:microsoft.com/office/officeart/2005/8/layout/hProcess4"/>
    <dgm:cxn modelId="{6BD0A808-E742-4DD8-82E8-DCA10D67E717}" type="presParOf" srcId="{A28B3C76-767B-4013-86EB-0A6FDEEF95B0}" destId="{62102CF7-3E85-46F4-84AA-5CAC9127B0DD}" srcOrd="2" destOrd="0" presId="urn:microsoft.com/office/officeart/2005/8/layout/hProcess4"/>
    <dgm:cxn modelId="{3AC989DB-08A2-49F9-A07E-A5B6EE075AD9}" type="presParOf" srcId="{A28B3C76-767B-4013-86EB-0A6FDEEF95B0}" destId="{B33571D1-3785-4640-B9B8-70911869329B}" srcOrd="3" destOrd="0" presId="urn:microsoft.com/office/officeart/2005/8/layout/hProcess4"/>
    <dgm:cxn modelId="{6DD44715-6FAC-4CAF-9677-4E397730E730}" type="presParOf" srcId="{A28B3C76-767B-4013-86EB-0A6FDEEF95B0}" destId="{A2D356B7-B4AD-478A-950E-2D2B093B2770}" srcOrd="4" destOrd="0" presId="urn:microsoft.com/office/officeart/2005/8/layout/hProcess4"/>
    <dgm:cxn modelId="{BD51E762-8EEF-4248-8206-9481BF9EDE19}" type="presParOf" srcId="{55E4D5AF-B35E-439F-8215-9D2B2AA1DA7C}" destId="{98C68672-F8F0-423C-8A3E-AA06B6F900D4}" srcOrd="3" destOrd="0" presId="urn:microsoft.com/office/officeart/2005/8/layout/hProcess4"/>
    <dgm:cxn modelId="{4E272488-70F5-485E-936E-9F1EFBD7E5BC}" type="presParOf" srcId="{55E4D5AF-B35E-439F-8215-9D2B2AA1DA7C}" destId="{B87BC4FE-0CCC-42BB-8621-CB1509A4953C}" srcOrd="4" destOrd="0" presId="urn:microsoft.com/office/officeart/2005/8/layout/hProcess4"/>
    <dgm:cxn modelId="{582611BE-FB55-4910-A0B3-8BC7F454A8E3}" type="presParOf" srcId="{B87BC4FE-0CCC-42BB-8621-CB1509A4953C}" destId="{1735AF36-D0FC-4A05-8C7A-C49CC561D654}" srcOrd="0" destOrd="0" presId="urn:microsoft.com/office/officeart/2005/8/layout/hProcess4"/>
    <dgm:cxn modelId="{5564E591-9B1B-47CB-BB98-51B99A997062}" type="presParOf" srcId="{B87BC4FE-0CCC-42BB-8621-CB1509A4953C}" destId="{32F1554C-2006-40C1-BC52-3E33F929295D}" srcOrd="1" destOrd="0" presId="urn:microsoft.com/office/officeart/2005/8/layout/hProcess4"/>
    <dgm:cxn modelId="{551EDF1F-8549-49F9-9792-BBD803D56EAE}" type="presParOf" srcId="{B87BC4FE-0CCC-42BB-8621-CB1509A4953C}" destId="{60584AD9-7297-402F-8839-FCE8A25F5AA6}" srcOrd="2" destOrd="0" presId="urn:microsoft.com/office/officeart/2005/8/layout/hProcess4"/>
    <dgm:cxn modelId="{D0A3FC91-D636-45D4-85B1-FFBE81B39D16}" type="presParOf" srcId="{B87BC4FE-0CCC-42BB-8621-CB1509A4953C}" destId="{940AAE8A-F883-46B7-A275-B03370DCDA8C}" srcOrd="3" destOrd="0" presId="urn:microsoft.com/office/officeart/2005/8/layout/hProcess4"/>
    <dgm:cxn modelId="{A86BD215-57E0-4FD9-8D01-387CDEF0C2FA}" type="presParOf" srcId="{B87BC4FE-0CCC-42BB-8621-CB1509A4953C}" destId="{FDF109D2-59C3-4146-B942-D36F68F9B0B2}" srcOrd="4" destOrd="0" presId="urn:microsoft.com/office/officeart/2005/8/layout/hProcess4"/>
  </dgm:cxnLst>
  <dgm:bg/>
  <dgm:whole>
    <a:ln>
      <a:noFill/>
    </a:ln>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4D41210-5B67-4C56-B621-47CCBC72F564}" type="doc">
      <dgm:prSet loTypeId="urn:microsoft.com/office/officeart/2008/layout/VerticalCurvedList" loCatId="list" qsTypeId="urn:microsoft.com/office/officeart/2005/8/quickstyle/simple1" qsCatId="simple" csTypeId="urn:microsoft.com/office/officeart/2005/8/colors/colorful5" csCatId="colorful" phldr="1"/>
      <dgm:spPr/>
      <dgm:t>
        <a:bodyPr/>
        <a:lstStyle/>
        <a:p>
          <a:endParaRPr lang="en-US"/>
        </a:p>
      </dgm:t>
    </dgm:pt>
    <dgm:pt modelId="{9527DADA-1B25-41B1-936D-8AC6E4F3AC8A}">
      <dgm:prSet phldrT="[Text]" custT="1"/>
      <dgm:spPr/>
      <dgm:t>
        <a:bodyPr/>
        <a:lstStyle/>
        <a:p>
          <a:r>
            <a:rPr lang="en-US" sz="1400" b="1" dirty="0" smtClean="0"/>
            <a:t>Learning Billing Process</a:t>
          </a:r>
          <a:endParaRPr lang="en-US" sz="1400" b="1" dirty="0"/>
        </a:p>
      </dgm:t>
      <dgm:extLst>
        <a:ext uri="{E40237B7-FDA0-4F09-8148-C483321AD2D9}">
          <dgm14:cNvPr xmlns:dgm14="http://schemas.microsoft.com/office/drawing/2010/diagram" id="0" name="" descr="Rectangle containing text. Learning billing processes." title="Rectangle"/>
        </a:ext>
      </dgm:extLst>
    </dgm:pt>
    <dgm:pt modelId="{22235705-0B88-43B1-AF9F-EC51B448DC24}" type="parTrans" cxnId="{011B8963-7653-4105-86DE-3F0432B409FD}">
      <dgm:prSet/>
      <dgm:spPr/>
      <dgm:t>
        <a:bodyPr/>
        <a:lstStyle/>
        <a:p>
          <a:endParaRPr lang="en-US"/>
        </a:p>
      </dgm:t>
    </dgm:pt>
    <dgm:pt modelId="{400A24D6-BA43-44A2-80D0-AD4BB8207083}" type="sibTrans" cxnId="{011B8963-7653-4105-86DE-3F0432B409FD}">
      <dgm:prSet/>
      <dgm:spPr/>
      <dgm:t>
        <a:bodyPr/>
        <a:lstStyle/>
        <a:p>
          <a:endParaRPr lang="en-US"/>
        </a:p>
      </dgm:t>
    </dgm:pt>
    <dgm:pt modelId="{8A19255E-9D1A-4058-B22C-15ABD2A3501E}">
      <dgm:prSet phldrT="[Text]" custT="1"/>
      <dgm:spPr/>
      <dgm:t>
        <a:bodyPr/>
        <a:lstStyle/>
        <a:p>
          <a:endParaRPr lang="en-US" sz="1400" b="1" dirty="0"/>
        </a:p>
      </dgm:t>
      <dgm:extLst>
        <a:ext uri="{E40237B7-FDA0-4F09-8148-C483321AD2D9}">
          <dgm14:cNvPr xmlns:dgm14="http://schemas.microsoft.com/office/drawing/2010/diagram" id="0" name="" descr="Blank rectangle. No text." title="Rectangle"/>
        </a:ext>
      </dgm:extLst>
    </dgm:pt>
    <dgm:pt modelId="{09113CDE-C1FF-4D06-92E4-64BDD2493D98}" type="parTrans" cxnId="{B54A454E-8E14-4BAD-AC4C-F8C98C9B39C2}">
      <dgm:prSet/>
      <dgm:spPr/>
      <dgm:t>
        <a:bodyPr/>
        <a:lstStyle/>
        <a:p>
          <a:endParaRPr lang="en-US"/>
        </a:p>
      </dgm:t>
    </dgm:pt>
    <dgm:pt modelId="{4DEDAB77-6A4D-46C0-B949-57A29AF11B91}" type="sibTrans" cxnId="{B54A454E-8E14-4BAD-AC4C-F8C98C9B39C2}">
      <dgm:prSet/>
      <dgm:spPr/>
      <dgm:t>
        <a:bodyPr/>
        <a:lstStyle/>
        <a:p>
          <a:endParaRPr lang="en-US"/>
        </a:p>
      </dgm:t>
    </dgm:pt>
    <dgm:pt modelId="{1AB78C97-D69E-4A31-98F0-B629BF741553}">
      <dgm:prSet phldrT="[Text]" custT="1"/>
      <dgm:spPr/>
      <dgm:t>
        <a:bodyPr/>
        <a:lstStyle/>
        <a:p>
          <a:endParaRPr lang="en-US" sz="1400" b="1" dirty="0"/>
        </a:p>
      </dgm:t>
      <dgm:extLst>
        <a:ext uri="{E40237B7-FDA0-4F09-8148-C483321AD2D9}">
          <dgm14:cNvPr xmlns:dgm14="http://schemas.microsoft.com/office/drawing/2010/diagram" id="0" name="" descr="Blank rectangle. No text." title="Rectangle"/>
        </a:ext>
      </dgm:extLst>
    </dgm:pt>
    <dgm:pt modelId="{275E8963-DC58-4EBD-B03C-F7169F8C2821}" type="parTrans" cxnId="{B93CAB89-FBC1-47F7-9C66-CB4EE68152BB}">
      <dgm:prSet/>
      <dgm:spPr/>
      <dgm:t>
        <a:bodyPr/>
        <a:lstStyle/>
        <a:p>
          <a:endParaRPr lang="en-US"/>
        </a:p>
      </dgm:t>
    </dgm:pt>
    <dgm:pt modelId="{4AF012F9-8F78-4D83-A82E-2AD2B89028AD}" type="sibTrans" cxnId="{B93CAB89-FBC1-47F7-9C66-CB4EE68152BB}">
      <dgm:prSet/>
      <dgm:spPr/>
      <dgm:t>
        <a:bodyPr/>
        <a:lstStyle/>
        <a:p>
          <a:endParaRPr lang="en-US"/>
        </a:p>
      </dgm:t>
    </dgm:pt>
    <dgm:pt modelId="{0FB815DB-53B3-4A07-AABC-A21FBE5620AD}">
      <dgm:prSet custT="1"/>
      <dgm:spPr/>
      <dgm:t>
        <a:bodyPr/>
        <a:lstStyle/>
        <a:p>
          <a:r>
            <a:rPr lang="en-US" sz="1400" b="1" dirty="0" smtClean="0"/>
            <a:t>Changes in TA Personnel</a:t>
          </a:r>
          <a:endParaRPr lang="en-US" sz="1400" b="1" dirty="0"/>
        </a:p>
      </dgm:t>
      <dgm:extLst>
        <a:ext uri="{E40237B7-FDA0-4F09-8148-C483321AD2D9}">
          <dgm14:cNvPr xmlns:dgm14="http://schemas.microsoft.com/office/drawing/2010/diagram" id="0" name="" descr="Rectangle containing text. Changes in TA personnel." title="Rectangle"/>
        </a:ext>
      </dgm:extLst>
    </dgm:pt>
    <dgm:pt modelId="{4E628C97-D1E5-4C3C-9ACF-98A1EFCE21EB}" type="parTrans" cxnId="{0AE34BF8-2A06-405D-A630-1EEBBE902054}">
      <dgm:prSet/>
      <dgm:spPr/>
      <dgm:t>
        <a:bodyPr/>
        <a:lstStyle/>
        <a:p>
          <a:endParaRPr lang="en-US"/>
        </a:p>
      </dgm:t>
    </dgm:pt>
    <dgm:pt modelId="{38715D62-3F79-4BA5-8926-1606F10FD113}" type="sibTrans" cxnId="{0AE34BF8-2A06-405D-A630-1EEBBE902054}">
      <dgm:prSet/>
      <dgm:spPr/>
      <dgm:t>
        <a:bodyPr/>
        <a:lstStyle/>
        <a:p>
          <a:endParaRPr lang="en-US"/>
        </a:p>
      </dgm:t>
    </dgm:pt>
    <dgm:pt modelId="{008B849F-05D6-4253-A49F-3FF1A87DF5D2}">
      <dgm:prSet custT="1"/>
      <dgm:spPr/>
      <dgm:t>
        <a:bodyPr/>
        <a:lstStyle/>
        <a:p>
          <a:r>
            <a:rPr lang="en-US" sz="1400" b="1" dirty="0" smtClean="0"/>
            <a:t>Transportation Cost Calculation</a:t>
          </a:r>
          <a:endParaRPr lang="en-US" sz="1400" b="1" dirty="0"/>
        </a:p>
      </dgm:t>
      <dgm:extLst>
        <a:ext uri="{E40237B7-FDA0-4F09-8148-C483321AD2D9}">
          <dgm14:cNvPr xmlns:dgm14="http://schemas.microsoft.com/office/drawing/2010/diagram" id="0" name="" descr="Rectangle containing text. Transportation cost calculations." title="Rectangle"/>
        </a:ext>
      </dgm:extLst>
    </dgm:pt>
    <dgm:pt modelId="{B4BE9E0C-A92D-473B-8CAA-F4B7FA1564F6}" type="parTrans" cxnId="{B152B040-8AF0-4617-B26C-BE7A7EE7D12C}">
      <dgm:prSet/>
      <dgm:spPr/>
      <dgm:t>
        <a:bodyPr/>
        <a:lstStyle/>
        <a:p>
          <a:endParaRPr lang="en-US"/>
        </a:p>
      </dgm:t>
    </dgm:pt>
    <dgm:pt modelId="{A2D07781-4B93-4CE4-A735-AD46855C3299}" type="sibTrans" cxnId="{B152B040-8AF0-4617-B26C-BE7A7EE7D12C}">
      <dgm:prSet/>
      <dgm:spPr/>
      <dgm:t>
        <a:bodyPr/>
        <a:lstStyle/>
        <a:p>
          <a:endParaRPr lang="en-US"/>
        </a:p>
      </dgm:t>
    </dgm:pt>
    <dgm:pt modelId="{382AB411-23A6-42F6-9A03-D470F8A48C4F}" type="pres">
      <dgm:prSet presAssocID="{44D41210-5B67-4C56-B621-47CCBC72F564}" presName="Name0" presStyleCnt="0">
        <dgm:presLayoutVars>
          <dgm:chMax val="7"/>
          <dgm:chPref val="7"/>
          <dgm:dir/>
        </dgm:presLayoutVars>
      </dgm:prSet>
      <dgm:spPr/>
      <dgm:t>
        <a:bodyPr/>
        <a:lstStyle/>
        <a:p>
          <a:endParaRPr lang="en-US"/>
        </a:p>
      </dgm:t>
    </dgm:pt>
    <dgm:pt modelId="{39F5B42F-F878-44C7-BB4D-6CA51B7BB949}" type="pres">
      <dgm:prSet presAssocID="{44D41210-5B67-4C56-B621-47CCBC72F564}" presName="Name1" presStyleCnt="0"/>
      <dgm:spPr/>
      <dgm:t>
        <a:bodyPr/>
        <a:lstStyle/>
        <a:p>
          <a:endParaRPr lang="en-US"/>
        </a:p>
      </dgm:t>
    </dgm:pt>
    <dgm:pt modelId="{21A8312E-F889-4E14-B1DD-1CFBDAB5F3CF}" type="pres">
      <dgm:prSet presAssocID="{44D41210-5B67-4C56-B621-47CCBC72F564}" presName="cycle" presStyleCnt="0"/>
      <dgm:spPr/>
      <dgm:t>
        <a:bodyPr/>
        <a:lstStyle/>
        <a:p>
          <a:endParaRPr lang="en-US"/>
        </a:p>
      </dgm:t>
    </dgm:pt>
    <dgm:pt modelId="{2B98A1A6-B658-4EBA-96E4-A7570FD3F1E5}" type="pres">
      <dgm:prSet presAssocID="{44D41210-5B67-4C56-B621-47CCBC72F564}" presName="srcNode" presStyleLbl="node1" presStyleIdx="0" presStyleCnt="5"/>
      <dgm:spPr/>
      <dgm:t>
        <a:bodyPr/>
        <a:lstStyle/>
        <a:p>
          <a:endParaRPr lang="en-US"/>
        </a:p>
      </dgm:t>
    </dgm:pt>
    <dgm:pt modelId="{B86D1E51-2A48-4B2E-ADBA-A8A371975D22}" type="pres">
      <dgm:prSet presAssocID="{44D41210-5B67-4C56-B621-47CCBC72F564}" presName="conn" presStyleLbl="parChTrans1D2" presStyleIdx="0" presStyleCnt="1"/>
      <dgm:spPr/>
      <dgm:t>
        <a:bodyPr/>
        <a:lstStyle/>
        <a:p>
          <a:endParaRPr lang="en-US"/>
        </a:p>
      </dgm:t>
    </dgm:pt>
    <dgm:pt modelId="{1ED7E7B9-5D31-4A8A-8FE3-785348DF1751}" type="pres">
      <dgm:prSet presAssocID="{44D41210-5B67-4C56-B621-47CCBC72F564}" presName="extraNode" presStyleLbl="node1" presStyleIdx="0" presStyleCnt="5"/>
      <dgm:spPr/>
      <dgm:t>
        <a:bodyPr/>
        <a:lstStyle/>
        <a:p>
          <a:endParaRPr lang="en-US"/>
        </a:p>
      </dgm:t>
    </dgm:pt>
    <dgm:pt modelId="{6957030F-86DB-4A6D-9E19-1AB61D841FD6}" type="pres">
      <dgm:prSet presAssocID="{44D41210-5B67-4C56-B621-47CCBC72F564}" presName="dstNode" presStyleLbl="node1" presStyleIdx="0" presStyleCnt="5"/>
      <dgm:spPr/>
      <dgm:t>
        <a:bodyPr/>
        <a:lstStyle/>
        <a:p>
          <a:endParaRPr lang="en-US"/>
        </a:p>
      </dgm:t>
    </dgm:pt>
    <dgm:pt modelId="{A8D7249A-6420-4F48-A384-00D165F4386F}" type="pres">
      <dgm:prSet presAssocID="{9527DADA-1B25-41B1-936D-8AC6E4F3AC8A}" presName="text_1" presStyleLbl="node1" presStyleIdx="0" presStyleCnt="5">
        <dgm:presLayoutVars>
          <dgm:bulletEnabled val="1"/>
        </dgm:presLayoutVars>
      </dgm:prSet>
      <dgm:spPr/>
      <dgm:t>
        <a:bodyPr/>
        <a:lstStyle/>
        <a:p>
          <a:endParaRPr lang="en-US"/>
        </a:p>
      </dgm:t>
    </dgm:pt>
    <dgm:pt modelId="{62D1EED4-8A26-4CEA-95CB-2995259F5340}" type="pres">
      <dgm:prSet presAssocID="{9527DADA-1B25-41B1-936D-8AC6E4F3AC8A}" presName="accent_1" presStyleCnt="0"/>
      <dgm:spPr/>
      <dgm:t>
        <a:bodyPr/>
        <a:lstStyle/>
        <a:p>
          <a:endParaRPr lang="en-US"/>
        </a:p>
      </dgm:t>
    </dgm:pt>
    <dgm:pt modelId="{3F878F1B-B0B3-4B85-BAB5-8C9B77F09DA0}" type="pres">
      <dgm:prSet presAssocID="{9527DADA-1B25-41B1-936D-8AC6E4F3AC8A}" presName="accentRepeatNode" presStyleLbl="solidFgAcc1" presStyleIdx="0" presStyleCnt="5"/>
      <dgm:spPr/>
      <dgm:t>
        <a:bodyPr/>
        <a:lstStyle/>
        <a:p>
          <a:endParaRPr lang="en-US"/>
        </a:p>
      </dgm:t>
    </dgm:pt>
    <dgm:pt modelId="{AAE199B0-C038-4ED6-9AE1-BF08E47697ED}" type="pres">
      <dgm:prSet presAssocID="{0FB815DB-53B3-4A07-AABC-A21FBE5620AD}" presName="text_2" presStyleLbl="node1" presStyleIdx="1" presStyleCnt="5">
        <dgm:presLayoutVars>
          <dgm:bulletEnabled val="1"/>
        </dgm:presLayoutVars>
      </dgm:prSet>
      <dgm:spPr/>
      <dgm:t>
        <a:bodyPr/>
        <a:lstStyle/>
        <a:p>
          <a:endParaRPr lang="en-US"/>
        </a:p>
      </dgm:t>
    </dgm:pt>
    <dgm:pt modelId="{61C38081-9323-4E52-BBA7-D602B52C59A1}" type="pres">
      <dgm:prSet presAssocID="{0FB815DB-53B3-4A07-AABC-A21FBE5620AD}" presName="accent_2" presStyleCnt="0"/>
      <dgm:spPr/>
      <dgm:t>
        <a:bodyPr/>
        <a:lstStyle/>
        <a:p>
          <a:endParaRPr lang="en-US"/>
        </a:p>
      </dgm:t>
    </dgm:pt>
    <dgm:pt modelId="{4F4E5364-05C4-427F-AA10-E47295894C66}" type="pres">
      <dgm:prSet presAssocID="{0FB815DB-53B3-4A07-AABC-A21FBE5620AD}" presName="accentRepeatNode" presStyleLbl="solidFgAcc1" presStyleIdx="1" presStyleCnt="5"/>
      <dgm:spPr/>
      <dgm:t>
        <a:bodyPr/>
        <a:lstStyle/>
        <a:p>
          <a:endParaRPr lang="en-US"/>
        </a:p>
      </dgm:t>
    </dgm:pt>
    <dgm:pt modelId="{EE00FEA1-B2A8-497D-A0BB-625FAAC2356A}" type="pres">
      <dgm:prSet presAssocID="{008B849F-05D6-4253-A49F-3FF1A87DF5D2}" presName="text_3" presStyleLbl="node1" presStyleIdx="2" presStyleCnt="5">
        <dgm:presLayoutVars>
          <dgm:bulletEnabled val="1"/>
        </dgm:presLayoutVars>
      </dgm:prSet>
      <dgm:spPr/>
      <dgm:t>
        <a:bodyPr/>
        <a:lstStyle/>
        <a:p>
          <a:endParaRPr lang="en-US"/>
        </a:p>
      </dgm:t>
    </dgm:pt>
    <dgm:pt modelId="{8BD5442F-103C-4A91-8118-34E7DCB2E62C}" type="pres">
      <dgm:prSet presAssocID="{008B849F-05D6-4253-A49F-3FF1A87DF5D2}" presName="accent_3" presStyleCnt="0"/>
      <dgm:spPr/>
      <dgm:t>
        <a:bodyPr/>
        <a:lstStyle/>
        <a:p>
          <a:endParaRPr lang="en-US"/>
        </a:p>
      </dgm:t>
    </dgm:pt>
    <dgm:pt modelId="{ACF2825B-A5F7-43ED-B49E-48E3F1622EA6}" type="pres">
      <dgm:prSet presAssocID="{008B849F-05D6-4253-A49F-3FF1A87DF5D2}" presName="accentRepeatNode" presStyleLbl="solidFgAcc1" presStyleIdx="2" presStyleCnt="5"/>
      <dgm:spPr/>
      <dgm:t>
        <a:bodyPr/>
        <a:lstStyle/>
        <a:p>
          <a:endParaRPr lang="en-US"/>
        </a:p>
      </dgm:t>
    </dgm:pt>
    <dgm:pt modelId="{9DC8152C-291F-4704-AD7E-4A538B0E4A1A}" type="pres">
      <dgm:prSet presAssocID="{8A19255E-9D1A-4058-B22C-15ABD2A3501E}" presName="text_4" presStyleLbl="node1" presStyleIdx="3" presStyleCnt="5">
        <dgm:presLayoutVars>
          <dgm:bulletEnabled val="1"/>
        </dgm:presLayoutVars>
      </dgm:prSet>
      <dgm:spPr/>
      <dgm:t>
        <a:bodyPr/>
        <a:lstStyle/>
        <a:p>
          <a:endParaRPr lang="en-US"/>
        </a:p>
      </dgm:t>
    </dgm:pt>
    <dgm:pt modelId="{0DC5ED94-F6AB-4A64-92E2-50CD80506C97}" type="pres">
      <dgm:prSet presAssocID="{8A19255E-9D1A-4058-B22C-15ABD2A3501E}" presName="accent_4" presStyleCnt="0"/>
      <dgm:spPr/>
      <dgm:t>
        <a:bodyPr/>
        <a:lstStyle/>
        <a:p>
          <a:endParaRPr lang="en-US"/>
        </a:p>
      </dgm:t>
    </dgm:pt>
    <dgm:pt modelId="{31A4E785-EF43-499E-AB48-AD2D5AB15881}" type="pres">
      <dgm:prSet presAssocID="{8A19255E-9D1A-4058-B22C-15ABD2A3501E}" presName="accentRepeatNode" presStyleLbl="solidFgAcc1" presStyleIdx="3" presStyleCnt="5"/>
      <dgm:spPr/>
      <dgm:t>
        <a:bodyPr/>
        <a:lstStyle/>
        <a:p>
          <a:endParaRPr lang="en-US"/>
        </a:p>
      </dgm:t>
      <dgm:extLst>
        <a:ext uri="{E40237B7-FDA0-4F09-8148-C483321AD2D9}">
          <dgm14:cNvPr xmlns:dgm14="http://schemas.microsoft.com/office/drawing/2010/diagram" id="0" name="" descr="Circle containing number 4" title="Circle"/>
        </a:ext>
      </dgm:extLst>
    </dgm:pt>
    <dgm:pt modelId="{2DDE333D-DC63-4AE9-81B7-28C8B15DA821}" type="pres">
      <dgm:prSet presAssocID="{1AB78C97-D69E-4A31-98F0-B629BF741553}" presName="text_5" presStyleLbl="node1" presStyleIdx="4" presStyleCnt="5">
        <dgm:presLayoutVars>
          <dgm:bulletEnabled val="1"/>
        </dgm:presLayoutVars>
      </dgm:prSet>
      <dgm:spPr/>
      <dgm:t>
        <a:bodyPr/>
        <a:lstStyle/>
        <a:p>
          <a:endParaRPr lang="en-US"/>
        </a:p>
      </dgm:t>
    </dgm:pt>
    <dgm:pt modelId="{BC9A5432-45F5-40AD-A488-E45212A0CCB7}" type="pres">
      <dgm:prSet presAssocID="{1AB78C97-D69E-4A31-98F0-B629BF741553}" presName="accent_5" presStyleCnt="0"/>
      <dgm:spPr/>
      <dgm:t>
        <a:bodyPr/>
        <a:lstStyle/>
        <a:p>
          <a:endParaRPr lang="en-US"/>
        </a:p>
      </dgm:t>
    </dgm:pt>
    <dgm:pt modelId="{312A7067-427A-487E-93B1-E36294CACF1B}" type="pres">
      <dgm:prSet presAssocID="{1AB78C97-D69E-4A31-98F0-B629BF741553}" presName="accentRepeatNode" presStyleLbl="solidFgAcc1" presStyleIdx="4" presStyleCnt="5"/>
      <dgm:spPr/>
      <dgm:t>
        <a:bodyPr/>
        <a:lstStyle/>
        <a:p>
          <a:endParaRPr lang="en-US"/>
        </a:p>
      </dgm:t>
      <dgm:extLst>
        <a:ext uri="{E40237B7-FDA0-4F09-8148-C483321AD2D9}">
          <dgm14:cNvPr xmlns:dgm14="http://schemas.microsoft.com/office/drawing/2010/diagram" id="0" name="" descr="Circle containing number 5" title="Circle"/>
        </a:ext>
      </dgm:extLst>
    </dgm:pt>
  </dgm:ptLst>
  <dgm:cxnLst>
    <dgm:cxn modelId="{B152B040-8AF0-4617-B26C-BE7A7EE7D12C}" srcId="{44D41210-5B67-4C56-B621-47CCBC72F564}" destId="{008B849F-05D6-4253-A49F-3FF1A87DF5D2}" srcOrd="2" destOrd="0" parTransId="{B4BE9E0C-A92D-473B-8CAA-F4B7FA1564F6}" sibTransId="{A2D07781-4B93-4CE4-A735-AD46855C3299}"/>
    <dgm:cxn modelId="{002A1A39-C478-4396-89C8-9E8497DAC67B}" type="presOf" srcId="{44D41210-5B67-4C56-B621-47CCBC72F564}" destId="{382AB411-23A6-42F6-9A03-D470F8A48C4F}" srcOrd="0" destOrd="0" presId="urn:microsoft.com/office/officeart/2008/layout/VerticalCurvedList"/>
    <dgm:cxn modelId="{B4B19C38-C74B-4FE9-8D19-877A642730C8}" type="presOf" srcId="{9527DADA-1B25-41B1-936D-8AC6E4F3AC8A}" destId="{A8D7249A-6420-4F48-A384-00D165F4386F}" srcOrd="0" destOrd="0" presId="urn:microsoft.com/office/officeart/2008/layout/VerticalCurvedList"/>
    <dgm:cxn modelId="{7C5A2BF8-7DE8-4114-BA9F-AD818B53A8BE}" type="presOf" srcId="{008B849F-05D6-4253-A49F-3FF1A87DF5D2}" destId="{EE00FEA1-B2A8-497D-A0BB-625FAAC2356A}" srcOrd="0" destOrd="0" presId="urn:microsoft.com/office/officeart/2008/layout/VerticalCurvedList"/>
    <dgm:cxn modelId="{011B8963-7653-4105-86DE-3F0432B409FD}" srcId="{44D41210-5B67-4C56-B621-47CCBC72F564}" destId="{9527DADA-1B25-41B1-936D-8AC6E4F3AC8A}" srcOrd="0" destOrd="0" parTransId="{22235705-0B88-43B1-AF9F-EC51B448DC24}" sibTransId="{400A24D6-BA43-44A2-80D0-AD4BB8207083}"/>
    <dgm:cxn modelId="{B93CAB89-FBC1-47F7-9C66-CB4EE68152BB}" srcId="{44D41210-5B67-4C56-B621-47CCBC72F564}" destId="{1AB78C97-D69E-4A31-98F0-B629BF741553}" srcOrd="4" destOrd="0" parTransId="{275E8963-DC58-4EBD-B03C-F7169F8C2821}" sibTransId="{4AF012F9-8F78-4D83-A82E-2AD2B89028AD}"/>
    <dgm:cxn modelId="{9A86765A-3BB7-4B41-A150-EF74C1FB7D7B}" type="presOf" srcId="{400A24D6-BA43-44A2-80D0-AD4BB8207083}" destId="{B86D1E51-2A48-4B2E-ADBA-A8A371975D22}" srcOrd="0" destOrd="0" presId="urn:microsoft.com/office/officeart/2008/layout/VerticalCurvedList"/>
    <dgm:cxn modelId="{58812D51-1C63-4BB1-A76E-E5DBED0F3DE4}" type="presOf" srcId="{0FB815DB-53B3-4A07-AABC-A21FBE5620AD}" destId="{AAE199B0-C038-4ED6-9AE1-BF08E47697ED}" srcOrd="0" destOrd="0" presId="urn:microsoft.com/office/officeart/2008/layout/VerticalCurvedList"/>
    <dgm:cxn modelId="{0AE34BF8-2A06-405D-A630-1EEBBE902054}" srcId="{44D41210-5B67-4C56-B621-47CCBC72F564}" destId="{0FB815DB-53B3-4A07-AABC-A21FBE5620AD}" srcOrd="1" destOrd="0" parTransId="{4E628C97-D1E5-4C3C-9ACF-98A1EFCE21EB}" sibTransId="{38715D62-3F79-4BA5-8926-1606F10FD113}"/>
    <dgm:cxn modelId="{BA217066-FD6E-4A28-A124-8D735FF12654}" type="presOf" srcId="{1AB78C97-D69E-4A31-98F0-B629BF741553}" destId="{2DDE333D-DC63-4AE9-81B7-28C8B15DA821}" srcOrd="0" destOrd="0" presId="urn:microsoft.com/office/officeart/2008/layout/VerticalCurvedList"/>
    <dgm:cxn modelId="{B54A454E-8E14-4BAD-AC4C-F8C98C9B39C2}" srcId="{44D41210-5B67-4C56-B621-47CCBC72F564}" destId="{8A19255E-9D1A-4058-B22C-15ABD2A3501E}" srcOrd="3" destOrd="0" parTransId="{09113CDE-C1FF-4D06-92E4-64BDD2493D98}" sibTransId="{4DEDAB77-6A4D-46C0-B949-57A29AF11B91}"/>
    <dgm:cxn modelId="{01C66EF8-7FFF-4A49-A62E-2204457F5340}" type="presOf" srcId="{8A19255E-9D1A-4058-B22C-15ABD2A3501E}" destId="{9DC8152C-291F-4704-AD7E-4A538B0E4A1A}" srcOrd="0" destOrd="0" presId="urn:microsoft.com/office/officeart/2008/layout/VerticalCurvedList"/>
    <dgm:cxn modelId="{D617D9A5-CF89-4EC1-BABE-46255653D05D}" type="presParOf" srcId="{382AB411-23A6-42F6-9A03-D470F8A48C4F}" destId="{39F5B42F-F878-44C7-BB4D-6CA51B7BB949}" srcOrd="0" destOrd="0" presId="urn:microsoft.com/office/officeart/2008/layout/VerticalCurvedList"/>
    <dgm:cxn modelId="{226756FC-087C-4F3F-BBD7-3AB6DF952EDC}" type="presParOf" srcId="{39F5B42F-F878-44C7-BB4D-6CA51B7BB949}" destId="{21A8312E-F889-4E14-B1DD-1CFBDAB5F3CF}" srcOrd="0" destOrd="0" presId="urn:microsoft.com/office/officeart/2008/layout/VerticalCurvedList"/>
    <dgm:cxn modelId="{832A1D85-7400-4F5C-AD0C-6948B223E67F}" type="presParOf" srcId="{21A8312E-F889-4E14-B1DD-1CFBDAB5F3CF}" destId="{2B98A1A6-B658-4EBA-96E4-A7570FD3F1E5}" srcOrd="0" destOrd="0" presId="urn:microsoft.com/office/officeart/2008/layout/VerticalCurvedList"/>
    <dgm:cxn modelId="{92D4D574-9498-45C0-B4D6-E9A9A64B4BEC}" type="presParOf" srcId="{21A8312E-F889-4E14-B1DD-1CFBDAB5F3CF}" destId="{B86D1E51-2A48-4B2E-ADBA-A8A371975D22}" srcOrd="1" destOrd="0" presId="urn:microsoft.com/office/officeart/2008/layout/VerticalCurvedList"/>
    <dgm:cxn modelId="{60594542-B88D-4B64-917B-C3B77837AF61}" type="presParOf" srcId="{21A8312E-F889-4E14-B1DD-1CFBDAB5F3CF}" destId="{1ED7E7B9-5D31-4A8A-8FE3-785348DF1751}" srcOrd="2" destOrd="0" presId="urn:microsoft.com/office/officeart/2008/layout/VerticalCurvedList"/>
    <dgm:cxn modelId="{D1F1AFB9-9FD2-41EA-8BED-4375FF755038}" type="presParOf" srcId="{21A8312E-F889-4E14-B1DD-1CFBDAB5F3CF}" destId="{6957030F-86DB-4A6D-9E19-1AB61D841FD6}" srcOrd="3" destOrd="0" presId="urn:microsoft.com/office/officeart/2008/layout/VerticalCurvedList"/>
    <dgm:cxn modelId="{6CDEF84D-3158-48B6-9A38-E2D089686B8F}" type="presParOf" srcId="{39F5B42F-F878-44C7-BB4D-6CA51B7BB949}" destId="{A8D7249A-6420-4F48-A384-00D165F4386F}" srcOrd="1" destOrd="0" presId="urn:microsoft.com/office/officeart/2008/layout/VerticalCurvedList"/>
    <dgm:cxn modelId="{B8873E42-47E1-442D-A2BC-10B8CA26B73C}" type="presParOf" srcId="{39F5B42F-F878-44C7-BB4D-6CA51B7BB949}" destId="{62D1EED4-8A26-4CEA-95CB-2995259F5340}" srcOrd="2" destOrd="0" presId="urn:microsoft.com/office/officeart/2008/layout/VerticalCurvedList"/>
    <dgm:cxn modelId="{2B4A286C-8C73-41BB-8E7F-9A950CD265BB}" type="presParOf" srcId="{62D1EED4-8A26-4CEA-95CB-2995259F5340}" destId="{3F878F1B-B0B3-4B85-BAB5-8C9B77F09DA0}" srcOrd="0" destOrd="0" presId="urn:microsoft.com/office/officeart/2008/layout/VerticalCurvedList"/>
    <dgm:cxn modelId="{3ECB3538-2D9C-4D5D-9781-901C072360B9}" type="presParOf" srcId="{39F5B42F-F878-44C7-BB4D-6CA51B7BB949}" destId="{AAE199B0-C038-4ED6-9AE1-BF08E47697ED}" srcOrd="3" destOrd="0" presId="urn:microsoft.com/office/officeart/2008/layout/VerticalCurvedList"/>
    <dgm:cxn modelId="{636EF13B-48BC-489B-B988-1CA5E1C5AA12}" type="presParOf" srcId="{39F5B42F-F878-44C7-BB4D-6CA51B7BB949}" destId="{61C38081-9323-4E52-BBA7-D602B52C59A1}" srcOrd="4" destOrd="0" presId="urn:microsoft.com/office/officeart/2008/layout/VerticalCurvedList"/>
    <dgm:cxn modelId="{9403ED3C-3430-4842-819E-B021E86BE74A}" type="presParOf" srcId="{61C38081-9323-4E52-BBA7-D602B52C59A1}" destId="{4F4E5364-05C4-427F-AA10-E47295894C66}" srcOrd="0" destOrd="0" presId="urn:microsoft.com/office/officeart/2008/layout/VerticalCurvedList"/>
    <dgm:cxn modelId="{8B3B5137-71A6-4422-B55B-14E813CB5FED}" type="presParOf" srcId="{39F5B42F-F878-44C7-BB4D-6CA51B7BB949}" destId="{EE00FEA1-B2A8-497D-A0BB-625FAAC2356A}" srcOrd="5" destOrd="0" presId="urn:microsoft.com/office/officeart/2008/layout/VerticalCurvedList"/>
    <dgm:cxn modelId="{19090F04-0C3A-4A1E-A20A-5842109813C7}" type="presParOf" srcId="{39F5B42F-F878-44C7-BB4D-6CA51B7BB949}" destId="{8BD5442F-103C-4A91-8118-34E7DCB2E62C}" srcOrd="6" destOrd="0" presId="urn:microsoft.com/office/officeart/2008/layout/VerticalCurvedList"/>
    <dgm:cxn modelId="{3E93EEAC-01E1-40CD-ABD7-1B2581147142}" type="presParOf" srcId="{8BD5442F-103C-4A91-8118-34E7DCB2E62C}" destId="{ACF2825B-A5F7-43ED-B49E-48E3F1622EA6}" srcOrd="0" destOrd="0" presId="urn:microsoft.com/office/officeart/2008/layout/VerticalCurvedList"/>
    <dgm:cxn modelId="{8CF53602-871C-41C5-AFE2-0EC5575BACA4}" type="presParOf" srcId="{39F5B42F-F878-44C7-BB4D-6CA51B7BB949}" destId="{9DC8152C-291F-4704-AD7E-4A538B0E4A1A}" srcOrd="7" destOrd="0" presId="urn:microsoft.com/office/officeart/2008/layout/VerticalCurvedList"/>
    <dgm:cxn modelId="{F81BA7B2-D693-4CDF-B73C-71EDD60BA3B1}" type="presParOf" srcId="{39F5B42F-F878-44C7-BB4D-6CA51B7BB949}" destId="{0DC5ED94-F6AB-4A64-92E2-50CD80506C97}" srcOrd="8" destOrd="0" presId="urn:microsoft.com/office/officeart/2008/layout/VerticalCurvedList"/>
    <dgm:cxn modelId="{09AF1E7D-0A67-44FE-84E4-39C78F784991}" type="presParOf" srcId="{0DC5ED94-F6AB-4A64-92E2-50CD80506C97}" destId="{31A4E785-EF43-499E-AB48-AD2D5AB15881}" srcOrd="0" destOrd="0" presId="urn:microsoft.com/office/officeart/2008/layout/VerticalCurvedList"/>
    <dgm:cxn modelId="{BEDFABCA-48A8-41A1-B4DD-3DA6E45E14A5}" type="presParOf" srcId="{39F5B42F-F878-44C7-BB4D-6CA51B7BB949}" destId="{2DDE333D-DC63-4AE9-81B7-28C8B15DA821}" srcOrd="9" destOrd="0" presId="urn:microsoft.com/office/officeart/2008/layout/VerticalCurvedList"/>
    <dgm:cxn modelId="{E7A0705F-F903-40FF-A800-C52B1BE038E4}" type="presParOf" srcId="{39F5B42F-F878-44C7-BB4D-6CA51B7BB949}" destId="{BC9A5432-45F5-40AD-A488-E45212A0CCB7}" srcOrd="10" destOrd="0" presId="urn:microsoft.com/office/officeart/2008/layout/VerticalCurvedList"/>
    <dgm:cxn modelId="{707A65D4-57CA-4FB2-B6E9-4F0C1A1C7F7A}" type="presParOf" srcId="{BC9A5432-45F5-40AD-A488-E45212A0CCB7}" destId="{312A7067-427A-487E-93B1-E36294CACF1B}" srcOrd="0" destOrd="0" presId="urn:microsoft.com/office/officeart/2008/layout/VerticalCurvedList"/>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4D41210-5B67-4C56-B621-47CCBC72F564}" type="doc">
      <dgm:prSet loTypeId="urn:microsoft.com/office/officeart/2008/layout/VerticalCurvedList" loCatId="list" qsTypeId="urn:microsoft.com/office/officeart/2005/8/quickstyle/simple1" qsCatId="simple" csTypeId="urn:microsoft.com/office/officeart/2005/8/colors/colorful1" csCatId="colorful" phldr="1"/>
      <dgm:spPr/>
      <dgm:t>
        <a:bodyPr/>
        <a:lstStyle/>
        <a:p>
          <a:endParaRPr lang="en-US"/>
        </a:p>
      </dgm:t>
    </dgm:pt>
    <dgm:pt modelId="{9527DADA-1B25-41B1-936D-8AC6E4F3AC8A}">
      <dgm:prSet phldrT="[Text]" custT="1"/>
      <dgm:spPr/>
      <dgm:t>
        <a:bodyPr/>
        <a:lstStyle/>
        <a:p>
          <a:r>
            <a:rPr lang="en-US" sz="1400" b="1" dirty="0" smtClean="0"/>
            <a:t>Increased School Nurse Hours</a:t>
          </a:r>
          <a:endParaRPr lang="en-US" sz="1400" b="1" dirty="0"/>
        </a:p>
      </dgm:t>
      <dgm:extLst>
        <a:ext uri="{E40237B7-FDA0-4F09-8148-C483321AD2D9}">
          <dgm14:cNvPr xmlns:dgm14="http://schemas.microsoft.com/office/drawing/2010/diagram" id="0" name="" descr="Rectangle containing text. Increased school nurse hours." title="Rectangle"/>
        </a:ext>
      </dgm:extLst>
    </dgm:pt>
    <dgm:pt modelId="{22235705-0B88-43B1-AF9F-EC51B448DC24}" type="parTrans" cxnId="{011B8963-7653-4105-86DE-3F0432B409FD}">
      <dgm:prSet/>
      <dgm:spPr/>
      <dgm:t>
        <a:bodyPr/>
        <a:lstStyle/>
        <a:p>
          <a:endParaRPr lang="en-US"/>
        </a:p>
      </dgm:t>
    </dgm:pt>
    <dgm:pt modelId="{400A24D6-BA43-44A2-80D0-AD4BB8207083}" type="sibTrans" cxnId="{011B8963-7653-4105-86DE-3F0432B409FD}">
      <dgm:prSet/>
      <dgm:spPr/>
      <dgm:t>
        <a:bodyPr/>
        <a:lstStyle/>
        <a:p>
          <a:endParaRPr lang="en-US"/>
        </a:p>
      </dgm:t>
    </dgm:pt>
    <dgm:pt modelId="{8A19255E-9D1A-4058-B22C-15ABD2A3501E}">
      <dgm:prSet phldrT="[Text]" custT="1"/>
      <dgm:spPr/>
      <dgm:t>
        <a:bodyPr/>
        <a:lstStyle/>
        <a:p>
          <a:endParaRPr lang="en-US" sz="1400" b="1" dirty="0"/>
        </a:p>
      </dgm:t>
      <dgm:extLst>
        <a:ext uri="{E40237B7-FDA0-4F09-8148-C483321AD2D9}">
          <dgm14:cNvPr xmlns:dgm14="http://schemas.microsoft.com/office/drawing/2010/diagram" id="0" name="" descr="Blank. No text." title="Rectangle"/>
        </a:ext>
      </dgm:extLst>
    </dgm:pt>
    <dgm:pt modelId="{09113CDE-C1FF-4D06-92E4-64BDD2493D98}" type="parTrans" cxnId="{B54A454E-8E14-4BAD-AC4C-F8C98C9B39C2}">
      <dgm:prSet/>
      <dgm:spPr/>
      <dgm:t>
        <a:bodyPr/>
        <a:lstStyle/>
        <a:p>
          <a:endParaRPr lang="en-US"/>
        </a:p>
      </dgm:t>
    </dgm:pt>
    <dgm:pt modelId="{4DEDAB77-6A4D-46C0-B949-57A29AF11B91}" type="sibTrans" cxnId="{B54A454E-8E14-4BAD-AC4C-F8C98C9B39C2}">
      <dgm:prSet/>
      <dgm:spPr/>
      <dgm:t>
        <a:bodyPr/>
        <a:lstStyle/>
        <a:p>
          <a:endParaRPr lang="en-US"/>
        </a:p>
      </dgm:t>
    </dgm:pt>
    <dgm:pt modelId="{1AB78C97-D69E-4A31-98F0-B629BF741553}">
      <dgm:prSet phldrT="[Text]" custT="1"/>
      <dgm:spPr/>
      <dgm:t>
        <a:bodyPr/>
        <a:lstStyle/>
        <a:p>
          <a:endParaRPr lang="en-US" sz="1400" b="1" dirty="0"/>
        </a:p>
      </dgm:t>
      <dgm:extLst>
        <a:ext uri="{E40237B7-FDA0-4F09-8148-C483321AD2D9}">
          <dgm14:cNvPr xmlns:dgm14="http://schemas.microsoft.com/office/drawing/2010/diagram" id="0" name="" descr="Blank. No text." title="Rectangle"/>
        </a:ext>
      </dgm:extLst>
    </dgm:pt>
    <dgm:pt modelId="{275E8963-DC58-4EBD-B03C-F7169F8C2821}" type="parTrans" cxnId="{B93CAB89-FBC1-47F7-9C66-CB4EE68152BB}">
      <dgm:prSet/>
      <dgm:spPr/>
      <dgm:t>
        <a:bodyPr/>
        <a:lstStyle/>
        <a:p>
          <a:endParaRPr lang="en-US"/>
        </a:p>
      </dgm:t>
    </dgm:pt>
    <dgm:pt modelId="{4AF012F9-8F78-4D83-A82E-2AD2B89028AD}" type="sibTrans" cxnId="{B93CAB89-FBC1-47F7-9C66-CB4EE68152BB}">
      <dgm:prSet/>
      <dgm:spPr/>
      <dgm:t>
        <a:bodyPr/>
        <a:lstStyle/>
        <a:p>
          <a:endParaRPr lang="en-US"/>
        </a:p>
      </dgm:t>
    </dgm:pt>
    <dgm:pt modelId="{0FB815DB-53B3-4A07-AABC-A21FBE5620AD}">
      <dgm:prSet custT="1"/>
      <dgm:spPr/>
      <dgm:t>
        <a:bodyPr/>
        <a:lstStyle/>
        <a:p>
          <a:r>
            <a:rPr lang="en-US" sz="1400" b="1" dirty="0" smtClean="0"/>
            <a:t>Tracking of Medicaid Services</a:t>
          </a:r>
          <a:endParaRPr lang="en-US" sz="1400" b="1" dirty="0"/>
        </a:p>
      </dgm:t>
      <dgm:extLst>
        <a:ext uri="{E40237B7-FDA0-4F09-8148-C483321AD2D9}">
          <dgm14:cNvPr xmlns:dgm14="http://schemas.microsoft.com/office/drawing/2010/diagram" id="0" name="" descr="Rectangle containing text. Tracking of Medicaid services." title="Rectangle"/>
        </a:ext>
      </dgm:extLst>
    </dgm:pt>
    <dgm:pt modelId="{4E628C97-D1E5-4C3C-9ACF-98A1EFCE21EB}" type="parTrans" cxnId="{0AE34BF8-2A06-405D-A630-1EEBBE902054}">
      <dgm:prSet/>
      <dgm:spPr/>
      <dgm:t>
        <a:bodyPr/>
        <a:lstStyle/>
        <a:p>
          <a:endParaRPr lang="en-US"/>
        </a:p>
      </dgm:t>
    </dgm:pt>
    <dgm:pt modelId="{38715D62-3F79-4BA5-8926-1606F10FD113}" type="sibTrans" cxnId="{0AE34BF8-2A06-405D-A630-1EEBBE902054}">
      <dgm:prSet/>
      <dgm:spPr/>
      <dgm:t>
        <a:bodyPr/>
        <a:lstStyle/>
        <a:p>
          <a:endParaRPr lang="en-US"/>
        </a:p>
      </dgm:t>
    </dgm:pt>
    <dgm:pt modelId="{008B849F-05D6-4253-A49F-3FF1A87DF5D2}">
      <dgm:prSet custT="1"/>
      <dgm:spPr/>
      <dgm:t>
        <a:bodyPr/>
        <a:lstStyle/>
        <a:p>
          <a:r>
            <a:rPr lang="en-US" sz="1400" b="1" dirty="0" smtClean="0"/>
            <a:t>Documentation of Services to Students</a:t>
          </a:r>
          <a:endParaRPr lang="en-US" sz="1400" b="1" dirty="0"/>
        </a:p>
      </dgm:t>
      <dgm:extLst>
        <a:ext uri="{E40237B7-FDA0-4F09-8148-C483321AD2D9}">
          <dgm14:cNvPr xmlns:dgm14="http://schemas.microsoft.com/office/drawing/2010/diagram" id="0" name="" descr="Rectangle containing text. Documentation of services to students." title="Rectangle"/>
        </a:ext>
      </dgm:extLst>
    </dgm:pt>
    <dgm:pt modelId="{B4BE9E0C-A92D-473B-8CAA-F4B7FA1564F6}" type="parTrans" cxnId="{B152B040-8AF0-4617-B26C-BE7A7EE7D12C}">
      <dgm:prSet/>
      <dgm:spPr/>
      <dgm:t>
        <a:bodyPr/>
        <a:lstStyle/>
        <a:p>
          <a:endParaRPr lang="en-US"/>
        </a:p>
      </dgm:t>
    </dgm:pt>
    <dgm:pt modelId="{A2D07781-4B93-4CE4-A735-AD46855C3299}" type="sibTrans" cxnId="{B152B040-8AF0-4617-B26C-BE7A7EE7D12C}">
      <dgm:prSet/>
      <dgm:spPr/>
      <dgm:t>
        <a:bodyPr/>
        <a:lstStyle/>
        <a:p>
          <a:endParaRPr lang="en-US"/>
        </a:p>
      </dgm:t>
    </dgm:pt>
    <dgm:pt modelId="{382AB411-23A6-42F6-9A03-D470F8A48C4F}" type="pres">
      <dgm:prSet presAssocID="{44D41210-5B67-4C56-B621-47CCBC72F564}" presName="Name0" presStyleCnt="0">
        <dgm:presLayoutVars>
          <dgm:chMax val="7"/>
          <dgm:chPref val="7"/>
          <dgm:dir/>
        </dgm:presLayoutVars>
      </dgm:prSet>
      <dgm:spPr/>
      <dgm:t>
        <a:bodyPr/>
        <a:lstStyle/>
        <a:p>
          <a:endParaRPr lang="en-US"/>
        </a:p>
      </dgm:t>
    </dgm:pt>
    <dgm:pt modelId="{39F5B42F-F878-44C7-BB4D-6CA51B7BB949}" type="pres">
      <dgm:prSet presAssocID="{44D41210-5B67-4C56-B621-47CCBC72F564}" presName="Name1" presStyleCnt="0"/>
      <dgm:spPr/>
    </dgm:pt>
    <dgm:pt modelId="{21A8312E-F889-4E14-B1DD-1CFBDAB5F3CF}" type="pres">
      <dgm:prSet presAssocID="{44D41210-5B67-4C56-B621-47CCBC72F564}" presName="cycle" presStyleCnt="0"/>
      <dgm:spPr/>
    </dgm:pt>
    <dgm:pt modelId="{2B98A1A6-B658-4EBA-96E4-A7570FD3F1E5}" type="pres">
      <dgm:prSet presAssocID="{44D41210-5B67-4C56-B621-47CCBC72F564}" presName="srcNode" presStyleLbl="node1" presStyleIdx="0" presStyleCnt="5"/>
      <dgm:spPr/>
    </dgm:pt>
    <dgm:pt modelId="{B86D1E51-2A48-4B2E-ADBA-A8A371975D22}" type="pres">
      <dgm:prSet presAssocID="{44D41210-5B67-4C56-B621-47CCBC72F564}" presName="conn" presStyleLbl="parChTrans1D2" presStyleIdx="0" presStyleCnt="1"/>
      <dgm:spPr/>
      <dgm:t>
        <a:bodyPr/>
        <a:lstStyle/>
        <a:p>
          <a:endParaRPr lang="en-US"/>
        </a:p>
      </dgm:t>
    </dgm:pt>
    <dgm:pt modelId="{1ED7E7B9-5D31-4A8A-8FE3-785348DF1751}" type="pres">
      <dgm:prSet presAssocID="{44D41210-5B67-4C56-B621-47CCBC72F564}" presName="extraNode" presStyleLbl="node1" presStyleIdx="0" presStyleCnt="5"/>
      <dgm:spPr/>
    </dgm:pt>
    <dgm:pt modelId="{6957030F-86DB-4A6D-9E19-1AB61D841FD6}" type="pres">
      <dgm:prSet presAssocID="{44D41210-5B67-4C56-B621-47CCBC72F564}" presName="dstNode" presStyleLbl="node1" presStyleIdx="0" presStyleCnt="5"/>
      <dgm:spPr/>
    </dgm:pt>
    <dgm:pt modelId="{A8D7249A-6420-4F48-A384-00D165F4386F}" type="pres">
      <dgm:prSet presAssocID="{9527DADA-1B25-41B1-936D-8AC6E4F3AC8A}" presName="text_1" presStyleLbl="node1" presStyleIdx="0" presStyleCnt="5">
        <dgm:presLayoutVars>
          <dgm:bulletEnabled val="1"/>
        </dgm:presLayoutVars>
      </dgm:prSet>
      <dgm:spPr/>
      <dgm:t>
        <a:bodyPr/>
        <a:lstStyle/>
        <a:p>
          <a:endParaRPr lang="en-US"/>
        </a:p>
      </dgm:t>
    </dgm:pt>
    <dgm:pt modelId="{62D1EED4-8A26-4CEA-95CB-2995259F5340}" type="pres">
      <dgm:prSet presAssocID="{9527DADA-1B25-41B1-936D-8AC6E4F3AC8A}" presName="accent_1" presStyleCnt="0"/>
      <dgm:spPr/>
    </dgm:pt>
    <dgm:pt modelId="{3F878F1B-B0B3-4B85-BAB5-8C9B77F09DA0}" type="pres">
      <dgm:prSet presAssocID="{9527DADA-1B25-41B1-936D-8AC6E4F3AC8A}" presName="accentRepeatNode" presStyleLbl="solidFgAcc1" presStyleIdx="0" presStyleCnt="5"/>
      <dgm:spPr/>
      <dgm:extLst>
        <a:ext uri="{E40237B7-FDA0-4F09-8148-C483321AD2D9}">
          <dgm14:cNvPr xmlns:dgm14="http://schemas.microsoft.com/office/drawing/2010/diagram" id="0" name="" descr="Circle containing number 1" title="Circle"/>
        </a:ext>
      </dgm:extLst>
    </dgm:pt>
    <dgm:pt modelId="{AAE199B0-C038-4ED6-9AE1-BF08E47697ED}" type="pres">
      <dgm:prSet presAssocID="{0FB815DB-53B3-4A07-AABC-A21FBE5620AD}" presName="text_2" presStyleLbl="node1" presStyleIdx="1" presStyleCnt="5">
        <dgm:presLayoutVars>
          <dgm:bulletEnabled val="1"/>
        </dgm:presLayoutVars>
      </dgm:prSet>
      <dgm:spPr/>
      <dgm:t>
        <a:bodyPr/>
        <a:lstStyle/>
        <a:p>
          <a:endParaRPr lang="en-US"/>
        </a:p>
      </dgm:t>
    </dgm:pt>
    <dgm:pt modelId="{61C38081-9323-4E52-BBA7-D602B52C59A1}" type="pres">
      <dgm:prSet presAssocID="{0FB815DB-53B3-4A07-AABC-A21FBE5620AD}" presName="accent_2" presStyleCnt="0"/>
      <dgm:spPr/>
    </dgm:pt>
    <dgm:pt modelId="{4F4E5364-05C4-427F-AA10-E47295894C66}" type="pres">
      <dgm:prSet presAssocID="{0FB815DB-53B3-4A07-AABC-A21FBE5620AD}" presName="accentRepeatNode" presStyleLbl="solidFgAcc1" presStyleIdx="1" presStyleCnt="5"/>
      <dgm:spPr/>
      <dgm:t>
        <a:bodyPr/>
        <a:lstStyle/>
        <a:p>
          <a:endParaRPr lang="en-US"/>
        </a:p>
      </dgm:t>
    </dgm:pt>
    <dgm:pt modelId="{EE00FEA1-B2A8-497D-A0BB-625FAAC2356A}" type="pres">
      <dgm:prSet presAssocID="{008B849F-05D6-4253-A49F-3FF1A87DF5D2}" presName="text_3" presStyleLbl="node1" presStyleIdx="2" presStyleCnt="5" custScaleX="98652" custScaleY="153789">
        <dgm:presLayoutVars>
          <dgm:bulletEnabled val="1"/>
        </dgm:presLayoutVars>
      </dgm:prSet>
      <dgm:spPr/>
      <dgm:t>
        <a:bodyPr/>
        <a:lstStyle/>
        <a:p>
          <a:endParaRPr lang="en-US"/>
        </a:p>
      </dgm:t>
    </dgm:pt>
    <dgm:pt modelId="{8BD5442F-103C-4A91-8118-34E7DCB2E62C}" type="pres">
      <dgm:prSet presAssocID="{008B849F-05D6-4253-A49F-3FF1A87DF5D2}" presName="accent_3" presStyleCnt="0"/>
      <dgm:spPr/>
    </dgm:pt>
    <dgm:pt modelId="{ACF2825B-A5F7-43ED-B49E-48E3F1622EA6}" type="pres">
      <dgm:prSet presAssocID="{008B849F-05D6-4253-A49F-3FF1A87DF5D2}" presName="accentRepeatNode" presStyleLbl="solidFgAcc1" presStyleIdx="2" presStyleCnt="5"/>
      <dgm:spPr/>
      <dgm:extLst>
        <a:ext uri="{E40237B7-FDA0-4F09-8148-C483321AD2D9}">
          <dgm14:cNvPr xmlns:dgm14="http://schemas.microsoft.com/office/drawing/2010/diagram" id="0" name="" descr="Circle containing number 3" title="Circle"/>
        </a:ext>
      </dgm:extLst>
    </dgm:pt>
    <dgm:pt modelId="{9DC8152C-291F-4704-AD7E-4A538B0E4A1A}" type="pres">
      <dgm:prSet presAssocID="{8A19255E-9D1A-4058-B22C-15ABD2A3501E}" presName="text_4" presStyleLbl="node1" presStyleIdx="3" presStyleCnt="5">
        <dgm:presLayoutVars>
          <dgm:bulletEnabled val="1"/>
        </dgm:presLayoutVars>
      </dgm:prSet>
      <dgm:spPr/>
      <dgm:t>
        <a:bodyPr/>
        <a:lstStyle/>
        <a:p>
          <a:endParaRPr lang="en-US"/>
        </a:p>
      </dgm:t>
    </dgm:pt>
    <dgm:pt modelId="{0DC5ED94-F6AB-4A64-92E2-50CD80506C97}" type="pres">
      <dgm:prSet presAssocID="{8A19255E-9D1A-4058-B22C-15ABD2A3501E}" presName="accent_4" presStyleCnt="0"/>
      <dgm:spPr/>
    </dgm:pt>
    <dgm:pt modelId="{31A4E785-EF43-499E-AB48-AD2D5AB15881}" type="pres">
      <dgm:prSet presAssocID="{8A19255E-9D1A-4058-B22C-15ABD2A3501E}" presName="accentRepeatNode" presStyleLbl="solidFgAcc1" presStyleIdx="3" presStyleCnt="5"/>
      <dgm:spPr/>
    </dgm:pt>
    <dgm:pt modelId="{2DDE333D-DC63-4AE9-81B7-28C8B15DA821}" type="pres">
      <dgm:prSet presAssocID="{1AB78C97-D69E-4A31-98F0-B629BF741553}" presName="text_5" presStyleLbl="node1" presStyleIdx="4" presStyleCnt="5">
        <dgm:presLayoutVars>
          <dgm:bulletEnabled val="1"/>
        </dgm:presLayoutVars>
      </dgm:prSet>
      <dgm:spPr/>
      <dgm:t>
        <a:bodyPr/>
        <a:lstStyle/>
        <a:p>
          <a:endParaRPr lang="en-US"/>
        </a:p>
      </dgm:t>
    </dgm:pt>
    <dgm:pt modelId="{BC9A5432-45F5-40AD-A488-E45212A0CCB7}" type="pres">
      <dgm:prSet presAssocID="{1AB78C97-D69E-4A31-98F0-B629BF741553}" presName="accent_5" presStyleCnt="0"/>
      <dgm:spPr/>
    </dgm:pt>
    <dgm:pt modelId="{312A7067-427A-487E-93B1-E36294CACF1B}" type="pres">
      <dgm:prSet presAssocID="{1AB78C97-D69E-4A31-98F0-B629BF741553}" presName="accentRepeatNode" presStyleLbl="solidFgAcc1" presStyleIdx="4" presStyleCnt="5"/>
      <dgm:spPr/>
      <dgm:extLst>
        <a:ext uri="{E40237B7-FDA0-4F09-8148-C483321AD2D9}">
          <dgm14:cNvPr xmlns:dgm14="http://schemas.microsoft.com/office/drawing/2010/diagram" id="0" name="" descr="Circle containing number 5" title="Circle"/>
        </a:ext>
      </dgm:extLst>
    </dgm:pt>
  </dgm:ptLst>
  <dgm:cxnLst>
    <dgm:cxn modelId="{B152B040-8AF0-4617-B26C-BE7A7EE7D12C}" srcId="{44D41210-5B67-4C56-B621-47CCBC72F564}" destId="{008B849F-05D6-4253-A49F-3FF1A87DF5D2}" srcOrd="2" destOrd="0" parTransId="{B4BE9E0C-A92D-473B-8CAA-F4B7FA1564F6}" sibTransId="{A2D07781-4B93-4CE4-A735-AD46855C3299}"/>
    <dgm:cxn modelId="{002A1A39-C478-4396-89C8-9E8497DAC67B}" type="presOf" srcId="{44D41210-5B67-4C56-B621-47CCBC72F564}" destId="{382AB411-23A6-42F6-9A03-D470F8A48C4F}" srcOrd="0" destOrd="0" presId="urn:microsoft.com/office/officeart/2008/layout/VerticalCurvedList"/>
    <dgm:cxn modelId="{B4B19C38-C74B-4FE9-8D19-877A642730C8}" type="presOf" srcId="{9527DADA-1B25-41B1-936D-8AC6E4F3AC8A}" destId="{A8D7249A-6420-4F48-A384-00D165F4386F}" srcOrd="0" destOrd="0" presId="urn:microsoft.com/office/officeart/2008/layout/VerticalCurvedList"/>
    <dgm:cxn modelId="{7C5A2BF8-7DE8-4114-BA9F-AD818B53A8BE}" type="presOf" srcId="{008B849F-05D6-4253-A49F-3FF1A87DF5D2}" destId="{EE00FEA1-B2A8-497D-A0BB-625FAAC2356A}" srcOrd="0" destOrd="0" presId="urn:microsoft.com/office/officeart/2008/layout/VerticalCurvedList"/>
    <dgm:cxn modelId="{011B8963-7653-4105-86DE-3F0432B409FD}" srcId="{44D41210-5B67-4C56-B621-47CCBC72F564}" destId="{9527DADA-1B25-41B1-936D-8AC6E4F3AC8A}" srcOrd="0" destOrd="0" parTransId="{22235705-0B88-43B1-AF9F-EC51B448DC24}" sibTransId="{400A24D6-BA43-44A2-80D0-AD4BB8207083}"/>
    <dgm:cxn modelId="{B93CAB89-FBC1-47F7-9C66-CB4EE68152BB}" srcId="{44D41210-5B67-4C56-B621-47CCBC72F564}" destId="{1AB78C97-D69E-4A31-98F0-B629BF741553}" srcOrd="4" destOrd="0" parTransId="{275E8963-DC58-4EBD-B03C-F7169F8C2821}" sibTransId="{4AF012F9-8F78-4D83-A82E-2AD2B89028AD}"/>
    <dgm:cxn modelId="{9A86765A-3BB7-4B41-A150-EF74C1FB7D7B}" type="presOf" srcId="{400A24D6-BA43-44A2-80D0-AD4BB8207083}" destId="{B86D1E51-2A48-4B2E-ADBA-A8A371975D22}" srcOrd="0" destOrd="0" presId="urn:microsoft.com/office/officeart/2008/layout/VerticalCurvedList"/>
    <dgm:cxn modelId="{58812D51-1C63-4BB1-A76E-E5DBED0F3DE4}" type="presOf" srcId="{0FB815DB-53B3-4A07-AABC-A21FBE5620AD}" destId="{AAE199B0-C038-4ED6-9AE1-BF08E47697ED}" srcOrd="0" destOrd="0" presId="urn:microsoft.com/office/officeart/2008/layout/VerticalCurvedList"/>
    <dgm:cxn modelId="{0AE34BF8-2A06-405D-A630-1EEBBE902054}" srcId="{44D41210-5B67-4C56-B621-47CCBC72F564}" destId="{0FB815DB-53B3-4A07-AABC-A21FBE5620AD}" srcOrd="1" destOrd="0" parTransId="{4E628C97-D1E5-4C3C-9ACF-98A1EFCE21EB}" sibTransId="{38715D62-3F79-4BA5-8926-1606F10FD113}"/>
    <dgm:cxn modelId="{BA217066-FD6E-4A28-A124-8D735FF12654}" type="presOf" srcId="{1AB78C97-D69E-4A31-98F0-B629BF741553}" destId="{2DDE333D-DC63-4AE9-81B7-28C8B15DA821}" srcOrd="0" destOrd="0" presId="urn:microsoft.com/office/officeart/2008/layout/VerticalCurvedList"/>
    <dgm:cxn modelId="{B54A454E-8E14-4BAD-AC4C-F8C98C9B39C2}" srcId="{44D41210-5B67-4C56-B621-47CCBC72F564}" destId="{8A19255E-9D1A-4058-B22C-15ABD2A3501E}" srcOrd="3" destOrd="0" parTransId="{09113CDE-C1FF-4D06-92E4-64BDD2493D98}" sibTransId="{4DEDAB77-6A4D-46C0-B949-57A29AF11B91}"/>
    <dgm:cxn modelId="{01C66EF8-7FFF-4A49-A62E-2204457F5340}" type="presOf" srcId="{8A19255E-9D1A-4058-B22C-15ABD2A3501E}" destId="{9DC8152C-291F-4704-AD7E-4A538B0E4A1A}" srcOrd="0" destOrd="0" presId="urn:microsoft.com/office/officeart/2008/layout/VerticalCurvedList"/>
    <dgm:cxn modelId="{D617D9A5-CF89-4EC1-BABE-46255653D05D}" type="presParOf" srcId="{382AB411-23A6-42F6-9A03-D470F8A48C4F}" destId="{39F5B42F-F878-44C7-BB4D-6CA51B7BB949}" srcOrd="0" destOrd="0" presId="urn:microsoft.com/office/officeart/2008/layout/VerticalCurvedList"/>
    <dgm:cxn modelId="{226756FC-087C-4F3F-BBD7-3AB6DF952EDC}" type="presParOf" srcId="{39F5B42F-F878-44C7-BB4D-6CA51B7BB949}" destId="{21A8312E-F889-4E14-B1DD-1CFBDAB5F3CF}" srcOrd="0" destOrd="0" presId="urn:microsoft.com/office/officeart/2008/layout/VerticalCurvedList"/>
    <dgm:cxn modelId="{832A1D85-7400-4F5C-AD0C-6948B223E67F}" type="presParOf" srcId="{21A8312E-F889-4E14-B1DD-1CFBDAB5F3CF}" destId="{2B98A1A6-B658-4EBA-96E4-A7570FD3F1E5}" srcOrd="0" destOrd="0" presId="urn:microsoft.com/office/officeart/2008/layout/VerticalCurvedList"/>
    <dgm:cxn modelId="{92D4D574-9498-45C0-B4D6-E9A9A64B4BEC}" type="presParOf" srcId="{21A8312E-F889-4E14-B1DD-1CFBDAB5F3CF}" destId="{B86D1E51-2A48-4B2E-ADBA-A8A371975D22}" srcOrd="1" destOrd="0" presId="urn:microsoft.com/office/officeart/2008/layout/VerticalCurvedList"/>
    <dgm:cxn modelId="{60594542-B88D-4B64-917B-C3B77837AF61}" type="presParOf" srcId="{21A8312E-F889-4E14-B1DD-1CFBDAB5F3CF}" destId="{1ED7E7B9-5D31-4A8A-8FE3-785348DF1751}" srcOrd="2" destOrd="0" presId="urn:microsoft.com/office/officeart/2008/layout/VerticalCurvedList"/>
    <dgm:cxn modelId="{D1F1AFB9-9FD2-41EA-8BED-4375FF755038}" type="presParOf" srcId="{21A8312E-F889-4E14-B1DD-1CFBDAB5F3CF}" destId="{6957030F-86DB-4A6D-9E19-1AB61D841FD6}" srcOrd="3" destOrd="0" presId="urn:microsoft.com/office/officeart/2008/layout/VerticalCurvedList"/>
    <dgm:cxn modelId="{6CDEF84D-3158-48B6-9A38-E2D089686B8F}" type="presParOf" srcId="{39F5B42F-F878-44C7-BB4D-6CA51B7BB949}" destId="{A8D7249A-6420-4F48-A384-00D165F4386F}" srcOrd="1" destOrd="0" presId="urn:microsoft.com/office/officeart/2008/layout/VerticalCurvedList"/>
    <dgm:cxn modelId="{B8873E42-47E1-442D-A2BC-10B8CA26B73C}" type="presParOf" srcId="{39F5B42F-F878-44C7-BB4D-6CA51B7BB949}" destId="{62D1EED4-8A26-4CEA-95CB-2995259F5340}" srcOrd="2" destOrd="0" presId="urn:microsoft.com/office/officeart/2008/layout/VerticalCurvedList"/>
    <dgm:cxn modelId="{2B4A286C-8C73-41BB-8E7F-9A950CD265BB}" type="presParOf" srcId="{62D1EED4-8A26-4CEA-95CB-2995259F5340}" destId="{3F878F1B-B0B3-4B85-BAB5-8C9B77F09DA0}" srcOrd="0" destOrd="0" presId="urn:microsoft.com/office/officeart/2008/layout/VerticalCurvedList"/>
    <dgm:cxn modelId="{3ECB3538-2D9C-4D5D-9781-901C072360B9}" type="presParOf" srcId="{39F5B42F-F878-44C7-BB4D-6CA51B7BB949}" destId="{AAE199B0-C038-4ED6-9AE1-BF08E47697ED}" srcOrd="3" destOrd="0" presId="urn:microsoft.com/office/officeart/2008/layout/VerticalCurvedList"/>
    <dgm:cxn modelId="{636EF13B-48BC-489B-B988-1CA5E1C5AA12}" type="presParOf" srcId="{39F5B42F-F878-44C7-BB4D-6CA51B7BB949}" destId="{61C38081-9323-4E52-BBA7-D602B52C59A1}" srcOrd="4" destOrd="0" presId="urn:microsoft.com/office/officeart/2008/layout/VerticalCurvedList"/>
    <dgm:cxn modelId="{9403ED3C-3430-4842-819E-B021E86BE74A}" type="presParOf" srcId="{61C38081-9323-4E52-BBA7-D602B52C59A1}" destId="{4F4E5364-05C4-427F-AA10-E47295894C66}" srcOrd="0" destOrd="0" presId="urn:microsoft.com/office/officeart/2008/layout/VerticalCurvedList"/>
    <dgm:cxn modelId="{8B3B5137-71A6-4422-B55B-14E813CB5FED}" type="presParOf" srcId="{39F5B42F-F878-44C7-BB4D-6CA51B7BB949}" destId="{EE00FEA1-B2A8-497D-A0BB-625FAAC2356A}" srcOrd="5" destOrd="0" presId="urn:microsoft.com/office/officeart/2008/layout/VerticalCurvedList"/>
    <dgm:cxn modelId="{19090F04-0C3A-4A1E-A20A-5842109813C7}" type="presParOf" srcId="{39F5B42F-F878-44C7-BB4D-6CA51B7BB949}" destId="{8BD5442F-103C-4A91-8118-34E7DCB2E62C}" srcOrd="6" destOrd="0" presId="urn:microsoft.com/office/officeart/2008/layout/VerticalCurvedList"/>
    <dgm:cxn modelId="{3E93EEAC-01E1-40CD-ABD7-1B2581147142}" type="presParOf" srcId="{8BD5442F-103C-4A91-8118-34E7DCB2E62C}" destId="{ACF2825B-A5F7-43ED-B49E-48E3F1622EA6}" srcOrd="0" destOrd="0" presId="urn:microsoft.com/office/officeart/2008/layout/VerticalCurvedList"/>
    <dgm:cxn modelId="{8CF53602-871C-41C5-AFE2-0EC5575BACA4}" type="presParOf" srcId="{39F5B42F-F878-44C7-BB4D-6CA51B7BB949}" destId="{9DC8152C-291F-4704-AD7E-4A538B0E4A1A}" srcOrd="7" destOrd="0" presId="urn:microsoft.com/office/officeart/2008/layout/VerticalCurvedList"/>
    <dgm:cxn modelId="{F81BA7B2-D693-4CDF-B73C-71EDD60BA3B1}" type="presParOf" srcId="{39F5B42F-F878-44C7-BB4D-6CA51B7BB949}" destId="{0DC5ED94-F6AB-4A64-92E2-50CD80506C97}" srcOrd="8" destOrd="0" presId="urn:microsoft.com/office/officeart/2008/layout/VerticalCurvedList"/>
    <dgm:cxn modelId="{09AF1E7D-0A67-44FE-84E4-39C78F784991}" type="presParOf" srcId="{0DC5ED94-F6AB-4A64-92E2-50CD80506C97}" destId="{31A4E785-EF43-499E-AB48-AD2D5AB15881}" srcOrd="0" destOrd="0" presId="urn:microsoft.com/office/officeart/2008/layout/VerticalCurvedList"/>
    <dgm:cxn modelId="{BEDFABCA-48A8-41A1-B4DD-3DA6E45E14A5}" type="presParOf" srcId="{39F5B42F-F878-44C7-BB4D-6CA51B7BB949}" destId="{2DDE333D-DC63-4AE9-81B7-28C8B15DA821}" srcOrd="9" destOrd="0" presId="urn:microsoft.com/office/officeart/2008/layout/VerticalCurvedList"/>
    <dgm:cxn modelId="{E7A0705F-F903-40FF-A800-C52B1BE038E4}" type="presParOf" srcId="{39F5B42F-F878-44C7-BB4D-6CA51B7BB949}" destId="{BC9A5432-45F5-40AD-A488-E45212A0CCB7}" srcOrd="10" destOrd="0" presId="urn:microsoft.com/office/officeart/2008/layout/VerticalCurvedList"/>
    <dgm:cxn modelId="{707A65D4-57CA-4FB2-B6E9-4F0C1A1C7F7A}" type="presParOf" srcId="{BC9A5432-45F5-40AD-A488-E45212A0CCB7}" destId="{312A7067-427A-487E-93B1-E36294CACF1B}" srcOrd="0" destOrd="0" presId="urn:microsoft.com/office/officeart/2008/layout/VerticalCurvedList"/>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2CE2FC-652E-4B70-B833-21EFC432BEE5}">
      <dsp:nvSpPr>
        <dsp:cNvPr id="0" name=""/>
        <dsp:cNvSpPr/>
      </dsp:nvSpPr>
      <dsp:spPr>
        <a:xfrm>
          <a:off x="470" y="692654"/>
          <a:ext cx="1000216" cy="824969"/>
        </a:xfrm>
        <a:prstGeom prst="roundRect">
          <a:avLst>
            <a:gd name="adj" fmla="val 10000"/>
          </a:avLst>
        </a:prstGeom>
        <a:solidFill>
          <a:schemeClr val="tx2">
            <a:lumMod val="20000"/>
            <a:lumOff val="80000"/>
            <a:alpha val="9000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A778519-B2EA-4F66-B633-A172BFD5FAC2}">
      <dsp:nvSpPr>
        <dsp:cNvPr id="0" name=""/>
        <dsp:cNvSpPr/>
      </dsp:nvSpPr>
      <dsp:spPr>
        <a:xfrm>
          <a:off x="571096" y="919772"/>
          <a:ext cx="1057795" cy="1057795"/>
        </a:xfrm>
        <a:prstGeom prst="leftCircularArrow">
          <a:avLst>
            <a:gd name="adj1" fmla="val 2730"/>
            <a:gd name="adj2" fmla="val 332570"/>
            <a:gd name="adj3" fmla="val 2108081"/>
            <a:gd name="adj4" fmla="val 9024489"/>
            <a:gd name="adj5" fmla="val 3184"/>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6F2FE72-2A85-4ED8-A0A5-16C3B06B0295}">
      <dsp:nvSpPr>
        <dsp:cNvPr id="0" name=""/>
        <dsp:cNvSpPr/>
      </dsp:nvSpPr>
      <dsp:spPr>
        <a:xfrm>
          <a:off x="222741" y="1340845"/>
          <a:ext cx="889081" cy="353558"/>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8890" rIns="13335" bIns="8890" numCol="1" spcCol="1270" anchor="ctr" anchorCtr="0">
          <a:noAutofit/>
        </a:bodyPr>
        <a:lstStyle/>
        <a:p>
          <a:pPr lvl="0" algn="ctr" defTabSz="311150">
            <a:lnSpc>
              <a:spcPct val="90000"/>
            </a:lnSpc>
            <a:spcBef>
              <a:spcPct val="0"/>
            </a:spcBef>
            <a:spcAft>
              <a:spcPct val="35000"/>
            </a:spcAft>
          </a:pPr>
          <a:r>
            <a:rPr lang="en-US" sz="700" kern="1200" dirty="0" smtClean="0"/>
            <a:t>Entered Pilot Project May 2018</a:t>
          </a:r>
          <a:endParaRPr lang="en-US" sz="700" kern="1200" dirty="0"/>
        </a:p>
      </dsp:txBody>
      <dsp:txXfrm>
        <a:off x="233096" y="1351200"/>
        <a:ext cx="868371" cy="332848"/>
      </dsp:txXfrm>
    </dsp:sp>
    <dsp:sp modelId="{D1C773DC-A183-4EB6-81C1-A008CB23F1AE}">
      <dsp:nvSpPr>
        <dsp:cNvPr id="0" name=""/>
        <dsp:cNvSpPr/>
      </dsp:nvSpPr>
      <dsp:spPr>
        <a:xfrm>
          <a:off x="1249311" y="692654"/>
          <a:ext cx="1000216" cy="824969"/>
        </a:xfrm>
        <a:prstGeom prst="roundRect">
          <a:avLst>
            <a:gd name="adj" fmla="val 10000"/>
          </a:avLst>
        </a:prstGeom>
        <a:solidFill>
          <a:schemeClr val="tx2">
            <a:lumMod val="20000"/>
            <a:lumOff val="80000"/>
            <a:alpha val="90000"/>
          </a:schemeClr>
        </a:solidFill>
        <a:ln w="12700" cap="flat" cmpd="sng" algn="ctr">
          <a:solidFill>
            <a:schemeClr val="accent5">
              <a:hueOff val="-3676672"/>
              <a:satOff val="-5114"/>
              <a:lumOff val="-1961"/>
              <a:alphaOff val="0"/>
            </a:schemeClr>
          </a:solidFill>
          <a:prstDash val="solid"/>
          <a:miter lim="800000"/>
        </a:ln>
        <a:effectLst/>
      </dsp:spPr>
      <dsp:style>
        <a:lnRef idx="2">
          <a:scrgbClr r="0" g="0" b="0"/>
        </a:lnRef>
        <a:fillRef idx="1">
          <a:scrgbClr r="0" g="0" b="0"/>
        </a:fillRef>
        <a:effectRef idx="0">
          <a:scrgbClr r="0" g="0" b="0"/>
        </a:effectRef>
        <a:fontRef idx="minor"/>
      </dsp:style>
    </dsp:sp>
    <dsp:sp modelId="{98C68672-F8F0-423C-8A3E-AA06B6F900D4}">
      <dsp:nvSpPr>
        <dsp:cNvPr id="0" name=""/>
        <dsp:cNvSpPr/>
      </dsp:nvSpPr>
      <dsp:spPr>
        <a:xfrm>
          <a:off x="1811601" y="200364"/>
          <a:ext cx="1185601" cy="1185601"/>
        </a:xfrm>
        <a:prstGeom prst="circularArrow">
          <a:avLst>
            <a:gd name="adj1" fmla="val 2435"/>
            <a:gd name="adj2" fmla="val 294698"/>
            <a:gd name="adj3" fmla="val 19529791"/>
            <a:gd name="adj4" fmla="val 12575511"/>
            <a:gd name="adj5" fmla="val 2841"/>
          </a:avLst>
        </a:prstGeom>
        <a:solidFill>
          <a:schemeClr val="accent5">
            <a:hueOff val="-7353344"/>
            <a:satOff val="-10228"/>
            <a:lumOff val="-392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33571D1-3785-4640-B9B8-70911869329B}">
      <dsp:nvSpPr>
        <dsp:cNvPr id="0" name=""/>
        <dsp:cNvSpPr/>
      </dsp:nvSpPr>
      <dsp:spPr>
        <a:xfrm>
          <a:off x="1471582" y="515875"/>
          <a:ext cx="889081" cy="353558"/>
        </a:xfrm>
        <a:prstGeom prst="roundRect">
          <a:avLst>
            <a:gd name="adj" fmla="val 10000"/>
          </a:avLst>
        </a:prstGeom>
        <a:solidFill>
          <a:schemeClr val="accent5">
            <a:hueOff val="-3676672"/>
            <a:satOff val="-511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8890" rIns="13335" bIns="8890" numCol="1" spcCol="1270" anchor="ctr" anchorCtr="0">
          <a:noAutofit/>
        </a:bodyPr>
        <a:lstStyle/>
        <a:p>
          <a:pPr lvl="0" algn="ctr" defTabSz="311150">
            <a:lnSpc>
              <a:spcPct val="90000"/>
            </a:lnSpc>
            <a:spcBef>
              <a:spcPct val="0"/>
            </a:spcBef>
            <a:spcAft>
              <a:spcPct val="35000"/>
            </a:spcAft>
          </a:pPr>
          <a:r>
            <a:rPr lang="en-US" sz="700" kern="1200" dirty="0" smtClean="0"/>
            <a:t>Became Enrolled School Medical Provider 9/6/2018 </a:t>
          </a:r>
          <a:endParaRPr lang="en-US" sz="700" kern="1200" dirty="0"/>
        </a:p>
      </dsp:txBody>
      <dsp:txXfrm>
        <a:off x="1481937" y="526230"/>
        <a:ext cx="868371" cy="332848"/>
      </dsp:txXfrm>
    </dsp:sp>
    <dsp:sp modelId="{32F1554C-2006-40C1-BC52-3E33F929295D}">
      <dsp:nvSpPr>
        <dsp:cNvPr id="0" name=""/>
        <dsp:cNvSpPr/>
      </dsp:nvSpPr>
      <dsp:spPr>
        <a:xfrm>
          <a:off x="2498152" y="692654"/>
          <a:ext cx="1000216" cy="824969"/>
        </a:xfrm>
        <a:prstGeom prst="roundRect">
          <a:avLst>
            <a:gd name="adj" fmla="val 10000"/>
          </a:avLst>
        </a:prstGeom>
        <a:solidFill>
          <a:schemeClr val="tx2">
            <a:lumMod val="20000"/>
            <a:lumOff val="80000"/>
            <a:alpha val="90000"/>
          </a:schemeClr>
        </a:solidFill>
        <a:ln w="12700" cap="flat" cmpd="sng" algn="ctr">
          <a:solidFill>
            <a:schemeClr val="accent5">
              <a:hueOff val="-7353344"/>
              <a:satOff val="-10228"/>
              <a:lumOff val="-3922"/>
              <a:alphaOff val="0"/>
            </a:schemeClr>
          </a:solidFill>
          <a:prstDash val="solid"/>
          <a:miter lim="800000"/>
        </a:ln>
        <a:effectLst/>
      </dsp:spPr>
      <dsp:style>
        <a:lnRef idx="2">
          <a:scrgbClr r="0" g="0" b="0"/>
        </a:lnRef>
        <a:fillRef idx="1">
          <a:scrgbClr r="0" g="0" b="0"/>
        </a:fillRef>
        <a:effectRef idx="0">
          <a:scrgbClr r="0" g="0" b="0"/>
        </a:effectRef>
        <a:fontRef idx="minor"/>
      </dsp:style>
    </dsp:sp>
    <dsp:sp modelId="{940AAE8A-F883-46B7-A275-B03370DCDA8C}">
      <dsp:nvSpPr>
        <dsp:cNvPr id="0" name=""/>
        <dsp:cNvSpPr/>
      </dsp:nvSpPr>
      <dsp:spPr>
        <a:xfrm>
          <a:off x="2720422" y="1340845"/>
          <a:ext cx="889081" cy="353558"/>
        </a:xfrm>
        <a:prstGeom prst="roundRect">
          <a:avLst>
            <a:gd name="adj" fmla="val 10000"/>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8890" rIns="13335" bIns="8890" numCol="1" spcCol="1270" anchor="ctr" anchorCtr="0">
          <a:noAutofit/>
        </a:bodyPr>
        <a:lstStyle/>
        <a:p>
          <a:pPr lvl="0" algn="ctr" defTabSz="311150">
            <a:lnSpc>
              <a:spcPct val="90000"/>
            </a:lnSpc>
            <a:spcBef>
              <a:spcPct val="0"/>
            </a:spcBef>
            <a:spcAft>
              <a:spcPct val="35000"/>
            </a:spcAft>
          </a:pPr>
          <a:r>
            <a:rPr lang="en-US" sz="700" kern="1200" dirty="0" smtClean="0"/>
            <a:t>First Billing Submission 3/1/2019</a:t>
          </a:r>
          <a:endParaRPr lang="en-US" sz="700" kern="1200" dirty="0"/>
        </a:p>
      </dsp:txBody>
      <dsp:txXfrm>
        <a:off x="2730777" y="1351200"/>
        <a:ext cx="868371" cy="3328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6D1E51-2A48-4B2E-ADBA-A8A371975D22}">
      <dsp:nvSpPr>
        <dsp:cNvPr id="0" name=""/>
        <dsp:cNvSpPr/>
      </dsp:nvSpPr>
      <dsp:spPr>
        <a:xfrm>
          <a:off x="-2996783" y="-461537"/>
          <a:ext cx="3575039" cy="3575039"/>
        </a:xfrm>
        <a:prstGeom prst="blockArc">
          <a:avLst>
            <a:gd name="adj1" fmla="val 18900000"/>
            <a:gd name="adj2" fmla="val 2700000"/>
            <a:gd name="adj3" fmla="val 604"/>
          </a:avLst>
        </a:pr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8D7249A-6420-4F48-A384-00D165F4386F}">
      <dsp:nvSpPr>
        <dsp:cNvPr id="0" name=""/>
        <dsp:cNvSpPr/>
      </dsp:nvSpPr>
      <dsp:spPr>
        <a:xfrm>
          <a:off x="254057" y="165694"/>
          <a:ext cx="2932604" cy="33160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3209" tIns="35560" rIns="35560" bIns="35560" numCol="1" spcCol="1270" anchor="ctr" anchorCtr="0">
          <a:noAutofit/>
        </a:bodyPr>
        <a:lstStyle/>
        <a:p>
          <a:pPr lvl="0" algn="l" defTabSz="622300">
            <a:lnSpc>
              <a:spcPct val="90000"/>
            </a:lnSpc>
            <a:spcBef>
              <a:spcPct val="0"/>
            </a:spcBef>
            <a:spcAft>
              <a:spcPct val="35000"/>
            </a:spcAft>
          </a:pPr>
          <a:r>
            <a:rPr lang="en-US" sz="1400" b="1" kern="1200" dirty="0" smtClean="0"/>
            <a:t>Learning Billing Process</a:t>
          </a:r>
          <a:endParaRPr lang="en-US" sz="1400" b="1" kern="1200" dirty="0"/>
        </a:p>
      </dsp:txBody>
      <dsp:txXfrm>
        <a:off x="254057" y="165694"/>
        <a:ext cx="2932604" cy="331601"/>
      </dsp:txXfrm>
    </dsp:sp>
    <dsp:sp modelId="{3F878F1B-B0B3-4B85-BAB5-8C9B77F09DA0}">
      <dsp:nvSpPr>
        <dsp:cNvPr id="0" name=""/>
        <dsp:cNvSpPr/>
      </dsp:nvSpPr>
      <dsp:spPr>
        <a:xfrm>
          <a:off x="46806" y="124244"/>
          <a:ext cx="414501" cy="414501"/>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AE199B0-C038-4ED6-9AE1-BF08E47697ED}">
      <dsp:nvSpPr>
        <dsp:cNvPr id="0" name=""/>
        <dsp:cNvSpPr/>
      </dsp:nvSpPr>
      <dsp:spPr>
        <a:xfrm>
          <a:off x="491673" y="662937"/>
          <a:ext cx="2694988" cy="331601"/>
        </a:xfrm>
        <a:prstGeom prst="rect">
          <a:avLst/>
        </a:prstGeom>
        <a:solidFill>
          <a:schemeClr val="accent5">
            <a:hueOff val="-1838336"/>
            <a:satOff val="-2557"/>
            <a:lumOff val="-9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3209" tIns="35560" rIns="35560" bIns="35560" numCol="1" spcCol="1270" anchor="ctr" anchorCtr="0">
          <a:noAutofit/>
        </a:bodyPr>
        <a:lstStyle/>
        <a:p>
          <a:pPr lvl="0" algn="l" defTabSz="622300">
            <a:lnSpc>
              <a:spcPct val="90000"/>
            </a:lnSpc>
            <a:spcBef>
              <a:spcPct val="0"/>
            </a:spcBef>
            <a:spcAft>
              <a:spcPct val="35000"/>
            </a:spcAft>
          </a:pPr>
          <a:r>
            <a:rPr lang="en-US" sz="1400" b="1" kern="1200" dirty="0" smtClean="0"/>
            <a:t>Changes in TA Personnel</a:t>
          </a:r>
          <a:endParaRPr lang="en-US" sz="1400" b="1" kern="1200" dirty="0"/>
        </a:p>
      </dsp:txBody>
      <dsp:txXfrm>
        <a:off x="491673" y="662937"/>
        <a:ext cx="2694988" cy="331601"/>
      </dsp:txXfrm>
    </dsp:sp>
    <dsp:sp modelId="{4F4E5364-05C4-427F-AA10-E47295894C66}">
      <dsp:nvSpPr>
        <dsp:cNvPr id="0" name=""/>
        <dsp:cNvSpPr/>
      </dsp:nvSpPr>
      <dsp:spPr>
        <a:xfrm>
          <a:off x="284422" y="621487"/>
          <a:ext cx="414501" cy="414501"/>
        </a:xfrm>
        <a:prstGeom prst="ellipse">
          <a:avLst/>
        </a:prstGeom>
        <a:solidFill>
          <a:schemeClr val="lt1">
            <a:hueOff val="0"/>
            <a:satOff val="0"/>
            <a:lumOff val="0"/>
            <a:alphaOff val="0"/>
          </a:schemeClr>
        </a:solidFill>
        <a:ln w="12700" cap="flat" cmpd="sng" algn="ctr">
          <a:solidFill>
            <a:schemeClr val="accent5">
              <a:hueOff val="-1838336"/>
              <a:satOff val="-2557"/>
              <a:lumOff val="-981"/>
              <a:alphaOff val="0"/>
            </a:schemeClr>
          </a:solidFill>
          <a:prstDash val="solid"/>
          <a:miter lim="800000"/>
        </a:ln>
        <a:effectLst/>
      </dsp:spPr>
      <dsp:style>
        <a:lnRef idx="2">
          <a:scrgbClr r="0" g="0" b="0"/>
        </a:lnRef>
        <a:fillRef idx="1">
          <a:scrgbClr r="0" g="0" b="0"/>
        </a:fillRef>
        <a:effectRef idx="0">
          <a:scrgbClr r="0" g="0" b="0"/>
        </a:effectRef>
        <a:fontRef idx="minor"/>
      </dsp:style>
    </dsp:sp>
    <dsp:sp modelId="{EE00FEA1-B2A8-497D-A0BB-625FAAC2356A}">
      <dsp:nvSpPr>
        <dsp:cNvPr id="0" name=""/>
        <dsp:cNvSpPr/>
      </dsp:nvSpPr>
      <dsp:spPr>
        <a:xfrm>
          <a:off x="564602" y="1160181"/>
          <a:ext cx="2622059" cy="331601"/>
        </a:xfrm>
        <a:prstGeom prst="rect">
          <a:avLst/>
        </a:prstGeom>
        <a:solidFill>
          <a:schemeClr val="accent5">
            <a:hueOff val="-3676672"/>
            <a:satOff val="-511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3209" tIns="35560" rIns="35560" bIns="35560" numCol="1" spcCol="1270" anchor="ctr" anchorCtr="0">
          <a:noAutofit/>
        </a:bodyPr>
        <a:lstStyle/>
        <a:p>
          <a:pPr lvl="0" algn="l" defTabSz="622300">
            <a:lnSpc>
              <a:spcPct val="90000"/>
            </a:lnSpc>
            <a:spcBef>
              <a:spcPct val="0"/>
            </a:spcBef>
            <a:spcAft>
              <a:spcPct val="35000"/>
            </a:spcAft>
          </a:pPr>
          <a:r>
            <a:rPr lang="en-US" sz="1400" b="1" kern="1200" dirty="0" smtClean="0"/>
            <a:t>Transportation Cost Calculation</a:t>
          </a:r>
          <a:endParaRPr lang="en-US" sz="1400" b="1" kern="1200" dirty="0"/>
        </a:p>
      </dsp:txBody>
      <dsp:txXfrm>
        <a:off x="564602" y="1160181"/>
        <a:ext cx="2622059" cy="331601"/>
      </dsp:txXfrm>
    </dsp:sp>
    <dsp:sp modelId="{ACF2825B-A5F7-43ED-B49E-48E3F1622EA6}">
      <dsp:nvSpPr>
        <dsp:cNvPr id="0" name=""/>
        <dsp:cNvSpPr/>
      </dsp:nvSpPr>
      <dsp:spPr>
        <a:xfrm>
          <a:off x="357351" y="1118731"/>
          <a:ext cx="414501" cy="414501"/>
        </a:xfrm>
        <a:prstGeom prst="ellipse">
          <a:avLst/>
        </a:prstGeom>
        <a:solidFill>
          <a:schemeClr val="lt1">
            <a:hueOff val="0"/>
            <a:satOff val="0"/>
            <a:lumOff val="0"/>
            <a:alphaOff val="0"/>
          </a:schemeClr>
        </a:solidFill>
        <a:ln w="12700" cap="flat" cmpd="sng" algn="ctr">
          <a:solidFill>
            <a:schemeClr val="accent5">
              <a:hueOff val="-3676672"/>
              <a:satOff val="-5114"/>
              <a:lumOff val="-1961"/>
              <a:alphaOff val="0"/>
            </a:schemeClr>
          </a:solidFill>
          <a:prstDash val="solid"/>
          <a:miter lim="800000"/>
        </a:ln>
        <a:effectLst/>
      </dsp:spPr>
      <dsp:style>
        <a:lnRef idx="2">
          <a:scrgbClr r="0" g="0" b="0"/>
        </a:lnRef>
        <a:fillRef idx="1">
          <a:scrgbClr r="0" g="0" b="0"/>
        </a:fillRef>
        <a:effectRef idx="0">
          <a:scrgbClr r="0" g="0" b="0"/>
        </a:effectRef>
        <a:fontRef idx="minor"/>
      </dsp:style>
    </dsp:sp>
    <dsp:sp modelId="{9DC8152C-291F-4704-AD7E-4A538B0E4A1A}">
      <dsp:nvSpPr>
        <dsp:cNvPr id="0" name=""/>
        <dsp:cNvSpPr/>
      </dsp:nvSpPr>
      <dsp:spPr>
        <a:xfrm>
          <a:off x="491673" y="1657424"/>
          <a:ext cx="2694988" cy="331601"/>
        </a:xfrm>
        <a:prstGeom prst="rect">
          <a:avLst/>
        </a:prstGeom>
        <a:solidFill>
          <a:schemeClr val="accent5">
            <a:hueOff val="-5515009"/>
            <a:satOff val="-7671"/>
            <a:lumOff val="-294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3209" tIns="35560" rIns="35560" bIns="35560" numCol="1" spcCol="1270" anchor="ctr" anchorCtr="0">
          <a:noAutofit/>
        </a:bodyPr>
        <a:lstStyle/>
        <a:p>
          <a:pPr lvl="0" algn="l" defTabSz="622300">
            <a:lnSpc>
              <a:spcPct val="90000"/>
            </a:lnSpc>
            <a:spcBef>
              <a:spcPct val="0"/>
            </a:spcBef>
            <a:spcAft>
              <a:spcPct val="35000"/>
            </a:spcAft>
          </a:pPr>
          <a:endParaRPr lang="en-US" sz="1400" b="1" kern="1200" dirty="0"/>
        </a:p>
      </dsp:txBody>
      <dsp:txXfrm>
        <a:off x="491673" y="1657424"/>
        <a:ext cx="2694988" cy="331601"/>
      </dsp:txXfrm>
    </dsp:sp>
    <dsp:sp modelId="{31A4E785-EF43-499E-AB48-AD2D5AB15881}">
      <dsp:nvSpPr>
        <dsp:cNvPr id="0" name=""/>
        <dsp:cNvSpPr/>
      </dsp:nvSpPr>
      <dsp:spPr>
        <a:xfrm>
          <a:off x="284422" y="1615974"/>
          <a:ext cx="414501" cy="414501"/>
        </a:xfrm>
        <a:prstGeom prst="ellipse">
          <a:avLst/>
        </a:prstGeom>
        <a:solidFill>
          <a:schemeClr val="lt1">
            <a:hueOff val="0"/>
            <a:satOff val="0"/>
            <a:lumOff val="0"/>
            <a:alphaOff val="0"/>
          </a:schemeClr>
        </a:solidFill>
        <a:ln w="12700" cap="flat" cmpd="sng" algn="ctr">
          <a:solidFill>
            <a:schemeClr val="accent5">
              <a:hueOff val="-5515009"/>
              <a:satOff val="-7671"/>
              <a:lumOff val="-2942"/>
              <a:alphaOff val="0"/>
            </a:schemeClr>
          </a:solidFill>
          <a:prstDash val="solid"/>
          <a:miter lim="800000"/>
        </a:ln>
        <a:effectLst/>
      </dsp:spPr>
      <dsp:style>
        <a:lnRef idx="2">
          <a:scrgbClr r="0" g="0" b="0"/>
        </a:lnRef>
        <a:fillRef idx="1">
          <a:scrgbClr r="0" g="0" b="0"/>
        </a:fillRef>
        <a:effectRef idx="0">
          <a:scrgbClr r="0" g="0" b="0"/>
        </a:effectRef>
        <a:fontRef idx="minor"/>
      </dsp:style>
    </dsp:sp>
    <dsp:sp modelId="{2DDE333D-DC63-4AE9-81B7-28C8B15DA821}">
      <dsp:nvSpPr>
        <dsp:cNvPr id="0" name=""/>
        <dsp:cNvSpPr/>
      </dsp:nvSpPr>
      <dsp:spPr>
        <a:xfrm>
          <a:off x="254057" y="2154667"/>
          <a:ext cx="2932604" cy="331601"/>
        </a:xfrm>
        <a:prstGeom prst="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3209" tIns="35560" rIns="35560" bIns="35560" numCol="1" spcCol="1270" anchor="ctr" anchorCtr="0">
          <a:noAutofit/>
        </a:bodyPr>
        <a:lstStyle/>
        <a:p>
          <a:pPr lvl="0" algn="l" defTabSz="622300">
            <a:lnSpc>
              <a:spcPct val="90000"/>
            </a:lnSpc>
            <a:spcBef>
              <a:spcPct val="0"/>
            </a:spcBef>
            <a:spcAft>
              <a:spcPct val="35000"/>
            </a:spcAft>
          </a:pPr>
          <a:endParaRPr lang="en-US" sz="1400" b="1" kern="1200" dirty="0"/>
        </a:p>
      </dsp:txBody>
      <dsp:txXfrm>
        <a:off x="254057" y="2154667"/>
        <a:ext cx="2932604" cy="331601"/>
      </dsp:txXfrm>
    </dsp:sp>
    <dsp:sp modelId="{312A7067-427A-487E-93B1-E36294CACF1B}">
      <dsp:nvSpPr>
        <dsp:cNvPr id="0" name=""/>
        <dsp:cNvSpPr/>
      </dsp:nvSpPr>
      <dsp:spPr>
        <a:xfrm>
          <a:off x="46806" y="2113217"/>
          <a:ext cx="414501" cy="414501"/>
        </a:xfrm>
        <a:prstGeom prst="ellipse">
          <a:avLst/>
        </a:prstGeom>
        <a:solidFill>
          <a:schemeClr val="lt1">
            <a:hueOff val="0"/>
            <a:satOff val="0"/>
            <a:lumOff val="0"/>
            <a:alphaOff val="0"/>
          </a:schemeClr>
        </a:solidFill>
        <a:ln w="12700" cap="flat" cmpd="sng" algn="ctr">
          <a:solidFill>
            <a:schemeClr val="accent5">
              <a:hueOff val="-7353344"/>
              <a:satOff val="-10228"/>
              <a:lumOff val="-3922"/>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6D1E51-2A48-4B2E-ADBA-A8A371975D22}">
      <dsp:nvSpPr>
        <dsp:cNvPr id="0" name=""/>
        <dsp:cNvSpPr/>
      </dsp:nvSpPr>
      <dsp:spPr>
        <a:xfrm>
          <a:off x="-2996783" y="-461537"/>
          <a:ext cx="3575039" cy="3575039"/>
        </a:xfrm>
        <a:prstGeom prst="blockArc">
          <a:avLst>
            <a:gd name="adj1" fmla="val 18900000"/>
            <a:gd name="adj2" fmla="val 2700000"/>
            <a:gd name="adj3" fmla="val 604"/>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8D7249A-6420-4F48-A384-00D165F4386F}">
      <dsp:nvSpPr>
        <dsp:cNvPr id="0" name=""/>
        <dsp:cNvSpPr/>
      </dsp:nvSpPr>
      <dsp:spPr>
        <a:xfrm>
          <a:off x="254057" y="165694"/>
          <a:ext cx="2840432" cy="331601"/>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3209" tIns="35560" rIns="35560" bIns="35560" numCol="1" spcCol="1270" anchor="ctr" anchorCtr="0">
          <a:noAutofit/>
        </a:bodyPr>
        <a:lstStyle/>
        <a:p>
          <a:pPr lvl="0" algn="l" defTabSz="622300">
            <a:lnSpc>
              <a:spcPct val="90000"/>
            </a:lnSpc>
            <a:spcBef>
              <a:spcPct val="0"/>
            </a:spcBef>
            <a:spcAft>
              <a:spcPct val="35000"/>
            </a:spcAft>
          </a:pPr>
          <a:r>
            <a:rPr lang="en-US" sz="1400" b="1" kern="1200" dirty="0" smtClean="0"/>
            <a:t>Increased School Nurse Hours</a:t>
          </a:r>
          <a:endParaRPr lang="en-US" sz="1400" b="1" kern="1200" dirty="0"/>
        </a:p>
      </dsp:txBody>
      <dsp:txXfrm>
        <a:off x="254057" y="165694"/>
        <a:ext cx="2840432" cy="331601"/>
      </dsp:txXfrm>
    </dsp:sp>
    <dsp:sp modelId="{3F878F1B-B0B3-4B85-BAB5-8C9B77F09DA0}">
      <dsp:nvSpPr>
        <dsp:cNvPr id="0" name=""/>
        <dsp:cNvSpPr/>
      </dsp:nvSpPr>
      <dsp:spPr>
        <a:xfrm>
          <a:off x="46806" y="124244"/>
          <a:ext cx="414501" cy="414501"/>
        </a:xfrm>
        <a:prstGeom prst="ellipse">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AE199B0-C038-4ED6-9AE1-BF08E47697ED}">
      <dsp:nvSpPr>
        <dsp:cNvPr id="0" name=""/>
        <dsp:cNvSpPr/>
      </dsp:nvSpPr>
      <dsp:spPr>
        <a:xfrm>
          <a:off x="491673" y="662937"/>
          <a:ext cx="2602816" cy="331601"/>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3209" tIns="35560" rIns="35560" bIns="35560" numCol="1" spcCol="1270" anchor="ctr" anchorCtr="0">
          <a:noAutofit/>
        </a:bodyPr>
        <a:lstStyle/>
        <a:p>
          <a:pPr lvl="0" algn="l" defTabSz="622300">
            <a:lnSpc>
              <a:spcPct val="90000"/>
            </a:lnSpc>
            <a:spcBef>
              <a:spcPct val="0"/>
            </a:spcBef>
            <a:spcAft>
              <a:spcPct val="35000"/>
            </a:spcAft>
          </a:pPr>
          <a:r>
            <a:rPr lang="en-US" sz="1400" b="1" kern="1200" dirty="0" smtClean="0"/>
            <a:t>Tracking of Medicaid Services</a:t>
          </a:r>
          <a:endParaRPr lang="en-US" sz="1400" b="1" kern="1200" dirty="0"/>
        </a:p>
      </dsp:txBody>
      <dsp:txXfrm>
        <a:off x="491673" y="662937"/>
        <a:ext cx="2602816" cy="331601"/>
      </dsp:txXfrm>
    </dsp:sp>
    <dsp:sp modelId="{4F4E5364-05C4-427F-AA10-E47295894C66}">
      <dsp:nvSpPr>
        <dsp:cNvPr id="0" name=""/>
        <dsp:cNvSpPr/>
      </dsp:nvSpPr>
      <dsp:spPr>
        <a:xfrm>
          <a:off x="284422" y="621487"/>
          <a:ext cx="414501" cy="414501"/>
        </a:xfrm>
        <a:prstGeom prst="ellipse">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E00FEA1-B2A8-497D-A0BB-625FAAC2356A}">
      <dsp:nvSpPr>
        <dsp:cNvPr id="0" name=""/>
        <dsp:cNvSpPr/>
      </dsp:nvSpPr>
      <dsp:spPr>
        <a:xfrm>
          <a:off x="581653" y="1070998"/>
          <a:ext cx="2495784" cy="50996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3209" tIns="35560" rIns="35560" bIns="35560" numCol="1" spcCol="1270" anchor="ctr" anchorCtr="0">
          <a:noAutofit/>
        </a:bodyPr>
        <a:lstStyle/>
        <a:p>
          <a:pPr lvl="0" algn="l" defTabSz="622300">
            <a:lnSpc>
              <a:spcPct val="90000"/>
            </a:lnSpc>
            <a:spcBef>
              <a:spcPct val="0"/>
            </a:spcBef>
            <a:spcAft>
              <a:spcPct val="35000"/>
            </a:spcAft>
          </a:pPr>
          <a:r>
            <a:rPr lang="en-US" sz="1400" b="1" kern="1200" dirty="0" smtClean="0"/>
            <a:t>Documentation of Services to Students</a:t>
          </a:r>
          <a:endParaRPr lang="en-US" sz="1400" b="1" kern="1200" dirty="0"/>
        </a:p>
      </dsp:txBody>
      <dsp:txXfrm>
        <a:off x="581653" y="1070998"/>
        <a:ext cx="2495784" cy="509966"/>
      </dsp:txXfrm>
    </dsp:sp>
    <dsp:sp modelId="{ACF2825B-A5F7-43ED-B49E-48E3F1622EA6}">
      <dsp:nvSpPr>
        <dsp:cNvPr id="0" name=""/>
        <dsp:cNvSpPr/>
      </dsp:nvSpPr>
      <dsp:spPr>
        <a:xfrm>
          <a:off x="357351" y="1118731"/>
          <a:ext cx="414501" cy="414501"/>
        </a:xfrm>
        <a:prstGeom prst="ellipse">
          <a:avLst/>
        </a:prstGeom>
        <a:solidFill>
          <a:schemeClr val="lt1">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DC8152C-291F-4704-AD7E-4A538B0E4A1A}">
      <dsp:nvSpPr>
        <dsp:cNvPr id="0" name=""/>
        <dsp:cNvSpPr/>
      </dsp:nvSpPr>
      <dsp:spPr>
        <a:xfrm>
          <a:off x="491673" y="1657424"/>
          <a:ext cx="2602816" cy="33160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3209" tIns="35560" rIns="35560" bIns="35560" numCol="1" spcCol="1270" anchor="ctr" anchorCtr="0">
          <a:noAutofit/>
        </a:bodyPr>
        <a:lstStyle/>
        <a:p>
          <a:pPr lvl="0" algn="l" defTabSz="622300">
            <a:lnSpc>
              <a:spcPct val="90000"/>
            </a:lnSpc>
            <a:spcBef>
              <a:spcPct val="0"/>
            </a:spcBef>
            <a:spcAft>
              <a:spcPct val="35000"/>
            </a:spcAft>
          </a:pPr>
          <a:endParaRPr lang="en-US" sz="1400" b="1" kern="1200" dirty="0"/>
        </a:p>
      </dsp:txBody>
      <dsp:txXfrm>
        <a:off x="491673" y="1657424"/>
        <a:ext cx="2602816" cy="331601"/>
      </dsp:txXfrm>
    </dsp:sp>
    <dsp:sp modelId="{31A4E785-EF43-499E-AB48-AD2D5AB15881}">
      <dsp:nvSpPr>
        <dsp:cNvPr id="0" name=""/>
        <dsp:cNvSpPr/>
      </dsp:nvSpPr>
      <dsp:spPr>
        <a:xfrm>
          <a:off x="284422" y="1615974"/>
          <a:ext cx="414501" cy="414501"/>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DDE333D-DC63-4AE9-81B7-28C8B15DA821}">
      <dsp:nvSpPr>
        <dsp:cNvPr id="0" name=""/>
        <dsp:cNvSpPr/>
      </dsp:nvSpPr>
      <dsp:spPr>
        <a:xfrm>
          <a:off x="254057" y="2154667"/>
          <a:ext cx="2840432" cy="33160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3209" tIns="35560" rIns="35560" bIns="35560" numCol="1" spcCol="1270" anchor="ctr" anchorCtr="0">
          <a:noAutofit/>
        </a:bodyPr>
        <a:lstStyle/>
        <a:p>
          <a:pPr lvl="0" algn="l" defTabSz="622300">
            <a:lnSpc>
              <a:spcPct val="90000"/>
            </a:lnSpc>
            <a:spcBef>
              <a:spcPct val="0"/>
            </a:spcBef>
            <a:spcAft>
              <a:spcPct val="35000"/>
            </a:spcAft>
          </a:pPr>
          <a:endParaRPr lang="en-US" sz="1400" b="1" kern="1200" dirty="0"/>
        </a:p>
      </dsp:txBody>
      <dsp:txXfrm>
        <a:off x="254057" y="2154667"/>
        <a:ext cx="2840432" cy="331601"/>
      </dsp:txXfrm>
    </dsp:sp>
    <dsp:sp modelId="{312A7067-427A-487E-93B1-E36294CACF1B}">
      <dsp:nvSpPr>
        <dsp:cNvPr id="0" name=""/>
        <dsp:cNvSpPr/>
      </dsp:nvSpPr>
      <dsp:spPr>
        <a:xfrm>
          <a:off x="46806" y="2113217"/>
          <a:ext cx="414501" cy="414501"/>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0.03333</cdr:x>
      <cdr:y>0.02507</cdr:y>
    </cdr:from>
    <cdr:to>
      <cdr:x>0.95667</cdr:x>
      <cdr:y>0.11699</cdr:y>
    </cdr:to>
    <cdr:sp macro="" textlink="">
      <cdr:nvSpPr>
        <cdr:cNvPr id="2" name="TextBox 1"/>
        <cdr:cNvSpPr txBox="1"/>
      </cdr:nvSpPr>
      <cdr:spPr>
        <a:xfrm xmlns:a="http://schemas.openxmlformats.org/drawingml/2006/main">
          <a:off x="152400" y="68580"/>
          <a:ext cx="4221480" cy="25146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100" b="1">
              <a:solidFill>
                <a:schemeClr val="bg1">
                  <a:lumMod val="50000"/>
                </a:schemeClr>
              </a:solidFill>
            </a:rPr>
            <a:t>Total Reimbursement by Service Type</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0498115-2C77-4446-B3E9-8444F2F43372}" type="datetimeFigureOut">
              <a:rPr lang="en-US" smtClean="0"/>
              <a:t>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39BD16-0DB5-4DC6-99BC-A62B100EA056}" type="slidenum">
              <a:rPr lang="en-US" smtClean="0"/>
              <a:t>‹#›</a:t>
            </a:fld>
            <a:endParaRPr lang="en-US"/>
          </a:p>
        </p:txBody>
      </p:sp>
    </p:spTree>
    <p:extLst>
      <p:ext uri="{BB962C8B-B14F-4D97-AF65-F5344CB8AC3E}">
        <p14:creationId xmlns:p14="http://schemas.microsoft.com/office/powerpoint/2010/main" val="3641150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0498115-2C77-4446-B3E9-8444F2F43372}" type="datetimeFigureOut">
              <a:rPr lang="en-US" smtClean="0"/>
              <a:t>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39BD16-0DB5-4DC6-99BC-A62B100EA056}" type="slidenum">
              <a:rPr lang="en-US" smtClean="0"/>
              <a:t>‹#›</a:t>
            </a:fld>
            <a:endParaRPr lang="en-US"/>
          </a:p>
        </p:txBody>
      </p:sp>
    </p:spTree>
    <p:extLst>
      <p:ext uri="{BB962C8B-B14F-4D97-AF65-F5344CB8AC3E}">
        <p14:creationId xmlns:p14="http://schemas.microsoft.com/office/powerpoint/2010/main" val="2017780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0498115-2C77-4446-B3E9-8444F2F43372}" type="datetimeFigureOut">
              <a:rPr lang="en-US" smtClean="0"/>
              <a:t>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39BD16-0DB5-4DC6-99BC-A62B100EA056}" type="slidenum">
              <a:rPr lang="en-US" smtClean="0"/>
              <a:t>‹#›</a:t>
            </a:fld>
            <a:endParaRPr lang="en-US"/>
          </a:p>
        </p:txBody>
      </p:sp>
    </p:spTree>
    <p:extLst>
      <p:ext uri="{BB962C8B-B14F-4D97-AF65-F5344CB8AC3E}">
        <p14:creationId xmlns:p14="http://schemas.microsoft.com/office/powerpoint/2010/main" val="2503578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0498115-2C77-4446-B3E9-8444F2F43372}" type="datetimeFigureOut">
              <a:rPr lang="en-US" smtClean="0"/>
              <a:t>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39BD16-0DB5-4DC6-99BC-A62B100EA056}" type="slidenum">
              <a:rPr lang="en-US" smtClean="0"/>
              <a:t>‹#›</a:t>
            </a:fld>
            <a:endParaRPr lang="en-US"/>
          </a:p>
        </p:txBody>
      </p:sp>
    </p:spTree>
    <p:extLst>
      <p:ext uri="{BB962C8B-B14F-4D97-AF65-F5344CB8AC3E}">
        <p14:creationId xmlns:p14="http://schemas.microsoft.com/office/powerpoint/2010/main" val="2587644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0498115-2C77-4446-B3E9-8444F2F43372}" type="datetimeFigureOut">
              <a:rPr lang="en-US" smtClean="0"/>
              <a:t>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39BD16-0DB5-4DC6-99BC-A62B100EA056}" type="slidenum">
              <a:rPr lang="en-US" smtClean="0"/>
              <a:t>‹#›</a:t>
            </a:fld>
            <a:endParaRPr lang="en-US"/>
          </a:p>
        </p:txBody>
      </p:sp>
    </p:spTree>
    <p:extLst>
      <p:ext uri="{BB962C8B-B14F-4D97-AF65-F5344CB8AC3E}">
        <p14:creationId xmlns:p14="http://schemas.microsoft.com/office/powerpoint/2010/main" val="1961083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0498115-2C77-4446-B3E9-8444F2F43372}" type="datetimeFigureOut">
              <a:rPr lang="en-US" smtClean="0"/>
              <a:t>2/26/2021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39BD16-0DB5-4DC6-99BC-A62B100EA056}" type="slidenum">
              <a:rPr lang="en-US" smtClean="0"/>
              <a:t>‹#›</a:t>
            </a:fld>
            <a:endParaRPr lang="en-US"/>
          </a:p>
        </p:txBody>
      </p:sp>
    </p:spTree>
    <p:extLst>
      <p:ext uri="{BB962C8B-B14F-4D97-AF65-F5344CB8AC3E}">
        <p14:creationId xmlns:p14="http://schemas.microsoft.com/office/powerpoint/2010/main" val="2756546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0498115-2C77-4446-B3E9-8444F2F43372}" type="datetimeFigureOut">
              <a:rPr lang="en-US" smtClean="0"/>
              <a:t>2/26/2021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39BD16-0DB5-4DC6-99BC-A62B100EA056}" type="slidenum">
              <a:rPr lang="en-US" smtClean="0"/>
              <a:t>‹#›</a:t>
            </a:fld>
            <a:endParaRPr lang="en-US"/>
          </a:p>
        </p:txBody>
      </p:sp>
    </p:spTree>
    <p:extLst>
      <p:ext uri="{BB962C8B-B14F-4D97-AF65-F5344CB8AC3E}">
        <p14:creationId xmlns:p14="http://schemas.microsoft.com/office/powerpoint/2010/main" val="4094017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0498115-2C77-4446-B3E9-8444F2F43372}" type="datetimeFigureOut">
              <a:rPr lang="en-US" smtClean="0"/>
              <a:t>2/26/2021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39BD16-0DB5-4DC6-99BC-A62B100EA056}" type="slidenum">
              <a:rPr lang="en-US" smtClean="0"/>
              <a:t>‹#›</a:t>
            </a:fld>
            <a:endParaRPr lang="en-US"/>
          </a:p>
        </p:txBody>
      </p:sp>
    </p:spTree>
    <p:extLst>
      <p:ext uri="{BB962C8B-B14F-4D97-AF65-F5344CB8AC3E}">
        <p14:creationId xmlns:p14="http://schemas.microsoft.com/office/powerpoint/2010/main" val="965253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498115-2C77-4446-B3E9-8444F2F43372}" type="datetimeFigureOut">
              <a:rPr lang="en-US" smtClean="0"/>
              <a:t>2/26/2021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39BD16-0DB5-4DC6-99BC-A62B100EA056}" type="slidenum">
              <a:rPr lang="en-US" smtClean="0"/>
              <a:t>‹#›</a:t>
            </a:fld>
            <a:endParaRPr lang="en-US"/>
          </a:p>
        </p:txBody>
      </p:sp>
    </p:spTree>
    <p:extLst>
      <p:ext uri="{BB962C8B-B14F-4D97-AF65-F5344CB8AC3E}">
        <p14:creationId xmlns:p14="http://schemas.microsoft.com/office/powerpoint/2010/main" val="4061457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10498115-2C77-4446-B3E9-8444F2F43372}" type="datetimeFigureOut">
              <a:rPr lang="en-US" smtClean="0"/>
              <a:t>2/26/2021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39BD16-0DB5-4DC6-99BC-A62B100EA056}" type="slidenum">
              <a:rPr lang="en-US" smtClean="0"/>
              <a:t>‹#›</a:t>
            </a:fld>
            <a:endParaRPr lang="en-US"/>
          </a:p>
        </p:txBody>
      </p:sp>
    </p:spTree>
    <p:extLst>
      <p:ext uri="{BB962C8B-B14F-4D97-AF65-F5344CB8AC3E}">
        <p14:creationId xmlns:p14="http://schemas.microsoft.com/office/powerpoint/2010/main" val="1608053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10498115-2C77-4446-B3E9-8444F2F43372}" type="datetimeFigureOut">
              <a:rPr lang="en-US" smtClean="0"/>
              <a:t>2/26/2021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39BD16-0DB5-4DC6-99BC-A62B100EA056}" type="slidenum">
              <a:rPr lang="en-US" smtClean="0"/>
              <a:t>‹#›</a:t>
            </a:fld>
            <a:endParaRPr lang="en-US"/>
          </a:p>
        </p:txBody>
      </p:sp>
    </p:spTree>
    <p:extLst>
      <p:ext uri="{BB962C8B-B14F-4D97-AF65-F5344CB8AC3E}">
        <p14:creationId xmlns:p14="http://schemas.microsoft.com/office/powerpoint/2010/main" val="3283793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10498115-2C77-4446-B3E9-8444F2F43372}" type="datetimeFigureOut">
              <a:rPr lang="en-US" smtClean="0"/>
              <a:t>2/26/2021</a:t>
            </a:fld>
            <a:endParaRPr lang="en-US"/>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1D39BD16-0DB5-4DC6-99BC-A62B100EA056}" type="slidenum">
              <a:rPr lang="en-US" smtClean="0"/>
              <a:t>‹#›</a:t>
            </a:fld>
            <a:endParaRPr lang="en-US"/>
          </a:p>
        </p:txBody>
      </p:sp>
    </p:spTree>
    <p:extLst>
      <p:ext uri="{BB962C8B-B14F-4D97-AF65-F5344CB8AC3E}">
        <p14:creationId xmlns:p14="http://schemas.microsoft.com/office/powerpoint/2010/main" val="25461736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13" Type="http://schemas.openxmlformats.org/officeDocument/2006/relationships/diagramLayout" Target="../diagrams/layout2.xml"/><Relationship Id="rId18" Type="http://schemas.openxmlformats.org/officeDocument/2006/relationships/diagramLayout" Target="../diagrams/layout3.xml"/><Relationship Id="rId3" Type="http://schemas.openxmlformats.org/officeDocument/2006/relationships/hyperlink" Target="https://www.oregon.gov/ode/students-and-family/healthsafety/Documents/2019schnursereport.pdf" TargetMode="External"/><Relationship Id="rId21" Type="http://schemas.microsoft.com/office/2007/relationships/diagramDrawing" Target="../diagrams/drawing3.xml"/><Relationship Id="rId7" Type="http://schemas.openxmlformats.org/officeDocument/2006/relationships/diagramColors" Target="../diagrams/colors1.xml"/><Relationship Id="rId12" Type="http://schemas.openxmlformats.org/officeDocument/2006/relationships/diagramData" Target="../diagrams/data2.xml"/><Relationship Id="rId17" Type="http://schemas.openxmlformats.org/officeDocument/2006/relationships/diagramData" Target="../diagrams/data3.xml"/><Relationship Id="rId2" Type="http://schemas.openxmlformats.org/officeDocument/2006/relationships/hyperlink" Target="https://www.ode.state.or.us/data/reportcard/reports.aspx" TargetMode="External"/><Relationship Id="rId16" Type="http://schemas.microsoft.com/office/2007/relationships/diagramDrawing" Target="../diagrams/drawing2.xml"/><Relationship Id="rId20" Type="http://schemas.openxmlformats.org/officeDocument/2006/relationships/diagramColors" Target="../diagrams/colors3.xml"/><Relationship Id="rId1" Type="http://schemas.openxmlformats.org/officeDocument/2006/relationships/slideLayout" Target="../slideLayouts/slideLayout1.xml"/><Relationship Id="rId6" Type="http://schemas.openxmlformats.org/officeDocument/2006/relationships/diagramQuickStyle" Target="../diagrams/quickStyle1.xml"/><Relationship Id="rId11" Type="http://schemas.openxmlformats.org/officeDocument/2006/relationships/image" Target="../media/image3.jpeg"/><Relationship Id="rId5" Type="http://schemas.openxmlformats.org/officeDocument/2006/relationships/diagramLayout" Target="../diagrams/layout1.xml"/><Relationship Id="rId15" Type="http://schemas.openxmlformats.org/officeDocument/2006/relationships/diagramColors" Target="../diagrams/colors2.xml"/><Relationship Id="rId10" Type="http://schemas.openxmlformats.org/officeDocument/2006/relationships/image" Target="../media/image2.png"/><Relationship Id="rId19" Type="http://schemas.openxmlformats.org/officeDocument/2006/relationships/diagramQuickStyle" Target="../diagrams/quickStyle3.xml"/><Relationship Id="rId4" Type="http://schemas.openxmlformats.org/officeDocument/2006/relationships/diagramData" Target="../diagrams/data1.xml"/><Relationship Id="rId9" Type="http://schemas.openxmlformats.org/officeDocument/2006/relationships/image" Target="../media/image1.png"/><Relationship Id="rId14" Type="http://schemas.openxmlformats.org/officeDocument/2006/relationships/diagramQuickStyle" Target="../diagrams/quickStyle2.xml"/><Relationship Id="rId22"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6858000" cy="342900"/>
          </a:xfrm>
          <a:solidFill>
            <a:schemeClr val="accent4"/>
          </a:solidFill>
        </p:spPr>
        <p:txBody>
          <a:bodyPr>
            <a:noAutofit/>
          </a:bodyPr>
          <a:lstStyle/>
          <a:p>
            <a:r>
              <a:rPr lang="en-US" sz="1800" b="1" dirty="0" err="1" smtClean="0">
                <a:solidFill>
                  <a:schemeClr val="accent1">
                    <a:lumMod val="50000"/>
                  </a:schemeClr>
                </a:solidFill>
                <a:latin typeface="+mn-lt"/>
              </a:rPr>
              <a:t>Dufur</a:t>
            </a:r>
            <a:r>
              <a:rPr lang="en-US" sz="1800" b="1" dirty="0" smtClean="0">
                <a:solidFill>
                  <a:schemeClr val="accent1">
                    <a:lumMod val="50000"/>
                  </a:schemeClr>
                </a:solidFill>
                <a:latin typeface="+mn-lt"/>
              </a:rPr>
              <a:t> School District</a:t>
            </a:r>
            <a:endParaRPr lang="en-US" sz="1800" b="1" dirty="0">
              <a:solidFill>
                <a:schemeClr val="accent1">
                  <a:lumMod val="50000"/>
                </a:schemeClr>
              </a:solidFill>
              <a:latin typeface="+mn-lt"/>
            </a:endParaRPr>
          </a:p>
        </p:txBody>
      </p:sp>
      <p:graphicFrame>
        <p:nvGraphicFramePr>
          <p:cNvPr id="4" name="Table 3" descr="Data table with columns showing student enrollment, percentage of students experiencing disability, nursing dependent student count, medically complex student count, percentage of students with free and reduced lunch, county Medicaid eligibility rate." title="Data Table"/>
          <p:cNvGraphicFramePr>
            <a:graphicFrameLocks noGrp="1"/>
          </p:cNvGraphicFramePr>
          <p:nvPr>
            <p:extLst>
              <p:ext uri="{D42A27DB-BD31-4B8C-83A1-F6EECF244321}">
                <p14:modId xmlns:p14="http://schemas.microsoft.com/office/powerpoint/2010/main" val="4087265323"/>
              </p:ext>
            </p:extLst>
          </p:nvPr>
        </p:nvGraphicFramePr>
        <p:xfrm>
          <a:off x="0" y="342901"/>
          <a:ext cx="6858000" cy="1276632"/>
        </p:xfrm>
        <a:graphic>
          <a:graphicData uri="http://schemas.openxmlformats.org/drawingml/2006/table">
            <a:tbl>
              <a:tblPr firstRow="1"/>
              <a:tblGrid>
                <a:gridCol w="945556">
                  <a:extLst>
                    <a:ext uri="{9D8B030D-6E8A-4147-A177-3AD203B41FA5}">
                      <a16:colId xmlns:a16="http://schemas.microsoft.com/office/drawing/2014/main" val="2933126324"/>
                    </a:ext>
                  </a:extLst>
                </a:gridCol>
                <a:gridCol w="1086846">
                  <a:extLst>
                    <a:ext uri="{9D8B030D-6E8A-4147-A177-3AD203B41FA5}">
                      <a16:colId xmlns:a16="http://schemas.microsoft.com/office/drawing/2014/main" val="1599412756"/>
                    </a:ext>
                  </a:extLst>
                </a:gridCol>
                <a:gridCol w="934688">
                  <a:extLst>
                    <a:ext uri="{9D8B030D-6E8A-4147-A177-3AD203B41FA5}">
                      <a16:colId xmlns:a16="http://schemas.microsoft.com/office/drawing/2014/main" val="3436236921"/>
                    </a:ext>
                  </a:extLst>
                </a:gridCol>
                <a:gridCol w="847740">
                  <a:extLst>
                    <a:ext uri="{9D8B030D-6E8A-4147-A177-3AD203B41FA5}">
                      <a16:colId xmlns:a16="http://schemas.microsoft.com/office/drawing/2014/main" val="4030214913"/>
                    </a:ext>
                  </a:extLst>
                </a:gridCol>
                <a:gridCol w="858609">
                  <a:extLst>
                    <a:ext uri="{9D8B030D-6E8A-4147-A177-3AD203B41FA5}">
                      <a16:colId xmlns:a16="http://schemas.microsoft.com/office/drawing/2014/main" val="593241536"/>
                    </a:ext>
                  </a:extLst>
                </a:gridCol>
                <a:gridCol w="1325952">
                  <a:extLst>
                    <a:ext uri="{9D8B030D-6E8A-4147-A177-3AD203B41FA5}">
                      <a16:colId xmlns:a16="http://schemas.microsoft.com/office/drawing/2014/main" val="3978003496"/>
                    </a:ext>
                  </a:extLst>
                </a:gridCol>
                <a:gridCol w="858609">
                  <a:extLst>
                    <a:ext uri="{9D8B030D-6E8A-4147-A177-3AD203B41FA5}">
                      <a16:colId xmlns:a16="http://schemas.microsoft.com/office/drawing/2014/main" val="338310873"/>
                    </a:ext>
                  </a:extLst>
                </a:gridCol>
              </a:tblGrid>
              <a:tr h="684882">
                <a:tc>
                  <a:txBody>
                    <a:bodyPr/>
                    <a:lstStyle/>
                    <a:p>
                      <a:pPr algn="ctr" rtl="0" fontAlgn="t">
                        <a:spcBef>
                          <a:spcPts val="0"/>
                        </a:spcBef>
                        <a:spcAft>
                          <a:spcPts val="0"/>
                        </a:spcAft>
                      </a:pPr>
                      <a:r>
                        <a:rPr lang="en-US" sz="1150" b="1" i="0" u="none" strike="noStrike" dirty="0">
                          <a:solidFill>
                            <a:srgbClr val="6AA84F"/>
                          </a:solidFill>
                          <a:effectLst/>
                          <a:latin typeface="Calibri" panose="020F0502020204030204" pitchFamily="34" charset="0"/>
                        </a:rPr>
                        <a:t>Student Enrollment</a:t>
                      </a:r>
                      <a:endParaRPr lang="en-US"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73763"/>
                    </a:solidFill>
                  </a:tcPr>
                </a:tc>
                <a:tc>
                  <a:txBody>
                    <a:bodyPr/>
                    <a:lstStyle/>
                    <a:p>
                      <a:pPr algn="ctr" rtl="0" fontAlgn="t">
                        <a:spcBef>
                          <a:spcPts val="0"/>
                        </a:spcBef>
                        <a:spcAft>
                          <a:spcPts val="0"/>
                        </a:spcAft>
                      </a:pPr>
                      <a:r>
                        <a:rPr lang="en-US" sz="1150" b="1" i="0" u="none" strike="noStrike">
                          <a:solidFill>
                            <a:srgbClr val="6AA84F"/>
                          </a:solidFill>
                          <a:effectLst/>
                          <a:latin typeface="Calibri" panose="020F0502020204030204" pitchFamily="34" charset="0"/>
                        </a:rPr>
                        <a:t>Percentage of Students Experiencing Disability</a:t>
                      </a: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73763"/>
                    </a:solidFill>
                  </a:tcPr>
                </a:tc>
                <a:tc>
                  <a:txBody>
                    <a:bodyPr/>
                    <a:lstStyle/>
                    <a:p>
                      <a:pPr algn="ctr" rtl="0" fontAlgn="t">
                        <a:spcBef>
                          <a:spcPts val="0"/>
                        </a:spcBef>
                        <a:spcAft>
                          <a:spcPts val="0"/>
                        </a:spcAft>
                      </a:pPr>
                      <a:r>
                        <a:rPr lang="en-US" sz="1150" b="1" i="0" u="none" strike="noStrike" dirty="0">
                          <a:solidFill>
                            <a:srgbClr val="6AA84F"/>
                          </a:solidFill>
                          <a:effectLst/>
                          <a:latin typeface="Calibri" panose="020F0502020204030204" pitchFamily="34" charset="0"/>
                        </a:rPr>
                        <a:t>Nursing </a:t>
                      </a:r>
                      <a:r>
                        <a:rPr lang="en-US" sz="1150" b="1" i="0" u="none" strike="noStrike" dirty="0" smtClean="0">
                          <a:solidFill>
                            <a:srgbClr val="6AA84F"/>
                          </a:solidFill>
                          <a:effectLst/>
                          <a:latin typeface="Calibri" panose="020F0502020204030204" pitchFamily="34" charset="0"/>
                        </a:rPr>
                        <a:t>Dependent Student </a:t>
                      </a:r>
                      <a:r>
                        <a:rPr lang="en-US" sz="1150" b="1" i="0" u="none" strike="noStrike" dirty="0">
                          <a:solidFill>
                            <a:srgbClr val="6AA84F"/>
                          </a:solidFill>
                          <a:effectLst/>
                          <a:latin typeface="Calibri" panose="020F0502020204030204" pitchFamily="34" charset="0"/>
                        </a:rPr>
                        <a:t>Count</a:t>
                      </a:r>
                      <a:endParaRPr lang="en-US"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73763"/>
                    </a:solidFill>
                  </a:tcPr>
                </a:tc>
                <a:tc>
                  <a:txBody>
                    <a:bodyPr/>
                    <a:lstStyle/>
                    <a:p>
                      <a:pPr algn="ctr" rtl="0" fontAlgn="t">
                        <a:spcBef>
                          <a:spcPts val="0"/>
                        </a:spcBef>
                        <a:spcAft>
                          <a:spcPts val="0"/>
                        </a:spcAft>
                      </a:pPr>
                      <a:r>
                        <a:rPr lang="en-US" sz="1150" b="1" i="0" u="none" strike="noStrike" dirty="0">
                          <a:solidFill>
                            <a:srgbClr val="6AA84F"/>
                          </a:solidFill>
                          <a:effectLst/>
                          <a:latin typeface="Calibri" panose="020F0502020204030204" pitchFamily="34" charset="0"/>
                        </a:rPr>
                        <a:t>Medically Fragile Student Count</a:t>
                      </a:r>
                      <a:endParaRPr lang="en-US"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73763"/>
                    </a:solidFill>
                  </a:tcPr>
                </a:tc>
                <a:tc>
                  <a:txBody>
                    <a:bodyPr/>
                    <a:lstStyle/>
                    <a:p>
                      <a:pPr algn="ctr" rtl="0" fontAlgn="t">
                        <a:spcBef>
                          <a:spcPts val="0"/>
                        </a:spcBef>
                        <a:spcAft>
                          <a:spcPts val="0"/>
                        </a:spcAft>
                      </a:pPr>
                      <a:r>
                        <a:rPr lang="en-US" sz="1150" b="1" i="0" u="none" strike="noStrike">
                          <a:solidFill>
                            <a:srgbClr val="6AA84F"/>
                          </a:solidFill>
                          <a:effectLst/>
                          <a:latin typeface="Calibri" panose="020F0502020204030204" pitchFamily="34" charset="0"/>
                        </a:rPr>
                        <a:t>Medically Complex Student Count</a:t>
                      </a: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73763"/>
                    </a:solidFill>
                  </a:tcPr>
                </a:tc>
                <a:tc>
                  <a:txBody>
                    <a:bodyPr/>
                    <a:lstStyle/>
                    <a:p>
                      <a:pPr algn="ctr" rtl="0" fontAlgn="t">
                        <a:spcBef>
                          <a:spcPts val="0"/>
                        </a:spcBef>
                        <a:spcAft>
                          <a:spcPts val="0"/>
                        </a:spcAft>
                      </a:pPr>
                      <a:r>
                        <a:rPr lang="en-US" sz="1150" b="1" i="0" u="none" strike="noStrike" dirty="0">
                          <a:solidFill>
                            <a:srgbClr val="6AA84F"/>
                          </a:solidFill>
                          <a:effectLst/>
                          <a:latin typeface="Calibri" panose="020F0502020204030204" pitchFamily="34" charset="0"/>
                        </a:rPr>
                        <a:t>Percentage of Students with Free &amp; Reduced Lunch</a:t>
                      </a:r>
                      <a:endParaRPr lang="en-US"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73763"/>
                    </a:solidFill>
                  </a:tcPr>
                </a:tc>
                <a:tc>
                  <a:txBody>
                    <a:bodyPr/>
                    <a:lstStyle/>
                    <a:p>
                      <a:pPr algn="ctr" rtl="0" fontAlgn="t">
                        <a:spcBef>
                          <a:spcPts val="0"/>
                        </a:spcBef>
                        <a:spcAft>
                          <a:spcPts val="0"/>
                        </a:spcAft>
                      </a:pPr>
                      <a:r>
                        <a:rPr lang="en-US" sz="1150" b="1" i="0" u="none" strike="noStrike">
                          <a:solidFill>
                            <a:srgbClr val="6AA84F"/>
                          </a:solidFill>
                          <a:effectLst/>
                          <a:latin typeface="Calibri" panose="020F0502020204030204" pitchFamily="34" charset="0"/>
                        </a:rPr>
                        <a:t>County Medicaid Eligibility Rate</a:t>
                      </a: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73763"/>
                    </a:solidFill>
                  </a:tcPr>
                </a:tc>
                <a:extLst>
                  <a:ext uri="{0D108BD9-81ED-4DB2-BD59-A6C34878D82A}">
                    <a16:rowId xmlns:a16="http://schemas.microsoft.com/office/drawing/2014/main" val="1445010831"/>
                  </a:ext>
                </a:extLst>
              </a:tr>
              <a:tr h="448592">
                <a:tc>
                  <a:txBody>
                    <a:bodyPr/>
                    <a:lstStyle/>
                    <a:p>
                      <a:pPr algn="ctr" rtl="0" fontAlgn="t">
                        <a:spcBef>
                          <a:spcPts val="0"/>
                        </a:spcBef>
                        <a:spcAft>
                          <a:spcPts val="0"/>
                        </a:spcAft>
                      </a:pPr>
                      <a:r>
                        <a:rPr lang="en-US" sz="1150" b="0" i="0" u="none" strike="noStrike" dirty="0" smtClean="0">
                          <a:solidFill>
                            <a:srgbClr val="000000"/>
                          </a:solidFill>
                          <a:effectLst/>
                          <a:latin typeface="Calibri" panose="020F0502020204030204" pitchFamily="34" charset="0"/>
                        </a:rPr>
                        <a:t>336</a:t>
                      </a:r>
                      <a:endParaRPr lang="en-US"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150" b="0" i="0" u="none" strike="noStrike" dirty="0" smtClean="0">
                          <a:solidFill>
                            <a:srgbClr val="000000"/>
                          </a:solidFill>
                          <a:effectLst/>
                          <a:latin typeface="Calibri" panose="020F0502020204030204" pitchFamily="34" charset="0"/>
                        </a:rPr>
                        <a:t>14%</a:t>
                      </a:r>
                      <a:endParaRPr lang="en-US"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150" b="0" i="0" u="none" strike="noStrike" smtClean="0">
                          <a:solidFill>
                            <a:srgbClr val="000000"/>
                          </a:solidFill>
                          <a:effectLst/>
                          <a:latin typeface="Calibri" panose="020F0502020204030204" pitchFamily="34" charset="0"/>
                        </a:rPr>
                        <a:t>*</a:t>
                      </a:r>
                      <a:endParaRPr lang="en-US"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150" b="0" i="0" u="none" strike="noStrike" dirty="0" smtClean="0">
                          <a:solidFill>
                            <a:srgbClr val="000000"/>
                          </a:solidFill>
                          <a:effectLst/>
                          <a:latin typeface="Calibri" panose="020F0502020204030204" pitchFamily="34" charset="0"/>
                        </a:rPr>
                        <a:t>4</a:t>
                      </a:r>
                      <a:endParaRPr lang="en-US"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150" b="0" i="0" u="none" strike="noStrike" dirty="0" smtClean="0">
                          <a:solidFill>
                            <a:srgbClr val="000000"/>
                          </a:solidFill>
                          <a:effectLst/>
                          <a:latin typeface="Calibri" panose="020F0502020204030204" pitchFamily="34" charset="0"/>
                        </a:rPr>
                        <a:t>7</a:t>
                      </a:r>
                      <a:endParaRPr lang="en-US"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150" b="0" i="0" u="none" strike="noStrike" dirty="0" smtClean="0">
                          <a:solidFill>
                            <a:srgbClr val="000000"/>
                          </a:solidFill>
                          <a:effectLst/>
                          <a:latin typeface="Calibri" panose="020F0502020204030204" pitchFamily="34" charset="0"/>
                        </a:rPr>
                        <a:t>&gt;95%</a:t>
                      </a:r>
                      <a:endParaRPr lang="en-US"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150" b="0" i="0" u="none" strike="noStrike" dirty="0" smtClean="0">
                          <a:solidFill>
                            <a:srgbClr val="000000"/>
                          </a:solidFill>
                          <a:effectLst/>
                          <a:latin typeface="Calibri" panose="020F0502020204030204" pitchFamily="34" charset="0"/>
                        </a:rPr>
                        <a:t>68.10%</a:t>
                      </a:r>
                      <a:endParaRPr lang="en-US"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0074201"/>
                  </a:ext>
                </a:extLst>
              </a:tr>
            </a:tbl>
          </a:graphicData>
        </a:graphic>
      </p:graphicFrame>
      <p:sp>
        <p:nvSpPr>
          <p:cNvPr id="5" name="Rectangle 1"/>
          <p:cNvSpPr>
            <a:spLocks noChangeArrowheads="1"/>
          </p:cNvSpPr>
          <p:nvPr/>
        </p:nvSpPr>
        <p:spPr bwMode="auto">
          <a:xfrm>
            <a:off x="-53908" y="1617745"/>
            <a:ext cx="7075976"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sng" strike="noStrike" cap="none" normalizeH="0" baseline="0" dirty="0" smtClean="0">
                <a:ln>
                  <a:noFill/>
                </a:ln>
                <a:solidFill>
                  <a:srgbClr val="1155CC"/>
                </a:solidFill>
                <a:effectLst/>
                <a:latin typeface="Calibri" panose="020F0502020204030204" pitchFamily="34" charset="0"/>
                <a:cs typeface="Calibri" panose="020F0502020204030204" pitchFamily="34" charset="0"/>
                <a:hlinkClick r:id="rId2"/>
              </a:rPr>
              <a:t>2018-19 School District Report Card Data</a:t>
            </a:r>
            <a:r>
              <a:rPr kumimoji="0" lang="en-US" altLang="en-US" sz="1100" b="0" i="0" u="none" strike="noStrike" cap="none" normalizeH="0" baseline="0" dirty="0" smtClean="0">
                <a:ln>
                  <a:noFill/>
                </a:ln>
                <a:solidFill>
                  <a:srgbClr val="000000"/>
                </a:solidFill>
                <a:effectLst/>
                <a:latin typeface="Calibri" panose="020F0502020204030204" pitchFamily="34" charset="0"/>
                <a:cs typeface="Calibri" panose="020F0502020204030204" pitchFamily="34" charset="0"/>
              </a:rPr>
              <a:t>, 2018-19 Medicaid Eligibility Rate Data, and </a:t>
            </a:r>
            <a:r>
              <a:rPr kumimoji="0" lang="en-US" altLang="en-US" sz="1100" b="0" i="0" u="sng" strike="noStrike" cap="none" normalizeH="0" baseline="0" dirty="0" smtClean="0">
                <a:ln>
                  <a:noFill/>
                </a:ln>
                <a:solidFill>
                  <a:srgbClr val="1155CC"/>
                </a:solidFill>
                <a:effectLst/>
                <a:latin typeface="Calibri" panose="020F0502020204030204" pitchFamily="34" charset="0"/>
                <a:cs typeface="Calibri" panose="020F0502020204030204" pitchFamily="34" charset="0"/>
                <a:hlinkClick r:id="rId3"/>
              </a:rPr>
              <a:t>2018-19 School Nurse Report Data</a:t>
            </a:r>
            <a:r>
              <a:rPr kumimoji="0" lang="en-US" altLang="en-US" sz="4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6" name="TextBox 5"/>
          <p:cNvSpPr txBox="1"/>
          <p:nvPr/>
        </p:nvSpPr>
        <p:spPr>
          <a:xfrm>
            <a:off x="0" y="1962433"/>
            <a:ext cx="3181350" cy="2462213"/>
          </a:xfrm>
          <a:prstGeom prst="rect">
            <a:avLst/>
          </a:prstGeom>
          <a:noFill/>
        </p:spPr>
        <p:txBody>
          <a:bodyPr wrap="square" rtlCol="0">
            <a:spAutoFit/>
          </a:bodyPr>
          <a:lstStyle/>
          <a:p>
            <a:pPr marL="171450" indent="-171450" algn="just">
              <a:spcAft>
                <a:spcPts val="600"/>
              </a:spcAft>
              <a:buFont typeface="Arial" panose="020B0604020202020204" pitchFamily="34" charset="0"/>
              <a:buChar char="•"/>
            </a:pPr>
            <a:r>
              <a:rPr lang="en-US" sz="1200" dirty="0" err="1" smtClean="0"/>
              <a:t>Dufur</a:t>
            </a:r>
            <a:r>
              <a:rPr lang="en-US" sz="1200" dirty="0" smtClean="0"/>
              <a:t> </a:t>
            </a:r>
            <a:r>
              <a:rPr lang="en-US" sz="1200" dirty="0"/>
              <a:t>School District is located in </a:t>
            </a:r>
            <a:r>
              <a:rPr lang="en-US" sz="1200" dirty="0" err="1" smtClean="0"/>
              <a:t>Dufur</a:t>
            </a:r>
            <a:r>
              <a:rPr lang="en-US" sz="1200" dirty="0" smtClean="0"/>
              <a:t>, </a:t>
            </a:r>
            <a:r>
              <a:rPr lang="en-US" sz="1200" dirty="0"/>
              <a:t>Oregon in </a:t>
            </a:r>
            <a:r>
              <a:rPr lang="en-US" sz="1200" dirty="0" smtClean="0"/>
              <a:t>Wasco </a:t>
            </a:r>
            <a:r>
              <a:rPr lang="en-US" sz="1200" dirty="0"/>
              <a:t>County. They were accepted into the SB111 pilot project </a:t>
            </a:r>
            <a:r>
              <a:rPr lang="en-US" sz="1200" dirty="0" smtClean="0"/>
              <a:t>in May 2018 and </a:t>
            </a:r>
            <a:r>
              <a:rPr lang="en-US" sz="1200" dirty="0"/>
              <a:t>became an enrolled School Medical Provider </a:t>
            </a:r>
            <a:r>
              <a:rPr lang="en-US" sz="1200" dirty="0" smtClean="0"/>
              <a:t>on 9/6/2018.</a:t>
            </a:r>
          </a:p>
          <a:p>
            <a:pPr marL="171450" indent="-171450" algn="just">
              <a:spcAft>
                <a:spcPts val="600"/>
              </a:spcAft>
              <a:buFont typeface="Arial" panose="020B0604020202020204" pitchFamily="34" charset="0"/>
              <a:buChar char="•"/>
            </a:pPr>
            <a:r>
              <a:rPr lang="en-US" sz="1200" dirty="0" smtClean="0"/>
              <a:t>In </a:t>
            </a:r>
            <a:r>
              <a:rPr lang="en-US" sz="1200" dirty="0"/>
              <a:t>February of 2019, </a:t>
            </a:r>
            <a:r>
              <a:rPr lang="en-US" sz="1200" dirty="0" err="1" smtClean="0"/>
              <a:t>Dufur</a:t>
            </a:r>
            <a:r>
              <a:rPr lang="en-US" sz="1200" dirty="0" smtClean="0"/>
              <a:t> </a:t>
            </a:r>
            <a:r>
              <a:rPr lang="en-US" sz="1200" dirty="0"/>
              <a:t>reported an initial start-up cost estimate of </a:t>
            </a:r>
            <a:r>
              <a:rPr lang="en-US" sz="1200" dirty="0" smtClean="0"/>
              <a:t>$3,552 </a:t>
            </a:r>
            <a:r>
              <a:rPr lang="en-US" sz="1200" dirty="0"/>
              <a:t>for the first year of the pilot project. </a:t>
            </a:r>
            <a:endParaRPr lang="en-US" sz="1200" dirty="0" smtClean="0"/>
          </a:p>
          <a:p>
            <a:pPr marL="171450" indent="-171450" algn="just">
              <a:spcAft>
                <a:spcPts val="600"/>
              </a:spcAft>
              <a:buFont typeface="Arial" panose="020B0604020202020204" pitchFamily="34" charset="0"/>
              <a:buChar char="•"/>
            </a:pPr>
            <a:r>
              <a:rPr lang="en-US" sz="1200" dirty="0"/>
              <a:t>Their first billing submission was on </a:t>
            </a:r>
            <a:r>
              <a:rPr lang="en-US" sz="1200" dirty="0" smtClean="0"/>
              <a:t>3/1/2019. As of September 16, 2020, </a:t>
            </a:r>
            <a:r>
              <a:rPr lang="en-US" sz="1200" dirty="0" err="1" smtClean="0"/>
              <a:t>Dufur</a:t>
            </a:r>
            <a:r>
              <a:rPr lang="en-US" sz="1200" dirty="0" smtClean="0"/>
              <a:t> School </a:t>
            </a:r>
            <a:r>
              <a:rPr lang="en-US" sz="1200" dirty="0"/>
              <a:t>District </a:t>
            </a:r>
            <a:r>
              <a:rPr lang="en-US" sz="1200" dirty="0" smtClean="0"/>
              <a:t>had received a total Medicaid </a:t>
            </a:r>
            <a:r>
              <a:rPr lang="en-US" sz="1200" dirty="0"/>
              <a:t>reimbursement </a:t>
            </a:r>
            <a:r>
              <a:rPr lang="en-US" sz="1200" dirty="0" smtClean="0"/>
              <a:t>of $127,590. </a:t>
            </a:r>
            <a:endParaRPr lang="en-US" sz="1200" dirty="0"/>
          </a:p>
        </p:txBody>
      </p:sp>
      <p:grpSp>
        <p:nvGrpSpPr>
          <p:cNvPr id="7" name="Group 6" descr="Time line flow shart showing when school district entered the pilot project, when they became an enrolled school Medicaid provider, and when they submitted their first billing submission." title="Timeline Flow Chart"/>
          <p:cNvGrpSpPr/>
          <p:nvPr/>
        </p:nvGrpSpPr>
        <p:grpSpPr>
          <a:xfrm>
            <a:off x="3248025" y="1788288"/>
            <a:ext cx="3609975" cy="2210279"/>
            <a:chOff x="1524000" y="1397000"/>
            <a:chExt cx="7167418" cy="4394200"/>
          </a:xfrm>
        </p:grpSpPr>
        <p:grpSp>
          <p:nvGrpSpPr>
            <p:cNvPr id="8" name="Group 7"/>
            <p:cNvGrpSpPr/>
            <p:nvPr/>
          </p:nvGrpSpPr>
          <p:grpSpPr>
            <a:xfrm>
              <a:off x="1524000" y="1397000"/>
              <a:ext cx="7167418" cy="4394200"/>
              <a:chOff x="1524000" y="1397000"/>
              <a:chExt cx="7167418" cy="4394200"/>
            </a:xfrm>
          </p:grpSpPr>
          <p:grpSp>
            <p:nvGrpSpPr>
              <p:cNvPr id="10" name="Group 9"/>
              <p:cNvGrpSpPr/>
              <p:nvPr/>
            </p:nvGrpSpPr>
            <p:grpSpPr>
              <a:xfrm>
                <a:off x="1524000" y="1397000"/>
                <a:ext cx="7167418" cy="4394200"/>
                <a:chOff x="1524000" y="1397000"/>
                <a:chExt cx="7167418" cy="4394200"/>
              </a:xfrm>
            </p:grpSpPr>
            <p:graphicFrame>
              <p:nvGraphicFramePr>
                <p:cNvPr id="12" name="Diagram 11"/>
                <p:cNvGraphicFramePr/>
                <p:nvPr>
                  <p:extLst>
                    <p:ext uri="{D42A27DB-BD31-4B8C-83A1-F6EECF244321}">
                      <p14:modId xmlns:p14="http://schemas.microsoft.com/office/powerpoint/2010/main" val="381166800"/>
                    </p:ext>
                  </p:extLst>
                </p:nvPr>
              </p:nvGraphicFramePr>
              <p:xfrm>
                <a:off x="1524000" y="1397000"/>
                <a:ext cx="7167418" cy="4394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13" name="Picture 12" descr="Save Your Doctor Time - Medical Questionnaire"/>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433456" y="3151910"/>
                  <a:ext cx="1182254" cy="1182254"/>
                </a:xfrm>
                <a:prstGeom prst="rect">
                  <a:avLst/>
                </a:prstGeom>
                <a:ln>
                  <a:solidFill>
                    <a:schemeClr val="accent1"/>
                  </a:solidFill>
                </a:ln>
              </p:spPr>
            </p:pic>
          </p:grpSp>
          <p:pic>
            <p:nvPicPr>
              <p:cNvPr id="11" name="Picture 10" descr="File:Emoji u1f4b0.svg - Wikimedia Commons"/>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828056" y="2828638"/>
                <a:ext cx="1205345" cy="1205345"/>
              </a:xfrm>
              <a:prstGeom prst="rect">
                <a:avLst/>
              </a:prstGeom>
              <a:ln>
                <a:solidFill>
                  <a:schemeClr val="accent1"/>
                </a:solidFill>
              </a:ln>
            </p:spPr>
          </p:pic>
        </p:grpSp>
        <p:pic>
          <p:nvPicPr>
            <p:cNvPr id="9" name="Picture 8" descr="A people holding onto a launched rocket and c.. | Free stock vector - 478505"/>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992675" y="2948638"/>
              <a:ext cx="1085345" cy="1085345"/>
            </a:xfrm>
            <a:prstGeom prst="rect">
              <a:avLst/>
            </a:prstGeom>
            <a:ln>
              <a:solidFill>
                <a:schemeClr val="accent1"/>
              </a:solidFill>
            </a:ln>
          </p:spPr>
        </p:pic>
      </p:grpSp>
      <p:sp>
        <p:nvSpPr>
          <p:cNvPr id="16" name="Title 1"/>
          <p:cNvSpPr txBox="1">
            <a:spLocks/>
          </p:cNvSpPr>
          <p:nvPr/>
        </p:nvSpPr>
        <p:spPr>
          <a:xfrm>
            <a:off x="0" y="4380221"/>
            <a:ext cx="6858000" cy="245245"/>
          </a:xfrm>
          <a:prstGeom prst="rect">
            <a:avLst/>
          </a:prstGeom>
          <a:solidFill>
            <a:schemeClr val="accent1">
              <a:lumMod val="50000"/>
            </a:schemeClr>
          </a:solidFill>
        </p:spPr>
        <p:txBody>
          <a:bodyPr vert="horz" lIns="91440" tIns="45720" rIns="91440" bIns="45720" rtlCol="0" anchor="b">
            <a:normAutofit fontScale="925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1400" b="1" dirty="0" smtClean="0">
                <a:solidFill>
                  <a:srgbClr val="92D050"/>
                </a:solidFill>
                <a:latin typeface="+mn-lt"/>
              </a:rPr>
              <a:t>Reimbursement Information</a:t>
            </a:r>
            <a:endParaRPr lang="en-US" sz="1400" b="1" dirty="0">
              <a:solidFill>
                <a:srgbClr val="92D050"/>
              </a:solidFill>
              <a:latin typeface="+mn-lt"/>
            </a:endParaRPr>
          </a:p>
        </p:txBody>
      </p:sp>
      <p:sp>
        <p:nvSpPr>
          <p:cNvPr id="17" name="TextBox 16"/>
          <p:cNvSpPr txBox="1"/>
          <p:nvPr/>
        </p:nvSpPr>
        <p:spPr>
          <a:xfrm>
            <a:off x="3757405" y="4574974"/>
            <a:ext cx="3039708" cy="3308598"/>
          </a:xfrm>
          <a:prstGeom prst="rect">
            <a:avLst/>
          </a:prstGeom>
          <a:noFill/>
        </p:spPr>
        <p:txBody>
          <a:bodyPr wrap="square" rtlCol="0">
            <a:spAutoFit/>
          </a:bodyPr>
          <a:lstStyle/>
          <a:p>
            <a:pPr marL="171450" indent="-171450" algn="just">
              <a:buFont typeface="Arial" panose="020B0604020202020204" pitchFamily="34" charset="0"/>
              <a:buChar char="•"/>
            </a:pPr>
            <a:r>
              <a:rPr lang="en-US" sz="1150" dirty="0" smtClean="0"/>
              <a:t>In the first year of the pilot project, </a:t>
            </a:r>
            <a:r>
              <a:rPr lang="en-US" sz="1150" dirty="0" err="1" smtClean="0"/>
              <a:t>Dufur</a:t>
            </a:r>
            <a:r>
              <a:rPr lang="en-US" sz="1150" dirty="0" smtClean="0"/>
              <a:t> worked to implement systems, integrate technology platforms, develop cost rates, and train staff. They began billing for 12 students and received a total reimbursement of $34,053.</a:t>
            </a:r>
          </a:p>
          <a:p>
            <a:pPr marL="171450" indent="-171450" algn="just">
              <a:buFont typeface="Arial" panose="020B0604020202020204" pitchFamily="34" charset="0"/>
              <a:buChar char="•"/>
            </a:pPr>
            <a:r>
              <a:rPr lang="en-US" sz="1150" dirty="0" smtClean="0"/>
              <a:t>In the second year of the pilot they billed for 15 students and received a total reimbursement of $66,010.</a:t>
            </a:r>
          </a:p>
          <a:p>
            <a:pPr marL="171450" indent="-171450" algn="just">
              <a:buFont typeface="Arial" panose="020B0604020202020204" pitchFamily="34" charset="0"/>
              <a:buChar char="•"/>
            </a:pPr>
            <a:r>
              <a:rPr lang="en-US" sz="1150" dirty="0" smtClean="0"/>
              <a:t>For calendar year 2020, they have been billing for 15 students and have received $27,526. Please note: this reflects the impact of the emergency school closure and shift to distance learning.</a:t>
            </a:r>
          </a:p>
          <a:p>
            <a:pPr marL="171450" indent="-171450" algn="just">
              <a:buFont typeface="Arial" panose="020B0604020202020204" pitchFamily="34" charset="0"/>
              <a:buChar char="•"/>
            </a:pPr>
            <a:r>
              <a:rPr lang="en-US" sz="1150" dirty="0" err="1" smtClean="0"/>
              <a:t>Dufur</a:t>
            </a:r>
            <a:r>
              <a:rPr lang="en-US" sz="1150" dirty="0" smtClean="0"/>
              <a:t> </a:t>
            </a:r>
            <a:r>
              <a:rPr lang="en-US" sz="1150" dirty="0"/>
              <a:t>School District utilized their </a:t>
            </a:r>
            <a:r>
              <a:rPr lang="en-US" sz="1200" dirty="0"/>
              <a:t>Medicaid reimbursement to increase </a:t>
            </a:r>
            <a:r>
              <a:rPr lang="en-US" sz="1200" dirty="0" smtClean="0"/>
              <a:t>nursing FTE and </a:t>
            </a:r>
            <a:r>
              <a:rPr lang="en-US" sz="1200" dirty="0"/>
              <a:t>services.</a:t>
            </a:r>
          </a:p>
          <a:p>
            <a:pPr marL="171450" indent="-171450" algn="just">
              <a:buFont typeface="Arial" panose="020B0604020202020204" pitchFamily="34" charset="0"/>
              <a:buChar char="•"/>
            </a:pPr>
            <a:endParaRPr lang="en-US" sz="1200" dirty="0" smtClean="0"/>
          </a:p>
        </p:txBody>
      </p:sp>
      <p:sp>
        <p:nvSpPr>
          <p:cNvPr id="22" name="Title 1"/>
          <p:cNvSpPr txBox="1">
            <a:spLocks/>
          </p:cNvSpPr>
          <p:nvPr/>
        </p:nvSpPr>
        <p:spPr>
          <a:xfrm>
            <a:off x="-10724" y="7601746"/>
            <a:ext cx="6858000" cy="245245"/>
          </a:xfrm>
          <a:prstGeom prst="rect">
            <a:avLst/>
          </a:prstGeom>
          <a:solidFill>
            <a:schemeClr val="accent1">
              <a:lumMod val="50000"/>
            </a:schemeClr>
          </a:solidFill>
        </p:spPr>
        <p:txBody>
          <a:bodyPr vert="horz" lIns="91440" tIns="45720" rIns="91440" bIns="45720" rtlCol="0" anchor="b">
            <a:normAutofit fontScale="925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1400" b="1" dirty="0" smtClean="0">
                <a:solidFill>
                  <a:srgbClr val="92D050"/>
                </a:solidFill>
                <a:latin typeface="+mn-lt"/>
              </a:rPr>
              <a:t>In Conclusion</a:t>
            </a:r>
            <a:endParaRPr lang="en-US" sz="1400" b="1" dirty="0">
              <a:solidFill>
                <a:srgbClr val="92D050"/>
              </a:solidFill>
              <a:latin typeface="+mn-lt"/>
            </a:endParaRPr>
          </a:p>
        </p:txBody>
      </p:sp>
      <p:sp>
        <p:nvSpPr>
          <p:cNvPr id="21" name="TextBox 20"/>
          <p:cNvSpPr txBox="1"/>
          <p:nvPr/>
        </p:nvSpPr>
        <p:spPr>
          <a:xfrm>
            <a:off x="0" y="7832474"/>
            <a:ext cx="6858000" cy="1015663"/>
          </a:xfrm>
          <a:prstGeom prst="rect">
            <a:avLst/>
          </a:prstGeom>
          <a:noFill/>
        </p:spPr>
        <p:txBody>
          <a:bodyPr wrap="square" rtlCol="0">
            <a:spAutoFit/>
          </a:bodyPr>
          <a:lstStyle/>
          <a:p>
            <a:pPr marL="171450" indent="-171450">
              <a:buFont typeface="Arial" panose="020B0604020202020204" pitchFamily="34" charset="0"/>
              <a:buChar char="•"/>
            </a:pPr>
            <a:r>
              <a:rPr lang="en-US" sz="1200" b="1" u="sng" dirty="0" smtClean="0"/>
              <a:t>Future Outlook</a:t>
            </a:r>
            <a:r>
              <a:rPr lang="en-US" sz="1200" b="1" dirty="0" smtClean="0"/>
              <a:t>: </a:t>
            </a:r>
            <a:r>
              <a:rPr lang="en-US" sz="1200" dirty="0" err="1" smtClean="0"/>
              <a:t>Dufur</a:t>
            </a:r>
            <a:r>
              <a:rPr lang="en-US" sz="1200" dirty="0" smtClean="0"/>
              <a:t> </a:t>
            </a:r>
            <a:r>
              <a:rPr lang="en-US" sz="1200" dirty="0"/>
              <a:t>School District </a:t>
            </a:r>
            <a:r>
              <a:rPr lang="en-US" sz="1200" dirty="0" smtClean="0"/>
              <a:t>feels that Medicaid billing is an important program for schools and plan </a:t>
            </a:r>
            <a:r>
              <a:rPr lang="en-US" sz="1200" dirty="0"/>
              <a:t>continue to </a:t>
            </a:r>
            <a:r>
              <a:rPr lang="en-US" sz="1200" dirty="0" smtClean="0"/>
              <a:t>billing. They believe the </a:t>
            </a:r>
            <a:r>
              <a:rPr lang="en-US" sz="1200" dirty="0"/>
              <a:t>benefits of implementing a Medicaid billing system have outweighed the </a:t>
            </a:r>
            <a:r>
              <a:rPr lang="en-US" sz="1200" dirty="0" smtClean="0"/>
              <a:t>costs. </a:t>
            </a:r>
          </a:p>
          <a:p>
            <a:pPr marL="171450" indent="-171450">
              <a:buFont typeface="Arial" panose="020B0604020202020204" pitchFamily="34" charset="0"/>
              <a:buChar char="•"/>
            </a:pPr>
            <a:r>
              <a:rPr lang="en-US" sz="1200" b="1" u="sng" dirty="0" smtClean="0"/>
              <a:t>Recommendations for the State</a:t>
            </a:r>
            <a:r>
              <a:rPr lang="en-US" sz="1200" b="1" dirty="0" smtClean="0"/>
              <a:t>: </a:t>
            </a:r>
            <a:r>
              <a:rPr lang="en-US" sz="1200" dirty="0" smtClean="0"/>
              <a:t>Continue to support this program.</a:t>
            </a:r>
          </a:p>
          <a:p>
            <a:pPr marL="171450" indent="-171450">
              <a:buFont typeface="Arial" panose="020B0604020202020204" pitchFamily="34" charset="0"/>
              <a:buChar char="•"/>
            </a:pPr>
            <a:r>
              <a:rPr lang="en-US" sz="1200" b="1" u="sng" dirty="0" smtClean="0"/>
              <a:t>Recommendations for School Districts</a:t>
            </a:r>
            <a:r>
              <a:rPr lang="en-US" sz="1200" b="1" dirty="0" smtClean="0"/>
              <a:t>: </a:t>
            </a:r>
            <a:r>
              <a:rPr lang="en-US" sz="1200" dirty="0" smtClean="0"/>
              <a:t>The benefits outweigh the effort of implementing the program.</a:t>
            </a:r>
            <a:endParaRPr lang="en-US" sz="1200" dirty="0"/>
          </a:p>
        </p:txBody>
      </p:sp>
      <p:sp>
        <p:nvSpPr>
          <p:cNvPr id="24" name="TextBox 23"/>
          <p:cNvSpPr txBox="1"/>
          <p:nvPr/>
        </p:nvSpPr>
        <p:spPr>
          <a:xfrm>
            <a:off x="0" y="8840172"/>
            <a:ext cx="3350485" cy="292388"/>
          </a:xfrm>
          <a:prstGeom prst="rect">
            <a:avLst/>
          </a:prstGeom>
          <a:solidFill>
            <a:schemeClr val="accent3"/>
          </a:solidFill>
          <a:ln>
            <a:noFill/>
          </a:ln>
        </p:spPr>
        <p:txBody>
          <a:bodyPr wrap="square" rtlCol="0">
            <a:spAutoFit/>
          </a:bodyPr>
          <a:lstStyle/>
          <a:p>
            <a:pPr algn="ctr"/>
            <a:r>
              <a:rPr lang="en-US" sz="1300" b="1" dirty="0" smtClean="0">
                <a:solidFill>
                  <a:schemeClr val="accent5">
                    <a:lumMod val="50000"/>
                  </a:schemeClr>
                </a:solidFill>
              </a:rPr>
              <a:t>Top Five Benefits of Pilot Project</a:t>
            </a:r>
            <a:endParaRPr lang="en-US" sz="1300" b="1" dirty="0">
              <a:solidFill>
                <a:schemeClr val="accent5">
                  <a:lumMod val="50000"/>
                </a:schemeClr>
              </a:solidFill>
            </a:endParaRPr>
          </a:p>
        </p:txBody>
      </p:sp>
      <p:sp>
        <p:nvSpPr>
          <p:cNvPr id="32" name="TextBox 31"/>
          <p:cNvSpPr txBox="1"/>
          <p:nvPr/>
        </p:nvSpPr>
        <p:spPr>
          <a:xfrm>
            <a:off x="3496791" y="8840172"/>
            <a:ext cx="3350485" cy="292388"/>
          </a:xfrm>
          <a:prstGeom prst="rect">
            <a:avLst/>
          </a:prstGeom>
          <a:solidFill>
            <a:schemeClr val="accent3"/>
          </a:solidFill>
          <a:ln>
            <a:noFill/>
          </a:ln>
        </p:spPr>
        <p:txBody>
          <a:bodyPr wrap="square" rtlCol="0">
            <a:spAutoFit/>
          </a:bodyPr>
          <a:lstStyle/>
          <a:p>
            <a:pPr algn="ctr"/>
            <a:r>
              <a:rPr lang="en-US" sz="1300" b="1" dirty="0" smtClean="0">
                <a:solidFill>
                  <a:schemeClr val="accent5">
                    <a:lumMod val="50000"/>
                  </a:schemeClr>
                </a:solidFill>
              </a:rPr>
              <a:t>Top Five Challenges of Pilot Project</a:t>
            </a:r>
            <a:endParaRPr lang="en-US" sz="1300" b="1" dirty="0">
              <a:solidFill>
                <a:schemeClr val="accent5">
                  <a:lumMod val="50000"/>
                </a:schemeClr>
              </a:solidFill>
            </a:endParaRPr>
          </a:p>
        </p:txBody>
      </p:sp>
      <p:grpSp>
        <p:nvGrpSpPr>
          <p:cNvPr id="33" name="Group 32" descr="1. Learning Billing Processes&#10;2. Changes in TA personnel&#10;3. Transportation Cost Calculation" title="Top Five Challenges of the Pilot Project"/>
          <p:cNvGrpSpPr/>
          <p:nvPr/>
        </p:nvGrpSpPr>
        <p:grpSpPr>
          <a:xfrm>
            <a:off x="3401561" y="9284692"/>
            <a:ext cx="3219547" cy="2651964"/>
            <a:chOff x="-9097" y="2578162"/>
            <a:chExt cx="5128611" cy="3488851"/>
          </a:xfrm>
        </p:grpSpPr>
        <p:graphicFrame>
          <p:nvGraphicFramePr>
            <p:cNvPr id="34" name="Diagram 33" descr="1. Learning Billing Processes&#10;2. Changes in TA personnel&#10;3. Transportation Cost Calculation" title="Top 5 Challenges of the Pilot Project"/>
            <p:cNvGraphicFramePr/>
            <p:nvPr>
              <p:extLst>
                <p:ext uri="{D42A27DB-BD31-4B8C-83A1-F6EECF244321}">
                  <p14:modId xmlns:p14="http://schemas.microsoft.com/office/powerpoint/2010/main" val="1952165239"/>
                </p:ext>
              </p:extLst>
            </p:nvPr>
          </p:nvGraphicFramePr>
          <p:xfrm>
            <a:off x="-9097" y="2578162"/>
            <a:ext cx="5128611" cy="3488851"/>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35" name="Oval 34" descr="Circle containing number 1" title="Circle"/>
            <p:cNvSpPr/>
            <p:nvPr/>
          </p:nvSpPr>
          <p:spPr>
            <a:xfrm>
              <a:off x="166416" y="2890757"/>
              <a:ext cx="277200" cy="2413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lumMod val="50000"/>
                    </a:schemeClr>
                  </a:solidFill>
                </a:rPr>
                <a:t>1</a:t>
              </a:r>
              <a:endParaRPr lang="en-US" dirty="0">
                <a:solidFill>
                  <a:schemeClr val="accent1">
                    <a:lumMod val="50000"/>
                  </a:schemeClr>
                </a:solidFill>
              </a:endParaRPr>
            </a:p>
          </p:txBody>
        </p:sp>
        <p:sp>
          <p:nvSpPr>
            <p:cNvPr id="36" name="Oval 35"/>
            <p:cNvSpPr/>
            <p:nvPr/>
          </p:nvSpPr>
          <p:spPr>
            <a:xfrm>
              <a:off x="493100" y="4853438"/>
              <a:ext cx="277200" cy="2413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lumMod val="50000"/>
                    </a:schemeClr>
                  </a:solidFill>
                </a:rPr>
                <a:t>4</a:t>
              </a:r>
              <a:endParaRPr lang="en-US" dirty="0">
                <a:solidFill>
                  <a:schemeClr val="accent1">
                    <a:lumMod val="50000"/>
                  </a:schemeClr>
                </a:solidFill>
              </a:endParaRPr>
            </a:p>
          </p:txBody>
        </p:sp>
        <p:sp>
          <p:nvSpPr>
            <p:cNvPr id="37" name="Oval 36" descr="Circle containing  number 2" title="Circle"/>
            <p:cNvSpPr/>
            <p:nvPr/>
          </p:nvSpPr>
          <p:spPr>
            <a:xfrm>
              <a:off x="493100" y="3511515"/>
              <a:ext cx="277200" cy="2413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lumMod val="50000"/>
                    </a:schemeClr>
                  </a:solidFill>
                </a:rPr>
                <a:t>2</a:t>
              </a:r>
              <a:endParaRPr lang="en-US" dirty="0">
                <a:solidFill>
                  <a:schemeClr val="accent1">
                    <a:lumMod val="50000"/>
                  </a:schemeClr>
                </a:solidFill>
              </a:endParaRPr>
            </a:p>
          </p:txBody>
        </p:sp>
        <p:sp>
          <p:nvSpPr>
            <p:cNvPr id="38" name="Oval 37"/>
            <p:cNvSpPr/>
            <p:nvPr/>
          </p:nvSpPr>
          <p:spPr>
            <a:xfrm>
              <a:off x="166416" y="5513980"/>
              <a:ext cx="277200" cy="2413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lumMod val="50000"/>
                    </a:schemeClr>
                  </a:solidFill>
                </a:rPr>
                <a:t>5</a:t>
              </a:r>
              <a:endParaRPr lang="en-US" dirty="0">
                <a:solidFill>
                  <a:schemeClr val="accent1">
                    <a:lumMod val="50000"/>
                  </a:schemeClr>
                </a:solidFill>
              </a:endParaRPr>
            </a:p>
          </p:txBody>
        </p:sp>
        <p:sp>
          <p:nvSpPr>
            <p:cNvPr id="39" name="Oval 38" descr="Circle containing number 3" title="Circle"/>
            <p:cNvSpPr/>
            <p:nvPr/>
          </p:nvSpPr>
          <p:spPr>
            <a:xfrm>
              <a:off x="606188" y="4184846"/>
              <a:ext cx="277200" cy="2413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lumMod val="50000"/>
                    </a:schemeClr>
                  </a:solidFill>
                </a:rPr>
                <a:t>3</a:t>
              </a:r>
              <a:endParaRPr lang="en-US" dirty="0">
                <a:solidFill>
                  <a:schemeClr val="accent1">
                    <a:lumMod val="50000"/>
                  </a:schemeClr>
                </a:solidFill>
              </a:endParaRPr>
            </a:p>
          </p:txBody>
        </p:sp>
      </p:grpSp>
      <p:grpSp>
        <p:nvGrpSpPr>
          <p:cNvPr id="40" name="Group 39" descr="1. Increased school nurse hours&#10;2. Tracking of Medicaid Services&#10;3. Documentation of Services to students" title="Top 5 Benefits of the Pilot Project"/>
          <p:cNvGrpSpPr/>
          <p:nvPr/>
        </p:nvGrpSpPr>
        <p:grpSpPr>
          <a:xfrm>
            <a:off x="26987" y="9284692"/>
            <a:ext cx="3127375" cy="2651964"/>
            <a:chOff x="-9097" y="2578162"/>
            <a:chExt cx="5128611" cy="3488851"/>
          </a:xfrm>
        </p:grpSpPr>
        <p:graphicFrame>
          <p:nvGraphicFramePr>
            <p:cNvPr id="41" name="Diagram 40" descr="Chart outlining top 5 benefits of pilot project" title="Numbered Chart"/>
            <p:cNvGraphicFramePr/>
            <p:nvPr>
              <p:extLst>
                <p:ext uri="{D42A27DB-BD31-4B8C-83A1-F6EECF244321}">
                  <p14:modId xmlns:p14="http://schemas.microsoft.com/office/powerpoint/2010/main" val="3957699478"/>
                </p:ext>
              </p:extLst>
            </p:nvPr>
          </p:nvGraphicFramePr>
          <p:xfrm>
            <a:off x="-9097" y="2578162"/>
            <a:ext cx="5128611" cy="3488851"/>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
          <p:nvSpPr>
            <p:cNvPr id="42" name="Oval 41"/>
            <p:cNvSpPr/>
            <p:nvPr/>
          </p:nvSpPr>
          <p:spPr>
            <a:xfrm>
              <a:off x="166416" y="2890757"/>
              <a:ext cx="277200" cy="2413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lumMod val="50000"/>
                    </a:schemeClr>
                  </a:solidFill>
                </a:rPr>
                <a:t>1</a:t>
              </a:r>
              <a:endParaRPr lang="en-US" dirty="0">
                <a:solidFill>
                  <a:schemeClr val="accent1">
                    <a:lumMod val="50000"/>
                  </a:schemeClr>
                </a:solidFill>
              </a:endParaRPr>
            </a:p>
          </p:txBody>
        </p:sp>
        <p:sp>
          <p:nvSpPr>
            <p:cNvPr id="43" name="Oval 42" descr="Circle containing number 4" title="Circle"/>
            <p:cNvSpPr/>
            <p:nvPr/>
          </p:nvSpPr>
          <p:spPr>
            <a:xfrm>
              <a:off x="493100" y="4853438"/>
              <a:ext cx="277200" cy="2413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lumMod val="50000"/>
                    </a:schemeClr>
                  </a:solidFill>
                </a:rPr>
                <a:t>4</a:t>
              </a:r>
              <a:endParaRPr lang="en-US" dirty="0">
                <a:solidFill>
                  <a:schemeClr val="accent1">
                    <a:lumMod val="50000"/>
                  </a:schemeClr>
                </a:solidFill>
              </a:endParaRPr>
            </a:p>
          </p:txBody>
        </p:sp>
        <p:sp>
          <p:nvSpPr>
            <p:cNvPr id="44" name="Oval 43" descr="Circle containing number 2" title="Circle"/>
            <p:cNvSpPr/>
            <p:nvPr/>
          </p:nvSpPr>
          <p:spPr>
            <a:xfrm>
              <a:off x="493100" y="3511515"/>
              <a:ext cx="277200" cy="2413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lumMod val="50000"/>
                    </a:schemeClr>
                  </a:solidFill>
                </a:rPr>
                <a:t>2</a:t>
              </a:r>
              <a:endParaRPr lang="en-US" dirty="0">
                <a:solidFill>
                  <a:schemeClr val="accent1">
                    <a:lumMod val="50000"/>
                  </a:schemeClr>
                </a:solidFill>
              </a:endParaRPr>
            </a:p>
          </p:txBody>
        </p:sp>
        <p:sp>
          <p:nvSpPr>
            <p:cNvPr id="45" name="Oval 44"/>
            <p:cNvSpPr/>
            <p:nvPr/>
          </p:nvSpPr>
          <p:spPr>
            <a:xfrm>
              <a:off x="166416" y="5513980"/>
              <a:ext cx="277200" cy="2413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lumMod val="50000"/>
                    </a:schemeClr>
                  </a:solidFill>
                </a:rPr>
                <a:t>5</a:t>
              </a:r>
              <a:endParaRPr lang="en-US" dirty="0">
                <a:solidFill>
                  <a:schemeClr val="accent1">
                    <a:lumMod val="50000"/>
                  </a:schemeClr>
                </a:solidFill>
              </a:endParaRPr>
            </a:p>
          </p:txBody>
        </p:sp>
        <p:sp>
          <p:nvSpPr>
            <p:cNvPr id="46" name="Oval 45"/>
            <p:cNvSpPr/>
            <p:nvPr/>
          </p:nvSpPr>
          <p:spPr>
            <a:xfrm>
              <a:off x="606188" y="4184846"/>
              <a:ext cx="277200" cy="2413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lumMod val="50000"/>
                    </a:schemeClr>
                  </a:solidFill>
                </a:rPr>
                <a:t>3</a:t>
              </a:r>
              <a:endParaRPr lang="en-US" dirty="0">
                <a:solidFill>
                  <a:schemeClr val="accent1">
                    <a:lumMod val="50000"/>
                  </a:schemeClr>
                </a:solidFill>
              </a:endParaRPr>
            </a:p>
          </p:txBody>
        </p:sp>
      </p:grpSp>
      <p:sp>
        <p:nvSpPr>
          <p:cNvPr id="23" name="TextBox 22"/>
          <p:cNvSpPr txBox="1"/>
          <p:nvPr/>
        </p:nvSpPr>
        <p:spPr>
          <a:xfrm>
            <a:off x="134013" y="11910672"/>
            <a:ext cx="6784238" cy="246221"/>
          </a:xfrm>
          <a:prstGeom prst="rect">
            <a:avLst/>
          </a:prstGeom>
          <a:noFill/>
        </p:spPr>
        <p:txBody>
          <a:bodyPr wrap="square" rtlCol="0">
            <a:spAutoFit/>
          </a:bodyPr>
          <a:lstStyle/>
          <a:p>
            <a:r>
              <a:rPr lang="en-US" sz="1000" dirty="0" smtClean="0"/>
              <a:t>*</a:t>
            </a:r>
            <a:r>
              <a:rPr lang="en-US" sz="1000" dirty="0"/>
              <a:t>Due to privacy concerns, the ODE is unable to publish information when less than 6 students as it may identify a student.</a:t>
            </a:r>
          </a:p>
        </p:txBody>
      </p:sp>
      <p:sp>
        <p:nvSpPr>
          <p:cNvPr id="3" name="TextBox 2"/>
          <p:cNvSpPr txBox="1"/>
          <p:nvPr/>
        </p:nvSpPr>
        <p:spPr>
          <a:xfrm>
            <a:off x="-13703" y="7146794"/>
            <a:ext cx="3834975" cy="646331"/>
          </a:xfrm>
          <a:prstGeom prst="rect">
            <a:avLst/>
          </a:prstGeom>
          <a:noFill/>
        </p:spPr>
        <p:txBody>
          <a:bodyPr wrap="square" rtlCol="0">
            <a:spAutoFit/>
          </a:bodyPr>
          <a:lstStyle/>
          <a:p>
            <a:r>
              <a:rPr lang="en-US" sz="900" dirty="0" smtClean="0"/>
              <a:t>Source: DHS/OHA DSSURS Data Warehouse based on date of payment. Totals include both the return of the state/local match as well as the federal reimbursement</a:t>
            </a:r>
            <a:r>
              <a:rPr lang="en-US" sz="900" dirty="0"/>
              <a:t>. SFY 19-20 data reflects the emergency school closure.</a:t>
            </a:r>
          </a:p>
          <a:p>
            <a:endParaRPr lang="en-US" sz="900" dirty="0"/>
          </a:p>
        </p:txBody>
      </p:sp>
      <p:sp>
        <p:nvSpPr>
          <p:cNvPr id="14" name="Right Arrow 13"/>
          <p:cNvSpPr/>
          <p:nvPr/>
        </p:nvSpPr>
        <p:spPr>
          <a:xfrm>
            <a:off x="3248025" y="3647333"/>
            <a:ext cx="3531460" cy="702174"/>
          </a:xfrm>
          <a:prstGeom prst="right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accent5"/>
                </a:solidFill>
              </a:rPr>
              <a:t>Project Launch to 1</a:t>
            </a:r>
            <a:r>
              <a:rPr lang="en-US" sz="1200" b="1" baseline="30000" dirty="0" smtClean="0">
                <a:solidFill>
                  <a:schemeClr val="accent5"/>
                </a:solidFill>
              </a:rPr>
              <a:t>st</a:t>
            </a:r>
            <a:r>
              <a:rPr lang="en-US" sz="1200" b="1" dirty="0" smtClean="0">
                <a:solidFill>
                  <a:schemeClr val="accent5"/>
                </a:solidFill>
              </a:rPr>
              <a:t> Billing – 10 Months</a:t>
            </a:r>
            <a:endParaRPr lang="en-US" sz="1200" b="1" dirty="0">
              <a:solidFill>
                <a:schemeClr val="accent5"/>
              </a:solidFill>
            </a:endParaRPr>
          </a:p>
        </p:txBody>
      </p:sp>
      <p:graphicFrame>
        <p:nvGraphicFramePr>
          <p:cNvPr id="47" name="Chart 46" descr="This is a bar chart that illustrates reimbursement received by the district by service type." title="Total Reimbursement by Service Type"/>
          <p:cNvGraphicFramePr>
            <a:graphicFrameLocks/>
          </p:cNvGraphicFramePr>
          <p:nvPr>
            <p:extLst>
              <p:ext uri="{D42A27DB-BD31-4B8C-83A1-F6EECF244321}">
                <p14:modId xmlns:p14="http://schemas.microsoft.com/office/powerpoint/2010/main" val="862224469"/>
              </p:ext>
            </p:extLst>
          </p:nvPr>
        </p:nvGraphicFramePr>
        <p:xfrm>
          <a:off x="26987" y="4662257"/>
          <a:ext cx="3794285" cy="2502934"/>
        </p:xfrm>
        <a:graphic>
          <a:graphicData uri="http://schemas.openxmlformats.org/drawingml/2006/chart">
            <c:chart xmlns:c="http://schemas.openxmlformats.org/drawingml/2006/chart" xmlns:r="http://schemas.openxmlformats.org/officeDocument/2006/relationships" r:id="rId22"/>
          </a:graphicData>
        </a:graphic>
      </p:graphicFrame>
    </p:spTree>
    <p:extLst>
      <p:ext uri="{BB962C8B-B14F-4D97-AF65-F5344CB8AC3E}">
        <p14:creationId xmlns:p14="http://schemas.microsoft.com/office/powerpoint/2010/main" val="173919282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C2AB182E0629F4DB299CB70AADA2617" ma:contentTypeVersion="7" ma:contentTypeDescription="Create a new document." ma:contentTypeScope="" ma:versionID="8c0ea892eb18541275fd2544df387c3a">
  <xsd:schema xmlns:xsd="http://www.w3.org/2001/XMLSchema" xmlns:xs="http://www.w3.org/2001/XMLSchema" xmlns:p="http://schemas.microsoft.com/office/2006/metadata/properties" xmlns:ns2="322ed6d0-eb3a-48ea-a8e7-c77d41b6508b" xmlns:ns3="54031767-dd6d-417c-ab73-583408f47564" targetNamespace="http://schemas.microsoft.com/office/2006/metadata/properties" ma:root="true" ma:fieldsID="7d29625aebd964c423a73dc1d91b5bdb" ns2:_="" ns3:_="">
    <xsd:import namespace="322ed6d0-eb3a-48ea-a8e7-c77d41b6508b"/>
    <xsd:import namespace="54031767-dd6d-417c-ab73-583408f47564"/>
    <xsd:element name="properties">
      <xsd:complexType>
        <xsd:sequence>
          <xsd:element name="documentManagement">
            <xsd:complexType>
              <xsd:all>
                <xsd:element ref="ns2:Estimated_x0020_Creation_x0020_Date" minOccurs="0"/>
                <xsd:element ref="ns2:Remediation_x0020_Date" minOccurs="0"/>
                <xsd:element ref="ns2:Priority"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2ed6d0-eb3a-48ea-a8e7-c77d41b6508b" elementFormDefault="qualified">
    <xsd:import namespace="http://schemas.microsoft.com/office/2006/documentManagement/types"/>
    <xsd:import namespace="http://schemas.microsoft.com/office/infopath/2007/PartnerControls"/>
    <xsd:element name="Estimated_x0020_Creation_x0020_Date" ma:index="4" nillable="true" ma:displayName="Estimated Creation Date" ma:format="DateOnly" ma:internalName="Estimated_x0020_Creation_x0020_Date" ma:readOnly="false">
      <xsd:simpleType>
        <xsd:restriction base="dms:DateTime"/>
      </xsd:simpleType>
    </xsd:element>
    <xsd:element name="Remediation_x0020_Date" ma:index="5" nillable="true" ma:displayName="Remediation Date" ma:default="[today]" ma:format="DateOnly" ma:internalName="Remediation_x0020_Date" ma:readOnly="false">
      <xsd:simpleType>
        <xsd:restriction base="dms:DateTime"/>
      </xsd:simpleType>
    </xsd:element>
    <xsd:element name="Priority" ma:index="6" nillable="true" ma:displayName="Priority" ma:default="New" ma:description="What Priority Level Is This Document?" ma:format="RadioButtons" ma:internalName="Priority" ma:readOnly="false">
      <xsd:simpleType>
        <xsd:restriction base="dms:Choice">
          <xsd:enumeration value="New"/>
          <xsd:enumeration value="Legacy"/>
          <xsd:enumeration value="Tier 1"/>
          <xsd:enumeration value="Tier 2"/>
          <xsd:enumeration value="Tier 3"/>
        </xsd:restriction>
      </xsd:simpleType>
    </xsd:element>
  </xsd:schema>
  <xsd:schema xmlns:xsd="http://www.w3.org/2001/XMLSchema" xmlns:xs="http://www.w3.org/2001/XMLSchema" xmlns:dms="http://schemas.microsoft.com/office/2006/documentManagement/types" xmlns:pc="http://schemas.microsoft.com/office/infopath/2007/PartnerControls" targetNamespace="54031767-dd6d-417c-ab73-583408f47564"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Remediation_x0020_Date xmlns="322ed6d0-eb3a-48ea-a8e7-c77d41b6508b">2021-06-09T20:32:34+00:00</Remediation_x0020_Date>
    <Estimated_x0020_Creation_x0020_Date xmlns="322ed6d0-eb3a-48ea-a8e7-c77d41b6508b" xsi:nil="true"/>
    <Priority xmlns="322ed6d0-eb3a-48ea-a8e7-c77d41b6508b">New</Priority>
  </documentManagement>
</p:properties>
</file>

<file path=customXml/itemProps1.xml><?xml version="1.0" encoding="utf-8"?>
<ds:datastoreItem xmlns:ds="http://schemas.openxmlformats.org/officeDocument/2006/customXml" ds:itemID="{1E243244-5C53-4E39-AA80-0953F3BCEB61}"/>
</file>

<file path=customXml/itemProps2.xml><?xml version="1.0" encoding="utf-8"?>
<ds:datastoreItem xmlns:ds="http://schemas.openxmlformats.org/officeDocument/2006/customXml" ds:itemID="{25818C51-937D-44FC-B21E-A95326D24F15}"/>
</file>

<file path=customXml/itemProps3.xml><?xml version="1.0" encoding="utf-8"?>
<ds:datastoreItem xmlns:ds="http://schemas.openxmlformats.org/officeDocument/2006/customXml" ds:itemID="{D57B38D5-CFBD-4F93-AC86-FF33BD1A1FF9}"/>
</file>

<file path=docProps/app.xml><?xml version="1.0" encoding="utf-8"?>
<Properties xmlns="http://schemas.openxmlformats.org/officeDocument/2006/extended-properties" xmlns:vt="http://schemas.openxmlformats.org/officeDocument/2006/docPropsVTypes">
  <Template>Office Theme</Template>
  <TotalTime>318</TotalTime>
  <Words>475</Words>
  <Application>Microsoft Office PowerPoint</Application>
  <PresentationFormat>Widescreen</PresentationFormat>
  <Paragraphs>63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Dufur School District</vt:lpstr>
    </vt:vector>
  </TitlesOfParts>
  <Company>Oregon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Bethel School District</dc:title>
  <dc:creator>ROSS Jennifer - ODE</dc:creator>
  <cp:lastModifiedBy>TURNBULL Mariana - ODE</cp:lastModifiedBy>
  <cp:revision>38</cp:revision>
  <dcterms:created xsi:type="dcterms:W3CDTF">2020-08-27T15:18:50Z</dcterms:created>
  <dcterms:modified xsi:type="dcterms:W3CDTF">2021-02-26T21:51:54Z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0x0101009C2AB182E0629F4DB299CB70AADA2617</vt:lpwstr>
  </property>
</Properties>
</file>